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6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7.xml" ContentType="application/vnd.openxmlformats-officedocument.theme+xml"/>
  <Override PartName="/ppt/slideLayouts/slideLayout1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6" r:id="rId7"/>
    <p:sldMasterId id="2147484388" r:id="rId8"/>
    <p:sldMasterId id="2147484413" r:id="rId9"/>
    <p:sldMasterId id="2147484438" r:id="rId10"/>
    <p:sldMasterId id="2147484461" r:id="rId11"/>
  </p:sldMasterIdLst>
  <p:notesMasterIdLst>
    <p:notesMasterId r:id="rId43"/>
  </p:notesMasterIdLst>
  <p:handoutMasterIdLst>
    <p:handoutMasterId r:id="rId44"/>
  </p:handoutMasterIdLst>
  <p:sldIdLst>
    <p:sldId id="256" r:id="rId12"/>
    <p:sldId id="257" r:id="rId13"/>
    <p:sldId id="258" r:id="rId14"/>
    <p:sldId id="259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81" r:id="rId34"/>
    <p:sldId id="282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2016 Template Light" id="{A073DAE3-B461-442F-A3D3-6642BD875E45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1"/>
            <p14:sldId id="282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15" autoAdjust="0"/>
  </p:normalViewPr>
  <p:slideViewPr>
    <p:cSldViewPr>
      <p:cViewPr varScale="1">
        <p:scale>
          <a:sx n="109" d="100"/>
          <a:sy n="109" d="100"/>
        </p:scale>
        <p:origin x="1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9/27/2016 1:35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9/27/2016 1:35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170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4110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2586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1155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073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4B2D9-F344-4463-A3E2-4BE7327096B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3062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5509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587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695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4775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67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2B2F6-10A8-44AC-A296-7AC07D9612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75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9736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2556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3771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1769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7D118-1690-458F-B4D2-F9DA5D6F50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13856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938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587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551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213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2B2F6-10A8-44AC-A296-7AC07D9612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34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244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9/27/2016 1:35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233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25" y="2125663"/>
            <a:ext cx="8219813" cy="1828800"/>
          </a:xfrm>
        </p:spPr>
        <p:txBody>
          <a:bodyPr/>
          <a:lstStyle>
            <a:lvl1pPr>
              <a:defRPr sz="6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795941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89038" y="2125663"/>
            <a:ext cx="10058399" cy="917575"/>
          </a:xfrm>
        </p:spPr>
        <p:txBody>
          <a:bodyPr/>
          <a:lstStyle>
            <a:lvl1pPr marL="282575" indent="-282575">
              <a:tabLst>
                <a:tab pos="282575" algn="l"/>
              </a:tabLst>
              <a:defRPr sz="6000" baseline="0"/>
            </a:lvl1pPr>
          </a:lstStyle>
          <a:p>
            <a:r>
              <a:rPr lang="en-US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1038" y="4868847"/>
            <a:ext cx="5486400" cy="107106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/>
              <a:t>Author’s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5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034867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865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688359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2502747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770186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80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291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8910" y="493939"/>
            <a:ext cx="7135291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70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NIMATED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3176" y="4395789"/>
            <a:ext cx="12433300" cy="2601913"/>
          </a:xfrm>
          <a:prstGeom prst="rect">
            <a:avLst/>
          </a:prstGeom>
          <a:solidFill>
            <a:srgbClr val="4DA0E2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" y="5843588"/>
            <a:ext cx="12433301" cy="1154113"/>
          </a:xfrm>
          <a:prstGeom prst="rect">
            <a:avLst/>
          </a:prstGeom>
          <a:solidFill>
            <a:srgbClr val="00188F"/>
          </a:solidFill>
          <a:ln>
            <a:noFill/>
          </a:ln>
          <a:ex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76" y="3409951"/>
            <a:ext cx="12430127" cy="282575"/>
          </a:xfrm>
          <a:prstGeom prst="rect">
            <a:avLst/>
          </a:prstGeom>
          <a:solidFill>
            <a:srgbClr val="25B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0" y="-318"/>
            <a:ext cx="12435840" cy="699516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551231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1713939"/>
            <a:ext cx="10058336" cy="1837298"/>
          </a:xfrm>
          <a:noFill/>
        </p:spPr>
        <p:txBody>
          <a:bodyPr lIns="146304" tIns="91440" rIns="146304" bIns="91440" anchor="t" anchorCtr="0"/>
          <a:lstStyle>
            <a:lvl1pPr>
              <a:defRPr sz="5999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3176" y="4395789"/>
            <a:ext cx="124333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TextBox 7"/>
          <p:cNvSpPr txBox="1"/>
          <p:nvPr userDrawn="1"/>
        </p:nvSpPr>
        <p:spPr bwMode="white">
          <a:xfrm>
            <a:off x="4419577" y="6696086"/>
            <a:ext cx="3597322" cy="16466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49" b="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</a:rPr>
              <a:t>MICROSOFT CONFIDENTIAL – INTERNAL ONLY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481739" y="294305"/>
            <a:ext cx="36576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  <a:lvl2pPr marL="342834" indent="0">
              <a:buNone/>
              <a:defRPr sz="2000"/>
            </a:lvl2pPr>
            <a:lvl3pPr marL="571390" indent="0">
              <a:buNone/>
              <a:defRPr sz="2000"/>
            </a:lvl3pPr>
            <a:lvl4pPr marL="799946" indent="0">
              <a:buNone/>
              <a:defRPr sz="2000"/>
            </a:lvl4pPr>
            <a:lvl5pPr marL="1028503" indent="0">
              <a:buNone/>
              <a:defRPr sz="2000"/>
            </a:lvl5pPr>
          </a:lstStyle>
          <a:p>
            <a:pPr lvl="0"/>
            <a:r>
              <a:rPr lang="en-US"/>
              <a:t>Session Code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4703" y="6026443"/>
            <a:ext cx="3657600" cy="461665"/>
          </a:xfrm>
        </p:spPr>
        <p:txBody>
          <a:bodyPr/>
          <a:lstStyle>
            <a:lvl1pPr marL="0" indent="0" algn="l">
              <a:buNone/>
              <a:defRPr sz="2000">
                <a:latin typeface="+mn-lt"/>
              </a:defRPr>
            </a:lvl1pPr>
            <a:lvl2pPr marL="342834" indent="0">
              <a:buNone/>
              <a:defRPr sz="2000"/>
            </a:lvl2pPr>
            <a:lvl3pPr marL="571390" indent="0">
              <a:buNone/>
              <a:defRPr sz="2000"/>
            </a:lvl3pPr>
            <a:lvl4pPr marL="799946" indent="0">
              <a:buNone/>
              <a:defRPr sz="2000"/>
            </a:lvl4pPr>
            <a:lvl5pPr marL="1028503" indent="0">
              <a:buNone/>
              <a:defRPr sz="2000"/>
            </a:lvl5pPr>
          </a:lstStyle>
          <a:p>
            <a:pPr lvl="0"/>
            <a:r>
              <a:rPr lang="en-US"/>
              <a:t>Yammer hashtag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89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24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5011E-6 L 1.00728 3.25011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24000" decel="7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3.25011E-6 L 1.00728 3.25011E-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24000" decel="76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3.25011E-6 L 1.00728 3.25011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455 4.96142E-6 L -4.34261E-6 4.96142E-6 " pathEditMode="relative" rAng="0" ptsTypes="AA">
                                      <p:cBhvr>
                                        <p:cTn id="17" dur="9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100000" autoRev="1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5 2.42851E-6 L -3.02783E-6 2.42851E-6 " pathEditMode="relative" rAng="0" ptsTypes="AA">
                                      <p:cBhvr>
                                        <p:cTn id="24" dur="9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31" dur="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9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38" dur="9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ccel="100000" autoRev="1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2.13345E-6 L 1.62369E-6 2.13345E-6 " pathEditMode="relative" rAng="0" ptsTypes="AA">
                                      <p:cBhvr>
                                        <p:cTn id="45" dur="9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9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-2.09714E-6 L -4.54174E-6 -2.09714E-6 " pathEditMode="relative" rAng="0" ptsTypes="AA">
                                      <p:cBhvr>
                                        <p:cTn id="52" dur="9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800"/>
                  </p:stCondLst>
                  <p:childTnLst>
                    <p:animMotion origin="layout" path="M -0.01455 2.42851E-6 L -3.02783E-6 2.42851E-6 " pathEditMode="relative" rAng="0" ptsTypes="AA">
                      <p:cBhvr>
                        <p:cTn dur="95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5" grpId="2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100"/>
                  </p:stCondLst>
                  <p:childTnLst>
                    <p:animScale>
                      <p:cBhvr>
                        <p:cTn dur="500" fill="hold"/>
                        <p:tgtEl>
                          <p:spTgt spid="5"/>
                        </p:tgtEl>
                      </p:cBhvr>
                      <p:by x="95000" y="95000"/>
                    </p:animScale>
                  </p:childTnLst>
                </p:cTn>
              </p:par>
            </p:tnLst>
          </p:tmpl>
        </p:tmplLst>
      </p:bldP>
      <p:bldP spid="9" grpId="0"/>
      <p:bldP spid="9" grpId="1"/>
      <p:bldP spid="9" grpId="2"/>
      <p:bldP spid="14" grpId="0"/>
      <p:bldP spid="14" grpId="1"/>
      <p:bldP spid="14" grpId="2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700"/>
                  </p:stCondLst>
                  <p:childTnLst>
                    <p:animMotion origin="layout" path="M -0.01455 2.13345E-6 L 1.62369E-6 2.13345E-6 " pathEditMode="relative" rAng="0" ptsTypes="AA">
                      <p:cBhvr>
                        <p:cTn dur="9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17" grpId="2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700"/>
                  </p:stCondLst>
                  <p:childTnLst>
                    <p:animMotion origin="layout" path="M -0.01455 -2.09714E-6 L -4.54174E-6 -2.09714E-6 " pathEditMode="relative" rAng="0" ptsTypes="AA">
                      <p:cBhvr>
                        <p:cTn dur="95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15" grpId="2"/>
    </p:bldLst>
  </p:timing>
  <p:extLst mod="1">
    <p:ext uri="{DCECCB84-F9BA-43D5-87BE-67443E8EF086}">
      <p15:sldGuideLst xmlns:p15="http://schemas.microsoft.com/office/powerpoint/2012/main">
        <p15:guide id="4" orient="horz" pos="4406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AT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505774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1668482"/>
            <a:ext cx="10058336" cy="1837298"/>
          </a:xfrm>
          <a:noFill/>
        </p:spPr>
        <p:txBody>
          <a:bodyPr lIns="146304" tIns="91440" rIns="146304" bIns="91440" anchor="t" anchorCtr="0"/>
          <a:lstStyle>
            <a:lvl1pPr>
              <a:defRPr sz="5999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3176" y="4395789"/>
            <a:ext cx="124333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TextBox 7"/>
          <p:cNvSpPr txBox="1"/>
          <p:nvPr userDrawn="1"/>
        </p:nvSpPr>
        <p:spPr bwMode="white">
          <a:xfrm>
            <a:off x="4419577" y="6696086"/>
            <a:ext cx="3597323" cy="16466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187" rtl="0" eaLnBrk="1" latinLnBrk="0" hangingPunct="1"/>
            <a:r>
              <a:rPr lang="en-US" sz="1049" b="0" kern="120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504083" y="285943"/>
            <a:ext cx="36576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  <a:lvl2pPr marL="342834" indent="0">
              <a:buNone/>
              <a:defRPr sz="2000"/>
            </a:lvl2pPr>
            <a:lvl3pPr marL="571390" indent="0">
              <a:buNone/>
              <a:defRPr sz="2000"/>
            </a:lvl3pPr>
            <a:lvl4pPr marL="799946" indent="0">
              <a:buNone/>
              <a:defRPr sz="2000"/>
            </a:lvl4pPr>
            <a:lvl5pPr marL="1028503" indent="0">
              <a:buNone/>
              <a:defRPr sz="2000"/>
            </a:lvl5pPr>
          </a:lstStyle>
          <a:p>
            <a:pPr lvl="0"/>
            <a:r>
              <a:rPr lang="en-US"/>
              <a:t>Session Code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0052" y="6045468"/>
            <a:ext cx="3657600" cy="461665"/>
          </a:xfrm>
        </p:spPr>
        <p:txBody>
          <a:bodyPr/>
          <a:lstStyle>
            <a:lvl1pPr marL="0" indent="0" algn="l">
              <a:buNone/>
              <a:defRPr sz="2000">
                <a:latin typeface="+mn-lt"/>
              </a:defRPr>
            </a:lvl1pPr>
            <a:lvl2pPr marL="342834" indent="0">
              <a:buNone/>
              <a:defRPr sz="2000"/>
            </a:lvl2pPr>
            <a:lvl3pPr marL="571390" indent="0">
              <a:buNone/>
              <a:defRPr sz="2000"/>
            </a:lvl3pPr>
            <a:lvl4pPr marL="799946" indent="0">
              <a:buNone/>
              <a:defRPr sz="2000"/>
            </a:lvl4pPr>
            <a:lvl5pPr marL="1028503" indent="0">
              <a:buNone/>
              <a:defRPr sz="2000"/>
            </a:lvl5pPr>
          </a:lstStyle>
          <a:p>
            <a:pPr lvl="0"/>
            <a:r>
              <a:rPr lang="en-US"/>
              <a:t>Yammer hashtag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32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57" indent="0">
              <a:buNone/>
              <a:defRPr/>
            </a:lvl3pPr>
            <a:lvl4pPr marL="457112" indent="0">
              <a:buNone/>
              <a:defRPr/>
            </a:lvl4pPr>
            <a:lvl5pPr marL="68566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840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57" indent="0">
              <a:buNone/>
              <a:defRPr/>
            </a:lvl3pPr>
            <a:lvl4pPr marL="457112" indent="0">
              <a:buNone/>
              <a:defRPr/>
            </a:lvl4pPr>
            <a:lvl5pPr marL="68566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262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2881"/>
          </a:xfrm>
        </p:spPr>
        <p:txBody>
          <a:bodyPr>
            <a:spAutoFit/>
          </a:bodyPr>
          <a:lstStyle>
            <a:lvl1pPr>
              <a:defRPr sz="39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451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092881"/>
          </a:xfrm>
        </p:spPr>
        <p:txBody>
          <a:bodyPr>
            <a:spAutoFit/>
          </a:bodyPr>
          <a:lstStyle>
            <a:lvl1pPr>
              <a:defRPr sz="3999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2292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7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199"/>
            </a:lvl1pPr>
            <a:lvl2pPr marL="0" indent="0">
              <a:buNone/>
              <a:defRPr sz="2000"/>
            </a:lvl2pPr>
            <a:lvl3pPr marL="231730" indent="0">
              <a:buNone/>
              <a:tabLst/>
              <a:defRPr sz="2000"/>
            </a:lvl3pPr>
            <a:lvl4pPr marL="460287" indent="0">
              <a:buNone/>
              <a:defRPr/>
            </a:lvl4pPr>
            <a:lvl5pPr marL="685669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955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0"/>
            <a:ext cx="5486399" cy="1985506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50"/>
            <a:ext cx="5486399" cy="1985506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956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50"/>
            <a:ext cx="5486399" cy="1985506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9"/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50"/>
            <a:ext cx="5486399" cy="1985506"/>
          </a:xfrm>
        </p:spPr>
        <p:txBody>
          <a:bodyPr wrap="square">
            <a:spAutoFit/>
          </a:bodyPr>
          <a:lstStyle>
            <a:lvl1pPr marL="287282" indent="-287282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199"/>
            </a:lvl1pPr>
            <a:lvl2pPr marL="531064" indent="-233150">
              <a:defRPr sz="2400"/>
            </a:lvl2pPr>
            <a:lvl3pPr marL="699450" indent="-168387">
              <a:tabLst/>
              <a:defRPr sz="2000"/>
            </a:lvl3pPr>
            <a:lvl4pPr marL="880789" indent="-181339">
              <a:defRPr/>
            </a:lvl4pPr>
            <a:lvl5pPr marL="1049175" indent="-168387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00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057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4"/>
            <a:ext cx="73151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40" y="4868863"/>
            <a:ext cx="7315198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7448" y="304193"/>
            <a:ext cx="4409440" cy="64008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white">
          <a:xfrm>
            <a:off x="4419577" y="6696086"/>
            <a:ext cx="3597323" cy="16466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187" rtl="0" eaLnBrk="1" latinLnBrk="0" hangingPunct="1"/>
            <a:r>
              <a:rPr lang="en-US" sz="1049" b="0" kern="120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219710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4"/>
            <a:ext cx="4571278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Video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" y="3410197"/>
            <a:ext cx="12435840" cy="3104213"/>
          </a:xfrm>
          <a:prstGeom prst="rect">
            <a:avLst/>
          </a:prstGeom>
        </p:spPr>
      </p:pic>
      <p:sp>
        <p:nvSpPr>
          <p:cNvPr id="5" name="TextBox 7"/>
          <p:cNvSpPr txBox="1"/>
          <p:nvPr userDrawn="1"/>
        </p:nvSpPr>
        <p:spPr bwMode="white">
          <a:xfrm>
            <a:off x="4419577" y="6696086"/>
            <a:ext cx="3597323" cy="16466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187" rtl="0" eaLnBrk="1" latinLnBrk="0" hangingPunct="1"/>
            <a:r>
              <a:rPr lang="en-US" sz="1049" b="0" kern="120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2450211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30127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8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30848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26" y="2125664"/>
            <a:ext cx="8219813" cy="1828800"/>
          </a:xfrm>
        </p:spPr>
        <p:txBody>
          <a:bodyPr/>
          <a:lstStyle>
            <a:lvl1pPr>
              <a:defRPr sz="5999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4419577" y="6696086"/>
            <a:ext cx="3597323" cy="16466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187" rtl="0" eaLnBrk="1" latinLnBrk="0" hangingPunct="1"/>
            <a:r>
              <a:rPr lang="en-US" sz="1049" b="0" kern="120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299485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89038" y="2125664"/>
            <a:ext cx="10058399" cy="917575"/>
          </a:xfrm>
        </p:spPr>
        <p:txBody>
          <a:bodyPr/>
          <a:lstStyle>
            <a:lvl1pPr marL="282520" indent="-282520">
              <a:tabLst>
                <a:tab pos="282520" algn="l"/>
              </a:tabLst>
              <a:defRPr sz="5999" baseline="0"/>
            </a:lvl1pPr>
          </a:lstStyle>
          <a:p>
            <a:r>
              <a:rPr lang="en-US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1038" y="4868847"/>
            <a:ext cx="5486400" cy="107106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199" baseline="0">
                <a:latin typeface="+mj-lt"/>
              </a:defRPr>
            </a:lvl1pPr>
          </a:lstStyle>
          <a:p>
            <a:pPr lvl="0"/>
            <a:r>
              <a:rPr lang="en-US"/>
              <a:t>Author’s 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5" name="TextBox 7"/>
          <p:cNvSpPr txBox="1"/>
          <p:nvPr userDrawn="1"/>
        </p:nvSpPr>
        <p:spPr bwMode="white">
          <a:xfrm>
            <a:off x="4419577" y="6696086"/>
            <a:ext cx="3597322" cy="16466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49" b="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2274511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9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5865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 bwMode="white">
          <a:xfrm>
            <a:off x="4419577" y="6696086"/>
            <a:ext cx="3597322" cy="16466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49" b="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749371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 bwMode="white">
          <a:xfrm>
            <a:off x="4419577" y="6696086"/>
            <a:ext cx="3597322" cy="16466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49" b="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" panose="020B0502040204020203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393906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2" tIns="46632" rIns="46632" bIns="466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8"/>
            <a:ext cx="11887199" cy="1995931"/>
          </a:xfrm>
        </p:spPr>
        <p:txBody>
          <a:bodyPr/>
          <a:lstStyle>
            <a:lvl1pPr marL="0" indent="0">
              <a:buNone/>
              <a:defRPr sz="3299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8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9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0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7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2516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7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4" tIns="146283" rIns="182854" bIns="146283" numCol="1" anchor="t" anchorCtr="0" compatLnSpc="1">
            <a:prstTxWarp prst="textNoShape">
              <a:avLst/>
            </a:prstTxWarp>
            <a:spAutoFit/>
          </a:bodyPr>
          <a:lstStyle/>
          <a:p>
            <a:pPr defTabSz="932111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6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1"/>
            <a:ext cx="11887200" cy="2443746"/>
          </a:xfrm>
          <a:prstGeom prst="rect">
            <a:avLst/>
          </a:prstGeom>
        </p:spPr>
        <p:txBody>
          <a:bodyPr/>
          <a:lstStyle>
            <a:lvl1pPr marL="29045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390" indent="-280935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84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404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960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99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3265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0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85941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83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11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52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289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1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30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50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2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87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36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02288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8114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975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55467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43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92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16342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8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7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9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997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997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30900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2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35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13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810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1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1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1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1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71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404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087946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246149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45576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323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80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28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57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1542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67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70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8910" y="493939"/>
            <a:ext cx="7135291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545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NIMATED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3175" y="4395788"/>
            <a:ext cx="12433300" cy="2601913"/>
          </a:xfrm>
          <a:prstGeom prst="rect">
            <a:avLst/>
          </a:prstGeom>
          <a:solidFill>
            <a:srgbClr val="4DA0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5843588"/>
            <a:ext cx="12433301" cy="1154113"/>
          </a:xfrm>
          <a:prstGeom prst="rect">
            <a:avLst/>
          </a:prstGeom>
          <a:solidFill>
            <a:srgbClr val="00188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175" y="3409950"/>
            <a:ext cx="12430127" cy="282575"/>
          </a:xfrm>
          <a:prstGeom prst="rect">
            <a:avLst/>
          </a:prstGeom>
          <a:solidFill>
            <a:srgbClr val="25B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0" y="-318"/>
            <a:ext cx="12435840" cy="699516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551231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1713939"/>
            <a:ext cx="10058336" cy="1837298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3175" y="4395788"/>
            <a:ext cx="124333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7"/>
          <p:cNvSpPr txBox="1"/>
          <p:nvPr userDrawn="1"/>
        </p:nvSpPr>
        <p:spPr bwMode="white">
          <a:xfrm>
            <a:off x="4418866" y="6697627"/>
            <a:ext cx="35987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</a:rPr>
              <a:t>MICROSOFT CONFIDENTIAL – INTERNAL ONLY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481738" y="294304"/>
            <a:ext cx="36576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/>
              <a:t>Session Code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4703" y="6026443"/>
            <a:ext cx="3657600" cy="461665"/>
          </a:xfrm>
        </p:spPr>
        <p:txBody>
          <a:bodyPr/>
          <a:lstStyle>
            <a:lvl1pPr marL="0" indent="0" algn="l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/>
              <a:t>Yammer hashtag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3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24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5011E-6 L 1.00728 3.25011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24000" decel="7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3.25011E-6 L 1.00728 3.25011E-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24000" decel="76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3.25011E-6 L 1.00728 3.25011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455 4.96142E-6 L -4.34261E-6 4.96142E-6 " pathEditMode="relative" rAng="0" ptsTypes="AA">
                                      <p:cBhvr>
                                        <p:cTn id="17" dur="9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100000" autoRev="1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5 2.42851E-6 L -3.02783E-6 2.42851E-6 " pathEditMode="relative" rAng="0" ptsTypes="AA">
                                      <p:cBhvr>
                                        <p:cTn id="24" dur="9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31" dur="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9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38" dur="9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ccel="100000" autoRev="1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2.13345E-6 L 1.62369E-6 2.13345E-6 " pathEditMode="relative" rAng="0" ptsTypes="AA">
                                      <p:cBhvr>
                                        <p:cTn id="45" dur="9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9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5 -2.09714E-6 L -4.54174E-6 -2.09714E-6 " pathEditMode="relative" rAng="0" ptsTypes="AA">
                                      <p:cBhvr>
                                        <p:cTn id="52" dur="9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800"/>
                  </p:stCondLst>
                  <p:childTnLst>
                    <p:animMotion origin="layout" path="M -0.01455 2.42851E-6 L -3.02783E-6 2.42851E-6 " pathEditMode="relative" rAng="0" ptsTypes="AA">
                      <p:cBhvr>
                        <p:cTn dur="95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5" grpId="2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100"/>
                  </p:stCondLst>
                  <p:childTnLst>
                    <p:animScale>
                      <p:cBhvr>
                        <p:cTn dur="500" fill="hold"/>
                        <p:tgtEl>
                          <p:spTgt spid="5"/>
                        </p:tgtEl>
                      </p:cBhvr>
                      <p:by x="95000" y="95000"/>
                    </p:animScale>
                  </p:childTnLst>
                </p:cTn>
              </p:par>
            </p:tnLst>
          </p:tmpl>
        </p:tmplLst>
      </p:bldP>
      <p:bldP spid="9" grpId="0"/>
      <p:bldP spid="9" grpId="1"/>
      <p:bldP spid="9" grpId="2"/>
      <p:bldP spid="14" grpId="0"/>
      <p:bldP spid="14" grpId="1"/>
      <p:bldP spid="14" grpId="2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700"/>
                  </p:stCondLst>
                  <p:childTnLst>
                    <p:animMotion origin="layout" path="M -0.01455 2.13345E-6 L 1.62369E-6 2.13345E-6 " pathEditMode="relative" rAng="0" ptsTypes="AA">
                      <p:cBhvr>
                        <p:cTn dur="9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17" grpId="2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700"/>
                  </p:stCondLst>
                  <p:childTnLst>
                    <p:animMotion origin="layout" path="M -0.01455 -2.09714E-6 L -4.54174E-6 -2.09714E-6 " pathEditMode="relative" rAng="0" ptsTypes="AA">
                      <p:cBhvr>
                        <p:cTn dur="95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15" grpId="2"/>
    </p:bldLst>
  </p:timing>
  <p:extLst mod="1">
    <p:ext uri="{DCECCB84-F9BA-43D5-87BE-67443E8EF086}">
      <p15:sldGuideLst xmlns:p15="http://schemas.microsoft.com/office/powerpoint/2012/main">
        <p15:guide id="4" orient="horz" pos="4406">
          <p15:clr>
            <a:srgbClr val="C35E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AT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505774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1668482"/>
            <a:ext cx="10058336" cy="1837298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3175" y="4395788"/>
            <a:ext cx="124333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504082" y="285943"/>
            <a:ext cx="36576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/>
              <a:t>Session Code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80051" y="6045467"/>
            <a:ext cx="3657600" cy="461665"/>
          </a:xfrm>
        </p:spPr>
        <p:txBody>
          <a:bodyPr/>
          <a:lstStyle>
            <a:lvl1pPr marL="0" indent="0" algn="l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/>
              <a:t>Yammer hashtag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2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87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23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86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685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6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869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882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732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6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73151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68863"/>
            <a:ext cx="7315198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7448" y="304193"/>
            <a:ext cx="4409440" cy="64008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68571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4571278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Video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3410196"/>
            <a:ext cx="12435840" cy="3104213"/>
          </a:xfrm>
          <a:prstGeom prst="rect">
            <a:avLst/>
          </a:prstGeom>
        </p:spPr>
      </p:pic>
      <p:sp>
        <p:nvSpPr>
          <p:cNvPr id="5" name="TextBox 7"/>
          <p:cNvSpPr txBox="1"/>
          <p:nvPr userDrawn="1"/>
        </p:nvSpPr>
        <p:spPr bwMode="white">
          <a:xfrm>
            <a:off x="4454934" y="6697627"/>
            <a:ext cx="3526606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363" rtl="0" eaLnBrk="1" latinLnBrk="0" hangingPunct="1"/>
            <a:r>
              <a:rPr lang="en-US" sz="1050" b="0" kern="1200" spc="150" baseline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86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740950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89497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21111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365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64" r:id="rId14"/>
    <p:sldLayoutId id="2147484324" r:id="rId15"/>
    <p:sldLayoutId id="2147484325" r:id="rId16"/>
    <p:sldLayoutId id="2147484326" r:id="rId17"/>
    <p:sldLayoutId id="2147484327" r:id="rId18"/>
    <p:sldLayoutId id="2147484328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6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  <p:sldLayoutId id="2147484384" r:id="rId18"/>
    <p:sldLayoutId id="2147484385" r:id="rId19"/>
    <p:sldLayoutId id="2147484386" r:id="rId20"/>
    <p:sldLayoutId id="2147484387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3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  <p:sldLayoutId id="2147484401" r:id="rId13"/>
    <p:sldLayoutId id="2147484402" r:id="rId14"/>
    <p:sldLayoutId id="2147484403" r:id="rId15"/>
    <p:sldLayoutId id="2147484404" r:id="rId16"/>
    <p:sldLayoutId id="2147484405" r:id="rId17"/>
    <p:sldLayoutId id="2147484406" r:id="rId18"/>
    <p:sldLayoutId id="2147484407" r:id="rId19"/>
    <p:sldLayoutId id="2147484408" r:id="rId20"/>
    <p:sldLayoutId id="2147484409" r:id="rId21"/>
    <p:sldLayoutId id="2147484410" r:id="rId22"/>
    <p:sldLayoutId id="2147484411" r:id="rId23"/>
    <p:sldLayoutId id="2147484412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1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5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  <p:sldLayoutId id="2147484427" r:id="rId14"/>
    <p:sldLayoutId id="2147484428" r:id="rId15"/>
    <p:sldLayoutId id="2147484429" r:id="rId16"/>
    <p:sldLayoutId id="2147484430" r:id="rId17"/>
    <p:sldLayoutId id="2147484431" r:id="rId18"/>
    <p:sldLayoutId id="2147484432" r:id="rId19"/>
    <p:sldLayoutId id="2147484433" r:id="rId20"/>
    <p:sldLayoutId id="2147484434" r:id="rId21"/>
    <p:sldLayoutId id="2147484435" r:id="rId22"/>
    <p:sldLayoutId id="2147484436" r:id="rId23"/>
    <p:sldLayoutId id="2147484437" r:id="rId24"/>
  </p:sldLayoutIdLst>
  <p:transition>
    <p:fade/>
  </p:transition>
  <p:txStyles>
    <p:titleStyle>
      <a:lvl1pPr algn="l" defTabSz="932563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34" marR="0" indent="-342834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399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088" marR="0" indent="-241253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946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503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058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48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30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12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94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4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6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8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9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5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36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  <p:sldLayoutId id="2147484456" r:id="rId18"/>
    <p:sldLayoutId id="2147484457" r:id="rId19"/>
    <p:sldLayoutId id="2147484458" r:id="rId20"/>
    <p:sldLayoutId id="2147484459" r:id="rId21"/>
    <p:sldLayoutId id="2147484460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1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9393899" y="3050514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</p:sldLayoutIdLst>
  <p:transition>
    <p:fade/>
  </p:transition>
  <p:txStyles>
    <p:titleStyle>
      <a:lvl1pPr algn="l" defTabSz="932563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34" marR="0" indent="-342834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9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088" marR="0" indent="-241253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946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503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058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48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30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12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94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4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6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8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9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5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2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hyperlink" Target="https://aka.ms/ignite.mobileap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1058862"/>
            <a:ext cx="11978259" cy="1828786"/>
          </a:xfrm>
        </p:spPr>
        <p:txBody>
          <a:bodyPr/>
          <a:lstStyle/>
          <a:p>
            <a:r>
              <a:rPr lang="en-US" dirty="0"/>
              <a:t>Manage and troubleshoot infrastructure and application issues using Operations Management Suite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2" y="3509753"/>
            <a:ext cx="5562536" cy="1828007"/>
          </a:xfrm>
        </p:spPr>
        <p:txBody>
          <a:bodyPr/>
          <a:lstStyle/>
          <a:p>
            <a:r>
              <a:rPr lang="en-US" dirty="0"/>
              <a:t>Richard Rundle</a:t>
            </a:r>
          </a:p>
          <a:p>
            <a:r>
              <a:rPr lang="en-US" dirty="0"/>
              <a:t>Liz Kim </a:t>
            </a:r>
          </a:p>
          <a:p>
            <a:r>
              <a:rPr lang="en-US" dirty="0"/>
              <a:t>Evan Hissey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white">
          <a:xfrm>
            <a:off x="6065837" y="3501815"/>
            <a:ext cx="5562536" cy="1828007"/>
          </a:xfrm>
          <a:prstGeom prst="rect">
            <a:avLst/>
          </a:prstGeom>
          <a:noFill/>
        </p:spPr>
        <p:txBody>
          <a:bodyPr vert="horz" wrap="square" lIns="146304" tIns="109728" rIns="146304" bIns="109728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Program Managers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Microsoft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52037" y="296863"/>
            <a:ext cx="2300923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BRK3163</a:t>
            </a:r>
          </a:p>
        </p:txBody>
      </p:sp>
    </p:spTree>
    <p:extLst>
      <p:ext uri="{BB962C8B-B14F-4D97-AF65-F5344CB8AC3E}">
        <p14:creationId xmlns:p14="http://schemas.microsoft.com/office/powerpoint/2010/main" val="20446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5443268" y="0"/>
            <a:ext cx="6993207" cy="6994525"/>
          </a:xfrm>
          <a:prstGeom prst="rect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microsoft"/>
          <p:cNvSpPr/>
          <p:nvPr/>
        </p:nvSpPr>
        <p:spPr>
          <a:xfrm>
            <a:off x="555789" y="2204088"/>
            <a:ext cx="4251955" cy="7017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cs typeface="Segoe UI Semilight" panose="020B0402040204020203" pitchFamily="34" charset="0"/>
              </a:rPr>
              <a:t>Going forward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1617" y="919685"/>
            <a:ext cx="4512352" cy="5355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cs typeface="Segoe UI Semilight" panose="020B0402040204020203" pitchFamily="34" charset="0"/>
                <a:sym typeface="Wingdings" panose="05000000000000000000" pitchFamily="2" charset="2"/>
              </a:rPr>
              <a:t>Platform data ingestion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gradFill>
                <a:gsLst>
                  <a:gs pos="17699">
                    <a:schemeClr val="bg1"/>
                  </a:gs>
                  <a:gs pos="63000">
                    <a:schemeClr val="bg1"/>
                  </a:gs>
                </a:gsLst>
                <a:lin ang="5400000" scaled="1"/>
              </a:gradFill>
              <a:effectLst/>
              <a:uLnTx/>
              <a:uFillTx/>
              <a:latin typeface="+mj-lt"/>
              <a:cs typeface="Segoe UI Semilight" panose="020B04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5255" y="3229496"/>
            <a:ext cx="4606518" cy="5355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UX integration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1617" y="5564710"/>
            <a:ext cx="4512353" cy="5355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Azure-specific solutions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gradFill>
                <a:gsLst>
                  <a:gs pos="17699">
                    <a:schemeClr val="bg1"/>
                  </a:gs>
                  <a:gs pos="63000">
                    <a:schemeClr val="bg1"/>
                  </a:gs>
                </a:gsLst>
                <a:lin ang="5400000" scaled="1"/>
              </a:gradFill>
              <a:effectLst/>
              <a:uLnTx/>
              <a:uFillTx/>
              <a:latin typeface="+mj-lt"/>
              <a:cs typeface="Segoe UI Semilight" panose="020B0402040204020203" pitchFamily="34" charset="0"/>
              <a:sym typeface="Wingdings" panose="05000000000000000000" pitchFamily="2" charset="2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443268" y="2339382"/>
            <a:ext cx="7132320" cy="0"/>
          </a:xfrm>
          <a:prstGeom prst="line">
            <a:avLst/>
          </a:prstGeom>
          <a:ln w="12700">
            <a:solidFill>
              <a:srgbClr val="F8F8F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443268" y="4655142"/>
            <a:ext cx="7132320" cy="0"/>
          </a:xfrm>
          <a:prstGeom prst="line">
            <a:avLst/>
          </a:prstGeom>
          <a:ln w="12700">
            <a:solidFill>
              <a:srgbClr val="F8F8F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3694" l="9467" r="89941">
                        <a14:foregroundMark x1="30769" y1="32432" x2="43195" y2="20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291" y="3072251"/>
            <a:ext cx="1151894" cy="756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9725" y="5458188"/>
            <a:ext cx="573025" cy="515113"/>
          </a:xfrm>
          <a:prstGeom prst="rect">
            <a:avLst/>
          </a:prstGeom>
        </p:spPr>
      </p:pic>
      <p:sp>
        <p:nvSpPr>
          <p:cNvPr id="11" name="Freeform 74"/>
          <p:cNvSpPr>
            <a:spLocks noEditPoints="1"/>
          </p:cNvSpPr>
          <p:nvPr/>
        </p:nvSpPr>
        <p:spPr bwMode="black">
          <a:xfrm>
            <a:off x="5989637" y="838133"/>
            <a:ext cx="812600" cy="674928"/>
          </a:xfrm>
          <a:custGeom>
            <a:avLst/>
            <a:gdLst>
              <a:gd name="T0" fmla="*/ 2004 w 2444"/>
              <a:gd name="T1" fmla="*/ 326 h 2090"/>
              <a:gd name="T2" fmla="*/ 1774 w 2444"/>
              <a:gd name="T3" fmla="*/ 391 h 2090"/>
              <a:gd name="T4" fmla="*/ 1156 w 2444"/>
              <a:gd name="T5" fmla="*/ 0 h 2090"/>
              <a:gd name="T6" fmla="*/ 489 w 2444"/>
              <a:gd name="T7" fmla="*/ 535 h 2090"/>
              <a:gd name="T8" fmla="*/ 350 w 2444"/>
              <a:gd name="T9" fmla="*/ 506 h 2090"/>
              <a:gd name="T10" fmla="*/ 0 w 2444"/>
              <a:gd name="T11" fmla="*/ 856 h 2090"/>
              <a:gd name="T12" fmla="*/ 350 w 2444"/>
              <a:gd name="T13" fmla="*/ 1206 h 2090"/>
              <a:gd name="T14" fmla="*/ 2004 w 2444"/>
              <a:gd name="T15" fmla="*/ 1206 h 2090"/>
              <a:gd name="T16" fmla="*/ 2444 w 2444"/>
              <a:gd name="T17" fmla="*/ 766 h 2090"/>
              <a:gd name="T18" fmla="*/ 2004 w 2444"/>
              <a:gd name="T19" fmla="*/ 326 h 2090"/>
              <a:gd name="T20" fmla="*/ 1590 w 2444"/>
              <a:gd name="T21" fmla="*/ 1326 h 2090"/>
              <a:gd name="T22" fmla="*/ 1465 w 2444"/>
              <a:gd name="T23" fmla="*/ 1326 h 2090"/>
              <a:gd name="T24" fmla="*/ 1465 w 2444"/>
              <a:gd name="T25" fmla="*/ 1743 h 2090"/>
              <a:gd name="T26" fmla="*/ 1222 w 2444"/>
              <a:gd name="T27" fmla="*/ 1934 h 2090"/>
              <a:gd name="T28" fmla="*/ 980 w 2444"/>
              <a:gd name="T29" fmla="*/ 1743 h 2090"/>
              <a:gd name="T30" fmla="*/ 980 w 2444"/>
              <a:gd name="T31" fmla="*/ 1326 h 2090"/>
              <a:gd name="T32" fmla="*/ 854 w 2444"/>
              <a:gd name="T33" fmla="*/ 1326 h 2090"/>
              <a:gd name="T34" fmla="*/ 854 w 2444"/>
              <a:gd name="T35" fmla="*/ 1656 h 2090"/>
              <a:gd name="T36" fmla="*/ 666 w 2444"/>
              <a:gd name="T37" fmla="*/ 1656 h 2090"/>
              <a:gd name="T38" fmla="*/ 1222 w 2444"/>
              <a:gd name="T39" fmla="*/ 2090 h 2090"/>
              <a:gd name="T40" fmla="*/ 1779 w 2444"/>
              <a:gd name="T41" fmla="*/ 1656 h 2090"/>
              <a:gd name="T42" fmla="*/ 1590 w 2444"/>
              <a:gd name="T43" fmla="*/ 1656 h 2090"/>
              <a:gd name="T44" fmla="*/ 1590 w 2444"/>
              <a:gd name="T45" fmla="*/ 1326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44" h="2090">
                <a:moveTo>
                  <a:pt x="2004" y="326"/>
                </a:moveTo>
                <a:cubicBezTo>
                  <a:pt x="1920" y="326"/>
                  <a:pt x="1841" y="350"/>
                  <a:pt x="1774" y="391"/>
                </a:cubicBezTo>
                <a:cubicBezTo>
                  <a:pt x="1665" y="160"/>
                  <a:pt x="1429" y="0"/>
                  <a:pt x="1156" y="0"/>
                </a:cubicBezTo>
                <a:cubicBezTo>
                  <a:pt x="830" y="0"/>
                  <a:pt x="557" y="229"/>
                  <a:pt x="489" y="535"/>
                </a:cubicBezTo>
                <a:cubicBezTo>
                  <a:pt x="446" y="516"/>
                  <a:pt x="399" y="506"/>
                  <a:pt x="350" y="506"/>
                </a:cubicBezTo>
                <a:cubicBezTo>
                  <a:pt x="157" y="506"/>
                  <a:pt x="0" y="663"/>
                  <a:pt x="0" y="856"/>
                </a:cubicBezTo>
                <a:cubicBezTo>
                  <a:pt x="0" y="1049"/>
                  <a:pt x="157" y="1206"/>
                  <a:pt x="350" y="1206"/>
                </a:cubicBezTo>
                <a:cubicBezTo>
                  <a:pt x="2004" y="1206"/>
                  <a:pt x="2004" y="1206"/>
                  <a:pt x="2004" y="1206"/>
                </a:cubicBezTo>
                <a:cubicBezTo>
                  <a:pt x="2247" y="1206"/>
                  <a:pt x="2444" y="1009"/>
                  <a:pt x="2444" y="766"/>
                </a:cubicBezTo>
                <a:cubicBezTo>
                  <a:pt x="2444" y="523"/>
                  <a:pt x="2247" y="326"/>
                  <a:pt x="2004" y="326"/>
                </a:cubicBezTo>
                <a:close/>
                <a:moveTo>
                  <a:pt x="1590" y="1326"/>
                </a:moveTo>
                <a:cubicBezTo>
                  <a:pt x="1465" y="1326"/>
                  <a:pt x="1465" y="1326"/>
                  <a:pt x="1465" y="1326"/>
                </a:cubicBezTo>
                <a:cubicBezTo>
                  <a:pt x="1465" y="1743"/>
                  <a:pt x="1465" y="1743"/>
                  <a:pt x="1465" y="1743"/>
                </a:cubicBezTo>
                <a:cubicBezTo>
                  <a:pt x="1222" y="1934"/>
                  <a:pt x="1222" y="1934"/>
                  <a:pt x="1222" y="1934"/>
                </a:cubicBezTo>
                <a:cubicBezTo>
                  <a:pt x="980" y="1743"/>
                  <a:pt x="980" y="1743"/>
                  <a:pt x="980" y="1743"/>
                </a:cubicBezTo>
                <a:cubicBezTo>
                  <a:pt x="980" y="1326"/>
                  <a:pt x="980" y="1326"/>
                  <a:pt x="980" y="1326"/>
                </a:cubicBezTo>
                <a:cubicBezTo>
                  <a:pt x="854" y="1326"/>
                  <a:pt x="854" y="1326"/>
                  <a:pt x="854" y="1326"/>
                </a:cubicBezTo>
                <a:cubicBezTo>
                  <a:pt x="854" y="1656"/>
                  <a:pt x="854" y="1656"/>
                  <a:pt x="854" y="1656"/>
                </a:cubicBezTo>
                <a:cubicBezTo>
                  <a:pt x="666" y="1656"/>
                  <a:pt x="666" y="1656"/>
                  <a:pt x="666" y="1656"/>
                </a:cubicBezTo>
                <a:cubicBezTo>
                  <a:pt x="1222" y="2090"/>
                  <a:pt x="1222" y="2090"/>
                  <a:pt x="1222" y="2090"/>
                </a:cubicBezTo>
                <a:cubicBezTo>
                  <a:pt x="1779" y="1656"/>
                  <a:pt x="1779" y="1656"/>
                  <a:pt x="1779" y="1656"/>
                </a:cubicBezTo>
                <a:cubicBezTo>
                  <a:pt x="1590" y="1656"/>
                  <a:pt x="1590" y="1656"/>
                  <a:pt x="1590" y="1656"/>
                </a:cubicBezTo>
                <a:lnTo>
                  <a:pt x="1590" y="13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93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5553 0.00023 L 1.30457E-6 0.00023 " pathEditMode="relative" rAng="0" ptsTypes="AA">
                                      <p:cBhvr>
                                        <p:cTn id="1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52 0.00023 L -2.32065E-6 0.00023 " pathEditMode="relative" rAng="0" ptsTypes="AA">
                                      <p:cBhvr>
                                        <p:cTn id="1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553 0.00023 L 1.30457E-6 0.00023 " pathEditMode="relative" rAng="0" ptsTypes="AA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83" y="496"/>
            <a:ext cx="12434711" cy="1515847"/>
          </a:xfrm>
          <a:prstGeom prst="rect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6201" y="460615"/>
            <a:ext cx="4511712" cy="54606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cs typeface="Segoe UI Semilight" panose="020B0402040204020203" pitchFamily="34" charset="0"/>
                <a:sym typeface="Wingdings" panose="05000000000000000000" pitchFamily="2" charset="2"/>
              </a:rPr>
              <a:t>Platform data ingestion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gradFill>
                <a:gsLst>
                  <a:gs pos="17699">
                    <a:schemeClr val="bg1"/>
                  </a:gs>
                  <a:gs pos="63000">
                    <a:schemeClr val="bg1"/>
                  </a:gs>
                </a:gsLst>
                <a:lin ang="5400000" scaled="1"/>
              </a:gradFill>
              <a:effectLst/>
              <a:uLnTx/>
              <a:uFillTx/>
              <a:latin typeface="+mj-lt"/>
              <a:cs typeface="Segoe UI Semilight" panose="020B04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9" name="Freeform 74"/>
          <p:cNvSpPr>
            <a:spLocks noEditPoints="1"/>
          </p:cNvSpPr>
          <p:nvPr/>
        </p:nvSpPr>
        <p:spPr bwMode="black">
          <a:xfrm>
            <a:off x="524397" y="384376"/>
            <a:ext cx="812485" cy="674832"/>
          </a:xfrm>
          <a:custGeom>
            <a:avLst/>
            <a:gdLst>
              <a:gd name="T0" fmla="*/ 2004 w 2444"/>
              <a:gd name="T1" fmla="*/ 326 h 2090"/>
              <a:gd name="T2" fmla="*/ 1774 w 2444"/>
              <a:gd name="T3" fmla="*/ 391 h 2090"/>
              <a:gd name="T4" fmla="*/ 1156 w 2444"/>
              <a:gd name="T5" fmla="*/ 0 h 2090"/>
              <a:gd name="T6" fmla="*/ 489 w 2444"/>
              <a:gd name="T7" fmla="*/ 535 h 2090"/>
              <a:gd name="T8" fmla="*/ 350 w 2444"/>
              <a:gd name="T9" fmla="*/ 506 h 2090"/>
              <a:gd name="T10" fmla="*/ 0 w 2444"/>
              <a:gd name="T11" fmla="*/ 856 h 2090"/>
              <a:gd name="T12" fmla="*/ 350 w 2444"/>
              <a:gd name="T13" fmla="*/ 1206 h 2090"/>
              <a:gd name="T14" fmla="*/ 2004 w 2444"/>
              <a:gd name="T15" fmla="*/ 1206 h 2090"/>
              <a:gd name="T16" fmla="*/ 2444 w 2444"/>
              <a:gd name="T17" fmla="*/ 766 h 2090"/>
              <a:gd name="T18" fmla="*/ 2004 w 2444"/>
              <a:gd name="T19" fmla="*/ 326 h 2090"/>
              <a:gd name="T20" fmla="*/ 1590 w 2444"/>
              <a:gd name="T21" fmla="*/ 1326 h 2090"/>
              <a:gd name="T22" fmla="*/ 1465 w 2444"/>
              <a:gd name="T23" fmla="*/ 1326 h 2090"/>
              <a:gd name="T24" fmla="*/ 1465 w 2444"/>
              <a:gd name="T25" fmla="*/ 1743 h 2090"/>
              <a:gd name="T26" fmla="*/ 1222 w 2444"/>
              <a:gd name="T27" fmla="*/ 1934 h 2090"/>
              <a:gd name="T28" fmla="*/ 980 w 2444"/>
              <a:gd name="T29" fmla="*/ 1743 h 2090"/>
              <a:gd name="T30" fmla="*/ 980 w 2444"/>
              <a:gd name="T31" fmla="*/ 1326 h 2090"/>
              <a:gd name="T32" fmla="*/ 854 w 2444"/>
              <a:gd name="T33" fmla="*/ 1326 h 2090"/>
              <a:gd name="T34" fmla="*/ 854 w 2444"/>
              <a:gd name="T35" fmla="*/ 1656 h 2090"/>
              <a:gd name="T36" fmla="*/ 666 w 2444"/>
              <a:gd name="T37" fmla="*/ 1656 h 2090"/>
              <a:gd name="T38" fmla="*/ 1222 w 2444"/>
              <a:gd name="T39" fmla="*/ 2090 h 2090"/>
              <a:gd name="T40" fmla="*/ 1779 w 2444"/>
              <a:gd name="T41" fmla="*/ 1656 h 2090"/>
              <a:gd name="T42" fmla="*/ 1590 w 2444"/>
              <a:gd name="T43" fmla="*/ 1656 h 2090"/>
              <a:gd name="T44" fmla="*/ 1590 w 2444"/>
              <a:gd name="T45" fmla="*/ 1326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44" h="2090">
                <a:moveTo>
                  <a:pt x="2004" y="326"/>
                </a:moveTo>
                <a:cubicBezTo>
                  <a:pt x="1920" y="326"/>
                  <a:pt x="1841" y="350"/>
                  <a:pt x="1774" y="391"/>
                </a:cubicBezTo>
                <a:cubicBezTo>
                  <a:pt x="1665" y="160"/>
                  <a:pt x="1429" y="0"/>
                  <a:pt x="1156" y="0"/>
                </a:cubicBezTo>
                <a:cubicBezTo>
                  <a:pt x="830" y="0"/>
                  <a:pt x="557" y="229"/>
                  <a:pt x="489" y="535"/>
                </a:cubicBezTo>
                <a:cubicBezTo>
                  <a:pt x="446" y="516"/>
                  <a:pt x="399" y="506"/>
                  <a:pt x="350" y="506"/>
                </a:cubicBezTo>
                <a:cubicBezTo>
                  <a:pt x="157" y="506"/>
                  <a:pt x="0" y="663"/>
                  <a:pt x="0" y="856"/>
                </a:cubicBezTo>
                <a:cubicBezTo>
                  <a:pt x="0" y="1049"/>
                  <a:pt x="157" y="1206"/>
                  <a:pt x="350" y="1206"/>
                </a:cubicBezTo>
                <a:cubicBezTo>
                  <a:pt x="2004" y="1206"/>
                  <a:pt x="2004" y="1206"/>
                  <a:pt x="2004" y="1206"/>
                </a:cubicBezTo>
                <a:cubicBezTo>
                  <a:pt x="2247" y="1206"/>
                  <a:pt x="2444" y="1009"/>
                  <a:pt x="2444" y="766"/>
                </a:cubicBezTo>
                <a:cubicBezTo>
                  <a:pt x="2444" y="523"/>
                  <a:pt x="2247" y="326"/>
                  <a:pt x="2004" y="326"/>
                </a:cubicBezTo>
                <a:close/>
                <a:moveTo>
                  <a:pt x="1590" y="1326"/>
                </a:moveTo>
                <a:cubicBezTo>
                  <a:pt x="1465" y="1326"/>
                  <a:pt x="1465" y="1326"/>
                  <a:pt x="1465" y="1326"/>
                </a:cubicBezTo>
                <a:cubicBezTo>
                  <a:pt x="1465" y="1743"/>
                  <a:pt x="1465" y="1743"/>
                  <a:pt x="1465" y="1743"/>
                </a:cubicBezTo>
                <a:cubicBezTo>
                  <a:pt x="1222" y="1934"/>
                  <a:pt x="1222" y="1934"/>
                  <a:pt x="1222" y="1934"/>
                </a:cubicBezTo>
                <a:cubicBezTo>
                  <a:pt x="980" y="1743"/>
                  <a:pt x="980" y="1743"/>
                  <a:pt x="980" y="1743"/>
                </a:cubicBezTo>
                <a:cubicBezTo>
                  <a:pt x="980" y="1326"/>
                  <a:pt x="980" y="1326"/>
                  <a:pt x="980" y="1326"/>
                </a:cubicBezTo>
                <a:cubicBezTo>
                  <a:pt x="854" y="1326"/>
                  <a:pt x="854" y="1326"/>
                  <a:pt x="854" y="1326"/>
                </a:cubicBezTo>
                <a:cubicBezTo>
                  <a:pt x="854" y="1656"/>
                  <a:pt x="854" y="1656"/>
                  <a:pt x="854" y="1656"/>
                </a:cubicBezTo>
                <a:cubicBezTo>
                  <a:pt x="666" y="1656"/>
                  <a:pt x="666" y="1656"/>
                  <a:pt x="666" y="1656"/>
                </a:cubicBezTo>
                <a:cubicBezTo>
                  <a:pt x="1222" y="2090"/>
                  <a:pt x="1222" y="2090"/>
                  <a:pt x="1222" y="2090"/>
                </a:cubicBezTo>
                <a:cubicBezTo>
                  <a:pt x="1779" y="1656"/>
                  <a:pt x="1779" y="1656"/>
                  <a:pt x="1779" y="1656"/>
                </a:cubicBezTo>
                <a:cubicBezTo>
                  <a:pt x="1590" y="1656"/>
                  <a:pt x="1590" y="1656"/>
                  <a:pt x="1590" y="1656"/>
                </a:cubicBezTo>
                <a:lnTo>
                  <a:pt x="1590" y="13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93" tIns="41147" rIns="82293" bIns="4114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id:image001.png@01D209D9.8105F4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35658" r="50031" b="17438"/>
          <a:stretch/>
        </p:blipFill>
        <p:spPr bwMode="auto">
          <a:xfrm>
            <a:off x="5623683" y="1913756"/>
            <a:ext cx="944372" cy="8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cid:image002.png@01D209D9.8105F4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35376" r="51770" b="16893"/>
          <a:stretch/>
        </p:blipFill>
        <p:spPr bwMode="auto">
          <a:xfrm>
            <a:off x="9558252" y="1900502"/>
            <a:ext cx="923204" cy="94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212590" y="2437052"/>
            <a:ext cx="194560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56200" y="2437052"/>
            <a:ext cx="1945604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15506" r="14824" b="16392"/>
          <a:stretch/>
        </p:blipFill>
        <p:spPr>
          <a:xfrm>
            <a:off x="1783540" y="1957406"/>
            <a:ext cx="908896" cy="88265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00313" y="3050618"/>
            <a:ext cx="1875351" cy="413867"/>
            <a:chOff x="8182572" y="1393555"/>
            <a:chExt cx="1875617" cy="413926"/>
          </a:xfrm>
          <a:solidFill>
            <a:srgbClr val="00B0F0"/>
          </a:solidFill>
        </p:grpSpPr>
        <p:sp>
          <p:nvSpPr>
            <p:cNvPr id="16" name="Rectangle 15"/>
            <p:cNvSpPr/>
            <p:nvPr/>
          </p:nvSpPr>
          <p:spPr>
            <a:xfrm>
              <a:off x="8182572" y="1393555"/>
              <a:ext cx="1875617" cy="4139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82572" y="1448364"/>
              <a:ext cx="1858411" cy="31381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</a:rPr>
                <a:t>Activity Log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58194" y="3050618"/>
            <a:ext cx="1875351" cy="413867"/>
            <a:chOff x="8182572" y="1393555"/>
            <a:chExt cx="1875617" cy="413926"/>
          </a:xfrm>
          <a:solidFill>
            <a:srgbClr val="00B0F0"/>
          </a:solidFill>
        </p:grpSpPr>
        <p:sp>
          <p:nvSpPr>
            <p:cNvPr id="19" name="Rectangle 18"/>
            <p:cNvSpPr/>
            <p:nvPr/>
          </p:nvSpPr>
          <p:spPr>
            <a:xfrm>
              <a:off x="8182572" y="1393555"/>
              <a:ext cx="1875617" cy="4139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82572" y="1448364"/>
              <a:ext cx="1858411" cy="31381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</a:rPr>
                <a:t>Metrics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82179" y="3050618"/>
            <a:ext cx="1875351" cy="413867"/>
            <a:chOff x="8182572" y="1393555"/>
            <a:chExt cx="1875617" cy="413926"/>
          </a:xfrm>
          <a:solidFill>
            <a:srgbClr val="00B0F0"/>
          </a:solidFill>
        </p:grpSpPr>
        <p:sp>
          <p:nvSpPr>
            <p:cNvPr id="22" name="Rectangle 21"/>
            <p:cNvSpPr/>
            <p:nvPr/>
          </p:nvSpPr>
          <p:spPr>
            <a:xfrm>
              <a:off x="8182572" y="1393555"/>
              <a:ext cx="1875617" cy="4139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82572" y="1448364"/>
              <a:ext cx="1858411" cy="31381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99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Calibri" panose="020F0502020204030204" pitchFamily="34" charset="0"/>
                  <a:cs typeface="Segoe UI Semibold" panose="020B0702040204020203" pitchFamily="34" charset="0"/>
                </a:rPr>
                <a:t>Diagnostic log</a:t>
              </a:r>
            </a:p>
          </p:txBody>
        </p:sp>
      </p:grpSp>
      <p:sp>
        <p:nvSpPr>
          <p:cNvPr id="2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7" y="3995201"/>
            <a:ext cx="11887200" cy="209288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1st-party integration for low-latency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customer storage/ EH required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Multiple subscription, cross-resource</a:t>
            </a:r>
          </a:p>
        </p:txBody>
      </p:sp>
    </p:spTree>
    <p:extLst>
      <p:ext uri="{BB962C8B-B14F-4D97-AF65-F5344CB8AC3E}">
        <p14:creationId xmlns:p14="http://schemas.microsoft.com/office/powerpoint/2010/main" val="3461576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5552 0.00022 L -4.18432E-6 0.00022 " pathEditMode="relative" rAng="0" ptsTypes="AA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services available through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" y="1897062"/>
            <a:ext cx="6980236" cy="5029200"/>
          </a:xfrm>
        </p:spPr>
        <p:txBody>
          <a:bodyPr numCol="2"/>
          <a:lstStyle/>
          <a:p>
            <a:pPr lvl="0" algn="ctr"/>
            <a:r>
              <a:rPr lang="en-US" sz="2400" dirty="0">
                <a:solidFill>
                  <a:srgbClr val="0070C0"/>
                </a:solidFill>
              </a:rPr>
              <a:t>Batch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Event Hub namespace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Service Bus namespace 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SQL (v12)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Elastic SQL Pool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Web Sites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Web Server Farms</a:t>
            </a:r>
          </a:p>
          <a:p>
            <a:pPr lvl="0" algn="ctr"/>
            <a:endParaRPr lang="en-US" sz="2400" dirty="0">
              <a:solidFill>
                <a:srgbClr val="0070C0"/>
              </a:solidFill>
            </a:endParaRPr>
          </a:p>
          <a:p>
            <a:pPr lvl="0" algn="ctr"/>
            <a:endParaRPr lang="en-US" sz="2400" dirty="0">
              <a:solidFill>
                <a:srgbClr val="0070C0"/>
              </a:solidFill>
            </a:endParaRPr>
          </a:p>
          <a:p>
            <a:pPr lvl="0" algn="ctr"/>
            <a:endParaRPr lang="en-US" sz="2400" dirty="0">
              <a:solidFill>
                <a:srgbClr val="0070C0"/>
              </a:solidFill>
            </a:endParaRP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Logic Apps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IoT Hubs</a:t>
            </a:r>
          </a:p>
          <a:p>
            <a:pPr lvl="0" algn="ctr"/>
            <a:r>
              <a:rPr lang="en-US" sz="2400" dirty="0" err="1">
                <a:solidFill>
                  <a:srgbClr val="0070C0"/>
                </a:solidFill>
              </a:rPr>
              <a:t>Redis</a:t>
            </a:r>
            <a:r>
              <a:rPr lang="en-US" sz="2400" dirty="0">
                <a:solidFill>
                  <a:srgbClr val="0070C0"/>
                </a:solidFill>
              </a:rPr>
              <a:t> Cache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Application Gateways</a:t>
            </a:r>
          </a:p>
          <a:p>
            <a:pPr lvl="0" algn="ctr"/>
            <a:r>
              <a:rPr lang="en-US" sz="2400" dirty="0" err="1">
                <a:solidFill>
                  <a:srgbClr val="0070C0"/>
                </a:solidFill>
              </a:rPr>
              <a:t>Redis</a:t>
            </a:r>
            <a:r>
              <a:rPr lang="en-US" sz="2400" dirty="0">
                <a:solidFill>
                  <a:srgbClr val="0070C0"/>
                </a:solidFill>
              </a:rPr>
              <a:t> Cache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Search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51637" y="1212849"/>
            <a:ext cx="5486399" cy="5490734"/>
          </a:xfrm>
        </p:spPr>
        <p:txBody>
          <a:bodyPr/>
          <a:lstStyle/>
          <a:p>
            <a:pPr lvl="0" algn="ctr"/>
            <a:r>
              <a:rPr lang="en-US" dirty="0"/>
              <a:t>Logs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Network Security Groups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Application Gateways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Load Balancers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Key Vault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Search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Data Lake Store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Data Lake Analytics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Logic Apps</a:t>
            </a:r>
          </a:p>
          <a:p>
            <a:pPr lvl="0" algn="ctr"/>
            <a:r>
              <a:rPr lang="en-US" sz="2400" dirty="0">
                <a:solidFill>
                  <a:srgbClr val="0070C0"/>
                </a:solidFill>
              </a:rPr>
              <a:t>Batch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Automation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817" y="1185624"/>
            <a:ext cx="1602042" cy="7386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819568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351777" cy="1181862"/>
          </a:xfrm>
        </p:spPr>
        <p:txBody>
          <a:bodyPr/>
          <a:lstStyle/>
          <a:p>
            <a:r>
              <a:rPr lang="en-US" dirty="0"/>
              <a:t>Platform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9" y="2811462"/>
            <a:ext cx="7315198" cy="738664"/>
          </a:xfrm>
        </p:spPr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52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7" y="1525613"/>
            <a:ext cx="11887200" cy="209288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Centralized view through Azure Monitor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Log Analytics integration to Azure portal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Easy onboarding from Azure portal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12436475" cy="1516062"/>
          </a:xfrm>
          <a:prstGeom prst="rect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569" y="465486"/>
            <a:ext cx="4512352" cy="5355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cs typeface="Segoe UI Semilight" panose="020B0402040204020203" pitchFamily="34" charset="0"/>
                <a:sym typeface="Wingdings" panose="05000000000000000000" pitchFamily="2" charset="2"/>
              </a:rPr>
              <a:t>UX integration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gradFill>
                <a:gsLst>
                  <a:gs pos="17699">
                    <a:schemeClr val="bg1"/>
                  </a:gs>
                  <a:gs pos="63000">
                    <a:schemeClr val="bg1"/>
                  </a:gs>
                </a:gsLst>
                <a:lin ang="5400000" scaled="1"/>
              </a:gradFill>
              <a:effectLst/>
              <a:uLnTx/>
              <a:uFillTx/>
              <a:latin typeface="+mj-lt"/>
              <a:cs typeface="Segoe UI Semilight" panose="020B04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3694" l="9467" r="89941">
                        <a14:foregroundMark x1="30769" y1="32432" x2="43195" y2="20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837" y="302292"/>
            <a:ext cx="1151894" cy="7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71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5552 0.00022 L -4.18432E-6 0.00022 " pathEditMode="relative" rAng="0" ptsTypes="AA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Monitor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9" y="2811462"/>
            <a:ext cx="7315198" cy="738664"/>
          </a:xfrm>
        </p:spPr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44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7" y="1525613"/>
            <a:ext cx="11887200" cy="209288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Easy-to-use dashboards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Visibility into PaaS services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Cohesive solutions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12436475" cy="1516062"/>
          </a:xfrm>
          <a:prstGeom prst="rect">
            <a:avLst/>
          </a:prstGeom>
          <a:solidFill>
            <a:srgbClr val="0078D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569" y="465486"/>
            <a:ext cx="4512352" cy="5355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defTabSz="91441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cs typeface="Segoe UI Semilight" panose="020B0402040204020203" pitchFamily="34" charset="0"/>
                <a:sym typeface="Wingdings" panose="05000000000000000000" pitchFamily="2" charset="2"/>
              </a:rPr>
              <a:t>Azure-specific solutions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gradFill>
                <a:gsLst>
                  <a:gs pos="17699">
                    <a:schemeClr val="bg1"/>
                  </a:gs>
                  <a:gs pos="63000">
                    <a:schemeClr val="bg1"/>
                  </a:gs>
                </a:gsLst>
                <a:lin ang="5400000" scaled="1"/>
              </a:gradFill>
              <a:effectLst/>
              <a:uLnTx/>
              <a:uFillTx/>
              <a:latin typeface="+mj-lt"/>
              <a:cs typeface="Segoe UI Semilight" panose="020B04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212" y="444955"/>
            <a:ext cx="573025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96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5552 0.00022 L -4.18432E-6 0.00022 " pathEditMode="relative" rAng="0" ptsTypes="AA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Azure-specific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48074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solutions</a:t>
            </a:r>
          </a:p>
          <a:p>
            <a:r>
              <a:rPr lang="en-US" dirty="0"/>
              <a:t>Service Fabric</a:t>
            </a:r>
          </a:p>
          <a:p>
            <a:r>
              <a:rPr lang="en-US" dirty="0"/>
              <a:t>Key Vault</a:t>
            </a:r>
          </a:p>
          <a:p>
            <a:r>
              <a:rPr lang="en-US" dirty="0"/>
              <a:t>Azure Network Analytics</a:t>
            </a:r>
          </a:p>
          <a:p>
            <a:r>
              <a:rPr lang="en-US" dirty="0"/>
              <a:t>Automation</a:t>
            </a:r>
          </a:p>
          <a:p>
            <a:r>
              <a:rPr lang="en-US" dirty="0"/>
              <a:t>Application Insights</a:t>
            </a:r>
          </a:p>
          <a:p>
            <a:r>
              <a:rPr lang="en-US" dirty="0"/>
              <a:t>Azure Activity Log Analytics</a:t>
            </a:r>
          </a:p>
          <a:p>
            <a:r>
              <a:rPr lang="en-US" dirty="0"/>
              <a:t>Azure SQL Analytics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950076" y="754061"/>
            <a:ext cx="5486399" cy="52537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Upcoming solutions (FY17)</a:t>
            </a:r>
          </a:p>
          <a:p>
            <a:r>
              <a:rPr lang="en-US" sz="2600" dirty="0"/>
              <a:t>HD Insights</a:t>
            </a:r>
          </a:p>
          <a:p>
            <a:r>
              <a:rPr lang="en-US" sz="2600" dirty="0"/>
              <a:t>Logic Apps</a:t>
            </a:r>
          </a:p>
          <a:p>
            <a:r>
              <a:rPr lang="en-US" sz="2600" dirty="0"/>
              <a:t>Azure Storage</a:t>
            </a:r>
          </a:p>
          <a:p>
            <a:r>
              <a:rPr lang="en-US" sz="2600" dirty="0"/>
              <a:t>Active Directory</a:t>
            </a:r>
          </a:p>
          <a:p>
            <a:r>
              <a:rPr lang="en-US" sz="2600" dirty="0"/>
              <a:t>Service Bus</a:t>
            </a:r>
          </a:p>
          <a:p>
            <a:r>
              <a:rPr lang="en-US" sz="2600" dirty="0" err="1"/>
              <a:t>DocumentDB</a:t>
            </a:r>
            <a:endParaRPr lang="en-US" sz="2600" dirty="0"/>
          </a:p>
          <a:p>
            <a:r>
              <a:rPr lang="en-US" sz="2600" dirty="0" err="1"/>
              <a:t>WebApps</a:t>
            </a:r>
            <a:endParaRPr lang="en-US" sz="2600" dirty="0"/>
          </a:p>
          <a:p>
            <a:r>
              <a:rPr lang="en-US" sz="2600" dirty="0"/>
              <a:t>VPN Gateway</a:t>
            </a:r>
          </a:p>
          <a:p>
            <a:r>
              <a:rPr lang="en-US" sz="2600" dirty="0" err="1"/>
              <a:t>Redis</a:t>
            </a:r>
            <a:r>
              <a:rPr lang="en-US" sz="2600" dirty="0"/>
              <a:t> Cache</a:t>
            </a:r>
          </a:p>
        </p:txBody>
      </p:sp>
    </p:spTree>
    <p:extLst>
      <p:ext uri="{BB962C8B-B14F-4D97-AF65-F5344CB8AC3E}">
        <p14:creationId xmlns:p14="http://schemas.microsoft.com/office/powerpoint/2010/main" val="20832419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9" y="2811462"/>
            <a:ext cx="7315198" cy="738664"/>
          </a:xfrm>
        </p:spPr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012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roup 516"/>
          <p:cNvGrpSpPr/>
          <p:nvPr/>
        </p:nvGrpSpPr>
        <p:grpSpPr>
          <a:xfrm>
            <a:off x="2561157" y="4563912"/>
            <a:ext cx="1980151" cy="862770"/>
            <a:chOff x="19627" y="1564026"/>
            <a:chExt cx="2935022" cy="1278816"/>
          </a:xfrm>
        </p:grpSpPr>
        <p:grpSp>
          <p:nvGrpSpPr>
            <p:cNvPr id="518" name="Group 517"/>
            <p:cNvGrpSpPr/>
            <p:nvPr/>
          </p:nvGrpSpPr>
          <p:grpSpPr>
            <a:xfrm>
              <a:off x="19627" y="1564026"/>
              <a:ext cx="2935022" cy="1278816"/>
              <a:chOff x="753172" y="1630760"/>
              <a:chExt cx="3747685" cy="1695705"/>
            </a:xfrm>
          </p:grpSpPr>
          <p:sp>
            <p:nvSpPr>
              <p:cNvPr id="522" name="Freeform 95"/>
              <p:cNvSpPr>
                <a:spLocks/>
              </p:cNvSpPr>
              <p:nvPr/>
            </p:nvSpPr>
            <p:spPr bwMode="auto">
              <a:xfrm flipH="1">
                <a:off x="753172" y="2000991"/>
                <a:ext cx="1884274" cy="1223690"/>
              </a:xfrm>
              <a:custGeom>
                <a:avLst/>
                <a:gdLst>
                  <a:gd name="T0" fmla="*/ 618 w 736"/>
                  <a:gd name="T1" fmla="*/ 213 h 484"/>
                  <a:gd name="T2" fmla="*/ 618 w 736"/>
                  <a:gd name="T3" fmla="*/ 203 h 484"/>
                  <a:gd name="T4" fmla="*/ 415 w 736"/>
                  <a:gd name="T5" fmla="*/ 0 h 484"/>
                  <a:gd name="T6" fmla="*/ 246 w 736"/>
                  <a:gd name="T7" fmla="*/ 91 h 484"/>
                  <a:gd name="T8" fmla="*/ 191 w 736"/>
                  <a:gd name="T9" fmla="*/ 76 h 484"/>
                  <a:gd name="T10" fmla="*/ 125 w 736"/>
                  <a:gd name="T11" fmla="*/ 96 h 484"/>
                  <a:gd name="T12" fmla="*/ 73 w 736"/>
                  <a:gd name="T13" fmla="*/ 191 h 484"/>
                  <a:gd name="T14" fmla="*/ 0 w 736"/>
                  <a:gd name="T15" fmla="*/ 325 h 484"/>
                  <a:gd name="T16" fmla="*/ 142 w 736"/>
                  <a:gd name="T17" fmla="*/ 484 h 484"/>
                  <a:gd name="T18" fmla="*/ 160 w 736"/>
                  <a:gd name="T19" fmla="*/ 484 h 484"/>
                  <a:gd name="T20" fmla="*/ 176 w 736"/>
                  <a:gd name="T21" fmla="*/ 484 h 484"/>
                  <a:gd name="T22" fmla="*/ 507 w 736"/>
                  <a:gd name="T23" fmla="*/ 484 h 484"/>
                  <a:gd name="T24" fmla="*/ 514 w 736"/>
                  <a:gd name="T25" fmla="*/ 484 h 484"/>
                  <a:gd name="T26" fmla="*/ 522 w 736"/>
                  <a:gd name="T27" fmla="*/ 484 h 484"/>
                  <a:gd name="T28" fmla="*/ 546 w 736"/>
                  <a:gd name="T29" fmla="*/ 484 h 484"/>
                  <a:gd name="T30" fmla="*/ 599 w 736"/>
                  <a:gd name="T31" fmla="*/ 484 h 484"/>
                  <a:gd name="T32" fmla="*/ 736 w 736"/>
                  <a:gd name="T33" fmla="*/ 348 h 484"/>
                  <a:gd name="T34" fmla="*/ 618 w 736"/>
                  <a:gd name="T35" fmla="*/ 21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6" h="484">
                    <a:moveTo>
                      <a:pt x="618" y="213"/>
                    </a:moveTo>
                    <a:cubicBezTo>
                      <a:pt x="618" y="210"/>
                      <a:pt x="618" y="206"/>
                      <a:pt x="618" y="203"/>
                    </a:cubicBezTo>
                    <a:cubicBezTo>
                      <a:pt x="618" y="91"/>
                      <a:pt x="527" y="0"/>
                      <a:pt x="415" y="0"/>
                    </a:cubicBezTo>
                    <a:cubicBezTo>
                      <a:pt x="345" y="0"/>
                      <a:pt x="283" y="37"/>
                      <a:pt x="246" y="91"/>
                    </a:cubicBezTo>
                    <a:cubicBezTo>
                      <a:pt x="230" y="82"/>
                      <a:pt x="211" y="76"/>
                      <a:pt x="191" y="76"/>
                    </a:cubicBezTo>
                    <a:cubicBezTo>
                      <a:pt x="167" y="76"/>
                      <a:pt x="144" y="83"/>
                      <a:pt x="125" y="96"/>
                    </a:cubicBezTo>
                    <a:cubicBezTo>
                      <a:pt x="94" y="116"/>
                      <a:pt x="74" y="151"/>
                      <a:pt x="73" y="191"/>
                    </a:cubicBezTo>
                    <a:cubicBezTo>
                      <a:pt x="30" y="219"/>
                      <a:pt x="0" y="269"/>
                      <a:pt x="0" y="325"/>
                    </a:cubicBezTo>
                    <a:cubicBezTo>
                      <a:pt x="0" y="407"/>
                      <a:pt x="62" y="475"/>
                      <a:pt x="142" y="484"/>
                    </a:cubicBezTo>
                    <a:cubicBezTo>
                      <a:pt x="148" y="484"/>
                      <a:pt x="154" y="484"/>
                      <a:pt x="160" y="484"/>
                    </a:cubicBezTo>
                    <a:cubicBezTo>
                      <a:pt x="165" y="484"/>
                      <a:pt x="171" y="484"/>
                      <a:pt x="176" y="484"/>
                    </a:cubicBezTo>
                    <a:cubicBezTo>
                      <a:pt x="250" y="484"/>
                      <a:pt x="425" y="484"/>
                      <a:pt x="507" y="484"/>
                    </a:cubicBezTo>
                    <a:cubicBezTo>
                      <a:pt x="510" y="484"/>
                      <a:pt x="512" y="484"/>
                      <a:pt x="514" y="484"/>
                    </a:cubicBezTo>
                    <a:cubicBezTo>
                      <a:pt x="522" y="484"/>
                      <a:pt x="522" y="484"/>
                      <a:pt x="522" y="484"/>
                    </a:cubicBezTo>
                    <a:cubicBezTo>
                      <a:pt x="526" y="484"/>
                      <a:pt x="538" y="484"/>
                      <a:pt x="546" y="484"/>
                    </a:cubicBezTo>
                    <a:cubicBezTo>
                      <a:pt x="599" y="484"/>
                      <a:pt x="599" y="484"/>
                      <a:pt x="599" y="484"/>
                    </a:cubicBezTo>
                    <a:cubicBezTo>
                      <a:pt x="675" y="483"/>
                      <a:pt x="736" y="422"/>
                      <a:pt x="736" y="348"/>
                    </a:cubicBezTo>
                    <a:cubicBezTo>
                      <a:pt x="736" y="279"/>
                      <a:pt x="684" y="222"/>
                      <a:pt x="618" y="2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70000"/>
                </a:schemeClr>
              </a:solidFill>
              <a:ln>
                <a:noFill/>
              </a:ln>
              <a:extLst/>
            </p:spPr>
            <p:txBody>
              <a:bodyPr vert="horz" wrap="square" lIns="93194" tIns="46598" rIns="93194" bIns="4659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17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Freeform 95"/>
              <p:cNvSpPr>
                <a:spLocks/>
              </p:cNvSpPr>
              <p:nvPr/>
            </p:nvSpPr>
            <p:spPr bwMode="auto">
              <a:xfrm flipH="1">
                <a:off x="2758402" y="1812894"/>
                <a:ext cx="1742455" cy="1131589"/>
              </a:xfrm>
              <a:custGeom>
                <a:avLst/>
                <a:gdLst>
                  <a:gd name="T0" fmla="*/ 618 w 736"/>
                  <a:gd name="T1" fmla="*/ 213 h 484"/>
                  <a:gd name="T2" fmla="*/ 618 w 736"/>
                  <a:gd name="T3" fmla="*/ 203 h 484"/>
                  <a:gd name="T4" fmla="*/ 415 w 736"/>
                  <a:gd name="T5" fmla="*/ 0 h 484"/>
                  <a:gd name="T6" fmla="*/ 246 w 736"/>
                  <a:gd name="T7" fmla="*/ 91 h 484"/>
                  <a:gd name="T8" fmla="*/ 191 w 736"/>
                  <a:gd name="T9" fmla="*/ 76 h 484"/>
                  <a:gd name="T10" fmla="*/ 125 w 736"/>
                  <a:gd name="T11" fmla="*/ 96 h 484"/>
                  <a:gd name="T12" fmla="*/ 73 w 736"/>
                  <a:gd name="T13" fmla="*/ 191 h 484"/>
                  <a:gd name="T14" fmla="*/ 0 w 736"/>
                  <a:gd name="T15" fmla="*/ 325 h 484"/>
                  <a:gd name="T16" fmla="*/ 142 w 736"/>
                  <a:gd name="T17" fmla="*/ 484 h 484"/>
                  <a:gd name="T18" fmla="*/ 160 w 736"/>
                  <a:gd name="T19" fmla="*/ 484 h 484"/>
                  <a:gd name="T20" fmla="*/ 176 w 736"/>
                  <a:gd name="T21" fmla="*/ 484 h 484"/>
                  <a:gd name="T22" fmla="*/ 507 w 736"/>
                  <a:gd name="T23" fmla="*/ 484 h 484"/>
                  <a:gd name="T24" fmla="*/ 514 w 736"/>
                  <a:gd name="T25" fmla="*/ 484 h 484"/>
                  <a:gd name="T26" fmla="*/ 522 w 736"/>
                  <a:gd name="T27" fmla="*/ 484 h 484"/>
                  <a:gd name="T28" fmla="*/ 546 w 736"/>
                  <a:gd name="T29" fmla="*/ 484 h 484"/>
                  <a:gd name="T30" fmla="*/ 599 w 736"/>
                  <a:gd name="T31" fmla="*/ 484 h 484"/>
                  <a:gd name="T32" fmla="*/ 736 w 736"/>
                  <a:gd name="T33" fmla="*/ 348 h 484"/>
                  <a:gd name="T34" fmla="*/ 618 w 736"/>
                  <a:gd name="T35" fmla="*/ 21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6" h="484">
                    <a:moveTo>
                      <a:pt x="618" y="213"/>
                    </a:moveTo>
                    <a:cubicBezTo>
                      <a:pt x="618" y="210"/>
                      <a:pt x="618" y="206"/>
                      <a:pt x="618" y="203"/>
                    </a:cubicBezTo>
                    <a:cubicBezTo>
                      <a:pt x="618" y="91"/>
                      <a:pt x="527" y="0"/>
                      <a:pt x="415" y="0"/>
                    </a:cubicBezTo>
                    <a:cubicBezTo>
                      <a:pt x="345" y="0"/>
                      <a:pt x="283" y="37"/>
                      <a:pt x="246" y="91"/>
                    </a:cubicBezTo>
                    <a:cubicBezTo>
                      <a:pt x="230" y="82"/>
                      <a:pt x="211" y="76"/>
                      <a:pt x="191" y="76"/>
                    </a:cubicBezTo>
                    <a:cubicBezTo>
                      <a:pt x="167" y="76"/>
                      <a:pt x="144" y="83"/>
                      <a:pt x="125" y="96"/>
                    </a:cubicBezTo>
                    <a:cubicBezTo>
                      <a:pt x="94" y="116"/>
                      <a:pt x="74" y="151"/>
                      <a:pt x="73" y="191"/>
                    </a:cubicBezTo>
                    <a:cubicBezTo>
                      <a:pt x="30" y="219"/>
                      <a:pt x="0" y="269"/>
                      <a:pt x="0" y="325"/>
                    </a:cubicBezTo>
                    <a:cubicBezTo>
                      <a:pt x="0" y="407"/>
                      <a:pt x="62" y="475"/>
                      <a:pt x="142" y="484"/>
                    </a:cubicBezTo>
                    <a:cubicBezTo>
                      <a:pt x="148" y="484"/>
                      <a:pt x="154" y="484"/>
                      <a:pt x="160" y="484"/>
                    </a:cubicBezTo>
                    <a:cubicBezTo>
                      <a:pt x="165" y="484"/>
                      <a:pt x="171" y="484"/>
                      <a:pt x="176" y="484"/>
                    </a:cubicBezTo>
                    <a:cubicBezTo>
                      <a:pt x="250" y="484"/>
                      <a:pt x="425" y="484"/>
                      <a:pt x="507" y="484"/>
                    </a:cubicBezTo>
                    <a:cubicBezTo>
                      <a:pt x="510" y="484"/>
                      <a:pt x="512" y="484"/>
                      <a:pt x="514" y="484"/>
                    </a:cubicBezTo>
                    <a:cubicBezTo>
                      <a:pt x="522" y="484"/>
                      <a:pt x="522" y="484"/>
                      <a:pt x="522" y="484"/>
                    </a:cubicBezTo>
                    <a:cubicBezTo>
                      <a:pt x="526" y="484"/>
                      <a:pt x="538" y="484"/>
                      <a:pt x="546" y="484"/>
                    </a:cubicBezTo>
                    <a:cubicBezTo>
                      <a:pt x="599" y="484"/>
                      <a:pt x="599" y="484"/>
                      <a:pt x="599" y="484"/>
                    </a:cubicBezTo>
                    <a:cubicBezTo>
                      <a:pt x="675" y="483"/>
                      <a:pt x="736" y="422"/>
                      <a:pt x="736" y="348"/>
                    </a:cubicBezTo>
                    <a:cubicBezTo>
                      <a:pt x="736" y="279"/>
                      <a:pt x="684" y="222"/>
                      <a:pt x="618" y="213"/>
                    </a:cubicBezTo>
                    <a:close/>
                  </a:path>
                </a:pathLst>
              </a:custGeom>
              <a:solidFill>
                <a:schemeClr val="accent6">
                  <a:alpha val="70000"/>
                </a:schemeClr>
              </a:solidFill>
              <a:ln>
                <a:noFill/>
              </a:ln>
              <a:extLst/>
            </p:spPr>
            <p:txBody>
              <a:bodyPr vert="horz" wrap="square" lIns="93194" tIns="46598" rIns="93194" bIns="4659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17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Freeform 95"/>
              <p:cNvSpPr>
                <a:spLocks/>
              </p:cNvSpPr>
              <p:nvPr/>
            </p:nvSpPr>
            <p:spPr bwMode="auto">
              <a:xfrm flipH="1">
                <a:off x="1281694" y="1630760"/>
                <a:ext cx="2611101" cy="1695705"/>
              </a:xfrm>
              <a:custGeom>
                <a:avLst/>
                <a:gdLst>
                  <a:gd name="T0" fmla="*/ 618 w 736"/>
                  <a:gd name="T1" fmla="*/ 213 h 484"/>
                  <a:gd name="T2" fmla="*/ 618 w 736"/>
                  <a:gd name="T3" fmla="*/ 203 h 484"/>
                  <a:gd name="T4" fmla="*/ 415 w 736"/>
                  <a:gd name="T5" fmla="*/ 0 h 484"/>
                  <a:gd name="T6" fmla="*/ 246 w 736"/>
                  <a:gd name="T7" fmla="*/ 91 h 484"/>
                  <a:gd name="T8" fmla="*/ 191 w 736"/>
                  <a:gd name="T9" fmla="*/ 76 h 484"/>
                  <a:gd name="T10" fmla="*/ 125 w 736"/>
                  <a:gd name="T11" fmla="*/ 96 h 484"/>
                  <a:gd name="T12" fmla="*/ 73 w 736"/>
                  <a:gd name="T13" fmla="*/ 191 h 484"/>
                  <a:gd name="T14" fmla="*/ 0 w 736"/>
                  <a:gd name="T15" fmla="*/ 325 h 484"/>
                  <a:gd name="T16" fmla="*/ 142 w 736"/>
                  <a:gd name="T17" fmla="*/ 484 h 484"/>
                  <a:gd name="T18" fmla="*/ 160 w 736"/>
                  <a:gd name="T19" fmla="*/ 484 h 484"/>
                  <a:gd name="T20" fmla="*/ 176 w 736"/>
                  <a:gd name="T21" fmla="*/ 484 h 484"/>
                  <a:gd name="T22" fmla="*/ 507 w 736"/>
                  <a:gd name="T23" fmla="*/ 484 h 484"/>
                  <a:gd name="T24" fmla="*/ 514 w 736"/>
                  <a:gd name="T25" fmla="*/ 484 h 484"/>
                  <a:gd name="T26" fmla="*/ 522 w 736"/>
                  <a:gd name="T27" fmla="*/ 484 h 484"/>
                  <a:gd name="T28" fmla="*/ 546 w 736"/>
                  <a:gd name="T29" fmla="*/ 484 h 484"/>
                  <a:gd name="T30" fmla="*/ 599 w 736"/>
                  <a:gd name="T31" fmla="*/ 484 h 484"/>
                  <a:gd name="T32" fmla="*/ 736 w 736"/>
                  <a:gd name="T33" fmla="*/ 348 h 484"/>
                  <a:gd name="T34" fmla="*/ 618 w 736"/>
                  <a:gd name="T35" fmla="*/ 21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6" h="484">
                    <a:moveTo>
                      <a:pt x="618" y="213"/>
                    </a:moveTo>
                    <a:cubicBezTo>
                      <a:pt x="618" y="210"/>
                      <a:pt x="618" y="206"/>
                      <a:pt x="618" y="203"/>
                    </a:cubicBezTo>
                    <a:cubicBezTo>
                      <a:pt x="618" y="91"/>
                      <a:pt x="527" y="0"/>
                      <a:pt x="415" y="0"/>
                    </a:cubicBezTo>
                    <a:cubicBezTo>
                      <a:pt x="345" y="0"/>
                      <a:pt x="283" y="37"/>
                      <a:pt x="246" y="91"/>
                    </a:cubicBezTo>
                    <a:cubicBezTo>
                      <a:pt x="230" y="82"/>
                      <a:pt x="211" y="76"/>
                      <a:pt x="191" y="76"/>
                    </a:cubicBezTo>
                    <a:cubicBezTo>
                      <a:pt x="167" y="76"/>
                      <a:pt x="144" y="83"/>
                      <a:pt x="125" y="96"/>
                    </a:cubicBezTo>
                    <a:cubicBezTo>
                      <a:pt x="94" y="116"/>
                      <a:pt x="74" y="151"/>
                      <a:pt x="73" y="191"/>
                    </a:cubicBezTo>
                    <a:cubicBezTo>
                      <a:pt x="30" y="219"/>
                      <a:pt x="0" y="269"/>
                      <a:pt x="0" y="325"/>
                    </a:cubicBezTo>
                    <a:cubicBezTo>
                      <a:pt x="0" y="407"/>
                      <a:pt x="62" y="475"/>
                      <a:pt x="142" y="484"/>
                    </a:cubicBezTo>
                    <a:cubicBezTo>
                      <a:pt x="148" y="484"/>
                      <a:pt x="154" y="484"/>
                      <a:pt x="160" y="484"/>
                    </a:cubicBezTo>
                    <a:cubicBezTo>
                      <a:pt x="165" y="484"/>
                      <a:pt x="171" y="484"/>
                      <a:pt x="176" y="484"/>
                    </a:cubicBezTo>
                    <a:cubicBezTo>
                      <a:pt x="250" y="484"/>
                      <a:pt x="425" y="484"/>
                      <a:pt x="507" y="484"/>
                    </a:cubicBezTo>
                    <a:cubicBezTo>
                      <a:pt x="510" y="484"/>
                      <a:pt x="512" y="484"/>
                      <a:pt x="514" y="484"/>
                    </a:cubicBezTo>
                    <a:cubicBezTo>
                      <a:pt x="522" y="484"/>
                      <a:pt x="522" y="484"/>
                      <a:pt x="522" y="484"/>
                    </a:cubicBezTo>
                    <a:cubicBezTo>
                      <a:pt x="526" y="484"/>
                      <a:pt x="538" y="484"/>
                      <a:pt x="546" y="484"/>
                    </a:cubicBezTo>
                    <a:cubicBezTo>
                      <a:pt x="599" y="484"/>
                      <a:pt x="599" y="484"/>
                      <a:pt x="599" y="484"/>
                    </a:cubicBezTo>
                    <a:cubicBezTo>
                      <a:pt x="675" y="483"/>
                      <a:pt x="736" y="422"/>
                      <a:pt x="736" y="348"/>
                    </a:cubicBezTo>
                    <a:cubicBezTo>
                      <a:pt x="736" y="279"/>
                      <a:pt x="684" y="222"/>
                      <a:pt x="618" y="213"/>
                    </a:cubicBezTo>
                    <a:close/>
                  </a:path>
                </a:pathLst>
              </a:custGeom>
              <a:solidFill>
                <a:schemeClr val="tx2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194" tIns="46598" rIns="93194" bIns="4659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17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TextBox 524"/>
              <p:cNvSpPr txBox="1"/>
              <p:nvPr/>
            </p:nvSpPr>
            <p:spPr>
              <a:xfrm>
                <a:off x="1194662" y="1938438"/>
                <a:ext cx="1638842" cy="1259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82699" tIns="146158" rIns="182699" bIns="146158" rtlCol="0">
                <a:spAutoFit/>
              </a:bodyPr>
              <a:lstStyle/>
              <a:p>
                <a:pPr marL="0" marR="0" lvl="0" indent="0" algn="r" defTabSz="930822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Azure</a:t>
                </a:r>
                <a:b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Service</a:t>
                </a:r>
              </a:p>
            </p:txBody>
          </p:sp>
        </p:grpSp>
        <p:sp>
          <p:nvSpPr>
            <p:cNvPr id="519" name="Oval 14"/>
            <p:cNvSpPr>
              <a:spLocks noChangeArrowheads="1"/>
            </p:cNvSpPr>
            <p:nvPr/>
          </p:nvSpPr>
          <p:spPr bwMode="auto">
            <a:xfrm>
              <a:off x="1934443" y="2063737"/>
              <a:ext cx="47943" cy="49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3194" tIns="46598" rIns="93194" bIns="465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1009097" y="4001741"/>
            <a:ext cx="1980151" cy="862770"/>
            <a:chOff x="19627" y="1564026"/>
            <a:chExt cx="2935022" cy="1278816"/>
          </a:xfrm>
        </p:grpSpPr>
        <p:grpSp>
          <p:nvGrpSpPr>
            <p:cNvPr id="509" name="Group 508"/>
            <p:cNvGrpSpPr/>
            <p:nvPr/>
          </p:nvGrpSpPr>
          <p:grpSpPr>
            <a:xfrm>
              <a:off x="19627" y="1564026"/>
              <a:ext cx="2935022" cy="1278816"/>
              <a:chOff x="753172" y="1630760"/>
              <a:chExt cx="3747685" cy="1695705"/>
            </a:xfrm>
          </p:grpSpPr>
          <p:sp>
            <p:nvSpPr>
              <p:cNvPr id="513" name="Freeform 95"/>
              <p:cNvSpPr>
                <a:spLocks/>
              </p:cNvSpPr>
              <p:nvPr/>
            </p:nvSpPr>
            <p:spPr bwMode="auto">
              <a:xfrm flipH="1">
                <a:off x="753172" y="2000991"/>
                <a:ext cx="1884274" cy="1223690"/>
              </a:xfrm>
              <a:custGeom>
                <a:avLst/>
                <a:gdLst>
                  <a:gd name="T0" fmla="*/ 618 w 736"/>
                  <a:gd name="T1" fmla="*/ 213 h 484"/>
                  <a:gd name="T2" fmla="*/ 618 w 736"/>
                  <a:gd name="T3" fmla="*/ 203 h 484"/>
                  <a:gd name="T4" fmla="*/ 415 w 736"/>
                  <a:gd name="T5" fmla="*/ 0 h 484"/>
                  <a:gd name="T6" fmla="*/ 246 w 736"/>
                  <a:gd name="T7" fmla="*/ 91 h 484"/>
                  <a:gd name="T8" fmla="*/ 191 w 736"/>
                  <a:gd name="T9" fmla="*/ 76 h 484"/>
                  <a:gd name="T10" fmla="*/ 125 w 736"/>
                  <a:gd name="T11" fmla="*/ 96 h 484"/>
                  <a:gd name="T12" fmla="*/ 73 w 736"/>
                  <a:gd name="T13" fmla="*/ 191 h 484"/>
                  <a:gd name="T14" fmla="*/ 0 w 736"/>
                  <a:gd name="T15" fmla="*/ 325 h 484"/>
                  <a:gd name="T16" fmla="*/ 142 w 736"/>
                  <a:gd name="T17" fmla="*/ 484 h 484"/>
                  <a:gd name="T18" fmla="*/ 160 w 736"/>
                  <a:gd name="T19" fmla="*/ 484 h 484"/>
                  <a:gd name="T20" fmla="*/ 176 w 736"/>
                  <a:gd name="T21" fmla="*/ 484 h 484"/>
                  <a:gd name="T22" fmla="*/ 507 w 736"/>
                  <a:gd name="T23" fmla="*/ 484 h 484"/>
                  <a:gd name="T24" fmla="*/ 514 w 736"/>
                  <a:gd name="T25" fmla="*/ 484 h 484"/>
                  <a:gd name="T26" fmla="*/ 522 w 736"/>
                  <a:gd name="T27" fmla="*/ 484 h 484"/>
                  <a:gd name="T28" fmla="*/ 546 w 736"/>
                  <a:gd name="T29" fmla="*/ 484 h 484"/>
                  <a:gd name="T30" fmla="*/ 599 w 736"/>
                  <a:gd name="T31" fmla="*/ 484 h 484"/>
                  <a:gd name="T32" fmla="*/ 736 w 736"/>
                  <a:gd name="T33" fmla="*/ 348 h 484"/>
                  <a:gd name="T34" fmla="*/ 618 w 736"/>
                  <a:gd name="T35" fmla="*/ 21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6" h="484">
                    <a:moveTo>
                      <a:pt x="618" y="213"/>
                    </a:moveTo>
                    <a:cubicBezTo>
                      <a:pt x="618" y="210"/>
                      <a:pt x="618" y="206"/>
                      <a:pt x="618" y="203"/>
                    </a:cubicBezTo>
                    <a:cubicBezTo>
                      <a:pt x="618" y="91"/>
                      <a:pt x="527" y="0"/>
                      <a:pt x="415" y="0"/>
                    </a:cubicBezTo>
                    <a:cubicBezTo>
                      <a:pt x="345" y="0"/>
                      <a:pt x="283" y="37"/>
                      <a:pt x="246" y="91"/>
                    </a:cubicBezTo>
                    <a:cubicBezTo>
                      <a:pt x="230" y="82"/>
                      <a:pt x="211" y="76"/>
                      <a:pt x="191" y="76"/>
                    </a:cubicBezTo>
                    <a:cubicBezTo>
                      <a:pt x="167" y="76"/>
                      <a:pt x="144" y="83"/>
                      <a:pt x="125" y="96"/>
                    </a:cubicBezTo>
                    <a:cubicBezTo>
                      <a:pt x="94" y="116"/>
                      <a:pt x="74" y="151"/>
                      <a:pt x="73" y="191"/>
                    </a:cubicBezTo>
                    <a:cubicBezTo>
                      <a:pt x="30" y="219"/>
                      <a:pt x="0" y="269"/>
                      <a:pt x="0" y="325"/>
                    </a:cubicBezTo>
                    <a:cubicBezTo>
                      <a:pt x="0" y="407"/>
                      <a:pt x="62" y="475"/>
                      <a:pt x="142" y="484"/>
                    </a:cubicBezTo>
                    <a:cubicBezTo>
                      <a:pt x="148" y="484"/>
                      <a:pt x="154" y="484"/>
                      <a:pt x="160" y="484"/>
                    </a:cubicBezTo>
                    <a:cubicBezTo>
                      <a:pt x="165" y="484"/>
                      <a:pt x="171" y="484"/>
                      <a:pt x="176" y="484"/>
                    </a:cubicBezTo>
                    <a:cubicBezTo>
                      <a:pt x="250" y="484"/>
                      <a:pt x="425" y="484"/>
                      <a:pt x="507" y="484"/>
                    </a:cubicBezTo>
                    <a:cubicBezTo>
                      <a:pt x="510" y="484"/>
                      <a:pt x="512" y="484"/>
                      <a:pt x="514" y="484"/>
                    </a:cubicBezTo>
                    <a:cubicBezTo>
                      <a:pt x="522" y="484"/>
                      <a:pt x="522" y="484"/>
                      <a:pt x="522" y="484"/>
                    </a:cubicBezTo>
                    <a:cubicBezTo>
                      <a:pt x="526" y="484"/>
                      <a:pt x="538" y="484"/>
                      <a:pt x="546" y="484"/>
                    </a:cubicBezTo>
                    <a:cubicBezTo>
                      <a:pt x="599" y="484"/>
                      <a:pt x="599" y="484"/>
                      <a:pt x="599" y="484"/>
                    </a:cubicBezTo>
                    <a:cubicBezTo>
                      <a:pt x="675" y="483"/>
                      <a:pt x="736" y="422"/>
                      <a:pt x="736" y="348"/>
                    </a:cubicBezTo>
                    <a:cubicBezTo>
                      <a:pt x="736" y="279"/>
                      <a:pt x="684" y="222"/>
                      <a:pt x="618" y="2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70000"/>
                </a:schemeClr>
              </a:solidFill>
              <a:ln>
                <a:noFill/>
              </a:ln>
              <a:extLst/>
            </p:spPr>
            <p:txBody>
              <a:bodyPr vert="horz" wrap="square" lIns="93194" tIns="46598" rIns="93194" bIns="4659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17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4" name="Freeform 95"/>
              <p:cNvSpPr>
                <a:spLocks/>
              </p:cNvSpPr>
              <p:nvPr/>
            </p:nvSpPr>
            <p:spPr bwMode="auto">
              <a:xfrm flipH="1">
                <a:off x="2758402" y="1812894"/>
                <a:ext cx="1742455" cy="1131589"/>
              </a:xfrm>
              <a:custGeom>
                <a:avLst/>
                <a:gdLst>
                  <a:gd name="T0" fmla="*/ 618 w 736"/>
                  <a:gd name="T1" fmla="*/ 213 h 484"/>
                  <a:gd name="T2" fmla="*/ 618 w 736"/>
                  <a:gd name="T3" fmla="*/ 203 h 484"/>
                  <a:gd name="T4" fmla="*/ 415 w 736"/>
                  <a:gd name="T5" fmla="*/ 0 h 484"/>
                  <a:gd name="T6" fmla="*/ 246 w 736"/>
                  <a:gd name="T7" fmla="*/ 91 h 484"/>
                  <a:gd name="T8" fmla="*/ 191 w 736"/>
                  <a:gd name="T9" fmla="*/ 76 h 484"/>
                  <a:gd name="T10" fmla="*/ 125 w 736"/>
                  <a:gd name="T11" fmla="*/ 96 h 484"/>
                  <a:gd name="T12" fmla="*/ 73 w 736"/>
                  <a:gd name="T13" fmla="*/ 191 h 484"/>
                  <a:gd name="T14" fmla="*/ 0 w 736"/>
                  <a:gd name="T15" fmla="*/ 325 h 484"/>
                  <a:gd name="T16" fmla="*/ 142 w 736"/>
                  <a:gd name="T17" fmla="*/ 484 h 484"/>
                  <a:gd name="T18" fmla="*/ 160 w 736"/>
                  <a:gd name="T19" fmla="*/ 484 h 484"/>
                  <a:gd name="T20" fmla="*/ 176 w 736"/>
                  <a:gd name="T21" fmla="*/ 484 h 484"/>
                  <a:gd name="T22" fmla="*/ 507 w 736"/>
                  <a:gd name="T23" fmla="*/ 484 h 484"/>
                  <a:gd name="T24" fmla="*/ 514 w 736"/>
                  <a:gd name="T25" fmla="*/ 484 h 484"/>
                  <a:gd name="T26" fmla="*/ 522 w 736"/>
                  <a:gd name="T27" fmla="*/ 484 h 484"/>
                  <a:gd name="T28" fmla="*/ 546 w 736"/>
                  <a:gd name="T29" fmla="*/ 484 h 484"/>
                  <a:gd name="T30" fmla="*/ 599 w 736"/>
                  <a:gd name="T31" fmla="*/ 484 h 484"/>
                  <a:gd name="T32" fmla="*/ 736 w 736"/>
                  <a:gd name="T33" fmla="*/ 348 h 484"/>
                  <a:gd name="T34" fmla="*/ 618 w 736"/>
                  <a:gd name="T35" fmla="*/ 21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6" h="484">
                    <a:moveTo>
                      <a:pt x="618" y="213"/>
                    </a:moveTo>
                    <a:cubicBezTo>
                      <a:pt x="618" y="210"/>
                      <a:pt x="618" y="206"/>
                      <a:pt x="618" y="203"/>
                    </a:cubicBezTo>
                    <a:cubicBezTo>
                      <a:pt x="618" y="91"/>
                      <a:pt x="527" y="0"/>
                      <a:pt x="415" y="0"/>
                    </a:cubicBezTo>
                    <a:cubicBezTo>
                      <a:pt x="345" y="0"/>
                      <a:pt x="283" y="37"/>
                      <a:pt x="246" y="91"/>
                    </a:cubicBezTo>
                    <a:cubicBezTo>
                      <a:pt x="230" y="82"/>
                      <a:pt x="211" y="76"/>
                      <a:pt x="191" y="76"/>
                    </a:cubicBezTo>
                    <a:cubicBezTo>
                      <a:pt x="167" y="76"/>
                      <a:pt x="144" y="83"/>
                      <a:pt x="125" y="96"/>
                    </a:cubicBezTo>
                    <a:cubicBezTo>
                      <a:pt x="94" y="116"/>
                      <a:pt x="74" y="151"/>
                      <a:pt x="73" y="191"/>
                    </a:cubicBezTo>
                    <a:cubicBezTo>
                      <a:pt x="30" y="219"/>
                      <a:pt x="0" y="269"/>
                      <a:pt x="0" y="325"/>
                    </a:cubicBezTo>
                    <a:cubicBezTo>
                      <a:pt x="0" y="407"/>
                      <a:pt x="62" y="475"/>
                      <a:pt x="142" y="484"/>
                    </a:cubicBezTo>
                    <a:cubicBezTo>
                      <a:pt x="148" y="484"/>
                      <a:pt x="154" y="484"/>
                      <a:pt x="160" y="484"/>
                    </a:cubicBezTo>
                    <a:cubicBezTo>
                      <a:pt x="165" y="484"/>
                      <a:pt x="171" y="484"/>
                      <a:pt x="176" y="484"/>
                    </a:cubicBezTo>
                    <a:cubicBezTo>
                      <a:pt x="250" y="484"/>
                      <a:pt x="425" y="484"/>
                      <a:pt x="507" y="484"/>
                    </a:cubicBezTo>
                    <a:cubicBezTo>
                      <a:pt x="510" y="484"/>
                      <a:pt x="512" y="484"/>
                      <a:pt x="514" y="484"/>
                    </a:cubicBezTo>
                    <a:cubicBezTo>
                      <a:pt x="522" y="484"/>
                      <a:pt x="522" y="484"/>
                      <a:pt x="522" y="484"/>
                    </a:cubicBezTo>
                    <a:cubicBezTo>
                      <a:pt x="526" y="484"/>
                      <a:pt x="538" y="484"/>
                      <a:pt x="546" y="484"/>
                    </a:cubicBezTo>
                    <a:cubicBezTo>
                      <a:pt x="599" y="484"/>
                      <a:pt x="599" y="484"/>
                      <a:pt x="599" y="484"/>
                    </a:cubicBezTo>
                    <a:cubicBezTo>
                      <a:pt x="675" y="483"/>
                      <a:pt x="736" y="422"/>
                      <a:pt x="736" y="348"/>
                    </a:cubicBezTo>
                    <a:cubicBezTo>
                      <a:pt x="736" y="279"/>
                      <a:pt x="684" y="222"/>
                      <a:pt x="618" y="213"/>
                    </a:cubicBezTo>
                    <a:close/>
                  </a:path>
                </a:pathLst>
              </a:custGeom>
              <a:solidFill>
                <a:schemeClr val="accent6">
                  <a:alpha val="70000"/>
                </a:schemeClr>
              </a:solidFill>
              <a:ln>
                <a:noFill/>
              </a:ln>
              <a:extLst/>
            </p:spPr>
            <p:txBody>
              <a:bodyPr vert="horz" wrap="square" lIns="93194" tIns="46598" rIns="93194" bIns="4659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17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Freeform 95"/>
              <p:cNvSpPr>
                <a:spLocks/>
              </p:cNvSpPr>
              <p:nvPr/>
            </p:nvSpPr>
            <p:spPr bwMode="auto">
              <a:xfrm flipH="1">
                <a:off x="1281694" y="1630760"/>
                <a:ext cx="2611101" cy="1695705"/>
              </a:xfrm>
              <a:custGeom>
                <a:avLst/>
                <a:gdLst>
                  <a:gd name="T0" fmla="*/ 618 w 736"/>
                  <a:gd name="T1" fmla="*/ 213 h 484"/>
                  <a:gd name="T2" fmla="*/ 618 w 736"/>
                  <a:gd name="T3" fmla="*/ 203 h 484"/>
                  <a:gd name="T4" fmla="*/ 415 w 736"/>
                  <a:gd name="T5" fmla="*/ 0 h 484"/>
                  <a:gd name="T6" fmla="*/ 246 w 736"/>
                  <a:gd name="T7" fmla="*/ 91 h 484"/>
                  <a:gd name="T8" fmla="*/ 191 w 736"/>
                  <a:gd name="T9" fmla="*/ 76 h 484"/>
                  <a:gd name="T10" fmla="*/ 125 w 736"/>
                  <a:gd name="T11" fmla="*/ 96 h 484"/>
                  <a:gd name="T12" fmla="*/ 73 w 736"/>
                  <a:gd name="T13" fmla="*/ 191 h 484"/>
                  <a:gd name="T14" fmla="*/ 0 w 736"/>
                  <a:gd name="T15" fmla="*/ 325 h 484"/>
                  <a:gd name="T16" fmla="*/ 142 w 736"/>
                  <a:gd name="T17" fmla="*/ 484 h 484"/>
                  <a:gd name="T18" fmla="*/ 160 w 736"/>
                  <a:gd name="T19" fmla="*/ 484 h 484"/>
                  <a:gd name="T20" fmla="*/ 176 w 736"/>
                  <a:gd name="T21" fmla="*/ 484 h 484"/>
                  <a:gd name="T22" fmla="*/ 507 w 736"/>
                  <a:gd name="T23" fmla="*/ 484 h 484"/>
                  <a:gd name="T24" fmla="*/ 514 w 736"/>
                  <a:gd name="T25" fmla="*/ 484 h 484"/>
                  <a:gd name="T26" fmla="*/ 522 w 736"/>
                  <a:gd name="T27" fmla="*/ 484 h 484"/>
                  <a:gd name="T28" fmla="*/ 546 w 736"/>
                  <a:gd name="T29" fmla="*/ 484 h 484"/>
                  <a:gd name="T30" fmla="*/ 599 w 736"/>
                  <a:gd name="T31" fmla="*/ 484 h 484"/>
                  <a:gd name="T32" fmla="*/ 736 w 736"/>
                  <a:gd name="T33" fmla="*/ 348 h 484"/>
                  <a:gd name="T34" fmla="*/ 618 w 736"/>
                  <a:gd name="T35" fmla="*/ 21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6" h="484">
                    <a:moveTo>
                      <a:pt x="618" y="213"/>
                    </a:moveTo>
                    <a:cubicBezTo>
                      <a:pt x="618" y="210"/>
                      <a:pt x="618" y="206"/>
                      <a:pt x="618" y="203"/>
                    </a:cubicBezTo>
                    <a:cubicBezTo>
                      <a:pt x="618" y="91"/>
                      <a:pt x="527" y="0"/>
                      <a:pt x="415" y="0"/>
                    </a:cubicBezTo>
                    <a:cubicBezTo>
                      <a:pt x="345" y="0"/>
                      <a:pt x="283" y="37"/>
                      <a:pt x="246" y="91"/>
                    </a:cubicBezTo>
                    <a:cubicBezTo>
                      <a:pt x="230" y="82"/>
                      <a:pt x="211" y="76"/>
                      <a:pt x="191" y="76"/>
                    </a:cubicBezTo>
                    <a:cubicBezTo>
                      <a:pt x="167" y="76"/>
                      <a:pt x="144" y="83"/>
                      <a:pt x="125" y="96"/>
                    </a:cubicBezTo>
                    <a:cubicBezTo>
                      <a:pt x="94" y="116"/>
                      <a:pt x="74" y="151"/>
                      <a:pt x="73" y="191"/>
                    </a:cubicBezTo>
                    <a:cubicBezTo>
                      <a:pt x="30" y="219"/>
                      <a:pt x="0" y="269"/>
                      <a:pt x="0" y="325"/>
                    </a:cubicBezTo>
                    <a:cubicBezTo>
                      <a:pt x="0" y="407"/>
                      <a:pt x="62" y="475"/>
                      <a:pt x="142" y="484"/>
                    </a:cubicBezTo>
                    <a:cubicBezTo>
                      <a:pt x="148" y="484"/>
                      <a:pt x="154" y="484"/>
                      <a:pt x="160" y="484"/>
                    </a:cubicBezTo>
                    <a:cubicBezTo>
                      <a:pt x="165" y="484"/>
                      <a:pt x="171" y="484"/>
                      <a:pt x="176" y="484"/>
                    </a:cubicBezTo>
                    <a:cubicBezTo>
                      <a:pt x="250" y="484"/>
                      <a:pt x="425" y="484"/>
                      <a:pt x="507" y="484"/>
                    </a:cubicBezTo>
                    <a:cubicBezTo>
                      <a:pt x="510" y="484"/>
                      <a:pt x="512" y="484"/>
                      <a:pt x="514" y="484"/>
                    </a:cubicBezTo>
                    <a:cubicBezTo>
                      <a:pt x="522" y="484"/>
                      <a:pt x="522" y="484"/>
                      <a:pt x="522" y="484"/>
                    </a:cubicBezTo>
                    <a:cubicBezTo>
                      <a:pt x="526" y="484"/>
                      <a:pt x="538" y="484"/>
                      <a:pt x="546" y="484"/>
                    </a:cubicBezTo>
                    <a:cubicBezTo>
                      <a:pt x="599" y="484"/>
                      <a:pt x="599" y="484"/>
                      <a:pt x="599" y="484"/>
                    </a:cubicBezTo>
                    <a:cubicBezTo>
                      <a:pt x="675" y="483"/>
                      <a:pt x="736" y="422"/>
                      <a:pt x="736" y="348"/>
                    </a:cubicBezTo>
                    <a:cubicBezTo>
                      <a:pt x="736" y="279"/>
                      <a:pt x="684" y="222"/>
                      <a:pt x="618" y="213"/>
                    </a:cubicBezTo>
                    <a:close/>
                  </a:path>
                </a:pathLst>
              </a:custGeom>
              <a:solidFill>
                <a:schemeClr val="tx2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194" tIns="46598" rIns="93194" bIns="4659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17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TextBox 515"/>
              <p:cNvSpPr txBox="1"/>
              <p:nvPr/>
            </p:nvSpPr>
            <p:spPr>
              <a:xfrm>
                <a:off x="1194662" y="1938438"/>
                <a:ext cx="1638842" cy="1259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82699" tIns="146158" rIns="182699" bIns="146158" rtlCol="0">
                <a:spAutoFit/>
              </a:bodyPr>
              <a:lstStyle/>
              <a:p>
                <a:pPr marL="0" marR="0" lvl="0" indent="0" algn="r" defTabSz="930822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Azure</a:t>
                </a:r>
                <a:b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en-US" sz="1224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Service</a:t>
                </a:r>
              </a:p>
            </p:txBody>
          </p:sp>
        </p:grpSp>
        <p:sp>
          <p:nvSpPr>
            <p:cNvPr id="510" name="Oval 14"/>
            <p:cNvSpPr>
              <a:spLocks noChangeArrowheads="1"/>
            </p:cNvSpPr>
            <p:nvPr/>
          </p:nvSpPr>
          <p:spPr bwMode="auto">
            <a:xfrm>
              <a:off x="1934443" y="2063737"/>
              <a:ext cx="47943" cy="49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3194" tIns="46598" rIns="93194" bIns="465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Oval 15"/>
            <p:cNvSpPr>
              <a:spLocks noChangeArrowheads="1"/>
            </p:cNvSpPr>
            <p:nvPr/>
          </p:nvSpPr>
          <p:spPr bwMode="auto">
            <a:xfrm>
              <a:off x="1934443" y="2209083"/>
              <a:ext cx="47943" cy="49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3194" tIns="46598" rIns="93194" bIns="465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Oval 16"/>
            <p:cNvSpPr>
              <a:spLocks noChangeArrowheads="1"/>
            </p:cNvSpPr>
            <p:nvPr/>
          </p:nvSpPr>
          <p:spPr bwMode="auto">
            <a:xfrm>
              <a:off x="1934443" y="2354431"/>
              <a:ext cx="47943" cy="49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3194" tIns="46598" rIns="93194" bIns="465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Oval 2a" hidden="1"/>
          <p:cNvSpPr/>
          <p:nvPr/>
        </p:nvSpPr>
        <p:spPr bwMode="auto">
          <a:xfrm>
            <a:off x="2105776" y="2061848"/>
            <a:ext cx="3655527" cy="3655527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776" tIns="146223" rIns="182776" bIns="14622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91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2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a" hidden="1"/>
          <p:cNvSpPr/>
          <p:nvPr/>
        </p:nvSpPr>
        <p:spPr bwMode="auto">
          <a:xfrm>
            <a:off x="6675184" y="2061848"/>
            <a:ext cx="3655527" cy="3655527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776" tIns="146223" rIns="182776" bIns="14622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915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2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 1a" hidden="1"/>
          <p:cNvSpPr/>
          <p:nvPr/>
        </p:nvSpPr>
        <p:spPr>
          <a:xfrm>
            <a:off x="7319351" y="3597391"/>
            <a:ext cx="2367186" cy="6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21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7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</a:rPr>
              <a:t>Cloud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939313" y="2456034"/>
            <a:ext cx="5661745" cy="2219014"/>
            <a:chOff x="616226" y="1630759"/>
            <a:chExt cx="4596553" cy="1801531"/>
          </a:xfrm>
        </p:grpSpPr>
        <p:sp>
          <p:nvSpPr>
            <p:cNvPr id="92" name="Freeform 95"/>
            <p:cNvSpPr>
              <a:spLocks/>
            </p:cNvSpPr>
            <p:nvPr/>
          </p:nvSpPr>
          <p:spPr bwMode="auto">
            <a:xfrm flipH="1">
              <a:off x="3075030" y="1792342"/>
              <a:ext cx="2137749" cy="1388301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3194" tIns="46598" rIns="93194" bIns="465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95"/>
            <p:cNvSpPr>
              <a:spLocks/>
            </p:cNvSpPr>
            <p:nvPr/>
          </p:nvSpPr>
          <p:spPr bwMode="auto">
            <a:xfrm flipH="1">
              <a:off x="616226" y="2000989"/>
              <a:ext cx="2137749" cy="1388301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3194" tIns="46598" rIns="93194" bIns="465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 flipH="1">
              <a:off x="1281693" y="1630759"/>
              <a:ext cx="2774055" cy="1801531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194" tIns="46598" rIns="93194" bIns="465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041927" y="2245418"/>
              <a:ext cx="1309500" cy="869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699" tIns="146158" rIns="182699" bIns="146158" rtlCol="0">
              <a:spAutoFit/>
            </a:bodyPr>
            <a:lstStyle/>
            <a:p>
              <a:pPr marL="0" marR="0" lvl="0" indent="0" defTabSz="93082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3082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Log Analytics</a:t>
              </a:r>
              <a:endParaRPr kumimoji="0" lang="en-US" sz="1428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  <a:p>
              <a:pPr marL="0" marR="0" lvl="0" indent="0" defTabSz="93082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0" name="Title 3"/>
          <p:cNvSpPr txBox="1">
            <a:spLocks/>
          </p:cNvSpPr>
          <p:nvPr/>
        </p:nvSpPr>
        <p:spPr>
          <a:xfrm>
            <a:off x="267015" y="320740"/>
            <a:ext cx="11882821" cy="917184"/>
          </a:xfrm>
          <a:prstGeom prst="rect">
            <a:avLst/>
          </a:prstGeom>
        </p:spPr>
        <p:txBody>
          <a:bodyPr vert="horz" wrap="square" lIns="149109" tIns="93193" rIns="149109" bIns="93193" rtlCol="0" anchor="t">
            <a:noAutofit/>
          </a:bodyPr>
          <a:lstStyle>
            <a:lvl1pPr algn="l" defTabSz="9141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1375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96" b="0" i="0" u="none" strike="noStrike" kern="1200" cap="none" spc="-100" normalizeH="0" baseline="0" noProof="0">
              <a:ln w="3175">
                <a:noFill/>
              </a:ln>
              <a:solidFill>
                <a:srgbClr val="505050"/>
              </a:soli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cxnSp>
        <p:nvCxnSpPr>
          <p:cNvPr id="189" name="Elbow Connector 188"/>
          <p:cNvCxnSpPr>
            <a:endCxn id="93" idx="16"/>
          </p:cNvCxnSpPr>
          <p:nvPr/>
        </p:nvCxnSpPr>
        <p:spPr>
          <a:xfrm flipV="1">
            <a:off x="2202062" y="4051519"/>
            <a:ext cx="3556931" cy="305599"/>
          </a:xfrm>
          <a:prstGeom prst="bentConnector3">
            <a:avLst>
              <a:gd name="adj1" fmla="val 93953"/>
            </a:avLst>
          </a:prstGeom>
          <a:ln>
            <a:solidFill>
              <a:schemeClr val="tx1">
                <a:alpha val="5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Elbow Connector 192"/>
          <p:cNvCxnSpPr>
            <a:endCxn id="93" idx="16"/>
          </p:cNvCxnSpPr>
          <p:nvPr/>
        </p:nvCxnSpPr>
        <p:spPr>
          <a:xfrm>
            <a:off x="2566825" y="2171356"/>
            <a:ext cx="3192168" cy="1880167"/>
          </a:xfrm>
          <a:prstGeom prst="bentConnector3">
            <a:avLst>
              <a:gd name="adj1" fmla="val 93126"/>
            </a:avLst>
          </a:prstGeom>
          <a:ln>
            <a:solidFill>
              <a:schemeClr val="tx1">
                <a:alpha val="5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Elbow Connector 211"/>
          <p:cNvCxnSpPr>
            <a:endCxn id="93" idx="16"/>
          </p:cNvCxnSpPr>
          <p:nvPr/>
        </p:nvCxnSpPr>
        <p:spPr>
          <a:xfrm flipV="1">
            <a:off x="3716554" y="4051521"/>
            <a:ext cx="2042438" cy="621553"/>
          </a:xfrm>
          <a:prstGeom prst="bentConnector3">
            <a:avLst>
              <a:gd name="adj1" fmla="val 89279"/>
            </a:avLst>
          </a:prstGeom>
          <a:ln>
            <a:solidFill>
              <a:schemeClr val="tx1">
                <a:alpha val="5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204120" y="1816715"/>
            <a:ext cx="1980151" cy="862770"/>
            <a:chOff x="753172" y="1630760"/>
            <a:chExt cx="3747685" cy="1695705"/>
          </a:xfrm>
        </p:grpSpPr>
        <p:sp>
          <p:nvSpPr>
            <p:cNvPr id="51" name="Freeform 95"/>
            <p:cNvSpPr>
              <a:spLocks/>
            </p:cNvSpPr>
            <p:nvPr/>
          </p:nvSpPr>
          <p:spPr bwMode="auto">
            <a:xfrm flipH="1">
              <a:off x="753172" y="2000991"/>
              <a:ext cx="1884274" cy="1223690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3194" tIns="46598" rIns="93194" bIns="465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95"/>
            <p:cNvSpPr>
              <a:spLocks/>
            </p:cNvSpPr>
            <p:nvPr/>
          </p:nvSpPr>
          <p:spPr bwMode="auto">
            <a:xfrm flipH="1">
              <a:off x="2758402" y="1812894"/>
              <a:ext cx="1742455" cy="1131589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  <a:extLst/>
          </p:spPr>
          <p:txBody>
            <a:bodyPr vert="horz" wrap="square" lIns="93194" tIns="46598" rIns="93194" bIns="465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95"/>
            <p:cNvSpPr>
              <a:spLocks/>
            </p:cNvSpPr>
            <p:nvPr/>
          </p:nvSpPr>
          <p:spPr bwMode="auto">
            <a:xfrm flipH="1">
              <a:off x="1281694" y="1630760"/>
              <a:ext cx="2611101" cy="1695705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194" tIns="46598" rIns="93194" bIns="465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17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94662" y="1938438"/>
              <a:ext cx="1638842" cy="12597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82699" tIns="146158" rIns="182699" bIns="146158" rtlCol="0">
              <a:spAutoFit/>
            </a:bodyPr>
            <a:lstStyle/>
            <a:p>
              <a:pPr marL="0" marR="0" lvl="0" indent="0" algn="r" defTabSz="93082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Azure</a:t>
              </a:r>
              <a:b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</a:b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Service</a:t>
              </a:r>
            </a:p>
          </p:txBody>
        </p:sp>
      </p:grpSp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18" y="2907253"/>
            <a:ext cx="1332227" cy="1332227"/>
          </a:xfrm>
          <a:prstGeom prst="rect">
            <a:avLst/>
          </a:prstGeom>
        </p:spPr>
      </p:pic>
      <p:sp>
        <p:nvSpPr>
          <p:cNvPr id="133" name="Oval 132"/>
          <p:cNvSpPr/>
          <p:nvPr/>
        </p:nvSpPr>
        <p:spPr bwMode="auto">
          <a:xfrm>
            <a:off x="9391860" y="3004870"/>
            <a:ext cx="963280" cy="936047"/>
          </a:xfrm>
          <a:prstGeom prst="ellipse">
            <a:avLst/>
          </a:prstGeom>
          <a:solidFill>
            <a:srgbClr val="4668C5">
              <a:alpha val="37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441" tIns="149154" rIns="186441" bIns="1491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048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96" dirty="0">
                <a:solidFill>
                  <a:srgbClr val="505050"/>
                </a:solidFill>
              </a:rPr>
              <a:t>Log Analytics for Azure monitoring</a:t>
            </a:r>
            <a:endParaRPr lang="en-US" sz="4896" baseline="30000" dirty="0">
              <a:solidFill>
                <a:schemeClr val="tx1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1150121" y="2853711"/>
            <a:ext cx="4610981" cy="1104832"/>
            <a:chOff x="457461" y="4101985"/>
            <a:chExt cx="4522263" cy="1083575"/>
          </a:xfrm>
        </p:grpSpPr>
        <p:sp>
          <p:nvSpPr>
            <p:cNvPr id="168" name="TextBox 167"/>
            <p:cNvSpPr txBox="1"/>
            <p:nvPr/>
          </p:nvSpPr>
          <p:spPr>
            <a:xfrm>
              <a:off x="1456713" y="4688077"/>
              <a:ext cx="3523011" cy="169582"/>
            </a:xfrm>
            <a:prstGeom prst="rect">
              <a:avLst/>
            </a:prstGeom>
            <a:noFill/>
          </p:spPr>
          <p:txBody>
            <a:bodyPr wrap="square" lIns="182560" tIns="0" rIns="182560" bIns="0" rtlCol="0">
              <a:spAutoFit/>
            </a:bodyPr>
            <a:lstStyle>
              <a:defPPr>
                <a:defRPr lang="en-US"/>
              </a:defPPr>
              <a:lvl1pPr defTabSz="913538">
                <a:lnSpc>
                  <a:spcPct val="90000"/>
                </a:lnSpc>
                <a:spcAft>
                  <a:spcPts val="588"/>
                </a:spcAft>
                <a:defRPr sz="1100">
                  <a:solidFill>
                    <a:srgbClr val="505050"/>
                  </a:solidFill>
                </a:defRPr>
              </a:lvl1pPr>
            </a:lstStyle>
            <a:p>
              <a:pPr marL="0" marR="0" lvl="0" indent="0" defTabSz="91318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</a:rPr>
                <a:t>Diagnostics Logs | Metrics | Activity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516707" y="4185546"/>
              <a:ext cx="3089174" cy="53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56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+mj-lt"/>
                </a:rPr>
                <a:t>Platform Telemetry</a:t>
              </a:r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457461" y="4101985"/>
              <a:ext cx="1083575" cy="1083575"/>
              <a:chOff x="6148599" y="2889525"/>
              <a:chExt cx="2689274" cy="2689274"/>
            </a:xfrm>
          </p:grpSpPr>
          <p:sp>
            <p:nvSpPr>
              <p:cNvPr id="185" name="data outline circle"/>
              <p:cNvSpPr/>
              <p:nvPr/>
            </p:nvSpPr>
            <p:spPr bwMode="auto">
              <a:xfrm>
                <a:off x="6148599" y="2889525"/>
                <a:ext cx="2689274" cy="2689274"/>
              </a:xfrm>
              <a:prstGeom prst="ellipse">
                <a:avLst/>
              </a:prstGeom>
              <a:solidFill>
                <a:srgbClr val="FFFFFF"/>
              </a:solidFill>
              <a:ln w="1016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31935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86" name="Group 185"/>
              <p:cNvGrpSpPr/>
              <p:nvPr/>
            </p:nvGrpSpPr>
            <p:grpSpPr>
              <a:xfrm>
                <a:off x="6208945" y="2949873"/>
                <a:ext cx="2583602" cy="2583602"/>
                <a:chOff x="-376160" y="4227499"/>
                <a:chExt cx="2622376" cy="2622450"/>
              </a:xfrm>
            </p:grpSpPr>
            <p:sp>
              <p:nvSpPr>
                <p:cNvPr id="187" name="Freeform 7"/>
                <p:cNvSpPr>
                  <a:spLocks/>
                </p:cNvSpPr>
                <p:nvPr/>
              </p:nvSpPr>
              <p:spPr bwMode="auto">
                <a:xfrm>
                  <a:off x="-134947" y="4958041"/>
                  <a:ext cx="49710" cy="121621"/>
                </a:xfrm>
                <a:custGeom>
                  <a:avLst/>
                  <a:gdLst>
                    <a:gd name="T0" fmla="*/ 10 w 26"/>
                    <a:gd name="T1" fmla="*/ 5 h 63"/>
                    <a:gd name="T2" fmla="*/ 0 w 26"/>
                    <a:gd name="T3" fmla="*/ 9 h 63"/>
                    <a:gd name="T4" fmla="*/ 0 w 26"/>
                    <a:gd name="T5" fmla="*/ 20 h 63"/>
                    <a:gd name="T6" fmla="*/ 3 w 26"/>
                    <a:gd name="T7" fmla="*/ 20 h 63"/>
                    <a:gd name="T8" fmla="*/ 7 w 26"/>
                    <a:gd name="T9" fmla="*/ 18 h 63"/>
                    <a:gd name="T10" fmla="*/ 10 w 26"/>
                    <a:gd name="T11" fmla="*/ 17 h 63"/>
                    <a:gd name="T12" fmla="*/ 13 w 26"/>
                    <a:gd name="T13" fmla="*/ 15 h 63"/>
                    <a:gd name="T14" fmla="*/ 13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0 h 63"/>
                    <a:gd name="T20" fmla="*/ 18 w 26"/>
                    <a:gd name="T21" fmla="*/ 0 h 63"/>
                    <a:gd name="T22" fmla="*/ 10 w 26"/>
                    <a:gd name="T23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0" y="5"/>
                      </a:move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Freeform 8"/>
                <p:cNvSpPr>
                  <a:spLocks/>
                </p:cNvSpPr>
                <p:nvPr/>
              </p:nvSpPr>
              <p:spPr bwMode="auto">
                <a:xfrm>
                  <a:off x="-55901" y="4958041"/>
                  <a:ext cx="52154" cy="121621"/>
                </a:xfrm>
                <a:custGeom>
                  <a:avLst/>
                  <a:gdLst>
                    <a:gd name="T0" fmla="*/ 10 w 27"/>
                    <a:gd name="T1" fmla="*/ 5 h 63"/>
                    <a:gd name="T2" fmla="*/ 0 w 27"/>
                    <a:gd name="T3" fmla="*/ 9 h 63"/>
                    <a:gd name="T4" fmla="*/ 0 w 27"/>
                    <a:gd name="T5" fmla="*/ 20 h 63"/>
                    <a:gd name="T6" fmla="*/ 4 w 27"/>
                    <a:gd name="T7" fmla="*/ 20 h 63"/>
                    <a:gd name="T8" fmla="*/ 7 w 27"/>
                    <a:gd name="T9" fmla="*/ 18 h 63"/>
                    <a:gd name="T10" fmla="*/ 10 w 27"/>
                    <a:gd name="T11" fmla="*/ 17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8 w 27"/>
                    <a:gd name="T21" fmla="*/ 0 h 63"/>
                    <a:gd name="T22" fmla="*/ 10 w 27"/>
                    <a:gd name="T23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5"/>
                      </a:move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Freeform 14"/>
                <p:cNvSpPr>
                  <a:spLocks/>
                </p:cNvSpPr>
                <p:nvPr/>
              </p:nvSpPr>
              <p:spPr bwMode="auto">
                <a:xfrm>
                  <a:off x="525129" y="4958041"/>
                  <a:ext cx="49710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5 h 63"/>
                    <a:gd name="T8" fmla="*/ 0 w 26"/>
                    <a:gd name="T9" fmla="*/ 9 h 63"/>
                    <a:gd name="T10" fmla="*/ 0 w 26"/>
                    <a:gd name="T11" fmla="*/ 20 h 63"/>
                    <a:gd name="T12" fmla="*/ 3 w 26"/>
                    <a:gd name="T13" fmla="*/ 20 h 63"/>
                    <a:gd name="T14" fmla="*/ 7 w 26"/>
                    <a:gd name="T15" fmla="*/ 18 h 63"/>
                    <a:gd name="T16" fmla="*/ 10 w 26"/>
                    <a:gd name="T17" fmla="*/ 17 h 63"/>
                    <a:gd name="T18" fmla="*/ 13 w 26"/>
                    <a:gd name="T19" fmla="*/ 15 h 63"/>
                    <a:gd name="T20" fmla="*/ 13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1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Freeform 18"/>
                <p:cNvSpPr>
                  <a:spLocks/>
                </p:cNvSpPr>
                <p:nvPr/>
              </p:nvSpPr>
              <p:spPr bwMode="auto">
                <a:xfrm>
                  <a:off x="876355" y="4958041"/>
                  <a:ext cx="51340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9 w 27"/>
                    <a:gd name="T5" fmla="*/ 0 h 63"/>
                    <a:gd name="T6" fmla="*/ 10 w 27"/>
                    <a:gd name="T7" fmla="*/ 5 h 63"/>
                    <a:gd name="T8" fmla="*/ 0 w 27"/>
                    <a:gd name="T9" fmla="*/ 9 h 63"/>
                    <a:gd name="T10" fmla="*/ 0 w 27"/>
                    <a:gd name="T11" fmla="*/ 20 h 63"/>
                    <a:gd name="T12" fmla="*/ 4 w 27"/>
                    <a:gd name="T13" fmla="*/ 20 h 63"/>
                    <a:gd name="T14" fmla="*/ 8 w 27"/>
                    <a:gd name="T15" fmla="*/ 18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Freeform 19"/>
                <p:cNvSpPr>
                  <a:spLocks noEditPoints="1"/>
                </p:cNvSpPr>
                <p:nvPr/>
              </p:nvSpPr>
              <p:spPr bwMode="auto">
                <a:xfrm>
                  <a:off x="957031" y="4958041"/>
                  <a:ext cx="84750" cy="124070"/>
                </a:xfrm>
                <a:custGeom>
                  <a:avLst/>
                  <a:gdLst>
                    <a:gd name="T0" fmla="*/ 23 w 44"/>
                    <a:gd name="T1" fmla="*/ 0 h 64"/>
                    <a:gd name="T2" fmla="*/ 5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8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Freeform 23"/>
                <p:cNvSpPr>
                  <a:spLocks noEditPoints="1"/>
                </p:cNvSpPr>
                <p:nvPr/>
              </p:nvSpPr>
              <p:spPr bwMode="auto">
                <a:xfrm>
                  <a:off x="1343297" y="4958041"/>
                  <a:ext cx="86380" cy="124070"/>
                </a:xfrm>
                <a:custGeom>
                  <a:avLst/>
                  <a:gdLst>
                    <a:gd name="T0" fmla="*/ 23 w 45"/>
                    <a:gd name="T1" fmla="*/ 0 h 64"/>
                    <a:gd name="T2" fmla="*/ 6 w 45"/>
                    <a:gd name="T3" fmla="*/ 8 h 64"/>
                    <a:gd name="T4" fmla="*/ 0 w 45"/>
                    <a:gd name="T5" fmla="*/ 33 h 64"/>
                    <a:gd name="T6" fmla="*/ 22 w 45"/>
                    <a:gd name="T7" fmla="*/ 64 h 64"/>
                    <a:gd name="T8" fmla="*/ 39 w 45"/>
                    <a:gd name="T9" fmla="*/ 56 h 64"/>
                    <a:gd name="T10" fmla="*/ 45 w 45"/>
                    <a:gd name="T11" fmla="*/ 32 h 64"/>
                    <a:gd name="T12" fmla="*/ 23 w 45"/>
                    <a:gd name="T13" fmla="*/ 0 h 64"/>
                    <a:gd name="T14" fmla="*/ 22 w 45"/>
                    <a:gd name="T15" fmla="*/ 53 h 64"/>
                    <a:gd name="T16" fmla="*/ 14 w 45"/>
                    <a:gd name="T17" fmla="*/ 33 h 64"/>
                    <a:gd name="T18" fmla="*/ 22 w 45"/>
                    <a:gd name="T19" fmla="*/ 11 h 64"/>
                    <a:gd name="T20" fmla="*/ 31 w 45"/>
                    <a:gd name="T21" fmla="*/ 32 h 64"/>
                    <a:gd name="T22" fmla="*/ 22 w 45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23" y="0"/>
                      </a:moveTo>
                      <a:cubicBezTo>
                        <a:pt x="16" y="0"/>
                        <a:pt x="10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Freeform 24"/>
                <p:cNvSpPr>
                  <a:spLocks noEditPoints="1"/>
                </p:cNvSpPr>
                <p:nvPr/>
              </p:nvSpPr>
              <p:spPr bwMode="auto">
                <a:xfrm>
                  <a:off x="1456570" y="4958041"/>
                  <a:ext cx="87195" cy="124070"/>
                </a:xfrm>
                <a:custGeom>
                  <a:avLst/>
                  <a:gdLst>
                    <a:gd name="T0" fmla="*/ 23 w 45"/>
                    <a:gd name="T1" fmla="*/ 0 h 64"/>
                    <a:gd name="T2" fmla="*/ 6 w 45"/>
                    <a:gd name="T3" fmla="*/ 8 h 64"/>
                    <a:gd name="T4" fmla="*/ 0 w 45"/>
                    <a:gd name="T5" fmla="*/ 33 h 64"/>
                    <a:gd name="T6" fmla="*/ 23 w 45"/>
                    <a:gd name="T7" fmla="*/ 64 h 64"/>
                    <a:gd name="T8" fmla="*/ 39 w 45"/>
                    <a:gd name="T9" fmla="*/ 56 h 64"/>
                    <a:gd name="T10" fmla="*/ 45 w 45"/>
                    <a:gd name="T11" fmla="*/ 32 h 64"/>
                    <a:gd name="T12" fmla="*/ 23 w 45"/>
                    <a:gd name="T13" fmla="*/ 0 h 64"/>
                    <a:gd name="T14" fmla="*/ 23 w 45"/>
                    <a:gd name="T15" fmla="*/ 53 h 64"/>
                    <a:gd name="T16" fmla="*/ 14 w 45"/>
                    <a:gd name="T17" fmla="*/ 33 h 64"/>
                    <a:gd name="T18" fmla="*/ 23 w 45"/>
                    <a:gd name="T19" fmla="*/ 11 h 64"/>
                    <a:gd name="T20" fmla="*/ 31 w 45"/>
                    <a:gd name="T21" fmla="*/ 32 h 64"/>
                    <a:gd name="T22" fmla="*/ 23 w 45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23" y="0"/>
                      </a:moveTo>
                      <a:cubicBezTo>
                        <a:pt x="16" y="0"/>
                        <a:pt x="10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3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lose/>
                      <a:moveTo>
                        <a:pt x="23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3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3" y="5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Freeform 25"/>
                <p:cNvSpPr>
                  <a:spLocks/>
                </p:cNvSpPr>
                <p:nvPr/>
              </p:nvSpPr>
              <p:spPr bwMode="auto">
                <a:xfrm>
                  <a:off x="1570657" y="4958041"/>
                  <a:ext cx="52154" cy="121621"/>
                </a:xfrm>
                <a:custGeom>
                  <a:avLst/>
                  <a:gdLst>
                    <a:gd name="T0" fmla="*/ 10 w 27"/>
                    <a:gd name="T1" fmla="*/ 5 h 63"/>
                    <a:gd name="T2" fmla="*/ 0 w 27"/>
                    <a:gd name="T3" fmla="*/ 9 h 63"/>
                    <a:gd name="T4" fmla="*/ 0 w 27"/>
                    <a:gd name="T5" fmla="*/ 20 h 63"/>
                    <a:gd name="T6" fmla="*/ 4 w 27"/>
                    <a:gd name="T7" fmla="*/ 20 h 63"/>
                    <a:gd name="T8" fmla="*/ 8 w 27"/>
                    <a:gd name="T9" fmla="*/ 18 h 63"/>
                    <a:gd name="T10" fmla="*/ 10 w 27"/>
                    <a:gd name="T11" fmla="*/ 17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9 w 27"/>
                    <a:gd name="T21" fmla="*/ 0 h 63"/>
                    <a:gd name="T22" fmla="*/ 10 w 27"/>
                    <a:gd name="T23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5"/>
                      </a:move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Freeform 29"/>
                <p:cNvSpPr>
                  <a:spLocks noEditPoints="1"/>
                </p:cNvSpPr>
                <p:nvPr/>
              </p:nvSpPr>
              <p:spPr bwMode="auto">
                <a:xfrm>
                  <a:off x="1958554" y="4958041"/>
                  <a:ext cx="84750" cy="124070"/>
                </a:xfrm>
                <a:custGeom>
                  <a:avLst/>
                  <a:gdLst>
                    <a:gd name="T0" fmla="*/ 0 w 44"/>
                    <a:gd name="T1" fmla="*/ 33 h 64"/>
                    <a:gd name="T2" fmla="*/ 22 w 44"/>
                    <a:gd name="T3" fmla="*/ 64 h 64"/>
                    <a:gd name="T4" fmla="*/ 39 w 44"/>
                    <a:gd name="T5" fmla="*/ 56 h 64"/>
                    <a:gd name="T6" fmla="*/ 44 w 44"/>
                    <a:gd name="T7" fmla="*/ 32 h 64"/>
                    <a:gd name="T8" fmla="*/ 23 w 44"/>
                    <a:gd name="T9" fmla="*/ 0 h 64"/>
                    <a:gd name="T10" fmla="*/ 5 w 44"/>
                    <a:gd name="T11" fmla="*/ 8 h 64"/>
                    <a:gd name="T12" fmla="*/ 0 w 44"/>
                    <a:gd name="T13" fmla="*/ 33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0" y="33"/>
                      </a:move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2072641" y="4958041"/>
                  <a:ext cx="51340" cy="121621"/>
                </a:xfrm>
                <a:custGeom>
                  <a:avLst/>
                  <a:gdLst>
                    <a:gd name="T0" fmla="*/ 10 w 27"/>
                    <a:gd name="T1" fmla="*/ 5 h 63"/>
                    <a:gd name="T2" fmla="*/ 0 w 27"/>
                    <a:gd name="T3" fmla="*/ 9 h 63"/>
                    <a:gd name="T4" fmla="*/ 0 w 27"/>
                    <a:gd name="T5" fmla="*/ 20 h 63"/>
                    <a:gd name="T6" fmla="*/ 3 w 27"/>
                    <a:gd name="T7" fmla="*/ 20 h 63"/>
                    <a:gd name="T8" fmla="*/ 7 w 27"/>
                    <a:gd name="T9" fmla="*/ 18 h 63"/>
                    <a:gd name="T10" fmla="*/ 10 w 27"/>
                    <a:gd name="T11" fmla="*/ 17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8 h 63"/>
                    <a:gd name="T20" fmla="*/ 23 w 27"/>
                    <a:gd name="T21" fmla="*/ 0 h 63"/>
                    <a:gd name="T22" fmla="*/ 18 w 27"/>
                    <a:gd name="T23" fmla="*/ 0 h 63"/>
                    <a:gd name="T24" fmla="*/ 10 w 27"/>
                    <a:gd name="T25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63">
                      <a:moveTo>
                        <a:pt x="10" y="5"/>
                      </a:move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8"/>
                      </a:cubicBezTo>
                      <a:cubicBezTo>
                        <a:pt x="25" y="5"/>
                        <a:pt x="24" y="2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Freeform 31"/>
                <p:cNvSpPr>
                  <a:spLocks/>
                </p:cNvSpPr>
                <p:nvPr/>
              </p:nvSpPr>
              <p:spPr bwMode="auto">
                <a:xfrm>
                  <a:off x="2153316" y="5041299"/>
                  <a:ext cx="9779" cy="28569"/>
                </a:xfrm>
                <a:custGeom>
                  <a:avLst/>
                  <a:gdLst>
                    <a:gd name="T0" fmla="*/ 0 w 5"/>
                    <a:gd name="T1" fmla="*/ 0 h 15"/>
                    <a:gd name="T2" fmla="*/ 5 w 5"/>
                    <a:gd name="T3" fmla="*/ 15 h 15"/>
                    <a:gd name="T4" fmla="*/ 0 w 5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5">
                      <a:moveTo>
                        <a:pt x="0" y="0"/>
                      </a:moveTo>
                      <a:cubicBezTo>
                        <a:pt x="1" y="6"/>
                        <a:pt x="2" y="11"/>
                        <a:pt x="5" y="15"/>
                      </a:cubicBezTo>
                      <a:cubicBezTo>
                        <a:pt x="4" y="10"/>
                        <a:pt x="2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Freeform 35"/>
                <p:cNvSpPr>
                  <a:spLocks noEditPoints="1"/>
                </p:cNvSpPr>
                <p:nvPr/>
              </p:nvSpPr>
              <p:spPr bwMode="auto">
                <a:xfrm>
                  <a:off x="-109685" y="5104966"/>
                  <a:ext cx="84750" cy="123254"/>
                </a:xfrm>
                <a:custGeom>
                  <a:avLst/>
                  <a:gdLst>
                    <a:gd name="T0" fmla="*/ 5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9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5 w 44"/>
                    <a:gd name="T13" fmla="*/ 8 h 64"/>
                    <a:gd name="T14" fmla="*/ 30 w 44"/>
                    <a:gd name="T15" fmla="*/ 32 h 64"/>
                    <a:gd name="T16" fmla="*/ 22 w 44"/>
                    <a:gd name="T17" fmla="*/ 53 h 64"/>
                    <a:gd name="T18" fmla="*/ 14 w 44"/>
                    <a:gd name="T19" fmla="*/ 33 h 64"/>
                    <a:gd name="T20" fmla="*/ 22 w 44"/>
                    <a:gd name="T21" fmla="*/ 11 h 64"/>
                    <a:gd name="T22" fmla="*/ 30 w 44"/>
                    <a:gd name="T23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5" y="8"/>
                      </a:move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2"/>
                        <a:pt x="5" y="8"/>
                      </a:cubicBezTo>
                      <a:close/>
                      <a:moveTo>
                        <a:pt x="30" y="32"/>
                      </a:move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0" y="17"/>
                        <a:pt x="30" y="3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Freeform 41"/>
                <p:cNvSpPr>
                  <a:spLocks noEditPoints="1"/>
                </p:cNvSpPr>
                <p:nvPr/>
              </p:nvSpPr>
              <p:spPr bwMode="auto">
                <a:xfrm>
                  <a:off x="505571" y="5104966"/>
                  <a:ext cx="84750" cy="123254"/>
                </a:xfrm>
                <a:custGeom>
                  <a:avLst/>
                  <a:gdLst>
                    <a:gd name="T0" fmla="*/ 5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8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5 w 44"/>
                    <a:gd name="T13" fmla="*/ 8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3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5" y="8"/>
                      </a:moveTo>
                      <a:cubicBezTo>
                        <a:pt x="1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4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ubicBezTo>
                        <a:pt x="15" y="0"/>
                        <a:pt x="9" y="2"/>
                        <a:pt x="5" y="8"/>
                      </a:cubicBezTo>
                      <a:close/>
                      <a:moveTo>
                        <a:pt x="22" y="11"/>
                      </a:move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ubicBezTo>
                        <a:pt x="16" y="53"/>
                        <a:pt x="13" y="47"/>
                        <a:pt x="13" y="33"/>
                      </a:cubicBezTo>
                      <a:cubicBezTo>
                        <a:pt x="13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Freeform 42"/>
                <p:cNvSpPr>
                  <a:spLocks/>
                </p:cNvSpPr>
                <p:nvPr/>
              </p:nvSpPr>
              <p:spPr bwMode="auto">
                <a:xfrm>
                  <a:off x="619658" y="5104966"/>
                  <a:ext cx="49710" cy="121621"/>
                </a:xfrm>
                <a:custGeom>
                  <a:avLst/>
                  <a:gdLst>
                    <a:gd name="T0" fmla="*/ 10 w 26"/>
                    <a:gd name="T1" fmla="*/ 5 h 63"/>
                    <a:gd name="T2" fmla="*/ 0 w 26"/>
                    <a:gd name="T3" fmla="*/ 9 h 63"/>
                    <a:gd name="T4" fmla="*/ 0 w 26"/>
                    <a:gd name="T5" fmla="*/ 20 h 63"/>
                    <a:gd name="T6" fmla="*/ 3 w 26"/>
                    <a:gd name="T7" fmla="*/ 20 h 63"/>
                    <a:gd name="T8" fmla="*/ 7 w 26"/>
                    <a:gd name="T9" fmla="*/ 18 h 63"/>
                    <a:gd name="T10" fmla="*/ 10 w 26"/>
                    <a:gd name="T11" fmla="*/ 16 h 63"/>
                    <a:gd name="T12" fmla="*/ 12 w 26"/>
                    <a:gd name="T13" fmla="*/ 14 h 63"/>
                    <a:gd name="T14" fmla="*/ 12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0 h 63"/>
                    <a:gd name="T20" fmla="*/ 18 w 26"/>
                    <a:gd name="T21" fmla="*/ 0 h 63"/>
                    <a:gd name="T22" fmla="*/ 10 w 26"/>
                    <a:gd name="T23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0" y="5"/>
                      </a:move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0" y="20"/>
                        <a:pt x="1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0" y="16"/>
                        <a:pt x="11" y="15"/>
                        <a:pt x="12" y="14"/>
                      </a:cubicBezTo>
                      <a:cubicBezTo>
                        <a:pt x="12" y="14"/>
                        <a:pt x="12" y="14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3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Freeform 43"/>
                <p:cNvSpPr>
                  <a:spLocks noEditPoints="1"/>
                </p:cNvSpPr>
                <p:nvPr/>
              </p:nvSpPr>
              <p:spPr bwMode="auto">
                <a:xfrm>
                  <a:off x="698705" y="5104966"/>
                  <a:ext cx="84750" cy="123254"/>
                </a:xfrm>
                <a:custGeom>
                  <a:avLst/>
                  <a:gdLst>
                    <a:gd name="T0" fmla="*/ 23 w 44"/>
                    <a:gd name="T1" fmla="*/ 0 h 64"/>
                    <a:gd name="T2" fmla="*/ 5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8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5" y="0"/>
                        <a:pt x="9" y="2"/>
                        <a:pt x="5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Freeform 44"/>
                <p:cNvSpPr>
                  <a:spLocks/>
                </p:cNvSpPr>
                <p:nvPr/>
              </p:nvSpPr>
              <p:spPr bwMode="auto">
                <a:xfrm>
                  <a:off x="811977" y="5104966"/>
                  <a:ext cx="50524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5 h 63"/>
                    <a:gd name="T8" fmla="*/ 0 w 26"/>
                    <a:gd name="T9" fmla="*/ 9 h 63"/>
                    <a:gd name="T10" fmla="*/ 0 w 26"/>
                    <a:gd name="T11" fmla="*/ 20 h 63"/>
                    <a:gd name="T12" fmla="*/ 4 w 26"/>
                    <a:gd name="T13" fmla="*/ 20 h 63"/>
                    <a:gd name="T14" fmla="*/ 7 w 26"/>
                    <a:gd name="T15" fmla="*/ 18 h 63"/>
                    <a:gd name="T16" fmla="*/ 10 w 26"/>
                    <a:gd name="T17" fmla="*/ 16 h 63"/>
                    <a:gd name="T18" fmla="*/ 13 w 26"/>
                    <a:gd name="T19" fmla="*/ 14 h 63"/>
                    <a:gd name="T20" fmla="*/ 13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3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Freeform 45"/>
                <p:cNvSpPr>
                  <a:spLocks noEditPoints="1"/>
                </p:cNvSpPr>
                <p:nvPr/>
              </p:nvSpPr>
              <p:spPr bwMode="auto">
                <a:xfrm>
                  <a:off x="891838" y="5104966"/>
                  <a:ext cx="84750" cy="123254"/>
                </a:xfrm>
                <a:custGeom>
                  <a:avLst/>
                  <a:gdLst>
                    <a:gd name="T0" fmla="*/ 6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9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6 w 44"/>
                    <a:gd name="T13" fmla="*/ 8 h 64"/>
                    <a:gd name="T14" fmla="*/ 31 w 44"/>
                    <a:gd name="T15" fmla="*/ 32 h 64"/>
                    <a:gd name="T16" fmla="*/ 22 w 44"/>
                    <a:gd name="T17" fmla="*/ 53 h 64"/>
                    <a:gd name="T18" fmla="*/ 14 w 44"/>
                    <a:gd name="T19" fmla="*/ 33 h 64"/>
                    <a:gd name="T20" fmla="*/ 22 w 44"/>
                    <a:gd name="T21" fmla="*/ 11 h 64"/>
                    <a:gd name="T22" fmla="*/ 31 w 44"/>
                    <a:gd name="T23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6" y="8"/>
                      </a:move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2"/>
                        <a:pt x="6" y="8"/>
                      </a:cubicBezTo>
                      <a:close/>
                      <a:moveTo>
                        <a:pt x="31" y="32"/>
                      </a:moveTo>
                      <a:cubicBezTo>
                        <a:pt x="31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Freeform 46"/>
                <p:cNvSpPr>
                  <a:spLocks/>
                </p:cNvSpPr>
                <p:nvPr/>
              </p:nvSpPr>
              <p:spPr bwMode="auto">
                <a:xfrm>
                  <a:off x="1005110" y="5104966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8 w 27"/>
                    <a:gd name="T5" fmla="*/ 0 h 63"/>
                    <a:gd name="T6" fmla="*/ 10 w 27"/>
                    <a:gd name="T7" fmla="*/ 5 h 63"/>
                    <a:gd name="T8" fmla="*/ 0 w 27"/>
                    <a:gd name="T9" fmla="*/ 9 h 63"/>
                    <a:gd name="T10" fmla="*/ 0 w 27"/>
                    <a:gd name="T11" fmla="*/ 20 h 63"/>
                    <a:gd name="T12" fmla="*/ 3 w 27"/>
                    <a:gd name="T13" fmla="*/ 20 h 63"/>
                    <a:gd name="T14" fmla="*/ 7 w 27"/>
                    <a:gd name="T15" fmla="*/ 18 h 63"/>
                    <a:gd name="T16" fmla="*/ 10 w 27"/>
                    <a:gd name="T17" fmla="*/ 16 h 63"/>
                    <a:gd name="T18" fmla="*/ 13 w 27"/>
                    <a:gd name="T19" fmla="*/ 14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3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Freeform 47"/>
                <p:cNvSpPr>
                  <a:spLocks noEditPoints="1"/>
                </p:cNvSpPr>
                <p:nvPr/>
              </p:nvSpPr>
              <p:spPr bwMode="auto">
                <a:xfrm>
                  <a:off x="1084156" y="5104966"/>
                  <a:ext cx="87195" cy="123254"/>
                </a:xfrm>
                <a:custGeom>
                  <a:avLst/>
                  <a:gdLst>
                    <a:gd name="T0" fmla="*/ 6 w 45"/>
                    <a:gd name="T1" fmla="*/ 8 h 64"/>
                    <a:gd name="T2" fmla="*/ 0 w 45"/>
                    <a:gd name="T3" fmla="*/ 33 h 64"/>
                    <a:gd name="T4" fmla="*/ 22 w 45"/>
                    <a:gd name="T5" fmla="*/ 64 h 64"/>
                    <a:gd name="T6" fmla="*/ 39 w 45"/>
                    <a:gd name="T7" fmla="*/ 56 h 64"/>
                    <a:gd name="T8" fmla="*/ 45 w 45"/>
                    <a:gd name="T9" fmla="*/ 32 h 64"/>
                    <a:gd name="T10" fmla="*/ 23 w 45"/>
                    <a:gd name="T11" fmla="*/ 0 h 64"/>
                    <a:gd name="T12" fmla="*/ 6 w 45"/>
                    <a:gd name="T13" fmla="*/ 8 h 64"/>
                    <a:gd name="T14" fmla="*/ 31 w 45"/>
                    <a:gd name="T15" fmla="*/ 32 h 64"/>
                    <a:gd name="T16" fmla="*/ 22 w 45"/>
                    <a:gd name="T17" fmla="*/ 53 h 64"/>
                    <a:gd name="T18" fmla="*/ 14 w 45"/>
                    <a:gd name="T19" fmla="*/ 33 h 64"/>
                    <a:gd name="T20" fmla="*/ 22 w 45"/>
                    <a:gd name="T21" fmla="*/ 11 h 64"/>
                    <a:gd name="T22" fmla="*/ 31 w 45"/>
                    <a:gd name="T23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6" y="8"/>
                      </a:move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9" y="2"/>
                        <a:pt x="6" y="8"/>
                      </a:cubicBezTo>
                      <a:close/>
                      <a:moveTo>
                        <a:pt x="31" y="32"/>
                      </a:moveTo>
                      <a:cubicBezTo>
                        <a:pt x="31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Freeform 48"/>
                <p:cNvSpPr>
                  <a:spLocks noEditPoints="1"/>
                </p:cNvSpPr>
                <p:nvPr/>
              </p:nvSpPr>
              <p:spPr bwMode="auto">
                <a:xfrm>
                  <a:off x="1198243" y="5104966"/>
                  <a:ext cx="84750" cy="123254"/>
                </a:xfrm>
                <a:custGeom>
                  <a:avLst/>
                  <a:gdLst>
                    <a:gd name="T0" fmla="*/ 23 w 44"/>
                    <a:gd name="T1" fmla="*/ 0 h 64"/>
                    <a:gd name="T2" fmla="*/ 6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9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6" y="0"/>
                        <a:pt x="9" y="2"/>
                        <a:pt x="6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Freeform 49"/>
                <p:cNvSpPr>
                  <a:spLocks/>
                </p:cNvSpPr>
                <p:nvPr/>
              </p:nvSpPr>
              <p:spPr bwMode="auto">
                <a:xfrm>
                  <a:off x="1312331" y="5104966"/>
                  <a:ext cx="49710" cy="121621"/>
                </a:xfrm>
                <a:custGeom>
                  <a:avLst/>
                  <a:gdLst>
                    <a:gd name="T0" fmla="*/ 0 w 26"/>
                    <a:gd name="T1" fmla="*/ 9 h 63"/>
                    <a:gd name="T2" fmla="*/ 0 w 26"/>
                    <a:gd name="T3" fmla="*/ 20 h 63"/>
                    <a:gd name="T4" fmla="*/ 4 w 26"/>
                    <a:gd name="T5" fmla="*/ 20 h 63"/>
                    <a:gd name="T6" fmla="*/ 7 w 26"/>
                    <a:gd name="T7" fmla="*/ 18 h 63"/>
                    <a:gd name="T8" fmla="*/ 10 w 26"/>
                    <a:gd name="T9" fmla="*/ 16 h 63"/>
                    <a:gd name="T10" fmla="*/ 13 w 26"/>
                    <a:gd name="T11" fmla="*/ 14 h 63"/>
                    <a:gd name="T12" fmla="*/ 13 w 26"/>
                    <a:gd name="T13" fmla="*/ 63 h 63"/>
                    <a:gd name="T14" fmla="*/ 26 w 26"/>
                    <a:gd name="T15" fmla="*/ 63 h 63"/>
                    <a:gd name="T16" fmla="*/ 26 w 26"/>
                    <a:gd name="T17" fmla="*/ 0 h 63"/>
                    <a:gd name="T18" fmla="*/ 18 w 26"/>
                    <a:gd name="T19" fmla="*/ 0 h 63"/>
                    <a:gd name="T20" fmla="*/ 10 w 26"/>
                    <a:gd name="T21" fmla="*/ 5 h 63"/>
                    <a:gd name="T22" fmla="*/ 0 w 26"/>
                    <a:gd name="T23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0" y="9"/>
                      </a:move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3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Freeform 50"/>
                <p:cNvSpPr>
                  <a:spLocks/>
                </p:cNvSpPr>
                <p:nvPr/>
              </p:nvSpPr>
              <p:spPr bwMode="auto">
                <a:xfrm>
                  <a:off x="1391377" y="5104966"/>
                  <a:ext cx="52154" cy="121621"/>
                </a:xfrm>
                <a:custGeom>
                  <a:avLst/>
                  <a:gdLst>
                    <a:gd name="T0" fmla="*/ 10 w 27"/>
                    <a:gd name="T1" fmla="*/ 5 h 63"/>
                    <a:gd name="T2" fmla="*/ 0 w 27"/>
                    <a:gd name="T3" fmla="*/ 9 h 63"/>
                    <a:gd name="T4" fmla="*/ 0 w 27"/>
                    <a:gd name="T5" fmla="*/ 20 h 63"/>
                    <a:gd name="T6" fmla="*/ 4 w 27"/>
                    <a:gd name="T7" fmla="*/ 20 h 63"/>
                    <a:gd name="T8" fmla="*/ 8 w 27"/>
                    <a:gd name="T9" fmla="*/ 18 h 63"/>
                    <a:gd name="T10" fmla="*/ 10 w 27"/>
                    <a:gd name="T11" fmla="*/ 16 h 63"/>
                    <a:gd name="T12" fmla="*/ 13 w 27"/>
                    <a:gd name="T13" fmla="*/ 14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9 w 27"/>
                    <a:gd name="T21" fmla="*/ 0 h 63"/>
                    <a:gd name="T22" fmla="*/ 10 w 27"/>
                    <a:gd name="T23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5"/>
                      </a:move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3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Freeform 51"/>
                <p:cNvSpPr>
                  <a:spLocks/>
                </p:cNvSpPr>
                <p:nvPr/>
              </p:nvSpPr>
              <p:spPr bwMode="auto">
                <a:xfrm>
                  <a:off x="1472053" y="5104966"/>
                  <a:ext cx="50524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5 h 63"/>
                    <a:gd name="T8" fmla="*/ 0 w 26"/>
                    <a:gd name="T9" fmla="*/ 9 h 63"/>
                    <a:gd name="T10" fmla="*/ 0 w 26"/>
                    <a:gd name="T11" fmla="*/ 20 h 63"/>
                    <a:gd name="T12" fmla="*/ 3 w 26"/>
                    <a:gd name="T13" fmla="*/ 20 h 63"/>
                    <a:gd name="T14" fmla="*/ 7 w 26"/>
                    <a:gd name="T15" fmla="*/ 18 h 63"/>
                    <a:gd name="T16" fmla="*/ 10 w 26"/>
                    <a:gd name="T17" fmla="*/ 16 h 63"/>
                    <a:gd name="T18" fmla="*/ 12 w 26"/>
                    <a:gd name="T19" fmla="*/ 14 h 63"/>
                    <a:gd name="T20" fmla="*/ 12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3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1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1" y="15"/>
                        <a:pt x="12" y="14"/>
                      </a:cubicBezTo>
                      <a:cubicBezTo>
                        <a:pt x="12" y="14"/>
                        <a:pt x="12" y="14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Freeform 52"/>
                <p:cNvSpPr>
                  <a:spLocks noEditPoints="1"/>
                </p:cNvSpPr>
                <p:nvPr/>
              </p:nvSpPr>
              <p:spPr bwMode="auto">
                <a:xfrm>
                  <a:off x="1551099" y="5104966"/>
                  <a:ext cx="84750" cy="123254"/>
                </a:xfrm>
                <a:custGeom>
                  <a:avLst/>
                  <a:gdLst>
                    <a:gd name="T0" fmla="*/ 23 w 44"/>
                    <a:gd name="T1" fmla="*/ 0 h 64"/>
                    <a:gd name="T2" fmla="*/ 5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9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6" y="0"/>
                        <a:pt x="9" y="2"/>
                        <a:pt x="5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Freeform 56"/>
                <p:cNvSpPr>
                  <a:spLocks/>
                </p:cNvSpPr>
                <p:nvPr/>
              </p:nvSpPr>
              <p:spPr bwMode="auto">
                <a:xfrm>
                  <a:off x="1938996" y="5104966"/>
                  <a:ext cx="50524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5 h 63"/>
                    <a:gd name="T8" fmla="*/ 0 w 26"/>
                    <a:gd name="T9" fmla="*/ 9 h 63"/>
                    <a:gd name="T10" fmla="*/ 0 w 26"/>
                    <a:gd name="T11" fmla="*/ 20 h 63"/>
                    <a:gd name="T12" fmla="*/ 3 w 26"/>
                    <a:gd name="T13" fmla="*/ 20 h 63"/>
                    <a:gd name="T14" fmla="*/ 7 w 26"/>
                    <a:gd name="T15" fmla="*/ 18 h 63"/>
                    <a:gd name="T16" fmla="*/ 10 w 26"/>
                    <a:gd name="T17" fmla="*/ 16 h 63"/>
                    <a:gd name="T18" fmla="*/ 12 w 26"/>
                    <a:gd name="T19" fmla="*/ 14 h 63"/>
                    <a:gd name="T20" fmla="*/ 12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3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0" y="20"/>
                        <a:pt x="1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0" y="16"/>
                        <a:pt x="11" y="15"/>
                        <a:pt x="12" y="14"/>
                      </a:cubicBezTo>
                      <a:cubicBezTo>
                        <a:pt x="12" y="14"/>
                        <a:pt x="12" y="14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Freeform 57"/>
                <p:cNvSpPr>
                  <a:spLocks noEditPoints="1"/>
                </p:cNvSpPr>
                <p:nvPr/>
              </p:nvSpPr>
              <p:spPr bwMode="auto">
                <a:xfrm>
                  <a:off x="2018042" y="5104966"/>
                  <a:ext cx="84750" cy="123254"/>
                </a:xfrm>
                <a:custGeom>
                  <a:avLst/>
                  <a:gdLst>
                    <a:gd name="T0" fmla="*/ 5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8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5 w 44"/>
                    <a:gd name="T13" fmla="*/ 8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5" y="8"/>
                      </a:move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2"/>
                        <a:pt x="5" y="8"/>
                      </a:cubicBezTo>
                      <a:close/>
                      <a:moveTo>
                        <a:pt x="22" y="11"/>
                      </a:move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Freeform 58"/>
                <p:cNvSpPr>
                  <a:spLocks/>
                </p:cNvSpPr>
                <p:nvPr/>
              </p:nvSpPr>
              <p:spPr bwMode="auto">
                <a:xfrm>
                  <a:off x="2132129" y="5104966"/>
                  <a:ext cx="49710" cy="121621"/>
                </a:xfrm>
                <a:custGeom>
                  <a:avLst/>
                  <a:gdLst>
                    <a:gd name="T0" fmla="*/ 10 w 26"/>
                    <a:gd name="T1" fmla="*/ 5 h 63"/>
                    <a:gd name="T2" fmla="*/ 0 w 26"/>
                    <a:gd name="T3" fmla="*/ 9 h 63"/>
                    <a:gd name="T4" fmla="*/ 0 w 26"/>
                    <a:gd name="T5" fmla="*/ 20 h 63"/>
                    <a:gd name="T6" fmla="*/ 4 w 26"/>
                    <a:gd name="T7" fmla="*/ 20 h 63"/>
                    <a:gd name="T8" fmla="*/ 7 w 26"/>
                    <a:gd name="T9" fmla="*/ 18 h 63"/>
                    <a:gd name="T10" fmla="*/ 10 w 26"/>
                    <a:gd name="T11" fmla="*/ 16 h 63"/>
                    <a:gd name="T12" fmla="*/ 13 w 26"/>
                    <a:gd name="T13" fmla="*/ 14 h 63"/>
                    <a:gd name="T14" fmla="*/ 13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10 h 63"/>
                    <a:gd name="T20" fmla="*/ 23 w 26"/>
                    <a:gd name="T21" fmla="*/ 0 h 63"/>
                    <a:gd name="T22" fmla="*/ 18 w 26"/>
                    <a:gd name="T23" fmla="*/ 0 h 63"/>
                    <a:gd name="T24" fmla="*/ 10 w 26"/>
                    <a:gd name="T25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63">
                      <a:moveTo>
                        <a:pt x="10" y="5"/>
                      </a:move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10"/>
                      </a:cubicBezTo>
                      <a:cubicBezTo>
                        <a:pt x="25" y="7"/>
                        <a:pt x="24" y="3"/>
                        <a:pt x="2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3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Freeform 59"/>
                <p:cNvSpPr>
                  <a:spLocks/>
                </p:cNvSpPr>
                <p:nvPr/>
              </p:nvSpPr>
              <p:spPr bwMode="auto">
                <a:xfrm>
                  <a:off x="-341119" y="5251891"/>
                  <a:ext cx="49710" cy="119989"/>
                </a:xfrm>
                <a:custGeom>
                  <a:avLst/>
                  <a:gdLst>
                    <a:gd name="T0" fmla="*/ 7 w 26"/>
                    <a:gd name="T1" fmla="*/ 18 h 62"/>
                    <a:gd name="T2" fmla="*/ 10 w 26"/>
                    <a:gd name="T3" fmla="*/ 16 h 62"/>
                    <a:gd name="T4" fmla="*/ 13 w 26"/>
                    <a:gd name="T5" fmla="*/ 14 h 62"/>
                    <a:gd name="T6" fmla="*/ 13 w 26"/>
                    <a:gd name="T7" fmla="*/ 62 h 62"/>
                    <a:gd name="T8" fmla="*/ 26 w 26"/>
                    <a:gd name="T9" fmla="*/ 62 h 62"/>
                    <a:gd name="T10" fmla="*/ 26 w 26"/>
                    <a:gd name="T11" fmla="*/ 0 h 62"/>
                    <a:gd name="T12" fmla="*/ 18 w 26"/>
                    <a:gd name="T13" fmla="*/ 0 h 62"/>
                    <a:gd name="T14" fmla="*/ 10 w 26"/>
                    <a:gd name="T15" fmla="*/ 5 h 62"/>
                    <a:gd name="T16" fmla="*/ 0 w 26"/>
                    <a:gd name="T17" fmla="*/ 9 h 62"/>
                    <a:gd name="T18" fmla="*/ 0 w 26"/>
                    <a:gd name="T19" fmla="*/ 20 h 62"/>
                    <a:gd name="T20" fmla="*/ 3 w 26"/>
                    <a:gd name="T21" fmla="*/ 20 h 62"/>
                    <a:gd name="T22" fmla="*/ 7 w 26"/>
                    <a:gd name="T23" fmla="*/ 1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2">
                      <a:moveTo>
                        <a:pt x="7" y="18"/>
                      </a:move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2"/>
                      </a:cubicBezTo>
                      <a:cubicBezTo>
                        <a:pt x="13" y="62"/>
                        <a:pt x="13" y="62"/>
                        <a:pt x="26" y="62"/>
                      </a:cubicBezTo>
                      <a:cubicBezTo>
                        <a:pt x="26" y="62"/>
                        <a:pt x="26" y="62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1"/>
                        <a:pt x="13" y="3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Freeform 60"/>
                <p:cNvSpPr>
                  <a:spLocks/>
                </p:cNvSpPr>
                <p:nvPr/>
              </p:nvSpPr>
              <p:spPr bwMode="auto">
                <a:xfrm>
                  <a:off x="-262073" y="5251891"/>
                  <a:ext cx="49710" cy="119989"/>
                </a:xfrm>
                <a:custGeom>
                  <a:avLst/>
                  <a:gdLst>
                    <a:gd name="T0" fmla="*/ 26 w 26"/>
                    <a:gd name="T1" fmla="*/ 62 h 62"/>
                    <a:gd name="T2" fmla="*/ 26 w 26"/>
                    <a:gd name="T3" fmla="*/ 0 h 62"/>
                    <a:gd name="T4" fmla="*/ 18 w 26"/>
                    <a:gd name="T5" fmla="*/ 0 h 62"/>
                    <a:gd name="T6" fmla="*/ 10 w 26"/>
                    <a:gd name="T7" fmla="*/ 5 h 62"/>
                    <a:gd name="T8" fmla="*/ 0 w 26"/>
                    <a:gd name="T9" fmla="*/ 9 h 62"/>
                    <a:gd name="T10" fmla="*/ 0 w 26"/>
                    <a:gd name="T11" fmla="*/ 20 h 62"/>
                    <a:gd name="T12" fmla="*/ 4 w 26"/>
                    <a:gd name="T13" fmla="*/ 20 h 62"/>
                    <a:gd name="T14" fmla="*/ 7 w 26"/>
                    <a:gd name="T15" fmla="*/ 18 h 62"/>
                    <a:gd name="T16" fmla="*/ 10 w 26"/>
                    <a:gd name="T17" fmla="*/ 16 h 62"/>
                    <a:gd name="T18" fmla="*/ 13 w 26"/>
                    <a:gd name="T19" fmla="*/ 14 h 62"/>
                    <a:gd name="T20" fmla="*/ 13 w 26"/>
                    <a:gd name="T21" fmla="*/ 62 h 62"/>
                    <a:gd name="T22" fmla="*/ 26 w 26"/>
                    <a:gd name="T2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2">
                      <a:moveTo>
                        <a:pt x="26" y="62"/>
                      </a:moveTo>
                      <a:cubicBezTo>
                        <a:pt x="26" y="62"/>
                        <a:pt x="26" y="62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1"/>
                        <a:pt x="13" y="3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2"/>
                      </a:cubicBezTo>
                      <a:cubicBezTo>
                        <a:pt x="13" y="62"/>
                        <a:pt x="13" y="62"/>
                        <a:pt x="26" y="6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Freeform 61"/>
                <p:cNvSpPr>
                  <a:spLocks/>
                </p:cNvSpPr>
                <p:nvPr/>
              </p:nvSpPr>
              <p:spPr bwMode="auto">
                <a:xfrm>
                  <a:off x="-183026" y="5251891"/>
                  <a:ext cx="52154" cy="119989"/>
                </a:xfrm>
                <a:custGeom>
                  <a:avLst/>
                  <a:gdLst>
                    <a:gd name="T0" fmla="*/ 10 w 27"/>
                    <a:gd name="T1" fmla="*/ 5 h 62"/>
                    <a:gd name="T2" fmla="*/ 0 w 27"/>
                    <a:gd name="T3" fmla="*/ 9 h 62"/>
                    <a:gd name="T4" fmla="*/ 0 w 27"/>
                    <a:gd name="T5" fmla="*/ 20 h 62"/>
                    <a:gd name="T6" fmla="*/ 4 w 27"/>
                    <a:gd name="T7" fmla="*/ 20 h 62"/>
                    <a:gd name="T8" fmla="*/ 8 w 27"/>
                    <a:gd name="T9" fmla="*/ 18 h 62"/>
                    <a:gd name="T10" fmla="*/ 10 w 27"/>
                    <a:gd name="T11" fmla="*/ 16 h 62"/>
                    <a:gd name="T12" fmla="*/ 13 w 27"/>
                    <a:gd name="T13" fmla="*/ 14 h 62"/>
                    <a:gd name="T14" fmla="*/ 13 w 27"/>
                    <a:gd name="T15" fmla="*/ 62 h 62"/>
                    <a:gd name="T16" fmla="*/ 27 w 27"/>
                    <a:gd name="T17" fmla="*/ 62 h 62"/>
                    <a:gd name="T18" fmla="*/ 27 w 27"/>
                    <a:gd name="T19" fmla="*/ 0 h 62"/>
                    <a:gd name="T20" fmla="*/ 19 w 27"/>
                    <a:gd name="T21" fmla="*/ 0 h 62"/>
                    <a:gd name="T22" fmla="*/ 10 w 27"/>
                    <a:gd name="T23" fmla="*/ 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2">
                      <a:moveTo>
                        <a:pt x="10" y="5"/>
                      </a:move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2"/>
                      </a:cubicBezTo>
                      <a:cubicBezTo>
                        <a:pt x="13" y="62"/>
                        <a:pt x="13" y="62"/>
                        <a:pt x="27" y="62"/>
                      </a:cubicBezTo>
                      <a:cubicBezTo>
                        <a:pt x="27" y="62"/>
                        <a:pt x="27" y="62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1"/>
                        <a:pt x="13" y="3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Freeform 62"/>
                <p:cNvSpPr>
                  <a:spLocks noEditPoints="1"/>
                </p:cNvSpPr>
                <p:nvPr/>
              </p:nvSpPr>
              <p:spPr bwMode="auto">
                <a:xfrm>
                  <a:off x="-102351" y="5251891"/>
                  <a:ext cx="84750" cy="123254"/>
                </a:xfrm>
                <a:custGeom>
                  <a:avLst/>
                  <a:gdLst>
                    <a:gd name="T0" fmla="*/ 22 w 44"/>
                    <a:gd name="T1" fmla="*/ 64 h 64"/>
                    <a:gd name="T2" fmla="*/ 38 w 44"/>
                    <a:gd name="T3" fmla="*/ 56 h 64"/>
                    <a:gd name="T4" fmla="*/ 44 w 44"/>
                    <a:gd name="T5" fmla="*/ 32 h 64"/>
                    <a:gd name="T6" fmla="*/ 23 w 44"/>
                    <a:gd name="T7" fmla="*/ 0 h 64"/>
                    <a:gd name="T8" fmla="*/ 5 w 44"/>
                    <a:gd name="T9" fmla="*/ 8 h 64"/>
                    <a:gd name="T10" fmla="*/ 0 w 44"/>
                    <a:gd name="T11" fmla="*/ 33 h 64"/>
                    <a:gd name="T12" fmla="*/ 22 w 44"/>
                    <a:gd name="T13" fmla="*/ 64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3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2" y="64"/>
                      </a:moveTo>
                      <a:cubicBezTo>
                        <a:pt x="29" y="64"/>
                        <a:pt x="35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ubicBezTo>
                        <a:pt x="15" y="0"/>
                        <a:pt x="9" y="2"/>
                        <a:pt x="5" y="8"/>
                      </a:cubicBezTo>
                      <a:cubicBezTo>
                        <a:pt x="1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lose/>
                      <a:moveTo>
                        <a:pt x="22" y="11"/>
                      </a:move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6"/>
                        <a:pt x="27" y="53"/>
                        <a:pt x="22" y="53"/>
                      </a:cubicBezTo>
                      <a:cubicBezTo>
                        <a:pt x="16" y="53"/>
                        <a:pt x="13" y="46"/>
                        <a:pt x="13" y="33"/>
                      </a:cubicBezTo>
                      <a:cubicBezTo>
                        <a:pt x="13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2" name="Freeform 63"/>
                <p:cNvSpPr>
                  <a:spLocks noEditPoints="1"/>
                </p:cNvSpPr>
                <p:nvPr/>
              </p:nvSpPr>
              <p:spPr bwMode="auto">
                <a:xfrm>
                  <a:off x="9292" y="5251891"/>
                  <a:ext cx="87195" cy="123254"/>
                </a:xfrm>
                <a:custGeom>
                  <a:avLst/>
                  <a:gdLst>
                    <a:gd name="T0" fmla="*/ 6 w 45"/>
                    <a:gd name="T1" fmla="*/ 8 h 64"/>
                    <a:gd name="T2" fmla="*/ 0 w 45"/>
                    <a:gd name="T3" fmla="*/ 33 h 64"/>
                    <a:gd name="T4" fmla="*/ 23 w 45"/>
                    <a:gd name="T5" fmla="*/ 64 h 64"/>
                    <a:gd name="T6" fmla="*/ 39 w 45"/>
                    <a:gd name="T7" fmla="*/ 56 h 64"/>
                    <a:gd name="T8" fmla="*/ 45 w 45"/>
                    <a:gd name="T9" fmla="*/ 32 h 64"/>
                    <a:gd name="T10" fmla="*/ 23 w 45"/>
                    <a:gd name="T11" fmla="*/ 0 h 64"/>
                    <a:gd name="T12" fmla="*/ 6 w 45"/>
                    <a:gd name="T13" fmla="*/ 8 h 64"/>
                    <a:gd name="T14" fmla="*/ 31 w 45"/>
                    <a:gd name="T15" fmla="*/ 32 h 64"/>
                    <a:gd name="T16" fmla="*/ 23 w 45"/>
                    <a:gd name="T17" fmla="*/ 53 h 64"/>
                    <a:gd name="T18" fmla="*/ 14 w 45"/>
                    <a:gd name="T19" fmla="*/ 33 h 64"/>
                    <a:gd name="T20" fmla="*/ 23 w 45"/>
                    <a:gd name="T21" fmla="*/ 11 h 64"/>
                    <a:gd name="T22" fmla="*/ 31 w 45"/>
                    <a:gd name="T23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6" y="8"/>
                      </a:move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3" y="64"/>
                      </a:cubicBezTo>
                      <a:cubicBezTo>
                        <a:pt x="30" y="64"/>
                        <a:pt x="36" y="61"/>
                        <a:pt x="39" y="56"/>
                      </a:cubicBezTo>
                      <a:cubicBezTo>
                        <a:pt x="43" y="50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10" y="2"/>
                        <a:pt x="6" y="8"/>
                      </a:cubicBezTo>
                      <a:close/>
                      <a:moveTo>
                        <a:pt x="31" y="32"/>
                      </a:moveTo>
                      <a:cubicBezTo>
                        <a:pt x="31" y="46"/>
                        <a:pt x="28" y="53"/>
                        <a:pt x="23" y="53"/>
                      </a:cubicBezTo>
                      <a:cubicBezTo>
                        <a:pt x="17" y="53"/>
                        <a:pt x="14" y="46"/>
                        <a:pt x="14" y="33"/>
                      </a:cubicBezTo>
                      <a:cubicBezTo>
                        <a:pt x="14" y="18"/>
                        <a:pt x="17" y="11"/>
                        <a:pt x="23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3" name="Freeform 64"/>
                <p:cNvSpPr>
                  <a:spLocks/>
                </p:cNvSpPr>
                <p:nvPr/>
              </p:nvSpPr>
              <p:spPr bwMode="auto">
                <a:xfrm>
                  <a:off x="123379" y="5251891"/>
                  <a:ext cx="52154" cy="119989"/>
                </a:xfrm>
                <a:custGeom>
                  <a:avLst/>
                  <a:gdLst>
                    <a:gd name="T0" fmla="*/ 27 w 27"/>
                    <a:gd name="T1" fmla="*/ 62 h 62"/>
                    <a:gd name="T2" fmla="*/ 27 w 27"/>
                    <a:gd name="T3" fmla="*/ 0 h 62"/>
                    <a:gd name="T4" fmla="*/ 19 w 27"/>
                    <a:gd name="T5" fmla="*/ 0 h 62"/>
                    <a:gd name="T6" fmla="*/ 10 w 27"/>
                    <a:gd name="T7" fmla="*/ 5 h 62"/>
                    <a:gd name="T8" fmla="*/ 0 w 27"/>
                    <a:gd name="T9" fmla="*/ 9 h 62"/>
                    <a:gd name="T10" fmla="*/ 0 w 27"/>
                    <a:gd name="T11" fmla="*/ 20 h 62"/>
                    <a:gd name="T12" fmla="*/ 4 w 27"/>
                    <a:gd name="T13" fmla="*/ 20 h 62"/>
                    <a:gd name="T14" fmla="*/ 8 w 27"/>
                    <a:gd name="T15" fmla="*/ 18 h 62"/>
                    <a:gd name="T16" fmla="*/ 10 w 27"/>
                    <a:gd name="T17" fmla="*/ 16 h 62"/>
                    <a:gd name="T18" fmla="*/ 13 w 27"/>
                    <a:gd name="T19" fmla="*/ 14 h 62"/>
                    <a:gd name="T20" fmla="*/ 13 w 27"/>
                    <a:gd name="T21" fmla="*/ 62 h 62"/>
                    <a:gd name="T22" fmla="*/ 27 w 27"/>
                    <a:gd name="T2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2">
                      <a:moveTo>
                        <a:pt x="27" y="62"/>
                      </a:moveTo>
                      <a:cubicBezTo>
                        <a:pt x="27" y="62"/>
                        <a:pt x="27" y="62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1"/>
                        <a:pt x="13" y="3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2"/>
                      </a:cubicBezTo>
                      <a:cubicBezTo>
                        <a:pt x="13" y="62"/>
                        <a:pt x="13" y="62"/>
                        <a:pt x="27" y="6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4" name="Freeform 65"/>
                <p:cNvSpPr>
                  <a:spLocks noEditPoints="1"/>
                </p:cNvSpPr>
                <p:nvPr/>
              </p:nvSpPr>
              <p:spPr bwMode="auto">
                <a:xfrm>
                  <a:off x="204870" y="5251891"/>
                  <a:ext cx="84750" cy="123254"/>
                </a:xfrm>
                <a:custGeom>
                  <a:avLst/>
                  <a:gdLst>
                    <a:gd name="T0" fmla="*/ 23 w 44"/>
                    <a:gd name="T1" fmla="*/ 0 h 64"/>
                    <a:gd name="T2" fmla="*/ 5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8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3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5" y="0"/>
                        <a:pt x="9" y="2"/>
                        <a:pt x="5" y="8"/>
                      </a:cubicBezTo>
                      <a:cubicBezTo>
                        <a:pt x="1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4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3" y="46"/>
                        <a:pt x="13" y="33"/>
                      </a:cubicBezTo>
                      <a:cubicBezTo>
                        <a:pt x="13" y="18"/>
                        <a:pt x="16" y="11"/>
                        <a:pt x="22" y="11"/>
                      </a:cubicBez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6"/>
                        <a:pt x="27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Freeform 66"/>
                <p:cNvSpPr>
                  <a:spLocks/>
                </p:cNvSpPr>
                <p:nvPr/>
              </p:nvSpPr>
              <p:spPr bwMode="auto">
                <a:xfrm>
                  <a:off x="318142" y="5251891"/>
                  <a:ext cx="50524" cy="119989"/>
                </a:xfrm>
                <a:custGeom>
                  <a:avLst/>
                  <a:gdLst>
                    <a:gd name="T0" fmla="*/ 26 w 26"/>
                    <a:gd name="T1" fmla="*/ 62 h 62"/>
                    <a:gd name="T2" fmla="*/ 26 w 26"/>
                    <a:gd name="T3" fmla="*/ 0 h 62"/>
                    <a:gd name="T4" fmla="*/ 18 w 26"/>
                    <a:gd name="T5" fmla="*/ 0 h 62"/>
                    <a:gd name="T6" fmla="*/ 10 w 26"/>
                    <a:gd name="T7" fmla="*/ 5 h 62"/>
                    <a:gd name="T8" fmla="*/ 0 w 26"/>
                    <a:gd name="T9" fmla="*/ 9 h 62"/>
                    <a:gd name="T10" fmla="*/ 0 w 26"/>
                    <a:gd name="T11" fmla="*/ 20 h 62"/>
                    <a:gd name="T12" fmla="*/ 3 w 26"/>
                    <a:gd name="T13" fmla="*/ 20 h 62"/>
                    <a:gd name="T14" fmla="*/ 7 w 26"/>
                    <a:gd name="T15" fmla="*/ 18 h 62"/>
                    <a:gd name="T16" fmla="*/ 10 w 26"/>
                    <a:gd name="T17" fmla="*/ 16 h 62"/>
                    <a:gd name="T18" fmla="*/ 12 w 26"/>
                    <a:gd name="T19" fmla="*/ 14 h 62"/>
                    <a:gd name="T20" fmla="*/ 12 w 26"/>
                    <a:gd name="T21" fmla="*/ 62 h 62"/>
                    <a:gd name="T22" fmla="*/ 26 w 26"/>
                    <a:gd name="T2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2">
                      <a:moveTo>
                        <a:pt x="26" y="62"/>
                      </a:moveTo>
                      <a:cubicBezTo>
                        <a:pt x="26" y="62"/>
                        <a:pt x="26" y="62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1"/>
                        <a:pt x="12" y="3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0" y="20"/>
                        <a:pt x="1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0" y="16"/>
                        <a:pt x="11" y="15"/>
                        <a:pt x="12" y="14"/>
                      </a:cubicBezTo>
                      <a:cubicBezTo>
                        <a:pt x="12" y="14"/>
                        <a:pt x="12" y="14"/>
                        <a:pt x="12" y="62"/>
                      </a:cubicBezTo>
                      <a:cubicBezTo>
                        <a:pt x="12" y="62"/>
                        <a:pt x="12" y="62"/>
                        <a:pt x="26" y="6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Freeform 67"/>
                <p:cNvSpPr>
                  <a:spLocks noEditPoints="1"/>
                </p:cNvSpPr>
                <p:nvPr/>
              </p:nvSpPr>
              <p:spPr bwMode="auto">
                <a:xfrm>
                  <a:off x="397189" y="5251891"/>
                  <a:ext cx="85566" cy="123254"/>
                </a:xfrm>
                <a:custGeom>
                  <a:avLst/>
                  <a:gdLst>
                    <a:gd name="T0" fmla="*/ 38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5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8 w 44"/>
                    <a:gd name="T13" fmla="*/ 56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8" y="56"/>
                      </a:move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2"/>
                        <a:pt x="5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8" y="56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6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6"/>
                        <a:pt x="27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Freeform 68"/>
                <p:cNvSpPr>
                  <a:spLocks noEditPoints="1"/>
                </p:cNvSpPr>
                <p:nvPr/>
              </p:nvSpPr>
              <p:spPr bwMode="auto">
                <a:xfrm>
                  <a:off x="511276" y="5251891"/>
                  <a:ext cx="84750" cy="123254"/>
                </a:xfrm>
                <a:custGeom>
                  <a:avLst/>
                  <a:gdLst>
                    <a:gd name="T0" fmla="*/ 39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5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9 w 44"/>
                    <a:gd name="T13" fmla="*/ 56 h 64"/>
                    <a:gd name="T14" fmla="*/ 14 w 44"/>
                    <a:gd name="T15" fmla="*/ 33 h 64"/>
                    <a:gd name="T16" fmla="*/ 22 w 44"/>
                    <a:gd name="T17" fmla="*/ 11 h 64"/>
                    <a:gd name="T18" fmla="*/ 30 w 44"/>
                    <a:gd name="T19" fmla="*/ 32 h 64"/>
                    <a:gd name="T20" fmla="*/ 22 w 44"/>
                    <a:gd name="T21" fmla="*/ 53 h 64"/>
                    <a:gd name="T22" fmla="*/ 14 w 44"/>
                    <a:gd name="T23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9" y="56"/>
                      </a:move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2"/>
                        <a:pt x="5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9" y="56"/>
                      </a:cubicBezTo>
                      <a:close/>
                      <a:moveTo>
                        <a:pt x="14" y="33"/>
                      </a:move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6"/>
                        <a:pt x="27" y="53"/>
                        <a:pt x="22" y="53"/>
                      </a:cubicBezTo>
                      <a:cubicBezTo>
                        <a:pt x="16" y="53"/>
                        <a:pt x="14" y="46"/>
                        <a:pt x="14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Freeform 72"/>
                <p:cNvSpPr>
                  <a:spLocks/>
                </p:cNvSpPr>
                <p:nvPr/>
              </p:nvSpPr>
              <p:spPr bwMode="auto">
                <a:xfrm>
                  <a:off x="899172" y="5251891"/>
                  <a:ext cx="50524" cy="119989"/>
                </a:xfrm>
                <a:custGeom>
                  <a:avLst/>
                  <a:gdLst>
                    <a:gd name="T0" fmla="*/ 10 w 26"/>
                    <a:gd name="T1" fmla="*/ 5 h 62"/>
                    <a:gd name="T2" fmla="*/ 0 w 26"/>
                    <a:gd name="T3" fmla="*/ 9 h 62"/>
                    <a:gd name="T4" fmla="*/ 0 w 26"/>
                    <a:gd name="T5" fmla="*/ 20 h 62"/>
                    <a:gd name="T6" fmla="*/ 3 w 26"/>
                    <a:gd name="T7" fmla="*/ 20 h 62"/>
                    <a:gd name="T8" fmla="*/ 7 w 26"/>
                    <a:gd name="T9" fmla="*/ 18 h 62"/>
                    <a:gd name="T10" fmla="*/ 10 w 26"/>
                    <a:gd name="T11" fmla="*/ 16 h 62"/>
                    <a:gd name="T12" fmla="*/ 12 w 26"/>
                    <a:gd name="T13" fmla="*/ 14 h 62"/>
                    <a:gd name="T14" fmla="*/ 12 w 26"/>
                    <a:gd name="T15" fmla="*/ 62 h 62"/>
                    <a:gd name="T16" fmla="*/ 26 w 26"/>
                    <a:gd name="T17" fmla="*/ 62 h 62"/>
                    <a:gd name="T18" fmla="*/ 26 w 26"/>
                    <a:gd name="T19" fmla="*/ 0 h 62"/>
                    <a:gd name="T20" fmla="*/ 18 w 26"/>
                    <a:gd name="T21" fmla="*/ 0 h 62"/>
                    <a:gd name="T22" fmla="*/ 10 w 26"/>
                    <a:gd name="T23" fmla="*/ 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2">
                      <a:moveTo>
                        <a:pt x="10" y="5"/>
                      </a:move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0" y="20"/>
                        <a:pt x="1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0" y="16"/>
                        <a:pt x="11" y="15"/>
                        <a:pt x="12" y="14"/>
                      </a:cubicBezTo>
                      <a:cubicBezTo>
                        <a:pt x="12" y="14"/>
                        <a:pt x="12" y="14"/>
                        <a:pt x="12" y="62"/>
                      </a:cubicBezTo>
                      <a:cubicBezTo>
                        <a:pt x="12" y="62"/>
                        <a:pt x="12" y="62"/>
                        <a:pt x="26" y="62"/>
                      </a:cubicBezTo>
                      <a:cubicBezTo>
                        <a:pt x="26" y="62"/>
                        <a:pt x="26" y="62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1"/>
                        <a:pt x="12" y="3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Freeform 73"/>
                <p:cNvSpPr>
                  <a:spLocks noEditPoints="1"/>
                </p:cNvSpPr>
                <p:nvPr/>
              </p:nvSpPr>
              <p:spPr bwMode="auto">
                <a:xfrm>
                  <a:off x="978218" y="5251891"/>
                  <a:ext cx="84750" cy="123254"/>
                </a:xfrm>
                <a:custGeom>
                  <a:avLst/>
                  <a:gdLst>
                    <a:gd name="T0" fmla="*/ 5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8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5 w 44"/>
                    <a:gd name="T13" fmla="*/ 8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5" y="8"/>
                      </a:move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2"/>
                        <a:pt x="5" y="8"/>
                      </a:cubicBezTo>
                      <a:close/>
                      <a:moveTo>
                        <a:pt x="22" y="11"/>
                      </a:move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6"/>
                        <a:pt x="27" y="53"/>
                        <a:pt x="22" y="53"/>
                      </a:cubicBezTo>
                      <a:cubicBezTo>
                        <a:pt x="16" y="53"/>
                        <a:pt x="14" y="46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Freeform 76"/>
                <p:cNvSpPr>
                  <a:spLocks/>
                </p:cNvSpPr>
                <p:nvPr/>
              </p:nvSpPr>
              <p:spPr bwMode="auto">
                <a:xfrm>
                  <a:off x="1285439" y="5251891"/>
                  <a:ext cx="51340" cy="119989"/>
                </a:xfrm>
                <a:custGeom>
                  <a:avLst/>
                  <a:gdLst>
                    <a:gd name="T0" fmla="*/ 10 w 27"/>
                    <a:gd name="T1" fmla="*/ 5 h 62"/>
                    <a:gd name="T2" fmla="*/ 0 w 27"/>
                    <a:gd name="T3" fmla="*/ 9 h 62"/>
                    <a:gd name="T4" fmla="*/ 0 w 27"/>
                    <a:gd name="T5" fmla="*/ 20 h 62"/>
                    <a:gd name="T6" fmla="*/ 3 w 27"/>
                    <a:gd name="T7" fmla="*/ 20 h 62"/>
                    <a:gd name="T8" fmla="*/ 7 w 27"/>
                    <a:gd name="T9" fmla="*/ 18 h 62"/>
                    <a:gd name="T10" fmla="*/ 10 w 27"/>
                    <a:gd name="T11" fmla="*/ 16 h 62"/>
                    <a:gd name="T12" fmla="*/ 13 w 27"/>
                    <a:gd name="T13" fmla="*/ 14 h 62"/>
                    <a:gd name="T14" fmla="*/ 13 w 27"/>
                    <a:gd name="T15" fmla="*/ 62 h 62"/>
                    <a:gd name="T16" fmla="*/ 27 w 27"/>
                    <a:gd name="T17" fmla="*/ 62 h 62"/>
                    <a:gd name="T18" fmla="*/ 27 w 27"/>
                    <a:gd name="T19" fmla="*/ 0 h 62"/>
                    <a:gd name="T20" fmla="*/ 18 w 27"/>
                    <a:gd name="T21" fmla="*/ 0 h 62"/>
                    <a:gd name="T22" fmla="*/ 10 w 27"/>
                    <a:gd name="T23" fmla="*/ 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2">
                      <a:moveTo>
                        <a:pt x="10" y="5"/>
                      </a:move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2"/>
                      </a:cubicBezTo>
                      <a:cubicBezTo>
                        <a:pt x="13" y="62"/>
                        <a:pt x="13" y="62"/>
                        <a:pt x="27" y="62"/>
                      </a:cubicBezTo>
                      <a:cubicBezTo>
                        <a:pt x="27" y="62"/>
                        <a:pt x="27" y="62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1"/>
                        <a:pt x="13" y="3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Freeform 77"/>
                <p:cNvSpPr>
                  <a:spLocks/>
                </p:cNvSpPr>
                <p:nvPr/>
              </p:nvSpPr>
              <p:spPr bwMode="auto">
                <a:xfrm>
                  <a:off x="1364485" y="5251891"/>
                  <a:ext cx="52154" cy="119989"/>
                </a:xfrm>
                <a:custGeom>
                  <a:avLst/>
                  <a:gdLst>
                    <a:gd name="T0" fmla="*/ 7 w 27"/>
                    <a:gd name="T1" fmla="*/ 18 h 62"/>
                    <a:gd name="T2" fmla="*/ 10 w 27"/>
                    <a:gd name="T3" fmla="*/ 16 h 62"/>
                    <a:gd name="T4" fmla="*/ 13 w 27"/>
                    <a:gd name="T5" fmla="*/ 14 h 62"/>
                    <a:gd name="T6" fmla="*/ 13 w 27"/>
                    <a:gd name="T7" fmla="*/ 62 h 62"/>
                    <a:gd name="T8" fmla="*/ 27 w 27"/>
                    <a:gd name="T9" fmla="*/ 62 h 62"/>
                    <a:gd name="T10" fmla="*/ 27 w 27"/>
                    <a:gd name="T11" fmla="*/ 0 h 62"/>
                    <a:gd name="T12" fmla="*/ 19 w 27"/>
                    <a:gd name="T13" fmla="*/ 0 h 62"/>
                    <a:gd name="T14" fmla="*/ 10 w 27"/>
                    <a:gd name="T15" fmla="*/ 5 h 62"/>
                    <a:gd name="T16" fmla="*/ 0 w 27"/>
                    <a:gd name="T17" fmla="*/ 9 h 62"/>
                    <a:gd name="T18" fmla="*/ 0 w 27"/>
                    <a:gd name="T19" fmla="*/ 20 h 62"/>
                    <a:gd name="T20" fmla="*/ 4 w 27"/>
                    <a:gd name="T21" fmla="*/ 20 h 62"/>
                    <a:gd name="T22" fmla="*/ 7 w 27"/>
                    <a:gd name="T23" fmla="*/ 1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2">
                      <a:moveTo>
                        <a:pt x="7" y="18"/>
                      </a:move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2"/>
                      </a:cubicBezTo>
                      <a:cubicBezTo>
                        <a:pt x="13" y="62"/>
                        <a:pt x="13" y="62"/>
                        <a:pt x="27" y="62"/>
                      </a:cubicBezTo>
                      <a:cubicBezTo>
                        <a:pt x="27" y="62"/>
                        <a:pt x="27" y="62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1"/>
                        <a:pt x="13" y="3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Freeform 78"/>
                <p:cNvSpPr>
                  <a:spLocks/>
                </p:cNvSpPr>
                <p:nvPr/>
              </p:nvSpPr>
              <p:spPr bwMode="auto">
                <a:xfrm>
                  <a:off x="1443531" y="5251891"/>
                  <a:ext cx="52154" cy="119989"/>
                </a:xfrm>
                <a:custGeom>
                  <a:avLst/>
                  <a:gdLst>
                    <a:gd name="T0" fmla="*/ 0 w 27"/>
                    <a:gd name="T1" fmla="*/ 20 h 62"/>
                    <a:gd name="T2" fmla="*/ 4 w 27"/>
                    <a:gd name="T3" fmla="*/ 20 h 62"/>
                    <a:gd name="T4" fmla="*/ 8 w 27"/>
                    <a:gd name="T5" fmla="*/ 18 h 62"/>
                    <a:gd name="T6" fmla="*/ 10 w 27"/>
                    <a:gd name="T7" fmla="*/ 16 h 62"/>
                    <a:gd name="T8" fmla="*/ 13 w 27"/>
                    <a:gd name="T9" fmla="*/ 14 h 62"/>
                    <a:gd name="T10" fmla="*/ 13 w 27"/>
                    <a:gd name="T11" fmla="*/ 62 h 62"/>
                    <a:gd name="T12" fmla="*/ 27 w 27"/>
                    <a:gd name="T13" fmla="*/ 62 h 62"/>
                    <a:gd name="T14" fmla="*/ 27 w 27"/>
                    <a:gd name="T15" fmla="*/ 0 h 62"/>
                    <a:gd name="T16" fmla="*/ 19 w 27"/>
                    <a:gd name="T17" fmla="*/ 0 h 62"/>
                    <a:gd name="T18" fmla="*/ 10 w 27"/>
                    <a:gd name="T19" fmla="*/ 5 h 62"/>
                    <a:gd name="T20" fmla="*/ 0 w 27"/>
                    <a:gd name="T21" fmla="*/ 9 h 62"/>
                    <a:gd name="T22" fmla="*/ 0 w 27"/>
                    <a:gd name="T23" fmla="*/ 2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2">
                      <a:moveTo>
                        <a:pt x="0" y="20"/>
                      </a:move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2"/>
                      </a:cubicBezTo>
                      <a:cubicBezTo>
                        <a:pt x="13" y="62"/>
                        <a:pt x="13" y="62"/>
                        <a:pt x="27" y="62"/>
                      </a:cubicBezTo>
                      <a:cubicBezTo>
                        <a:pt x="27" y="62"/>
                        <a:pt x="27" y="62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1"/>
                        <a:pt x="13" y="3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Freeform 79"/>
                <p:cNvSpPr>
                  <a:spLocks noEditPoints="1"/>
                </p:cNvSpPr>
                <p:nvPr/>
              </p:nvSpPr>
              <p:spPr bwMode="auto">
                <a:xfrm>
                  <a:off x="1524207" y="5251891"/>
                  <a:ext cx="84750" cy="123254"/>
                </a:xfrm>
                <a:custGeom>
                  <a:avLst/>
                  <a:gdLst>
                    <a:gd name="T0" fmla="*/ 39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5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9 w 44"/>
                    <a:gd name="T13" fmla="*/ 56 h 64"/>
                    <a:gd name="T14" fmla="*/ 13 w 44"/>
                    <a:gd name="T15" fmla="*/ 33 h 64"/>
                    <a:gd name="T16" fmla="*/ 22 w 44"/>
                    <a:gd name="T17" fmla="*/ 11 h 64"/>
                    <a:gd name="T18" fmla="*/ 30 w 44"/>
                    <a:gd name="T19" fmla="*/ 32 h 64"/>
                    <a:gd name="T20" fmla="*/ 22 w 44"/>
                    <a:gd name="T21" fmla="*/ 53 h 64"/>
                    <a:gd name="T22" fmla="*/ 13 w 44"/>
                    <a:gd name="T23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9" y="56"/>
                      </a:move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2"/>
                        <a:pt x="5" y="8"/>
                      </a:cubicBezTo>
                      <a:cubicBezTo>
                        <a:pt x="1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9" y="56"/>
                      </a:cubicBezTo>
                      <a:close/>
                      <a:moveTo>
                        <a:pt x="13" y="33"/>
                      </a:moveTo>
                      <a:cubicBezTo>
                        <a:pt x="13" y="18"/>
                        <a:pt x="16" y="11"/>
                        <a:pt x="22" y="11"/>
                      </a:cubicBez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6"/>
                        <a:pt x="27" y="53"/>
                        <a:pt x="22" y="53"/>
                      </a:cubicBezTo>
                      <a:cubicBezTo>
                        <a:pt x="16" y="53"/>
                        <a:pt x="13" y="46"/>
                        <a:pt x="13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Freeform 84"/>
                <p:cNvSpPr>
                  <a:spLocks/>
                </p:cNvSpPr>
                <p:nvPr/>
              </p:nvSpPr>
              <p:spPr bwMode="auto">
                <a:xfrm>
                  <a:off x="2023746" y="5251891"/>
                  <a:ext cx="52154" cy="119989"/>
                </a:xfrm>
                <a:custGeom>
                  <a:avLst/>
                  <a:gdLst>
                    <a:gd name="T0" fmla="*/ 27 w 27"/>
                    <a:gd name="T1" fmla="*/ 62 h 62"/>
                    <a:gd name="T2" fmla="*/ 27 w 27"/>
                    <a:gd name="T3" fmla="*/ 0 h 62"/>
                    <a:gd name="T4" fmla="*/ 18 w 27"/>
                    <a:gd name="T5" fmla="*/ 0 h 62"/>
                    <a:gd name="T6" fmla="*/ 10 w 27"/>
                    <a:gd name="T7" fmla="*/ 5 h 62"/>
                    <a:gd name="T8" fmla="*/ 0 w 27"/>
                    <a:gd name="T9" fmla="*/ 9 h 62"/>
                    <a:gd name="T10" fmla="*/ 0 w 27"/>
                    <a:gd name="T11" fmla="*/ 20 h 62"/>
                    <a:gd name="T12" fmla="*/ 4 w 27"/>
                    <a:gd name="T13" fmla="*/ 20 h 62"/>
                    <a:gd name="T14" fmla="*/ 7 w 27"/>
                    <a:gd name="T15" fmla="*/ 18 h 62"/>
                    <a:gd name="T16" fmla="*/ 10 w 27"/>
                    <a:gd name="T17" fmla="*/ 16 h 62"/>
                    <a:gd name="T18" fmla="*/ 13 w 27"/>
                    <a:gd name="T19" fmla="*/ 14 h 62"/>
                    <a:gd name="T20" fmla="*/ 13 w 27"/>
                    <a:gd name="T21" fmla="*/ 62 h 62"/>
                    <a:gd name="T22" fmla="*/ 27 w 27"/>
                    <a:gd name="T2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2">
                      <a:moveTo>
                        <a:pt x="27" y="62"/>
                      </a:moveTo>
                      <a:cubicBezTo>
                        <a:pt x="27" y="62"/>
                        <a:pt x="27" y="62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1"/>
                        <a:pt x="13" y="3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2"/>
                      </a:cubicBezTo>
                      <a:cubicBezTo>
                        <a:pt x="13" y="62"/>
                        <a:pt x="13" y="62"/>
                        <a:pt x="27" y="6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Freeform 85"/>
                <p:cNvSpPr>
                  <a:spLocks noEditPoints="1"/>
                </p:cNvSpPr>
                <p:nvPr/>
              </p:nvSpPr>
              <p:spPr bwMode="auto">
                <a:xfrm>
                  <a:off x="2102792" y="5251891"/>
                  <a:ext cx="87195" cy="123254"/>
                </a:xfrm>
                <a:custGeom>
                  <a:avLst/>
                  <a:gdLst>
                    <a:gd name="T0" fmla="*/ 23 w 45"/>
                    <a:gd name="T1" fmla="*/ 64 h 64"/>
                    <a:gd name="T2" fmla="*/ 39 w 45"/>
                    <a:gd name="T3" fmla="*/ 56 h 64"/>
                    <a:gd name="T4" fmla="*/ 45 w 45"/>
                    <a:gd name="T5" fmla="*/ 32 h 64"/>
                    <a:gd name="T6" fmla="*/ 23 w 45"/>
                    <a:gd name="T7" fmla="*/ 0 h 64"/>
                    <a:gd name="T8" fmla="*/ 6 w 45"/>
                    <a:gd name="T9" fmla="*/ 8 h 64"/>
                    <a:gd name="T10" fmla="*/ 0 w 45"/>
                    <a:gd name="T11" fmla="*/ 33 h 64"/>
                    <a:gd name="T12" fmla="*/ 23 w 45"/>
                    <a:gd name="T13" fmla="*/ 64 h 64"/>
                    <a:gd name="T14" fmla="*/ 23 w 45"/>
                    <a:gd name="T15" fmla="*/ 11 h 64"/>
                    <a:gd name="T16" fmla="*/ 31 w 45"/>
                    <a:gd name="T17" fmla="*/ 32 h 64"/>
                    <a:gd name="T18" fmla="*/ 23 w 45"/>
                    <a:gd name="T19" fmla="*/ 53 h 64"/>
                    <a:gd name="T20" fmla="*/ 14 w 45"/>
                    <a:gd name="T21" fmla="*/ 33 h 64"/>
                    <a:gd name="T22" fmla="*/ 23 w 45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23" y="64"/>
                      </a:move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10" y="2"/>
                        <a:pt x="6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3" y="64"/>
                      </a:cubicBezTo>
                      <a:close/>
                      <a:moveTo>
                        <a:pt x="23" y="11"/>
                      </a:move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6"/>
                        <a:pt x="28" y="53"/>
                        <a:pt x="23" y="53"/>
                      </a:cubicBezTo>
                      <a:cubicBezTo>
                        <a:pt x="17" y="53"/>
                        <a:pt x="14" y="46"/>
                        <a:pt x="14" y="33"/>
                      </a:cubicBezTo>
                      <a:cubicBezTo>
                        <a:pt x="14" y="18"/>
                        <a:pt x="17" y="11"/>
                        <a:pt x="23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Freeform 86"/>
                <p:cNvSpPr>
                  <a:spLocks/>
                </p:cNvSpPr>
                <p:nvPr/>
              </p:nvSpPr>
              <p:spPr bwMode="auto">
                <a:xfrm>
                  <a:off x="2218509" y="5280459"/>
                  <a:ext cx="17928" cy="87339"/>
                </a:xfrm>
                <a:custGeom>
                  <a:avLst/>
                  <a:gdLst>
                    <a:gd name="T0" fmla="*/ 9 w 9"/>
                    <a:gd name="T1" fmla="*/ 45 h 45"/>
                    <a:gd name="T2" fmla="*/ 2 w 9"/>
                    <a:gd name="T3" fmla="*/ 0 h 45"/>
                    <a:gd name="T4" fmla="*/ 0 w 9"/>
                    <a:gd name="T5" fmla="*/ 18 h 45"/>
                    <a:gd name="T6" fmla="*/ 9 w 9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5">
                      <a:moveTo>
                        <a:pt x="9" y="45"/>
                      </a:moveTo>
                      <a:cubicBezTo>
                        <a:pt x="7" y="30"/>
                        <a:pt x="5" y="15"/>
                        <a:pt x="2" y="0"/>
                      </a:cubicBezTo>
                      <a:cubicBezTo>
                        <a:pt x="0" y="5"/>
                        <a:pt x="0" y="10"/>
                        <a:pt x="0" y="18"/>
                      </a:cubicBezTo>
                      <a:cubicBezTo>
                        <a:pt x="0" y="31"/>
                        <a:pt x="3" y="41"/>
                        <a:pt x="9" y="4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Freeform 87"/>
                <p:cNvSpPr>
                  <a:spLocks/>
                </p:cNvSpPr>
                <p:nvPr/>
              </p:nvSpPr>
              <p:spPr bwMode="auto">
                <a:xfrm>
                  <a:off x="-376160" y="5396366"/>
                  <a:ext cx="52154" cy="121621"/>
                </a:xfrm>
                <a:custGeom>
                  <a:avLst/>
                  <a:gdLst>
                    <a:gd name="T0" fmla="*/ 27 w 27"/>
                    <a:gd name="T1" fmla="*/ 0 h 63"/>
                    <a:gd name="T2" fmla="*/ 19 w 27"/>
                    <a:gd name="T3" fmla="*/ 0 h 63"/>
                    <a:gd name="T4" fmla="*/ 10 w 27"/>
                    <a:gd name="T5" fmla="*/ 5 h 63"/>
                    <a:gd name="T6" fmla="*/ 0 w 27"/>
                    <a:gd name="T7" fmla="*/ 9 h 63"/>
                    <a:gd name="T8" fmla="*/ 0 w 27"/>
                    <a:gd name="T9" fmla="*/ 20 h 63"/>
                    <a:gd name="T10" fmla="*/ 4 w 27"/>
                    <a:gd name="T11" fmla="*/ 20 h 63"/>
                    <a:gd name="T12" fmla="*/ 7 w 27"/>
                    <a:gd name="T13" fmla="*/ 18 h 63"/>
                    <a:gd name="T14" fmla="*/ 10 w 27"/>
                    <a:gd name="T15" fmla="*/ 17 h 63"/>
                    <a:gd name="T16" fmla="*/ 13 w 27"/>
                    <a:gd name="T17" fmla="*/ 15 h 63"/>
                    <a:gd name="T18" fmla="*/ 13 w 27"/>
                    <a:gd name="T19" fmla="*/ 63 h 63"/>
                    <a:gd name="T20" fmla="*/ 27 w 27"/>
                    <a:gd name="T21" fmla="*/ 63 h 63"/>
                    <a:gd name="T22" fmla="*/ 27 w 27"/>
                    <a:gd name="T2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Freeform 88"/>
                <p:cNvSpPr>
                  <a:spLocks noEditPoints="1"/>
                </p:cNvSpPr>
                <p:nvPr/>
              </p:nvSpPr>
              <p:spPr bwMode="auto">
                <a:xfrm>
                  <a:off x="-297114" y="5398815"/>
                  <a:ext cx="84750" cy="123254"/>
                </a:xfrm>
                <a:custGeom>
                  <a:avLst/>
                  <a:gdLst>
                    <a:gd name="T0" fmla="*/ 6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9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6 w 44"/>
                    <a:gd name="T13" fmla="*/ 8 h 64"/>
                    <a:gd name="T14" fmla="*/ 22 w 44"/>
                    <a:gd name="T15" fmla="*/ 11 h 64"/>
                    <a:gd name="T16" fmla="*/ 31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6" y="8"/>
                      </a:move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8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Freeform 89"/>
                <p:cNvSpPr>
                  <a:spLocks noEditPoints="1"/>
                </p:cNvSpPr>
                <p:nvPr/>
              </p:nvSpPr>
              <p:spPr bwMode="auto">
                <a:xfrm>
                  <a:off x="-183026" y="5398815"/>
                  <a:ext cx="86380" cy="123254"/>
                </a:xfrm>
                <a:custGeom>
                  <a:avLst/>
                  <a:gdLst>
                    <a:gd name="T0" fmla="*/ 23 w 45"/>
                    <a:gd name="T1" fmla="*/ 0 h 64"/>
                    <a:gd name="T2" fmla="*/ 6 w 45"/>
                    <a:gd name="T3" fmla="*/ 8 h 64"/>
                    <a:gd name="T4" fmla="*/ 0 w 45"/>
                    <a:gd name="T5" fmla="*/ 33 h 64"/>
                    <a:gd name="T6" fmla="*/ 22 w 45"/>
                    <a:gd name="T7" fmla="*/ 64 h 64"/>
                    <a:gd name="T8" fmla="*/ 39 w 45"/>
                    <a:gd name="T9" fmla="*/ 56 h 64"/>
                    <a:gd name="T10" fmla="*/ 45 w 45"/>
                    <a:gd name="T11" fmla="*/ 32 h 64"/>
                    <a:gd name="T12" fmla="*/ 23 w 45"/>
                    <a:gd name="T13" fmla="*/ 0 h 64"/>
                    <a:gd name="T14" fmla="*/ 22 w 45"/>
                    <a:gd name="T15" fmla="*/ 53 h 64"/>
                    <a:gd name="T16" fmla="*/ 14 w 45"/>
                    <a:gd name="T17" fmla="*/ 33 h 64"/>
                    <a:gd name="T18" fmla="*/ 22 w 45"/>
                    <a:gd name="T19" fmla="*/ 11 h 64"/>
                    <a:gd name="T20" fmla="*/ 31 w 45"/>
                    <a:gd name="T21" fmla="*/ 32 h 64"/>
                    <a:gd name="T22" fmla="*/ 22 w 45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23" y="0"/>
                      </a:moveTo>
                      <a:cubicBezTo>
                        <a:pt x="16" y="0"/>
                        <a:pt x="10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Freeform 90"/>
                <p:cNvSpPr>
                  <a:spLocks/>
                </p:cNvSpPr>
                <p:nvPr/>
              </p:nvSpPr>
              <p:spPr bwMode="auto">
                <a:xfrm>
                  <a:off x="-69754" y="5396366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9 w 27"/>
                    <a:gd name="T5" fmla="*/ 0 h 63"/>
                    <a:gd name="T6" fmla="*/ 10 w 27"/>
                    <a:gd name="T7" fmla="*/ 5 h 63"/>
                    <a:gd name="T8" fmla="*/ 0 w 27"/>
                    <a:gd name="T9" fmla="*/ 9 h 63"/>
                    <a:gd name="T10" fmla="*/ 0 w 27"/>
                    <a:gd name="T11" fmla="*/ 20 h 63"/>
                    <a:gd name="T12" fmla="*/ 4 w 27"/>
                    <a:gd name="T13" fmla="*/ 20 h 63"/>
                    <a:gd name="T14" fmla="*/ 8 w 27"/>
                    <a:gd name="T15" fmla="*/ 18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Freeform 96"/>
                <p:cNvSpPr>
                  <a:spLocks/>
                </p:cNvSpPr>
                <p:nvPr/>
              </p:nvSpPr>
              <p:spPr bwMode="auto">
                <a:xfrm>
                  <a:off x="478679" y="5396366"/>
                  <a:ext cx="49710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5 h 63"/>
                    <a:gd name="T8" fmla="*/ 0 w 26"/>
                    <a:gd name="T9" fmla="*/ 9 h 63"/>
                    <a:gd name="T10" fmla="*/ 0 w 26"/>
                    <a:gd name="T11" fmla="*/ 20 h 63"/>
                    <a:gd name="T12" fmla="*/ 3 w 26"/>
                    <a:gd name="T13" fmla="*/ 20 h 63"/>
                    <a:gd name="T14" fmla="*/ 7 w 26"/>
                    <a:gd name="T15" fmla="*/ 18 h 63"/>
                    <a:gd name="T16" fmla="*/ 10 w 26"/>
                    <a:gd name="T17" fmla="*/ 17 h 63"/>
                    <a:gd name="T18" fmla="*/ 12 w 26"/>
                    <a:gd name="T19" fmla="*/ 15 h 63"/>
                    <a:gd name="T20" fmla="*/ 12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4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1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7"/>
                        <a:pt x="11" y="16"/>
                        <a:pt x="12" y="15"/>
                      </a:cubicBezTo>
                      <a:cubicBezTo>
                        <a:pt x="12" y="15"/>
                        <a:pt x="12" y="15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Freeform 97"/>
                <p:cNvSpPr>
                  <a:spLocks/>
                </p:cNvSpPr>
                <p:nvPr/>
              </p:nvSpPr>
              <p:spPr bwMode="auto">
                <a:xfrm>
                  <a:off x="557725" y="5396366"/>
                  <a:ext cx="49710" cy="121621"/>
                </a:xfrm>
                <a:custGeom>
                  <a:avLst/>
                  <a:gdLst>
                    <a:gd name="T0" fmla="*/ 7 w 26"/>
                    <a:gd name="T1" fmla="*/ 18 h 63"/>
                    <a:gd name="T2" fmla="*/ 10 w 26"/>
                    <a:gd name="T3" fmla="*/ 17 h 63"/>
                    <a:gd name="T4" fmla="*/ 13 w 26"/>
                    <a:gd name="T5" fmla="*/ 15 h 63"/>
                    <a:gd name="T6" fmla="*/ 13 w 26"/>
                    <a:gd name="T7" fmla="*/ 63 h 63"/>
                    <a:gd name="T8" fmla="*/ 26 w 26"/>
                    <a:gd name="T9" fmla="*/ 63 h 63"/>
                    <a:gd name="T10" fmla="*/ 26 w 26"/>
                    <a:gd name="T11" fmla="*/ 0 h 63"/>
                    <a:gd name="T12" fmla="*/ 18 w 26"/>
                    <a:gd name="T13" fmla="*/ 0 h 63"/>
                    <a:gd name="T14" fmla="*/ 10 w 26"/>
                    <a:gd name="T15" fmla="*/ 5 h 63"/>
                    <a:gd name="T16" fmla="*/ 0 w 26"/>
                    <a:gd name="T17" fmla="*/ 9 h 63"/>
                    <a:gd name="T18" fmla="*/ 0 w 26"/>
                    <a:gd name="T19" fmla="*/ 20 h 63"/>
                    <a:gd name="T20" fmla="*/ 4 w 26"/>
                    <a:gd name="T21" fmla="*/ 20 h 63"/>
                    <a:gd name="T22" fmla="*/ 7 w 26"/>
                    <a:gd name="T23" fmla="*/ 1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7" y="18"/>
                      </a:move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Freeform 101"/>
                <p:cNvSpPr>
                  <a:spLocks/>
                </p:cNvSpPr>
                <p:nvPr/>
              </p:nvSpPr>
              <p:spPr bwMode="auto">
                <a:xfrm>
                  <a:off x="943177" y="5396366"/>
                  <a:ext cx="52154" cy="121621"/>
                </a:xfrm>
                <a:custGeom>
                  <a:avLst/>
                  <a:gdLst>
                    <a:gd name="T0" fmla="*/ 0 w 27"/>
                    <a:gd name="T1" fmla="*/ 9 h 63"/>
                    <a:gd name="T2" fmla="*/ 0 w 27"/>
                    <a:gd name="T3" fmla="*/ 20 h 63"/>
                    <a:gd name="T4" fmla="*/ 4 w 27"/>
                    <a:gd name="T5" fmla="*/ 20 h 63"/>
                    <a:gd name="T6" fmla="*/ 7 w 27"/>
                    <a:gd name="T7" fmla="*/ 18 h 63"/>
                    <a:gd name="T8" fmla="*/ 10 w 27"/>
                    <a:gd name="T9" fmla="*/ 17 h 63"/>
                    <a:gd name="T10" fmla="*/ 13 w 27"/>
                    <a:gd name="T11" fmla="*/ 15 h 63"/>
                    <a:gd name="T12" fmla="*/ 13 w 27"/>
                    <a:gd name="T13" fmla="*/ 63 h 63"/>
                    <a:gd name="T14" fmla="*/ 27 w 27"/>
                    <a:gd name="T15" fmla="*/ 63 h 63"/>
                    <a:gd name="T16" fmla="*/ 27 w 27"/>
                    <a:gd name="T17" fmla="*/ 0 h 63"/>
                    <a:gd name="T18" fmla="*/ 19 w 27"/>
                    <a:gd name="T19" fmla="*/ 0 h 63"/>
                    <a:gd name="T20" fmla="*/ 10 w 27"/>
                    <a:gd name="T21" fmla="*/ 5 h 63"/>
                    <a:gd name="T22" fmla="*/ 0 w 27"/>
                    <a:gd name="T23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0" y="9"/>
                      </a:move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Freeform 105"/>
                <p:cNvSpPr>
                  <a:spLocks noEditPoints="1"/>
                </p:cNvSpPr>
                <p:nvPr/>
              </p:nvSpPr>
              <p:spPr bwMode="auto">
                <a:xfrm>
                  <a:off x="1364485" y="5398815"/>
                  <a:ext cx="86380" cy="123254"/>
                </a:xfrm>
                <a:custGeom>
                  <a:avLst/>
                  <a:gdLst>
                    <a:gd name="T0" fmla="*/ 23 w 45"/>
                    <a:gd name="T1" fmla="*/ 0 h 64"/>
                    <a:gd name="T2" fmla="*/ 6 w 45"/>
                    <a:gd name="T3" fmla="*/ 8 h 64"/>
                    <a:gd name="T4" fmla="*/ 0 w 45"/>
                    <a:gd name="T5" fmla="*/ 33 h 64"/>
                    <a:gd name="T6" fmla="*/ 23 w 45"/>
                    <a:gd name="T7" fmla="*/ 64 h 64"/>
                    <a:gd name="T8" fmla="*/ 39 w 45"/>
                    <a:gd name="T9" fmla="*/ 56 h 64"/>
                    <a:gd name="T10" fmla="*/ 45 w 45"/>
                    <a:gd name="T11" fmla="*/ 32 h 64"/>
                    <a:gd name="T12" fmla="*/ 23 w 45"/>
                    <a:gd name="T13" fmla="*/ 0 h 64"/>
                    <a:gd name="T14" fmla="*/ 23 w 45"/>
                    <a:gd name="T15" fmla="*/ 53 h 64"/>
                    <a:gd name="T16" fmla="*/ 14 w 45"/>
                    <a:gd name="T17" fmla="*/ 33 h 64"/>
                    <a:gd name="T18" fmla="*/ 23 w 45"/>
                    <a:gd name="T19" fmla="*/ 11 h 64"/>
                    <a:gd name="T20" fmla="*/ 31 w 45"/>
                    <a:gd name="T21" fmla="*/ 32 h 64"/>
                    <a:gd name="T22" fmla="*/ 23 w 45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23" y="0"/>
                      </a:moveTo>
                      <a:cubicBezTo>
                        <a:pt x="16" y="0"/>
                        <a:pt x="10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3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lose/>
                      <a:moveTo>
                        <a:pt x="23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3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3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Freeform 106"/>
                <p:cNvSpPr>
                  <a:spLocks/>
                </p:cNvSpPr>
                <p:nvPr/>
              </p:nvSpPr>
              <p:spPr bwMode="auto">
                <a:xfrm>
                  <a:off x="1477757" y="5396366"/>
                  <a:ext cx="52154" cy="121621"/>
                </a:xfrm>
                <a:custGeom>
                  <a:avLst/>
                  <a:gdLst>
                    <a:gd name="T0" fmla="*/ 0 w 27"/>
                    <a:gd name="T1" fmla="*/ 20 h 63"/>
                    <a:gd name="T2" fmla="*/ 4 w 27"/>
                    <a:gd name="T3" fmla="*/ 20 h 63"/>
                    <a:gd name="T4" fmla="*/ 8 w 27"/>
                    <a:gd name="T5" fmla="*/ 18 h 63"/>
                    <a:gd name="T6" fmla="*/ 10 w 27"/>
                    <a:gd name="T7" fmla="*/ 17 h 63"/>
                    <a:gd name="T8" fmla="*/ 13 w 27"/>
                    <a:gd name="T9" fmla="*/ 15 h 63"/>
                    <a:gd name="T10" fmla="*/ 13 w 27"/>
                    <a:gd name="T11" fmla="*/ 63 h 63"/>
                    <a:gd name="T12" fmla="*/ 27 w 27"/>
                    <a:gd name="T13" fmla="*/ 63 h 63"/>
                    <a:gd name="T14" fmla="*/ 27 w 27"/>
                    <a:gd name="T15" fmla="*/ 0 h 63"/>
                    <a:gd name="T16" fmla="*/ 19 w 27"/>
                    <a:gd name="T17" fmla="*/ 0 h 63"/>
                    <a:gd name="T18" fmla="*/ 10 w 27"/>
                    <a:gd name="T19" fmla="*/ 5 h 63"/>
                    <a:gd name="T20" fmla="*/ 0 w 27"/>
                    <a:gd name="T21" fmla="*/ 9 h 63"/>
                    <a:gd name="T22" fmla="*/ 0 w 27"/>
                    <a:gd name="T23" fmla="*/ 2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0" y="20"/>
                      </a:move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Freeform 107"/>
                <p:cNvSpPr>
                  <a:spLocks noEditPoints="1"/>
                </p:cNvSpPr>
                <p:nvPr/>
              </p:nvSpPr>
              <p:spPr bwMode="auto">
                <a:xfrm>
                  <a:off x="1559248" y="5398815"/>
                  <a:ext cx="84750" cy="123254"/>
                </a:xfrm>
                <a:custGeom>
                  <a:avLst/>
                  <a:gdLst>
                    <a:gd name="T0" fmla="*/ 23 w 44"/>
                    <a:gd name="T1" fmla="*/ 0 h 64"/>
                    <a:gd name="T2" fmla="*/ 5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8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Freeform 108"/>
                <p:cNvSpPr>
                  <a:spLocks noEditPoints="1"/>
                </p:cNvSpPr>
                <p:nvPr/>
              </p:nvSpPr>
              <p:spPr bwMode="auto">
                <a:xfrm>
                  <a:off x="1672520" y="5398815"/>
                  <a:ext cx="85566" cy="123254"/>
                </a:xfrm>
                <a:custGeom>
                  <a:avLst/>
                  <a:gdLst>
                    <a:gd name="T0" fmla="*/ 5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8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5 w 44"/>
                    <a:gd name="T13" fmla="*/ 8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5" y="8"/>
                      </a:move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3"/>
                        <a:pt x="5" y="8"/>
                      </a:cubicBezTo>
                      <a:close/>
                      <a:moveTo>
                        <a:pt x="22" y="11"/>
                      </a:move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Freeform 109"/>
                <p:cNvSpPr>
                  <a:spLocks noEditPoints="1"/>
                </p:cNvSpPr>
                <p:nvPr/>
              </p:nvSpPr>
              <p:spPr bwMode="auto">
                <a:xfrm>
                  <a:off x="1786608" y="5398815"/>
                  <a:ext cx="84750" cy="123254"/>
                </a:xfrm>
                <a:custGeom>
                  <a:avLst/>
                  <a:gdLst>
                    <a:gd name="T0" fmla="*/ 23 w 44"/>
                    <a:gd name="T1" fmla="*/ 0 h 64"/>
                    <a:gd name="T2" fmla="*/ 5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8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Freeform 110"/>
                <p:cNvSpPr>
                  <a:spLocks/>
                </p:cNvSpPr>
                <p:nvPr/>
              </p:nvSpPr>
              <p:spPr bwMode="auto">
                <a:xfrm>
                  <a:off x="1898250" y="5396366"/>
                  <a:ext cx="52154" cy="121621"/>
                </a:xfrm>
                <a:custGeom>
                  <a:avLst/>
                  <a:gdLst>
                    <a:gd name="T0" fmla="*/ 11 w 27"/>
                    <a:gd name="T1" fmla="*/ 5 h 63"/>
                    <a:gd name="T2" fmla="*/ 0 w 27"/>
                    <a:gd name="T3" fmla="*/ 9 h 63"/>
                    <a:gd name="T4" fmla="*/ 0 w 27"/>
                    <a:gd name="T5" fmla="*/ 20 h 63"/>
                    <a:gd name="T6" fmla="*/ 4 w 27"/>
                    <a:gd name="T7" fmla="*/ 20 h 63"/>
                    <a:gd name="T8" fmla="*/ 8 w 27"/>
                    <a:gd name="T9" fmla="*/ 18 h 63"/>
                    <a:gd name="T10" fmla="*/ 11 w 27"/>
                    <a:gd name="T11" fmla="*/ 17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9 w 27"/>
                    <a:gd name="T21" fmla="*/ 0 h 63"/>
                    <a:gd name="T22" fmla="*/ 11 w 27"/>
                    <a:gd name="T23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1" y="5"/>
                      </a:move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1" y="17"/>
                      </a:cubicBezTo>
                      <a:cubicBezTo>
                        <a:pt x="12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1" y="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Freeform 111"/>
                <p:cNvSpPr>
                  <a:spLocks noEditPoints="1"/>
                </p:cNvSpPr>
                <p:nvPr/>
              </p:nvSpPr>
              <p:spPr bwMode="auto">
                <a:xfrm>
                  <a:off x="1979741" y="5398815"/>
                  <a:ext cx="84750" cy="123254"/>
                </a:xfrm>
                <a:custGeom>
                  <a:avLst/>
                  <a:gdLst>
                    <a:gd name="T0" fmla="*/ 5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9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5 w 44"/>
                    <a:gd name="T13" fmla="*/ 8 h 64"/>
                    <a:gd name="T14" fmla="*/ 30 w 44"/>
                    <a:gd name="T15" fmla="*/ 32 h 64"/>
                    <a:gd name="T16" fmla="*/ 22 w 44"/>
                    <a:gd name="T17" fmla="*/ 53 h 64"/>
                    <a:gd name="T18" fmla="*/ 14 w 44"/>
                    <a:gd name="T19" fmla="*/ 33 h 64"/>
                    <a:gd name="T20" fmla="*/ 22 w 44"/>
                    <a:gd name="T21" fmla="*/ 11 h 64"/>
                    <a:gd name="T22" fmla="*/ 30 w 44"/>
                    <a:gd name="T23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5" y="8"/>
                      </a:move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3"/>
                        <a:pt x="5" y="8"/>
                      </a:cubicBezTo>
                      <a:close/>
                      <a:moveTo>
                        <a:pt x="30" y="32"/>
                      </a:move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8" y="11"/>
                        <a:pt x="30" y="17"/>
                        <a:pt x="30" y="3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Freeform 112"/>
                <p:cNvSpPr>
                  <a:spLocks/>
                </p:cNvSpPr>
                <p:nvPr/>
              </p:nvSpPr>
              <p:spPr bwMode="auto">
                <a:xfrm>
                  <a:off x="2093828" y="5396366"/>
                  <a:ext cx="51340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8 w 27"/>
                    <a:gd name="T5" fmla="*/ 0 h 63"/>
                    <a:gd name="T6" fmla="*/ 10 w 27"/>
                    <a:gd name="T7" fmla="*/ 5 h 63"/>
                    <a:gd name="T8" fmla="*/ 0 w 27"/>
                    <a:gd name="T9" fmla="*/ 9 h 63"/>
                    <a:gd name="T10" fmla="*/ 0 w 27"/>
                    <a:gd name="T11" fmla="*/ 20 h 63"/>
                    <a:gd name="T12" fmla="*/ 3 w 27"/>
                    <a:gd name="T13" fmla="*/ 20 h 63"/>
                    <a:gd name="T14" fmla="*/ 7 w 27"/>
                    <a:gd name="T15" fmla="*/ 18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Freeform 113"/>
                <p:cNvSpPr>
                  <a:spLocks noEditPoints="1"/>
                </p:cNvSpPr>
                <p:nvPr/>
              </p:nvSpPr>
              <p:spPr bwMode="auto">
                <a:xfrm>
                  <a:off x="2172874" y="5398815"/>
                  <a:ext cx="73342" cy="123254"/>
                </a:xfrm>
                <a:custGeom>
                  <a:avLst/>
                  <a:gdLst>
                    <a:gd name="T0" fmla="*/ 6 w 38"/>
                    <a:gd name="T1" fmla="*/ 8 h 64"/>
                    <a:gd name="T2" fmla="*/ 0 w 38"/>
                    <a:gd name="T3" fmla="*/ 33 h 64"/>
                    <a:gd name="T4" fmla="*/ 22 w 38"/>
                    <a:gd name="T5" fmla="*/ 64 h 64"/>
                    <a:gd name="T6" fmla="*/ 38 w 38"/>
                    <a:gd name="T7" fmla="*/ 57 h 64"/>
                    <a:gd name="T8" fmla="*/ 35 w 38"/>
                    <a:gd name="T9" fmla="*/ 4 h 64"/>
                    <a:gd name="T10" fmla="*/ 23 w 38"/>
                    <a:gd name="T11" fmla="*/ 0 h 64"/>
                    <a:gd name="T12" fmla="*/ 6 w 38"/>
                    <a:gd name="T13" fmla="*/ 8 h 64"/>
                    <a:gd name="T14" fmla="*/ 30 w 38"/>
                    <a:gd name="T15" fmla="*/ 32 h 64"/>
                    <a:gd name="T16" fmla="*/ 22 w 38"/>
                    <a:gd name="T17" fmla="*/ 53 h 64"/>
                    <a:gd name="T18" fmla="*/ 14 w 38"/>
                    <a:gd name="T19" fmla="*/ 33 h 64"/>
                    <a:gd name="T20" fmla="*/ 22 w 38"/>
                    <a:gd name="T21" fmla="*/ 11 h 64"/>
                    <a:gd name="T22" fmla="*/ 30 w 38"/>
                    <a:gd name="T23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64">
                      <a:moveTo>
                        <a:pt x="6" y="8"/>
                      </a:move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4" y="62"/>
                        <a:pt x="38" y="57"/>
                      </a:cubicBezTo>
                      <a:cubicBezTo>
                        <a:pt x="38" y="39"/>
                        <a:pt x="37" y="21"/>
                        <a:pt x="35" y="4"/>
                      </a:cubicBezTo>
                      <a:cubicBezTo>
                        <a:pt x="32" y="1"/>
                        <a:pt x="2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lose/>
                      <a:moveTo>
                        <a:pt x="30" y="32"/>
                      </a:move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0" y="17"/>
                        <a:pt x="30" y="3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Freeform 257"/>
                <p:cNvSpPr>
                  <a:spLocks noEditPoints="1"/>
                </p:cNvSpPr>
                <p:nvPr/>
              </p:nvSpPr>
              <p:spPr bwMode="auto">
                <a:xfrm>
                  <a:off x="-75458" y="5543291"/>
                  <a:ext cx="84750" cy="125702"/>
                </a:xfrm>
                <a:custGeom>
                  <a:avLst/>
                  <a:gdLst>
                    <a:gd name="T0" fmla="*/ 23 w 44"/>
                    <a:gd name="T1" fmla="*/ 0 h 65"/>
                    <a:gd name="T2" fmla="*/ 5 w 44"/>
                    <a:gd name="T3" fmla="*/ 8 h 65"/>
                    <a:gd name="T4" fmla="*/ 0 w 44"/>
                    <a:gd name="T5" fmla="*/ 33 h 65"/>
                    <a:gd name="T6" fmla="*/ 22 w 44"/>
                    <a:gd name="T7" fmla="*/ 65 h 65"/>
                    <a:gd name="T8" fmla="*/ 38 w 44"/>
                    <a:gd name="T9" fmla="*/ 56 h 65"/>
                    <a:gd name="T10" fmla="*/ 44 w 44"/>
                    <a:gd name="T11" fmla="*/ 32 h 65"/>
                    <a:gd name="T12" fmla="*/ 23 w 44"/>
                    <a:gd name="T13" fmla="*/ 0 h 65"/>
                    <a:gd name="T14" fmla="*/ 22 w 44"/>
                    <a:gd name="T15" fmla="*/ 54 h 65"/>
                    <a:gd name="T16" fmla="*/ 13 w 44"/>
                    <a:gd name="T17" fmla="*/ 33 h 65"/>
                    <a:gd name="T18" fmla="*/ 22 w 44"/>
                    <a:gd name="T19" fmla="*/ 11 h 65"/>
                    <a:gd name="T20" fmla="*/ 30 w 44"/>
                    <a:gd name="T21" fmla="*/ 32 h 65"/>
                    <a:gd name="T22" fmla="*/ 22 w 44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3" y="0"/>
                      </a:move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1" y="15"/>
                        <a:pt x="0" y="22"/>
                        <a:pt x="0" y="33"/>
                      </a:cubicBezTo>
                      <a:cubicBezTo>
                        <a:pt x="0" y="54"/>
                        <a:pt x="7" y="65"/>
                        <a:pt x="22" y="65"/>
                      </a:cubicBezTo>
                      <a:cubicBezTo>
                        <a:pt x="29" y="65"/>
                        <a:pt x="35" y="62"/>
                        <a:pt x="38" y="56"/>
                      </a:cubicBez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lose/>
                      <a:moveTo>
                        <a:pt x="22" y="54"/>
                      </a:moveTo>
                      <a:cubicBezTo>
                        <a:pt x="16" y="54"/>
                        <a:pt x="13" y="47"/>
                        <a:pt x="13" y="33"/>
                      </a:cubicBezTo>
                      <a:cubicBezTo>
                        <a:pt x="13" y="19"/>
                        <a:pt x="16" y="11"/>
                        <a:pt x="22" y="11"/>
                      </a:cubicBezTo>
                      <a:cubicBezTo>
                        <a:pt x="27" y="11"/>
                        <a:pt x="30" y="18"/>
                        <a:pt x="30" y="32"/>
                      </a:cubicBezTo>
                      <a:cubicBezTo>
                        <a:pt x="30" y="47"/>
                        <a:pt x="27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9" name="Freeform 123"/>
                <p:cNvSpPr>
                  <a:spLocks noEditPoints="1"/>
                </p:cNvSpPr>
                <p:nvPr/>
              </p:nvSpPr>
              <p:spPr bwMode="auto">
                <a:xfrm>
                  <a:off x="459122" y="5543291"/>
                  <a:ext cx="84750" cy="125702"/>
                </a:xfrm>
                <a:custGeom>
                  <a:avLst/>
                  <a:gdLst>
                    <a:gd name="T0" fmla="*/ 22 w 44"/>
                    <a:gd name="T1" fmla="*/ 65 h 65"/>
                    <a:gd name="T2" fmla="*/ 39 w 44"/>
                    <a:gd name="T3" fmla="*/ 56 h 65"/>
                    <a:gd name="T4" fmla="*/ 44 w 44"/>
                    <a:gd name="T5" fmla="*/ 32 h 65"/>
                    <a:gd name="T6" fmla="*/ 23 w 44"/>
                    <a:gd name="T7" fmla="*/ 0 h 65"/>
                    <a:gd name="T8" fmla="*/ 6 w 44"/>
                    <a:gd name="T9" fmla="*/ 8 h 65"/>
                    <a:gd name="T10" fmla="*/ 0 w 44"/>
                    <a:gd name="T11" fmla="*/ 33 h 65"/>
                    <a:gd name="T12" fmla="*/ 22 w 44"/>
                    <a:gd name="T13" fmla="*/ 65 h 65"/>
                    <a:gd name="T14" fmla="*/ 22 w 44"/>
                    <a:gd name="T15" fmla="*/ 11 h 65"/>
                    <a:gd name="T16" fmla="*/ 30 w 44"/>
                    <a:gd name="T17" fmla="*/ 32 h 65"/>
                    <a:gd name="T18" fmla="*/ 22 w 44"/>
                    <a:gd name="T19" fmla="*/ 54 h 65"/>
                    <a:gd name="T20" fmla="*/ 14 w 44"/>
                    <a:gd name="T21" fmla="*/ 33 h 65"/>
                    <a:gd name="T22" fmla="*/ 22 w 44"/>
                    <a:gd name="T2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2" y="65"/>
                      </a:moveTo>
                      <a:cubicBezTo>
                        <a:pt x="29" y="65"/>
                        <a:pt x="35" y="62"/>
                        <a:pt x="39" y="56"/>
                      </a:cubicBez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5"/>
                        <a:pt x="22" y="65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8"/>
                        <a:pt x="30" y="32"/>
                      </a:cubicBezTo>
                      <a:cubicBezTo>
                        <a:pt x="30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Freeform 124"/>
                <p:cNvSpPr>
                  <a:spLocks/>
                </p:cNvSpPr>
                <p:nvPr/>
              </p:nvSpPr>
              <p:spPr bwMode="auto">
                <a:xfrm>
                  <a:off x="573209" y="5543291"/>
                  <a:ext cx="49710" cy="121621"/>
                </a:xfrm>
                <a:custGeom>
                  <a:avLst/>
                  <a:gdLst>
                    <a:gd name="T0" fmla="*/ 10 w 26"/>
                    <a:gd name="T1" fmla="*/ 6 h 63"/>
                    <a:gd name="T2" fmla="*/ 0 w 26"/>
                    <a:gd name="T3" fmla="*/ 9 h 63"/>
                    <a:gd name="T4" fmla="*/ 0 w 26"/>
                    <a:gd name="T5" fmla="*/ 21 h 63"/>
                    <a:gd name="T6" fmla="*/ 4 w 26"/>
                    <a:gd name="T7" fmla="*/ 21 h 63"/>
                    <a:gd name="T8" fmla="*/ 7 w 26"/>
                    <a:gd name="T9" fmla="*/ 19 h 63"/>
                    <a:gd name="T10" fmla="*/ 10 w 26"/>
                    <a:gd name="T11" fmla="*/ 17 h 63"/>
                    <a:gd name="T12" fmla="*/ 13 w 26"/>
                    <a:gd name="T13" fmla="*/ 15 h 63"/>
                    <a:gd name="T14" fmla="*/ 13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0 h 63"/>
                    <a:gd name="T20" fmla="*/ 18 w 26"/>
                    <a:gd name="T21" fmla="*/ 0 h 63"/>
                    <a:gd name="T22" fmla="*/ 10 w 26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0" y="6"/>
                      </a:moveTo>
                      <a:cubicBezTo>
                        <a:pt x="6" y="7"/>
                        <a:pt x="4" y="9"/>
                        <a:pt x="0" y="9"/>
                      </a:cubicBezTo>
                      <a:cubicBezTo>
                        <a:pt x="0" y="9"/>
                        <a:pt x="0" y="9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Freeform 125"/>
                <p:cNvSpPr>
                  <a:spLocks noEditPoints="1"/>
                </p:cNvSpPr>
                <p:nvPr/>
              </p:nvSpPr>
              <p:spPr bwMode="auto">
                <a:xfrm>
                  <a:off x="652255" y="5543291"/>
                  <a:ext cx="84750" cy="125702"/>
                </a:xfrm>
                <a:custGeom>
                  <a:avLst/>
                  <a:gdLst>
                    <a:gd name="T0" fmla="*/ 23 w 44"/>
                    <a:gd name="T1" fmla="*/ 0 h 65"/>
                    <a:gd name="T2" fmla="*/ 6 w 44"/>
                    <a:gd name="T3" fmla="*/ 8 h 65"/>
                    <a:gd name="T4" fmla="*/ 0 w 44"/>
                    <a:gd name="T5" fmla="*/ 33 h 65"/>
                    <a:gd name="T6" fmla="*/ 22 w 44"/>
                    <a:gd name="T7" fmla="*/ 65 h 65"/>
                    <a:gd name="T8" fmla="*/ 39 w 44"/>
                    <a:gd name="T9" fmla="*/ 56 h 65"/>
                    <a:gd name="T10" fmla="*/ 44 w 44"/>
                    <a:gd name="T11" fmla="*/ 32 h 65"/>
                    <a:gd name="T12" fmla="*/ 23 w 44"/>
                    <a:gd name="T13" fmla="*/ 0 h 65"/>
                    <a:gd name="T14" fmla="*/ 22 w 44"/>
                    <a:gd name="T15" fmla="*/ 54 h 65"/>
                    <a:gd name="T16" fmla="*/ 14 w 44"/>
                    <a:gd name="T17" fmla="*/ 33 h 65"/>
                    <a:gd name="T18" fmla="*/ 22 w 44"/>
                    <a:gd name="T19" fmla="*/ 11 h 65"/>
                    <a:gd name="T20" fmla="*/ 31 w 44"/>
                    <a:gd name="T21" fmla="*/ 32 h 65"/>
                    <a:gd name="T22" fmla="*/ 22 w 44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3" y="0"/>
                      </a:moveTo>
                      <a:cubicBezTo>
                        <a:pt x="16" y="0"/>
                        <a:pt x="10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5"/>
                        <a:pt x="22" y="65"/>
                      </a:cubicBezTo>
                      <a:cubicBezTo>
                        <a:pt x="30" y="65"/>
                        <a:pt x="35" y="62"/>
                        <a:pt x="39" y="56"/>
                      </a:cubicBezTo>
                      <a:cubicBezTo>
                        <a:pt x="43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4"/>
                      </a:move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Freeform 126"/>
                <p:cNvSpPr>
                  <a:spLocks noEditPoints="1"/>
                </p:cNvSpPr>
                <p:nvPr/>
              </p:nvSpPr>
              <p:spPr bwMode="auto">
                <a:xfrm>
                  <a:off x="766342" y="5543291"/>
                  <a:ext cx="86380" cy="125702"/>
                </a:xfrm>
                <a:custGeom>
                  <a:avLst/>
                  <a:gdLst>
                    <a:gd name="T0" fmla="*/ 39 w 45"/>
                    <a:gd name="T1" fmla="*/ 56 h 65"/>
                    <a:gd name="T2" fmla="*/ 45 w 45"/>
                    <a:gd name="T3" fmla="*/ 32 h 65"/>
                    <a:gd name="T4" fmla="*/ 23 w 45"/>
                    <a:gd name="T5" fmla="*/ 0 h 65"/>
                    <a:gd name="T6" fmla="*/ 5 w 45"/>
                    <a:gd name="T7" fmla="*/ 8 h 65"/>
                    <a:gd name="T8" fmla="*/ 0 w 45"/>
                    <a:gd name="T9" fmla="*/ 33 h 65"/>
                    <a:gd name="T10" fmla="*/ 22 w 45"/>
                    <a:gd name="T11" fmla="*/ 65 h 65"/>
                    <a:gd name="T12" fmla="*/ 39 w 45"/>
                    <a:gd name="T13" fmla="*/ 56 h 65"/>
                    <a:gd name="T14" fmla="*/ 22 w 45"/>
                    <a:gd name="T15" fmla="*/ 54 h 65"/>
                    <a:gd name="T16" fmla="*/ 14 w 45"/>
                    <a:gd name="T17" fmla="*/ 33 h 65"/>
                    <a:gd name="T18" fmla="*/ 22 w 45"/>
                    <a:gd name="T19" fmla="*/ 11 h 65"/>
                    <a:gd name="T20" fmla="*/ 31 w 45"/>
                    <a:gd name="T21" fmla="*/ 32 h 65"/>
                    <a:gd name="T22" fmla="*/ 22 w 45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39" y="56"/>
                      </a:moveTo>
                      <a:cubicBezTo>
                        <a:pt x="43" y="51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5"/>
                        <a:pt x="22" y="65"/>
                      </a:cubicBezTo>
                      <a:cubicBezTo>
                        <a:pt x="30" y="65"/>
                        <a:pt x="35" y="62"/>
                        <a:pt x="39" y="56"/>
                      </a:cubicBezTo>
                      <a:close/>
                      <a:moveTo>
                        <a:pt x="22" y="54"/>
                      </a:move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3" name="Freeform 127"/>
                <p:cNvSpPr>
                  <a:spLocks noEditPoints="1"/>
                </p:cNvSpPr>
                <p:nvPr/>
              </p:nvSpPr>
              <p:spPr bwMode="auto">
                <a:xfrm>
                  <a:off x="879614" y="5543291"/>
                  <a:ext cx="87195" cy="125702"/>
                </a:xfrm>
                <a:custGeom>
                  <a:avLst/>
                  <a:gdLst>
                    <a:gd name="T0" fmla="*/ 39 w 45"/>
                    <a:gd name="T1" fmla="*/ 56 h 65"/>
                    <a:gd name="T2" fmla="*/ 45 w 45"/>
                    <a:gd name="T3" fmla="*/ 32 h 65"/>
                    <a:gd name="T4" fmla="*/ 23 w 45"/>
                    <a:gd name="T5" fmla="*/ 0 h 65"/>
                    <a:gd name="T6" fmla="*/ 6 w 45"/>
                    <a:gd name="T7" fmla="*/ 8 h 65"/>
                    <a:gd name="T8" fmla="*/ 0 w 45"/>
                    <a:gd name="T9" fmla="*/ 33 h 65"/>
                    <a:gd name="T10" fmla="*/ 22 w 45"/>
                    <a:gd name="T11" fmla="*/ 65 h 65"/>
                    <a:gd name="T12" fmla="*/ 39 w 45"/>
                    <a:gd name="T13" fmla="*/ 56 h 65"/>
                    <a:gd name="T14" fmla="*/ 14 w 45"/>
                    <a:gd name="T15" fmla="*/ 33 h 65"/>
                    <a:gd name="T16" fmla="*/ 22 w 45"/>
                    <a:gd name="T17" fmla="*/ 11 h 65"/>
                    <a:gd name="T18" fmla="*/ 31 w 45"/>
                    <a:gd name="T19" fmla="*/ 32 h 65"/>
                    <a:gd name="T20" fmla="*/ 22 w 45"/>
                    <a:gd name="T21" fmla="*/ 54 h 65"/>
                    <a:gd name="T22" fmla="*/ 14 w 45"/>
                    <a:gd name="T23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39" y="56"/>
                      </a:moveTo>
                      <a:cubicBezTo>
                        <a:pt x="43" y="51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5"/>
                        <a:pt x="22" y="65"/>
                      </a:cubicBezTo>
                      <a:cubicBezTo>
                        <a:pt x="30" y="65"/>
                        <a:pt x="35" y="62"/>
                        <a:pt x="39" y="56"/>
                      </a:cubicBezTo>
                      <a:close/>
                      <a:moveTo>
                        <a:pt x="14" y="33"/>
                      </a:move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Freeform 128"/>
                <p:cNvSpPr>
                  <a:spLocks/>
                </p:cNvSpPr>
                <p:nvPr/>
              </p:nvSpPr>
              <p:spPr bwMode="auto">
                <a:xfrm>
                  <a:off x="993702" y="5543291"/>
                  <a:ext cx="52154" cy="121621"/>
                </a:xfrm>
                <a:custGeom>
                  <a:avLst/>
                  <a:gdLst>
                    <a:gd name="T0" fmla="*/ 27 w 27"/>
                    <a:gd name="T1" fmla="*/ 0 h 63"/>
                    <a:gd name="T2" fmla="*/ 19 w 27"/>
                    <a:gd name="T3" fmla="*/ 0 h 63"/>
                    <a:gd name="T4" fmla="*/ 10 w 27"/>
                    <a:gd name="T5" fmla="*/ 6 h 63"/>
                    <a:gd name="T6" fmla="*/ 0 w 27"/>
                    <a:gd name="T7" fmla="*/ 9 h 63"/>
                    <a:gd name="T8" fmla="*/ 0 w 27"/>
                    <a:gd name="T9" fmla="*/ 21 h 63"/>
                    <a:gd name="T10" fmla="*/ 4 w 27"/>
                    <a:gd name="T11" fmla="*/ 21 h 63"/>
                    <a:gd name="T12" fmla="*/ 7 w 27"/>
                    <a:gd name="T13" fmla="*/ 19 h 63"/>
                    <a:gd name="T14" fmla="*/ 10 w 27"/>
                    <a:gd name="T15" fmla="*/ 17 h 63"/>
                    <a:gd name="T16" fmla="*/ 13 w 27"/>
                    <a:gd name="T17" fmla="*/ 15 h 63"/>
                    <a:gd name="T18" fmla="*/ 13 w 27"/>
                    <a:gd name="T19" fmla="*/ 63 h 63"/>
                    <a:gd name="T20" fmla="*/ 27 w 27"/>
                    <a:gd name="T21" fmla="*/ 63 h 63"/>
                    <a:gd name="T22" fmla="*/ 27 w 27"/>
                    <a:gd name="T2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6" y="7"/>
                        <a:pt x="4" y="9"/>
                        <a:pt x="0" y="9"/>
                      </a:cubicBezTo>
                      <a:cubicBezTo>
                        <a:pt x="0" y="9"/>
                        <a:pt x="0" y="9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Freeform 129"/>
                <p:cNvSpPr>
                  <a:spLocks noEditPoints="1"/>
                </p:cNvSpPr>
                <p:nvPr/>
              </p:nvSpPr>
              <p:spPr bwMode="auto">
                <a:xfrm>
                  <a:off x="1072748" y="5543291"/>
                  <a:ext cx="84750" cy="125702"/>
                </a:xfrm>
                <a:custGeom>
                  <a:avLst/>
                  <a:gdLst>
                    <a:gd name="T0" fmla="*/ 39 w 44"/>
                    <a:gd name="T1" fmla="*/ 56 h 65"/>
                    <a:gd name="T2" fmla="*/ 44 w 44"/>
                    <a:gd name="T3" fmla="*/ 32 h 65"/>
                    <a:gd name="T4" fmla="*/ 23 w 44"/>
                    <a:gd name="T5" fmla="*/ 0 h 65"/>
                    <a:gd name="T6" fmla="*/ 6 w 44"/>
                    <a:gd name="T7" fmla="*/ 8 h 65"/>
                    <a:gd name="T8" fmla="*/ 0 w 44"/>
                    <a:gd name="T9" fmla="*/ 33 h 65"/>
                    <a:gd name="T10" fmla="*/ 22 w 44"/>
                    <a:gd name="T11" fmla="*/ 65 h 65"/>
                    <a:gd name="T12" fmla="*/ 39 w 44"/>
                    <a:gd name="T13" fmla="*/ 56 h 65"/>
                    <a:gd name="T14" fmla="*/ 14 w 44"/>
                    <a:gd name="T15" fmla="*/ 33 h 65"/>
                    <a:gd name="T16" fmla="*/ 22 w 44"/>
                    <a:gd name="T17" fmla="*/ 11 h 65"/>
                    <a:gd name="T18" fmla="*/ 31 w 44"/>
                    <a:gd name="T19" fmla="*/ 32 h 65"/>
                    <a:gd name="T20" fmla="*/ 22 w 44"/>
                    <a:gd name="T21" fmla="*/ 54 h 65"/>
                    <a:gd name="T22" fmla="*/ 14 w 44"/>
                    <a:gd name="T23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39" y="56"/>
                      </a:moveTo>
                      <a:cubicBezTo>
                        <a:pt x="43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5"/>
                        <a:pt x="22" y="65"/>
                      </a:cubicBezTo>
                      <a:cubicBezTo>
                        <a:pt x="30" y="65"/>
                        <a:pt x="35" y="62"/>
                        <a:pt x="39" y="56"/>
                      </a:cubicBezTo>
                      <a:close/>
                      <a:moveTo>
                        <a:pt x="14" y="33"/>
                      </a:move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Freeform 130"/>
                <p:cNvSpPr>
                  <a:spLocks/>
                </p:cNvSpPr>
                <p:nvPr/>
              </p:nvSpPr>
              <p:spPr bwMode="auto">
                <a:xfrm>
                  <a:off x="1186835" y="5543291"/>
                  <a:ext cx="52154" cy="121621"/>
                </a:xfrm>
                <a:custGeom>
                  <a:avLst/>
                  <a:gdLst>
                    <a:gd name="T0" fmla="*/ 27 w 27"/>
                    <a:gd name="T1" fmla="*/ 0 h 63"/>
                    <a:gd name="T2" fmla="*/ 18 w 27"/>
                    <a:gd name="T3" fmla="*/ 0 h 63"/>
                    <a:gd name="T4" fmla="*/ 10 w 27"/>
                    <a:gd name="T5" fmla="*/ 6 h 63"/>
                    <a:gd name="T6" fmla="*/ 0 w 27"/>
                    <a:gd name="T7" fmla="*/ 9 h 63"/>
                    <a:gd name="T8" fmla="*/ 0 w 27"/>
                    <a:gd name="T9" fmla="*/ 21 h 63"/>
                    <a:gd name="T10" fmla="*/ 4 w 27"/>
                    <a:gd name="T11" fmla="*/ 21 h 63"/>
                    <a:gd name="T12" fmla="*/ 8 w 27"/>
                    <a:gd name="T13" fmla="*/ 19 h 63"/>
                    <a:gd name="T14" fmla="*/ 10 w 27"/>
                    <a:gd name="T15" fmla="*/ 17 h 63"/>
                    <a:gd name="T16" fmla="*/ 13 w 27"/>
                    <a:gd name="T17" fmla="*/ 15 h 63"/>
                    <a:gd name="T18" fmla="*/ 13 w 27"/>
                    <a:gd name="T19" fmla="*/ 63 h 63"/>
                    <a:gd name="T20" fmla="*/ 27 w 27"/>
                    <a:gd name="T21" fmla="*/ 63 h 63"/>
                    <a:gd name="T22" fmla="*/ 27 w 27"/>
                    <a:gd name="T2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9"/>
                      </a:cubicBezTo>
                      <a:cubicBezTo>
                        <a:pt x="0" y="9"/>
                        <a:pt x="0" y="9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Freeform 136"/>
                <p:cNvSpPr>
                  <a:spLocks/>
                </p:cNvSpPr>
                <p:nvPr/>
              </p:nvSpPr>
              <p:spPr bwMode="auto">
                <a:xfrm>
                  <a:off x="1767050" y="5543291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8 w 27"/>
                    <a:gd name="T5" fmla="*/ 0 h 63"/>
                    <a:gd name="T6" fmla="*/ 10 w 27"/>
                    <a:gd name="T7" fmla="*/ 6 h 63"/>
                    <a:gd name="T8" fmla="*/ 0 w 27"/>
                    <a:gd name="T9" fmla="*/ 9 h 63"/>
                    <a:gd name="T10" fmla="*/ 0 w 27"/>
                    <a:gd name="T11" fmla="*/ 21 h 63"/>
                    <a:gd name="T12" fmla="*/ 4 w 27"/>
                    <a:gd name="T13" fmla="*/ 21 h 63"/>
                    <a:gd name="T14" fmla="*/ 8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9"/>
                      </a:cubicBezTo>
                      <a:cubicBezTo>
                        <a:pt x="0" y="9"/>
                        <a:pt x="0" y="9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Freeform 137"/>
                <p:cNvSpPr>
                  <a:spLocks noEditPoints="1"/>
                </p:cNvSpPr>
                <p:nvPr/>
              </p:nvSpPr>
              <p:spPr bwMode="auto">
                <a:xfrm>
                  <a:off x="1848541" y="5543291"/>
                  <a:ext cx="84750" cy="125702"/>
                </a:xfrm>
                <a:custGeom>
                  <a:avLst/>
                  <a:gdLst>
                    <a:gd name="T0" fmla="*/ 5 w 44"/>
                    <a:gd name="T1" fmla="*/ 8 h 65"/>
                    <a:gd name="T2" fmla="*/ 0 w 44"/>
                    <a:gd name="T3" fmla="*/ 33 h 65"/>
                    <a:gd name="T4" fmla="*/ 22 w 44"/>
                    <a:gd name="T5" fmla="*/ 65 h 65"/>
                    <a:gd name="T6" fmla="*/ 38 w 44"/>
                    <a:gd name="T7" fmla="*/ 56 h 65"/>
                    <a:gd name="T8" fmla="*/ 44 w 44"/>
                    <a:gd name="T9" fmla="*/ 32 h 65"/>
                    <a:gd name="T10" fmla="*/ 23 w 44"/>
                    <a:gd name="T11" fmla="*/ 0 h 65"/>
                    <a:gd name="T12" fmla="*/ 5 w 44"/>
                    <a:gd name="T13" fmla="*/ 8 h 65"/>
                    <a:gd name="T14" fmla="*/ 30 w 44"/>
                    <a:gd name="T15" fmla="*/ 32 h 65"/>
                    <a:gd name="T16" fmla="*/ 22 w 44"/>
                    <a:gd name="T17" fmla="*/ 54 h 65"/>
                    <a:gd name="T18" fmla="*/ 13 w 44"/>
                    <a:gd name="T19" fmla="*/ 33 h 65"/>
                    <a:gd name="T20" fmla="*/ 22 w 44"/>
                    <a:gd name="T21" fmla="*/ 11 h 65"/>
                    <a:gd name="T22" fmla="*/ 30 w 44"/>
                    <a:gd name="T23" fmla="*/ 3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5" y="8"/>
                      </a:moveTo>
                      <a:cubicBezTo>
                        <a:pt x="1" y="15"/>
                        <a:pt x="0" y="22"/>
                        <a:pt x="0" y="33"/>
                      </a:cubicBezTo>
                      <a:cubicBezTo>
                        <a:pt x="0" y="54"/>
                        <a:pt x="7" y="65"/>
                        <a:pt x="22" y="65"/>
                      </a:cubicBezTo>
                      <a:cubicBezTo>
                        <a:pt x="29" y="65"/>
                        <a:pt x="34" y="62"/>
                        <a:pt x="38" y="56"/>
                      </a:cubicBez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ubicBezTo>
                        <a:pt x="15" y="0"/>
                        <a:pt x="9" y="3"/>
                        <a:pt x="5" y="8"/>
                      </a:cubicBezTo>
                      <a:close/>
                      <a:moveTo>
                        <a:pt x="30" y="32"/>
                      </a:moveTo>
                      <a:cubicBezTo>
                        <a:pt x="30" y="47"/>
                        <a:pt x="27" y="54"/>
                        <a:pt x="22" y="54"/>
                      </a:cubicBezTo>
                      <a:cubicBezTo>
                        <a:pt x="16" y="54"/>
                        <a:pt x="13" y="47"/>
                        <a:pt x="13" y="33"/>
                      </a:cubicBezTo>
                      <a:cubicBezTo>
                        <a:pt x="13" y="19"/>
                        <a:pt x="16" y="11"/>
                        <a:pt x="22" y="11"/>
                      </a:cubicBezTo>
                      <a:cubicBezTo>
                        <a:pt x="27" y="11"/>
                        <a:pt x="30" y="18"/>
                        <a:pt x="30" y="3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Freeform 138"/>
                <p:cNvSpPr>
                  <a:spLocks/>
                </p:cNvSpPr>
                <p:nvPr/>
              </p:nvSpPr>
              <p:spPr bwMode="auto">
                <a:xfrm>
                  <a:off x="1962628" y="5543291"/>
                  <a:ext cx="49710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6 h 63"/>
                    <a:gd name="T8" fmla="*/ 0 w 26"/>
                    <a:gd name="T9" fmla="*/ 9 h 63"/>
                    <a:gd name="T10" fmla="*/ 0 w 26"/>
                    <a:gd name="T11" fmla="*/ 21 h 63"/>
                    <a:gd name="T12" fmla="*/ 3 w 26"/>
                    <a:gd name="T13" fmla="*/ 21 h 63"/>
                    <a:gd name="T14" fmla="*/ 7 w 26"/>
                    <a:gd name="T15" fmla="*/ 19 h 63"/>
                    <a:gd name="T16" fmla="*/ 10 w 26"/>
                    <a:gd name="T17" fmla="*/ 17 h 63"/>
                    <a:gd name="T18" fmla="*/ 12 w 26"/>
                    <a:gd name="T19" fmla="*/ 15 h 63"/>
                    <a:gd name="T20" fmla="*/ 12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4"/>
                        <a:pt x="10" y="6"/>
                      </a:cubicBezTo>
                      <a:cubicBezTo>
                        <a:pt x="6" y="7"/>
                        <a:pt x="3" y="9"/>
                        <a:pt x="0" y="9"/>
                      </a:cubicBezTo>
                      <a:cubicBezTo>
                        <a:pt x="0" y="9"/>
                        <a:pt x="0" y="9"/>
                        <a:pt x="0" y="21"/>
                      </a:cubicBezTo>
                      <a:cubicBezTo>
                        <a:pt x="0" y="21"/>
                        <a:pt x="1" y="21"/>
                        <a:pt x="3" y="21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0" y="17"/>
                        <a:pt x="11" y="16"/>
                        <a:pt x="12" y="15"/>
                      </a:cubicBezTo>
                      <a:cubicBezTo>
                        <a:pt x="12" y="15"/>
                        <a:pt x="12" y="15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Freeform 139"/>
                <p:cNvSpPr>
                  <a:spLocks noEditPoints="1"/>
                </p:cNvSpPr>
                <p:nvPr/>
              </p:nvSpPr>
              <p:spPr bwMode="auto">
                <a:xfrm>
                  <a:off x="2041674" y="5543291"/>
                  <a:ext cx="84750" cy="125702"/>
                </a:xfrm>
                <a:custGeom>
                  <a:avLst/>
                  <a:gdLst>
                    <a:gd name="T0" fmla="*/ 23 w 44"/>
                    <a:gd name="T1" fmla="*/ 0 h 65"/>
                    <a:gd name="T2" fmla="*/ 5 w 44"/>
                    <a:gd name="T3" fmla="*/ 8 h 65"/>
                    <a:gd name="T4" fmla="*/ 0 w 44"/>
                    <a:gd name="T5" fmla="*/ 33 h 65"/>
                    <a:gd name="T6" fmla="*/ 22 w 44"/>
                    <a:gd name="T7" fmla="*/ 65 h 65"/>
                    <a:gd name="T8" fmla="*/ 38 w 44"/>
                    <a:gd name="T9" fmla="*/ 56 h 65"/>
                    <a:gd name="T10" fmla="*/ 44 w 44"/>
                    <a:gd name="T11" fmla="*/ 32 h 65"/>
                    <a:gd name="T12" fmla="*/ 23 w 44"/>
                    <a:gd name="T13" fmla="*/ 0 h 65"/>
                    <a:gd name="T14" fmla="*/ 22 w 44"/>
                    <a:gd name="T15" fmla="*/ 54 h 65"/>
                    <a:gd name="T16" fmla="*/ 14 w 44"/>
                    <a:gd name="T17" fmla="*/ 33 h 65"/>
                    <a:gd name="T18" fmla="*/ 22 w 44"/>
                    <a:gd name="T19" fmla="*/ 11 h 65"/>
                    <a:gd name="T20" fmla="*/ 30 w 44"/>
                    <a:gd name="T21" fmla="*/ 32 h 65"/>
                    <a:gd name="T22" fmla="*/ 22 w 44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3" y="0"/>
                      </a:move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5"/>
                        <a:pt x="22" y="65"/>
                      </a:cubicBezTo>
                      <a:cubicBezTo>
                        <a:pt x="29" y="65"/>
                        <a:pt x="35" y="62"/>
                        <a:pt x="38" y="56"/>
                      </a:cubicBez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4"/>
                      </a:moveTo>
                      <a:cubicBezTo>
                        <a:pt x="16" y="54"/>
                        <a:pt x="14" y="47"/>
                        <a:pt x="14" y="33"/>
                      </a:cubicBezTo>
                      <a:cubicBezTo>
                        <a:pt x="14" y="19"/>
                        <a:pt x="16" y="11"/>
                        <a:pt x="22" y="11"/>
                      </a:cubicBezTo>
                      <a:cubicBezTo>
                        <a:pt x="27" y="11"/>
                        <a:pt x="30" y="18"/>
                        <a:pt x="30" y="32"/>
                      </a:cubicBezTo>
                      <a:cubicBezTo>
                        <a:pt x="30" y="47"/>
                        <a:pt x="27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Freeform 140"/>
                <p:cNvSpPr>
                  <a:spLocks/>
                </p:cNvSpPr>
                <p:nvPr/>
              </p:nvSpPr>
              <p:spPr bwMode="auto">
                <a:xfrm>
                  <a:off x="2153316" y="5543291"/>
                  <a:ext cx="52154" cy="121621"/>
                </a:xfrm>
                <a:custGeom>
                  <a:avLst/>
                  <a:gdLst>
                    <a:gd name="T0" fmla="*/ 0 w 27"/>
                    <a:gd name="T1" fmla="*/ 21 h 63"/>
                    <a:gd name="T2" fmla="*/ 4 w 27"/>
                    <a:gd name="T3" fmla="*/ 21 h 63"/>
                    <a:gd name="T4" fmla="*/ 8 w 27"/>
                    <a:gd name="T5" fmla="*/ 19 h 63"/>
                    <a:gd name="T6" fmla="*/ 11 w 27"/>
                    <a:gd name="T7" fmla="*/ 17 h 63"/>
                    <a:gd name="T8" fmla="*/ 13 w 27"/>
                    <a:gd name="T9" fmla="*/ 15 h 63"/>
                    <a:gd name="T10" fmla="*/ 13 w 27"/>
                    <a:gd name="T11" fmla="*/ 63 h 63"/>
                    <a:gd name="T12" fmla="*/ 27 w 27"/>
                    <a:gd name="T13" fmla="*/ 63 h 63"/>
                    <a:gd name="T14" fmla="*/ 27 w 27"/>
                    <a:gd name="T15" fmla="*/ 0 h 63"/>
                    <a:gd name="T16" fmla="*/ 19 w 27"/>
                    <a:gd name="T17" fmla="*/ 0 h 63"/>
                    <a:gd name="T18" fmla="*/ 11 w 27"/>
                    <a:gd name="T19" fmla="*/ 6 h 63"/>
                    <a:gd name="T20" fmla="*/ 0 w 27"/>
                    <a:gd name="T21" fmla="*/ 9 h 63"/>
                    <a:gd name="T22" fmla="*/ 0 w 27"/>
                    <a:gd name="T23" fmla="*/ 2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0" y="21"/>
                      </a:move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10" y="18"/>
                        <a:pt x="11" y="17"/>
                      </a:cubicBezTo>
                      <a:cubicBezTo>
                        <a:pt x="12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1" y="6"/>
                      </a:cubicBezTo>
                      <a:cubicBezTo>
                        <a:pt x="7" y="7"/>
                        <a:pt x="4" y="9"/>
                        <a:pt x="0" y="9"/>
                      </a:cubicBezTo>
                      <a:cubicBezTo>
                        <a:pt x="0" y="9"/>
                        <a:pt x="0" y="9"/>
                        <a:pt x="0" y="2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Freeform 141"/>
                <p:cNvSpPr>
                  <a:spLocks/>
                </p:cNvSpPr>
                <p:nvPr/>
              </p:nvSpPr>
              <p:spPr bwMode="auto">
                <a:xfrm>
                  <a:off x="-219698" y="4826625"/>
                  <a:ext cx="26892" cy="106112"/>
                </a:xfrm>
                <a:custGeom>
                  <a:avLst/>
                  <a:gdLst>
                    <a:gd name="T0" fmla="*/ 14 w 14"/>
                    <a:gd name="T1" fmla="*/ 55 h 55"/>
                    <a:gd name="T2" fmla="*/ 14 w 14"/>
                    <a:gd name="T3" fmla="*/ 0 h 55"/>
                    <a:gd name="T4" fmla="*/ 0 w 14"/>
                    <a:gd name="T5" fmla="*/ 23 h 55"/>
                    <a:gd name="T6" fmla="*/ 0 w 14"/>
                    <a:gd name="T7" fmla="*/ 55 h 55"/>
                    <a:gd name="T8" fmla="*/ 14 w 14"/>
                    <a:gd name="T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5">
                      <a:moveTo>
                        <a:pt x="14" y="55"/>
                      </a:moveTo>
                      <a:cubicBezTo>
                        <a:pt x="14" y="55"/>
                        <a:pt x="14" y="55"/>
                        <a:pt x="14" y="0"/>
                      </a:cubicBezTo>
                      <a:cubicBezTo>
                        <a:pt x="9" y="7"/>
                        <a:pt x="5" y="15"/>
                        <a:pt x="0" y="23"/>
                      </a:cubicBezTo>
                      <a:cubicBezTo>
                        <a:pt x="0" y="30"/>
                        <a:pt x="0" y="40"/>
                        <a:pt x="0" y="55"/>
                      </a:cubicBezTo>
                      <a:cubicBezTo>
                        <a:pt x="0" y="55"/>
                        <a:pt x="0" y="55"/>
                        <a:pt x="14" y="5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Freeform 142"/>
                <p:cNvSpPr>
                  <a:spLocks noEditPoints="1"/>
                </p:cNvSpPr>
                <p:nvPr/>
              </p:nvSpPr>
              <p:spPr bwMode="auto">
                <a:xfrm>
                  <a:off x="-165914" y="4811117"/>
                  <a:ext cx="87195" cy="125702"/>
                </a:xfrm>
                <a:custGeom>
                  <a:avLst/>
                  <a:gdLst>
                    <a:gd name="T0" fmla="*/ 23 w 45"/>
                    <a:gd name="T1" fmla="*/ 65 h 65"/>
                    <a:gd name="T2" fmla="*/ 40 w 45"/>
                    <a:gd name="T3" fmla="*/ 57 h 65"/>
                    <a:gd name="T4" fmla="*/ 45 w 45"/>
                    <a:gd name="T5" fmla="*/ 33 h 65"/>
                    <a:gd name="T6" fmla="*/ 24 w 45"/>
                    <a:gd name="T7" fmla="*/ 0 h 65"/>
                    <a:gd name="T8" fmla="*/ 6 w 45"/>
                    <a:gd name="T9" fmla="*/ 9 h 65"/>
                    <a:gd name="T10" fmla="*/ 0 w 45"/>
                    <a:gd name="T11" fmla="*/ 34 h 65"/>
                    <a:gd name="T12" fmla="*/ 23 w 45"/>
                    <a:gd name="T13" fmla="*/ 65 h 65"/>
                    <a:gd name="T14" fmla="*/ 23 w 45"/>
                    <a:gd name="T15" fmla="*/ 12 h 65"/>
                    <a:gd name="T16" fmla="*/ 31 w 45"/>
                    <a:gd name="T17" fmla="*/ 33 h 65"/>
                    <a:gd name="T18" fmla="*/ 23 w 45"/>
                    <a:gd name="T19" fmla="*/ 54 h 65"/>
                    <a:gd name="T20" fmla="*/ 14 w 45"/>
                    <a:gd name="T21" fmla="*/ 34 h 65"/>
                    <a:gd name="T22" fmla="*/ 23 w 45"/>
                    <a:gd name="T23" fmla="*/ 1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23" y="65"/>
                      </a:moveTo>
                      <a:cubicBezTo>
                        <a:pt x="30" y="65"/>
                        <a:pt x="36" y="62"/>
                        <a:pt x="40" y="57"/>
                      </a:cubicBezTo>
                      <a:cubicBezTo>
                        <a:pt x="43" y="51"/>
                        <a:pt x="45" y="43"/>
                        <a:pt x="45" y="33"/>
                      </a:cubicBezTo>
                      <a:cubicBezTo>
                        <a:pt x="45" y="12"/>
                        <a:pt x="39" y="0"/>
                        <a:pt x="24" y="0"/>
                      </a:cubicBezTo>
                      <a:cubicBezTo>
                        <a:pt x="16" y="0"/>
                        <a:pt x="10" y="3"/>
                        <a:pt x="6" y="9"/>
                      </a:cubicBezTo>
                      <a:cubicBezTo>
                        <a:pt x="2" y="15"/>
                        <a:pt x="0" y="23"/>
                        <a:pt x="0" y="34"/>
                      </a:cubicBezTo>
                      <a:cubicBezTo>
                        <a:pt x="0" y="55"/>
                        <a:pt x="8" y="65"/>
                        <a:pt x="23" y="65"/>
                      </a:cubicBezTo>
                      <a:close/>
                      <a:moveTo>
                        <a:pt x="23" y="12"/>
                      </a:moveTo>
                      <a:cubicBezTo>
                        <a:pt x="28" y="12"/>
                        <a:pt x="31" y="18"/>
                        <a:pt x="31" y="33"/>
                      </a:cubicBezTo>
                      <a:cubicBezTo>
                        <a:pt x="31" y="47"/>
                        <a:pt x="28" y="54"/>
                        <a:pt x="23" y="54"/>
                      </a:cubicBezTo>
                      <a:cubicBezTo>
                        <a:pt x="17" y="54"/>
                        <a:pt x="14" y="47"/>
                        <a:pt x="14" y="34"/>
                      </a:cubicBezTo>
                      <a:cubicBezTo>
                        <a:pt x="14" y="19"/>
                        <a:pt x="17" y="12"/>
                        <a:pt x="23" y="1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Freeform 143"/>
                <p:cNvSpPr>
                  <a:spLocks/>
                </p:cNvSpPr>
                <p:nvPr/>
              </p:nvSpPr>
              <p:spPr bwMode="auto">
                <a:xfrm>
                  <a:off x="-50197" y="4811117"/>
                  <a:ext cx="50524" cy="121621"/>
                </a:xfrm>
                <a:custGeom>
                  <a:avLst/>
                  <a:gdLst>
                    <a:gd name="T0" fmla="*/ 10 w 26"/>
                    <a:gd name="T1" fmla="*/ 6 h 63"/>
                    <a:gd name="T2" fmla="*/ 0 w 26"/>
                    <a:gd name="T3" fmla="*/ 10 h 63"/>
                    <a:gd name="T4" fmla="*/ 0 w 26"/>
                    <a:gd name="T5" fmla="*/ 21 h 63"/>
                    <a:gd name="T6" fmla="*/ 3 w 26"/>
                    <a:gd name="T7" fmla="*/ 21 h 63"/>
                    <a:gd name="T8" fmla="*/ 7 w 26"/>
                    <a:gd name="T9" fmla="*/ 19 h 63"/>
                    <a:gd name="T10" fmla="*/ 10 w 26"/>
                    <a:gd name="T11" fmla="*/ 17 h 63"/>
                    <a:gd name="T12" fmla="*/ 13 w 26"/>
                    <a:gd name="T13" fmla="*/ 15 h 63"/>
                    <a:gd name="T14" fmla="*/ 13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0 h 63"/>
                    <a:gd name="T20" fmla="*/ 18 w 26"/>
                    <a:gd name="T21" fmla="*/ 0 h 63"/>
                    <a:gd name="T22" fmla="*/ 10 w 26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0" y="6"/>
                      </a:moveTo>
                      <a:cubicBezTo>
                        <a:pt x="6" y="7"/>
                        <a:pt x="3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0" y="21"/>
                        <a:pt x="1" y="21"/>
                        <a:pt x="3" y="21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Freeform 148"/>
                <p:cNvSpPr>
                  <a:spLocks noEditPoints="1"/>
                </p:cNvSpPr>
                <p:nvPr/>
              </p:nvSpPr>
              <p:spPr bwMode="auto">
                <a:xfrm>
                  <a:off x="415117" y="4811117"/>
                  <a:ext cx="86380" cy="125702"/>
                </a:xfrm>
                <a:custGeom>
                  <a:avLst/>
                  <a:gdLst>
                    <a:gd name="T0" fmla="*/ 6 w 45"/>
                    <a:gd name="T1" fmla="*/ 9 h 65"/>
                    <a:gd name="T2" fmla="*/ 0 w 45"/>
                    <a:gd name="T3" fmla="*/ 34 h 65"/>
                    <a:gd name="T4" fmla="*/ 23 w 45"/>
                    <a:gd name="T5" fmla="*/ 65 h 65"/>
                    <a:gd name="T6" fmla="*/ 39 w 45"/>
                    <a:gd name="T7" fmla="*/ 57 h 65"/>
                    <a:gd name="T8" fmla="*/ 45 w 45"/>
                    <a:gd name="T9" fmla="*/ 33 h 65"/>
                    <a:gd name="T10" fmla="*/ 23 w 45"/>
                    <a:gd name="T11" fmla="*/ 0 h 65"/>
                    <a:gd name="T12" fmla="*/ 6 w 45"/>
                    <a:gd name="T13" fmla="*/ 9 h 65"/>
                    <a:gd name="T14" fmla="*/ 23 w 45"/>
                    <a:gd name="T15" fmla="*/ 12 h 65"/>
                    <a:gd name="T16" fmla="*/ 31 w 45"/>
                    <a:gd name="T17" fmla="*/ 33 h 65"/>
                    <a:gd name="T18" fmla="*/ 23 w 45"/>
                    <a:gd name="T19" fmla="*/ 54 h 65"/>
                    <a:gd name="T20" fmla="*/ 14 w 45"/>
                    <a:gd name="T21" fmla="*/ 34 h 65"/>
                    <a:gd name="T22" fmla="*/ 23 w 45"/>
                    <a:gd name="T23" fmla="*/ 1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6" y="9"/>
                      </a:moveTo>
                      <a:cubicBezTo>
                        <a:pt x="2" y="15"/>
                        <a:pt x="0" y="23"/>
                        <a:pt x="0" y="34"/>
                      </a:cubicBezTo>
                      <a:cubicBezTo>
                        <a:pt x="0" y="55"/>
                        <a:pt x="8" y="65"/>
                        <a:pt x="23" y="65"/>
                      </a:cubicBezTo>
                      <a:cubicBezTo>
                        <a:pt x="30" y="65"/>
                        <a:pt x="35" y="62"/>
                        <a:pt x="39" y="57"/>
                      </a:cubicBezTo>
                      <a:cubicBezTo>
                        <a:pt x="43" y="51"/>
                        <a:pt x="45" y="43"/>
                        <a:pt x="45" y="33"/>
                      </a:cubicBezTo>
                      <a:cubicBezTo>
                        <a:pt x="45" y="12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9"/>
                      </a:cubicBezTo>
                      <a:close/>
                      <a:moveTo>
                        <a:pt x="23" y="12"/>
                      </a:moveTo>
                      <a:cubicBezTo>
                        <a:pt x="28" y="12"/>
                        <a:pt x="31" y="18"/>
                        <a:pt x="31" y="33"/>
                      </a:cubicBezTo>
                      <a:cubicBezTo>
                        <a:pt x="31" y="47"/>
                        <a:pt x="28" y="54"/>
                        <a:pt x="23" y="54"/>
                      </a:cubicBezTo>
                      <a:cubicBezTo>
                        <a:pt x="17" y="54"/>
                        <a:pt x="14" y="47"/>
                        <a:pt x="14" y="34"/>
                      </a:cubicBezTo>
                      <a:cubicBezTo>
                        <a:pt x="14" y="19"/>
                        <a:pt x="17" y="12"/>
                        <a:pt x="23" y="1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Freeform 152"/>
                <p:cNvSpPr>
                  <a:spLocks noEditPoints="1"/>
                </p:cNvSpPr>
                <p:nvPr/>
              </p:nvSpPr>
              <p:spPr bwMode="auto">
                <a:xfrm>
                  <a:off x="837239" y="4811117"/>
                  <a:ext cx="84750" cy="125702"/>
                </a:xfrm>
                <a:custGeom>
                  <a:avLst/>
                  <a:gdLst>
                    <a:gd name="T0" fmla="*/ 22 w 44"/>
                    <a:gd name="T1" fmla="*/ 65 h 65"/>
                    <a:gd name="T2" fmla="*/ 38 w 44"/>
                    <a:gd name="T3" fmla="*/ 57 h 65"/>
                    <a:gd name="T4" fmla="*/ 44 w 44"/>
                    <a:gd name="T5" fmla="*/ 33 h 65"/>
                    <a:gd name="T6" fmla="*/ 23 w 44"/>
                    <a:gd name="T7" fmla="*/ 0 h 65"/>
                    <a:gd name="T8" fmla="*/ 5 w 44"/>
                    <a:gd name="T9" fmla="*/ 9 h 65"/>
                    <a:gd name="T10" fmla="*/ 0 w 44"/>
                    <a:gd name="T11" fmla="*/ 34 h 65"/>
                    <a:gd name="T12" fmla="*/ 22 w 44"/>
                    <a:gd name="T13" fmla="*/ 65 h 65"/>
                    <a:gd name="T14" fmla="*/ 22 w 44"/>
                    <a:gd name="T15" fmla="*/ 12 h 65"/>
                    <a:gd name="T16" fmla="*/ 30 w 44"/>
                    <a:gd name="T17" fmla="*/ 33 h 65"/>
                    <a:gd name="T18" fmla="*/ 22 w 44"/>
                    <a:gd name="T19" fmla="*/ 54 h 65"/>
                    <a:gd name="T20" fmla="*/ 14 w 44"/>
                    <a:gd name="T21" fmla="*/ 34 h 65"/>
                    <a:gd name="T22" fmla="*/ 22 w 44"/>
                    <a:gd name="T23" fmla="*/ 1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2" y="65"/>
                      </a:moveTo>
                      <a:cubicBezTo>
                        <a:pt x="29" y="65"/>
                        <a:pt x="35" y="62"/>
                        <a:pt x="38" y="57"/>
                      </a:cubicBezTo>
                      <a:cubicBezTo>
                        <a:pt x="42" y="51"/>
                        <a:pt x="44" y="43"/>
                        <a:pt x="44" y="33"/>
                      </a:cubicBezTo>
                      <a:cubicBezTo>
                        <a:pt x="44" y="12"/>
                        <a:pt x="38" y="0"/>
                        <a:pt x="23" y="0"/>
                      </a:cubicBezTo>
                      <a:cubicBezTo>
                        <a:pt x="15" y="0"/>
                        <a:pt x="9" y="3"/>
                        <a:pt x="5" y="9"/>
                      </a:cubicBezTo>
                      <a:cubicBezTo>
                        <a:pt x="2" y="15"/>
                        <a:pt x="0" y="23"/>
                        <a:pt x="0" y="34"/>
                      </a:cubicBezTo>
                      <a:cubicBezTo>
                        <a:pt x="0" y="55"/>
                        <a:pt x="7" y="65"/>
                        <a:pt x="22" y="65"/>
                      </a:cubicBezTo>
                      <a:close/>
                      <a:moveTo>
                        <a:pt x="22" y="12"/>
                      </a:moveTo>
                      <a:cubicBezTo>
                        <a:pt x="27" y="12"/>
                        <a:pt x="30" y="18"/>
                        <a:pt x="30" y="33"/>
                      </a:cubicBezTo>
                      <a:cubicBezTo>
                        <a:pt x="30" y="47"/>
                        <a:pt x="27" y="54"/>
                        <a:pt x="22" y="54"/>
                      </a:cubicBezTo>
                      <a:cubicBezTo>
                        <a:pt x="16" y="54"/>
                        <a:pt x="14" y="47"/>
                        <a:pt x="14" y="34"/>
                      </a:cubicBezTo>
                      <a:cubicBezTo>
                        <a:pt x="14" y="19"/>
                        <a:pt x="16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Freeform 153"/>
                <p:cNvSpPr>
                  <a:spLocks/>
                </p:cNvSpPr>
                <p:nvPr/>
              </p:nvSpPr>
              <p:spPr bwMode="auto">
                <a:xfrm>
                  <a:off x="949697" y="4811117"/>
                  <a:ext cx="51340" cy="121621"/>
                </a:xfrm>
                <a:custGeom>
                  <a:avLst/>
                  <a:gdLst>
                    <a:gd name="T0" fmla="*/ 0 w 27"/>
                    <a:gd name="T1" fmla="*/ 21 h 63"/>
                    <a:gd name="T2" fmla="*/ 4 w 27"/>
                    <a:gd name="T3" fmla="*/ 21 h 63"/>
                    <a:gd name="T4" fmla="*/ 8 w 27"/>
                    <a:gd name="T5" fmla="*/ 19 h 63"/>
                    <a:gd name="T6" fmla="*/ 11 w 27"/>
                    <a:gd name="T7" fmla="*/ 17 h 63"/>
                    <a:gd name="T8" fmla="*/ 13 w 27"/>
                    <a:gd name="T9" fmla="*/ 15 h 63"/>
                    <a:gd name="T10" fmla="*/ 13 w 27"/>
                    <a:gd name="T11" fmla="*/ 63 h 63"/>
                    <a:gd name="T12" fmla="*/ 27 w 27"/>
                    <a:gd name="T13" fmla="*/ 63 h 63"/>
                    <a:gd name="T14" fmla="*/ 27 w 27"/>
                    <a:gd name="T15" fmla="*/ 0 h 63"/>
                    <a:gd name="T16" fmla="*/ 19 w 27"/>
                    <a:gd name="T17" fmla="*/ 0 h 63"/>
                    <a:gd name="T18" fmla="*/ 11 w 27"/>
                    <a:gd name="T19" fmla="*/ 6 h 63"/>
                    <a:gd name="T20" fmla="*/ 0 w 27"/>
                    <a:gd name="T21" fmla="*/ 10 h 63"/>
                    <a:gd name="T22" fmla="*/ 0 w 27"/>
                    <a:gd name="T23" fmla="*/ 2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0" y="21"/>
                      </a:move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10" y="18"/>
                        <a:pt x="11" y="17"/>
                      </a:cubicBezTo>
                      <a:cubicBezTo>
                        <a:pt x="12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1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Freeform 157"/>
                <p:cNvSpPr>
                  <a:spLocks/>
                </p:cNvSpPr>
                <p:nvPr/>
              </p:nvSpPr>
              <p:spPr bwMode="auto">
                <a:xfrm>
                  <a:off x="1336778" y="4811117"/>
                  <a:ext cx="50524" cy="121621"/>
                </a:xfrm>
                <a:custGeom>
                  <a:avLst/>
                  <a:gdLst>
                    <a:gd name="T0" fmla="*/ 0 w 26"/>
                    <a:gd name="T1" fmla="*/ 21 h 63"/>
                    <a:gd name="T2" fmla="*/ 4 w 26"/>
                    <a:gd name="T3" fmla="*/ 21 h 63"/>
                    <a:gd name="T4" fmla="*/ 7 w 26"/>
                    <a:gd name="T5" fmla="*/ 19 h 63"/>
                    <a:gd name="T6" fmla="*/ 10 w 26"/>
                    <a:gd name="T7" fmla="*/ 17 h 63"/>
                    <a:gd name="T8" fmla="*/ 13 w 26"/>
                    <a:gd name="T9" fmla="*/ 15 h 63"/>
                    <a:gd name="T10" fmla="*/ 13 w 26"/>
                    <a:gd name="T11" fmla="*/ 63 h 63"/>
                    <a:gd name="T12" fmla="*/ 26 w 26"/>
                    <a:gd name="T13" fmla="*/ 63 h 63"/>
                    <a:gd name="T14" fmla="*/ 26 w 26"/>
                    <a:gd name="T15" fmla="*/ 0 h 63"/>
                    <a:gd name="T16" fmla="*/ 18 w 26"/>
                    <a:gd name="T17" fmla="*/ 0 h 63"/>
                    <a:gd name="T18" fmla="*/ 10 w 26"/>
                    <a:gd name="T19" fmla="*/ 6 h 63"/>
                    <a:gd name="T20" fmla="*/ 0 w 26"/>
                    <a:gd name="T21" fmla="*/ 10 h 63"/>
                    <a:gd name="T22" fmla="*/ 0 w 26"/>
                    <a:gd name="T23" fmla="*/ 2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0" y="21"/>
                      </a:move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6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Freeform 158"/>
                <p:cNvSpPr>
                  <a:spLocks noEditPoints="1"/>
                </p:cNvSpPr>
                <p:nvPr/>
              </p:nvSpPr>
              <p:spPr bwMode="auto">
                <a:xfrm>
                  <a:off x="1416639" y="4811117"/>
                  <a:ext cx="84750" cy="125702"/>
                </a:xfrm>
                <a:custGeom>
                  <a:avLst/>
                  <a:gdLst>
                    <a:gd name="T0" fmla="*/ 6 w 44"/>
                    <a:gd name="T1" fmla="*/ 9 h 65"/>
                    <a:gd name="T2" fmla="*/ 0 w 44"/>
                    <a:gd name="T3" fmla="*/ 34 h 65"/>
                    <a:gd name="T4" fmla="*/ 22 w 44"/>
                    <a:gd name="T5" fmla="*/ 65 h 65"/>
                    <a:gd name="T6" fmla="*/ 39 w 44"/>
                    <a:gd name="T7" fmla="*/ 57 h 65"/>
                    <a:gd name="T8" fmla="*/ 44 w 44"/>
                    <a:gd name="T9" fmla="*/ 33 h 65"/>
                    <a:gd name="T10" fmla="*/ 23 w 44"/>
                    <a:gd name="T11" fmla="*/ 0 h 65"/>
                    <a:gd name="T12" fmla="*/ 6 w 44"/>
                    <a:gd name="T13" fmla="*/ 9 h 65"/>
                    <a:gd name="T14" fmla="*/ 22 w 44"/>
                    <a:gd name="T15" fmla="*/ 12 h 65"/>
                    <a:gd name="T16" fmla="*/ 31 w 44"/>
                    <a:gd name="T17" fmla="*/ 33 h 65"/>
                    <a:gd name="T18" fmla="*/ 22 w 44"/>
                    <a:gd name="T19" fmla="*/ 54 h 65"/>
                    <a:gd name="T20" fmla="*/ 14 w 44"/>
                    <a:gd name="T21" fmla="*/ 34 h 65"/>
                    <a:gd name="T22" fmla="*/ 22 w 44"/>
                    <a:gd name="T23" fmla="*/ 1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6" y="9"/>
                      </a:moveTo>
                      <a:cubicBezTo>
                        <a:pt x="2" y="15"/>
                        <a:pt x="0" y="23"/>
                        <a:pt x="0" y="34"/>
                      </a:cubicBezTo>
                      <a:cubicBezTo>
                        <a:pt x="0" y="55"/>
                        <a:pt x="8" y="65"/>
                        <a:pt x="22" y="65"/>
                      </a:cubicBezTo>
                      <a:cubicBezTo>
                        <a:pt x="30" y="65"/>
                        <a:pt x="35" y="62"/>
                        <a:pt x="39" y="57"/>
                      </a:cubicBezTo>
                      <a:cubicBezTo>
                        <a:pt x="43" y="51"/>
                        <a:pt x="44" y="43"/>
                        <a:pt x="44" y="33"/>
                      </a:cubicBezTo>
                      <a:cubicBezTo>
                        <a:pt x="44" y="12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9"/>
                      </a:cubicBezTo>
                      <a:close/>
                      <a:moveTo>
                        <a:pt x="22" y="12"/>
                      </a:moveTo>
                      <a:cubicBezTo>
                        <a:pt x="28" y="12"/>
                        <a:pt x="31" y="18"/>
                        <a:pt x="31" y="33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4"/>
                      </a:cubicBezTo>
                      <a:cubicBezTo>
                        <a:pt x="14" y="19"/>
                        <a:pt x="17" y="12"/>
                        <a:pt x="22" y="1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Freeform 159"/>
                <p:cNvSpPr>
                  <a:spLocks noEditPoints="1"/>
                </p:cNvSpPr>
                <p:nvPr/>
              </p:nvSpPr>
              <p:spPr bwMode="auto">
                <a:xfrm>
                  <a:off x="1529912" y="4811117"/>
                  <a:ext cx="87195" cy="125702"/>
                </a:xfrm>
                <a:custGeom>
                  <a:avLst/>
                  <a:gdLst>
                    <a:gd name="T0" fmla="*/ 23 w 45"/>
                    <a:gd name="T1" fmla="*/ 0 h 65"/>
                    <a:gd name="T2" fmla="*/ 6 w 45"/>
                    <a:gd name="T3" fmla="*/ 9 h 65"/>
                    <a:gd name="T4" fmla="*/ 0 w 45"/>
                    <a:gd name="T5" fmla="*/ 34 h 65"/>
                    <a:gd name="T6" fmla="*/ 22 w 45"/>
                    <a:gd name="T7" fmla="*/ 65 h 65"/>
                    <a:gd name="T8" fmla="*/ 39 w 45"/>
                    <a:gd name="T9" fmla="*/ 57 h 65"/>
                    <a:gd name="T10" fmla="*/ 45 w 45"/>
                    <a:gd name="T11" fmla="*/ 33 h 65"/>
                    <a:gd name="T12" fmla="*/ 23 w 45"/>
                    <a:gd name="T13" fmla="*/ 0 h 65"/>
                    <a:gd name="T14" fmla="*/ 22 w 45"/>
                    <a:gd name="T15" fmla="*/ 54 h 65"/>
                    <a:gd name="T16" fmla="*/ 14 w 45"/>
                    <a:gd name="T17" fmla="*/ 34 h 65"/>
                    <a:gd name="T18" fmla="*/ 22 w 45"/>
                    <a:gd name="T19" fmla="*/ 12 h 65"/>
                    <a:gd name="T20" fmla="*/ 31 w 45"/>
                    <a:gd name="T21" fmla="*/ 33 h 65"/>
                    <a:gd name="T22" fmla="*/ 22 w 45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23" y="0"/>
                      </a:moveTo>
                      <a:cubicBezTo>
                        <a:pt x="16" y="0"/>
                        <a:pt x="10" y="3"/>
                        <a:pt x="6" y="9"/>
                      </a:cubicBezTo>
                      <a:cubicBezTo>
                        <a:pt x="2" y="15"/>
                        <a:pt x="0" y="23"/>
                        <a:pt x="0" y="34"/>
                      </a:cubicBezTo>
                      <a:cubicBezTo>
                        <a:pt x="0" y="55"/>
                        <a:pt x="8" y="65"/>
                        <a:pt x="22" y="65"/>
                      </a:cubicBezTo>
                      <a:cubicBezTo>
                        <a:pt x="30" y="65"/>
                        <a:pt x="35" y="62"/>
                        <a:pt x="39" y="57"/>
                      </a:cubicBezTo>
                      <a:cubicBezTo>
                        <a:pt x="43" y="51"/>
                        <a:pt x="45" y="43"/>
                        <a:pt x="45" y="33"/>
                      </a:cubicBezTo>
                      <a:cubicBezTo>
                        <a:pt x="45" y="12"/>
                        <a:pt x="38" y="0"/>
                        <a:pt x="23" y="0"/>
                      </a:cubicBezTo>
                      <a:close/>
                      <a:moveTo>
                        <a:pt x="22" y="54"/>
                      </a:moveTo>
                      <a:cubicBezTo>
                        <a:pt x="17" y="54"/>
                        <a:pt x="14" y="47"/>
                        <a:pt x="14" y="34"/>
                      </a:cubicBezTo>
                      <a:cubicBezTo>
                        <a:pt x="14" y="19"/>
                        <a:pt x="17" y="12"/>
                        <a:pt x="22" y="12"/>
                      </a:cubicBezTo>
                      <a:cubicBezTo>
                        <a:pt x="28" y="12"/>
                        <a:pt x="31" y="18"/>
                        <a:pt x="31" y="33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Freeform 160"/>
                <p:cNvSpPr>
                  <a:spLocks/>
                </p:cNvSpPr>
                <p:nvPr/>
              </p:nvSpPr>
              <p:spPr bwMode="auto">
                <a:xfrm>
                  <a:off x="1643999" y="4811117"/>
                  <a:ext cx="52154" cy="121621"/>
                </a:xfrm>
                <a:custGeom>
                  <a:avLst/>
                  <a:gdLst>
                    <a:gd name="T0" fmla="*/ 10 w 27"/>
                    <a:gd name="T1" fmla="*/ 6 h 63"/>
                    <a:gd name="T2" fmla="*/ 0 w 27"/>
                    <a:gd name="T3" fmla="*/ 10 h 63"/>
                    <a:gd name="T4" fmla="*/ 0 w 27"/>
                    <a:gd name="T5" fmla="*/ 21 h 63"/>
                    <a:gd name="T6" fmla="*/ 4 w 27"/>
                    <a:gd name="T7" fmla="*/ 21 h 63"/>
                    <a:gd name="T8" fmla="*/ 8 w 27"/>
                    <a:gd name="T9" fmla="*/ 19 h 63"/>
                    <a:gd name="T10" fmla="*/ 10 w 27"/>
                    <a:gd name="T11" fmla="*/ 17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9 w 27"/>
                    <a:gd name="T21" fmla="*/ 0 h 63"/>
                    <a:gd name="T22" fmla="*/ 10 w 27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6"/>
                      </a:move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10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Freeform 161"/>
                <p:cNvSpPr>
                  <a:spLocks/>
                </p:cNvSpPr>
                <p:nvPr/>
              </p:nvSpPr>
              <p:spPr bwMode="auto">
                <a:xfrm>
                  <a:off x="1724674" y="4811117"/>
                  <a:ext cx="50524" cy="121621"/>
                </a:xfrm>
                <a:custGeom>
                  <a:avLst/>
                  <a:gdLst>
                    <a:gd name="T0" fmla="*/ 10 w 26"/>
                    <a:gd name="T1" fmla="*/ 6 h 63"/>
                    <a:gd name="T2" fmla="*/ 0 w 26"/>
                    <a:gd name="T3" fmla="*/ 10 h 63"/>
                    <a:gd name="T4" fmla="*/ 0 w 26"/>
                    <a:gd name="T5" fmla="*/ 21 h 63"/>
                    <a:gd name="T6" fmla="*/ 3 w 26"/>
                    <a:gd name="T7" fmla="*/ 21 h 63"/>
                    <a:gd name="T8" fmla="*/ 7 w 26"/>
                    <a:gd name="T9" fmla="*/ 19 h 63"/>
                    <a:gd name="T10" fmla="*/ 10 w 26"/>
                    <a:gd name="T11" fmla="*/ 17 h 63"/>
                    <a:gd name="T12" fmla="*/ 12 w 26"/>
                    <a:gd name="T13" fmla="*/ 15 h 63"/>
                    <a:gd name="T14" fmla="*/ 12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0 h 63"/>
                    <a:gd name="T20" fmla="*/ 18 w 26"/>
                    <a:gd name="T21" fmla="*/ 0 h 63"/>
                    <a:gd name="T22" fmla="*/ 10 w 26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0" y="6"/>
                      </a:moveTo>
                      <a:cubicBezTo>
                        <a:pt x="6" y="7"/>
                        <a:pt x="3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3" y="21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2" y="15"/>
                      </a:cubicBezTo>
                      <a:cubicBezTo>
                        <a:pt x="12" y="15"/>
                        <a:pt x="12" y="15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3" name="Freeform 162"/>
                <p:cNvSpPr>
                  <a:spLocks/>
                </p:cNvSpPr>
                <p:nvPr/>
              </p:nvSpPr>
              <p:spPr bwMode="auto">
                <a:xfrm>
                  <a:off x="1803721" y="4811117"/>
                  <a:ext cx="50524" cy="121621"/>
                </a:xfrm>
                <a:custGeom>
                  <a:avLst/>
                  <a:gdLst>
                    <a:gd name="T0" fmla="*/ 0 w 26"/>
                    <a:gd name="T1" fmla="*/ 21 h 63"/>
                    <a:gd name="T2" fmla="*/ 4 w 26"/>
                    <a:gd name="T3" fmla="*/ 21 h 63"/>
                    <a:gd name="T4" fmla="*/ 7 w 26"/>
                    <a:gd name="T5" fmla="*/ 19 h 63"/>
                    <a:gd name="T6" fmla="*/ 10 w 26"/>
                    <a:gd name="T7" fmla="*/ 17 h 63"/>
                    <a:gd name="T8" fmla="*/ 13 w 26"/>
                    <a:gd name="T9" fmla="*/ 15 h 63"/>
                    <a:gd name="T10" fmla="*/ 13 w 26"/>
                    <a:gd name="T11" fmla="*/ 63 h 63"/>
                    <a:gd name="T12" fmla="*/ 26 w 26"/>
                    <a:gd name="T13" fmla="*/ 63 h 63"/>
                    <a:gd name="T14" fmla="*/ 26 w 26"/>
                    <a:gd name="T15" fmla="*/ 0 h 63"/>
                    <a:gd name="T16" fmla="*/ 18 w 26"/>
                    <a:gd name="T17" fmla="*/ 0 h 63"/>
                    <a:gd name="T18" fmla="*/ 10 w 26"/>
                    <a:gd name="T19" fmla="*/ 6 h 63"/>
                    <a:gd name="T20" fmla="*/ 0 w 26"/>
                    <a:gd name="T21" fmla="*/ 10 h 63"/>
                    <a:gd name="T22" fmla="*/ 0 w 26"/>
                    <a:gd name="T23" fmla="*/ 2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0" y="21"/>
                      </a:move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Freeform 163"/>
                <p:cNvSpPr>
                  <a:spLocks noEditPoints="1"/>
                </p:cNvSpPr>
                <p:nvPr/>
              </p:nvSpPr>
              <p:spPr bwMode="auto">
                <a:xfrm>
                  <a:off x="1882767" y="4811117"/>
                  <a:ext cx="85566" cy="125702"/>
                </a:xfrm>
                <a:custGeom>
                  <a:avLst/>
                  <a:gdLst>
                    <a:gd name="T0" fmla="*/ 6 w 44"/>
                    <a:gd name="T1" fmla="*/ 9 h 65"/>
                    <a:gd name="T2" fmla="*/ 0 w 44"/>
                    <a:gd name="T3" fmla="*/ 34 h 65"/>
                    <a:gd name="T4" fmla="*/ 22 w 44"/>
                    <a:gd name="T5" fmla="*/ 65 h 65"/>
                    <a:gd name="T6" fmla="*/ 39 w 44"/>
                    <a:gd name="T7" fmla="*/ 57 h 65"/>
                    <a:gd name="T8" fmla="*/ 44 w 44"/>
                    <a:gd name="T9" fmla="*/ 33 h 65"/>
                    <a:gd name="T10" fmla="*/ 23 w 44"/>
                    <a:gd name="T11" fmla="*/ 0 h 65"/>
                    <a:gd name="T12" fmla="*/ 6 w 44"/>
                    <a:gd name="T13" fmla="*/ 9 h 65"/>
                    <a:gd name="T14" fmla="*/ 31 w 44"/>
                    <a:gd name="T15" fmla="*/ 33 h 65"/>
                    <a:gd name="T16" fmla="*/ 22 w 44"/>
                    <a:gd name="T17" fmla="*/ 54 h 65"/>
                    <a:gd name="T18" fmla="*/ 14 w 44"/>
                    <a:gd name="T19" fmla="*/ 34 h 65"/>
                    <a:gd name="T20" fmla="*/ 22 w 44"/>
                    <a:gd name="T21" fmla="*/ 12 h 65"/>
                    <a:gd name="T22" fmla="*/ 31 w 44"/>
                    <a:gd name="T23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6" y="9"/>
                      </a:moveTo>
                      <a:cubicBezTo>
                        <a:pt x="2" y="15"/>
                        <a:pt x="0" y="23"/>
                        <a:pt x="0" y="34"/>
                      </a:cubicBezTo>
                      <a:cubicBezTo>
                        <a:pt x="0" y="55"/>
                        <a:pt x="8" y="65"/>
                        <a:pt x="22" y="65"/>
                      </a:cubicBezTo>
                      <a:cubicBezTo>
                        <a:pt x="30" y="65"/>
                        <a:pt x="35" y="62"/>
                        <a:pt x="39" y="57"/>
                      </a:cubicBezTo>
                      <a:cubicBezTo>
                        <a:pt x="43" y="51"/>
                        <a:pt x="44" y="43"/>
                        <a:pt x="44" y="33"/>
                      </a:cubicBezTo>
                      <a:cubicBezTo>
                        <a:pt x="44" y="12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9"/>
                      </a:cubicBezTo>
                      <a:close/>
                      <a:moveTo>
                        <a:pt x="31" y="33"/>
                      </a:moveTo>
                      <a:cubicBezTo>
                        <a:pt x="31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4"/>
                      </a:cubicBezTo>
                      <a:cubicBezTo>
                        <a:pt x="14" y="19"/>
                        <a:pt x="17" y="12"/>
                        <a:pt x="22" y="12"/>
                      </a:cubicBezTo>
                      <a:cubicBezTo>
                        <a:pt x="28" y="12"/>
                        <a:pt x="31" y="18"/>
                        <a:pt x="31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5" name="Freeform 164"/>
                <p:cNvSpPr>
                  <a:spLocks noEditPoints="1"/>
                </p:cNvSpPr>
                <p:nvPr/>
              </p:nvSpPr>
              <p:spPr bwMode="auto">
                <a:xfrm>
                  <a:off x="1996854" y="4813565"/>
                  <a:ext cx="84750" cy="123254"/>
                </a:xfrm>
                <a:custGeom>
                  <a:avLst/>
                  <a:gdLst>
                    <a:gd name="T0" fmla="*/ 6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9 w 44"/>
                    <a:gd name="T7" fmla="*/ 56 h 64"/>
                    <a:gd name="T8" fmla="*/ 44 w 44"/>
                    <a:gd name="T9" fmla="*/ 40 h 64"/>
                    <a:gd name="T10" fmla="*/ 20 w 44"/>
                    <a:gd name="T11" fmla="*/ 0 h 64"/>
                    <a:gd name="T12" fmla="*/ 6 w 44"/>
                    <a:gd name="T13" fmla="*/ 8 h 64"/>
                    <a:gd name="T14" fmla="*/ 22 w 44"/>
                    <a:gd name="T15" fmla="*/ 11 h 64"/>
                    <a:gd name="T16" fmla="*/ 31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6" y="8"/>
                      </a:move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1" y="52"/>
                        <a:pt x="43" y="46"/>
                        <a:pt x="44" y="40"/>
                      </a:cubicBezTo>
                      <a:cubicBezTo>
                        <a:pt x="36" y="26"/>
                        <a:pt x="28" y="13"/>
                        <a:pt x="20" y="0"/>
                      </a:cubicBezTo>
                      <a:cubicBezTo>
                        <a:pt x="14" y="1"/>
                        <a:pt x="9" y="3"/>
                        <a:pt x="6" y="8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6"/>
                        <a:pt x="28" y="53"/>
                        <a:pt x="22" y="53"/>
                      </a:cubicBezTo>
                      <a:cubicBezTo>
                        <a:pt x="17" y="53"/>
                        <a:pt x="14" y="46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" name="Freeform 169"/>
                <p:cNvSpPr>
                  <a:spLocks/>
                </p:cNvSpPr>
                <p:nvPr/>
              </p:nvSpPr>
              <p:spPr bwMode="auto">
                <a:xfrm>
                  <a:off x="-26564" y="5690216"/>
                  <a:ext cx="51340" cy="121621"/>
                </a:xfrm>
                <a:custGeom>
                  <a:avLst/>
                  <a:gdLst>
                    <a:gd name="T0" fmla="*/ 10 w 27"/>
                    <a:gd name="T1" fmla="*/ 6 h 63"/>
                    <a:gd name="T2" fmla="*/ 0 w 27"/>
                    <a:gd name="T3" fmla="*/ 9 h 63"/>
                    <a:gd name="T4" fmla="*/ 0 w 27"/>
                    <a:gd name="T5" fmla="*/ 20 h 63"/>
                    <a:gd name="T6" fmla="*/ 4 w 27"/>
                    <a:gd name="T7" fmla="*/ 20 h 63"/>
                    <a:gd name="T8" fmla="*/ 8 w 27"/>
                    <a:gd name="T9" fmla="*/ 19 h 63"/>
                    <a:gd name="T10" fmla="*/ 10 w 27"/>
                    <a:gd name="T11" fmla="*/ 17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9 w 27"/>
                    <a:gd name="T21" fmla="*/ 0 h 63"/>
                    <a:gd name="T22" fmla="*/ 10 w 27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6"/>
                      </a:moveTo>
                      <a:cubicBezTo>
                        <a:pt x="7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9"/>
                      </a:cubicBezTo>
                      <a:cubicBezTo>
                        <a:pt x="9" y="19"/>
                        <a:pt x="10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Freeform 170"/>
                <p:cNvSpPr>
                  <a:spLocks/>
                </p:cNvSpPr>
                <p:nvPr/>
              </p:nvSpPr>
              <p:spPr bwMode="auto">
                <a:xfrm>
                  <a:off x="54112" y="5690216"/>
                  <a:ext cx="50524" cy="121621"/>
                </a:xfrm>
                <a:custGeom>
                  <a:avLst/>
                  <a:gdLst>
                    <a:gd name="T0" fmla="*/ 13 w 26"/>
                    <a:gd name="T1" fmla="*/ 15 h 63"/>
                    <a:gd name="T2" fmla="*/ 13 w 26"/>
                    <a:gd name="T3" fmla="*/ 63 h 63"/>
                    <a:gd name="T4" fmla="*/ 26 w 26"/>
                    <a:gd name="T5" fmla="*/ 63 h 63"/>
                    <a:gd name="T6" fmla="*/ 26 w 26"/>
                    <a:gd name="T7" fmla="*/ 0 h 63"/>
                    <a:gd name="T8" fmla="*/ 18 w 26"/>
                    <a:gd name="T9" fmla="*/ 0 h 63"/>
                    <a:gd name="T10" fmla="*/ 10 w 26"/>
                    <a:gd name="T11" fmla="*/ 6 h 63"/>
                    <a:gd name="T12" fmla="*/ 0 w 26"/>
                    <a:gd name="T13" fmla="*/ 9 h 63"/>
                    <a:gd name="T14" fmla="*/ 0 w 26"/>
                    <a:gd name="T15" fmla="*/ 20 h 63"/>
                    <a:gd name="T16" fmla="*/ 3 w 26"/>
                    <a:gd name="T17" fmla="*/ 20 h 63"/>
                    <a:gd name="T18" fmla="*/ 7 w 26"/>
                    <a:gd name="T19" fmla="*/ 19 h 63"/>
                    <a:gd name="T20" fmla="*/ 10 w 26"/>
                    <a:gd name="T21" fmla="*/ 17 h 63"/>
                    <a:gd name="T22" fmla="*/ 13 w 26"/>
                    <a:gd name="T23" fmla="*/ 1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3" y="15"/>
                      </a:move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Freeform 171"/>
                <p:cNvSpPr>
                  <a:spLocks/>
                </p:cNvSpPr>
                <p:nvPr/>
              </p:nvSpPr>
              <p:spPr bwMode="auto">
                <a:xfrm>
                  <a:off x="133158" y="5690216"/>
                  <a:ext cx="50524" cy="121621"/>
                </a:xfrm>
                <a:custGeom>
                  <a:avLst/>
                  <a:gdLst>
                    <a:gd name="T0" fmla="*/ 13 w 26"/>
                    <a:gd name="T1" fmla="*/ 15 h 63"/>
                    <a:gd name="T2" fmla="*/ 13 w 26"/>
                    <a:gd name="T3" fmla="*/ 63 h 63"/>
                    <a:gd name="T4" fmla="*/ 26 w 26"/>
                    <a:gd name="T5" fmla="*/ 63 h 63"/>
                    <a:gd name="T6" fmla="*/ 26 w 26"/>
                    <a:gd name="T7" fmla="*/ 0 h 63"/>
                    <a:gd name="T8" fmla="*/ 18 w 26"/>
                    <a:gd name="T9" fmla="*/ 0 h 63"/>
                    <a:gd name="T10" fmla="*/ 10 w 26"/>
                    <a:gd name="T11" fmla="*/ 6 h 63"/>
                    <a:gd name="T12" fmla="*/ 0 w 26"/>
                    <a:gd name="T13" fmla="*/ 9 h 63"/>
                    <a:gd name="T14" fmla="*/ 0 w 26"/>
                    <a:gd name="T15" fmla="*/ 20 h 63"/>
                    <a:gd name="T16" fmla="*/ 4 w 26"/>
                    <a:gd name="T17" fmla="*/ 20 h 63"/>
                    <a:gd name="T18" fmla="*/ 7 w 26"/>
                    <a:gd name="T19" fmla="*/ 19 h 63"/>
                    <a:gd name="T20" fmla="*/ 10 w 26"/>
                    <a:gd name="T21" fmla="*/ 17 h 63"/>
                    <a:gd name="T22" fmla="*/ 13 w 26"/>
                    <a:gd name="T23" fmla="*/ 1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3" y="15"/>
                      </a:move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6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Freeform 172"/>
                <p:cNvSpPr>
                  <a:spLocks noEditPoints="1"/>
                </p:cNvSpPr>
                <p:nvPr/>
              </p:nvSpPr>
              <p:spPr bwMode="auto">
                <a:xfrm>
                  <a:off x="212204" y="5690216"/>
                  <a:ext cx="84750" cy="124070"/>
                </a:xfrm>
                <a:custGeom>
                  <a:avLst/>
                  <a:gdLst>
                    <a:gd name="T0" fmla="*/ 39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6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9 w 44"/>
                    <a:gd name="T13" fmla="*/ 56 h 64"/>
                    <a:gd name="T14" fmla="*/ 14 w 44"/>
                    <a:gd name="T15" fmla="*/ 33 h 64"/>
                    <a:gd name="T16" fmla="*/ 22 w 44"/>
                    <a:gd name="T17" fmla="*/ 11 h 64"/>
                    <a:gd name="T18" fmla="*/ 31 w 44"/>
                    <a:gd name="T19" fmla="*/ 32 h 64"/>
                    <a:gd name="T20" fmla="*/ 22 w 44"/>
                    <a:gd name="T21" fmla="*/ 53 h 64"/>
                    <a:gd name="T22" fmla="*/ 14 w 44"/>
                    <a:gd name="T23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9" y="56"/>
                      </a:moveTo>
                      <a:cubicBezTo>
                        <a:pt x="43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2"/>
                        <a:pt x="39" y="56"/>
                      </a:cubicBezTo>
                      <a:close/>
                      <a:moveTo>
                        <a:pt x="14" y="33"/>
                      </a:move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7" name="Freeform 173"/>
                <p:cNvSpPr>
                  <a:spLocks/>
                </p:cNvSpPr>
                <p:nvPr/>
              </p:nvSpPr>
              <p:spPr bwMode="auto">
                <a:xfrm>
                  <a:off x="326291" y="5690216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9 w 27"/>
                    <a:gd name="T5" fmla="*/ 0 h 63"/>
                    <a:gd name="T6" fmla="*/ 10 w 27"/>
                    <a:gd name="T7" fmla="*/ 6 h 63"/>
                    <a:gd name="T8" fmla="*/ 0 w 27"/>
                    <a:gd name="T9" fmla="*/ 9 h 63"/>
                    <a:gd name="T10" fmla="*/ 0 w 27"/>
                    <a:gd name="T11" fmla="*/ 20 h 63"/>
                    <a:gd name="T12" fmla="*/ 4 w 27"/>
                    <a:gd name="T13" fmla="*/ 20 h 63"/>
                    <a:gd name="T14" fmla="*/ 8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9"/>
                      </a:cubicBezTo>
                      <a:cubicBezTo>
                        <a:pt x="9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Freeform 174"/>
                <p:cNvSpPr>
                  <a:spLocks noEditPoints="1"/>
                </p:cNvSpPr>
                <p:nvPr/>
              </p:nvSpPr>
              <p:spPr bwMode="auto">
                <a:xfrm>
                  <a:off x="406967" y="5690216"/>
                  <a:ext cx="84750" cy="124070"/>
                </a:xfrm>
                <a:custGeom>
                  <a:avLst/>
                  <a:gdLst>
                    <a:gd name="T0" fmla="*/ 38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5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8 w 44"/>
                    <a:gd name="T13" fmla="*/ 56 h 64"/>
                    <a:gd name="T14" fmla="*/ 13 w 44"/>
                    <a:gd name="T15" fmla="*/ 33 h 64"/>
                    <a:gd name="T16" fmla="*/ 22 w 44"/>
                    <a:gd name="T17" fmla="*/ 11 h 64"/>
                    <a:gd name="T18" fmla="*/ 30 w 44"/>
                    <a:gd name="T19" fmla="*/ 32 h 64"/>
                    <a:gd name="T20" fmla="*/ 22 w 44"/>
                    <a:gd name="T21" fmla="*/ 53 h 64"/>
                    <a:gd name="T22" fmla="*/ 13 w 44"/>
                    <a:gd name="T23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8" y="56"/>
                      </a:move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1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2"/>
                        <a:pt x="38" y="56"/>
                      </a:cubicBezTo>
                      <a:close/>
                      <a:moveTo>
                        <a:pt x="13" y="33"/>
                      </a:moveTo>
                      <a:cubicBezTo>
                        <a:pt x="13" y="18"/>
                        <a:pt x="16" y="11"/>
                        <a:pt x="22" y="11"/>
                      </a:cubicBezTo>
                      <a:cubicBezTo>
                        <a:pt x="27" y="11"/>
                        <a:pt x="30" y="18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ubicBezTo>
                        <a:pt x="16" y="53"/>
                        <a:pt x="13" y="47"/>
                        <a:pt x="13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Freeform 178"/>
                <p:cNvSpPr>
                  <a:spLocks noEditPoints="1"/>
                </p:cNvSpPr>
                <p:nvPr/>
              </p:nvSpPr>
              <p:spPr bwMode="auto">
                <a:xfrm>
                  <a:off x="827460" y="5690216"/>
                  <a:ext cx="85566" cy="124070"/>
                </a:xfrm>
                <a:custGeom>
                  <a:avLst/>
                  <a:gdLst>
                    <a:gd name="T0" fmla="*/ 6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9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6 w 44"/>
                    <a:gd name="T13" fmla="*/ 8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6" y="8"/>
                      </a:move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2"/>
                        <a:pt x="39" y="56"/>
                      </a:cubicBez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8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Freeform 179"/>
                <p:cNvSpPr>
                  <a:spLocks noEditPoints="1"/>
                </p:cNvSpPr>
                <p:nvPr/>
              </p:nvSpPr>
              <p:spPr bwMode="auto">
                <a:xfrm>
                  <a:off x="941548" y="5690216"/>
                  <a:ext cx="84750" cy="124070"/>
                </a:xfrm>
                <a:custGeom>
                  <a:avLst/>
                  <a:gdLst>
                    <a:gd name="T0" fmla="*/ 5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9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5 w 44"/>
                    <a:gd name="T13" fmla="*/ 8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5" y="8"/>
                      </a:moveTo>
                      <a:cubicBezTo>
                        <a:pt x="1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2"/>
                        <a:pt x="39" y="56"/>
                      </a:cubicBez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3"/>
                        <a:pt x="5" y="8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8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1" name="Freeform 180"/>
                <p:cNvSpPr>
                  <a:spLocks/>
                </p:cNvSpPr>
                <p:nvPr/>
              </p:nvSpPr>
              <p:spPr bwMode="auto">
                <a:xfrm>
                  <a:off x="1055635" y="5690216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8 w 27"/>
                    <a:gd name="T5" fmla="*/ 0 h 63"/>
                    <a:gd name="T6" fmla="*/ 10 w 27"/>
                    <a:gd name="T7" fmla="*/ 6 h 63"/>
                    <a:gd name="T8" fmla="*/ 0 w 27"/>
                    <a:gd name="T9" fmla="*/ 9 h 63"/>
                    <a:gd name="T10" fmla="*/ 0 w 27"/>
                    <a:gd name="T11" fmla="*/ 20 h 63"/>
                    <a:gd name="T12" fmla="*/ 3 w 27"/>
                    <a:gd name="T13" fmla="*/ 20 h 63"/>
                    <a:gd name="T14" fmla="*/ 7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1" y="20"/>
                        <a:pt x="3" y="20"/>
                      </a:cubicBezTo>
                      <a:cubicBezTo>
                        <a:pt x="4" y="19"/>
                        <a:pt x="5" y="19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Freeform 188"/>
                <p:cNvSpPr>
                  <a:spLocks/>
                </p:cNvSpPr>
                <p:nvPr/>
              </p:nvSpPr>
              <p:spPr bwMode="auto">
                <a:xfrm>
                  <a:off x="1864024" y="5690216"/>
                  <a:ext cx="49710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6 h 63"/>
                    <a:gd name="T8" fmla="*/ 0 w 26"/>
                    <a:gd name="T9" fmla="*/ 9 h 63"/>
                    <a:gd name="T10" fmla="*/ 0 w 26"/>
                    <a:gd name="T11" fmla="*/ 20 h 63"/>
                    <a:gd name="T12" fmla="*/ 3 w 26"/>
                    <a:gd name="T13" fmla="*/ 20 h 63"/>
                    <a:gd name="T14" fmla="*/ 7 w 26"/>
                    <a:gd name="T15" fmla="*/ 19 h 63"/>
                    <a:gd name="T16" fmla="*/ 10 w 26"/>
                    <a:gd name="T17" fmla="*/ 17 h 63"/>
                    <a:gd name="T18" fmla="*/ 12 w 26"/>
                    <a:gd name="T19" fmla="*/ 15 h 63"/>
                    <a:gd name="T20" fmla="*/ 12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4"/>
                        <a:pt x="10" y="6"/>
                      </a:cubicBez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2" y="15"/>
                      </a:cubicBezTo>
                      <a:cubicBezTo>
                        <a:pt x="12" y="15"/>
                        <a:pt x="12" y="15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Freeform 189"/>
                <p:cNvSpPr>
                  <a:spLocks noEditPoints="1"/>
                </p:cNvSpPr>
                <p:nvPr/>
              </p:nvSpPr>
              <p:spPr bwMode="auto">
                <a:xfrm>
                  <a:off x="1943070" y="5690216"/>
                  <a:ext cx="84750" cy="124070"/>
                </a:xfrm>
                <a:custGeom>
                  <a:avLst/>
                  <a:gdLst>
                    <a:gd name="T0" fmla="*/ 5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9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5 w 44"/>
                    <a:gd name="T13" fmla="*/ 8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5" y="8"/>
                      </a:move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2"/>
                        <a:pt x="39" y="56"/>
                      </a:cubicBez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5" y="8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8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Freeform 190"/>
                <p:cNvSpPr>
                  <a:spLocks/>
                </p:cNvSpPr>
                <p:nvPr/>
              </p:nvSpPr>
              <p:spPr bwMode="auto">
                <a:xfrm>
                  <a:off x="2057157" y="5690216"/>
                  <a:ext cx="49710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6 h 63"/>
                    <a:gd name="T8" fmla="*/ 0 w 26"/>
                    <a:gd name="T9" fmla="*/ 9 h 63"/>
                    <a:gd name="T10" fmla="*/ 0 w 26"/>
                    <a:gd name="T11" fmla="*/ 20 h 63"/>
                    <a:gd name="T12" fmla="*/ 4 w 26"/>
                    <a:gd name="T13" fmla="*/ 20 h 63"/>
                    <a:gd name="T14" fmla="*/ 7 w 26"/>
                    <a:gd name="T15" fmla="*/ 19 h 63"/>
                    <a:gd name="T16" fmla="*/ 10 w 26"/>
                    <a:gd name="T17" fmla="*/ 17 h 63"/>
                    <a:gd name="T18" fmla="*/ 13 w 26"/>
                    <a:gd name="T19" fmla="*/ 15 h 63"/>
                    <a:gd name="T20" fmla="*/ 13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5" y="19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5" name="Freeform 191"/>
                <p:cNvSpPr>
                  <a:spLocks noEditPoints="1"/>
                </p:cNvSpPr>
                <p:nvPr/>
              </p:nvSpPr>
              <p:spPr bwMode="auto">
                <a:xfrm>
                  <a:off x="2136204" y="5690216"/>
                  <a:ext cx="84750" cy="124070"/>
                </a:xfrm>
                <a:custGeom>
                  <a:avLst/>
                  <a:gdLst>
                    <a:gd name="T0" fmla="*/ 6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9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6 w 44"/>
                    <a:gd name="T13" fmla="*/ 8 h 64"/>
                    <a:gd name="T14" fmla="*/ 31 w 44"/>
                    <a:gd name="T15" fmla="*/ 32 h 64"/>
                    <a:gd name="T16" fmla="*/ 22 w 44"/>
                    <a:gd name="T17" fmla="*/ 53 h 64"/>
                    <a:gd name="T18" fmla="*/ 14 w 44"/>
                    <a:gd name="T19" fmla="*/ 33 h 64"/>
                    <a:gd name="T20" fmla="*/ 22 w 44"/>
                    <a:gd name="T21" fmla="*/ 11 h 64"/>
                    <a:gd name="T22" fmla="*/ 31 w 44"/>
                    <a:gd name="T23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6" y="8"/>
                      </a:move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2"/>
                        <a:pt x="39" y="56"/>
                      </a:cubicBezTo>
                      <a:cubicBezTo>
                        <a:pt x="43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lose/>
                      <a:moveTo>
                        <a:pt x="31" y="32"/>
                      </a:moveTo>
                      <a:cubicBezTo>
                        <a:pt x="31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6" name="Freeform 192"/>
                <p:cNvSpPr>
                  <a:spLocks/>
                </p:cNvSpPr>
                <p:nvPr/>
              </p:nvSpPr>
              <p:spPr bwMode="auto">
                <a:xfrm>
                  <a:off x="-146356" y="4722145"/>
                  <a:ext cx="26892" cy="66116"/>
                </a:xfrm>
                <a:custGeom>
                  <a:avLst/>
                  <a:gdLst>
                    <a:gd name="T0" fmla="*/ 14 w 14"/>
                    <a:gd name="T1" fmla="*/ 34 h 34"/>
                    <a:gd name="T2" fmla="*/ 14 w 14"/>
                    <a:gd name="T3" fmla="*/ 0 h 34"/>
                    <a:gd name="T4" fmla="*/ 0 w 14"/>
                    <a:gd name="T5" fmla="*/ 18 h 34"/>
                    <a:gd name="T6" fmla="*/ 0 w 14"/>
                    <a:gd name="T7" fmla="*/ 34 h 34"/>
                    <a:gd name="T8" fmla="*/ 14 w 14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4">
                      <a:moveTo>
                        <a:pt x="14" y="34"/>
                      </a:moveTo>
                      <a:cubicBezTo>
                        <a:pt x="14" y="34"/>
                        <a:pt x="14" y="34"/>
                        <a:pt x="14" y="0"/>
                      </a:cubicBezTo>
                      <a:cubicBezTo>
                        <a:pt x="9" y="6"/>
                        <a:pt x="5" y="12"/>
                        <a:pt x="0" y="18"/>
                      </a:cubicBezTo>
                      <a:cubicBezTo>
                        <a:pt x="0" y="22"/>
                        <a:pt x="0" y="28"/>
                        <a:pt x="0" y="34"/>
                      </a:cubicBezTo>
                      <a:cubicBezTo>
                        <a:pt x="0" y="34"/>
                        <a:pt x="0" y="34"/>
                        <a:pt x="14" y="3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7" name="Freeform 193"/>
                <p:cNvSpPr>
                  <a:spLocks noEditPoints="1"/>
                </p:cNvSpPr>
                <p:nvPr/>
              </p:nvSpPr>
              <p:spPr bwMode="auto">
                <a:xfrm>
                  <a:off x="-90942" y="4666640"/>
                  <a:ext cx="85566" cy="123254"/>
                </a:xfrm>
                <a:custGeom>
                  <a:avLst/>
                  <a:gdLst>
                    <a:gd name="T0" fmla="*/ 22 w 44"/>
                    <a:gd name="T1" fmla="*/ 64 h 64"/>
                    <a:gd name="T2" fmla="*/ 39 w 44"/>
                    <a:gd name="T3" fmla="*/ 56 h 64"/>
                    <a:gd name="T4" fmla="*/ 44 w 44"/>
                    <a:gd name="T5" fmla="*/ 32 h 64"/>
                    <a:gd name="T6" fmla="*/ 23 w 44"/>
                    <a:gd name="T7" fmla="*/ 0 h 64"/>
                    <a:gd name="T8" fmla="*/ 5 w 44"/>
                    <a:gd name="T9" fmla="*/ 8 h 64"/>
                    <a:gd name="T10" fmla="*/ 0 w 44"/>
                    <a:gd name="T11" fmla="*/ 33 h 64"/>
                    <a:gd name="T12" fmla="*/ 22 w 44"/>
                    <a:gd name="T13" fmla="*/ 64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2" y="64"/>
                      </a:move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2"/>
                        <a:pt x="5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lose/>
                      <a:moveTo>
                        <a:pt x="22" y="11"/>
                      </a:move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Freeform 194"/>
                <p:cNvSpPr>
                  <a:spLocks/>
                </p:cNvSpPr>
                <p:nvPr/>
              </p:nvSpPr>
              <p:spPr bwMode="auto">
                <a:xfrm>
                  <a:off x="23145" y="4666640"/>
                  <a:ext cx="50524" cy="121621"/>
                </a:xfrm>
                <a:custGeom>
                  <a:avLst/>
                  <a:gdLst>
                    <a:gd name="T0" fmla="*/ 7 w 26"/>
                    <a:gd name="T1" fmla="*/ 18 h 63"/>
                    <a:gd name="T2" fmla="*/ 10 w 26"/>
                    <a:gd name="T3" fmla="*/ 16 h 63"/>
                    <a:gd name="T4" fmla="*/ 13 w 26"/>
                    <a:gd name="T5" fmla="*/ 14 h 63"/>
                    <a:gd name="T6" fmla="*/ 13 w 26"/>
                    <a:gd name="T7" fmla="*/ 63 h 63"/>
                    <a:gd name="T8" fmla="*/ 26 w 26"/>
                    <a:gd name="T9" fmla="*/ 63 h 63"/>
                    <a:gd name="T10" fmla="*/ 26 w 26"/>
                    <a:gd name="T11" fmla="*/ 0 h 63"/>
                    <a:gd name="T12" fmla="*/ 18 w 26"/>
                    <a:gd name="T13" fmla="*/ 0 h 63"/>
                    <a:gd name="T14" fmla="*/ 10 w 26"/>
                    <a:gd name="T15" fmla="*/ 5 h 63"/>
                    <a:gd name="T16" fmla="*/ 0 w 26"/>
                    <a:gd name="T17" fmla="*/ 9 h 63"/>
                    <a:gd name="T18" fmla="*/ 0 w 26"/>
                    <a:gd name="T19" fmla="*/ 20 h 63"/>
                    <a:gd name="T20" fmla="*/ 4 w 26"/>
                    <a:gd name="T21" fmla="*/ 20 h 63"/>
                    <a:gd name="T22" fmla="*/ 7 w 26"/>
                    <a:gd name="T23" fmla="*/ 1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7" y="18"/>
                      </a:move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3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Freeform 195"/>
                <p:cNvSpPr>
                  <a:spLocks noEditPoints="1"/>
                </p:cNvSpPr>
                <p:nvPr/>
              </p:nvSpPr>
              <p:spPr bwMode="auto">
                <a:xfrm>
                  <a:off x="102192" y="4666640"/>
                  <a:ext cx="84750" cy="123254"/>
                </a:xfrm>
                <a:custGeom>
                  <a:avLst/>
                  <a:gdLst>
                    <a:gd name="T0" fmla="*/ 23 w 44"/>
                    <a:gd name="T1" fmla="*/ 0 h 64"/>
                    <a:gd name="T2" fmla="*/ 6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9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1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6" y="0"/>
                        <a:pt x="9" y="2"/>
                        <a:pt x="6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Freeform 196"/>
                <p:cNvSpPr>
                  <a:spLocks/>
                </p:cNvSpPr>
                <p:nvPr/>
              </p:nvSpPr>
              <p:spPr bwMode="auto">
                <a:xfrm>
                  <a:off x="216279" y="4666640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8 w 27"/>
                    <a:gd name="T5" fmla="*/ 0 h 63"/>
                    <a:gd name="T6" fmla="*/ 10 w 27"/>
                    <a:gd name="T7" fmla="*/ 5 h 63"/>
                    <a:gd name="T8" fmla="*/ 0 w 27"/>
                    <a:gd name="T9" fmla="*/ 9 h 63"/>
                    <a:gd name="T10" fmla="*/ 0 w 27"/>
                    <a:gd name="T11" fmla="*/ 20 h 63"/>
                    <a:gd name="T12" fmla="*/ 4 w 27"/>
                    <a:gd name="T13" fmla="*/ 20 h 63"/>
                    <a:gd name="T14" fmla="*/ 8 w 27"/>
                    <a:gd name="T15" fmla="*/ 18 h 63"/>
                    <a:gd name="T16" fmla="*/ 10 w 27"/>
                    <a:gd name="T17" fmla="*/ 16 h 63"/>
                    <a:gd name="T18" fmla="*/ 13 w 27"/>
                    <a:gd name="T19" fmla="*/ 14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3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Freeform 197"/>
                <p:cNvSpPr>
                  <a:spLocks/>
                </p:cNvSpPr>
                <p:nvPr/>
              </p:nvSpPr>
              <p:spPr bwMode="auto">
                <a:xfrm>
                  <a:off x="296955" y="4666640"/>
                  <a:ext cx="50524" cy="121621"/>
                </a:xfrm>
                <a:custGeom>
                  <a:avLst/>
                  <a:gdLst>
                    <a:gd name="T0" fmla="*/ 7 w 26"/>
                    <a:gd name="T1" fmla="*/ 18 h 63"/>
                    <a:gd name="T2" fmla="*/ 10 w 26"/>
                    <a:gd name="T3" fmla="*/ 16 h 63"/>
                    <a:gd name="T4" fmla="*/ 12 w 26"/>
                    <a:gd name="T5" fmla="*/ 14 h 63"/>
                    <a:gd name="T6" fmla="*/ 12 w 26"/>
                    <a:gd name="T7" fmla="*/ 63 h 63"/>
                    <a:gd name="T8" fmla="*/ 26 w 26"/>
                    <a:gd name="T9" fmla="*/ 63 h 63"/>
                    <a:gd name="T10" fmla="*/ 26 w 26"/>
                    <a:gd name="T11" fmla="*/ 0 h 63"/>
                    <a:gd name="T12" fmla="*/ 18 w 26"/>
                    <a:gd name="T13" fmla="*/ 0 h 63"/>
                    <a:gd name="T14" fmla="*/ 10 w 26"/>
                    <a:gd name="T15" fmla="*/ 5 h 63"/>
                    <a:gd name="T16" fmla="*/ 0 w 26"/>
                    <a:gd name="T17" fmla="*/ 9 h 63"/>
                    <a:gd name="T18" fmla="*/ 0 w 26"/>
                    <a:gd name="T19" fmla="*/ 20 h 63"/>
                    <a:gd name="T20" fmla="*/ 3 w 26"/>
                    <a:gd name="T21" fmla="*/ 20 h 63"/>
                    <a:gd name="T22" fmla="*/ 7 w 26"/>
                    <a:gd name="T23" fmla="*/ 1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7" y="18"/>
                      </a:move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0" y="16"/>
                        <a:pt x="11" y="15"/>
                        <a:pt x="12" y="14"/>
                      </a:cubicBezTo>
                      <a:cubicBezTo>
                        <a:pt x="12" y="14"/>
                        <a:pt x="12" y="14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3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0" y="20"/>
                        <a:pt x="1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Freeform 201"/>
                <p:cNvSpPr>
                  <a:spLocks noEditPoints="1"/>
                </p:cNvSpPr>
                <p:nvPr/>
              </p:nvSpPr>
              <p:spPr bwMode="auto">
                <a:xfrm>
                  <a:off x="648180" y="4666640"/>
                  <a:ext cx="87195" cy="123254"/>
                </a:xfrm>
                <a:custGeom>
                  <a:avLst/>
                  <a:gdLst>
                    <a:gd name="T0" fmla="*/ 22 w 45"/>
                    <a:gd name="T1" fmla="*/ 64 h 64"/>
                    <a:gd name="T2" fmla="*/ 39 w 45"/>
                    <a:gd name="T3" fmla="*/ 56 h 64"/>
                    <a:gd name="T4" fmla="*/ 45 w 45"/>
                    <a:gd name="T5" fmla="*/ 32 h 64"/>
                    <a:gd name="T6" fmla="*/ 23 w 45"/>
                    <a:gd name="T7" fmla="*/ 0 h 64"/>
                    <a:gd name="T8" fmla="*/ 6 w 45"/>
                    <a:gd name="T9" fmla="*/ 8 h 64"/>
                    <a:gd name="T10" fmla="*/ 0 w 45"/>
                    <a:gd name="T11" fmla="*/ 33 h 64"/>
                    <a:gd name="T12" fmla="*/ 22 w 45"/>
                    <a:gd name="T13" fmla="*/ 64 h 64"/>
                    <a:gd name="T14" fmla="*/ 22 w 45"/>
                    <a:gd name="T15" fmla="*/ 11 h 64"/>
                    <a:gd name="T16" fmla="*/ 31 w 45"/>
                    <a:gd name="T17" fmla="*/ 32 h 64"/>
                    <a:gd name="T18" fmla="*/ 22 w 45"/>
                    <a:gd name="T19" fmla="*/ 53 h 64"/>
                    <a:gd name="T20" fmla="*/ 14 w 45"/>
                    <a:gd name="T21" fmla="*/ 33 h 64"/>
                    <a:gd name="T22" fmla="*/ 22 w 45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22" y="64"/>
                      </a:move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10" y="2"/>
                        <a:pt x="6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3" name="Freeform 202"/>
                <p:cNvSpPr>
                  <a:spLocks/>
                </p:cNvSpPr>
                <p:nvPr/>
              </p:nvSpPr>
              <p:spPr bwMode="auto">
                <a:xfrm>
                  <a:off x="762268" y="4666640"/>
                  <a:ext cx="52154" cy="121621"/>
                </a:xfrm>
                <a:custGeom>
                  <a:avLst/>
                  <a:gdLst>
                    <a:gd name="T0" fmla="*/ 0 w 27"/>
                    <a:gd name="T1" fmla="*/ 9 h 63"/>
                    <a:gd name="T2" fmla="*/ 0 w 27"/>
                    <a:gd name="T3" fmla="*/ 20 h 63"/>
                    <a:gd name="T4" fmla="*/ 4 w 27"/>
                    <a:gd name="T5" fmla="*/ 20 h 63"/>
                    <a:gd name="T6" fmla="*/ 8 w 27"/>
                    <a:gd name="T7" fmla="*/ 18 h 63"/>
                    <a:gd name="T8" fmla="*/ 10 w 27"/>
                    <a:gd name="T9" fmla="*/ 16 h 63"/>
                    <a:gd name="T10" fmla="*/ 13 w 27"/>
                    <a:gd name="T11" fmla="*/ 14 h 63"/>
                    <a:gd name="T12" fmla="*/ 13 w 27"/>
                    <a:gd name="T13" fmla="*/ 63 h 63"/>
                    <a:gd name="T14" fmla="*/ 27 w 27"/>
                    <a:gd name="T15" fmla="*/ 63 h 63"/>
                    <a:gd name="T16" fmla="*/ 27 w 27"/>
                    <a:gd name="T17" fmla="*/ 0 h 63"/>
                    <a:gd name="T18" fmla="*/ 19 w 27"/>
                    <a:gd name="T19" fmla="*/ 0 h 63"/>
                    <a:gd name="T20" fmla="*/ 10 w 27"/>
                    <a:gd name="T21" fmla="*/ 5 h 63"/>
                    <a:gd name="T22" fmla="*/ 0 w 27"/>
                    <a:gd name="T23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0" y="9"/>
                      </a:move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3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4" name="Freeform 203"/>
                <p:cNvSpPr>
                  <a:spLocks noEditPoints="1"/>
                </p:cNvSpPr>
                <p:nvPr/>
              </p:nvSpPr>
              <p:spPr bwMode="auto">
                <a:xfrm>
                  <a:off x="842943" y="4666640"/>
                  <a:ext cx="84750" cy="123254"/>
                </a:xfrm>
                <a:custGeom>
                  <a:avLst/>
                  <a:gdLst>
                    <a:gd name="T0" fmla="*/ 5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8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5 w 44"/>
                    <a:gd name="T13" fmla="*/ 8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5" y="8"/>
                      </a:move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ubicBezTo>
                        <a:pt x="15" y="0"/>
                        <a:pt x="9" y="2"/>
                        <a:pt x="5" y="8"/>
                      </a:cubicBezTo>
                      <a:close/>
                      <a:moveTo>
                        <a:pt x="22" y="11"/>
                      </a:move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5" name="Freeform 204"/>
                <p:cNvSpPr>
                  <a:spLocks/>
                </p:cNvSpPr>
                <p:nvPr/>
              </p:nvSpPr>
              <p:spPr bwMode="auto">
                <a:xfrm>
                  <a:off x="955401" y="4666640"/>
                  <a:ext cx="52154" cy="121621"/>
                </a:xfrm>
                <a:custGeom>
                  <a:avLst/>
                  <a:gdLst>
                    <a:gd name="T0" fmla="*/ 0 w 27"/>
                    <a:gd name="T1" fmla="*/ 9 h 63"/>
                    <a:gd name="T2" fmla="*/ 0 w 27"/>
                    <a:gd name="T3" fmla="*/ 20 h 63"/>
                    <a:gd name="T4" fmla="*/ 4 w 27"/>
                    <a:gd name="T5" fmla="*/ 20 h 63"/>
                    <a:gd name="T6" fmla="*/ 8 w 27"/>
                    <a:gd name="T7" fmla="*/ 18 h 63"/>
                    <a:gd name="T8" fmla="*/ 10 w 27"/>
                    <a:gd name="T9" fmla="*/ 16 h 63"/>
                    <a:gd name="T10" fmla="*/ 13 w 27"/>
                    <a:gd name="T11" fmla="*/ 14 h 63"/>
                    <a:gd name="T12" fmla="*/ 13 w 27"/>
                    <a:gd name="T13" fmla="*/ 63 h 63"/>
                    <a:gd name="T14" fmla="*/ 27 w 27"/>
                    <a:gd name="T15" fmla="*/ 63 h 63"/>
                    <a:gd name="T16" fmla="*/ 27 w 27"/>
                    <a:gd name="T17" fmla="*/ 0 h 63"/>
                    <a:gd name="T18" fmla="*/ 19 w 27"/>
                    <a:gd name="T19" fmla="*/ 0 h 63"/>
                    <a:gd name="T20" fmla="*/ 10 w 27"/>
                    <a:gd name="T21" fmla="*/ 5 h 63"/>
                    <a:gd name="T22" fmla="*/ 0 w 27"/>
                    <a:gd name="T23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0" y="9"/>
                      </a:move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3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6" name="Freeform 209"/>
                <p:cNvSpPr>
                  <a:spLocks noEditPoints="1"/>
                </p:cNvSpPr>
                <p:nvPr/>
              </p:nvSpPr>
              <p:spPr bwMode="auto">
                <a:xfrm>
                  <a:off x="1343297" y="4666640"/>
                  <a:ext cx="84750" cy="123254"/>
                </a:xfrm>
                <a:custGeom>
                  <a:avLst/>
                  <a:gdLst>
                    <a:gd name="T0" fmla="*/ 23 w 44"/>
                    <a:gd name="T1" fmla="*/ 0 h 64"/>
                    <a:gd name="T2" fmla="*/ 5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9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6" y="0"/>
                        <a:pt x="9" y="2"/>
                        <a:pt x="5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Freeform 213"/>
                <p:cNvSpPr>
                  <a:spLocks/>
                </p:cNvSpPr>
                <p:nvPr/>
              </p:nvSpPr>
              <p:spPr bwMode="auto">
                <a:xfrm>
                  <a:off x="1763790" y="4666640"/>
                  <a:ext cx="52154" cy="121621"/>
                </a:xfrm>
                <a:custGeom>
                  <a:avLst/>
                  <a:gdLst>
                    <a:gd name="T0" fmla="*/ 0 w 27"/>
                    <a:gd name="T1" fmla="*/ 20 h 63"/>
                    <a:gd name="T2" fmla="*/ 4 w 27"/>
                    <a:gd name="T3" fmla="*/ 20 h 63"/>
                    <a:gd name="T4" fmla="*/ 8 w 27"/>
                    <a:gd name="T5" fmla="*/ 18 h 63"/>
                    <a:gd name="T6" fmla="*/ 10 w 27"/>
                    <a:gd name="T7" fmla="*/ 16 h 63"/>
                    <a:gd name="T8" fmla="*/ 13 w 27"/>
                    <a:gd name="T9" fmla="*/ 14 h 63"/>
                    <a:gd name="T10" fmla="*/ 13 w 27"/>
                    <a:gd name="T11" fmla="*/ 63 h 63"/>
                    <a:gd name="T12" fmla="*/ 27 w 27"/>
                    <a:gd name="T13" fmla="*/ 63 h 63"/>
                    <a:gd name="T14" fmla="*/ 27 w 27"/>
                    <a:gd name="T15" fmla="*/ 0 h 63"/>
                    <a:gd name="T16" fmla="*/ 19 w 27"/>
                    <a:gd name="T17" fmla="*/ 0 h 63"/>
                    <a:gd name="T18" fmla="*/ 10 w 27"/>
                    <a:gd name="T19" fmla="*/ 5 h 63"/>
                    <a:gd name="T20" fmla="*/ 0 w 27"/>
                    <a:gd name="T21" fmla="*/ 9 h 63"/>
                    <a:gd name="T22" fmla="*/ 0 w 27"/>
                    <a:gd name="T23" fmla="*/ 2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0" y="20"/>
                      </a:move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4"/>
                      </a:cubicBezTo>
                      <a:cubicBezTo>
                        <a:pt x="13" y="14"/>
                        <a:pt x="13" y="14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3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8" name="Freeform 214"/>
                <p:cNvSpPr>
                  <a:spLocks noEditPoints="1"/>
                </p:cNvSpPr>
                <p:nvPr/>
              </p:nvSpPr>
              <p:spPr bwMode="auto">
                <a:xfrm>
                  <a:off x="1844466" y="4666640"/>
                  <a:ext cx="84750" cy="123254"/>
                </a:xfrm>
                <a:custGeom>
                  <a:avLst/>
                  <a:gdLst>
                    <a:gd name="T0" fmla="*/ 22 w 44"/>
                    <a:gd name="T1" fmla="*/ 64 h 64"/>
                    <a:gd name="T2" fmla="*/ 38 w 44"/>
                    <a:gd name="T3" fmla="*/ 56 h 64"/>
                    <a:gd name="T4" fmla="*/ 44 w 44"/>
                    <a:gd name="T5" fmla="*/ 32 h 64"/>
                    <a:gd name="T6" fmla="*/ 23 w 44"/>
                    <a:gd name="T7" fmla="*/ 0 h 64"/>
                    <a:gd name="T8" fmla="*/ 5 w 44"/>
                    <a:gd name="T9" fmla="*/ 8 h 64"/>
                    <a:gd name="T10" fmla="*/ 0 w 44"/>
                    <a:gd name="T11" fmla="*/ 33 h 64"/>
                    <a:gd name="T12" fmla="*/ 22 w 44"/>
                    <a:gd name="T13" fmla="*/ 64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3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2" y="64"/>
                      </a:moveTo>
                      <a:cubicBezTo>
                        <a:pt x="29" y="64"/>
                        <a:pt x="35" y="61"/>
                        <a:pt x="38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ubicBezTo>
                        <a:pt x="15" y="0"/>
                        <a:pt x="9" y="2"/>
                        <a:pt x="5" y="8"/>
                      </a:cubicBezTo>
                      <a:cubicBezTo>
                        <a:pt x="1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lose/>
                      <a:moveTo>
                        <a:pt x="22" y="11"/>
                      </a:move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ubicBezTo>
                        <a:pt x="16" y="53"/>
                        <a:pt x="13" y="47"/>
                        <a:pt x="13" y="33"/>
                      </a:cubicBezTo>
                      <a:cubicBezTo>
                        <a:pt x="13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Freeform 215"/>
                <p:cNvSpPr>
                  <a:spLocks/>
                </p:cNvSpPr>
                <p:nvPr/>
              </p:nvSpPr>
              <p:spPr bwMode="auto">
                <a:xfrm>
                  <a:off x="1981371" y="4737654"/>
                  <a:ext cx="26892" cy="50607"/>
                </a:xfrm>
                <a:custGeom>
                  <a:avLst/>
                  <a:gdLst>
                    <a:gd name="T0" fmla="*/ 14 w 14"/>
                    <a:gd name="T1" fmla="*/ 26 h 26"/>
                    <a:gd name="T2" fmla="*/ 14 w 14"/>
                    <a:gd name="T3" fmla="*/ 19 h 26"/>
                    <a:gd name="T4" fmla="*/ 0 w 14"/>
                    <a:gd name="T5" fmla="*/ 0 h 26"/>
                    <a:gd name="T6" fmla="*/ 0 w 14"/>
                    <a:gd name="T7" fmla="*/ 26 h 26"/>
                    <a:gd name="T8" fmla="*/ 14 w 14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26">
                      <a:moveTo>
                        <a:pt x="14" y="26"/>
                      </a:moveTo>
                      <a:cubicBezTo>
                        <a:pt x="14" y="26"/>
                        <a:pt x="14" y="26"/>
                        <a:pt x="14" y="19"/>
                      </a:cubicBezTo>
                      <a:cubicBezTo>
                        <a:pt x="10" y="12"/>
                        <a:pt x="5" y="6"/>
                        <a:pt x="0" y="0"/>
                      </a:cubicBezTo>
                      <a:cubicBezTo>
                        <a:pt x="0" y="6"/>
                        <a:pt x="0" y="15"/>
                        <a:pt x="0" y="26"/>
                      </a:cubicBezTo>
                      <a:cubicBezTo>
                        <a:pt x="0" y="26"/>
                        <a:pt x="0" y="26"/>
                        <a:pt x="14" y="2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Freeform 216"/>
                <p:cNvSpPr>
                  <a:spLocks/>
                </p:cNvSpPr>
                <p:nvPr/>
              </p:nvSpPr>
              <p:spPr bwMode="auto">
                <a:xfrm>
                  <a:off x="-54271" y="4610320"/>
                  <a:ext cx="30967" cy="32650"/>
                </a:xfrm>
                <a:custGeom>
                  <a:avLst/>
                  <a:gdLst>
                    <a:gd name="T0" fmla="*/ 12 w 16"/>
                    <a:gd name="T1" fmla="*/ 9 h 17"/>
                    <a:gd name="T2" fmla="*/ 16 w 16"/>
                    <a:gd name="T3" fmla="*/ 0 h 17"/>
                    <a:gd name="T4" fmla="*/ 0 w 16"/>
                    <a:gd name="T5" fmla="*/ 17 h 17"/>
                    <a:gd name="T6" fmla="*/ 12 w 16"/>
                    <a:gd name="T7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7">
                      <a:moveTo>
                        <a:pt x="12" y="9"/>
                      </a:moveTo>
                      <a:cubicBezTo>
                        <a:pt x="14" y="6"/>
                        <a:pt x="15" y="3"/>
                        <a:pt x="16" y="0"/>
                      </a:cubicBezTo>
                      <a:cubicBezTo>
                        <a:pt x="11" y="5"/>
                        <a:pt x="5" y="11"/>
                        <a:pt x="0" y="17"/>
                      </a:cubicBezTo>
                      <a:cubicBezTo>
                        <a:pt x="5" y="16"/>
                        <a:pt x="9" y="13"/>
                        <a:pt x="12" y="9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Freeform 217"/>
                <p:cNvSpPr>
                  <a:spLocks/>
                </p:cNvSpPr>
                <p:nvPr/>
              </p:nvSpPr>
              <p:spPr bwMode="auto">
                <a:xfrm>
                  <a:off x="32924" y="4531143"/>
                  <a:ext cx="26892" cy="110194"/>
                </a:xfrm>
                <a:custGeom>
                  <a:avLst/>
                  <a:gdLst>
                    <a:gd name="T0" fmla="*/ 14 w 14"/>
                    <a:gd name="T1" fmla="*/ 57 h 57"/>
                    <a:gd name="T2" fmla="*/ 14 w 14"/>
                    <a:gd name="T3" fmla="*/ 0 h 57"/>
                    <a:gd name="T4" fmla="*/ 0 w 14"/>
                    <a:gd name="T5" fmla="*/ 12 h 57"/>
                    <a:gd name="T6" fmla="*/ 0 w 14"/>
                    <a:gd name="T7" fmla="*/ 57 h 57"/>
                    <a:gd name="T8" fmla="*/ 14 w 14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7">
                      <a:moveTo>
                        <a:pt x="14" y="57"/>
                      </a:moveTo>
                      <a:cubicBezTo>
                        <a:pt x="14" y="57"/>
                        <a:pt x="14" y="57"/>
                        <a:pt x="14" y="0"/>
                      </a:cubicBezTo>
                      <a:cubicBezTo>
                        <a:pt x="10" y="4"/>
                        <a:pt x="5" y="8"/>
                        <a:pt x="0" y="12"/>
                      </a:cubicBezTo>
                      <a:cubicBezTo>
                        <a:pt x="0" y="17"/>
                        <a:pt x="0" y="29"/>
                        <a:pt x="0" y="57"/>
                      </a:cubicBezTo>
                      <a:cubicBezTo>
                        <a:pt x="0" y="57"/>
                        <a:pt x="0" y="57"/>
                        <a:pt x="14" y="57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Freeform 218"/>
                <p:cNvSpPr>
                  <a:spLocks noEditPoints="1"/>
                </p:cNvSpPr>
                <p:nvPr/>
              </p:nvSpPr>
              <p:spPr bwMode="auto">
                <a:xfrm>
                  <a:off x="89153" y="4519716"/>
                  <a:ext cx="84750" cy="123254"/>
                </a:xfrm>
                <a:custGeom>
                  <a:avLst/>
                  <a:gdLst>
                    <a:gd name="T0" fmla="*/ 22 w 44"/>
                    <a:gd name="T1" fmla="*/ 64 h 64"/>
                    <a:gd name="T2" fmla="*/ 39 w 44"/>
                    <a:gd name="T3" fmla="*/ 56 h 64"/>
                    <a:gd name="T4" fmla="*/ 44 w 44"/>
                    <a:gd name="T5" fmla="*/ 32 h 64"/>
                    <a:gd name="T6" fmla="*/ 23 w 44"/>
                    <a:gd name="T7" fmla="*/ 0 h 64"/>
                    <a:gd name="T8" fmla="*/ 6 w 44"/>
                    <a:gd name="T9" fmla="*/ 8 h 64"/>
                    <a:gd name="T10" fmla="*/ 0 w 44"/>
                    <a:gd name="T11" fmla="*/ 33 h 64"/>
                    <a:gd name="T12" fmla="*/ 22 w 44"/>
                    <a:gd name="T13" fmla="*/ 64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2" y="64"/>
                      </a:move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Freeform 219"/>
                <p:cNvSpPr>
                  <a:spLocks noEditPoints="1"/>
                </p:cNvSpPr>
                <p:nvPr/>
              </p:nvSpPr>
              <p:spPr bwMode="auto">
                <a:xfrm>
                  <a:off x="202425" y="4519716"/>
                  <a:ext cx="84750" cy="123254"/>
                </a:xfrm>
                <a:custGeom>
                  <a:avLst/>
                  <a:gdLst>
                    <a:gd name="T0" fmla="*/ 22 w 44"/>
                    <a:gd name="T1" fmla="*/ 64 h 64"/>
                    <a:gd name="T2" fmla="*/ 39 w 44"/>
                    <a:gd name="T3" fmla="*/ 56 h 64"/>
                    <a:gd name="T4" fmla="*/ 44 w 44"/>
                    <a:gd name="T5" fmla="*/ 32 h 64"/>
                    <a:gd name="T6" fmla="*/ 23 w 44"/>
                    <a:gd name="T7" fmla="*/ 0 h 64"/>
                    <a:gd name="T8" fmla="*/ 6 w 44"/>
                    <a:gd name="T9" fmla="*/ 8 h 64"/>
                    <a:gd name="T10" fmla="*/ 0 w 44"/>
                    <a:gd name="T11" fmla="*/ 33 h 64"/>
                    <a:gd name="T12" fmla="*/ 22 w 44"/>
                    <a:gd name="T13" fmla="*/ 64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2" y="64"/>
                      </a:move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Freeform 220"/>
                <p:cNvSpPr>
                  <a:spLocks/>
                </p:cNvSpPr>
                <p:nvPr/>
              </p:nvSpPr>
              <p:spPr bwMode="auto">
                <a:xfrm>
                  <a:off x="316512" y="4519716"/>
                  <a:ext cx="50524" cy="121621"/>
                </a:xfrm>
                <a:custGeom>
                  <a:avLst/>
                  <a:gdLst>
                    <a:gd name="T0" fmla="*/ 7 w 26"/>
                    <a:gd name="T1" fmla="*/ 18 h 63"/>
                    <a:gd name="T2" fmla="*/ 10 w 26"/>
                    <a:gd name="T3" fmla="*/ 16 h 63"/>
                    <a:gd name="T4" fmla="*/ 13 w 26"/>
                    <a:gd name="T5" fmla="*/ 15 h 63"/>
                    <a:gd name="T6" fmla="*/ 13 w 26"/>
                    <a:gd name="T7" fmla="*/ 63 h 63"/>
                    <a:gd name="T8" fmla="*/ 26 w 26"/>
                    <a:gd name="T9" fmla="*/ 63 h 63"/>
                    <a:gd name="T10" fmla="*/ 26 w 26"/>
                    <a:gd name="T11" fmla="*/ 0 h 63"/>
                    <a:gd name="T12" fmla="*/ 18 w 26"/>
                    <a:gd name="T13" fmla="*/ 0 h 63"/>
                    <a:gd name="T14" fmla="*/ 10 w 26"/>
                    <a:gd name="T15" fmla="*/ 5 h 63"/>
                    <a:gd name="T16" fmla="*/ 0 w 26"/>
                    <a:gd name="T17" fmla="*/ 9 h 63"/>
                    <a:gd name="T18" fmla="*/ 0 w 26"/>
                    <a:gd name="T19" fmla="*/ 20 h 63"/>
                    <a:gd name="T20" fmla="*/ 4 w 26"/>
                    <a:gd name="T21" fmla="*/ 20 h 63"/>
                    <a:gd name="T22" fmla="*/ 7 w 26"/>
                    <a:gd name="T23" fmla="*/ 1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7" y="18"/>
                      </a:move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Freeform 224"/>
                <p:cNvSpPr>
                  <a:spLocks noEditPoints="1"/>
                </p:cNvSpPr>
                <p:nvPr/>
              </p:nvSpPr>
              <p:spPr bwMode="auto">
                <a:xfrm>
                  <a:off x="669368" y="4519716"/>
                  <a:ext cx="84750" cy="123254"/>
                </a:xfrm>
                <a:custGeom>
                  <a:avLst/>
                  <a:gdLst>
                    <a:gd name="T0" fmla="*/ 22 w 44"/>
                    <a:gd name="T1" fmla="*/ 64 h 64"/>
                    <a:gd name="T2" fmla="*/ 39 w 44"/>
                    <a:gd name="T3" fmla="*/ 56 h 64"/>
                    <a:gd name="T4" fmla="*/ 44 w 44"/>
                    <a:gd name="T5" fmla="*/ 32 h 64"/>
                    <a:gd name="T6" fmla="*/ 23 w 44"/>
                    <a:gd name="T7" fmla="*/ 0 h 64"/>
                    <a:gd name="T8" fmla="*/ 5 w 44"/>
                    <a:gd name="T9" fmla="*/ 8 h 64"/>
                    <a:gd name="T10" fmla="*/ 0 w 44"/>
                    <a:gd name="T11" fmla="*/ 33 h 64"/>
                    <a:gd name="T12" fmla="*/ 22 w 44"/>
                    <a:gd name="T13" fmla="*/ 64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2" y="64"/>
                      </a:move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Freeform 225"/>
                <p:cNvSpPr>
                  <a:spLocks/>
                </p:cNvSpPr>
                <p:nvPr/>
              </p:nvSpPr>
              <p:spPr bwMode="auto">
                <a:xfrm>
                  <a:off x="783455" y="4519716"/>
                  <a:ext cx="49710" cy="121621"/>
                </a:xfrm>
                <a:custGeom>
                  <a:avLst/>
                  <a:gdLst>
                    <a:gd name="T0" fmla="*/ 10 w 26"/>
                    <a:gd name="T1" fmla="*/ 5 h 63"/>
                    <a:gd name="T2" fmla="*/ 0 w 26"/>
                    <a:gd name="T3" fmla="*/ 9 h 63"/>
                    <a:gd name="T4" fmla="*/ 0 w 26"/>
                    <a:gd name="T5" fmla="*/ 20 h 63"/>
                    <a:gd name="T6" fmla="*/ 4 w 26"/>
                    <a:gd name="T7" fmla="*/ 20 h 63"/>
                    <a:gd name="T8" fmla="*/ 7 w 26"/>
                    <a:gd name="T9" fmla="*/ 18 h 63"/>
                    <a:gd name="T10" fmla="*/ 10 w 26"/>
                    <a:gd name="T11" fmla="*/ 16 h 63"/>
                    <a:gd name="T12" fmla="*/ 13 w 26"/>
                    <a:gd name="T13" fmla="*/ 15 h 63"/>
                    <a:gd name="T14" fmla="*/ 13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0 h 63"/>
                    <a:gd name="T20" fmla="*/ 18 w 26"/>
                    <a:gd name="T21" fmla="*/ 0 h 63"/>
                    <a:gd name="T22" fmla="*/ 10 w 26"/>
                    <a:gd name="T23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0" y="5"/>
                      </a:move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Freeform 226"/>
                <p:cNvSpPr>
                  <a:spLocks noEditPoints="1"/>
                </p:cNvSpPr>
                <p:nvPr/>
              </p:nvSpPr>
              <p:spPr bwMode="auto">
                <a:xfrm>
                  <a:off x="862501" y="4519716"/>
                  <a:ext cx="84750" cy="123254"/>
                </a:xfrm>
                <a:custGeom>
                  <a:avLst/>
                  <a:gdLst>
                    <a:gd name="T0" fmla="*/ 23 w 44"/>
                    <a:gd name="T1" fmla="*/ 0 h 64"/>
                    <a:gd name="T2" fmla="*/ 6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9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1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Freeform 227"/>
                <p:cNvSpPr>
                  <a:spLocks/>
                </p:cNvSpPr>
                <p:nvPr/>
              </p:nvSpPr>
              <p:spPr bwMode="auto">
                <a:xfrm>
                  <a:off x="976588" y="4519716"/>
                  <a:ext cx="52154" cy="121621"/>
                </a:xfrm>
                <a:custGeom>
                  <a:avLst/>
                  <a:gdLst>
                    <a:gd name="T0" fmla="*/ 10 w 27"/>
                    <a:gd name="T1" fmla="*/ 5 h 63"/>
                    <a:gd name="T2" fmla="*/ 0 w 27"/>
                    <a:gd name="T3" fmla="*/ 9 h 63"/>
                    <a:gd name="T4" fmla="*/ 0 w 27"/>
                    <a:gd name="T5" fmla="*/ 20 h 63"/>
                    <a:gd name="T6" fmla="*/ 4 w 27"/>
                    <a:gd name="T7" fmla="*/ 20 h 63"/>
                    <a:gd name="T8" fmla="*/ 7 w 27"/>
                    <a:gd name="T9" fmla="*/ 18 h 63"/>
                    <a:gd name="T10" fmla="*/ 10 w 27"/>
                    <a:gd name="T11" fmla="*/ 16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8 w 27"/>
                    <a:gd name="T21" fmla="*/ 0 h 63"/>
                    <a:gd name="T22" fmla="*/ 10 w 27"/>
                    <a:gd name="T23" fmla="*/ 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5"/>
                      </a:move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Freeform 228"/>
                <p:cNvSpPr>
                  <a:spLocks/>
                </p:cNvSpPr>
                <p:nvPr/>
              </p:nvSpPr>
              <p:spPr bwMode="auto">
                <a:xfrm>
                  <a:off x="1055635" y="4519716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9 w 27"/>
                    <a:gd name="T5" fmla="*/ 0 h 63"/>
                    <a:gd name="T6" fmla="*/ 10 w 27"/>
                    <a:gd name="T7" fmla="*/ 5 h 63"/>
                    <a:gd name="T8" fmla="*/ 0 w 27"/>
                    <a:gd name="T9" fmla="*/ 9 h 63"/>
                    <a:gd name="T10" fmla="*/ 0 w 27"/>
                    <a:gd name="T11" fmla="*/ 20 h 63"/>
                    <a:gd name="T12" fmla="*/ 4 w 27"/>
                    <a:gd name="T13" fmla="*/ 20 h 63"/>
                    <a:gd name="T14" fmla="*/ 8 w 27"/>
                    <a:gd name="T15" fmla="*/ 18 h 63"/>
                    <a:gd name="T16" fmla="*/ 10 w 27"/>
                    <a:gd name="T17" fmla="*/ 16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4" name="Freeform 229"/>
                <p:cNvSpPr>
                  <a:spLocks/>
                </p:cNvSpPr>
                <p:nvPr/>
              </p:nvSpPr>
              <p:spPr bwMode="auto">
                <a:xfrm>
                  <a:off x="1134681" y="4519716"/>
                  <a:ext cx="52154" cy="121621"/>
                </a:xfrm>
                <a:custGeom>
                  <a:avLst/>
                  <a:gdLst>
                    <a:gd name="T0" fmla="*/ 0 w 27"/>
                    <a:gd name="T1" fmla="*/ 20 h 63"/>
                    <a:gd name="T2" fmla="*/ 4 w 27"/>
                    <a:gd name="T3" fmla="*/ 20 h 63"/>
                    <a:gd name="T4" fmla="*/ 8 w 27"/>
                    <a:gd name="T5" fmla="*/ 18 h 63"/>
                    <a:gd name="T6" fmla="*/ 11 w 27"/>
                    <a:gd name="T7" fmla="*/ 16 h 63"/>
                    <a:gd name="T8" fmla="*/ 13 w 27"/>
                    <a:gd name="T9" fmla="*/ 15 h 63"/>
                    <a:gd name="T10" fmla="*/ 13 w 27"/>
                    <a:gd name="T11" fmla="*/ 63 h 63"/>
                    <a:gd name="T12" fmla="*/ 27 w 27"/>
                    <a:gd name="T13" fmla="*/ 63 h 63"/>
                    <a:gd name="T14" fmla="*/ 27 w 27"/>
                    <a:gd name="T15" fmla="*/ 0 h 63"/>
                    <a:gd name="T16" fmla="*/ 19 w 27"/>
                    <a:gd name="T17" fmla="*/ 0 h 63"/>
                    <a:gd name="T18" fmla="*/ 11 w 27"/>
                    <a:gd name="T19" fmla="*/ 5 h 63"/>
                    <a:gd name="T20" fmla="*/ 0 w 27"/>
                    <a:gd name="T21" fmla="*/ 9 h 63"/>
                    <a:gd name="T22" fmla="*/ 0 w 27"/>
                    <a:gd name="T23" fmla="*/ 2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0" y="20"/>
                      </a:move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1" y="16"/>
                      </a:cubicBezTo>
                      <a:cubicBezTo>
                        <a:pt x="12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1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5" name="Freeform 230"/>
                <p:cNvSpPr>
                  <a:spLocks noEditPoints="1"/>
                </p:cNvSpPr>
                <p:nvPr/>
              </p:nvSpPr>
              <p:spPr bwMode="auto">
                <a:xfrm>
                  <a:off x="1215357" y="4519716"/>
                  <a:ext cx="84750" cy="123254"/>
                </a:xfrm>
                <a:custGeom>
                  <a:avLst/>
                  <a:gdLst>
                    <a:gd name="T0" fmla="*/ 5 w 44"/>
                    <a:gd name="T1" fmla="*/ 8 h 64"/>
                    <a:gd name="T2" fmla="*/ 0 w 44"/>
                    <a:gd name="T3" fmla="*/ 33 h 64"/>
                    <a:gd name="T4" fmla="*/ 22 w 44"/>
                    <a:gd name="T5" fmla="*/ 64 h 64"/>
                    <a:gd name="T6" fmla="*/ 39 w 44"/>
                    <a:gd name="T7" fmla="*/ 56 h 64"/>
                    <a:gd name="T8" fmla="*/ 44 w 44"/>
                    <a:gd name="T9" fmla="*/ 32 h 64"/>
                    <a:gd name="T10" fmla="*/ 23 w 44"/>
                    <a:gd name="T11" fmla="*/ 0 h 64"/>
                    <a:gd name="T12" fmla="*/ 5 w 44"/>
                    <a:gd name="T13" fmla="*/ 8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5" y="8"/>
                      </a:move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3"/>
                        <a:pt x="5" y="8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6" name="Freeform 231"/>
                <p:cNvSpPr>
                  <a:spLocks/>
                </p:cNvSpPr>
                <p:nvPr/>
              </p:nvSpPr>
              <p:spPr bwMode="auto">
                <a:xfrm>
                  <a:off x="1329444" y="4519716"/>
                  <a:ext cx="52154" cy="121621"/>
                </a:xfrm>
                <a:custGeom>
                  <a:avLst/>
                  <a:gdLst>
                    <a:gd name="T0" fmla="*/ 0 w 27"/>
                    <a:gd name="T1" fmla="*/ 20 h 63"/>
                    <a:gd name="T2" fmla="*/ 3 w 27"/>
                    <a:gd name="T3" fmla="*/ 20 h 63"/>
                    <a:gd name="T4" fmla="*/ 7 w 27"/>
                    <a:gd name="T5" fmla="*/ 18 h 63"/>
                    <a:gd name="T6" fmla="*/ 10 w 27"/>
                    <a:gd name="T7" fmla="*/ 16 h 63"/>
                    <a:gd name="T8" fmla="*/ 13 w 27"/>
                    <a:gd name="T9" fmla="*/ 15 h 63"/>
                    <a:gd name="T10" fmla="*/ 13 w 27"/>
                    <a:gd name="T11" fmla="*/ 63 h 63"/>
                    <a:gd name="T12" fmla="*/ 27 w 27"/>
                    <a:gd name="T13" fmla="*/ 63 h 63"/>
                    <a:gd name="T14" fmla="*/ 27 w 27"/>
                    <a:gd name="T15" fmla="*/ 0 h 63"/>
                    <a:gd name="T16" fmla="*/ 18 w 27"/>
                    <a:gd name="T17" fmla="*/ 0 h 63"/>
                    <a:gd name="T18" fmla="*/ 10 w 27"/>
                    <a:gd name="T19" fmla="*/ 5 h 63"/>
                    <a:gd name="T20" fmla="*/ 0 w 27"/>
                    <a:gd name="T21" fmla="*/ 9 h 63"/>
                    <a:gd name="T22" fmla="*/ 0 w 27"/>
                    <a:gd name="T23" fmla="*/ 2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0" y="20"/>
                      </a:move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7" name="Freeform 235"/>
                <p:cNvSpPr>
                  <a:spLocks/>
                </p:cNvSpPr>
                <p:nvPr/>
              </p:nvSpPr>
              <p:spPr bwMode="auto">
                <a:xfrm>
                  <a:off x="1714896" y="4519716"/>
                  <a:ext cx="52154" cy="121621"/>
                </a:xfrm>
                <a:custGeom>
                  <a:avLst/>
                  <a:gdLst>
                    <a:gd name="T0" fmla="*/ 8 w 27"/>
                    <a:gd name="T1" fmla="*/ 18 h 63"/>
                    <a:gd name="T2" fmla="*/ 10 w 27"/>
                    <a:gd name="T3" fmla="*/ 16 h 63"/>
                    <a:gd name="T4" fmla="*/ 13 w 27"/>
                    <a:gd name="T5" fmla="*/ 15 h 63"/>
                    <a:gd name="T6" fmla="*/ 13 w 27"/>
                    <a:gd name="T7" fmla="*/ 63 h 63"/>
                    <a:gd name="T8" fmla="*/ 27 w 27"/>
                    <a:gd name="T9" fmla="*/ 63 h 63"/>
                    <a:gd name="T10" fmla="*/ 27 w 27"/>
                    <a:gd name="T11" fmla="*/ 0 h 63"/>
                    <a:gd name="T12" fmla="*/ 19 w 27"/>
                    <a:gd name="T13" fmla="*/ 0 h 63"/>
                    <a:gd name="T14" fmla="*/ 10 w 27"/>
                    <a:gd name="T15" fmla="*/ 5 h 63"/>
                    <a:gd name="T16" fmla="*/ 0 w 27"/>
                    <a:gd name="T17" fmla="*/ 9 h 63"/>
                    <a:gd name="T18" fmla="*/ 0 w 27"/>
                    <a:gd name="T19" fmla="*/ 20 h 63"/>
                    <a:gd name="T20" fmla="*/ 4 w 27"/>
                    <a:gd name="T21" fmla="*/ 20 h 63"/>
                    <a:gd name="T22" fmla="*/ 8 w 27"/>
                    <a:gd name="T23" fmla="*/ 1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8" y="18"/>
                      </a:moveTo>
                      <a:cubicBezTo>
                        <a:pt x="9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8" name="Freeform 236"/>
                <p:cNvSpPr>
                  <a:spLocks/>
                </p:cNvSpPr>
                <p:nvPr/>
              </p:nvSpPr>
              <p:spPr bwMode="auto">
                <a:xfrm>
                  <a:off x="1796386" y="4542571"/>
                  <a:ext cx="80676" cy="100399"/>
                </a:xfrm>
                <a:custGeom>
                  <a:avLst/>
                  <a:gdLst>
                    <a:gd name="T0" fmla="*/ 22 w 42"/>
                    <a:gd name="T1" fmla="*/ 52 h 52"/>
                    <a:gd name="T2" fmla="*/ 38 w 42"/>
                    <a:gd name="T3" fmla="*/ 44 h 52"/>
                    <a:gd name="T4" fmla="*/ 42 w 42"/>
                    <a:gd name="T5" fmla="*/ 36 h 52"/>
                    <a:gd name="T6" fmla="*/ 30 w 42"/>
                    <a:gd name="T7" fmla="*/ 24 h 52"/>
                    <a:gd name="T8" fmla="*/ 22 w 42"/>
                    <a:gd name="T9" fmla="*/ 41 h 52"/>
                    <a:gd name="T10" fmla="*/ 13 w 42"/>
                    <a:gd name="T11" fmla="*/ 21 h 52"/>
                    <a:gd name="T12" fmla="*/ 14 w 42"/>
                    <a:gd name="T13" fmla="*/ 10 h 52"/>
                    <a:gd name="T14" fmla="*/ 3 w 42"/>
                    <a:gd name="T15" fmla="*/ 0 h 52"/>
                    <a:gd name="T16" fmla="*/ 0 w 42"/>
                    <a:gd name="T17" fmla="*/ 21 h 52"/>
                    <a:gd name="T18" fmla="*/ 22 w 42"/>
                    <a:gd name="T19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52">
                      <a:moveTo>
                        <a:pt x="22" y="52"/>
                      </a:moveTo>
                      <a:cubicBezTo>
                        <a:pt x="29" y="52"/>
                        <a:pt x="35" y="49"/>
                        <a:pt x="38" y="44"/>
                      </a:cubicBezTo>
                      <a:cubicBezTo>
                        <a:pt x="40" y="42"/>
                        <a:pt x="41" y="39"/>
                        <a:pt x="42" y="36"/>
                      </a:cubicBezTo>
                      <a:cubicBezTo>
                        <a:pt x="38" y="32"/>
                        <a:pt x="34" y="28"/>
                        <a:pt x="30" y="24"/>
                      </a:cubicBezTo>
                      <a:cubicBezTo>
                        <a:pt x="29" y="36"/>
                        <a:pt x="27" y="41"/>
                        <a:pt x="22" y="41"/>
                      </a:cubicBezTo>
                      <a:cubicBezTo>
                        <a:pt x="16" y="41"/>
                        <a:pt x="13" y="35"/>
                        <a:pt x="13" y="21"/>
                      </a:cubicBezTo>
                      <a:cubicBezTo>
                        <a:pt x="13" y="16"/>
                        <a:pt x="14" y="13"/>
                        <a:pt x="14" y="10"/>
                      </a:cubicBezTo>
                      <a:cubicBezTo>
                        <a:pt x="11" y="6"/>
                        <a:pt x="7" y="3"/>
                        <a:pt x="3" y="0"/>
                      </a:cubicBezTo>
                      <a:cubicBezTo>
                        <a:pt x="1" y="5"/>
                        <a:pt x="0" y="12"/>
                        <a:pt x="0" y="21"/>
                      </a:cubicBezTo>
                      <a:cubicBezTo>
                        <a:pt x="0" y="42"/>
                        <a:pt x="7" y="52"/>
                        <a:pt x="22" y="5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9" name="Freeform 237"/>
                <p:cNvSpPr>
                  <a:spLocks/>
                </p:cNvSpPr>
                <p:nvPr/>
              </p:nvSpPr>
              <p:spPr bwMode="auto">
                <a:xfrm>
                  <a:off x="104636" y="4492780"/>
                  <a:ext cx="3260" cy="1632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0" name="Freeform 238"/>
                <p:cNvSpPr>
                  <a:spLocks/>
                </p:cNvSpPr>
                <p:nvPr/>
              </p:nvSpPr>
              <p:spPr bwMode="auto">
                <a:xfrm>
                  <a:off x="138862" y="4413604"/>
                  <a:ext cx="83121" cy="84890"/>
                </a:xfrm>
                <a:custGeom>
                  <a:avLst/>
                  <a:gdLst>
                    <a:gd name="T0" fmla="*/ 21 w 43"/>
                    <a:gd name="T1" fmla="*/ 44 h 44"/>
                    <a:gd name="T2" fmla="*/ 37 w 43"/>
                    <a:gd name="T3" fmla="*/ 36 h 44"/>
                    <a:gd name="T4" fmla="*/ 43 w 43"/>
                    <a:gd name="T5" fmla="*/ 12 h 44"/>
                    <a:gd name="T6" fmla="*/ 42 w 43"/>
                    <a:gd name="T7" fmla="*/ 0 h 44"/>
                    <a:gd name="T8" fmla="*/ 29 w 43"/>
                    <a:gd name="T9" fmla="*/ 8 h 44"/>
                    <a:gd name="T10" fmla="*/ 29 w 43"/>
                    <a:gd name="T11" fmla="*/ 12 h 44"/>
                    <a:gd name="T12" fmla="*/ 21 w 43"/>
                    <a:gd name="T13" fmla="*/ 33 h 44"/>
                    <a:gd name="T14" fmla="*/ 13 w 43"/>
                    <a:gd name="T15" fmla="*/ 19 h 44"/>
                    <a:gd name="T16" fmla="*/ 0 w 43"/>
                    <a:gd name="T17" fmla="*/ 28 h 44"/>
                    <a:gd name="T18" fmla="*/ 21 w 43"/>
                    <a:gd name="T19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3" h="44">
                      <a:moveTo>
                        <a:pt x="21" y="44"/>
                      </a:moveTo>
                      <a:cubicBezTo>
                        <a:pt x="28" y="44"/>
                        <a:pt x="33" y="41"/>
                        <a:pt x="37" y="36"/>
                      </a:cubicBezTo>
                      <a:cubicBezTo>
                        <a:pt x="41" y="30"/>
                        <a:pt x="43" y="22"/>
                        <a:pt x="43" y="12"/>
                      </a:cubicBezTo>
                      <a:cubicBezTo>
                        <a:pt x="43" y="7"/>
                        <a:pt x="42" y="3"/>
                        <a:pt x="42" y="0"/>
                      </a:cubicBezTo>
                      <a:cubicBezTo>
                        <a:pt x="37" y="2"/>
                        <a:pt x="33" y="5"/>
                        <a:pt x="29" y="8"/>
                      </a:cubicBezTo>
                      <a:cubicBezTo>
                        <a:pt x="29" y="9"/>
                        <a:pt x="29" y="10"/>
                        <a:pt x="29" y="12"/>
                      </a:cubicBezTo>
                      <a:cubicBezTo>
                        <a:pt x="29" y="26"/>
                        <a:pt x="26" y="33"/>
                        <a:pt x="21" y="33"/>
                      </a:cubicBezTo>
                      <a:cubicBezTo>
                        <a:pt x="16" y="33"/>
                        <a:pt x="13" y="28"/>
                        <a:pt x="13" y="19"/>
                      </a:cubicBezTo>
                      <a:cubicBezTo>
                        <a:pt x="8" y="22"/>
                        <a:pt x="4" y="25"/>
                        <a:pt x="0" y="28"/>
                      </a:cubicBezTo>
                      <a:cubicBezTo>
                        <a:pt x="3" y="39"/>
                        <a:pt x="10" y="44"/>
                        <a:pt x="21" y="4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1" name="Freeform 239"/>
                <p:cNvSpPr>
                  <a:spLocks/>
                </p:cNvSpPr>
                <p:nvPr/>
              </p:nvSpPr>
              <p:spPr bwMode="auto">
                <a:xfrm>
                  <a:off x="250505" y="4372791"/>
                  <a:ext cx="50524" cy="121621"/>
                </a:xfrm>
                <a:custGeom>
                  <a:avLst/>
                  <a:gdLst>
                    <a:gd name="T0" fmla="*/ 3 w 26"/>
                    <a:gd name="T1" fmla="*/ 21 h 63"/>
                    <a:gd name="T2" fmla="*/ 7 w 26"/>
                    <a:gd name="T3" fmla="*/ 19 h 63"/>
                    <a:gd name="T4" fmla="*/ 10 w 26"/>
                    <a:gd name="T5" fmla="*/ 17 h 63"/>
                    <a:gd name="T6" fmla="*/ 12 w 26"/>
                    <a:gd name="T7" fmla="*/ 15 h 63"/>
                    <a:gd name="T8" fmla="*/ 12 w 26"/>
                    <a:gd name="T9" fmla="*/ 63 h 63"/>
                    <a:gd name="T10" fmla="*/ 26 w 26"/>
                    <a:gd name="T11" fmla="*/ 63 h 63"/>
                    <a:gd name="T12" fmla="*/ 26 w 26"/>
                    <a:gd name="T13" fmla="*/ 0 h 63"/>
                    <a:gd name="T14" fmla="*/ 18 w 26"/>
                    <a:gd name="T15" fmla="*/ 0 h 63"/>
                    <a:gd name="T16" fmla="*/ 10 w 26"/>
                    <a:gd name="T17" fmla="*/ 6 h 63"/>
                    <a:gd name="T18" fmla="*/ 5 w 26"/>
                    <a:gd name="T19" fmla="*/ 7 h 63"/>
                    <a:gd name="T20" fmla="*/ 0 w 26"/>
                    <a:gd name="T21" fmla="*/ 11 h 63"/>
                    <a:gd name="T22" fmla="*/ 0 w 26"/>
                    <a:gd name="T23" fmla="*/ 21 h 63"/>
                    <a:gd name="T24" fmla="*/ 3 w 26"/>
                    <a:gd name="T25" fmla="*/ 2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63">
                      <a:moveTo>
                        <a:pt x="3" y="21"/>
                      </a:move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0" y="17"/>
                        <a:pt x="11" y="16"/>
                        <a:pt x="12" y="15"/>
                      </a:cubicBezTo>
                      <a:cubicBezTo>
                        <a:pt x="12" y="15"/>
                        <a:pt x="12" y="15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4"/>
                        <a:pt x="10" y="6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3" y="9"/>
                        <a:pt x="1" y="10"/>
                        <a:pt x="0" y="11"/>
                      </a:cubicBezTo>
                      <a:cubicBezTo>
                        <a:pt x="0" y="12"/>
                        <a:pt x="0" y="15"/>
                        <a:pt x="0" y="21"/>
                      </a:cubicBezTo>
                      <a:cubicBezTo>
                        <a:pt x="0" y="21"/>
                        <a:pt x="1" y="21"/>
                        <a:pt x="3" y="2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2" name="Freeform 240"/>
                <p:cNvSpPr>
                  <a:spLocks noEditPoints="1"/>
                </p:cNvSpPr>
                <p:nvPr/>
              </p:nvSpPr>
              <p:spPr bwMode="auto">
                <a:xfrm>
                  <a:off x="330366" y="4372791"/>
                  <a:ext cx="84750" cy="125702"/>
                </a:xfrm>
                <a:custGeom>
                  <a:avLst/>
                  <a:gdLst>
                    <a:gd name="T0" fmla="*/ 22 w 44"/>
                    <a:gd name="T1" fmla="*/ 65 h 65"/>
                    <a:gd name="T2" fmla="*/ 38 w 44"/>
                    <a:gd name="T3" fmla="*/ 57 h 65"/>
                    <a:gd name="T4" fmla="*/ 44 w 44"/>
                    <a:gd name="T5" fmla="*/ 33 h 65"/>
                    <a:gd name="T6" fmla="*/ 23 w 44"/>
                    <a:gd name="T7" fmla="*/ 0 h 65"/>
                    <a:gd name="T8" fmla="*/ 5 w 44"/>
                    <a:gd name="T9" fmla="*/ 9 h 65"/>
                    <a:gd name="T10" fmla="*/ 0 w 44"/>
                    <a:gd name="T11" fmla="*/ 34 h 65"/>
                    <a:gd name="T12" fmla="*/ 22 w 44"/>
                    <a:gd name="T13" fmla="*/ 65 h 65"/>
                    <a:gd name="T14" fmla="*/ 22 w 44"/>
                    <a:gd name="T15" fmla="*/ 11 h 65"/>
                    <a:gd name="T16" fmla="*/ 30 w 44"/>
                    <a:gd name="T17" fmla="*/ 33 h 65"/>
                    <a:gd name="T18" fmla="*/ 22 w 44"/>
                    <a:gd name="T19" fmla="*/ 54 h 65"/>
                    <a:gd name="T20" fmla="*/ 14 w 44"/>
                    <a:gd name="T21" fmla="*/ 34 h 65"/>
                    <a:gd name="T22" fmla="*/ 22 w 44"/>
                    <a:gd name="T2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2" y="65"/>
                      </a:moveTo>
                      <a:cubicBezTo>
                        <a:pt x="29" y="65"/>
                        <a:pt x="35" y="62"/>
                        <a:pt x="38" y="57"/>
                      </a:cubicBezTo>
                      <a:cubicBezTo>
                        <a:pt x="42" y="51"/>
                        <a:pt x="44" y="43"/>
                        <a:pt x="44" y="33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3"/>
                        <a:pt x="5" y="9"/>
                      </a:cubicBezTo>
                      <a:cubicBezTo>
                        <a:pt x="2" y="15"/>
                        <a:pt x="0" y="23"/>
                        <a:pt x="0" y="34"/>
                      </a:cubicBezTo>
                      <a:cubicBezTo>
                        <a:pt x="0" y="55"/>
                        <a:pt x="7" y="65"/>
                        <a:pt x="22" y="65"/>
                      </a:cubicBezTo>
                      <a:close/>
                      <a:moveTo>
                        <a:pt x="22" y="11"/>
                      </a:moveTo>
                      <a:cubicBezTo>
                        <a:pt x="27" y="11"/>
                        <a:pt x="30" y="18"/>
                        <a:pt x="30" y="33"/>
                      </a:cubicBezTo>
                      <a:cubicBezTo>
                        <a:pt x="30" y="47"/>
                        <a:pt x="27" y="54"/>
                        <a:pt x="22" y="54"/>
                      </a:cubicBezTo>
                      <a:cubicBezTo>
                        <a:pt x="16" y="54"/>
                        <a:pt x="14" y="47"/>
                        <a:pt x="14" y="34"/>
                      </a:cubicBezTo>
                      <a:cubicBezTo>
                        <a:pt x="14" y="19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3" name="Freeform 241"/>
                <p:cNvSpPr>
                  <a:spLocks/>
                </p:cNvSpPr>
                <p:nvPr/>
              </p:nvSpPr>
              <p:spPr bwMode="auto">
                <a:xfrm>
                  <a:off x="443638" y="4372791"/>
                  <a:ext cx="50524" cy="121621"/>
                </a:xfrm>
                <a:custGeom>
                  <a:avLst/>
                  <a:gdLst>
                    <a:gd name="T0" fmla="*/ 7 w 26"/>
                    <a:gd name="T1" fmla="*/ 19 h 63"/>
                    <a:gd name="T2" fmla="*/ 10 w 26"/>
                    <a:gd name="T3" fmla="*/ 17 h 63"/>
                    <a:gd name="T4" fmla="*/ 13 w 26"/>
                    <a:gd name="T5" fmla="*/ 15 h 63"/>
                    <a:gd name="T6" fmla="*/ 13 w 26"/>
                    <a:gd name="T7" fmla="*/ 63 h 63"/>
                    <a:gd name="T8" fmla="*/ 26 w 26"/>
                    <a:gd name="T9" fmla="*/ 63 h 63"/>
                    <a:gd name="T10" fmla="*/ 26 w 26"/>
                    <a:gd name="T11" fmla="*/ 0 h 63"/>
                    <a:gd name="T12" fmla="*/ 18 w 26"/>
                    <a:gd name="T13" fmla="*/ 0 h 63"/>
                    <a:gd name="T14" fmla="*/ 10 w 26"/>
                    <a:gd name="T15" fmla="*/ 6 h 63"/>
                    <a:gd name="T16" fmla="*/ 0 w 26"/>
                    <a:gd name="T17" fmla="*/ 10 h 63"/>
                    <a:gd name="T18" fmla="*/ 0 w 26"/>
                    <a:gd name="T19" fmla="*/ 21 h 63"/>
                    <a:gd name="T20" fmla="*/ 3 w 26"/>
                    <a:gd name="T21" fmla="*/ 21 h 63"/>
                    <a:gd name="T22" fmla="*/ 7 w 26"/>
                    <a:gd name="T23" fmla="*/ 1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7" y="19"/>
                      </a:move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3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3" y="21"/>
                      </a:cubicBezTo>
                      <a:cubicBezTo>
                        <a:pt x="4" y="20"/>
                        <a:pt x="5" y="20"/>
                        <a:pt x="7" y="19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4" name="Freeform 242"/>
                <p:cNvSpPr>
                  <a:spLocks/>
                </p:cNvSpPr>
                <p:nvPr/>
              </p:nvSpPr>
              <p:spPr bwMode="auto">
                <a:xfrm>
                  <a:off x="522684" y="4372791"/>
                  <a:ext cx="52154" cy="121621"/>
                </a:xfrm>
                <a:custGeom>
                  <a:avLst/>
                  <a:gdLst>
                    <a:gd name="T0" fmla="*/ 7 w 27"/>
                    <a:gd name="T1" fmla="*/ 19 h 63"/>
                    <a:gd name="T2" fmla="*/ 10 w 27"/>
                    <a:gd name="T3" fmla="*/ 17 h 63"/>
                    <a:gd name="T4" fmla="*/ 13 w 27"/>
                    <a:gd name="T5" fmla="*/ 15 h 63"/>
                    <a:gd name="T6" fmla="*/ 13 w 27"/>
                    <a:gd name="T7" fmla="*/ 63 h 63"/>
                    <a:gd name="T8" fmla="*/ 27 w 27"/>
                    <a:gd name="T9" fmla="*/ 63 h 63"/>
                    <a:gd name="T10" fmla="*/ 27 w 27"/>
                    <a:gd name="T11" fmla="*/ 0 h 63"/>
                    <a:gd name="T12" fmla="*/ 18 w 27"/>
                    <a:gd name="T13" fmla="*/ 0 h 63"/>
                    <a:gd name="T14" fmla="*/ 10 w 27"/>
                    <a:gd name="T15" fmla="*/ 6 h 63"/>
                    <a:gd name="T16" fmla="*/ 0 w 27"/>
                    <a:gd name="T17" fmla="*/ 10 h 63"/>
                    <a:gd name="T18" fmla="*/ 0 w 27"/>
                    <a:gd name="T19" fmla="*/ 21 h 63"/>
                    <a:gd name="T20" fmla="*/ 4 w 27"/>
                    <a:gd name="T21" fmla="*/ 21 h 63"/>
                    <a:gd name="T22" fmla="*/ 7 w 27"/>
                    <a:gd name="T23" fmla="*/ 1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7" y="19"/>
                      </a:move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6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7" y="19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Freeform 243"/>
                <p:cNvSpPr>
                  <a:spLocks/>
                </p:cNvSpPr>
                <p:nvPr/>
              </p:nvSpPr>
              <p:spPr bwMode="auto">
                <a:xfrm>
                  <a:off x="601730" y="4372791"/>
                  <a:ext cx="52154" cy="121621"/>
                </a:xfrm>
                <a:custGeom>
                  <a:avLst/>
                  <a:gdLst>
                    <a:gd name="T0" fmla="*/ 8 w 27"/>
                    <a:gd name="T1" fmla="*/ 19 h 63"/>
                    <a:gd name="T2" fmla="*/ 10 w 27"/>
                    <a:gd name="T3" fmla="*/ 17 h 63"/>
                    <a:gd name="T4" fmla="*/ 13 w 27"/>
                    <a:gd name="T5" fmla="*/ 15 h 63"/>
                    <a:gd name="T6" fmla="*/ 13 w 27"/>
                    <a:gd name="T7" fmla="*/ 63 h 63"/>
                    <a:gd name="T8" fmla="*/ 27 w 27"/>
                    <a:gd name="T9" fmla="*/ 63 h 63"/>
                    <a:gd name="T10" fmla="*/ 27 w 27"/>
                    <a:gd name="T11" fmla="*/ 0 h 63"/>
                    <a:gd name="T12" fmla="*/ 19 w 27"/>
                    <a:gd name="T13" fmla="*/ 0 h 63"/>
                    <a:gd name="T14" fmla="*/ 10 w 27"/>
                    <a:gd name="T15" fmla="*/ 6 h 63"/>
                    <a:gd name="T16" fmla="*/ 0 w 27"/>
                    <a:gd name="T17" fmla="*/ 10 h 63"/>
                    <a:gd name="T18" fmla="*/ 0 w 27"/>
                    <a:gd name="T19" fmla="*/ 21 h 63"/>
                    <a:gd name="T20" fmla="*/ 4 w 27"/>
                    <a:gd name="T21" fmla="*/ 21 h 63"/>
                    <a:gd name="T22" fmla="*/ 8 w 27"/>
                    <a:gd name="T23" fmla="*/ 1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8" y="19"/>
                      </a:moveTo>
                      <a:cubicBezTo>
                        <a:pt x="9" y="19"/>
                        <a:pt x="10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6" name="Freeform 247"/>
                <p:cNvSpPr>
                  <a:spLocks/>
                </p:cNvSpPr>
                <p:nvPr/>
              </p:nvSpPr>
              <p:spPr bwMode="auto">
                <a:xfrm>
                  <a:off x="989627" y="4372791"/>
                  <a:ext cx="50524" cy="121621"/>
                </a:xfrm>
                <a:custGeom>
                  <a:avLst/>
                  <a:gdLst>
                    <a:gd name="T0" fmla="*/ 0 w 26"/>
                    <a:gd name="T1" fmla="*/ 21 h 63"/>
                    <a:gd name="T2" fmla="*/ 3 w 26"/>
                    <a:gd name="T3" fmla="*/ 21 h 63"/>
                    <a:gd name="T4" fmla="*/ 7 w 26"/>
                    <a:gd name="T5" fmla="*/ 19 h 63"/>
                    <a:gd name="T6" fmla="*/ 10 w 26"/>
                    <a:gd name="T7" fmla="*/ 17 h 63"/>
                    <a:gd name="T8" fmla="*/ 13 w 26"/>
                    <a:gd name="T9" fmla="*/ 15 h 63"/>
                    <a:gd name="T10" fmla="*/ 13 w 26"/>
                    <a:gd name="T11" fmla="*/ 63 h 63"/>
                    <a:gd name="T12" fmla="*/ 26 w 26"/>
                    <a:gd name="T13" fmla="*/ 63 h 63"/>
                    <a:gd name="T14" fmla="*/ 26 w 26"/>
                    <a:gd name="T15" fmla="*/ 0 h 63"/>
                    <a:gd name="T16" fmla="*/ 18 w 26"/>
                    <a:gd name="T17" fmla="*/ 0 h 63"/>
                    <a:gd name="T18" fmla="*/ 10 w 26"/>
                    <a:gd name="T19" fmla="*/ 6 h 63"/>
                    <a:gd name="T20" fmla="*/ 0 w 26"/>
                    <a:gd name="T21" fmla="*/ 10 h 63"/>
                    <a:gd name="T22" fmla="*/ 0 w 26"/>
                    <a:gd name="T23" fmla="*/ 2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0" y="21"/>
                      </a:moveTo>
                      <a:cubicBezTo>
                        <a:pt x="0" y="21"/>
                        <a:pt x="1" y="21"/>
                        <a:pt x="3" y="21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3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7" name="Freeform 248"/>
                <p:cNvSpPr>
                  <a:spLocks noEditPoints="1"/>
                </p:cNvSpPr>
                <p:nvPr/>
              </p:nvSpPr>
              <p:spPr bwMode="auto">
                <a:xfrm>
                  <a:off x="1068673" y="4372791"/>
                  <a:ext cx="85566" cy="125702"/>
                </a:xfrm>
                <a:custGeom>
                  <a:avLst/>
                  <a:gdLst>
                    <a:gd name="T0" fmla="*/ 5 w 44"/>
                    <a:gd name="T1" fmla="*/ 9 h 65"/>
                    <a:gd name="T2" fmla="*/ 0 w 44"/>
                    <a:gd name="T3" fmla="*/ 34 h 65"/>
                    <a:gd name="T4" fmla="*/ 22 w 44"/>
                    <a:gd name="T5" fmla="*/ 65 h 65"/>
                    <a:gd name="T6" fmla="*/ 39 w 44"/>
                    <a:gd name="T7" fmla="*/ 57 h 65"/>
                    <a:gd name="T8" fmla="*/ 44 w 44"/>
                    <a:gd name="T9" fmla="*/ 33 h 65"/>
                    <a:gd name="T10" fmla="*/ 23 w 44"/>
                    <a:gd name="T11" fmla="*/ 0 h 65"/>
                    <a:gd name="T12" fmla="*/ 5 w 44"/>
                    <a:gd name="T13" fmla="*/ 9 h 65"/>
                    <a:gd name="T14" fmla="*/ 31 w 44"/>
                    <a:gd name="T15" fmla="*/ 33 h 65"/>
                    <a:gd name="T16" fmla="*/ 22 w 44"/>
                    <a:gd name="T17" fmla="*/ 54 h 65"/>
                    <a:gd name="T18" fmla="*/ 14 w 44"/>
                    <a:gd name="T19" fmla="*/ 34 h 65"/>
                    <a:gd name="T20" fmla="*/ 22 w 44"/>
                    <a:gd name="T21" fmla="*/ 11 h 65"/>
                    <a:gd name="T22" fmla="*/ 31 w 44"/>
                    <a:gd name="T23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5" y="9"/>
                      </a:moveTo>
                      <a:cubicBezTo>
                        <a:pt x="2" y="15"/>
                        <a:pt x="0" y="23"/>
                        <a:pt x="0" y="34"/>
                      </a:cubicBezTo>
                      <a:cubicBezTo>
                        <a:pt x="0" y="55"/>
                        <a:pt x="7" y="65"/>
                        <a:pt x="22" y="65"/>
                      </a:cubicBezTo>
                      <a:cubicBezTo>
                        <a:pt x="30" y="65"/>
                        <a:pt x="35" y="62"/>
                        <a:pt x="39" y="57"/>
                      </a:cubicBezTo>
                      <a:cubicBezTo>
                        <a:pt x="43" y="51"/>
                        <a:pt x="44" y="43"/>
                        <a:pt x="44" y="33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5" y="9"/>
                      </a:cubicBezTo>
                      <a:close/>
                      <a:moveTo>
                        <a:pt x="31" y="33"/>
                      </a:moveTo>
                      <a:cubicBezTo>
                        <a:pt x="31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4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8" name="Freeform 251"/>
                <p:cNvSpPr>
                  <a:spLocks noEditPoints="1"/>
                </p:cNvSpPr>
                <p:nvPr/>
              </p:nvSpPr>
              <p:spPr bwMode="auto">
                <a:xfrm>
                  <a:off x="1375894" y="4372791"/>
                  <a:ext cx="84750" cy="125702"/>
                </a:xfrm>
                <a:custGeom>
                  <a:avLst/>
                  <a:gdLst>
                    <a:gd name="T0" fmla="*/ 22 w 44"/>
                    <a:gd name="T1" fmla="*/ 65 h 65"/>
                    <a:gd name="T2" fmla="*/ 39 w 44"/>
                    <a:gd name="T3" fmla="*/ 57 h 65"/>
                    <a:gd name="T4" fmla="*/ 44 w 44"/>
                    <a:gd name="T5" fmla="*/ 33 h 65"/>
                    <a:gd name="T6" fmla="*/ 23 w 44"/>
                    <a:gd name="T7" fmla="*/ 0 h 65"/>
                    <a:gd name="T8" fmla="*/ 6 w 44"/>
                    <a:gd name="T9" fmla="*/ 9 h 65"/>
                    <a:gd name="T10" fmla="*/ 0 w 44"/>
                    <a:gd name="T11" fmla="*/ 34 h 65"/>
                    <a:gd name="T12" fmla="*/ 22 w 44"/>
                    <a:gd name="T13" fmla="*/ 65 h 65"/>
                    <a:gd name="T14" fmla="*/ 22 w 44"/>
                    <a:gd name="T15" fmla="*/ 11 h 65"/>
                    <a:gd name="T16" fmla="*/ 31 w 44"/>
                    <a:gd name="T17" fmla="*/ 33 h 65"/>
                    <a:gd name="T18" fmla="*/ 22 w 44"/>
                    <a:gd name="T19" fmla="*/ 54 h 65"/>
                    <a:gd name="T20" fmla="*/ 14 w 44"/>
                    <a:gd name="T21" fmla="*/ 34 h 65"/>
                    <a:gd name="T22" fmla="*/ 22 w 44"/>
                    <a:gd name="T2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2" y="65"/>
                      </a:moveTo>
                      <a:cubicBezTo>
                        <a:pt x="30" y="65"/>
                        <a:pt x="35" y="62"/>
                        <a:pt x="39" y="57"/>
                      </a:cubicBezTo>
                      <a:cubicBezTo>
                        <a:pt x="43" y="51"/>
                        <a:pt x="44" y="43"/>
                        <a:pt x="44" y="33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9"/>
                      </a:cubicBezTo>
                      <a:cubicBezTo>
                        <a:pt x="2" y="15"/>
                        <a:pt x="0" y="23"/>
                        <a:pt x="0" y="34"/>
                      </a:cubicBezTo>
                      <a:cubicBezTo>
                        <a:pt x="0" y="55"/>
                        <a:pt x="8" y="65"/>
                        <a:pt x="22" y="65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1" y="18"/>
                        <a:pt x="31" y="33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4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9" name="Freeform 252"/>
                <p:cNvSpPr>
                  <a:spLocks/>
                </p:cNvSpPr>
                <p:nvPr/>
              </p:nvSpPr>
              <p:spPr bwMode="auto">
                <a:xfrm>
                  <a:off x="1489166" y="4372791"/>
                  <a:ext cx="52154" cy="121621"/>
                </a:xfrm>
                <a:custGeom>
                  <a:avLst/>
                  <a:gdLst>
                    <a:gd name="T0" fmla="*/ 8 w 27"/>
                    <a:gd name="T1" fmla="*/ 19 h 63"/>
                    <a:gd name="T2" fmla="*/ 10 w 27"/>
                    <a:gd name="T3" fmla="*/ 17 h 63"/>
                    <a:gd name="T4" fmla="*/ 13 w 27"/>
                    <a:gd name="T5" fmla="*/ 15 h 63"/>
                    <a:gd name="T6" fmla="*/ 13 w 27"/>
                    <a:gd name="T7" fmla="*/ 63 h 63"/>
                    <a:gd name="T8" fmla="*/ 27 w 27"/>
                    <a:gd name="T9" fmla="*/ 63 h 63"/>
                    <a:gd name="T10" fmla="*/ 27 w 27"/>
                    <a:gd name="T11" fmla="*/ 0 h 63"/>
                    <a:gd name="T12" fmla="*/ 18 w 27"/>
                    <a:gd name="T13" fmla="*/ 0 h 63"/>
                    <a:gd name="T14" fmla="*/ 10 w 27"/>
                    <a:gd name="T15" fmla="*/ 6 h 63"/>
                    <a:gd name="T16" fmla="*/ 0 w 27"/>
                    <a:gd name="T17" fmla="*/ 10 h 63"/>
                    <a:gd name="T18" fmla="*/ 0 w 27"/>
                    <a:gd name="T19" fmla="*/ 21 h 63"/>
                    <a:gd name="T20" fmla="*/ 4 w 27"/>
                    <a:gd name="T21" fmla="*/ 21 h 63"/>
                    <a:gd name="T22" fmla="*/ 8 w 27"/>
                    <a:gd name="T23" fmla="*/ 1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8" y="19"/>
                      </a:move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0" name="Freeform 253"/>
                <p:cNvSpPr>
                  <a:spLocks/>
                </p:cNvSpPr>
                <p:nvPr/>
              </p:nvSpPr>
              <p:spPr bwMode="auto">
                <a:xfrm>
                  <a:off x="1570657" y="4384219"/>
                  <a:ext cx="84750" cy="114275"/>
                </a:xfrm>
                <a:custGeom>
                  <a:avLst/>
                  <a:gdLst>
                    <a:gd name="T0" fmla="*/ 5 w 44"/>
                    <a:gd name="T1" fmla="*/ 3 h 59"/>
                    <a:gd name="T2" fmla="*/ 0 w 44"/>
                    <a:gd name="T3" fmla="*/ 28 h 59"/>
                    <a:gd name="T4" fmla="*/ 22 w 44"/>
                    <a:gd name="T5" fmla="*/ 59 h 59"/>
                    <a:gd name="T6" fmla="*/ 38 w 44"/>
                    <a:gd name="T7" fmla="*/ 51 h 59"/>
                    <a:gd name="T8" fmla="*/ 44 w 44"/>
                    <a:gd name="T9" fmla="*/ 27 h 59"/>
                    <a:gd name="T10" fmla="*/ 44 w 44"/>
                    <a:gd name="T11" fmla="*/ 22 h 59"/>
                    <a:gd name="T12" fmla="*/ 28 w 44"/>
                    <a:gd name="T13" fmla="*/ 13 h 59"/>
                    <a:gd name="T14" fmla="*/ 30 w 44"/>
                    <a:gd name="T15" fmla="*/ 27 h 59"/>
                    <a:gd name="T16" fmla="*/ 22 w 44"/>
                    <a:gd name="T17" fmla="*/ 48 h 59"/>
                    <a:gd name="T18" fmla="*/ 13 w 44"/>
                    <a:gd name="T19" fmla="*/ 28 h 59"/>
                    <a:gd name="T20" fmla="*/ 18 w 44"/>
                    <a:gd name="T21" fmla="*/ 7 h 59"/>
                    <a:gd name="T22" fmla="*/ 7 w 44"/>
                    <a:gd name="T23" fmla="*/ 0 h 59"/>
                    <a:gd name="T24" fmla="*/ 5 w 44"/>
                    <a:gd name="T25" fmla="*/ 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59">
                      <a:moveTo>
                        <a:pt x="5" y="3"/>
                      </a:moveTo>
                      <a:cubicBezTo>
                        <a:pt x="1" y="9"/>
                        <a:pt x="0" y="17"/>
                        <a:pt x="0" y="28"/>
                      </a:cubicBezTo>
                      <a:cubicBezTo>
                        <a:pt x="0" y="49"/>
                        <a:pt x="7" y="59"/>
                        <a:pt x="22" y="59"/>
                      </a:cubicBezTo>
                      <a:cubicBezTo>
                        <a:pt x="29" y="59"/>
                        <a:pt x="34" y="56"/>
                        <a:pt x="38" y="51"/>
                      </a:cubicBezTo>
                      <a:cubicBezTo>
                        <a:pt x="42" y="45"/>
                        <a:pt x="44" y="37"/>
                        <a:pt x="44" y="27"/>
                      </a:cubicBezTo>
                      <a:cubicBezTo>
                        <a:pt x="44" y="25"/>
                        <a:pt x="44" y="24"/>
                        <a:pt x="44" y="22"/>
                      </a:cubicBezTo>
                      <a:cubicBezTo>
                        <a:pt x="39" y="19"/>
                        <a:pt x="34" y="16"/>
                        <a:pt x="28" y="13"/>
                      </a:cubicBezTo>
                      <a:cubicBezTo>
                        <a:pt x="29" y="16"/>
                        <a:pt x="30" y="21"/>
                        <a:pt x="30" y="27"/>
                      </a:cubicBezTo>
                      <a:cubicBezTo>
                        <a:pt x="30" y="41"/>
                        <a:pt x="27" y="48"/>
                        <a:pt x="22" y="48"/>
                      </a:cubicBezTo>
                      <a:cubicBezTo>
                        <a:pt x="16" y="48"/>
                        <a:pt x="13" y="41"/>
                        <a:pt x="13" y="28"/>
                      </a:cubicBezTo>
                      <a:cubicBezTo>
                        <a:pt x="13" y="16"/>
                        <a:pt x="15" y="9"/>
                        <a:pt x="18" y="7"/>
                      </a:cubicBezTo>
                      <a:cubicBezTo>
                        <a:pt x="15" y="4"/>
                        <a:pt x="11" y="2"/>
                        <a:pt x="7" y="0"/>
                      </a:cubicBezTo>
                      <a:cubicBezTo>
                        <a:pt x="7" y="1"/>
                        <a:pt x="6" y="2"/>
                        <a:pt x="5" y="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1" name="Freeform 254"/>
                <p:cNvSpPr>
                  <a:spLocks/>
                </p:cNvSpPr>
                <p:nvPr/>
              </p:nvSpPr>
              <p:spPr bwMode="auto">
                <a:xfrm>
                  <a:off x="1684744" y="4447886"/>
                  <a:ext cx="61118" cy="50607"/>
                </a:xfrm>
                <a:custGeom>
                  <a:avLst/>
                  <a:gdLst>
                    <a:gd name="T0" fmla="*/ 22 w 32"/>
                    <a:gd name="T1" fmla="*/ 26 h 26"/>
                    <a:gd name="T2" fmla="*/ 32 w 32"/>
                    <a:gd name="T3" fmla="*/ 24 h 26"/>
                    <a:gd name="T4" fmla="*/ 20 w 32"/>
                    <a:gd name="T5" fmla="*/ 14 h 26"/>
                    <a:gd name="T6" fmla="*/ 17 w 32"/>
                    <a:gd name="T7" fmla="*/ 12 h 26"/>
                    <a:gd name="T8" fmla="*/ 0 w 32"/>
                    <a:gd name="T9" fmla="*/ 0 h 26"/>
                    <a:gd name="T10" fmla="*/ 22 w 32"/>
                    <a:gd name="T1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26">
                      <a:moveTo>
                        <a:pt x="22" y="26"/>
                      </a:moveTo>
                      <a:cubicBezTo>
                        <a:pt x="25" y="26"/>
                        <a:pt x="29" y="25"/>
                        <a:pt x="32" y="24"/>
                      </a:cubicBezTo>
                      <a:cubicBezTo>
                        <a:pt x="28" y="20"/>
                        <a:pt x="24" y="17"/>
                        <a:pt x="20" y="14"/>
                      </a:cubicBezTo>
                      <a:cubicBezTo>
                        <a:pt x="19" y="14"/>
                        <a:pt x="17" y="13"/>
                        <a:pt x="17" y="12"/>
                      </a:cubicBezTo>
                      <a:cubicBezTo>
                        <a:pt x="11" y="8"/>
                        <a:pt x="5" y="4"/>
                        <a:pt x="0" y="0"/>
                      </a:cubicBezTo>
                      <a:cubicBezTo>
                        <a:pt x="1" y="17"/>
                        <a:pt x="8" y="26"/>
                        <a:pt x="22" y="2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2" name="Freeform 255"/>
                <p:cNvSpPr>
                  <a:spLocks/>
                </p:cNvSpPr>
                <p:nvPr/>
              </p:nvSpPr>
              <p:spPr bwMode="auto">
                <a:xfrm>
                  <a:off x="401263" y="4305043"/>
                  <a:ext cx="26892" cy="42445"/>
                </a:xfrm>
                <a:custGeom>
                  <a:avLst/>
                  <a:gdLst>
                    <a:gd name="T0" fmla="*/ 14 w 14"/>
                    <a:gd name="T1" fmla="*/ 22 h 22"/>
                    <a:gd name="T2" fmla="*/ 14 w 14"/>
                    <a:gd name="T3" fmla="*/ 0 h 22"/>
                    <a:gd name="T4" fmla="*/ 0 w 14"/>
                    <a:gd name="T5" fmla="*/ 6 h 22"/>
                    <a:gd name="T6" fmla="*/ 0 w 14"/>
                    <a:gd name="T7" fmla="*/ 22 h 22"/>
                    <a:gd name="T8" fmla="*/ 14 w 14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22">
                      <a:moveTo>
                        <a:pt x="14" y="22"/>
                      </a:moveTo>
                      <a:cubicBezTo>
                        <a:pt x="14" y="22"/>
                        <a:pt x="14" y="22"/>
                        <a:pt x="14" y="0"/>
                      </a:cubicBezTo>
                      <a:cubicBezTo>
                        <a:pt x="9" y="2"/>
                        <a:pt x="5" y="4"/>
                        <a:pt x="0" y="6"/>
                      </a:cubicBezTo>
                      <a:cubicBezTo>
                        <a:pt x="0" y="11"/>
                        <a:pt x="0" y="16"/>
                        <a:pt x="0" y="22"/>
                      </a:cubicBezTo>
                      <a:cubicBezTo>
                        <a:pt x="0" y="22"/>
                        <a:pt x="0" y="22"/>
                        <a:pt x="14" y="2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Freeform 256"/>
                <p:cNvSpPr>
                  <a:spLocks/>
                </p:cNvSpPr>
                <p:nvPr/>
              </p:nvSpPr>
              <p:spPr bwMode="auto">
                <a:xfrm>
                  <a:off x="457492" y="4264230"/>
                  <a:ext cx="84750" cy="87339"/>
                </a:xfrm>
                <a:custGeom>
                  <a:avLst/>
                  <a:gdLst>
                    <a:gd name="T0" fmla="*/ 22 w 44"/>
                    <a:gd name="T1" fmla="*/ 45 h 45"/>
                    <a:gd name="T2" fmla="*/ 38 w 44"/>
                    <a:gd name="T3" fmla="*/ 37 h 45"/>
                    <a:gd name="T4" fmla="*/ 44 w 44"/>
                    <a:gd name="T5" fmla="*/ 13 h 45"/>
                    <a:gd name="T6" fmla="*/ 43 w 44"/>
                    <a:gd name="T7" fmla="*/ 0 h 45"/>
                    <a:gd name="T8" fmla="*/ 30 w 44"/>
                    <a:gd name="T9" fmla="*/ 5 h 45"/>
                    <a:gd name="T10" fmla="*/ 30 w 44"/>
                    <a:gd name="T11" fmla="*/ 13 h 45"/>
                    <a:gd name="T12" fmla="*/ 22 w 44"/>
                    <a:gd name="T13" fmla="*/ 34 h 45"/>
                    <a:gd name="T14" fmla="*/ 13 w 44"/>
                    <a:gd name="T15" fmla="*/ 14 h 45"/>
                    <a:gd name="T16" fmla="*/ 13 w 44"/>
                    <a:gd name="T17" fmla="*/ 10 h 45"/>
                    <a:gd name="T18" fmla="*/ 0 w 44"/>
                    <a:gd name="T19" fmla="*/ 15 h 45"/>
                    <a:gd name="T20" fmla="*/ 22 w 44"/>
                    <a:gd name="T21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4" h="45">
                      <a:moveTo>
                        <a:pt x="22" y="45"/>
                      </a:moveTo>
                      <a:cubicBezTo>
                        <a:pt x="29" y="45"/>
                        <a:pt x="35" y="42"/>
                        <a:pt x="38" y="37"/>
                      </a:cubicBezTo>
                      <a:cubicBezTo>
                        <a:pt x="42" y="31"/>
                        <a:pt x="44" y="23"/>
                        <a:pt x="44" y="13"/>
                      </a:cubicBezTo>
                      <a:cubicBezTo>
                        <a:pt x="44" y="8"/>
                        <a:pt x="43" y="4"/>
                        <a:pt x="43" y="0"/>
                      </a:cubicBezTo>
                      <a:cubicBezTo>
                        <a:pt x="38" y="2"/>
                        <a:pt x="34" y="3"/>
                        <a:pt x="30" y="5"/>
                      </a:cubicBezTo>
                      <a:cubicBezTo>
                        <a:pt x="30" y="7"/>
                        <a:pt x="30" y="10"/>
                        <a:pt x="30" y="13"/>
                      </a:cubicBezTo>
                      <a:cubicBezTo>
                        <a:pt x="30" y="27"/>
                        <a:pt x="27" y="34"/>
                        <a:pt x="22" y="34"/>
                      </a:cubicBezTo>
                      <a:cubicBezTo>
                        <a:pt x="16" y="34"/>
                        <a:pt x="13" y="27"/>
                        <a:pt x="13" y="14"/>
                      </a:cubicBezTo>
                      <a:cubicBezTo>
                        <a:pt x="13" y="12"/>
                        <a:pt x="13" y="11"/>
                        <a:pt x="13" y="10"/>
                      </a:cubicBezTo>
                      <a:cubicBezTo>
                        <a:pt x="9" y="12"/>
                        <a:pt x="4" y="13"/>
                        <a:pt x="0" y="15"/>
                      </a:cubicBezTo>
                      <a:cubicBezTo>
                        <a:pt x="0" y="35"/>
                        <a:pt x="7" y="45"/>
                        <a:pt x="22" y="4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Freeform 257"/>
                <p:cNvSpPr>
                  <a:spLocks noEditPoints="1"/>
                </p:cNvSpPr>
                <p:nvPr/>
              </p:nvSpPr>
              <p:spPr bwMode="auto">
                <a:xfrm>
                  <a:off x="569134" y="4237294"/>
                  <a:ext cx="87195" cy="114275"/>
                </a:xfrm>
                <a:custGeom>
                  <a:avLst/>
                  <a:gdLst>
                    <a:gd name="T0" fmla="*/ 22 w 45"/>
                    <a:gd name="T1" fmla="*/ 59 h 59"/>
                    <a:gd name="T2" fmla="*/ 39 w 45"/>
                    <a:gd name="T3" fmla="*/ 51 h 59"/>
                    <a:gd name="T4" fmla="*/ 45 w 45"/>
                    <a:gd name="T5" fmla="*/ 27 h 59"/>
                    <a:gd name="T6" fmla="*/ 38 w 45"/>
                    <a:gd name="T7" fmla="*/ 0 h 59"/>
                    <a:gd name="T8" fmla="*/ 3 w 45"/>
                    <a:gd name="T9" fmla="*/ 9 h 59"/>
                    <a:gd name="T10" fmla="*/ 0 w 45"/>
                    <a:gd name="T11" fmla="*/ 28 h 59"/>
                    <a:gd name="T12" fmla="*/ 22 w 45"/>
                    <a:gd name="T13" fmla="*/ 59 h 59"/>
                    <a:gd name="T14" fmla="*/ 22 w 45"/>
                    <a:gd name="T15" fmla="*/ 6 h 59"/>
                    <a:gd name="T16" fmla="*/ 31 w 45"/>
                    <a:gd name="T17" fmla="*/ 27 h 59"/>
                    <a:gd name="T18" fmla="*/ 22 w 45"/>
                    <a:gd name="T19" fmla="*/ 48 h 59"/>
                    <a:gd name="T20" fmla="*/ 14 w 45"/>
                    <a:gd name="T21" fmla="*/ 28 h 59"/>
                    <a:gd name="T22" fmla="*/ 22 w 45"/>
                    <a:gd name="T23" fmla="*/ 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59">
                      <a:moveTo>
                        <a:pt x="22" y="59"/>
                      </a:moveTo>
                      <a:cubicBezTo>
                        <a:pt x="30" y="59"/>
                        <a:pt x="35" y="56"/>
                        <a:pt x="39" y="51"/>
                      </a:cubicBezTo>
                      <a:cubicBezTo>
                        <a:pt x="43" y="45"/>
                        <a:pt x="45" y="37"/>
                        <a:pt x="45" y="27"/>
                      </a:cubicBezTo>
                      <a:cubicBezTo>
                        <a:pt x="45" y="15"/>
                        <a:pt x="43" y="6"/>
                        <a:pt x="38" y="0"/>
                      </a:cubicBezTo>
                      <a:cubicBezTo>
                        <a:pt x="26" y="3"/>
                        <a:pt x="14" y="6"/>
                        <a:pt x="3" y="9"/>
                      </a:cubicBezTo>
                      <a:cubicBezTo>
                        <a:pt x="1" y="14"/>
                        <a:pt x="0" y="20"/>
                        <a:pt x="0" y="28"/>
                      </a:cubicBezTo>
                      <a:cubicBezTo>
                        <a:pt x="0" y="49"/>
                        <a:pt x="8" y="59"/>
                        <a:pt x="22" y="59"/>
                      </a:cubicBezTo>
                      <a:close/>
                      <a:moveTo>
                        <a:pt x="22" y="6"/>
                      </a:moveTo>
                      <a:cubicBezTo>
                        <a:pt x="28" y="6"/>
                        <a:pt x="31" y="12"/>
                        <a:pt x="31" y="27"/>
                      </a:cubicBezTo>
                      <a:cubicBezTo>
                        <a:pt x="31" y="41"/>
                        <a:pt x="28" y="48"/>
                        <a:pt x="22" y="48"/>
                      </a:cubicBezTo>
                      <a:cubicBezTo>
                        <a:pt x="17" y="48"/>
                        <a:pt x="14" y="41"/>
                        <a:pt x="14" y="28"/>
                      </a:cubicBezTo>
                      <a:cubicBezTo>
                        <a:pt x="14" y="13"/>
                        <a:pt x="17" y="6"/>
                        <a:pt x="22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Freeform 262"/>
                <p:cNvSpPr>
                  <a:spLocks noEditPoints="1"/>
                </p:cNvSpPr>
                <p:nvPr/>
              </p:nvSpPr>
              <p:spPr bwMode="auto">
                <a:xfrm>
                  <a:off x="1036077" y="4227499"/>
                  <a:ext cx="84750" cy="124070"/>
                </a:xfrm>
                <a:custGeom>
                  <a:avLst/>
                  <a:gdLst>
                    <a:gd name="T0" fmla="*/ 22 w 44"/>
                    <a:gd name="T1" fmla="*/ 64 h 64"/>
                    <a:gd name="T2" fmla="*/ 39 w 44"/>
                    <a:gd name="T3" fmla="*/ 56 h 64"/>
                    <a:gd name="T4" fmla="*/ 44 w 44"/>
                    <a:gd name="T5" fmla="*/ 32 h 64"/>
                    <a:gd name="T6" fmla="*/ 23 w 44"/>
                    <a:gd name="T7" fmla="*/ 0 h 64"/>
                    <a:gd name="T8" fmla="*/ 6 w 44"/>
                    <a:gd name="T9" fmla="*/ 8 h 64"/>
                    <a:gd name="T10" fmla="*/ 0 w 44"/>
                    <a:gd name="T11" fmla="*/ 33 h 64"/>
                    <a:gd name="T12" fmla="*/ 22 w 44"/>
                    <a:gd name="T13" fmla="*/ 64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2" y="64"/>
                      </a:move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2"/>
                        <a:pt x="6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6"/>
                        <a:pt x="28" y="53"/>
                        <a:pt x="22" y="53"/>
                      </a:cubicBezTo>
                      <a:cubicBezTo>
                        <a:pt x="17" y="53"/>
                        <a:pt x="14" y="46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Freeform 263"/>
                <p:cNvSpPr>
                  <a:spLocks/>
                </p:cNvSpPr>
                <p:nvPr/>
              </p:nvSpPr>
              <p:spPr bwMode="auto">
                <a:xfrm>
                  <a:off x="1150164" y="4231580"/>
                  <a:ext cx="49710" cy="115907"/>
                </a:xfrm>
                <a:custGeom>
                  <a:avLst/>
                  <a:gdLst>
                    <a:gd name="T0" fmla="*/ 0 w 26"/>
                    <a:gd name="T1" fmla="*/ 7 h 60"/>
                    <a:gd name="T2" fmla="*/ 0 w 26"/>
                    <a:gd name="T3" fmla="*/ 18 h 60"/>
                    <a:gd name="T4" fmla="*/ 4 w 26"/>
                    <a:gd name="T5" fmla="*/ 18 h 60"/>
                    <a:gd name="T6" fmla="*/ 7 w 26"/>
                    <a:gd name="T7" fmla="*/ 16 h 60"/>
                    <a:gd name="T8" fmla="*/ 10 w 26"/>
                    <a:gd name="T9" fmla="*/ 14 h 60"/>
                    <a:gd name="T10" fmla="*/ 13 w 26"/>
                    <a:gd name="T11" fmla="*/ 12 h 60"/>
                    <a:gd name="T12" fmla="*/ 13 w 26"/>
                    <a:gd name="T13" fmla="*/ 60 h 60"/>
                    <a:gd name="T14" fmla="*/ 26 w 26"/>
                    <a:gd name="T15" fmla="*/ 60 h 60"/>
                    <a:gd name="T16" fmla="*/ 26 w 26"/>
                    <a:gd name="T17" fmla="*/ 3 h 60"/>
                    <a:gd name="T18" fmla="*/ 14 w 26"/>
                    <a:gd name="T19" fmla="*/ 0 h 60"/>
                    <a:gd name="T20" fmla="*/ 10 w 26"/>
                    <a:gd name="T21" fmla="*/ 3 h 60"/>
                    <a:gd name="T22" fmla="*/ 0 w 26"/>
                    <a:gd name="T23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0">
                      <a:moveTo>
                        <a:pt x="0" y="7"/>
                      </a:moveTo>
                      <a:cubicBezTo>
                        <a:pt x="0" y="7"/>
                        <a:pt x="0" y="7"/>
                        <a:pt x="0" y="18"/>
                      </a:cubicBezTo>
                      <a:cubicBezTo>
                        <a:pt x="1" y="18"/>
                        <a:pt x="2" y="18"/>
                        <a:pt x="4" y="18"/>
                      </a:cubicBezTo>
                      <a:cubicBezTo>
                        <a:pt x="5" y="17"/>
                        <a:pt x="6" y="17"/>
                        <a:pt x="7" y="16"/>
                      </a:cubicBezTo>
                      <a:cubicBezTo>
                        <a:pt x="8" y="16"/>
                        <a:pt x="9" y="15"/>
                        <a:pt x="10" y="14"/>
                      </a:cubicBezTo>
                      <a:cubicBezTo>
                        <a:pt x="11" y="14"/>
                        <a:pt x="12" y="13"/>
                        <a:pt x="13" y="12"/>
                      </a:cubicBezTo>
                      <a:cubicBezTo>
                        <a:pt x="13" y="12"/>
                        <a:pt x="13" y="12"/>
                        <a:pt x="13" y="60"/>
                      </a:cubicBezTo>
                      <a:cubicBezTo>
                        <a:pt x="13" y="60"/>
                        <a:pt x="13" y="60"/>
                        <a:pt x="26" y="60"/>
                      </a:cubicBezTo>
                      <a:cubicBezTo>
                        <a:pt x="26" y="60"/>
                        <a:pt x="26" y="60"/>
                        <a:pt x="26" y="3"/>
                      </a:cubicBezTo>
                      <a:cubicBezTo>
                        <a:pt x="22" y="2"/>
                        <a:pt x="18" y="1"/>
                        <a:pt x="14" y="0"/>
                      </a:cubicBezTo>
                      <a:cubicBezTo>
                        <a:pt x="13" y="1"/>
                        <a:pt x="12" y="2"/>
                        <a:pt x="10" y="3"/>
                      </a:cubicBezTo>
                      <a:cubicBezTo>
                        <a:pt x="6" y="4"/>
                        <a:pt x="4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Freeform 265"/>
                <p:cNvSpPr>
                  <a:spLocks/>
                </p:cNvSpPr>
                <p:nvPr/>
              </p:nvSpPr>
              <p:spPr bwMode="auto">
                <a:xfrm>
                  <a:off x="1309886" y="4264230"/>
                  <a:ext cx="5705" cy="2449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Freeform 266"/>
                <p:cNvSpPr>
                  <a:spLocks/>
                </p:cNvSpPr>
                <p:nvPr/>
              </p:nvSpPr>
              <p:spPr bwMode="auto">
                <a:xfrm>
                  <a:off x="1333518" y="4272393"/>
                  <a:ext cx="26892" cy="75095"/>
                </a:xfrm>
                <a:custGeom>
                  <a:avLst/>
                  <a:gdLst>
                    <a:gd name="T0" fmla="*/ 14 w 14"/>
                    <a:gd name="T1" fmla="*/ 39 h 39"/>
                    <a:gd name="T2" fmla="*/ 14 w 14"/>
                    <a:gd name="T3" fmla="*/ 5 h 39"/>
                    <a:gd name="T4" fmla="*/ 0 w 14"/>
                    <a:gd name="T5" fmla="*/ 0 h 39"/>
                    <a:gd name="T6" fmla="*/ 0 w 14"/>
                    <a:gd name="T7" fmla="*/ 39 h 39"/>
                    <a:gd name="T8" fmla="*/ 14 w 14"/>
                    <a:gd name="T9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9">
                      <a:moveTo>
                        <a:pt x="14" y="39"/>
                      </a:moveTo>
                      <a:cubicBezTo>
                        <a:pt x="14" y="39"/>
                        <a:pt x="14" y="39"/>
                        <a:pt x="14" y="5"/>
                      </a:cubicBezTo>
                      <a:cubicBezTo>
                        <a:pt x="10" y="3"/>
                        <a:pt x="5" y="2"/>
                        <a:pt x="0" y="0"/>
                      </a:cubicBezTo>
                      <a:cubicBezTo>
                        <a:pt x="0" y="7"/>
                        <a:pt x="0" y="19"/>
                        <a:pt x="0" y="39"/>
                      </a:cubicBezTo>
                      <a:cubicBezTo>
                        <a:pt x="0" y="39"/>
                        <a:pt x="0" y="39"/>
                        <a:pt x="14" y="39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Freeform 267"/>
                <p:cNvSpPr>
                  <a:spLocks/>
                </p:cNvSpPr>
                <p:nvPr/>
              </p:nvSpPr>
              <p:spPr bwMode="auto">
                <a:xfrm>
                  <a:off x="1388932" y="4291166"/>
                  <a:ext cx="79046" cy="60402"/>
                </a:xfrm>
                <a:custGeom>
                  <a:avLst/>
                  <a:gdLst>
                    <a:gd name="T0" fmla="*/ 22 w 41"/>
                    <a:gd name="T1" fmla="*/ 31 h 31"/>
                    <a:gd name="T2" fmla="*/ 39 w 41"/>
                    <a:gd name="T3" fmla="*/ 23 h 31"/>
                    <a:gd name="T4" fmla="*/ 41 w 41"/>
                    <a:gd name="T5" fmla="*/ 17 h 31"/>
                    <a:gd name="T6" fmla="*/ 29 w 41"/>
                    <a:gd name="T7" fmla="*/ 12 h 31"/>
                    <a:gd name="T8" fmla="*/ 22 w 41"/>
                    <a:gd name="T9" fmla="*/ 20 h 31"/>
                    <a:gd name="T10" fmla="*/ 14 w 41"/>
                    <a:gd name="T11" fmla="*/ 6 h 31"/>
                    <a:gd name="T12" fmla="*/ 0 w 41"/>
                    <a:gd name="T13" fmla="*/ 0 h 31"/>
                    <a:gd name="T14" fmla="*/ 22 w 41"/>
                    <a:gd name="T1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" h="31">
                      <a:moveTo>
                        <a:pt x="22" y="31"/>
                      </a:moveTo>
                      <a:cubicBezTo>
                        <a:pt x="29" y="31"/>
                        <a:pt x="35" y="28"/>
                        <a:pt x="39" y="23"/>
                      </a:cubicBezTo>
                      <a:cubicBezTo>
                        <a:pt x="40" y="21"/>
                        <a:pt x="41" y="19"/>
                        <a:pt x="41" y="17"/>
                      </a:cubicBezTo>
                      <a:cubicBezTo>
                        <a:pt x="37" y="15"/>
                        <a:pt x="33" y="14"/>
                        <a:pt x="29" y="12"/>
                      </a:cubicBezTo>
                      <a:cubicBezTo>
                        <a:pt x="28" y="17"/>
                        <a:pt x="25" y="20"/>
                        <a:pt x="22" y="20"/>
                      </a:cubicBezTo>
                      <a:cubicBezTo>
                        <a:pt x="17" y="20"/>
                        <a:pt x="15" y="15"/>
                        <a:pt x="14" y="6"/>
                      </a:cubicBezTo>
                      <a:cubicBezTo>
                        <a:pt x="9" y="4"/>
                        <a:pt x="5" y="2"/>
                        <a:pt x="0" y="0"/>
                      </a:cubicBezTo>
                      <a:cubicBezTo>
                        <a:pt x="0" y="21"/>
                        <a:pt x="7" y="31"/>
                        <a:pt x="22" y="3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0" name="Freeform 268"/>
                <p:cNvSpPr>
                  <a:spLocks/>
                </p:cNvSpPr>
                <p:nvPr/>
              </p:nvSpPr>
              <p:spPr bwMode="auto">
                <a:xfrm>
                  <a:off x="-356602" y="5837140"/>
                  <a:ext cx="38301" cy="119989"/>
                </a:xfrm>
                <a:custGeom>
                  <a:avLst/>
                  <a:gdLst>
                    <a:gd name="T0" fmla="*/ 20 w 20"/>
                    <a:gd name="T1" fmla="*/ 0 h 62"/>
                    <a:gd name="T2" fmla="*/ 12 w 20"/>
                    <a:gd name="T3" fmla="*/ 0 h 62"/>
                    <a:gd name="T4" fmla="*/ 4 w 20"/>
                    <a:gd name="T5" fmla="*/ 5 h 62"/>
                    <a:gd name="T6" fmla="*/ 0 w 20"/>
                    <a:gd name="T7" fmla="*/ 7 h 62"/>
                    <a:gd name="T8" fmla="*/ 3 w 20"/>
                    <a:gd name="T9" fmla="*/ 17 h 62"/>
                    <a:gd name="T10" fmla="*/ 4 w 20"/>
                    <a:gd name="T11" fmla="*/ 16 h 62"/>
                    <a:gd name="T12" fmla="*/ 7 w 20"/>
                    <a:gd name="T13" fmla="*/ 15 h 62"/>
                    <a:gd name="T14" fmla="*/ 7 w 20"/>
                    <a:gd name="T15" fmla="*/ 31 h 62"/>
                    <a:gd name="T16" fmla="*/ 17 w 20"/>
                    <a:gd name="T17" fmla="*/ 62 h 62"/>
                    <a:gd name="T18" fmla="*/ 20 w 20"/>
                    <a:gd name="T19" fmla="*/ 62 h 62"/>
                    <a:gd name="T20" fmla="*/ 20 w 20"/>
                    <a:gd name="T21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62">
                      <a:moveTo>
                        <a:pt x="2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9" y="2"/>
                        <a:pt x="7" y="4"/>
                        <a:pt x="4" y="5"/>
                      </a:cubicBezTo>
                      <a:cubicBezTo>
                        <a:pt x="3" y="6"/>
                        <a:pt x="1" y="6"/>
                        <a:pt x="0" y="7"/>
                      </a:cubicBezTo>
                      <a:cubicBezTo>
                        <a:pt x="1" y="10"/>
                        <a:pt x="2" y="14"/>
                        <a:pt x="3" y="17"/>
                      </a:cubicBezTo>
                      <a:cubicBezTo>
                        <a:pt x="3" y="17"/>
                        <a:pt x="4" y="17"/>
                        <a:pt x="4" y="16"/>
                      </a:cubicBezTo>
                      <a:cubicBezTo>
                        <a:pt x="5" y="16"/>
                        <a:pt x="6" y="15"/>
                        <a:pt x="7" y="15"/>
                      </a:cubicBezTo>
                      <a:cubicBezTo>
                        <a:pt x="7" y="15"/>
                        <a:pt x="7" y="15"/>
                        <a:pt x="7" y="31"/>
                      </a:cubicBezTo>
                      <a:cubicBezTo>
                        <a:pt x="10" y="41"/>
                        <a:pt x="13" y="52"/>
                        <a:pt x="17" y="62"/>
                      </a:cubicBezTo>
                      <a:cubicBezTo>
                        <a:pt x="18" y="62"/>
                        <a:pt x="19" y="62"/>
                        <a:pt x="20" y="62"/>
                      </a:cubicBezTo>
                      <a:cubicBezTo>
                        <a:pt x="20" y="62"/>
                        <a:pt x="20" y="62"/>
                        <a:pt x="20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Freeform 269"/>
                <p:cNvSpPr>
                  <a:spLocks noEditPoints="1"/>
                </p:cNvSpPr>
                <p:nvPr/>
              </p:nvSpPr>
              <p:spPr bwMode="auto">
                <a:xfrm>
                  <a:off x="-288965" y="5837140"/>
                  <a:ext cx="84750" cy="123254"/>
                </a:xfrm>
                <a:custGeom>
                  <a:avLst/>
                  <a:gdLst>
                    <a:gd name="T0" fmla="*/ 39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6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9 w 44"/>
                    <a:gd name="T13" fmla="*/ 56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1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9" y="56"/>
                      </a:move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Freeform 270"/>
                <p:cNvSpPr>
                  <a:spLocks/>
                </p:cNvSpPr>
                <p:nvPr/>
              </p:nvSpPr>
              <p:spPr bwMode="auto">
                <a:xfrm>
                  <a:off x="-175692" y="5837140"/>
                  <a:ext cx="52154" cy="119989"/>
                </a:xfrm>
                <a:custGeom>
                  <a:avLst/>
                  <a:gdLst>
                    <a:gd name="T0" fmla="*/ 27 w 27"/>
                    <a:gd name="T1" fmla="*/ 62 h 62"/>
                    <a:gd name="T2" fmla="*/ 27 w 27"/>
                    <a:gd name="T3" fmla="*/ 0 h 62"/>
                    <a:gd name="T4" fmla="*/ 18 w 27"/>
                    <a:gd name="T5" fmla="*/ 0 h 62"/>
                    <a:gd name="T6" fmla="*/ 10 w 27"/>
                    <a:gd name="T7" fmla="*/ 5 h 62"/>
                    <a:gd name="T8" fmla="*/ 0 w 27"/>
                    <a:gd name="T9" fmla="*/ 9 h 62"/>
                    <a:gd name="T10" fmla="*/ 0 w 27"/>
                    <a:gd name="T11" fmla="*/ 20 h 62"/>
                    <a:gd name="T12" fmla="*/ 4 w 27"/>
                    <a:gd name="T13" fmla="*/ 20 h 62"/>
                    <a:gd name="T14" fmla="*/ 7 w 27"/>
                    <a:gd name="T15" fmla="*/ 18 h 62"/>
                    <a:gd name="T16" fmla="*/ 10 w 27"/>
                    <a:gd name="T17" fmla="*/ 16 h 62"/>
                    <a:gd name="T18" fmla="*/ 13 w 27"/>
                    <a:gd name="T19" fmla="*/ 15 h 62"/>
                    <a:gd name="T20" fmla="*/ 13 w 27"/>
                    <a:gd name="T21" fmla="*/ 62 h 62"/>
                    <a:gd name="T22" fmla="*/ 27 w 27"/>
                    <a:gd name="T2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2">
                      <a:moveTo>
                        <a:pt x="27" y="62"/>
                      </a:moveTo>
                      <a:cubicBezTo>
                        <a:pt x="27" y="62"/>
                        <a:pt x="27" y="62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5"/>
                      </a:cubicBezTo>
                      <a:cubicBezTo>
                        <a:pt x="13" y="15"/>
                        <a:pt x="13" y="15"/>
                        <a:pt x="13" y="62"/>
                      </a:cubicBezTo>
                      <a:cubicBezTo>
                        <a:pt x="13" y="62"/>
                        <a:pt x="13" y="62"/>
                        <a:pt x="27" y="6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Freeform 271"/>
                <p:cNvSpPr>
                  <a:spLocks noEditPoints="1"/>
                </p:cNvSpPr>
                <p:nvPr/>
              </p:nvSpPr>
              <p:spPr bwMode="auto">
                <a:xfrm>
                  <a:off x="-96646" y="5837140"/>
                  <a:ext cx="87195" cy="123254"/>
                </a:xfrm>
                <a:custGeom>
                  <a:avLst/>
                  <a:gdLst>
                    <a:gd name="T0" fmla="*/ 39 w 45"/>
                    <a:gd name="T1" fmla="*/ 56 h 64"/>
                    <a:gd name="T2" fmla="*/ 45 w 45"/>
                    <a:gd name="T3" fmla="*/ 32 h 64"/>
                    <a:gd name="T4" fmla="*/ 23 w 45"/>
                    <a:gd name="T5" fmla="*/ 0 h 64"/>
                    <a:gd name="T6" fmla="*/ 6 w 45"/>
                    <a:gd name="T7" fmla="*/ 8 h 64"/>
                    <a:gd name="T8" fmla="*/ 0 w 45"/>
                    <a:gd name="T9" fmla="*/ 33 h 64"/>
                    <a:gd name="T10" fmla="*/ 23 w 45"/>
                    <a:gd name="T11" fmla="*/ 64 h 64"/>
                    <a:gd name="T12" fmla="*/ 39 w 45"/>
                    <a:gd name="T13" fmla="*/ 56 h 64"/>
                    <a:gd name="T14" fmla="*/ 14 w 45"/>
                    <a:gd name="T15" fmla="*/ 33 h 64"/>
                    <a:gd name="T16" fmla="*/ 23 w 45"/>
                    <a:gd name="T17" fmla="*/ 11 h 64"/>
                    <a:gd name="T18" fmla="*/ 31 w 45"/>
                    <a:gd name="T19" fmla="*/ 32 h 64"/>
                    <a:gd name="T20" fmla="*/ 23 w 45"/>
                    <a:gd name="T21" fmla="*/ 53 h 64"/>
                    <a:gd name="T22" fmla="*/ 14 w 45"/>
                    <a:gd name="T23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39" y="56"/>
                      </a:moveTo>
                      <a:cubicBezTo>
                        <a:pt x="43" y="50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3" y="64"/>
                      </a:cubicBezTo>
                      <a:cubicBezTo>
                        <a:pt x="30" y="64"/>
                        <a:pt x="35" y="61"/>
                        <a:pt x="39" y="56"/>
                      </a:cubicBezTo>
                      <a:close/>
                      <a:moveTo>
                        <a:pt x="14" y="33"/>
                      </a:moveTo>
                      <a:cubicBezTo>
                        <a:pt x="14" y="18"/>
                        <a:pt x="17" y="11"/>
                        <a:pt x="23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3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Freeform 272"/>
                <p:cNvSpPr>
                  <a:spLocks/>
                </p:cNvSpPr>
                <p:nvPr/>
              </p:nvSpPr>
              <p:spPr bwMode="auto">
                <a:xfrm>
                  <a:off x="19071" y="5837140"/>
                  <a:ext cx="50524" cy="119989"/>
                </a:xfrm>
                <a:custGeom>
                  <a:avLst/>
                  <a:gdLst>
                    <a:gd name="T0" fmla="*/ 26 w 26"/>
                    <a:gd name="T1" fmla="*/ 0 h 62"/>
                    <a:gd name="T2" fmla="*/ 18 w 26"/>
                    <a:gd name="T3" fmla="*/ 0 h 62"/>
                    <a:gd name="T4" fmla="*/ 10 w 26"/>
                    <a:gd name="T5" fmla="*/ 5 h 62"/>
                    <a:gd name="T6" fmla="*/ 0 w 26"/>
                    <a:gd name="T7" fmla="*/ 9 h 62"/>
                    <a:gd name="T8" fmla="*/ 0 w 26"/>
                    <a:gd name="T9" fmla="*/ 20 h 62"/>
                    <a:gd name="T10" fmla="*/ 3 w 26"/>
                    <a:gd name="T11" fmla="*/ 20 h 62"/>
                    <a:gd name="T12" fmla="*/ 7 w 26"/>
                    <a:gd name="T13" fmla="*/ 18 h 62"/>
                    <a:gd name="T14" fmla="*/ 10 w 26"/>
                    <a:gd name="T15" fmla="*/ 16 h 62"/>
                    <a:gd name="T16" fmla="*/ 12 w 26"/>
                    <a:gd name="T17" fmla="*/ 15 h 62"/>
                    <a:gd name="T18" fmla="*/ 12 w 26"/>
                    <a:gd name="T19" fmla="*/ 62 h 62"/>
                    <a:gd name="T20" fmla="*/ 26 w 26"/>
                    <a:gd name="T21" fmla="*/ 62 h 62"/>
                    <a:gd name="T22" fmla="*/ 26 w 26"/>
                    <a:gd name="T2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2">
                      <a:moveTo>
                        <a:pt x="2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4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0" y="20"/>
                        <a:pt x="1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0" y="16"/>
                        <a:pt x="11" y="15"/>
                        <a:pt x="12" y="15"/>
                      </a:cubicBezTo>
                      <a:cubicBezTo>
                        <a:pt x="12" y="15"/>
                        <a:pt x="12" y="15"/>
                        <a:pt x="12" y="62"/>
                      </a:cubicBezTo>
                      <a:cubicBezTo>
                        <a:pt x="12" y="62"/>
                        <a:pt x="12" y="62"/>
                        <a:pt x="26" y="62"/>
                      </a:cubicBezTo>
                      <a:cubicBezTo>
                        <a:pt x="26" y="62"/>
                        <a:pt x="26" y="62"/>
                        <a:pt x="26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Freeform 273"/>
                <p:cNvSpPr>
                  <a:spLocks/>
                </p:cNvSpPr>
                <p:nvPr/>
              </p:nvSpPr>
              <p:spPr bwMode="auto">
                <a:xfrm>
                  <a:off x="98117" y="5837140"/>
                  <a:ext cx="50524" cy="119989"/>
                </a:xfrm>
                <a:custGeom>
                  <a:avLst/>
                  <a:gdLst>
                    <a:gd name="T0" fmla="*/ 26 w 26"/>
                    <a:gd name="T1" fmla="*/ 0 h 62"/>
                    <a:gd name="T2" fmla="*/ 18 w 26"/>
                    <a:gd name="T3" fmla="*/ 0 h 62"/>
                    <a:gd name="T4" fmla="*/ 10 w 26"/>
                    <a:gd name="T5" fmla="*/ 5 h 62"/>
                    <a:gd name="T6" fmla="*/ 0 w 26"/>
                    <a:gd name="T7" fmla="*/ 9 h 62"/>
                    <a:gd name="T8" fmla="*/ 0 w 26"/>
                    <a:gd name="T9" fmla="*/ 20 h 62"/>
                    <a:gd name="T10" fmla="*/ 3 w 26"/>
                    <a:gd name="T11" fmla="*/ 20 h 62"/>
                    <a:gd name="T12" fmla="*/ 7 w 26"/>
                    <a:gd name="T13" fmla="*/ 18 h 62"/>
                    <a:gd name="T14" fmla="*/ 10 w 26"/>
                    <a:gd name="T15" fmla="*/ 16 h 62"/>
                    <a:gd name="T16" fmla="*/ 13 w 26"/>
                    <a:gd name="T17" fmla="*/ 15 h 62"/>
                    <a:gd name="T18" fmla="*/ 13 w 26"/>
                    <a:gd name="T19" fmla="*/ 62 h 62"/>
                    <a:gd name="T20" fmla="*/ 26 w 26"/>
                    <a:gd name="T21" fmla="*/ 62 h 62"/>
                    <a:gd name="T22" fmla="*/ 26 w 26"/>
                    <a:gd name="T2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2">
                      <a:moveTo>
                        <a:pt x="2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5"/>
                      </a:cubicBezTo>
                      <a:cubicBezTo>
                        <a:pt x="13" y="15"/>
                        <a:pt x="13" y="15"/>
                        <a:pt x="13" y="62"/>
                      </a:cubicBezTo>
                      <a:cubicBezTo>
                        <a:pt x="13" y="62"/>
                        <a:pt x="13" y="62"/>
                        <a:pt x="26" y="62"/>
                      </a:cubicBezTo>
                      <a:cubicBezTo>
                        <a:pt x="26" y="62"/>
                        <a:pt x="26" y="62"/>
                        <a:pt x="26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Freeform 274"/>
                <p:cNvSpPr>
                  <a:spLocks/>
                </p:cNvSpPr>
                <p:nvPr/>
              </p:nvSpPr>
              <p:spPr bwMode="auto">
                <a:xfrm>
                  <a:off x="177163" y="5837140"/>
                  <a:ext cx="50524" cy="119989"/>
                </a:xfrm>
                <a:custGeom>
                  <a:avLst/>
                  <a:gdLst>
                    <a:gd name="T0" fmla="*/ 26 w 26"/>
                    <a:gd name="T1" fmla="*/ 62 h 62"/>
                    <a:gd name="T2" fmla="*/ 26 w 26"/>
                    <a:gd name="T3" fmla="*/ 0 h 62"/>
                    <a:gd name="T4" fmla="*/ 18 w 26"/>
                    <a:gd name="T5" fmla="*/ 0 h 62"/>
                    <a:gd name="T6" fmla="*/ 10 w 26"/>
                    <a:gd name="T7" fmla="*/ 5 h 62"/>
                    <a:gd name="T8" fmla="*/ 0 w 26"/>
                    <a:gd name="T9" fmla="*/ 9 h 62"/>
                    <a:gd name="T10" fmla="*/ 0 w 26"/>
                    <a:gd name="T11" fmla="*/ 20 h 62"/>
                    <a:gd name="T12" fmla="*/ 4 w 26"/>
                    <a:gd name="T13" fmla="*/ 20 h 62"/>
                    <a:gd name="T14" fmla="*/ 7 w 26"/>
                    <a:gd name="T15" fmla="*/ 18 h 62"/>
                    <a:gd name="T16" fmla="*/ 10 w 26"/>
                    <a:gd name="T17" fmla="*/ 16 h 62"/>
                    <a:gd name="T18" fmla="*/ 13 w 26"/>
                    <a:gd name="T19" fmla="*/ 15 h 62"/>
                    <a:gd name="T20" fmla="*/ 13 w 26"/>
                    <a:gd name="T21" fmla="*/ 62 h 62"/>
                    <a:gd name="T22" fmla="*/ 26 w 26"/>
                    <a:gd name="T2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2">
                      <a:moveTo>
                        <a:pt x="26" y="62"/>
                      </a:moveTo>
                      <a:cubicBezTo>
                        <a:pt x="26" y="62"/>
                        <a:pt x="26" y="62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5"/>
                      </a:cubicBezTo>
                      <a:cubicBezTo>
                        <a:pt x="13" y="15"/>
                        <a:pt x="13" y="15"/>
                        <a:pt x="13" y="62"/>
                      </a:cubicBezTo>
                      <a:cubicBezTo>
                        <a:pt x="13" y="62"/>
                        <a:pt x="13" y="62"/>
                        <a:pt x="26" y="6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Freeform 275"/>
                <p:cNvSpPr>
                  <a:spLocks noEditPoints="1"/>
                </p:cNvSpPr>
                <p:nvPr/>
              </p:nvSpPr>
              <p:spPr bwMode="auto">
                <a:xfrm>
                  <a:off x="257024" y="5837140"/>
                  <a:ext cx="86380" cy="123254"/>
                </a:xfrm>
                <a:custGeom>
                  <a:avLst/>
                  <a:gdLst>
                    <a:gd name="T0" fmla="*/ 22 w 45"/>
                    <a:gd name="T1" fmla="*/ 64 h 64"/>
                    <a:gd name="T2" fmla="*/ 39 w 45"/>
                    <a:gd name="T3" fmla="*/ 56 h 64"/>
                    <a:gd name="T4" fmla="*/ 45 w 45"/>
                    <a:gd name="T5" fmla="*/ 32 h 64"/>
                    <a:gd name="T6" fmla="*/ 23 w 45"/>
                    <a:gd name="T7" fmla="*/ 0 h 64"/>
                    <a:gd name="T8" fmla="*/ 6 w 45"/>
                    <a:gd name="T9" fmla="*/ 8 h 64"/>
                    <a:gd name="T10" fmla="*/ 0 w 45"/>
                    <a:gd name="T11" fmla="*/ 33 h 64"/>
                    <a:gd name="T12" fmla="*/ 22 w 45"/>
                    <a:gd name="T13" fmla="*/ 64 h 64"/>
                    <a:gd name="T14" fmla="*/ 22 w 45"/>
                    <a:gd name="T15" fmla="*/ 11 h 64"/>
                    <a:gd name="T16" fmla="*/ 31 w 45"/>
                    <a:gd name="T17" fmla="*/ 32 h 64"/>
                    <a:gd name="T18" fmla="*/ 22 w 45"/>
                    <a:gd name="T19" fmla="*/ 53 h 64"/>
                    <a:gd name="T20" fmla="*/ 14 w 45"/>
                    <a:gd name="T21" fmla="*/ 33 h 64"/>
                    <a:gd name="T22" fmla="*/ 22 w 45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22" y="64"/>
                      </a:moveTo>
                      <a:cubicBezTo>
                        <a:pt x="30" y="64"/>
                        <a:pt x="35" y="61"/>
                        <a:pt x="39" y="56"/>
                      </a:cubicBezTo>
                      <a:cubicBezTo>
                        <a:pt x="43" y="50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Freeform 276"/>
                <p:cNvSpPr>
                  <a:spLocks/>
                </p:cNvSpPr>
                <p:nvPr/>
              </p:nvSpPr>
              <p:spPr bwMode="auto">
                <a:xfrm>
                  <a:off x="370296" y="5837140"/>
                  <a:ext cx="52154" cy="119989"/>
                </a:xfrm>
                <a:custGeom>
                  <a:avLst/>
                  <a:gdLst>
                    <a:gd name="T0" fmla="*/ 27 w 27"/>
                    <a:gd name="T1" fmla="*/ 62 h 62"/>
                    <a:gd name="T2" fmla="*/ 27 w 27"/>
                    <a:gd name="T3" fmla="*/ 0 h 62"/>
                    <a:gd name="T4" fmla="*/ 19 w 27"/>
                    <a:gd name="T5" fmla="*/ 0 h 62"/>
                    <a:gd name="T6" fmla="*/ 10 w 27"/>
                    <a:gd name="T7" fmla="*/ 5 h 62"/>
                    <a:gd name="T8" fmla="*/ 0 w 27"/>
                    <a:gd name="T9" fmla="*/ 9 h 62"/>
                    <a:gd name="T10" fmla="*/ 0 w 27"/>
                    <a:gd name="T11" fmla="*/ 20 h 62"/>
                    <a:gd name="T12" fmla="*/ 4 w 27"/>
                    <a:gd name="T13" fmla="*/ 20 h 62"/>
                    <a:gd name="T14" fmla="*/ 8 w 27"/>
                    <a:gd name="T15" fmla="*/ 18 h 62"/>
                    <a:gd name="T16" fmla="*/ 10 w 27"/>
                    <a:gd name="T17" fmla="*/ 16 h 62"/>
                    <a:gd name="T18" fmla="*/ 13 w 27"/>
                    <a:gd name="T19" fmla="*/ 15 h 62"/>
                    <a:gd name="T20" fmla="*/ 13 w 27"/>
                    <a:gd name="T21" fmla="*/ 62 h 62"/>
                    <a:gd name="T22" fmla="*/ 27 w 27"/>
                    <a:gd name="T2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2">
                      <a:moveTo>
                        <a:pt x="27" y="62"/>
                      </a:moveTo>
                      <a:cubicBezTo>
                        <a:pt x="27" y="62"/>
                        <a:pt x="27" y="62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0" y="16"/>
                      </a:cubicBezTo>
                      <a:cubicBezTo>
                        <a:pt x="11" y="16"/>
                        <a:pt x="12" y="15"/>
                        <a:pt x="13" y="15"/>
                      </a:cubicBezTo>
                      <a:cubicBezTo>
                        <a:pt x="13" y="15"/>
                        <a:pt x="13" y="15"/>
                        <a:pt x="13" y="62"/>
                      </a:cubicBezTo>
                      <a:cubicBezTo>
                        <a:pt x="13" y="62"/>
                        <a:pt x="13" y="62"/>
                        <a:pt x="27" y="6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9" name="Freeform 281"/>
                <p:cNvSpPr>
                  <a:spLocks noEditPoints="1"/>
                </p:cNvSpPr>
                <p:nvPr/>
              </p:nvSpPr>
              <p:spPr bwMode="auto">
                <a:xfrm>
                  <a:off x="837239" y="5837140"/>
                  <a:ext cx="84750" cy="123254"/>
                </a:xfrm>
                <a:custGeom>
                  <a:avLst/>
                  <a:gdLst>
                    <a:gd name="T0" fmla="*/ 38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5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8 w 44"/>
                    <a:gd name="T13" fmla="*/ 56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8" y="56"/>
                      </a:move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8" y="56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Freeform 282"/>
                <p:cNvSpPr>
                  <a:spLocks noEditPoints="1"/>
                </p:cNvSpPr>
                <p:nvPr/>
              </p:nvSpPr>
              <p:spPr bwMode="auto">
                <a:xfrm>
                  <a:off x="951326" y="5837140"/>
                  <a:ext cx="84750" cy="123254"/>
                </a:xfrm>
                <a:custGeom>
                  <a:avLst/>
                  <a:gdLst>
                    <a:gd name="T0" fmla="*/ 39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5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9 w 44"/>
                    <a:gd name="T13" fmla="*/ 56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9" y="56"/>
                      </a:move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9" y="56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7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1" name="Freeform 283"/>
                <p:cNvSpPr>
                  <a:spLocks/>
                </p:cNvSpPr>
                <p:nvPr/>
              </p:nvSpPr>
              <p:spPr bwMode="auto">
                <a:xfrm>
                  <a:off x="1065414" y="5837140"/>
                  <a:ext cx="49710" cy="119989"/>
                </a:xfrm>
                <a:custGeom>
                  <a:avLst/>
                  <a:gdLst>
                    <a:gd name="T0" fmla="*/ 26 w 26"/>
                    <a:gd name="T1" fmla="*/ 0 h 62"/>
                    <a:gd name="T2" fmla="*/ 18 w 26"/>
                    <a:gd name="T3" fmla="*/ 0 h 62"/>
                    <a:gd name="T4" fmla="*/ 10 w 26"/>
                    <a:gd name="T5" fmla="*/ 5 h 62"/>
                    <a:gd name="T6" fmla="*/ 0 w 26"/>
                    <a:gd name="T7" fmla="*/ 9 h 62"/>
                    <a:gd name="T8" fmla="*/ 0 w 26"/>
                    <a:gd name="T9" fmla="*/ 20 h 62"/>
                    <a:gd name="T10" fmla="*/ 4 w 26"/>
                    <a:gd name="T11" fmla="*/ 20 h 62"/>
                    <a:gd name="T12" fmla="*/ 7 w 26"/>
                    <a:gd name="T13" fmla="*/ 18 h 62"/>
                    <a:gd name="T14" fmla="*/ 10 w 26"/>
                    <a:gd name="T15" fmla="*/ 16 h 62"/>
                    <a:gd name="T16" fmla="*/ 13 w 26"/>
                    <a:gd name="T17" fmla="*/ 15 h 62"/>
                    <a:gd name="T18" fmla="*/ 13 w 26"/>
                    <a:gd name="T19" fmla="*/ 62 h 62"/>
                    <a:gd name="T20" fmla="*/ 26 w 26"/>
                    <a:gd name="T21" fmla="*/ 62 h 62"/>
                    <a:gd name="T22" fmla="*/ 26 w 26"/>
                    <a:gd name="T2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2">
                      <a:moveTo>
                        <a:pt x="2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3" y="15"/>
                      </a:cubicBezTo>
                      <a:cubicBezTo>
                        <a:pt x="13" y="15"/>
                        <a:pt x="13" y="15"/>
                        <a:pt x="13" y="62"/>
                      </a:cubicBezTo>
                      <a:cubicBezTo>
                        <a:pt x="13" y="62"/>
                        <a:pt x="13" y="62"/>
                        <a:pt x="26" y="62"/>
                      </a:cubicBezTo>
                      <a:cubicBezTo>
                        <a:pt x="26" y="62"/>
                        <a:pt x="26" y="62"/>
                        <a:pt x="26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2" name="Freeform 291"/>
                <p:cNvSpPr>
                  <a:spLocks noEditPoints="1"/>
                </p:cNvSpPr>
                <p:nvPr/>
              </p:nvSpPr>
              <p:spPr bwMode="auto">
                <a:xfrm>
                  <a:off x="1838762" y="5837140"/>
                  <a:ext cx="84750" cy="123254"/>
                </a:xfrm>
                <a:custGeom>
                  <a:avLst/>
                  <a:gdLst>
                    <a:gd name="T0" fmla="*/ 39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5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9 w 44"/>
                    <a:gd name="T13" fmla="*/ 56 h 64"/>
                    <a:gd name="T14" fmla="*/ 14 w 44"/>
                    <a:gd name="T15" fmla="*/ 33 h 64"/>
                    <a:gd name="T16" fmla="*/ 22 w 44"/>
                    <a:gd name="T17" fmla="*/ 11 h 64"/>
                    <a:gd name="T18" fmla="*/ 30 w 44"/>
                    <a:gd name="T19" fmla="*/ 32 h 64"/>
                    <a:gd name="T20" fmla="*/ 22 w 44"/>
                    <a:gd name="T21" fmla="*/ 53 h 64"/>
                    <a:gd name="T22" fmla="*/ 14 w 44"/>
                    <a:gd name="T23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9" y="56"/>
                      </a:moveTo>
                      <a:cubicBezTo>
                        <a:pt x="43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1"/>
                        <a:pt x="39" y="56"/>
                      </a:cubicBezTo>
                      <a:close/>
                      <a:moveTo>
                        <a:pt x="14" y="33"/>
                      </a:move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ubicBezTo>
                        <a:pt x="16" y="53"/>
                        <a:pt x="14" y="47"/>
                        <a:pt x="14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Freeform 295"/>
                <p:cNvSpPr>
                  <a:spLocks/>
                </p:cNvSpPr>
                <p:nvPr/>
              </p:nvSpPr>
              <p:spPr bwMode="auto">
                <a:xfrm>
                  <a:off x="-314227" y="5982432"/>
                  <a:ext cx="53784" cy="107745"/>
                </a:xfrm>
                <a:custGeom>
                  <a:avLst/>
                  <a:gdLst>
                    <a:gd name="T0" fmla="*/ 28 w 28"/>
                    <a:gd name="T1" fmla="*/ 32 h 56"/>
                    <a:gd name="T2" fmla="*/ 7 w 28"/>
                    <a:gd name="T3" fmla="*/ 0 h 56"/>
                    <a:gd name="T4" fmla="*/ 0 w 28"/>
                    <a:gd name="T5" fmla="*/ 1 h 56"/>
                    <a:gd name="T6" fmla="*/ 4 w 28"/>
                    <a:gd name="T7" fmla="*/ 12 h 56"/>
                    <a:gd name="T8" fmla="*/ 6 w 28"/>
                    <a:gd name="T9" fmla="*/ 11 h 56"/>
                    <a:gd name="T10" fmla="*/ 14 w 28"/>
                    <a:gd name="T11" fmla="*/ 32 h 56"/>
                    <a:gd name="T12" fmla="*/ 14 w 28"/>
                    <a:gd name="T13" fmla="*/ 38 h 56"/>
                    <a:gd name="T14" fmla="*/ 22 w 28"/>
                    <a:gd name="T15" fmla="*/ 56 h 56"/>
                    <a:gd name="T16" fmla="*/ 23 w 28"/>
                    <a:gd name="T17" fmla="*/ 56 h 56"/>
                    <a:gd name="T18" fmla="*/ 28 w 28"/>
                    <a:gd name="T19" fmla="*/ 3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56">
                      <a:moveTo>
                        <a:pt x="28" y="32"/>
                      </a:moveTo>
                      <a:cubicBezTo>
                        <a:pt x="28" y="11"/>
                        <a:pt x="22" y="0"/>
                        <a:pt x="7" y="0"/>
                      </a:cubicBezTo>
                      <a:cubicBezTo>
                        <a:pt x="4" y="0"/>
                        <a:pt x="2" y="1"/>
                        <a:pt x="0" y="1"/>
                      </a:cubicBezTo>
                      <a:cubicBezTo>
                        <a:pt x="1" y="5"/>
                        <a:pt x="2" y="8"/>
                        <a:pt x="4" y="12"/>
                      </a:cubicBezTo>
                      <a:cubicBezTo>
                        <a:pt x="4" y="12"/>
                        <a:pt x="5" y="11"/>
                        <a:pt x="6" y="11"/>
                      </a:cubicBezTo>
                      <a:cubicBezTo>
                        <a:pt x="11" y="11"/>
                        <a:pt x="14" y="18"/>
                        <a:pt x="14" y="32"/>
                      </a:cubicBezTo>
                      <a:cubicBezTo>
                        <a:pt x="14" y="34"/>
                        <a:pt x="14" y="36"/>
                        <a:pt x="14" y="38"/>
                      </a:cubicBezTo>
                      <a:cubicBezTo>
                        <a:pt x="17" y="44"/>
                        <a:pt x="20" y="50"/>
                        <a:pt x="22" y="56"/>
                      </a:cubicBezTo>
                      <a:cubicBezTo>
                        <a:pt x="22" y="56"/>
                        <a:pt x="23" y="56"/>
                        <a:pt x="23" y="56"/>
                      </a:cubicBezTo>
                      <a:cubicBezTo>
                        <a:pt x="26" y="51"/>
                        <a:pt x="28" y="43"/>
                        <a:pt x="28" y="3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Freeform 296"/>
                <p:cNvSpPr>
                  <a:spLocks noEditPoints="1"/>
                </p:cNvSpPr>
                <p:nvPr/>
              </p:nvSpPr>
              <p:spPr bwMode="auto">
                <a:xfrm>
                  <a:off x="-231106" y="5982432"/>
                  <a:ext cx="84750" cy="124886"/>
                </a:xfrm>
                <a:custGeom>
                  <a:avLst/>
                  <a:gdLst>
                    <a:gd name="T0" fmla="*/ 39 w 44"/>
                    <a:gd name="T1" fmla="*/ 56 h 65"/>
                    <a:gd name="T2" fmla="*/ 44 w 44"/>
                    <a:gd name="T3" fmla="*/ 32 h 65"/>
                    <a:gd name="T4" fmla="*/ 23 w 44"/>
                    <a:gd name="T5" fmla="*/ 0 h 65"/>
                    <a:gd name="T6" fmla="*/ 5 w 44"/>
                    <a:gd name="T7" fmla="*/ 9 h 65"/>
                    <a:gd name="T8" fmla="*/ 0 w 44"/>
                    <a:gd name="T9" fmla="*/ 33 h 65"/>
                    <a:gd name="T10" fmla="*/ 22 w 44"/>
                    <a:gd name="T11" fmla="*/ 65 h 65"/>
                    <a:gd name="T12" fmla="*/ 39 w 44"/>
                    <a:gd name="T13" fmla="*/ 56 h 65"/>
                    <a:gd name="T14" fmla="*/ 22 w 44"/>
                    <a:gd name="T15" fmla="*/ 54 h 65"/>
                    <a:gd name="T16" fmla="*/ 14 w 44"/>
                    <a:gd name="T17" fmla="*/ 33 h 65"/>
                    <a:gd name="T18" fmla="*/ 22 w 44"/>
                    <a:gd name="T19" fmla="*/ 11 h 65"/>
                    <a:gd name="T20" fmla="*/ 30 w 44"/>
                    <a:gd name="T21" fmla="*/ 32 h 65"/>
                    <a:gd name="T22" fmla="*/ 22 w 44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39" y="56"/>
                      </a:moveTo>
                      <a:cubicBezTo>
                        <a:pt x="42" y="51"/>
                        <a:pt x="44" y="43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5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5"/>
                        <a:pt x="22" y="65"/>
                      </a:cubicBezTo>
                      <a:cubicBezTo>
                        <a:pt x="29" y="65"/>
                        <a:pt x="35" y="62"/>
                        <a:pt x="39" y="56"/>
                      </a:cubicBezTo>
                      <a:close/>
                      <a:moveTo>
                        <a:pt x="22" y="54"/>
                      </a:moveTo>
                      <a:cubicBezTo>
                        <a:pt x="16" y="54"/>
                        <a:pt x="14" y="47"/>
                        <a:pt x="14" y="33"/>
                      </a:cubicBezTo>
                      <a:cubicBezTo>
                        <a:pt x="14" y="19"/>
                        <a:pt x="16" y="11"/>
                        <a:pt x="22" y="11"/>
                      </a:cubicBezTo>
                      <a:cubicBezTo>
                        <a:pt x="28" y="11"/>
                        <a:pt x="30" y="18"/>
                        <a:pt x="30" y="32"/>
                      </a:cubicBezTo>
                      <a:cubicBezTo>
                        <a:pt x="30" y="47"/>
                        <a:pt x="28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Freeform 297"/>
                <p:cNvSpPr>
                  <a:spLocks/>
                </p:cNvSpPr>
                <p:nvPr/>
              </p:nvSpPr>
              <p:spPr bwMode="auto">
                <a:xfrm>
                  <a:off x="-117834" y="5982432"/>
                  <a:ext cx="50524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6 h 63"/>
                    <a:gd name="T8" fmla="*/ 0 w 26"/>
                    <a:gd name="T9" fmla="*/ 10 h 63"/>
                    <a:gd name="T10" fmla="*/ 0 w 26"/>
                    <a:gd name="T11" fmla="*/ 21 h 63"/>
                    <a:gd name="T12" fmla="*/ 4 w 26"/>
                    <a:gd name="T13" fmla="*/ 21 h 63"/>
                    <a:gd name="T14" fmla="*/ 7 w 26"/>
                    <a:gd name="T15" fmla="*/ 19 h 63"/>
                    <a:gd name="T16" fmla="*/ 10 w 26"/>
                    <a:gd name="T17" fmla="*/ 17 h 63"/>
                    <a:gd name="T18" fmla="*/ 13 w 26"/>
                    <a:gd name="T19" fmla="*/ 15 h 63"/>
                    <a:gd name="T20" fmla="*/ 13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6" name="Freeform 298"/>
                <p:cNvSpPr>
                  <a:spLocks noEditPoints="1"/>
                </p:cNvSpPr>
                <p:nvPr/>
              </p:nvSpPr>
              <p:spPr bwMode="auto">
                <a:xfrm>
                  <a:off x="-38788" y="5982432"/>
                  <a:ext cx="84750" cy="124886"/>
                </a:xfrm>
                <a:custGeom>
                  <a:avLst/>
                  <a:gdLst>
                    <a:gd name="T0" fmla="*/ 22 w 44"/>
                    <a:gd name="T1" fmla="*/ 65 h 65"/>
                    <a:gd name="T2" fmla="*/ 39 w 44"/>
                    <a:gd name="T3" fmla="*/ 56 h 65"/>
                    <a:gd name="T4" fmla="*/ 44 w 44"/>
                    <a:gd name="T5" fmla="*/ 32 h 65"/>
                    <a:gd name="T6" fmla="*/ 23 w 44"/>
                    <a:gd name="T7" fmla="*/ 0 h 65"/>
                    <a:gd name="T8" fmla="*/ 6 w 44"/>
                    <a:gd name="T9" fmla="*/ 9 h 65"/>
                    <a:gd name="T10" fmla="*/ 0 w 44"/>
                    <a:gd name="T11" fmla="*/ 33 h 65"/>
                    <a:gd name="T12" fmla="*/ 22 w 44"/>
                    <a:gd name="T13" fmla="*/ 65 h 65"/>
                    <a:gd name="T14" fmla="*/ 22 w 44"/>
                    <a:gd name="T15" fmla="*/ 11 h 65"/>
                    <a:gd name="T16" fmla="*/ 31 w 44"/>
                    <a:gd name="T17" fmla="*/ 32 h 65"/>
                    <a:gd name="T18" fmla="*/ 22 w 44"/>
                    <a:gd name="T19" fmla="*/ 54 h 65"/>
                    <a:gd name="T20" fmla="*/ 14 w 44"/>
                    <a:gd name="T21" fmla="*/ 33 h 65"/>
                    <a:gd name="T22" fmla="*/ 22 w 44"/>
                    <a:gd name="T2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2" y="65"/>
                      </a:moveTo>
                      <a:cubicBezTo>
                        <a:pt x="30" y="65"/>
                        <a:pt x="35" y="62"/>
                        <a:pt x="39" y="56"/>
                      </a:cubicBezTo>
                      <a:cubicBezTo>
                        <a:pt x="43" y="51"/>
                        <a:pt x="44" y="43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5"/>
                        <a:pt x="22" y="65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7" name="Freeform 299"/>
                <p:cNvSpPr>
                  <a:spLocks/>
                </p:cNvSpPr>
                <p:nvPr/>
              </p:nvSpPr>
              <p:spPr bwMode="auto">
                <a:xfrm>
                  <a:off x="75299" y="5982432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8 w 27"/>
                    <a:gd name="T5" fmla="*/ 0 h 63"/>
                    <a:gd name="T6" fmla="*/ 10 w 27"/>
                    <a:gd name="T7" fmla="*/ 6 h 63"/>
                    <a:gd name="T8" fmla="*/ 0 w 27"/>
                    <a:gd name="T9" fmla="*/ 10 h 63"/>
                    <a:gd name="T10" fmla="*/ 0 w 27"/>
                    <a:gd name="T11" fmla="*/ 21 h 63"/>
                    <a:gd name="T12" fmla="*/ 4 w 27"/>
                    <a:gd name="T13" fmla="*/ 21 h 63"/>
                    <a:gd name="T14" fmla="*/ 8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8" name="Freeform 303"/>
                <p:cNvSpPr>
                  <a:spLocks noEditPoints="1"/>
                </p:cNvSpPr>
                <p:nvPr/>
              </p:nvSpPr>
              <p:spPr bwMode="auto">
                <a:xfrm>
                  <a:off x="461566" y="5982432"/>
                  <a:ext cx="86380" cy="124886"/>
                </a:xfrm>
                <a:custGeom>
                  <a:avLst/>
                  <a:gdLst>
                    <a:gd name="T0" fmla="*/ 23 w 45"/>
                    <a:gd name="T1" fmla="*/ 65 h 65"/>
                    <a:gd name="T2" fmla="*/ 40 w 45"/>
                    <a:gd name="T3" fmla="*/ 56 h 65"/>
                    <a:gd name="T4" fmla="*/ 45 w 45"/>
                    <a:gd name="T5" fmla="*/ 32 h 65"/>
                    <a:gd name="T6" fmla="*/ 24 w 45"/>
                    <a:gd name="T7" fmla="*/ 0 h 65"/>
                    <a:gd name="T8" fmla="*/ 6 w 45"/>
                    <a:gd name="T9" fmla="*/ 9 h 65"/>
                    <a:gd name="T10" fmla="*/ 0 w 45"/>
                    <a:gd name="T11" fmla="*/ 33 h 65"/>
                    <a:gd name="T12" fmla="*/ 23 w 45"/>
                    <a:gd name="T13" fmla="*/ 65 h 65"/>
                    <a:gd name="T14" fmla="*/ 23 w 45"/>
                    <a:gd name="T15" fmla="*/ 11 h 65"/>
                    <a:gd name="T16" fmla="*/ 31 w 45"/>
                    <a:gd name="T17" fmla="*/ 32 h 65"/>
                    <a:gd name="T18" fmla="*/ 23 w 45"/>
                    <a:gd name="T19" fmla="*/ 54 h 65"/>
                    <a:gd name="T20" fmla="*/ 14 w 45"/>
                    <a:gd name="T21" fmla="*/ 33 h 65"/>
                    <a:gd name="T22" fmla="*/ 23 w 45"/>
                    <a:gd name="T2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23" y="65"/>
                      </a:moveTo>
                      <a:cubicBezTo>
                        <a:pt x="30" y="65"/>
                        <a:pt x="36" y="62"/>
                        <a:pt x="40" y="56"/>
                      </a:cubicBezTo>
                      <a:cubicBezTo>
                        <a:pt x="43" y="51"/>
                        <a:pt x="45" y="43"/>
                        <a:pt x="45" y="32"/>
                      </a:cubicBezTo>
                      <a:cubicBezTo>
                        <a:pt x="45" y="11"/>
                        <a:pt x="39" y="0"/>
                        <a:pt x="24" y="0"/>
                      </a:cubicBezTo>
                      <a:cubicBezTo>
                        <a:pt x="16" y="0"/>
                        <a:pt x="10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5"/>
                        <a:pt x="23" y="65"/>
                      </a:cubicBezTo>
                      <a:close/>
                      <a:moveTo>
                        <a:pt x="23" y="11"/>
                      </a:move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3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3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9" name="Freeform 304"/>
                <p:cNvSpPr>
                  <a:spLocks/>
                </p:cNvSpPr>
                <p:nvPr/>
              </p:nvSpPr>
              <p:spPr bwMode="auto">
                <a:xfrm>
                  <a:off x="574839" y="5982432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9 w 27"/>
                    <a:gd name="T5" fmla="*/ 0 h 63"/>
                    <a:gd name="T6" fmla="*/ 11 w 27"/>
                    <a:gd name="T7" fmla="*/ 6 h 63"/>
                    <a:gd name="T8" fmla="*/ 0 w 27"/>
                    <a:gd name="T9" fmla="*/ 10 h 63"/>
                    <a:gd name="T10" fmla="*/ 0 w 27"/>
                    <a:gd name="T11" fmla="*/ 21 h 63"/>
                    <a:gd name="T12" fmla="*/ 4 w 27"/>
                    <a:gd name="T13" fmla="*/ 21 h 63"/>
                    <a:gd name="T14" fmla="*/ 8 w 27"/>
                    <a:gd name="T15" fmla="*/ 19 h 63"/>
                    <a:gd name="T16" fmla="*/ 11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1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10" y="18"/>
                        <a:pt x="11" y="17"/>
                      </a:cubicBezTo>
                      <a:cubicBezTo>
                        <a:pt x="12" y="17"/>
                        <a:pt x="13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0" name="Freeform 305"/>
                <p:cNvSpPr>
                  <a:spLocks/>
                </p:cNvSpPr>
                <p:nvPr/>
              </p:nvSpPr>
              <p:spPr bwMode="auto">
                <a:xfrm>
                  <a:off x="656330" y="5982432"/>
                  <a:ext cx="52154" cy="121621"/>
                </a:xfrm>
                <a:custGeom>
                  <a:avLst/>
                  <a:gdLst>
                    <a:gd name="T0" fmla="*/ 27 w 27"/>
                    <a:gd name="T1" fmla="*/ 0 h 63"/>
                    <a:gd name="T2" fmla="*/ 18 w 27"/>
                    <a:gd name="T3" fmla="*/ 0 h 63"/>
                    <a:gd name="T4" fmla="*/ 10 w 27"/>
                    <a:gd name="T5" fmla="*/ 6 h 63"/>
                    <a:gd name="T6" fmla="*/ 0 w 27"/>
                    <a:gd name="T7" fmla="*/ 10 h 63"/>
                    <a:gd name="T8" fmla="*/ 0 w 27"/>
                    <a:gd name="T9" fmla="*/ 21 h 63"/>
                    <a:gd name="T10" fmla="*/ 3 w 27"/>
                    <a:gd name="T11" fmla="*/ 21 h 63"/>
                    <a:gd name="T12" fmla="*/ 7 w 27"/>
                    <a:gd name="T13" fmla="*/ 19 h 63"/>
                    <a:gd name="T14" fmla="*/ 10 w 27"/>
                    <a:gd name="T15" fmla="*/ 17 h 63"/>
                    <a:gd name="T16" fmla="*/ 13 w 27"/>
                    <a:gd name="T17" fmla="*/ 15 h 63"/>
                    <a:gd name="T18" fmla="*/ 13 w 27"/>
                    <a:gd name="T19" fmla="*/ 63 h 63"/>
                    <a:gd name="T20" fmla="*/ 27 w 27"/>
                    <a:gd name="T21" fmla="*/ 63 h 63"/>
                    <a:gd name="T22" fmla="*/ 27 w 27"/>
                    <a:gd name="T2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6" y="7"/>
                        <a:pt x="3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3" y="21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1" name="Freeform 306"/>
                <p:cNvSpPr>
                  <a:spLocks/>
                </p:cNvSpPr>
                <p:nvPr/>
              </p:nvSpPr>
              <p:spPr bwMode="auto">
                <a:xfrm>
                  <a:off x="735375" y="5982432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9 w 27"/>
                    <a:gd name="T5" fmla="*/ 0 h 63"/>
                    <a:gd name="T6" fmla="*/ 10 w 27"/>
                    <a:gd name="T7" fmla="*/ 6 h 63"/>
                    <a:gd name="T8" fmla="*/ 0 w 27"/>
                    <a:gd name="T9" fmla="*/ 10 h 63"/>
                    <a:gd name="T10" fmla="*/ 0 w 27"/>
                    <a:gd name="T11" fmla="*/ 21 h 63"/>
                    <a:gd name="T12" fmla="*/ 4 w 27"/>
                    <a:gd name="T13" fmla="*/ 21 h 63"/>
                    <a:gd name="T14" fmla="*/ 7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Freeform 307"/>
                <p:cNvSpPr>
                  <a:spLocks noEditPoints="1"/>
                </p:cNvSpPr>
                <p:nvPr/>
              </p:nvSpPr>
              <p:spPr bwMode="auto">
                <a:xfrm>
                  <a:off x="814422" y="5982432"/>
                  <a:ext cx="84750" cy="124886"/>
                </a:xfrm>
                <a:custGeom>
                  <a:avLst/>
                  <a:gdLst>
                    <a:gd name="T0" fmla="*/ 39 w 44"/>
                    <a:gd name="T1" fmla="*/ 56 h 65"/>
                    <a:gd name="T2" fmla="*/ 44 w 44"/>
                    <a:gd name="T3" fmla="*/ 32 h 65"/>
                    <a:gd name="T4" fmla="*/ 23 w 44"/>
                    <a:gd name="T5" fmla="*/ 0 h 65"/>
                    <a:gd name="T6" fmla="*/ 6 w 44"/>
                    <a:gd name="T7" fmla="*/ 9 h 65"/>
                    <a:gd name="T8" fmla="*/ 0 w 44"/>
                    <a:gd name="T9" fmla="*/ 33 h 65"/>
                    <a:gd name="T10" fmla="*/ 22 w 44"/>
                    <a:gd name="T11" fmla="*/ 65 h 65"/>
                    <a:gd name="T12" fmla="*/ 39 w 44"/>
                    <a:gd name="T13" fmla="*/ 56 h 65"/>
                    <a:gd name="T14" fmla="*/ 22 w 44"/>
                    <a:gd name="T15" fmla="*/ 54 h 65"/>
                    <a:gd name="T16" fmla="*/ 14 w 44"/>
                    <a:gd name="T17" fmla="*/ 33 h 65"/>
                    <a:gd name="T18" fmla="*/ 22 w 44"/>
                    <a:gd name="T19" fmla="*/ 11 h 65"/>
                    <a:gd name="T20" fmla="*/ 31 w 44"/>
                    <a:gd name="T21" fmla="*/ 32 h 65"/>
                    <a:gd name="T22" fmla="*/ 22 w 44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39" y="56"/>
                      </a:moveTo>
                      <a:cubicBezTo>
                        <a:pt x="43" y="51"/>
                        <a:pt x="44" y="43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5"/>
                        <a:pt x="22" y="65"/>
                      </a:cubicBezTo>
                      <a:cubicBezTo>
                        <a:pt x="30" y="65"/>
                        <a:pt x="35" y="62"/>
                        <a:pt x="39" y="56"/>
                      </a:cubicBezTo>
                      <a:close/>
                      <a:moveTo>
                        <a:pt x="22" y="54"/>
                      </a:move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Freeform 308"/>
                <p:cNvSpPr>
                  <a:spLocks noEditPoints="1"/>
                </p:cNvSpPr>
                <p:nvPr/>
              </p:nvSpPr>
              <p:spPr bwMode="auto">
                <a:xfrm>
                  <a:off x="927694" y="5982432"/>
                  <a:ext cx="87195" cy="124886"/>
                </a:xfrm>
                <a:custGeom>
                  <a:avLst/>
                  <a:gdLst>
                    <a:gd name="T0" fmla="*/ 22 w 45"/>
                    <a:gd name="T1" fmla="*/ 65 h 65"/>
                    <a:gd name="T2" fmla="*/ 39 w 45"/>
                    <a:gd name="T3" fmla="*/ 56 h 65"/>
                    <a:gd name="T4" fmla="*/ 45 w 45"/>
                    <a:gd name="T5" fmla="*/ 32 h 65"/>
                    <a:gd name="T6" fmla="*/ 23 w 45"/>
                    <a:gd name="T7" fmla="*/ 0 h 65"/>
                    <a:gd name="T8" fmla="*/ 6 w 45"/>
                    <a:gd name="T9" fmla="*/ 9 h 65"/>
                    <a:gd name="T10" fmla="*/ 0 w 45"/>
                    <a:gd name="T11" fmla="*/ 33 h 65"/>
                    <a:gd name="T12" fmla="*/ 22 w 45"/>
                    <a:gd name="T13" fmla="*/ 65 h 65"/>
                    <a:gd name="T14" fmla="*/ 22 w 45"/>
                    <a:gd name="T15" fmla="*/ 11 h 65"/>
                    <a:gd name="T16" fmla="*/ 31 w 45"/>
                    <a:gd name="T17" fmla="*/ 32 h 65"/>
                    <a:gd name="T18" fmla="*/ 22 w 45"/>
                    <a:gd name="T19" fmla="*/ 54 h 65"/>
                    <a:gd name="T20" fmla="*/ 14 w 45"/>
                    <a:gd name="T21" fmla="*/ 33 h 65"/>
                    <a:gd name="T22" fmla="*/ 22 w 45"/>
                    <a:gd name="T2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22" y="65"/>
                      </a:moveTo>
                      <a:cubicBezTo>
                        <a:pt x="30" y="65"/>
                        <a:pt x="35" y="62"/>
                        <a:pt x="39" y="56"/>
                      </a:cubicBezTo>
                      <a:cubicBezTo>
                        <a:pt x="43" y="51"/>
                        <a:pt x="45" y="43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5"/>
                        <a:pt x="22" y="65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Freeform 309"/>
                <p:cNvSpPr>
                  <a:spLocks/>
                </p:cNvSpPr>
                <p:nvPr/>
              </p:nvSpPr>
              <p:spPr bwMode="auto">
                <a:xfrm>
                  <a:off x="1041781" y="5982432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9 w 27"/>
                    <a:gd name="T5" fmla="*/ 0 h 63"/>
                    <a:gd name="T6" fmla="*/ 10 w 27"/>
                    <a:gd name="T7" fmla="*/ 6 h 63"/>
                    <a:gd name="T8" fmla="*/ 0 w 27"/>
                    <a:gd name="T9" fmla="*/ 10 h 63"/>
                    <a:gd name="T10" fmla="*/ 0 w 27"/>
                    <a:gd name="T11" fmla="*/ 21 h 63"/>
                    <a:gd name="T12" fmla="*/ 4 w 27"/>
                    <a:gd name="T13" fmla="*/ 21 h 63"/>
                    <a:gd name="T14" fmla="*/ 8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10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Freeform 310"/>
                <p:cNvSpPr>
                  <a:spLocks/>
                </p:cNvSpPr>
                <p:nvPr/>
              </p:nvSpPr>
              <p:spPr bwMode="auto">
                <a:xfrm>
                  <a:off x="1123272" y="5982432"/>
                  <a:ext cx="49710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6 h 63"/>
                    <a:gd name="T8" fmla="*/ 0 w 26"/>
                    <a:gd name="T9" fmla="*/ 10 h 63"/>
                    <a:gd name="T10" fmla="*/ 0 w 26"/>
                    <a:gd name="T11" fmla="*/ 21 h 63"/>
                    <a:gd name="T12" fmla="*/ 3 w 26"/>
                    <a:gd name="T13" fmla="*/ 21 h 63"/>
                    <a:gd name="T14" fmla="*/ 7 w 26"/>
                    <a:gd name="T15" fmla="*/ 19 h 63"/>
                    <a:gd name="T16" fmla="*/ 10 w 26"/>
                    <a:gd name="T17" fmla="*/ 17 h 63"/>
                    <a:gd name="T18" fmla="*/ 12 w 26"/>
                    <a:gd name="T19" fmla="*/ 15 h 63"/>
                    <a:gd name="T20" fmla="*/ 12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4"/>
                        <a:pt x="10" y="6"/>
                      </a:cubicBezTo>
                      <a:cubicBezTo>
                        <a:pt x="6" y="7"/>
                        <a:pt x="3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3" y="21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2" y="15"/>
                      </a:cubicBezTo>
                      <a:cubicBezTo>
                        <a:pt x="12" y="15"/>
                        <a:pt x="12" y="15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Freeform 311"/>
                <p:cNvSpPr>
                  <a:spLocks/>
                </p:cNvSpPr>
                <p:nvPr/>
              </p:nvSpPr>
              <p:spPr bwMode="auto">
                <a:xfrm>
                  <a:off x="1202318" y="5982432"/>
                  <a:ext cx="49710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6 h 63"/>
                    <a:gd name="T8" fmla="*/ 0 w 26"/>
                    <a:gd name="T9" fmla="*/ 10 h 63"/>
                    <a:gd name="T10" fmla="*/ 0 w 26"/>
                    <a:gd name="T11" fmla="*/ 21 h 63"/>
                    <a:gd name="T12" fmla="*/ 4 w 26"/>
                    <a:gd name="T13" fmla="*/ 21 h 63"/>
                    <a:gd name="T14" fmla="*/ 7 w 26"/>
                    <a:gd name="T15" fmla="*/ 19 h 63"/>
                    <a:gd name="T16" fmla="*/ 10 w 26"/>
                    <a:gd name="T17" fmla="*/ 17 h 63"/>
                    <a:gd name="T18" fmla="*/ 13 w 26"/>
                    <a:gd name="T19" fmla="*/ 15 h 63"/>
                    <a:gd name="T20" fmla="*/ 13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Freeform 312"/>
                <p:cNvSpPr>
                  <a:spLocks noEditPoints="1"/>
                </p:cNvSpPr>
                <p:nvPr/>
              </p:nvSpPr>
              <p:spPr bwMode="auto">
                <a:xfrm>
                  <a:off x="1281364" y="5982432"/>
                  <a:ext cx="84750" cy="124886"/>
                </a:xfrm>
                <a:custGeom>
                  <a:avLst/>
                  <a:gdLst>
                    <a:gd name="T0" fmla="*/ 23 w 44"/>
                    <a:gd name="T1" fmla="*/ 0 h 65"/>
                    <a:gd name="T2" fmla="*/ 6 w 44"/>
                    <a:gd name="T3" fmla="*/ 9 h 65"/>
                    <a:gd name="T4" fmla="*/ 0 w 44"/>
                    <a:gd name="T5" fmla="*/ 33 h 65"/>
                    <a:gd name="T6" fmla="*/ 22 w 44"/>
                    <a:gd name="T7" fmla="*/ 65 h 65"/>
                    <a:gd name="T8" fmla="*/ 39 w 44"/>
                    <a:gd name="T9" fmla="*/ 56 h 65"/>
                    <a:gd name="T10" fmla="*/ 44 w 44"/>
                    <a:gd name="T11" fmla="*/ 32 h 65"/>
                    <a:gd name="T12" fmla="*/ 23 w 44"/>
                    <a:gd name="T13" fmla="*/ 0 h 65"/>
                    <a:gd name="T14" fmla="*/ 22 w 44"/>
                    <a:gd name="T15" fmla="*/ 54 h 65"/>
                    <a:gd name="T16" fmla="*/ 14 w 44"/>
                    <a:gd name="T17" fmla="*/ 33 h 65"/>
                    <a:gd name="T18" fmla="*/ 22 w 44"/>
                    <a:gd name="T19" fmla="*/ 11 h 65"/>
                    <a:gd name="T20" fmla="*/ 31 w 44"/>
                    <a:gd name="T21" fmla="*/ 32 h 65"/>
                    <a:gd name="T22" fmla="*/ 22 w 44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3" y="0"/>
                      </a:moveTo>
                      <a:cubicBezTo>
                        <a:pt x="16" y="0"/>
                        <a:pt x="9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5"/>
                        <a:pt x="22" y="65"/>
                      </a:cubicBezTo>
                      <a:cubicBezTo>
                        <a:pt x="30" y="65"/>
                        <a:pt x="35" y="62"/>
                        <a:pt x="39" y="56"/>
                      </a:cubicBezTo>
                      <a:cubicBezTo>
                        <a:pt x="43" y="51"/>
                        <a:pt x="44" y="43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4"/>
                      </a:move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Freeform 313"/>
                <p:cNvSpPr>
                  <a:spLocks/>
                </p:cNvSpPr>
                <p:nvPr/>
              </p:nvSpPr>
              <p:spPr bwMode="auto">
                <a:xfrm>
                  <a:off x="1394637" y="5982432"/>
                  <a:ext cx="52154" cy="121621"/>
                </a:xfrm>
                <a:custGeom>
                  <a:avLst/>
                  <a:gdLst>
                    <a:gd name="T0" fmla="*/ 27 w 27"/>
                    <a:gd name="T1" fmla="*/ 0 h 63"/>
                    <a:gd name="T2" fmla="*/ 18 w 27"/>
                    <a:gd name="T3" fmla="*/ 0 h 63"/>
                    <a:gd name="T4" fmla="*/ 10 w 27"/>
                    <a:gd name="T5" fmla="*/ 6 h 63"/>
                    <a:gd name="T6" fmla="*/ 0 w 27"/>
                    <a:gd name="T7" fmla="*/ 10 h 63"/>
                    <a:gd name="T8" fmla="*/ 0 w 27"/>
                    <a:gd name="T9" fmla="*/ 21 h 63"/>
                    <a:gd name="T10" fmla="*/ 4 w 27"/>
                    <a:gd name="T11" fmla="*/ 21 h 63"/>
                    <a:gd name="T12" fmla="*/ 8 w 27"/>
                    <a:gd name="T13" fmla="*/ 19 h 63"/>
                    <a:gd name="T14" fmla="*/ 10 w 27"/>
                    <a:gd name="T15" fmla="*/ 17 h 63"/>
                    <a:gd name="T16" fmla="*/ 13 w 27"/>
                    <a:gd name="T17" fmla="*/ 15 h 63"/>
                    <a:gd name="T18" fmla="*/ 13 w 27"/>
                    <a:gd name="T19" fmla="*/ 63 h 63"/>
                    <a:gd name="T20" fmla="*/ 27 w 27"/>
                    <a:gd name="T21" fmla="*/ 63 h 63"/>
                    <a:gd name="T22" fmla="*/ 27 w 27"/>
                    <a:gd name="T2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Freeform 314"/>
                <p:cNvSpPr>
                  <a:spLocks noEditPoints="1"/>
                </p:cNvSpPr>
                <p:nvPr/>
              </p:nvSpPr>
              <p:spPr bwMode="auto">
                <a:xfrm>
                  <a:off x="1476128" y="5982432"/>
                  <a:ext cx="84750" cy="124886"/>
                </a:xfrm>
                <a:custGeom>
                  <a:avLst/>
                  <a:gdLst>
                    <a:gd name="T0" fmla="*/ 38 w 44"/>
                    <a:gd name="T1" fmla="*/ 56 h 65"/>
                    <a:gd name="T2" fmla="*/ 44 w 44"/>
                    <a:gd name="T3" fmla="*/ 32 h 65"/>
                    <a:gd name="T4" fmla="*/ 23 w 44"/>
                    <a:gd name="T5" fmla="*/ 0 h 65"/>
                    <a:gd name="T6" fmla="*/ 5 w 44"/>
                    <a:gd name="T7" fmla="*/ 9 h 65"/>
                    <a:gd name="T8" fmla="*/ 0 w 44"/>
                    <a:gd name="T9" fmla="*/ 33 h 65"/>
                    <a:gd name="T10" fmla="*/ 22 w 44"/>
                    <a:gd name="T11" fmla="*/ 65 h 65"/>
                    <a:gd name="T12" fmla="*/ 38 w 44"/>
                    <a:gd name="T13" fmla="*/ 56 h 65"/>
                    <a:gd name="T14" fmla="*/ 22 w 44"/>
                    <a:gd name="T15" fmla="*/ 54 h 65"/>
                    <a:gd name="T16" fmla="*/ 13 w 44"/>
                    <a:gd name="T17" fmla="*/ 33 h 65"/>
                    <a:gd name="T18" fmla="*/ 22 w 44"/>
                    <a:gd name="T19" fmla="*/ 11 h 65"/>
                    <a:gd name="T20" fmla="*/ 30 w 44"/>
                    <a:gd name="T21" fmla="*/ 32 h 65"/>
                    <a:gd name="T22" fmla="*/ 22 w 44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38" y="56"/>
                      </a:moveTo>
                      <a:cubicBezTo>
                        <a:pt x="42" y="51"/>
                        <a:pt x="44" y="43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ubicBezTo>
                        <a:pt x="15" y="0"/>
                        <a:pt x="9" y="3"/>
                        <a:pt x="5" y="9"/>
                      </a:cubicBezTo>
                      <a:cubicBezTo>
                        <a:pt x="1" y="15"/>
                        <a:pt x="0" y="22"/>
                        <a:pt x="0" y="33"/>
                      </a:cubicBezTo>
                      <a:cubicBezTo>
                        <a:pt x="0" y="54"/>
                        <a:pt x="7" y="65"/>
                        <a:pt x="22" y="65"/>
                      </a:cubicBezTo>
                      <a:cubicBezTo>
                        <a:pt x="29" y="65"/>
                        <a:pt x="35" y="62"/>
                        <a:pt x="38" y="56"/>
                      </a:cubicBezTo>
                      <a:close/>
                      <a:moveTo>
                        <a:pt x="22" y="54"/>
                      </a:moveTo>
                      <a:cubicBezTo>
                        <a:pt x="16" y="54"/>
                        <a:pt x="13" y="47"/>
                        <a:pt x="13" y="33"/>
                      </a:cubicBezTo>
                      <a:cubicBezTo>
                        <a:pt x="13" y="19"/>
                        <a:pt x="16" y="11"/>
                        <a:pt x="22" y="11"/>
                      </a:cubicBezTo>
                      <a:cubicBezTo>
                        <a:pt x="27" y="11"/>
                        <a:pt x="30" y="18"/>
                        <a:pt x="30" y="32"/>
                      </a:cubicBezTo>
                      <a:cubicBezTo>
                        <a:pt x="30" y="47"/>
                        <a:pt x="27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Freeform 315"/>
                <p:cNvSpPr>
                  <a:spLocks/>
                </p:cNvSpPr>
                <p:nvPr/>
              </p:nvSpPr>
              <p:spPr bwMode="auto">
                <a:xfrm>
                  <a:off x="1590215" y="5982432"/>
                  <a:ext cx="49710" cy="121621"/>
                </a:xfrm>
                <a:custGeom>
                  <a:avLst/>
                  <a:gdLst>
                    <a:gd name="T0" fmla="*/ 26 w 26"/>
                    <a:gd name="T1" fmla="*/ 0 h 63"/>
                    <a:gd name="T2" fmla="*/ 18 w 26"/>
                    <a:gd name="T3" fmla="*/ 0 h 63"/>
                    <a:gd name="T4" fmla="*/ 10 w 26"/>
                    <a:gd name="T5" fmla="*/ 6 h 63"/>
                    <a:gd name="T6" fmla="*/ 0 w 26"/>
                    <a:gd name="T7" fmla="*/ 10 h 63"/>
                    <a:gd name="T8" fmla="*/ 0 w 26"/>
                    <a:gd name="T9" fmla="*/ 21 h 63"/>
                    <a:gd name="T10" fmla="*/ 3 w 26"/>
                    <a:gd name="T11" fmla="*/ 21 h 63"/>
                    <a:gd name="T12" fmla="*/ 7 w 26"/>
                    <a:gd name="T13" fmla="*/ 19 h 63"/>
                    <a:gd name="T14" fmla="*/ 10 w 26"/>
                    <a:gd name="T15" fmla="*/ 17 h 63"/>
                    <a:gd name="T16" fmla="*/ 12 w 26"/>
                    <a:gd name="T17" fmla="*/ 15 h 63"/>
                    <a:gd name="T18" fmla="*/ 12 w 26"/>
                    <a:gd name="T19" fmla="*/ 63 h 63"/>
                    <a:gd name="T20" fmla="*/ 26 w 26"/>
                    <a:gd name="T21" fmla="*/ 63 h 63"/>
                    <a:gd name="T22" fmla="*/ 26 w 26"/>
                    <a:gd name="T2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4"/>
                        <a:pt x="10" y="6"/>
                      </a:cubicBezTo>
                      <a:cubicBezTo>
                        <a:pt x="6" y="7"/>
                        <a:pt x="3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1" y="21"/>
                        <a:pt x="3" y="21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1" y="16"/>
                        <a:pt x="12" y="15"/>
                      </a:cubicBezTo>
                      <a:cubicBezTo>
                        <a:pt x="12" y="15"/>
                        <a:pt x="12" y="15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1" name="Freeform 316"/>
                <p:cNvSpPr>
                  <a:spLocks noEditPoints="1"/>
                </p:cNvSpPr>
                <p:nvPr/>
              </p:nvSpPr>
              <p:spPr bwMode="auto">
                <a:xfrm>
                  <a:off x="1669261" y="5982432"/>
                  <a:ext cx="84750" cy="124886"/>
                </a:xfrm>
                <a:custGeom>
                  <a:avLst/>
                  <a:gdLst>
                    <a:gd name="T0" fmla="*/ 39 w 44"/>
                    <a:gd name="T1" fmla="*/ 56 h 65"/>
                    <a:gd name="T2" fmla="*/ 44 w 44"/>
                    <a:gd name="T3" fmla="*/ 32 h 65"/>
                    <a:gd name="T4" fmla="*/ 23 w 44"/>
                    <a:gd name="T5" fmla="*/ 0 h 65"/>
                    <a:gd name="T6" fmla="*/ 5 w 44"/>
                    <a:gd name="T7" fmla="*/ 9 h 65"/>
                    <a:gd name="T8" fmla="*/ 0 w 44"/>
                    <a:gd name="T9" fmla="*/ 33 h 65"/>
                    <a:gd name="T10" fmla="*/ 22 w 44"/>
                    <a:gd name="T11" fmla="*/ 65 h 65"/>
                    <a:gd name="T12" fmla="*/ 39 w 44"/>
                    <a:gd name="T13" fmla="*/ 56 h 65"/>
                    <a:gd name="T14" fmla="*/ 22 w 44"/>
                    <a:gd name="T15" fmla="*/ 54 h 65"/>
                    <a:gd name="T16" fmla="*/ 14 w 44"/>
                    <a:gd name="T17" fmla="*/ 33 h 65"/>
                    <a:gd name="T18" fmla="*/ 22 w 44"/>
                    <a:gd name="T19" fmla="*/ 11 h 65"/>
                    <a:gd name="T20" fmla="*/ 30 w 44"/>
                    <a:gd name="T21" fmla="*/ 32 h 65"/>
                    <a:gd name="T22" fmla="*/ 22 w 44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39" y="56"/>
                      </a:moveTo>
                      <a:cubicBezTo>
                        <a:pt x="42" y="51"/>
                        <a:pt x="44" y="43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5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5"/>
                        <a:pt x="22" y="65"/>
                      </a:cubicBezTo>
                      <a:cubicBezTo>
                        <a:pt x="29" y="65"/>
                        <a:pt x="35" y="62"/>
                        <a:pt x="39" y="56"/>
                      </a:cubicBezTo>
                      <a:close/>
                      <a:moveTo>
                        <a:pt x="22" y="54"/>
                      </a:moveTo>
                      <a:cubicBezTo>
                        <a:pt x="16" y="54"/>
                        <a:pt x="14" y="47"/>
                        <a:pt x="14" y="33"/>
                      </a:cubicBezTo>
                      <a:cubicBezTo>
                        <a:pt x="14" y="19"/>
                        <a:pt x="16" y="11"/>
                        <a:pt x="22" y="11"/>
                      </a:cubicBezTo>
                      <a:cubicBezTo>
                        <a:pt x="27" y="11"/>
                        <a:pt x="30" y="18"/>
                        <a:pt x="30" y="32"/>
                      </a:cubicBezTo>
                      <a:cubicBezTo>
                        <a:pt x="30" y="47"/>
                        <a:pt x="27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Freeform 317"/>
                <p:cNvSpPr>
                  <a:spLocks noEditPoints="1"/>
                </p:cNvSpPr>
                <p:nvPr/>
              </p:nvSpPr>
              <p:spPr bwMode="auto">
                <a:xfrm>
                  <a:off x="1782533" y="5982432"/>
                  <a:ext cx="85566" cy="124886"/>
                </a:xfrm>
                <a:custGeom>
                  <a:avLst/>
                  <a:gdLst>
                    <a:gd name="T0" fmla="*/ 22 w 44"/>
                    <a:gd name="T1" fmla="*/ 65 h 65"/>
                    <a:gd name="T2" fmla="*/ 39 w 44"/>
                    <a:gd name="T3" fmla="*/ 56 h 65"/>
                    <a:gd name="T4" fmla="*/ 44 w 44"/>
                    <a:gd name="T5" fmla="*/ 32 h 65"/>
                    <a:gd name="T6" fmla="*/ 23 w 44"/>
                    <a:gd name="T7" fmla="*/ 0 h 65"/>
                    <a:gd name="T8" fmla="*/ 5 w 44"/>
                    <a:gd name="T9" fmla="*/ 9 h 65"/>
                    <a:gd name="T10" fmla="*/ 0 w 44"/>
                    <a:gd name="T11" fmla="*/ 33 h 65"/>
                    <a:gd name="T12" fmla="*/ 22 w 44"/>
                    <a:gd name="T13" fmla="*/ 65 h 65"/>
                    <a:gd name="T14" fmla="*/ 22 w 44"/>
                    <a:gd name="T15" fmla="*/ 11 h 65"/>
                    <a:gd name="T16" fmla="*/ 30 w 44"/>
                    <a:gd name="T17" fmla="*/ 32 h 65"/>
                    <a:gd name="T18" fmla="*/ 22 w 44"/>
                    <a:gd name="T19" fmla="*/ 54 h 65"/>
                    <a:gd name="T20" fmla="*/ 14 w 44"/>
                    <a:gd name="T21" fmla="*/ 33 h 65"/>
                    <a:gd name="T22" fmla="*/ 22 w 44"/>
                    <a:gd name="T2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2" y="65"/>
                      </a:moveTo>
                      <a:cubicBezTo>
                        <a:pt x="29" y="65"/>
                        <a:pt x="35" y="62"/>
                        <a:pt x="39" y="56"/>
                      </a:cubicBezTo>
                      <a:cubicBezTo>
                        <a:pt x="42" y="51"/>
                        <a:pt x="44" y="43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5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5"/>
                        <a:pt x="22" y="65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8"/>
                        <a:pt x="30" y="32"/>
                      </a:cubicBezTo>
                      <a:cubicBezTo>
                        <a:pt x="30" y="47"/>
                        <a:pt x="28" y="54"/>
                        <a:pt x="22" y="54"/>
                      </a:cubicBezTo>
                      <a:cubicBezTo>
                        <a:pt x="16" y="54"/>
                        <a:pt x="14" y="47"/>
                        <a:pt x="14" y="33"/>
                      </a:cubicBezTo>
                      <a:cubicBezTo>
                        <a:pt x="14" y="19"/>
                        <a:pt x="16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3" name="Freeform 318"/>
                <p:cNvSpPr>
                  <a:spLocks noEditPoints="1"/>
                </p:cNvSpPr>
                <p:nvPr/>
              </p:nvSpPr>
              <p:spPr bwMode="auto">
                <a:xfrm>
                  <a:off x="1894991" y="5982432"/>
                  <a:ext cx="86380" cy="124886"/>
                </a:xfrm>
                <a:custGeom>
                  <a:avLst/>
                  <a:gdLst>
                    <a:gd name="T0" fmla="*/ 23 w 45"/>
                    <a:gd name="T1" fmla="*/ 65 h 65"/>
                    <a:gd name="T2" fmla="*/ 40 w 45"/>
                    <a:gd name="T3" fmla="*/ 56 h 65"/>
                    <a:gd name="T4" fmla="*/ 45 w 45"/>
                    <a:gd name="T5" fmla="*/ 32 h 65"/>
                    <a:gd name="T6" fmla="*/ 24 w 45"/>
                    <a:gd name="T7" fmla="*/ 0 h 65"/>
                    <a:gd name="T8" fmla="*/ 6 w 45"/>
                    <a:gd name="T9" fmla="*/ 9 h 65"/>
                    <a:gd name="T10" fmla="*/ 0 w 45"/>
                    <a:gd name="T11" fmla="*/ 33 h 65"/>
                    <a:gd name="T12" fmla="*/ 23 w 45"/>
                    <a:gd name="T13" fmla="*/ 65 h 65"/>
                    <a:gd name="T14" fmla="*/ 23 w 45"/>
                    <a:gd name="T15" fmla="*/ 11 h 65"/>
                    <a:gd name="T16" fmla="*/ 31 w 45"/>
                    <a:gd name="T17" fmla="*/ 32 h 65"/>
                    <a:gd name="T18" fmla="*/ 23 w 45"/>
                    <a:gd name="T19" fmla="*/ 54 h 65"/>
                    <a:gd name="T20" fmla="*/ 14 w 45"/>
                    <a:gd name="T21" fmla="*/ 33 h 65"/>
                    <a:gd name="T22" fmla="*/ 23 w 45"/>
                    <a:gd name="T2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23" y="65"/>
                      </a:moveTo>
                      <a:cubicBezTo>
                        <a:pt x="30" y="65"/>
                        <a:pt x="36" y="62"/>
                        <a:pt x="40" y="56"/>
                      </a:cubicBezTo>
                      <a:cubicBezTo>
                        <a:pt x="43" y="51"/>
                        <a:pt x="45" y="43"/>
                        <a:pt x="45" y="32"/>
                      </a:cubicBezTo>
                      <a:cubicBezTo>
                        <a:pt x="45" y="11"/>
                        <a:pt x="39" y="0"/>
                        <a:pt x="24" y="0"/>
                      </a:cubicBezTo>
                      <a:cubicBezTo>
                        <a:pt x="16" y="0"/>
                        <a:pt x="10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5"/>
                        <a:pt x="23" y="65"/>
                      </a:cubicBezTo>
                      <a:close/>
                      <a:moveTo>
                        <a:pt x="23" y="11"/>
                      </a:move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3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3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Freeform 321"/>
                <p:cNvSpPr>
                  <a:spLocks/>
                </p:cNvSpPr>
                <p:nvPr/>
              </p:nvSpPr>
              <p:spPr bwMode="auto">
                <a:xfrm>
                  <a:off x="-244959" y="6128541"/>
                  <a:ext cx="38301" cy="85706"/>
                </a:xfrm>
                <a:custGeom>
                  <a:avLst/>
                  <a:gdLst>
                    <a:gd name="T0" fmla="*/ 12 w 20"/>
                    <a:gd name="T1" fmla="*/ 0 h 44"/>
                    <a:gd name="T2" fmla="*/ 4 w 20"/>
                    <a:gd name="T3" fmla="*/ 6 h 44"/>
                    <a:gd name="T4" fmla="*/ 0 w 20"/>
                    <a:gd name="T5" fmla="*/ 7 h 44"/>
                    <a:gd name="T6" fmla="*/ 5 w 20"/>
                    <a:gd name="T7" fmla="*/ 16 h 44"/>
                    <a:gd name="T8" fmla="*/ 6 w 20"/>
                    <a:gd name="T9" fmla="*/ 15 h 44"/>
                    <a:gd name="T10" fmla="*/ 6 w 20"/>
                    <a:gd name="T11" fmla="*/ 20 h 44"/>
                    <a:gd name="T12" fmla="*/ 20 w 20"/>
                    <a:gd name="T13" fmla="*/ 44 h 44"/>
                    <a:gd name="T14" fmla="*/ 20 w 20"/>
                    <a:gd name="T15" fmla="*/ 0 h 44"/>
                    <a:gd name="T16" fmla="*/ 12 w 20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44">
                      <a:moveTo>
                        <a:pt x="12" y="0"/>
                      </a:moveTo>
                      <a:cubicBezTo>
                        <a:pt x="9" y="2"/>
                        <a:pt x="6" y="4"/>
                        <a:pt x="4" y="6"/>
                      </a:cubicBezTo>
                      <a:cubicBezTo>
                        <a:pt x="2" y="6"/>
                        <a:pt x="1" y="7"/>
                        <a:pt x="0" y="7"/>
                      </a:cubicBezTo>
                      <a:cubicBezTo>
                        <a:pt x="1" y="10"/>
                        <a:pt x="3" y="13"/>
                        <a:pt x="5" y="16"/>
                      </a:cubicBezTo>
                      <a:cubicBezTo>
                        <a:pt x="5" y="16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20"/>
                      </a:cubicBezTo>
                      <a:cubicBezTo>
                        <a:pt x="11" y="28"/>
                        <a:pt x="16" y="36"/>
                        <a:pt x="20" y="44"/>
                      </a:cubicBezTo>
                      <a:cubicBezTo>
                        <a:pt x="20" y="35"/>
                        <a:pt x="20" y="21"/>
                        <a:pt x="20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5" name="Freeform 322"/>
                <p:cNvSpPr>
                  <a:spLocks noEditPoints="1"/>
                </p:cNvSpPr>
                <p:nvPr/>
              </p:nvSpPr>
              <p:spPr bwMode="auto">
                <a:xfrm>
                  <a:off x="-177322" y="6128541"/>
                  <a:ext cx="84750" cy="124070"/>
                </a:xfrm>
                <a:custGeom>
                  <a:avLst/>
                  <a:gdLst>
                    <a:gd name="T0" fmla="*/ 23 w 44"/>
                    <a:gd name="T1" fmla="*/ 0 h 64"/>
                    <a:gd name="T2" fmla="*/ 5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8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2"/>
                        <a:pt x="38" y="56"/>
                      </a:cubicBez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8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6" name="Freeform 323"/>
                <p:cNvSpPr>
                  <a:spLocks noEditPoints="1"/>
                </p:cNvSpPr>
                <p:nvPr/>
              </p:nvSpPr>
              <p:spPr bwMode="auto">
                <a:xfrm>
                  <a:off x="-63235" y="6128541"/>
                  <a:ext cx="84750" cy="124070"/>
                </a:xfrm>
                <a:custGeom>
                  <a:avLst/>
                  <a:gdLst>
                    <a:gd name="T0" fmla="*/ 38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5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8 w 44"/>
                    <a:gd name="T13" fmla="*/ 56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8" y="56"/>
                      </a:move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2"/>
                        <a:pt x="38" y="56"/>
                      </a:cubicBezTo>
                      <a:close/>
                      <a:moveTo>
                        <a:pt x="22" y="53"/>
                      </a:moveTo>
                      <a:cubicBezTo>
                        <a:pt x="16" y="53"/>
                        <a:pt x="14" y="47"/>
                        <a:pt x="14" y="33"/>
                      </a:cubicBez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8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7" name="Freeform 324"/>
                <p:cNvSpPr>
                  <a:spLocks/>
                </p:cNvSpPr>
                <p:nvPr/>
              </p:nvSpPr>
              <p:spPr bwMode="auto">
                <a:xfrm>
                  <a:off x="50037" y="6128541"/>
                  <a:ext cx="50524" cy="122437"/>
                </a:xfrm>
                <a:custGeom>
                  <a:avLst/>
                  <a:gdLst>
                    <a:gd name="T0" fmla="*/ 10 w 26"/>
                    <a:gd name="T1" fmla="*/ 6 h 63"/>
                    <a:gd name="T2" fmla="*/ 0 w 26"/>
                    <a:gd name="T3" fmla="*/ 9 h 63"/>
                    <a:gd name="T4" fmla="*/ 0 w 26"/>
                    <a:gd name="T5" fmla="*/ 20 h 63"/>
                    <a:gd name="T6" fmla="*/ 3 w 26"/>
                    <a:gd name="T7" fmla="*/ 20 h 63"/>
                    <a:gd name="T8" fmla="*/ 7 w 26"/>
                    <a:gd name="T9" fmla="*/ 19 h 63"/>
                    <a:gd name="T10" fmla="*/ 10 w 26"/>
                    <a:gd name="T11" fmla="*/ 17 h 63"/>
                    <a:gd name="T12" fmla="*/ 13 w 26"/>
                    <a:gd name="T13" fmla="*/ 15 h 63"/>
                    <a:gd name="T14" fmla="*/ 13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0 h 63"/>
                    <a:gd name="T20" fmla="*/ 18 w 26"/>
                    <a:gd name="T21" fmla="*/ 0 h 63"/>
                    <a:gd name="T22" fmla="*/ 10 w 26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0" y="6"/>
                      </a:move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Freeform 328"/>
                <p:cNvSpPr>
                  <a:spLocks noEditPoints="1"/>
                </p:cNvSpPr>
                <p:nvPr/>
              </p:nvSpPr>
              <p:spPr bwMode="auto">
                <a:xfrm>
                  <a:off x="436304" y="6128541"/>
                  <a:ext cx="86380" cy="124070"/>
                </a:xfrm>
                <a:custGeom>
                  <a:avLst/>
                  <a:gdLst>
                    <a:gd name="T0" fmla="*/ 39 w 45"/>
                    <a:gd name="T1" fmla="*/ 56 h 64"/>
                    <a:gd name="T2" fmla="*/ 45 w 45"/>
                    <a:gd name="T3" fmla="*/ 32 h 64"/>
                    <a:gd name="T4" fmla="*/ 23 w 45"/>
                    <a:gd name="T5" fmla="*/ 0 h 64"/>
                    <a:gd name="T6" fmla="*/ 6 w 45"/>
                    <a:gd name="T7" fmla="*/ 8 h 64"/>
                    <a:gd name="T8" fmla="*/ 0 w 45"/>
                    <a:gd name="T9" fmla="*/ 33 h 64"/>
                    <a:gd name="T10" fmla="*/ 23 w 45"/>
                    <a:gd name="T11" fmla="*/ 64 h 64"/>
                    <a:gd name="T12" fmla="*/ 39 w 45"/>
                    <a:gd name="T13" fmla="*/ 56 h 64"/>
                    <a:gd name="T14" fmla="*/ 14 w 45"/>
                    <a:gd name="T15" fmla="*/ 33 h 64"/>
                    <a:gd name="T16" fmla="*/ 23 w 45"/>
                    <a:gd name="T17" fmla="*/ 11 h 64"/>
                    <a:gd name="T18" fmla="*/ 31 w 45"/>
                    <a:gd name="T19" fmla="*/ 32 h 64"/>
                    <a:gd name="T20" fmla="*/ 23 w 45"/>
                    <a:gd name="T21" fmla="*/ 53 h 64"/>
                    <a:gd name="T22" fmla="*/ 14 w 45"/>
                    <a:gd name="T23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39" y="56"/>
                      </a:moveTo>
                      <a:cubicBezTo>
                        <a:pt x="43" y="51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3" y="64"/>
                      </a:cubicBezTo>
                      <a:cubicBezTo>
                        <a:pt x="30" y="64"/>
                        <a:pt x="35" y="62"/>
                        <a:pt x="39" y="56"/>
                      </a:cubicBezTo>
                      <a:close/>
                      <a:moveTo>
                        <a:pt x="14" y="33"/>
                      </a:moveTo>
                      <a:cubicBezTo>
                        <a:pt x="14" y="18"/>
                        <a:pt x="17" y="11"/>
                        <a:pt x="23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3"/>
                        <a:pt x="23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Freeform 329"/>
                <p:cNvSpPr>
                  <a:spLocks/>
                </p:cNvSpPr>
                <p:nvPr/>
              </p:nvSpPr>
              <p:spPr bwMode="auto">
                <a:xfrm>
                  <a:off x="552021" y="6128541"/>
                  <a:ext cx="49710" cy="122437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6 h 63"/>
                    <a:gd name="T8" fmla="*/ 0 w 26"/>
                    <a:gd name="T9" fmla="*/ 9 h 63"/>
                    <a:gd name="T10" fmla="*/ 0 w 26"/>
                    <a:gd name="T11" fmla="*/ 20 h 63"/>
                    <a:gd name="T12" fmla="*/ 3 w 26"/>
                    <a:gd name="T13" fmla="*/ 20 h 63"/>
                    <a:gd name="T14" fmla="*/ 7 w 26"/>
                    <a:gd name="T15" fmla="*/ 19 h 63"/>
                    <a:gd name="T16" fmla="*/ 10 w 26"/>
                    <a:gd name="T17" fmla="*/ 17 h 63"/>
                    <a:gd name="T18" fmla="*/ 12 w 26"/>
                    <a:gd name="T19" fmla="*/ 15 h 63"/>
                    <a:gd name="T20" fmla="*/ 12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4"/>
                        <a:pt x="10" y="6"/>
                      </a:cubicBez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0" y="20"/>
                        <a:pt x="1" y="20"/>
                        <a:pt x="3" y="20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0" y="17"/>
                        <a:pt x="11" y="16"/>
                        <a:pt x="12" y="15"/>
                      </a:cubicBezTo>
                      <a:cubicBezTo>
                        <a:pt x="12" y="15"/>
                        <a:pt x="12" y="15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0" name="Freeform 330"/>
                <p:cNvSpPr>
                  <a:spLocks/>
                </p:cNvSpPr>
                <p:nvPr/>
              </p:nvSpPr>
              <p:spPr bwMode="auto">
                <a:xfrm>
                  <a:off x="631067" y="6128541"/>
                  <a:ext cx="49710" cy="122437"/>
                </a:xfrm>
                <a:custGeom>
                  <a:avLst/>
                  <a:gdLst>
                    <a:gd name="T0" fmla="*/ 26 w 26"/>
                    <a:gd name="T1" fmla="*/ 0 h 63"/>
                    <a:gd name="T2" fmla="*/ 18 w 26"/>
                    <a:gd name="T3" fmla="*/ 0 h 63"/>
                    <a:gd name="T4" fmla="*/ 10 w 26"/>
                    <a:gd name="T5" fmla="*/ 6 h 63"/>
                    <a:gd name="T6" fmla="*/ 0 w 26"/>
                    <a:gd name="T7" fmla="*/ 9 h 63"/>
                    <a:gd name="T8" fmla="*/ 0 w 26"/>
                    <a:gd name="T9" fmla="*/ 20 h 63"/>
                    <a:gd name="T10" fmla="*/ 3 w 26"/>
                    <a:gd name="T11" fmla="*/ 20 h 63"/>
                    <a:gd name="T12" fmla="*/ 7 w 26"/>
                    <a:gd name="T13" fmla="*/ 19 h 63"/>
                    <a:gd name="T14" fmla="*/ 10 w 26"/>
                    <a:gd name="T15" fmla="*/ 17 h 63"/>
                    <a:gd name="T16" fmla="*/ 13 w 26"/>
                    <a:gd name="T17" fmla="*/ 15 h 63"/>
                    <a:gd name="T18" fmla="*/ 13 w 26"/>
                    <a:gd name="T19" fmla="*/ 63 h 63"/>
                    <a:gd name="T20" fmla="*/ 26 w 26"/>
                    <a:gd name="T21" fmla="*/ 63 h 63"/>
                    <a:gd name="T22" fmla="*/ 26 w 26"/>
                    <a:gd name="T2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1" name="Freeform 331"/>
                <p:cNvSpPr>
                  <a:spLocks noEditPoints="1"/>
                </p:cNvSpPr>
                <p:nvPr/>
              </p:nvSpPr>
              <p:spPr bwMode="auto">
                <a:xfrm>
                  <a:off x="710113" y="6128541"/>
                  <a:ext cx="84750" cy="124070"/>
                </a:xfrm>
                <a:custGeom>
                  <a:avLst/>
                  <a:gdLst>
                    <a:gd name="T0" fmla="*/ 39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6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9 w 44"/>
                    <a:gd name="T13" fmla="*/ 56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9" y="56"/>
                      </a:move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30" y="64"/>
                        <a:pt x="35" y="62"/>
                        <a:pt x="39" y="56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0" y="18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2" name="Freeform 332"/>
                <p:cNvSpPr>
                  <a:spLocks/>
                </p:cNvSpPr>
                <p:nvPr/>
              </p:nvSpPr>
              <p:spPr bwMode="auto">
                <a:xfrm>
                  <a:off x="824201" y="6128541"/>
                  <a:ext cx="52154" cy="122437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8 w 27"/>
                    <a:gd name="T5" fmla="*/ 0 h 63"/>
                    <a:gd name="T6" fmla="*/ 10 w 27"/>
                    <a:gd name="T7" fmla="*/ 6 h 63"/>
                    <a:gd name="T8" fmla="*/ 0 w 27"/>
                    <a:gd name="T9" fmla="*/ 9 h 63"/>
                    <a:gd name="T10" fmla="*/ 0 w 27"/>
                    <a:gd name="T11" fmla="*/ 20 h 63"/>
                    <a:gd name="T12" fmla="*/ 3 w 27"/>
                    <a:gd name="T13" fmla="*/ 20 h 63"/>
                    <a:gd name="T14" fmla="*/ 7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1" y="20"/>
                        <a:pt x="3" y="20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Freeform 336"/>
                <p:cNvSpPr>
                  <a:spLocks/>
                </p:cNvSpPr>
                <p:nvPr/>
              </p:nvSpPr>
              <p:spPr bwMode="auto">
                <a:xfrm>
                  <a:off x="1209652" y="6128541"/>
                  <a:ext cx="52154" cy="122437"/>
                </a:xfrm>
                <a:custGeom>
                  <a:avLst/>
                  <a:gdLst>
                    <a:gd name="T0" fmla="*/ 10 w 27"/>
                    <a:gd name="T1" fmla="*/ 17 h 63"/>
                    <a:gd name="T2" fmla="*/ 13 w 27"/>
                    <a:gd name="T3" fmla="*/ 15 h 63"/>
                    <a:gd name="T4" fmla="*/ 13 w 27"/>
                    <a:gd name="T5" fmla="*/ 63 h 63"/>
                    <a:gd name="T6" fmla="*/ 27 w 27"/>
                    <a:gd name="T7" fmla="*/ 63 h 63"/>
                    <a:gd name="T8" fmla="*/ 27 w 27"/>
                    <a:gd name="T9" fmla="*/ 0 h 63"/>
                    <a:gd name="T10" fmla="*/ 18 w 27"/>
                    <a:gd name="T11" fmla="*/ 0 h 63"/>
                    <a:gd name="T12" fmla="*/ 10 w 27"/>
                    <a:gd name="T13" fmla="*/ 6 h 63"/>
                    <a:gd name="T14" fmla="*/ 0 w 27"/>
                    <a:gd name="T15" fmla="*/ 9 h 63"/>
                    <a:gd name="T16" fmla="*/ 0 w 27"/>
                    <a:gd name="T17" fmla="*/ 20 h 63"/>
                    <a:gd name="T18" fmla="*/ 4 w 27"/>
                    <a:gd name="T19" fmla="*/ 20 h 63"/>
                    <a:gd name="T20" fmla="*/ 8 w 27"/>
                    <a:gd name="T21" fmla="*/ 19 h 63"/>
                    <a:gd name="T22" fmla="*/ 10 w 27"/>
                    <a:gd name="T23" fmla="*/ 1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17"/>
                      </a:move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Freeform 337"/>
                <p:cNvSpPr>
                  <a:spLocks/>
                </p:cNvSpPr>
                <p:nvPr/>
              </p:nvSpPr>
              <p:spPr bwMode="auto">
                <a:xfrm>
                  <a:off x="1291143" y="6128541"/>
                  <a:ext cx="49710" cy="122437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6 h 63"/>
                    <a:gd name="T8" fmla="*/ 0 w 26"/>
                    <a:gd name="T9" fmla="*/ 9 h 63"/>
                    <a:gd name="T10" fmla="*/ 0 w 26"/>
                    <a:gd name="T11" fmla="*/ 20 h 63"/>
                    <a:gd name="T12" fmla="*/ 3 w 26"/>
                    <a:gd name="T13" fmla="*/ 20 h 63"/>
                    <a:gd name="T14" fmla="*/ 7 w 26"/>
                    <a:gd name="T15" fmla="*/ 19 h 63"/>
                    <a:gd name="T16" fmla="*/ 10 w 26"/>
                    <a:gd name="T17" fmla="*/ 17 h 63"/>
                    <a:gd name="T18" fmla="*/ 12 w 26"/>
                    <a:gd name="T19" fmla="*/ 15 h 63"/>
                    <a:gd name="T20" fmla="*/ 12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2" y="4"/>
                        <a:pt x="10" y="6"/>
                      </a:cubicBez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0" y="20"/>
                        <a:pt x="1" y="20"/>
                        <a:pt x="3" y="20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0" y="17"/>
                        <a:pt x="11" y="16"/>
                        <a:pt x="12" y="15"/>
                      </a:cubicBezTo>
                      <a:cubicBezTo>
                        <a:pt x="12" y="15"/>
                        <a:pt x="12" y="15"/>
                        <a:pt x="12" y="63"/>
                      </a:cubicBezTo>
                      <a:cubicBezTo>
                        <a:pt x="12" y="63"/>
                        <a:pt x="12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5" name="Freeform 340"/>
                <p:cNvSpPr>
                  <a:spLocks/>
                </p:cNvSpPr>
                <p:nvPr/>
              </p:nvSpPr>
              <p:spPr bwMode="auto">
                <a:xfrm>
                  <a:off x="1562508" y="6128541"/>
                  <a:ext cx="52154" cy="122437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8 w 27"/>
                    <a:gd name="T5" fmla="*/ 0 h 63"/>
                    <a:gd name="T6" fmla="*/ 10 w 27"/>
                    <a:gd name="T7" fmla="*/ 6 h 63"/>
                    <a:gd name="T8" fmla="*/ 0 w 27"/>
                    <a:gd name="T9" fmla="*/ 9 h 63"/>
                    <a:gd name="T10" fmla="*/ 0 w 27"/>
                    <a:gd name="T11" fmla="*/ 20 h 63"/>
                    <a:gd name="T12" fmla="*/ 4 w 27"/>
                    <a:gd name="T13" fmla="*/ 20 h 63"/>
                    <a:gd name="T14" fmla="*/ 7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20"/>
                        <a:pt x="6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Freeform 341"/>
                <p:cNvSpPr>
                  <a:spLocks noEditPoints="1"/>
                </p:cNvSpPr>
                <p:nvPr/>
              </p:nvSpPr>
              <p:spPr bwMode="auto">
                <a:xfrm>
                  <a:off x="1642369" y="6128541"/>
                  <a:ext cx="86380" cy="124070"/>
                </a:xfrm>
                <a:custGeom>
                  <a:avLst/>
                  <a:gdLst>
                    <a:gd name="T0" fmla="*/ 23 w 45"/>
                    <a:gd name="T1" fmla="*/ 64 h 64"/>
                    <a:gd name="T2" fmla="*/ 39 w 45"/>
                    <a:gd name="T3" fmla="*/ 56 h 64"/>
                    <a:gd name="T4" fmla="*/ 45 w 45"/>
                    <a:gd name="T5" fmla="*/ 32 h 64"/>
                    <a:gd name="T6" fmla="*/ 23 w 45"/>
                    <a:gd name="T7" fmla="*/ 0 h 64"/>
                    <a:gd name="T8" fmla="*/ 6 w 45"/>
                    <a:gd name="T9" fmla="*/ 8 h 64"/>
                    <a:gd name="T10" fmla="*/ 0 w 45"/>
                    <a:gd name="T11" fmla="*/ 33 h 64"/>
                    <a:gd name="T12" fmla="*/ 23 w 45"/>
                    <a:gd name="T13" fmla="*/ 64 h 64"/>
                    <a:gd name="T14" fmla="*/ 23 w 45"/>
                    <a:gd name="T15" fmla="*/ 11 h 64"/>
                    <a:gd name="T16" fmla="*/ 31 w 45"/>
                    <a:gd name="T17" fmla="*/ 32 h 64"/>
                    <a:gd name="T18" fmla="*/ 23 w 45"/>
                    <a:gd name="T19" fmla="*/ 53 h 64"/>
                    <a:gd name="T20" fmla="*/ 14 w 45"/>
                    <a:gd name="T21" fmla="*/ 33 h 64"/>
                    <a:gd name="T22" fmla="*/ 23 w 45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23" y="64"/>
                      </a:moveTo>
                      <a:cubicBezTo>
                        <a:pt x="30" y="64"/>
                        <a:pt x="35" y="62"/>
                        <a:pt x="39" y="56"/>
                      </a:cubicBezTo>
                      <a:cubicBezTo>
                        <a:pt x="43" y="51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3" y="64"/>
                      </a:cubicBezTo>
                      <a:close/>
                      <a:moveTo>
                        <a:pt x="23" y="11"/>
                      </a:move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3"/>
                        <a:pt x="23" y="53"/>
                      </a:cubicBez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3" y="1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Freeform 342"/>
                <p:cNvSpPr>
                  <a:spLocks/>
                </p:cNvSpPr>
                <p:nvPr/>
              </p:nvSpPr>
              <p:spPr bwMode="auto">
                <a:xfrm>
                  <a:off x="1755641" y="6128541"/>
                  <a:ext cx="52154" cy="122437"/>
                </a:xfrm>
                <a:custGeom>
                  <a:avLst/>
                  <a:gdLst>
                    <a:gd name="T0" fmla="*/ 13 w 27"/>
                    <a:gd name="T1" fmla="*/ 63 h 63"/>
                    <a:gd name="T2" fmla="*/ 27 w 27"/>
                    <a:gd name="T3" fmla="*/ 63 h 63"/>
                    <a:gd name="T4" fmla="*/ 27 w 27"/>
                    <a:gd name="T5" fmla="*/ 0 h 63"/>
                    <a:gd name="T6" fmla="*/ 19 w 27"/>
                    <a:gd name="T7" fmla="*/ 0 h 63"/>
                    <a:gd name="T8" fmla="*/ 10 w 27"/>
                    <a:gd name="T9" fmla="*/ 6 h 63"/>
                    <a:gd name="T10" fmla="*/ 0 w 27"/>
                    <a:gd name="T11" fmla="*/ 9 h 63"/>
                    <a:gd name="T12" fmla="*/ 0 w 27"/>
                    <a:gd name="T13" fmla="*/ 20 h 63"/>
                    <a:gd name="T14" fmla="*/ 4 w 27"/>
                    <a:gd name="T15" fmla="*/ 20 h 63"/>
                    <a:gd name="T16" fmla="*/ 8 w 27"/>
                    <a:gd name="T17" fmla="*/ 19 h 63"/>
                    <a:gd name="T18" fmla="*/ 10 w 27"/>
                    <a:gd name="T19" fmla="*/ 17 h 63"/>
                    <a:gd name="T20" fmla="*/ 13 w 27"/>
                    <a:gd name="T21" fmla="*/ 15 h 63"/>
                    <a:gd name="T22" fmla="*/ 13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3" y="63"/>
                      </a:move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10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8" name="Freeform 343"/>
                <p:cNvSpPr>
                  <a:spLocks noEditPoints="1"/>
                </p:cNvSpPr>
                <p:nvPr/>
              </p:nvSpPr>
              <p:spPr bwMode="auto">
                <a:xfrm>
                  <a:off x="1837132" y="6128541"/>
                  <a:ext cx="84750" cy="124070"/>
                </a:xfrm>
                <a:custGeom>
                  <a:avLst/>
                  <a:gdLst>
                    <a:gd name="T0" fmla="*/ 38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5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8 w 44"/>
                    <a:gd name="T13" fmla="*/ 56 h 64"/>
                    <a:gd name="T14" fmla="*/ 14 w 44"/>
                    <a:gd name="T15" fmla="*/ 33 h 64"/>
                    <a:gd name="T16" fmla="*/ 22 w 44"/>
                    <a:gd name="T17" fmla="*/ 11 h 64"/>
                    <a:gd name="T18" fmla="*/ 30 w 44"/>
                    <a:gd name="T19" fmla="*/ 32 h 64"/>
                    <a:gd name="T20" fmla="*/ 22 w 44"/>
                    <a:gd name="T21" fmla="*/ 53 h 64"/>
                    <a:gd name="T22" fmla="*/ 14 w 44"/>
                    <a:gd name="T23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8" y="56"/>
                      </a:moveTo>
                      <a:cubicBezTo>
                        <a:pt x="42" y="51"/>
                        <a:pt x="44" y="42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ubicBezTo>
                        <a:pt x="15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2"/>
                        <a:pt x="38" y="56"/>
                      </a:cubicBezTo>
                      <a:close/>
                      <a:moveTo>
                        <a:pt x="14" y="33"/>
                      </a:moveTo>
                      <a:cubicBezTo>
                        <a:pt x="14" y="18"/>
                        <a:pt x="16" y="11"/>
                        <a:pt x="22" y="11"/>
                      </a:cubicBezTo>
                      <a:cubicBezTo>
                        <a:pt x="27" y="11"/>
                        <a:pt x="30" y="18"/>
                        <a:pt x="30" y="32"/>
                      </a:cubicBezTo>
                      <a:cubicBezTo>
                        <a:pt x="30" y="47"/>
                        <a:pt x="27" y="53"/>
                        <a:pt x="22" y="53"/>
                      </a:cubicBezTo>
                      <a:cubicBezTo>
                        <a:pt x="16" y="53"/>
                        <a:pt x="14" y="47"/>
                        <a:pt x="14" y="3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9" name="Freeform 344"/>
                <p:cNvSpPr>
                  <a:spLocks/>
                </p:cNvSpPr>
                <p:nvPr/>
              </p:nvSpPr>
              <p:spPr bwMode="auto">
                <a:xfrm>
                  <a:off x="1950404" y="6128541"/>
                  <a:ext cx="50524" cy="122437"/>
                </a:xfrm>
                <a:custGeom>
                  <a:avLst/>
                  <a:gdLst>
                    <a:gd name="T0" fmla="*/ 10 w 26"/>
                    <a:gd name="T1" fmla="*/ 6 h 63"/>
                    <a:gd name="T2" fmla="*/ 0 w 26"/>
                    <a:gd name="T3" fmla="*/ 9 h 63"/>
                    <a:gd name="T4" fmla="*/ 0 w 26"/>
                    <a:gd name="T5" fmla="*/ 20 h 63"/>
                    <a:gd name="T6" fmla="*/ 3 w 26"/>
                    <a:gd name="T7" fmla="*/ 20 h 63"/>
                    <a:gd name="T8" fmla="*/ 7 w 26"/>
                    <a:gd name="T9" fmla="*/ 19 h 63"/>
                    <a:gd name="T10" fmla="*/ 10 w 26"/>
                    <a:gd name="T11" fmla="*/ 17 h 63"/>
                    <a:gd name="T12" fmla="*/ 13 w 26"/>
                    <a:gd name="T13" fmla="*/ 15 h 63"/>
                    <a:gd name="T14" fmla="*/ 13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0 h 63"/>
                    <a:gd name="T20" fmla="*/ 18 w 26"/>
                    <a:gd name="T21" fmla="*/ 0 h 63"/>
                    <a:gd name="T22" fmla="*/ 10 w 26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0" y="6"/>
                      </a:move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Freeform 345"/>
                <p:cNvSpPr>
                  <a:spLocks/>
                </p:cNvSpPr>
                <p:nvPr/>
              </p:nvSpPr>
              <p:spPr bwMode="auto">
                <a:xfrm>
                  <a:off x="2029450" y="6128541"/>
                  <a:ext cx="70082" cy="110194"/>
                </a:xfrm>
                <a:custGeom>
                  <a:avLst/>
                  <a:gdLst>
                    <a:gd name="T0" fmla="*/ 6 w 36"/>
                    <a:gd name="T1" fmla="*/ 8 h 57"/>
                    <a:gd name="T2" fmla="*/ 0 w 36"/>
                    <a:gd name="T3" fmla="*/ 33 h 57"/>
                    <a:gd name="T4" fmla="*/ 6 w 36"/>
                    <a:gd name="T5" fmla="*/ 57 h 57"/>
                    <a:gd name="T6" fmla="*/ 15 w 36"/>
                    <a:gd name="T7" fmla="*/ 43 h 57"/>
                    <a:gd name="T8" fmla="*/ 14 w 36"/>
                    <a:gd name="T9" fmla="*/ 33 h 57"/>
                    <a:gd name="T10" fmla="*/ 22 w 36"/>
                    <a:gd name="T11" fmla="*/ 11 h 57"/>
                    <a:gd name="T12" fmla="*/ 29 w 36"/>
                    <a:gd name="T13" fmla="*/ 18 h 57"/>
                    <a:gd name="T14" fmla="*/ 36 w 36"/>
                    <a:gd name="T15" fmla="*/ 4 h 57"/>
                    <a:gd name="T16" fmla="*/ 23 w 36"/>
                    <a:gd name="T17" fmla="*/ 0 h 57"/>
                    <a:gd name="T18" fmla="*/ 6 w 36"/>
                    <a:gd name="T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57">
                      <a:moveTo>
                        <a:pt x="6" y="8"/>
                      </a:move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44"/>
                        <a:pt x="2" y="52"/>
                        <a:pt x="6" y="57"/>
                      </a:cubicBezTo>
                      <a:cubicBezTo>
                        <a:pt x="9" y="52"/>
                        <a:pt x="12" y="48"/>
                        <a:pt x="15" y="43"/>
                      </a:cubicBezTo>
                      <a:cubicBezTo>
                        <a:pt x="14" y="40"/>
                        <a:pt x="14" y="3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5" y="11"/>
                        <a:pt x="28" y="13"/>
                        <a:pt x="29" y="18"/>
                      </a:cubicBezTo>
                      <a:cubicBezTo>
                        <a:pt x="31" y="13"/>
                        <a:pt x="34" y="9"/>
                        <a:pt x="36" y="4"/>
                      </a:cubicBezTo>
                      <a:cubicBezTo>
                        <a:pt x="33" y="2"/>
                        <a:pt x="28" y="0"/>
                        <a:pt x="23" y="0"/>
                      </a:cubicBezTo>
                      <a:cubicBezTo>
                        <a:pt x="16" y="0"/>
                        <a:pt x="9" y="3"/>
                        <a:pt x="6" y="8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Freeform 346"/>
                <p:cNvSpPr>
                  <a:spLocks/>
                </p:cNvSpPr>
                <p:nvPr/>
              </p:nvSpPr>
              <p:spPr bwMode="auto">
                <a:xfrm>
                  <a:off x="-164284" y="6275466"/>
                  <a:ext cx="60303" cy="81625"/>
                </a:xfrm>
                <a:custGeom>
                  <a:avLst/>
                  <a:gdLst>
                    <a:gd name="T0" fmla="*/ 10 w 31"/>
                    <a:gd name="T1" fmla="*/ 0 h 42"/>
                    <a:gd name="T2" fmla="*/ 0 w 31"/>
                    <a:gd name="T3" fmla="*/ 2 h 42"/>
                    <a:gd name="T4" fmla="*/ 7 w 31"/>
                    <a:gd name="T5" fmla="*/ 11 h 42"/>
                    <a:gd name="T6" fmla="*/ 9 w 31"/>
                    <a:gd name="T7" fmla="*/ 11 h 42"/>
                    <a:gd name="T8" fmla="*/ 17 w 31"/>
                    <a:gd name="T9" fmla="*/ 25 h 42"/>
                    <a:gd name="T10" fmla="*/ 30 w 31"/>
                    <a:gd name="T11" fmla="*/ 42 h 42"/>
                    <a:gd name="T12" fmla="*/ 31 w 31"/>
                    <a:gd name="T13" fmla="*/ 32 h 42"/>
                    <a:gd name="T14" fmla="*/ 10 w 31"/>
                    <a:gd name="T1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2">
                      <a:moveTo>
                        <a:pt x="10" y="0"/>
                      </a:moveTo>
                      <a:cubicBezTo>
                        <a:pt x="7" y="0"/>
                        <a:pt x="3" y="1"/>
                        <a:pt x="0" y="2"/>
                      </a:cubicBezTo>
                      <a:cubicBezTo>
                        <a:pt x="3" y="5"/>
                        <a:pt x="5" y="8"/>
                        <a:pt x="7" y="11"/>
                      </a:cubicBezTo>
                      <a:cubicBezTo>
                        <a:pt x="8" y="11"/>
                        <a:pt x="8" y="11"/>
                        <a:pt x="9" y="11"/>
                      </a:cubicBezTo>
                      <a:cubicBezTo>
                        <a:pt x="14" y="11"/>
                        <a:pt x="16" y="15"/>
                        <a:pt x="17" y="25"/>
                      </a:cubicBezTo>
                      <a:cubicBezTo>
                        <a:pt x="21" y="31"/>
                        <a:pt x="26" y="37"/>
                        <a:pt x="30" y="42"/>
                      </a:cubicBezTo>
                      <a:cubicBezTo>
                        <a:pt x="31" y="39"/>
                        <a:pt x="31" y="36"/>
                        <a:pt x="31" y="32"/>
                      </a:cubicBezTo>
                      <a:cubicBezTo>
                        <a:pt x="31" y="11"/>
                        <a:pt x="25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Freeform 355"/>
                <p:cNvSpPr>
                  <a:spLocks/>
                </p:cNvSpPr>
                <p:nvPr/>
              </p:nvSpPr>
              <p:spPr bwMode="auto">
                <a:xfrm>
                  <a:off x="698705" y="6275466"/>
                  <a:ext cx="49710" cy="119989"/>
                </a:xfrm>
                <a:custGeom>
                  <a:avLst/>
                  <a:gdLst>
                    <a:gd name="T0" fmla="*/ 7 w 26"/>
                    <a:gd name="T1" fmla="*/ 18 h 62"/>
                    <a:gd name="T2" fmla="*/ 10 w 26"/>
                    <a:gd name="T3" fmla="*/ 16 h 62"/>
                    <a:gd name="T4" fmla="*/ 13 w 26"/>
                    <a:gd name="T5" fmla="*/ 15 h 62"/>
                    <a:gd name="T6" fmla="*/ 13 w 26"/>
                    <a:gd name="T7" fmla="*/ 62 h 62"/>
                    <a:gd name="T8" fmla="*/ 26 w 26"/>
                    <a:gd name="T9" fmla="*/ 62 h 62"/>
                    <a:gd name="T10" fmla="*/ 26 w 26"/>
                    <a:gd name="T11" fmla="*/ 0 h 62"/>
                    <a:gd name="T12" fmla="*/ 18 w 26"/>
                    <a:gd name="T13" fmla="*/ 0 h 62"/>
                    <a:gd name="T14" fmla="*/ 10 w 26"/>
                    <a:gd name="T15" fmla="*/ 5 h 62"/>
                    <a:gd name="T16" fmla="*/ 0 w 26"/>
                    <a:gd name="T17" fmla="*/ 9 h 62"/>
                    <a:gd name="T18" fmla="*/ 0 w 26"/>
                    <a:gd name="T19" fmla="*/ 20 h 62"/>
                    <a:gd name="T20" fmla="*/ 3 w 26"/>
                    <a:gd name="T21" fmla="*/ 20 h 62"/>
                    <a:gd name="T22" fmla="*/ 7 w 26"/>
                    <a:gd name="T23" fmla="*/ 1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2">
                      <a:moveTo>
                        <a:pt x="7" y="18"/>
                      </a:move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2"/>
                      </a:cubicBezTo>
                      <a:cubicBezTo>
                        <a:pt x="13" y="62"/>
                        <a:pt x="13" y="62"/>
                        <a:pt x="26" y="62"/>
                      </a:cubicBezTo>
                      <a:cubicBezTo>
                        <a:pt x="26" y="62"/>
                        <a:pt x="26" y="62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Freeform 356"/>
                <p:cNvSpPr>
                  <a:spLocks/>
                </p:cNvSpPr>
                <p:nvPr/>
              </p:nvSpPr>
              <p:spPr bwMode="auto">
                <a:xfrm>
                  <a:off x="777751" y="6275466"/>
                  <a:ext cx="52154" cy="119989"/>
                </a:xfrm>
                <a:custGeom>
                  <a:avLst/>
                  <a:gdLst>
                    <a:gd name="T0" fmla="*/ 7 w 27"/>
                    <a:gd name="T1" fmla="*/ 18 h 62"/>
                    <a:gd name="T2" fmla="*/ 10 w 27"/>
                    <a:gd name="T3" fmla="*/ 16 h 62"/>
                    <a:gd name="T4" fmla="*/ 13 w 27"/>
                    <a:gd name="T5" fmla="*/ 15 h 62"/>
                    <a:gd name="T6" fmla="*/ 13 w 27"/>
                    <a:gd name="T7" fmla="*/ 62 h 62"/>
                    <a:gd name="T8" fmla="*/ 27 w 27"/>
                    <a:gd name="T9" fmla="*/ 62 h 62"/>
                    <a:gd name="T10" fmla="*/ 27 w 27"/>
                    <a:gd name="T11" fmla="*/ 0 h 62"/>
                    <a:gd name="T12" fmla="*/ 18 w 27"/>
                    <a:gd name="T13" fmla="*/ 0 h 62"/>
                    <a:gd name="T14" fmla="*/ 10 w 27"/>
                    <a:gd name="T15" fmla="*/ 5 h 62"/>
                    <a:gd name="T16" fmla="*/ 0 w 27"/>
                    <a:gd name="T17" fmla="*/ 9 h 62"/>
                    <a:gd name="T18" fmla="*/ 0 w 27"/>
                    <a:gd name="T19" fmla="*/ 20 h 62"/>
                    <a:gd name="T20" fmla="*/ 4 w 27"/>
                    <a:gd name="T21" fmla="*/ 20 h 62"/>
                    <a:gd name="T22" fmla="*/ 7 w 27"/>
                    <a:gd name="T23" fmla="*/ 1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2">
                      <a:moveTo>
                        <a:pt x="7" y="18"/>
                      </a:move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2"/>
                      </a:cubicBezTo>
                      <a:cubicBezTo>
                        <a:pt x="13" y="62"/>
                        <a:pt x="13" y="62"/>
                        <a:pt x="27" y="62"/>
                      </a:cubicBezTo>
                      <a:cubicBezTo>
                        <a:pt x="27" y="62"/>
                        <a:pt x="27" y="62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Freeform 357"/>
                <p:cNvSpPr>
                  <a:spLocks/>
                </p:cNvSpPr>
                <p:nvPr/>
              </p:nvSpPr>
              <p:spPr bwMode="auto">
                <a:xfrm>
                  <a:off x="856797" y="6275466"/>
                  <a:ext cx="52154" cy="119989"/>
                </a:xfrm>
                <a:custGeom>
                  <a:avLst/>
                  <a:gdLst>
                    <a:gd name="T0" fmla="*/ 27 w 27"/>
                    <a:gd name="T1" fmla="*/ 0 h 62"/>
                    <a:gd name="T2" fmla="*/ 19 w 27"/>
                    <a:gd name="T3" fmla="*/ 0 h 62"/>
                    <a:gd name="T4" fmla="*/ 10 w 27"/>
                    <a:gd name="T5" fmla="*/ 5 h 62"/>
                    <a:gd name="T6" fmla="*/ 0 w 27"/>
                    <a:gd name="T7" fmla="*/ 9 h 62"/>
                    <a:gd name="T8" fmla="*/ 0 w 27"/>
                    <a:gd name="T9" fmla="*/ 20 h 62"/>
                    <a:gd name="T10" fmla="*/ 4 w 27"/>
                    <a:gd name="T11" fmla="*/ 20 h 62"/>
                    <a:gd name="T12" fmla="*/ 8 w 27"/>
                    <a:gd name="T13" fmla="*/ 18 h 62"/>
                    <a:gd name="T14" fmla="*/ 10 w 27"/>
                    <a:gd name="T15" fmla="*/ 16 h 62"/>
                    <a:gd name="T16" fmla="*/ 13 w 27"/>
                    <a:gd name="T17" fmla="*/ 15 h 62"/>
                    <a:gd name="T18" fmla="*/ 13 w 27"/>
                    <a:gd name="T19" fmla="*/ 62 h 62"/>
                    <a:gd name="T20" fmla="*/ 27 w 27"/>
                    <a:gd name="T21" fmla="*/ 62 h 62"/>
                    <a:gd name="T22" fmla="*/ 27 w 27"/>
                    <a:gd name="T2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2">
                      <a:moveTo>
                        <a:pt x="27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9" y="18"/>
                        <a:pt x="10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2"/>
                      </a:cubicBezTo>
                      <a:cubicBezTo>
                        <a:pt x="13" y="62"/>
                        <a:pt x="13" y="62"/>
                        <a:pt x="27" y="62"/>
                      </a:cubicBezTo>
                      <a:cubicBezTo>
                        <a:pt x="27" y="62"/>
                        <a:pt x="27" y="62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5" name="Freeform 365"/>
                <p:cNvSpPr>
                  <a:spLocks noEditPoints="1"/>
                </p:cNvSpPr>
                <p:nvPr/>
              </p:nvSpPr>
              <p:spPr bwMode="auto">
                <a:xfrm>
                  <a:off x="1665186" y="6275466"/>
                  <a:ext cx="84750" cy="124070"/>
                </a:xfrm>
                <a:custGeom>
                  <a:avLst/>
                  <a:gdLst>
                    <a:gd name="T0" fmla="*/ 39 w 44"/>
                    <a:gd name="T1" fmla="*/ 56 h 64"/>
                    <a:gd name="T2" fmla="*/ 44 w 44"/>
                    <a:gd name="T3" fmla="*/ 32 h 64"/>
                    <a:gd name="T4" fmla="*/ 23 w 44"/>
                    <a:gd name="T5" fmla="*/ 0 h 64"/>
                    <a:gd name="T6" fmla="*/ 5 w 44"/>
                    <a:gd name="T7" fmla="*/ 8 h 64"/>
                    <a:gd name="T8" fmla="*/ 0 w 44"/>
                    <a:gd name="T9" fmla="*/ 33 h 64"/>
                    <a:gd name="T10" fmla="*/ 22 w 44"/>
                    <a:gd name="T11" fmla="*/ 64 h 64"/>
                    <a:gd name="T12" fmla="*/ 39 w 44"/>
                    <a:gd name="T13" fmla="*/ 56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0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39" y="56"/>
                      </a:move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5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ubicBezTo>
                        <a:pt x="29" y="64"/>
                        <a:pt x="35" y="62"/>
                        <a:pt x="39" y="56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Freeform 366"/>
                <p:cNvSpPr>
                  <a:spLocks/>
                </p:cNvSpPr>
                <p:nvPr/>
              </p:nvSpPr>
              <p:spPr bwMode="auto">
                <a:xfrm>
                  <a:off x="1779274" y="6275466"/>
                  <a:ext cx="49710" cy="119989"/>
                </a:xfrm>
                <a:custGeom>
                  <a:avLst/>
                  <a:gdLst>
                    <a:gd name="T0" fmla="*/ 10 w 26"/>
                    <a:gd name="T1" fmla="*/ 5 h 62"/>
                    <a:gd name="T2" fmla="*/ 0 w 26"/>
                    <a:gd name="T3" fmla="*/ 9 h 62"/>
                    <a:gd name="T4" fmla="*/ 0 w 26"/>
                    <a:gd name="T5" fmla="*/ 20 h 62"/>
                    <a:gd name="T6" fmla="*/ 4 w 26"/>
                    <a:gd name="T7" fmla="*/ 20 h 62"/>
                    <a:gd name="T8" fmla="*/ 7 w 26"/>
                    <a:gd name="T9" fmla="*/ 18 h 62"/>
                    <a:gd name="T10" fmla="*/ 10 w 26"/>
                    <a:gd name="T11" fmla="*/ 16 h 62"/>
                    <a:gd name="T12" fmla="*/ 13 w 26"/>
                    <a:gd name="T13" fmla="*/ 15 h 62"/>
                    <a:gd name="T14" fmla="*/ 13 w 26"/>
                    <a:gd name="T15" fmla="*/ 62 h 62"/>
                    <a:gd name="T16" fmla="*/ 26 w 26"/>
                    <a:gd name="T17" fmla="*/ 62 h 62"/>
                    <a:gd name="T18" fmla="*/ 26 w 26"/>
                    <a:gd name="T19" fmla="*/ 0 h 62"/>
                    <a:gd name="T20" fmla="*/ 18 w 26"/>
                    <a:gd name="T21" fmla="*/ 0 h 62"/>
                    <a:gd name="T22" fmla="*/ 10 w 26"/>
                    <a:gd name="T23" fmla="*/ 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2">
                      <a:moveTo>
                        <a:pt x="10" y="5"/>
                      </a:move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2"/>
                      </a:cubicBezTo>
                      <a:cubicBezTo>
                        <a:pt x="13" y="62"/>
                        <a:pt x="13" y="62"/>
                        <a:pt x="26" y="62"/>
                      </a:cubicBezTo>
                      <a:cubicBezTo>
                        <a:pt x="26" y="62"/>
                        <a:pt x="26" y="62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5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7" name="Freeform 367"/>
                <p:cNvSpPr>
                  <a:spLocks noEditPoints="1"/>
                </p:cNvSpPr>
                <p:nvPr/>
              </p:nvSpPr>
              <p:spPr bwMode="auto">
                <a:xfrm>
                  <a:off x="1858319" y="6275466"/>
                  <a:ext cx="84750" cy="124070"/>
                </a:xfrm>
                <a:custGeom>
                  <a:avLst/>
                  <a:gdLst>
                    <a:gd name="T0" fmla="*/ 23 w 44"/>
                    <a:gd name="T1" fmla="*/ 0 h 64"/>
                    <a:gd name="T2" fmla="*/ 6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9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1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2"/>
                        <a:pt x="39" y="56"/>
                      </a:cubicBezTo>
                      <a:cubicBezTo>
                        <a:pt x="43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1" y="17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Freeform 368"/>
                <p:cNvSpPr>
                  <a:spLocks/>
                </p:cNvSpPr>
                <p:nvPr/>
              </p:nvSpPr>
              <p:spPr bwMode="auto">
                <a:xfrm>
                  <a:off x="1971592" y="6275466"/>
                  <a:ext cx="44820" cy="60402"/>
                </a:xfrm>
                <a:custGeom>
                  <a:avLst/>
                  <a:gdLst>
                    <a:gd name="T0" fmla="*/ 6 w 23"/>
                    <a:gd name="T1" fmla="*/ 8 h 31"/>
                    <a:gd name="T2" fmla="*/ 0 w 23"/>
                    <a:gd name="T3" fmla="*/ 31 h 31"/>
                    <a:gd name="T4" fmla="*/ 23 w 23"/>
                    <a:gd name="T5" fmla="*/ 0 h 31"/>
                    <a:gd name="T6" fmla="*/ 6 w 23"/>
                    <a:gd name="T7" fmla="*/ 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31">
                      <a:moveTo>
                        <a:pt x="6" y="8"/>
                      </a:moveTo>
                      <a:cubicBezTo>
                        <a:pt x="2" y="14"/>
                        <a:pt x="1" y="21"/>
                        <a:pt x="0" y="31"/>
                      </a:cubicBezTo>
                      <a:cubicBezTo>
                        <a:pt x="8" y="21"/>
                        <a:pt x="16" y="11"/>
                        <a:pt x="23" y="0"/>
                      </a:cubicBezTo>
                      <a:cubicBezTo>
                        <a:pt x="16" y="0"/>
                        <a:pt x="10" y="3"/>
                        <a:pt x="6" y="8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Freeform 371"/>
                <p:cNvSpPr>
                  <a:spLocks noEditPoints="1"/>
                </p:cNvSpPr>
                <p:nvPr/>
              </p:nvSpPr>
              <p:spPr bwMode="auto">
                <a:xfrm>
                  <a:off x="106266" y="6420758"/>
                  <a:ext cx="86380" cy="125702"/>
                </a:xfrm>
                <a:custGeom>
                  <a:avLst/>
                  <a:gdLst>
                    <a:gd name="T0" fmla="*/ 23 w 45"/>
                    <a:gd name="T1" fmla="*/ 0 h 65"/>
                    <a:gd name="T2" fmla="*/ 6 w 45"/>
                    <a:gd name="T3" fmla="*/ 9 h 65"/>
                    <a:gd name="T4" fmla="*/ 0 w 45"/>
                    <a:gd name="T5" fmla="*/ 33 h 65"/>
                    <a:gd name="T6" fmla="*/ 22 w 45"/>
                    <a:gd name="T7" fmla="*/ 65 h 65"/>
                    <a:gd name="T8" fmla="*/ 39 w 45"/>
                    <a:gd name="T9" fmla="*/ 56 h 65"/>
                    <a:gd name="T10" fmla="*/ 45 w 45"/>
                    <a:gd name="T11" fmla="*/ 32 h 65"/>
                    <a:gd name="T12" fmla="*/ 23 w 45"/>
                    <a:gd name="T13" fmla="*/ 0 h 65"/>
                    <a:gd name="T14" fmla="*/ 22 w 45"/>
                    <a:gd name="T15" fmla="*/ 54 h 65"/>
                    <a:gd name="T16" fmla="*/ 14 w 45"/>
                    <a:gd name="T17" fmla="*/ 33 h 65"/>
                    <a:gd name="T18" fmla="*/ 22 w 45"/>
                    <a:gd name="T19" fmla="*/ 11 h 65"/>
                    <a:gd name="T20" fmla="*/ 31 w 45"/>
                    <a:gd name="T21" fmla="*/ 32 h 65"/>
                    <a:gd name="T22" fmla="*/ 22 w 45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23" y="0"/>
                      </a:moveTo>
                      <a:cubicBezTo>
                        <a:pt x="16" y="0"/>
                        <a:pt x="9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5"/>
                        <a:pt x="8" y="65"/>
                        <a:pt x="22" y="65"/>
                      </a:cubicBezTo>
                      <a:cubicBezTo>
                        <a:pt x="30" y="65"/>
                        <a:pt x="35" y="62"/>
                        <a:pt x="39" y="56"/>
                      </a:cubicBezTo>
                      <a:cubicBezTo>
                        <a:pt x="43" y="51"/>
                        <a:pt x="45" y="43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lose/>
                      <a:moveTo>
                        <a:pt x="22" y="54"/>
                      </a:move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0" name="Freeform 372"/>
                <p:cNvSpPr>
                  <a:spLocks/>
                </p:cNvSpPr>
                <p:nvPr/>
              </p:nvSpPr>
              <p:spPr bwMode="auto">
                <a:xfrm>
                  <a:off x="220353" y="6420758"/>
                  <a:ext cx="51340" cy="121621"/>
                </a:xfrm>
                <a:custGeom>
                  <a:avLst/>
                  <a:gdLst>
                    <a:gd name="T0" fmla="*/ 10 w 27"/>
                    <a:gd name="T1" fmla="*/ 6 h 63"/>
                    <a:gd name="T2" fmla="*/ 0 w 27"/>
                    <a:gd name="T3" fmla="*/ 10 h 63"/>
                    <a:gd name="T4" fmla="*/ 0 w 27"/>
                    <a:gd name="T5" fmla="*/ 21 h 63"/>
                    <a:gd name="T6" fmla="*/ 4 w 27"/>
                    <a:gd name="T7" fmla="*/ 21 h 63"/>
                    <a:gd name="T8" fmla="*/ 8 w 27"/>
                    <a:gd name="T9" fmla="*/ 19 h 63"/>
                    <a:gd name="T10" fmla="*/ 10 w 27"/>
                    <a:gd name="T11" fmla="*/ 17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9 w 27"/>
                    <a:gd name="T21" fmla="*/ 0 h 63"/>
                    <a:gd name="T22" fmla="*/ 10 w 27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6"/>
                      </a:move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Freeform 373"/>
                <p:cNvSpPr>
                  <a:spLocks noEditPoints="1"/>
                </p:cNvSpPr>
                <p:nvPr/>
              </p:nvSpPr>
              <p:spPr bwMode="auto">
                <a:xfrm>
                  <a:off x="299400" y="6420758"/>
                  <a:ext cx="86380" cy="125702"/>
                </a:xfrm>
                <a:custGeom>
                  <a:avLst/>
                  <a:gdLst>
                    <a:gd name="T0" fmla="*/ 23 w 45"/>
                    <a:gd name="T1" fmla="*/ 0 h 65"/>
                    <a:gd name="T2" fmla="*/ 6 w 45"/>
                    <a:gd name="T3" fmla="*/ 9 h 65"/>
                    <a:gd name="T4" fmla="*/ 0 w 45"/>
                    <a:gd name="T5" fmla="*/ 33 h 65"/>
                    <a:gd name="T6" fmla="*/ 23 w 45"/>
                    <a:gd name="T7" fmla="*/ 65 h 65"/>
                    <a:gd name="T8" fmla="*/ 39 w 45"/>
                    <a:gd name="T9" fmla="*/ 56 h 65"/>
                    <a:gd name="T10" fmla="*/ 45 w 45"/>
                    <a:gd name="T11" fmla="*/ 32 h 65"/>
                    <a:gd name="T12" fmla="*/ 23 w 45"/>
                    <a:gd name="T13" fmla="*/ 0 h 65"/>
                    <a:gd name="T14" fmla="*/ 23 w 45"/>
                    <a:gd name="T15" fmla="*/ 54 h 65"/>
                    <a:gd name="T16" fmla="*/ 14 w 45"/>
                    <a:gd name="T17" fmla="*/ 33 h 65"/>
                    <a:gd name="T18" fmla="*/ 23 w 45"/>
                    <a:gd name="T19" fmla="*/ 11 h 65"/>
                    <a:gd name="T20" fmla="*/ 31 w 45"/>
                    <a:gd name="T21" fmla="*/ 32 h 65"/>
                    <a:gd name="T22" fmla="*/ 23 w 45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23" y="0"/>
                      </a:moveTo>
                      <a:cubicBezTo>
                        <a:pt x="16" y="0"/>
                        <a:pt x="10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5"/>
                        <a:pt x="8" y="65"/>
                        <a:pt x="23" y="65"/>
                      </a:cubicBezTo>
                      <a:cubicBezTo>
                        <a:pt x="30" y="65"/>
                        <a:pt x="35" y="62"/>
                        <a:pt x="39" y="56"/>
                      </a:cubicBezTo>
                      <a:cubicBezTo>
                        <a:pt x="43" y="51"/>
                        <a:pt x="45" y="43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lose/>
                      <a:moveTo>
                        <a:pt x="23" y="54"/>
                      </a:move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3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3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Freeform 374"/>
                <p:cNvSpPr>
                  <a:spLocks/>
                </p:cNvSpPr>
                <p:nvPr/>
              </p:nvSpPr>
              <p:spPr bwMode="auto">
                <a:xfrm>
                  <a:off x="412672" y="6420758"/>
                  <a:ext cx="52154" cy="121621"/>
                </a:xfrm>
                <a:custGeom>
                  <a:avLst/>
                  <a:gdLst>
                    <a:gd name="T0" fmla="*/ 10 w 27"/>
                    <a:gd name="T1" fmla="*/ 6 h 63"/>
                    <a:gd name="T2" fmla="*/ 0 w 27"/>
                    <a:gd name="T3" fmla="*/ 10 h 63"/>
                    <a:gd name="T4" fmla="*/ 0 w 27"/>
                    <a:gd name="T5" fmla="*/ 21 h 63"/>
                    <a:gd name="T6" fmla="*/ 4 w 27"/>
                    <a:gd name="T7" fmla="*/ 21 h 63"/>
                    <a:gd name="T8" fmla="*/ 8 w 27"/>
                    <a:gd name="T9" fmla="*/ 19 h 63"/>
                    <a:gd name="T10" fmla="*/ 10 w 27"/>
                    <a:gd name="T11" fmla="*/ 17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9 w 27"/>
                    <a:gd name="T21" fmla="*/ 0 h 63"/>
                    <a:gd name="T22" fmla="*/ 10 w 27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6"/>
                      </a:move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10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3" name="Freeform 377"/>
                <p:cNvSpPr>
                  <a:spLocks/>
                </p:cNvSpPr>
                <p:nvPr/>
              </p:nvSpPr>
              <p:spPr bwMode="auto">
                <a:xfrm>
                  <a:off x="721522" y="6420758"/>
                  <a:ext cx="50524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6 h 63"/>
                    <a:gd name="T8" fmla="*/ 0 w 26"/>
                    <a:gd name="T9" fmla="*/ 10 h 63"/>
                    <a:gd name="T10" fmla="*/ 0 w 26"/>
                    <a:gd name="T11" fmla="*/ 21 h 63"/>
                    <a:gd name="T12" fmla="*/ 3 w 26"/>
                    <a:gd name="T13" fmla="*/ 21 h 63"/>
                    <a:gd name="T14" fmla="*/ 7 w 26"/>
                    <a:gd name="T15" fmla="*/ 19 h 63"/>
                    <a:gd name="T16" fmla="*/ 10 w 26"/>
                    <a:gd name="T17" fmla="*/ 17 h 63"/>
                    <a:gd name="T18" fmla="*/ 13 w 26"/>
                    <a:gd name="T19" fmla="*/ 15 h 63"/>
                    <a:gd name="T20" fmla="*/ 13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3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3" y="21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4" name="Freeform 378"/>
                <p:cNvSpPr>
                  <a:spLocks noEditPoints="1"/>
                </p:cNvSpPr>
                <p:nvPr/>
              </p:nvSpPr>
              <p:spPr bwMode="auto">
                <a:xfrm>
                  <a:off x="800568" y="6420758"/>
                  <a:ext cx="84750" cy="125702"/>
                </a:xfrm>
                <a:custGeom>
                  <a:avLst/>
                  <a:gdLst>
                    <a:gd name="T0" fmla="*/ 22 w 44"/>
                    <a:gd name="T1" fmla="*/ 65 h 65"/>
                    <a:gd name="T2" fmla="*/ 39 w 44"/>
                    <a:gd name="T3" fmla="*/ 56 h 65"/>
                    <a:gd name="T4" fmla="*/ 44 w 44"/>
                    <a:gd name="T5" fmla="*/ 32 h 65"/>
                    <a:gd name="T6" fmla="*/ 23 w 44"/>
                    <a:gd name="T7" fmla="*/ 0 h 65"/>
                    <a:gd name="T8" fmla="*/ 6 w 44"/>
                    <a:gd name="T9" fmla="*/ 9 h 65"/>
                    <a:gd name="T10" fmla="*/ 0 w 44"/>
                    <a:gd name="T11" fmla="*/ 33 h 65"/>
                    <a:gd name="T12" fmla="*/ 22 w 44"/>
                    <a:gd name="T13" fmla="*/ 65 h 65"/>
                    <a:gd name="T14" fmla="*/ 22 w 44"/>
                    <a:gd name="T15" fmla="*/ 11 h 65"/>
                    <a:gd name="T16" fmla="*/ 30 w 44"/>
                    <a:gd name="T17" fmla="*/ 32 h 65"/>
                    <a:gd name="T18" fmla="*/ 22 w 44"/>
                    <a:gd name="T19" fmla="*/ 54 h 65"/>
                    <a:gd name="T20" fmla="*/ 14 w 44"/>
                    <a:gd name="T21" fmla="*/ 33 h 65"/>
                    <a:gd name="T22" fmla="*/ 22 w 44"/>
                    <a:gd name="T2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2" y="65"/>
                      </a:moveTo>
                      <a:cubicBezTo>
                        <a:pt x="30" y="65"/>
                        <a:pt x="35" y="62"/>
                        <a:pt x="39" y="56"/>
                      </a:cubicBezTo>
                      <a:cubicBezTo>
                        <a:pt x="42" y="51"/>
                        <a:pt x="44" y="43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5"/>
                        <a:pt x="7" y="65"/>
                        <a:pt x="22" y="65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8"/>
                        <a:pt x="30" y="32"/>
                      </a:cubicBezTo>
                      <a:cubicBezTo>
                        <a:pt x="30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Freeform 379"/>
                <p:cNvSpPr>
                  <a:spLocks noEditPoints="1"/>
                </p:cNvSpPr>
                <p:nvPr/>
              </p:nvSpPr>
              <p:spPr bwMode="auto">
                <a:xfrm>
                  <a:off x="914655" y="6420758"/>
                  <a:ext cx="84750" cy="125702"/>
                </a:xfrm>
                <a:custGeom>
                  <a:avLst/>
                  <a:gdLst>
                    <a:gd name="T0" fmla="*/ 22 w 44"/>
                    <a:gd name="T1" fmla="*/ 65 h 65"/>
                    <a:gd name="T2" fmla="*/ 39 w 44"/>
                    <a:gd name="T3" fmla="*/ 56 h 65"/>
                    <a:gd name="T4" fmla="*/ 44 w 44"/>
                    <a:gd name="T5" fmla="*/ 32 h 65"/>
                    <a:gd name="T6" fmla="*/ 23 w 44"/>
                    <a:gd name="T7" fmla="*/ 0 h 65"/>
                    <a:gd name="T8" fmla="*/ 6 w 44"/>
                    <a:gd name="T9" fmla="*/ 9 h 65"/>
                    <a:gd name="T10" fmla="*/ 0 w 44"/>
                    <a:gd name="T11" fmla="*/ 33 h 65"/>
                    <a:gd name="T12" fmla="*/ 22 w 44"/>
                    <a:gd name="T13" fmla="*/ 65 h 65"/>
                    <a:gd name="T14" fmla="*/ 22 w 44"/>
                    <a:gd name="T15" fmla="*/ 11 h 65"/>
                    <a:gd name="T16" fmla="*/ 31 w 44"/>
                    <a:gd name="T17" fmla="*/ 32 h 65"/>
                    <a:gd name="T18" fmla="*/ 22 w 44"/>
                    <a:gd name="T19" fmla="*/ 54 h 65"/>
                    <a:gd name="T20" fmla="*/ 14 w 44"/>
                    <a:gd name="T21" fmla="*/ 33 h 65"/>
                    <a:gd name="T22" fmla="*/ 22 w 44"/>
                    <a:gd name="T23" fmla="*/ 1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2" y="65"/>
                      </a:moveTo>
                      <a:cubicBezTo>
                        <a:pt x="30" y="65"/>
                        <a:pt x="35" y="62"/>
                        <a:pt x="39" y="56"/>
                      </a:cubicBezTo>
                      <a:cubicBezTo>
                        <a:pt x="42" y="51"/>
                        <a:pt x="44" y="43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5"/>
                        <a:pt x="8" y="65"/>
                        <a:pt x="22" y="65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2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6" name="Freeform 380"/>
                <p:cNvSpPr>
                  <a:spLocks/>
                </p:cNvSpPr>
                <p:nvPr/>
              </p:nvSpPr>
              <p:spPr bwMode="auto">
                <a:xfrm>
                  <a:off x="1028742" y="6420758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8 w 27"/>
                    <a:gd name="T5" fmla="*/ 0 h 63"/>
                    <a:gd name="T6" fmla="*/ 10 w 27"/>
                    <a:gd name="T7" fmla="*/ 6 h 63"/>
                    <a:gd name="T8" fmla="*/ 0 w 27"/>
                    <a:gd name="T9" fmla="*/ 10 h 63"/>
                    <a:gd name="T10" fmla="*/ 0 w 27"/>
                    <a:gd name="T11" fmla="*/ 21 h 63"/>
                    <a:gd name="T12" fmla="*/ 4 w 27"/>
                    <a:gd name="T13" fmla="*/ 21 h 63"/>
                    <a:gd name="T14" fmla="*/ 7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7" name="Freeform 381"/>
                <p:cNvSpPr>
                  <a:spLocks noEditPoints="1"/>
                </p:cNvSpPr>
                <p:nvPr/>
              </p:nvSpPr>
              <p:spPr bwMode="auto">
                <a:xfrm>
                  <a:off x="1107789" y="6420758"/>
                  <a:ext cx="86380" cy="125702"/>
                </a:xfrm>
                <a:custGeom>
                  <a:avLst/>
                  <a:gdLst>
                    <a:gd name="T0" fmla="*/ 39 w 45"/>
                    <a:gd name="T1" fmla="*/ 56 h 65"/>
                    <a:gd name="T2" fmla="*/ 45 w 45"/>
                    <a:gd name="T3" fmla="*/ 32 h 65"/>
                    <a:gd name="T4" fmla="*/ 23 w 45"/>
                    <a:gd name="T5" fmla="*/ 0 h 65"/>
                    <a:gd name="T6" fmla="*/ 6 w 45"/>
                    <a:gd name="T7" fmla="*/ 9 h 65"/>
                    <a:gd name="T8" fmla="*/ 0 w 45"/>
                    <a:gd name="T9" fmla="*/ 33 h 65"/>
                    <a:gd name="T10" fmla="*/ 23 w 45"/>
                    <a:gd name="T11" fmla="*/ 65 h 65"/>
                    <a:gd name="T12" fmla="*/ 39 w 45"/>
                    <a:gd name="T13" fmla="*/ 56 h 65"/>
                    <a:gd name="T14" fmla="*/ 14 w 45"/>
                    <a:gd name="T15" fmla="*/ 33 h 65"/>
                    <a:gd name="T16" fmla="*/ 23 w 45"/>
                    <a:gd name="T17" fmla="*/ 11 h 65"/>
                    <a:gd name="T18" fmla="*/ 31 w 45"/>
                    <a:gd name="T19" fmla="*/ 32 h 65"/>
                    <a:gd name="T20" fmla="*/ 23 w 45"/>
                    <a:gd name="T21" fmla="*/ 54 h 65"/>
                    <a:gd name="T22" fmla="*/ 14 w 45"/>
                    <a:gd name="T23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39" y="56"/>
                      </a:moveTo>
                      <a:cubicBezTo>
                        <a:pt x="43" y="51"/>
                        <a:pt x="45" y="43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ubicBezTo>
                        <a:pt x="16" y="0"/>
                        <a:pt x="10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5"/>
                        <a:pt x="8" y="65"/>
                        <a:pt x="23" y="65"/>
                      </a:cubicBezTo>
                      <a:cubicBezTo>
                        <a:pt x="30" y="65"/>
                        <a:pt x="35" y="62"/>
                        <a:pt x="39" y="56"/>
                      </a:cubicBezTo>
                      <a:close/>
                      <a:moveTo>
                        <a:pt x="14" y="33"/>
                      </a:moveTo>
                      <a:cubicBezTo>
                        <a:pt x="14" y="19"/>
                        <a:pt x="17" y="11"/>
                        <a:pt x="23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3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8" name="Freeform 382"/>
                <p:cNvSpPr>
                  <a:spLocks/>
                </p:cNvSpPr>
                <p:nvPr/>
              </p:nvSpPr>
              <p:spPr bwMode="auto">
                <a:xfrm>
                  <a:off x="1221061" y="6420758"/>
                  <a:ext cx="52154" cy="121621"/>
                </a:xfrm>
                <a:custGeom>
                  <a:avLst/>
                  <a:gdLst>
                    <a:gd name="T0" fmla="*/ 10 w 27"/>
                    <a:gd name="T1" fmla="*/ 17 h 63"/>
                    <a:gd name="T2" fmla="*/ 13 w 27"/>
                    <a:gd name="T3" fmla="*/ 15 h 63"/>
                    <a:gd name="T4" fmla="*/ 13 w 27"/>
                    <a:gd name="T5" fmla="*/ 63 h 63"/>
                    <a:gd name="T6" fmla="*/ 27 w 27"/>
                    <a:gd name="T7" fmla="*/ 63 h 63"/>
                    <a:gd name="T8" fmla="*/ 27 w 27"/>
                    <a:gd name="T9" fmla="*/ 0 h 63"/>
                    <a:gd name="T10" fmla="*/ 19 w 27"/>
                    <a:gd name="T11" fmla="*/ 0 h 63"/>
                    <a:gd name="T12" fmla="*/ 10 w 27"/>
                    <a:gd name="T13" fmla="*/ 6 h 63"/>
                    <a:gd name="T14" fmla="*/ 0 w 27"/>
                    <a:gd name="T15" fmla="*/ 10 h 63"/>
                    <a:gd name="T16" fmla="*/ 0 w 27"/>
                    <a:gd name="T17" fmla="*/ 21 h 63"/>
                    <a:gd name="T18" fmla="*/ 4 w 27"/>
                    <a:gd name="T19" fmla="*/ 21 h 63"/>
                    <a:gd name="T20" fmla="*/ 7 w 27"/>
                    <a:gd name="T21" fmla="*/ 19 h 63"/>
                    <a:gd name="T22" fmla="*/ 10 w 27"/>
                    <a:gd name="T23" fmla="*/ 1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17"/>
                      </a:move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9" name="Freeform 383"/>
                <p:cNvSpPr>
                  <a:spLocks noEditPoints="1"/>
                </p:cNvSpPr>
                <p:nvPr/>
              </p:nvSpPr>
              <p:spPr bwMode="auto">
                <a:xfrm>
                  <a:off x="1300107" y="6420758"/>
                  <a:ext cx="87195" cy="125702"/>
                </a:xfrm>
                <a:custGeom>
                  <a:avLst/>
                  <a:gdLst>
                    <a:gd name="T0" fmla="*/ 39 w 45"/>
                    <a:gd name="T1" fmla="*/ 56 h 65"/>
                    <a:gd name="T2" fmla="*/ 45 w 45"/>
                    <a:gd name="T3" fmla="*/ 32 h 65"/>
                    <a:gd name="T4" fmla="*/ 24 w 45"/>
                    <a:gd name="T5" fmla="*/ 0 h 65"/>
                    <a:gd name="T6" fmla="*/ 6 w 45"/>
                    <a:gd name="T7" fmla="*/ 9 h 65"/>
                    <a:gd name="T8" fmla="*/ 0 w 45"/>
                    <a:gd name="T9" fmla="*/ 33 h 65"/>
                    <a:gd name="T10" fmla="*/ 23 w 45"/>
                    <a:gd name="T11" fmla="*/ 65 h 65"/>
                    <a:gd name="T12" fmla="*/ 39 w 45"/>
                    <a:gd name="T13" fmla="*/ 56 h 65"/>
                    <a:gd name="T14" fmla="*/ 14 w 45"/>
                    <a:gd name="T15" fmla="*/ 33 h 65"/>
                    <a:gd name="T16" fmla="*/ 23 w 45"/>
                    <a:gd name="T17" fmla="*/ 11 h 65"/>
                    <a:gd name="T18" fmla="*/ 31 w 45"/>
                    <a:gd name="T19" fmla="*/ 32 h 65"/>
                    <a:gd name="T20" fmla="*/ 23 w 45"/>
                    <a:gd name="T21" fmla="*/ 54 h 65"/>
                    <a:gd name="T22" fmla="*/ 14 w 45"/>
                    <a:gd name="T23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5">
                      <a:moveTo>
                        <a:pt x="39" y="56"/>
                      </a:moveTo>
                      <a:cubicBezTo>
                        <a:pt x="43" y="51"/>
                        <a:pt x="45" y="43"/>
                        <a:pt x="45" y="32"/>
                      </a:cubicBezTo>
                      <a:cubicBezTo>
                        <a:pt x="45" y="11"/>
                        <a:pt x="38" y="0"/>
                        <a:pt x="24" y="0"/>
                      </a:cubicBezTo>
                      <a:cubicBezTo>
                        <a:pt x="16" y="0"/>
                        <a:pt x="10" y="3"/>
                        <a:pt x="6" y="9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5"/>
                        <a:pt x="8" y="65"/>
                        <a:pt x="23" y="65"/>
                      </a:cubicBezTo>
                      <a:cubicBezTo>
                        <a:pt x="30" y="65"/>
                        <a:pt x="36" y="62"/>
                        <a:pt x="39" y="56"/>
                      </a:cubicBezTo>
                      <a:close/>
                      <a:moveTo>
                        <a:pt x="14" y="33"/>
                      </a:moveTo>
                      <a:cubicBezTo>
                        <a:pt x="14" y="19"/>
                        <a:pt x="17" y="11"/>
                        <a:pt x="23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4"/>
                        <a:pt x="23" y="54"/>
                      </a:cubicBezTo>
                      <a:cubicBezTo>
                        <a:pt x="17" y="54"/>
                        <a:pt x="14" y="47"/>
                        <a:pt x="14" y="3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0" name="Freeform 384"/>
                <p:cNvSpPr>
                  <a:spLocks/>
                </p:cNvSpPr>
                <p:nvPr/>
              </p:nvSpPr>
              <p:spPr bwMode="auto">
                <a:xfrm>
                  <a:off x="1414195" y="6420758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9 w 27"/>
                    <a:gd name="T5" fmla="*/ 0 h 63"/>
                    <a:gd name="T6" fmla="*/ 11 w 27"/>
                    <a:gd name="T7" fmla="*/ 6 h 63"/>
                    <a:gd name="T8" fmla="*/ 0 w 27"/>
                    <a:gd name="T9" fmla="*/ 10 h 63"/>
                    <a:gd name="T10" fmla="*/ 0 w 27"/>
                    <a:gd name="T11" fmla="*/ 21 h 63"/>
                    <a:gd name="T12" fmla="*/ 4 w 27"/>
                    <a:gd name="T13" fmla="*/ 21 h 63"/>
                    <a:gd name="T14" fmla="*/ 8 w 27"/>
                    <a:gd name="T15" fmla="*/ 19 h 63"/>
                    <a:gd name="T16" fmla="*/ 11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1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10" y="18"/>
                        <a:pt x="11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Freeform 385"/>
                <p:cNvSpPr>
                  <a:spLocks noEditPoints="1"/>
                </p:cNvSpPr>
                <p:nvPr/>
              </p:nvSpPr>
              <p:spPr bwMode="auto">
                <a:xfrm>
                  <a:off x="1495685" y="6420758"/>
                  <a:ext cx="84750" cy="125702"/>
                </a:xfrm>
                <a:custGeom>
                  <a:avLst/>
                  <a:gdLst>
                    <a:gd name="T0" fmla="*/ 23 w 44"/>
                    <a:gd name="T1" fmla="*/ 0 h 65"/>
                    <a:gd name="T2" fmla="*/ 5 w 44"/>
                    <a:gd name="T3" fmla="*/ 9 h 65"/>
                    <a:gd name="T4" fmla="*/ 0 w 44"/>
                    <a:gd name="T5" fmla="*/ 33 h 65"/>
                    <a:gd name="T6" fmla="*/ 22 w 44"/>
                    <a:gd name="T7" fmla="*/ 65 h 65"/>
                    <a:gd name="T8" fmla="*/ 38 w 44"/>
                    <a:gd name="T9" fmla="*/ 56 h 65"/>
                    <a:gd name="T10" fmla="*/ 44 w 44"/>
                    <a:gd name="T11" fmla="*/ 32 h 65"/>
                    <a:gd name="T12" fmla="*/ 23 w 44"/>
                    <a:gd name="T13" fmla="*/ 0 h 65"/>
                    <a:gd name="T14" fmla="*/ 22 w 44"/>
                    <a:gd name="T15" fmla="*/ 54 h 65"/>
                    <a:gd name="T16" fmla="*/ 13 w 44"/>
                    <a:gd name="T17" fmla="*/ 33 h 65"/>
                    <a:gd name="T18" fmla="*/ 22 w 44"/>
                    <a:gd name="T19" fmla="*/ 11 h 65"/>
                    <a:gd name="T20" fmla="*/ 30 w 44"/>
                    <a:gd name="T21" fmla="*/ 32 h 65"/>
                    <a:gd name="T22" fmla="*/ 22 w 44"/>
                    <a:gd name="T23" fmla="*/ 54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5">
                      <a:moveTo>
                        <a:pt x="23" y="0"/>
                      </a:moveTo>
                      <a:cubicBezTo>
                        <a:pt x="15" y="0"/>
                        <a:pt x="9" y="3"/>
                        <a:pt x="5" y="9"/>
                      </a:cubicBezTo>
                      <a:cubicBezTo>
                        <a:pt x="1" y="15"/>
                        <a:pt x="0" y="22"/>
                        <a:pt x="0" y="33"/>
                      </a:cubicBezTo>
                      <a:cubicBezTo>
                        <a:pt x="0" y="55"/>
                        <a:pt x="7" y="65"/>
                        <a:pt x="22" y="65"/>
                      </a:cubicBezTo>
                      <a:cubicBezTo>
                        <a:pt x="29" y="65"/>
                        <a:pt x="35" y="62"/>
                        <a:pt x="38" y="56"/>
                      </a:cubicBezTo>
                      <a:cubicBezTo>
                        <a:pt x="42" y="51"/>
                        <a:pt x="44" y="43"/>
                        <a:pt x="44" y="32"/>
                      </a:cubicBezTo>
                      <a:cubicBezTo>
                        <a:pt x="44" y="11"/>
                        <a:pt x="37" y="0"/>
                        <a:pt x="23" y="0"/>
                      </a:cubicBezTo>
                      <a:close/>
                      <a:moveTo>
                        <a:pt x="22" y="54"/>
                      </a:moveTo>
                      <a:cubicBezTo>
                        <a:pt x="16" y="54"/>
                        <a:pt x="13" y="47"/>
                        <a:pt x="13" y="33"/>
                      </a:cubicBezTo>
                      <a:cubicBezTo>
                        <a:pt x="13" y="19"/>
                        <a:pt x="16" y="11"/>
                        <a:pt x="22" y="11"/>
                      </a:cubicBezTo>
                      <a:cubicBezTo>
                        <a:pt x="27" y="11"/>
                        <a:pt x="30" y="18"/>
                        <a:pt x="30" y="32"/>
                      </a:cubicBezTo>
                      <a:cubicBezTo>
                        <a:pt x="30" y="47"/>
                        <a:pt x="27" y="54"/>
                        <a:pt x="22" y="54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Freeform 388"/>
                <p:cNvSpPr>
                  <a:spLocks/>
                </p:cNvSpPr>
                <p:nvPr/>
              </p:nvSpPr>
              <p:spPr bwMode="auto">
                <a:xfrm>
                  <a:off x="1802091" y="6420758"/>
                  <a:ext cx="50524" cy="76727"/>
                </a:xfrm>
                <a:custGeom>
                  <a:avLst/>
                  <a:gdLst>
                    <a:gd name="T0" fmla="*/ 18 w 26"/>
                    <a:gd name="T1" fmla="*/ 0 h 40"/>
                    <a:gd name="T2" fmla="*/ 10 w 26"/>
                    <a:gd name="T3" fmla="*/ 6 h 40"/>
                    <a:gd name="T4" fmla="*/ 0 w 26"/>
                    <a:gd name="T5" fmla="*/ 10 h 40"/>
                    <a:gd name="T6" fmla="*/ 0 w 26"/>
                    <a:gd name="T7" fmla="*/ 21 h 40"/>
                    <a:gd name="T8" fmla="*/ 4 w 26"/>
                    <a:gd name="T9" fmla="*/ 21 h 40"/>
                    <a:gd name="T10" fmla="*/ 7 w 26"/>
                    <a:gd name="T11" fmla="*/ 19 h 40"/>
                    <a:gd name="T12" fmla="*/ 10 w 26"/>
                    <a:gd name="T13" fmla="*/ 17 h 40"/>
                    <a:gd name="T14" fmla="*/ 13 w 26"/>
                    <a:gd name="T15" fmla="*/ 15 h 40"/>
                    <a:gd name="T16" fmla="*/ 13 w 26"/>
                    <a:gd name="T17" fmla="*/ 40 h 40"/>
                    <a:gd name="T18" fmla="*/ 26 w 26"/>
                    <a:gd name="T19" fmla="*/ 26 h 40"/>
                    <a:gd name="T20" fmla="*/ 26 w 26"/>
                    <a:gd name="T21" fmla="*/ 0 h 40"/>
                    <a:gd name="T22" fmla="*/ 18 w 26"/>
                    <a:gd name="T2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40">
                      <a:moveTo>
                        <a:pt x="18" y="0"/>
                      </a:move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40"/>
                      </a:cubicBezTo>
                      <a:cubicBezTo>
                        <a:pt x="17" y="35"/>
                        <a:pt x="22" y="31"/>
                        <a:pt x="26" y="26"/>
                      </a:cubicBezTo>
                      <a:cubicBezTo>
                        <a:pt x="26" y="19"/>
                        <a:pt x="26" y="11"/>
                        <a:pt x="26" y="0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3" name="Freeform 389"/>
                <p:cNvSpPr>
                  <a:spLocks/>
                </p:cNvSpPr>
                <p:nvPr/>
              </p:nvSpPr>
              <p:spPr bwMode="auto">
                <a:xfrm>
                  <a:off x="1881137" y="6437899"/>
                  <a:ext cx="5705" cy="4081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1 h 2"/>
                    <a:gd name="T6" fmla="*/ 0 w 3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Freeform 390"/>
                <p:cNvSpPr>
                  <a:spLocks/>
                </p:cNvSpPr>
                <p:nvPr/>
              </p:nvSpPr>
              <p:spPr bwMode="auto">
                <a:xfrm>
                  <a:off x="106266" y="6567683"/>
                  <a:ext cx="46450" cy="34282"/>
                </a:xfrm>
                <a:custGeom>
                  <a:avLst/>
                  <a:gdLst>
                    <a:gd name="T0" fmla="*/ 4 w 24"/>
                    <a:gd name="T1" fmla="*/ 0 h 18"/>
                    <a:gd name="T2" fmla="*/ 0 w 24"/>
                    <a:gd name="T3" fmla="*/ 0 h 18"/>
                    <a:gd name="T4" fmla="*/ 24 w 24"/>
                    <a:gd name="T5" fmla="*/ 18 h 18"/>
                    <a:gd name="T6" fmla="*/ 4 w 2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18">
                      <a:moveTo>
                        <a:pt x="4" y="0"/>
                      </a:move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8" y="7"/>
                        <a:pt x="16" y="12"/>
                        <a:pt x="24" y="18"/>
                      </a:cubicBezTo>
                      <a:cubicBezTo>
                        <a:pt x="21" y="6"/>
                        <a:pt x="15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Freeform 391"/>
                <p:cNvSpPr>
                  <a:spLocks/>
                </p:cNvSpPr>
                <p:nvPr/>
              </p:nvSpPr>
              <p:spPr bwMode="auto">
                <a:xfrm>
                  <a:off x="183682" y="6567683"/>
                  <a:ext cx="84750" cy="106112"/>
                </a:xfrm>
                <a:custGeom>
                  <a:avLst/>
                  <a:gdLst>
                    <a:gd name="T0" fmla="*/ 23 w 44"/>
                    <a:gd name="T1" fmla="*/ 0 h 55"/>
                    <a:gd name="T2" fmla="*/ 5 w 44"/>
                    <a:gd name="T3" fmla="*/ 8 h 55"/>
                    <a:gd name="T4" fmla="*/ 0 w 44"/>
                    <a:gd name="T5" fmla="*/ 30 h 55"/>
                    <a:gd name="T6" fmla="*/ 14 w 44"/>
                    <a:gd name="T7" fmla="*/ 39 h 55"/>
                    <a:gd name="T8" fmla="*/ 14 w 44"/>
                    <a:gd name="T9" fmla="*/ 33 h 55"/>
                    <a:gd name="T10" fmla="*/ 22 w 44"/>
                    <a:gd name="T11" fmla="*/ 11 h 55"/>
                    <a:gd name="T12" fmla="*/ 30 w 44"/>
                    <a:gd name="T13" fmla="*/ 32 h 55"/>
                    <a:gd name="T14" fmla="*/ 28 w 44"/>
                    <a:gd name="T15" fmla="*/ 48 h 55"/>
                    <a:gd name="T16" fmla="*/ 40 w 44"/>
                    <a:gd name="T17" fmla="*/ 55 h 55"/>
                    <a:gd name="T18" fmla="*/ 44 w 44"/>
                    <a:gd name="T19" fmla="*/ 32 h 55"/>
                    <a:gd name="T20" fmla="*/ 23 w 44"/>
                    <a:gd name="T21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4" h="55">
                      <a:moveTo>
                        <a:pt x="23" y="0"/>
                      </a:moveTo>
                      <a:cubicBezTo>
                        <a:pt x="16" y="0"/>
                        <a:pt x="9" y="3"/>
                        <a:pt x="5" y="8"/>
                      </a:cubicBezTo>
                      <a:cubicBezTo>
                        <a:pt x="2" y="14"/>
                        <a:pt x="0" y="21"/>
                        <a:pt x="0" y="30"/>
                      </a:cubicBezTo>
                      <a:cubicBezTo>
                        <a:pt x="5" y="33"/>
                        <a:pt x="9" y="36"/>
                        <a:pt x="14" y="39"/>
                      </a:cubicBezTo>
                      <a:cubicBezTo>
                        <a:pt x="14" y="37"/>
                        <a:pt x="14" y="35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0" y="18"/>
                        <a:pt x="30" y="32"/>
                      </a:cubicBezTo>
                      <a:cubicBezTo>
                        <a:pt x="30" y="39"/>
                        <a:pt x="30" y="44"/>
                        <a:pt x="28" y="48"/>
                      </a:cubicBezTo>
                      <a:cubicBezTo>
                        <a:pt x="32" y="50"/>
                        <a:pt x="36" y="52"/>
                        <a:pt x="40" y="55"/>
                      </a:cubicBezTo>
                      <a:cubicBezTo>
                        <a:pt x="43" y="49"/>
                        <a:pt x="44" y="41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Freeform 392"/>
                <p:cNvSpPr>
                  <a:spLocks/>
                </p:cNvSpPr>
                <p:nvPr/>
              </p:nvSpPr>
              <p:spPr bwMode="auto">
                <a:xfrm>
                  <a:off x="296955" y="6567683"/>
                  <a:ext cx="50524" cy="121621"/>
                </a:xfrm>
                <a:custGeom>
                  <a:avLst/>
                  <a:gdLst>
                    <a:gd name="T0" fmla="*/ 10 w 26"/>
                    <a:gd name="T1" fmla="*/ 6 h 63"/>
                    <a:gd name="T2" fmla="*/ 0 w 26"/>
                    <a:gd name="T3" fmla="*/ 9 h 63"/>
                    <a:gd name="T4" fmla="*/ 0 w 26"/>
                    <a:gd name="T5" fmla="*/ 20 h 63"/>
                    <a:gd name="T6" fmla="*/ 4 w 26"/>
                    <a:gd name="T7" fmla="*/ 20 h 63"/>
                    <a:gd name="T8" fmla="*/ 7 w 26"/>
                    <a:gd name="T9" fmla="*/ 19 h 63"/>
                    <a:gd name="T10" fmla="*/ 10 w 26"/>
                    <a:gd name="T11" fmla="*/ 17 h 63"/>
                    <a:gd name="T12" fmla="*/ 13 w 26"/>
                    <a:gd name="T13" fmla="*/ 15 h 63"/>
                    <a:gd name="T14" fmla="*/ 13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0 h 63"/>
                    <a:gd name="T20" fmla="*/ 18 w 26"/>
                    <a:gd name="T21" fmla="*/ 0 h 63"/>
                    <a:gd name="T22" fmla="*/ 10 w 26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0" y="6"/>
                      </a:moveTo>
                      <a:cubicBezTo>
                        <a:pt x="6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7" name="Freeform 393"/>
                <p:cNvSpPr>
                  <a:spLocks noEditPoints="1"/>
                </p:cNvSpPr>
                <p:nvPr/>
              </p:nvSpPr>
              <p:spPr bwMode="auto">
                <a:xfrm>
                  <a:off x="376001" y="6567683"/>
                  <a:ext cx="85566" cy="123254"/>
                </a:xfrm>
                <a:custGeom>
                  <a:avLst/>
                  <a:gdLst>
                    <a:gd name="T0" fmla="*/ 23 w 44"/>
                    <a:gd name="T1" fmla="*/ 0 h 64"/>
                    <a:gd name="T2" fmla="*/ 6 w 44"/>
                    <a:gd name="T3" fmla="*/ 8 h 64"/>
                    <a:gd name="T4" fmla="*/ 0 w 44"/>
                    <a:gd name="T5" fmla="*/ 33 h 64"/>
                    <a:gd name="T6" fmla="*/ 22 w 44"/>
                    <a:gd name="T7" fmla="*/ 64 h 64"/>
                    <a:gd name="T8" fmla="*/ 39 w 44"/>
                    <a:gd name="T9" fmla="*/ 56 h 64"/>
                    <a:gd name="T10" fmla="*/ 44 w 44"/>
                    <a:gd name="T11" fmla="*/ 32 h 64"/>
                    <a:gd name="T12" fmla="*/ 23 w 44"/>
                    <a:gd name="T13" fmla="*/ 0 h 64"/>
                    <a:gd name="T14" fmla="*/ 22 w 44"/>
                    <a:gd name="T15" fmla="*/ 53 h 64"/>
                    <a:gd name="T16" fmla="*/ 14 w 44"/>
                    <a:gd name="T17" fmla="*/ 33 h 64"/>
                    <a:gd name="T18" fmla="*/ 22 w 44"/>
                    <a:gd name="T19" fmla="*/ 11 h 64"/>
                    <a:gd name="T20" fmla="*/ 31 w 44"/>
                    <a:gd name="T21" fmla="*/ 32 h 64"/>
                    <a:gd name="T22" fmla="*/ 22 w 44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3" y="0"/>
                      </a:move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2"/>
                        <a:pt x="39" y="56"/>
                      </a:cubicBezTo>
                      <a:cubicBezTo>
                        <a:pt x="43" y="51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8" name="Freeform 394"/>
                <p:cNvSpPr>
                  <a:spLocks/>
                </p:cNvSpPr>
                <p:nvPr/>
              </p:nvSpPr>
              <p:spPr bwMode="auto">
                <a:xfrm>
                  <a:off x="490088" y="6567683"/>
                  <a:ext cx="52154" cy="121621"/>
                </a:xfrm>
                <a:custGeom>
                  <a:avLst/>
                  <a:gdLst>
                    <a:gd name="T0" fmla="*/ 10 w 27"/>
                    <a:gd name="T1" fmla="*/ 6 h 63"/>
                    <a:gd name="T2" fmla="*/ 0 w 27"/>
                    <a:gd name="T3" fmla="*/ 9 h 63"/>
                    <a:gd name="T4" fmla="*/ 0 w 27"/>
                    <a:gd name="T5" fmla="*/ 20 h 63"/>
                    <a:gd name="T6" fmla="*/ 4 w 27"/>
                    <a:gd name="T7" fmla="*/ 20 h 63"/>
                    <a:gd name="T8" fmla="*/ 7 w 27"/>
                    <a:gd name="T9" fmla="*/ 19 h 63"/>
                    <a:gd name="T10" fmla="*/ 10 w 27"/>
                    <a:gd name="T11" fmla="*/ 17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8 w 27"/>
                    <a:gd name="T21" fmla="*/ 0 h 63"/>
                    <a:gd name="T22" fmla="*/ 10 w 27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6"/>
                      </a:moveTo>
                      <a:cubicBezTo>
                        <a:pt x="6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9" name="Freeform 395"/>
                <p:cNvSpPr>
                  <a:spLocks noEditPoints="1"/>
                </p:cNvSpPr>
                <p:nvPr/>
              </p:nvSpPr>
              <p:spPr bwMode="auto">
                <a:xfrm>
                  <a:off x="569134" y="6567683"/>
                  <a:ext cx="87195" cy="123254"/>
                </a:xfrm>
                <a:custGeom>
                  <a:avLst/>
                  <a:gdLst>
                    <a:gd name="T0" fmla="*/ 23 w 45"/>
                    <a:gd name="T1" fmla="*/ 0 h 64"/>
                    <a:gd name="T2" fmla="*/ 6 w 45"/>
                    <a:gd name="T3" fmla="*/ 8 h 64"/>
                    <a:gd name="T4" fmla="*/ 0 w 45"/>
                    <a:gd name="T5" fmla="*/ 33 h 64"/>
                    <a:gd name="T6" fmla="*/ 22 w 45"/>
                    <a:gd name="T7" fmla="*/ 64 h 64"/>
                    <a:gd name="T8" fmla="*/ 39 w 45"/>
                    <a:gd name="T9" fmla="*/ 56 h 64"/>
                    <a:gd name="T10" fmla="*/ 45 w 45"/>
                    <a:gd name="T11" fmla="*/ 32 h 64"/>
                    <a:gd name="T12" fmla="*/ 23 w 45"/>
                    <a:gd name="T13" fmla="*/ 0 h 64"/>
                    <a:gd name="T14" fmla="*/ 22 w 45"/>
                    <a:gd name="T15" fmla="*/ 53 h 64"/>
                    <a:gd name="T16" fmla="*/ 14 w 45"/>
                    <a:gd name="T17" fmla="*/ 33 h 64"/>
                    <a:gd name="T18" fmla="*/ 22 w 45"/>
                    <a:gd name="T19" fmla="*/ 11 h 64"/>
                    <a:gd name="T20" fmla="*/ 31 w 45"/>
                    <a:gd name="T21" fmla="*/ 32 h 64"/>
                    <a:gd name="T22" fmla="*/ 22 w 45"/>
                    <a:gd name="T23" fmla="*/ 5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" h="64">
                      <a:moveTo>
                        <a:pt x="23" y="0"/>
                      </a:move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54"/>
                        <a:pt x="8" y="64"/>
                        <a:pt x="22" y="64"/>
                      </a:cubicBezTo>
                      <a:cubicBezTo>
                        <a:pt x="30" y="64"/>
                        <a:pt x="35" y="62"/>
                        <a:pt x="39" y="56"/>
                      </a:cubicBezTo>
                      <a:cubicBezTo>
                        <a:pt x="43" y="51"/>
                        <a:pt x="45" y="42"/>
                        <a:pt x="45" y="32"/>
                      </a:cubicBezTo>
                      <a:cubicBezTo>
                        <a:pt x="45" y="11"/>
                        <a:pt x="38" y="0"/>
                        <a:pt x="23" y="0"/>
                      </a:cubicBezTo>
                      <a:close/>
                      <a:moveTo>
                        <a:pt x="22" y="53"/>
                      </a:moveTo>
                      <a:cubicBezTo>
                        <a:pt x="17" y="53"/>
                        <a:pt x="14" y="47"/>
                        <a:pt x="14" y="33"/>
                      </a:cubicBezTo>
                      <a:cubicBezTo>
                        <a:pt x="14" y="19"/>
                        <a:pt x="17" y="11"/>
                        <a:pt x="22" y="11"/>
                      </a:cubicBezTo>
                      <a:cubicBezTo>
                        <a:pt x="28" y="11"/>
                        <a:pt x="31" y="18"/>
                        <a:pt x="31" y="32"/>
                      </a:cubicBezTo>
                      <a:cubicBezTo>
                        <a:pt x="31" y="47"/>
                        <a:pt x="28" y="53"/>
                        <a:pt x="22" y="5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0" name="Freeform 396"/>
                <p:cNvSpPr>
                  <a:spLocks/>
                </p:cNvSpPr>
                <p:nvPr/>
              </p:nvSpPr>
              <p:spPr bwMode="auto">
                <a:xfrm>
                  <a:off x="683221" y="6567683"/>
                  <a:ext cx="52154" cy="121621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9 w 27"/>
                    <a:gd name="T5" fmla="*/ 0 h 63"/>
                    <a:gd name="T6" fmla="*/ 10 w 27"/>
                    <a:gd name="T7" fmla="*/ 6 h 63"/>
                    <a:gd name="T8" fmla="*/ 0 w 27"/>
                    <a:gd name="T9" fmla="*/ 9 h 63"/>
                    <a:gd name="T10" fmla="*/ 0 w 27"/>
                    <a:gd name="T11" fmla="*/ 20 h 63"/>
                    <a:gd name="T12" fmla="*/ 4 w 27"/>
                    <a:gd name="T13" fmla="*/ 20 h 63"/>
                    <a:gd name="T14" fmla="*/ 8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Freeform 400"/>
                <p:cNvSpPr>
                  <a:spLocks/>
                </p:cNvSpPr>
                <p:nvPr/>
              </p:nvSpPr>
              <p:spPr bwMode="auto">
                <a:xfrm>
                  <a:off x="1071118" y="6567683"/>
                  <a:ext cx="49710" cy="121621"/>
                </a:xfrm>
                <a:custGeom>
                  <a:avLst/>
                  <a:gdLst>
                    <a:gd name="T0" fmla="*/ 26 w 26"/>
                    <a:gd name="T1" fmla="*/ 63 h 63"/>
                    <a:gd name="T2" fmla="*/ 26 w 26"/>
                    <a:gd name="T3" fmla="*/ 0 h 63"/>
                    <a:gd name="T4" fmla="*/ 18 w 26"/>
                    <a:gd name="T5" fmla="*/ 0 h 63"/>
                    <a:gd name="T6" fmla="*/ 10 w 26"/>
                    <a:gd name="T7" fmla="*/ 6 h 63"/>
                    <a:gd name="T8" fmla="*/ 0 w 26"/>
                    <a:gd name="T9" fmla="*/ 9 h 63"/>
                    <a:gd name="T10" fmla="*/ 0 w 26"/>
                    <a:gd name="T11" fmla="*/ 20 h 63"/>
                    <a:gd name="T12" fmla="*/ 3 w 26"/>
                    <a:gd name="T13" fmla="*/ 20 h 63"/>
                    <a:gd name="T14" fmla="*/ 7 w 26"/>
                    <a:gd name="T15" fmla="*/ 19 h 63"/>
                    <a:gd name="T16" fmla="*/ 10 w 26"/>
                    <a:gd name="T17" fmla="*/ 17 h 63"/>
                    <a:gd name="T18" fmla="*/ 13 w 26"/>
                    <a:gd name="T19" fmla="*/ 15 h 63"/>
                    <a:gd name="T20" fmla="*/ 13 w 26"/>
                    <a:gd name="T21" fmla="*/ 63 h 63"/>
                    <a:gd name="T22" fmla="*/ 26 w 26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26" y="63"/>
                      </a:move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2"/>
                        <a:pt x="13" y="4"/>
                        <a:pt x="10" y="6"/>
                      </a:cubicBez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2" name="Freeform 401"/>
                <p:cNvSpPr>
                  <a:spLocks/>
                </p:cNvSpPr>
                <p:nvPr/>
              </p:nvSpPr>
              <p:spPr bwMode="auto">
                <a:xfrm>
                  <a:off x="1150164" y="6567683"/>
                  <a:ext cx="49710" cy="121621"/>
                </a:xfrm>
                <a:custGeom>
                  <a:avLst/>
                  <a:gdLst>
                    <a:gd name="T0" fmla="*/ 10 w 26"/>
                    <a:gd name="T1" fmla="*/ 6 h 63"/>
                    <a:gd name="T2" fmla="*/ 0 w 26"/>
                    <a:gd name="T3" fmla="*/ 9 h 63"/>
                    <a:gd name="T4" fmla="*/ 0 w 26"/>
                    <a:gd name="T5" fmla="*/ 20 h 63"/>
                    <a:gd name="T6" fmla="*/ 4 w 26"/>
                    <a:gd name="T7" fmla="*/ 20 h 63"/>
                    <a:gd name="T8" fmla="*/ 7 w 26"/>
                    <a:gd name="T9" fmla="*/ 19 h 63"/>
                    <a:gd name="T10" fmla="*/ 10 w 26"/>
                    <a:gd name="T11" fmla="*/ 17 h 63"/>
                    <a:gd name="T12" fmla="*/ 13 w 26"/>
                    <a:gd name="T13" fmla="*/ 15 h 63"/>
                    <a:gd name="T14" fmla="*/ 13 w 26"/>
                    <a:gd name="T15" fmla="*/ 63 h 63"/>
                    <a:gd name="T16" fmla="*/ 26 w 26"/>
                    <a:gd name="T17" fmla="*/ 63 h 63"/>
                    <a:gd name="T18" fmla="*/ 26 w 26"/>
                    <a:gd name="T19" fmla="*/ 0 h 63"/>
                    <a:gd name="T20" fmla="*/ 18 w 26"/>
                    <a:gd name="T21" fmla="*/ 0 h 63"/>
                    <a:gd name="T22" fmla="*/ 10 w 26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3">
                      <a:moveTo>
                        <a:pt x="10" y="6"/>
                      </a:moveTo>
                      <a:cubicBezTo>
                        <a:pt x="6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20"/>
                        <a:pt x="6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6" y="63"/>
                      </a:cubicBezTo>
                      <a:cubicBezTo>
                        <a:pt x="26" y="63"/>
                        <a:pt x="26" y="63"/>
                        <a:pt x="2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3" name="Freeform 404"/>
                <p:cNvSpPr>
                  <a:spLocks/>
                </p:cNvSpPr>
                <p:nvPr/>
              </p:nvSpPr>
              <p:spPr bwMode="auto">
                <a:xfrm>
                  <a:off x="1456570" y="6567683"/>
                  <a:ext cx="52154" cy="121621"/>
                </a:xfrm>
                <a:custGeom>
                  <a:avLst/>
                  <a:gdLst>
                    <a:gd name="T0" fmla="*/ 10 w 27"/>
                    <a:gd name="T1" fmla="*/ 6 h 63"/>
                    <a:gd name="T2" fmla="*/ 0 w 27"/>
                    <a:gd name="T3" fmla="*/ 9 h 63"/>
                    <a:gd name="T4" fmla="*/ 0 w 27"/>
                    <a:gd name="T5" fmla="*/ 20 h 63"/>
                    <a:gd name="T6" fmla="*/ 4 w 27"/>
                    <a:gd name="T7" fmla="*/ 20 h 63"/>
                    <a:gd name="T8" fmla="*/ 8 w 27"/>
                    <a:gd name="T9" fmla="*/ 19 h 63"/>
                    <a:gd name="T10" fmla="*/ 10 w 27"/>
                    <a:gd name="T11" fmla="*/ 17 h 63"/>
                    <a:gd name="T12" fmla="*/ 13 w 27"/>
                    <a:gd name="T13" fmla="*/ 15 h 63"/>
                    <a:gd name="T14" fmla="*/ 13 w 27"/>
                    <a:gd name="T15" fmla="*/ 63 h 63"/>
                    <a:gd name="T16" fmla="*/ 27 w 27"/>
                    <a:gd name="T17" fmla="*/ 63 h 63"/>
                    <a:gd name="T18" fmla="*/ 27 w 27"/>
                    <a:gd name="T19" fmla="*/ 0 h 63"/>
                    <a:gd name="T20" fmla="*/ 19 w 27"/>
                    <a:gd name="T21" fmla="*/ 0 h 63"/>
                    <a:gd name="T22" fmla="*/ 10 w 27"/>
                    <a:gd name="T23" fmla="*/ 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10" y="6"/>
                      </a:moveTo>
                      <a:cubicBezTo>
                        <a:pt x="7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20"/>
                        <a:pt x="6" y="20"/>
                        <a:pt x="8" y="19"/>
                      </a:cubicBezTo>
                      <a:cubicBezTo>
                        <a:pt x="9" y="19"/>
                        <a:pt x="10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Freeform 405"/>
                <p:cNvSpPr>
                  <a:spLocks/>
                </p:cNvSpPr>
                <p:nvPr/>
              </p:nvSpPr>
              <p:spPr bwMode="auto">
                <a:xfrm>
                  <a:off x="1538061" y="6567683"/>
                  <a:ext cx="49710" cy="121621"/>
                </a:xfrm>
                <a:custGeom>
                  <a:avLst/>
                  <a:gdLst>
                    <a:gd name="T0" fmla="*/ 18 w 26"/>
                    <a:gd name="T1" fmla="*/ 0 h 63"/>
                    <a:gd name="T2" fmla="*/ 10 w 26"/>
                    <a:gd name="T3" fmla="*/ 6 h 63"/>
                    <a:gd name="T4" fmla="*/ 0 w 26"/>
                    <a:gd name="T5" fmla="*/ 9 h 63"/>
                    <a:gd name="T6" fmla="*/ 0 w 26"/>
                    <a:gd name="T7" fmla="*/ 20 h 63"/>
                    <a:gd name="T8" fmla="*/ 3 w 26"/>
                    <a:gd name="T9" fmla="*/ 20 h 63"/>
                    <a:gd name="T10" fmla="*/ 7 w 26"/>
                    <a:gd name="T11" fmla="*/ 19 h 63"/>
                    <a:gd name="T12" fmla="*/ 10 w 26"/>
                    <a:gd name="T13" fmla="*/ 17 h 63"/>
                    <a:gd name="T14" fmla="*/ 12 w 26"/>
                    <a:gd name="T15" fmla="*/ 15 h 63"/>
                    <a:gd name="T16" fmla="*/ 12 w 26"/>
                    <a:gd name="T17" fmla="*/ 63 h 63"/>
                    <a:gd name="T18" fmla="*/ 13 w 26"/>
                    <a:gd name="T19" fmla="*/ 63 h 63"/>
                    <a:gd name="T20" fmla="*/ 26 w 26"/>
                    <a:gd name="T21" fmla="*/ 55 h 63"/>
                    <a:gd name="T22" fmla="*/ 26 w 26"/>
                    <a:gd name="T23" fmla="*/ 0 h 63"/>
                    <a:gd name="T24" fmla="*/ 18 w 26"/>
                    <a:gd name="T2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63">
                      <a:moveTo>
                        <a:pt x="18" y="0"/>
                      </a:moveTo>
                      <a:cubicBezTo>
                        <a:pt x="15" y="2"/>
                        <a:pt x="12" y="4"/>
                        <a:pt x="10" y="6"/>
                      </a:cubicBezTo>
                      <a:cubicBezTo>
                        <a:pt x="6" y="7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20"/>
                        <a:pt x="5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2" y="15"/>
                      </a:cubicBezTo>
                      <a:cubicBezTo>
                        <a:pt x="12" y="15"/>
                        <a:pt x="12" y="15"/>
                        <a:pt x="12" y="63"/>
                      </a:cubicBezTo>
                      <a:cubicBezTo>
                        <a:pt x="12" y="63"/>
                        <a:pt x="12" y="63"/>
                        <a:pt x="13" y="63"/>
                      </a:cubicBezTo>
                      <a:cubicBezTo>
                        <a:pt x="17" y="61"/>
                        <a:pt x="22" y="58"/>
                        <a:pt x="26" y="55"/>
                      </a:cubicBezTo>
                      <a:cubicBezTo>
                        <a:pt x="26" y="48"/>
                        <a:pt x="26" y="32"/>
                        <a:pt x="26" y="0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Freeform 409"/>
                <p:cNvSpPr>
                  <a:spLocks/>
                </p:cNvSpPr>
                <p:nvPr/>
              </p:nvSpPr>
              <p:spPr bwMode="auto">
                <a:xfrm>
                  <a:off x="370296" y="6714607"/>
                  <a:ext cx="48080" cy="38364"/>
                </a:xfrm>
                <a:custGeom>
                  <a:avLst/>
                  <a:gdLst>
                    <a:gd name="T0" fmla="*/ 17 w 25"/>
                    <a:gd name="T1" fmla="*/ 0 h 20"/>
                    <a:gd name="T2" fmla="*/ 8 w 25"/>
                    <a:gd name="T3" fmla="*/ 5 h 20"/>
                    <a:gd name="T4" fmla="*/ 0 w 25"/>
                    <a:gd name="T5" fmla="*/ 9 h 20"/>
                    <a:gd name="T6" fmla="*/ 25 w 25"/>
                    <a:gd name="T7" fmla="*/ 20 h 20"/>
                    <a:gd name="T8" fmla="*/ 25 w 25"/>
                    <a:gd name="T9" fmla="*/ 0 h 20"/>
                    <a:gd name="T10" fmla="*/ 17 w 25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0">
                      <a:moveTo>
                        <a:pt x="17" y="0"/>
                      </a:moveTo>
                      <a:cubicBezTo>
                        <a:pt x="14" y="2"/>
                        <a:pt x="11" y="4"/>
                        <a:pt x="8" y="5"/>
                      </a:cubicBezTo>
                      <a:cubicBezTo>
                        <a:pt x="5" y="6"/>
                        <a:pt x="3" y="8"/>
                        <a:pt x="0" y="9"/>
                      </a:cubicBezTo>
                      <a:cubicBezTo>
                        <a:pt x="8" y="12"/>
                        <a:pt x="17" y="16"/>
                        <a:pt x="25" y="20"/>
                      </a:cubicBezTo>
                      <a:cubicBezTo>
                        <a:pt x="25" y="14"/>
                        <a:pt x="25" y="7"/>
                        <a:pt x="25" y="0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6" name="Freeform 410"/>
                <p:cNvSpPr>
                  <a:spLocks/>
                </p:cNvSpPr>
                <p:nvPr/>
              </p:nvSpPr>
              <p:spPr bwMode="auto">
                <a:xfrm>
                  <a:off x="447713" y="6714607"/>
                  <a:ext cx="50524" cy="66932"/>
                </a:xfrm>
                <a:custGeom>
                  <a:avLst/>
                  <a:gdLst>
                    <a:gd name="T0" fmla="*/ 18 w 26"/>
                    <a:gd name="T1" fmla="*/ 0 h 35"/>
                    <a:gd name="T2" fmla="*/ 10 w 26"/>
                    <a:gd name="T3" fmla="*/ 5 h 35"/>
                    <a:gd name="T4" fmla="*/ 0 w 26"/>
                    <a:gd name="T5" fmla="*/ 9 h 35"/>
                    <a:gd name="T6" fmla="*/ 0 w 26"/>
                    <a:gd name="T7" fmla="*/ 20 h 35"/>
                    <a:gd name="T8" fmla="*/ 3 w 26"/>
                    <a:gd name="T9" fmla="*/ 20 h 35"/>
                    <a:gd name="T10" fmla="*/ 7 w 26"/>
                    <a:gd name="T11" fmla="*/ 18 h 35"/>
                    <a:gd name="T12" fmla="*/ 10 w 26"/>
                    <a:gd name="T13" fmla="*/ 16 h 35"/>
                    <a:gd name="T14" fmla="*/ 13 w 26"/>
                    <a:gd name="T15" fmla="*/ 15 h 35"/>
                    <a:gd name="T16" fmla="*/ 13 w 26"/>
                    <a:gd name="T17" fmla="*/ 30 h 35"/>
                    <a:gd name="T18" fmla="*/ 26 w 26"/>
                    <a:gd name="T19" fmla="*/ 35 h 35"/>
                    <a:gd name="T20" fmla="*/ 26 w 26"/>
                    <a:gd name="T21" fmla="*/ 0 h 35"/>
                    <a:gd name="T22" fmla="*/ 18 w 26"/>
                    <a:gd name="T2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35">
                      <a:moveTo>
                        <a:pt x="18" y="0"/>
                      </a:moveTo>
                      <a:cubicBezTo>
                        <a:pt x="15" y="2"/>
                        <a:pt x="13" y="4"/>
                        <a:pt x="10" y="5"/>
                      </a:cubicBezTo>
                      <a:cubicBezTo>
                        <a:pt x="6" y="6"/>
                        <a:pt x="3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3" y="20"/>
                      </a:cubicBezTo>
                      <a:cubicBezTo>
                        <a:pt x="4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30"/>
                      </a:cubicBezTo>
                      <a:cubicBezTo>
                        <a:pt x="17" y="32"/>
                        <a:pt x="22" y="34"/>
                        <a:pt x="26" y="35"/>
                      </a:cubicBezTo>
                      <a:cubicBezTo>
                        <a:pt x="26" y="27"/>
                        <a:pt x="26" y="15"/>
                        <a:pt x="26" y="0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7" name="Freeform 411"/>
                <p:cNvSpPr>
                  <a:spLocks/>
                </p:cNvSpPr>
                <p:nvPr/>
              </p:nvSpPr>
              <p:spPr bwMode="auto">
                <a:xfrm>
                  <a:off x="526759" y="6714607"/>
                  <a:ext cx="84750" cy="100399"/>
                </a:xfrm>
                <a:custGeom>
                  <a:avLst/>
                  <a:gdLst>
                    <a:gd name="T0" fmla="*/ 23 w 44"/>
                    <a:gd name="T1" fmla="*/ 0 h 52"/>
                    <a:gd name="T2" fmla="*/ 6 w 44"/>
                    <a:gd name="T3" fmla="*/ 8 h 52"/>
                    <a:gd name="T4" fmla="*/ 0 w 44"/>
                    <a:gd name="T5" fmla="*/ 33 h 52"/>
                    <a:gd name="T6" fmla="*/ 0 w 44"/>
                    <a:gd name="T7" fmla="*/ 40 h 52"/>
                    <a:gd name="T8" fmla="*/ 15 w 44"/>
                    <a:gd name="T9" fmla="*/ 45 h 52"/>
                    <a:gd name="T10" fmla="*/ 14 w 44"/>
                    <a:gd name="T11" fmla="*/ 33 h 52"/>
                    <a:gd name="T12" fmla="*/ 22 w 44"/>
                    <a:gd name="T13" fmla="*/ 11 h 52"/>
                    <a:gd name="T14" fmla="*/ 30 w 44"/>
                    <a:gd name="T15" fmla="*/ 32 h 52"/>
                    <a:gd name="T16" fmla="*/ 28 w 44"/>
                    <a:gd name="T17" fmla="*/ 48 h 52"/>
                    <a:gd name="T18" fmla="*/ 41 w 44"/>
                    <a:gd name="T19" fmla="*/ 52 h 52"/>
                    <a:gd name="T20" fmla="*/ 44 w 44"/>
                    <a:gd name="T21" fmla="*/ 32 h 52"/>
                    <a:gd name="T22" fmla="*/ 23 w 44"/>
                    <a:gd name="T2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52">
                      <a:moveTo>
                        <a:pt x="23" y="0"/>
                      </a:moveTo>
                      <a:cubicBezTo>
                        <a:pt x="16" y="0"/>
                        <a:pt x="9" y="3"/>
                        <a:pt x="6" y="8"/>
                      </a:cubicBezTo>
                      <a:cubicBezTo>
                        <a:pt x="2" y="15"/>
                        <a:pt x="0" y="22"/>
                        <a:pt x="0" y="33"/>
                      </a:cubicBezTo>
                      <a:cubicBezTo>
                        <a:pt x="0" y="35"/>
                        <a:pt x="0" y="38"/>
                        <a:pt x="0" y="40"/>
                      </a:cubicBezTo>
                      <a:cubicBezTo>
                        <a:pt x="5" y="42"/>
                        <a:pt x="10" y="43"/>
                        <a:pt x="15" y="45"/>
                      </a:cubicBezTo>
                      <a:cubicBezTo>
                        <a:pt x="14" y="42"/>
                        <a:pt x="14" y="38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0"/>
                        <a:pt x="30" y="45"/>
                        <a:pt x="28" y="48"/>
                      </a:cubicBezTo>
                      <a:cubicBezTo>
                        <a:pt x="32" y="49"/>
                        <a:pt x="37" y="51"/>
                        <a:pt x="41" y="52"/>
                      </a:cubicBezTo>
                      <a:cubicBezTo>
                        <a:pt x="43" y="46"/>
                        <a:pt x="44" y="40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8" name="Freeform 412"/>
                <p:cNvSpPr>
                  <a:spLocks/>
                </p:cNvSpPr>
                <p:nvPr/>
              </p:nvSpPr>
              <p:spPr bwMode="auto">
                <a:xfrm>
                  <a:off x="640846" y="6714607"/>
                  <a:ext cx="49710" cy="117540"/>
                </a:xfrm>
                <a:custGeom>
                  <a:avLst/>
                  <a:gdLst>
                    <a:gd name="T0" fmla="*/ 18 w 26"/>
                    <a:gd name="T1" fmla="*/ 0 h 61"/>
                    <a:gd name="T2" fmla="*/ 10 w 26"/>
                    <a:gd name="T3" fmla="*/ 5 h 61"/>
                    <a:gd name="T4" fmla="*/ 0 w 26"/>
                    <a:gd name="T5" fmla="*/ 9 h 61"/>
                    <a:gd name="T6" fmla="*/ 0 w 26"/>
                    <a:gd name="T7" fmla="*/ 20 h 61"/>
                    <a:gd name="T8" fmla="*/ 4 w 26"/>
                    <a:gd name="T9" fmla="*/ 20 h 61"/>
                    <a:gd name="T10" fmla="*/ 7 w 26"/>
                    <a:gd name="T11" fmla="*/ 18 h 61"/>
                    <a:gd name="T12" fmla="*/ 10 w 26"/>
                    <a:gd name="T13" fmla="*/ 16 h 61"/>
                    <a:gd name="T14" fmla="*/ 13 w 26"/>
                    <a:gd name="T15" fmla="*/ 15 h 61"/>
                    <a:gd name="T16" fmla="*/ 13 w 26"/>
                    <a:gd name="T17" fmla="*/ 59 h 61"/>
                    <a:gd name="T18" fmla="*/ 26 w 26"/>
                    <a:gd name="T19" fmla="*/ 61 h 61"/>
                    <a:gd name="T20" fmla="*/ 26 w 26"/>
                    <a:gd name="T21" fmla="*/ 0 h 61"/>
                    <a:gd name="T22" fmla="*/ 18 w 26"/>
                    <a:gd name="T2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" h="61">
                      <a:moveTo>
                        <a:pt x="18" y="0"/>
                      </a:move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59"/>
                      </a:cubicBezTo>
                      <a:cubicBezTo>
                        <a:pt x="17" y="59"/>
                        <a:pt x="22" y="60"/>
                        <a:pt x="26" y="61"/>
                      </a:cubicBezTo>
                      <a:cubicBezTo>
                        <a:pt x="26" y="58"/>
                        <a:pt x="26" y="46"/>
                        <a:pt x="26" y="0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9" name="Freeform 417"/>
                <p:cNvSpPr>
                  <a:spLocks/>
                </p:cNvSpPr>
                <p:nvPr/>
              </p:nvSpPr>
              <p:spPr bwMode="auto">
                <a:xfrm>
                  <a:off x="1107789" y="6714607"/>
                  <a:ext cx="49710" cy="119172"/>
                </a:xfrm>
                <a:custGeom>
                  <a:avLst/>
                  <a:gdLst>
                    <a:gd name="T0" fmla="*/ 18 w 26"/>
                    <a:gd name="T1" fmla="*/ 0 h 62"/>
                    <a:gd name="T2" fmla="*/ 10 w 26"/>
                    <a:gd name="T3" fmla="*/ 5 h 62"/>
                    <a:gd name="T4" fmla="*/ 0 w 26"/>
                    <a:gd name="T5" fmla="*/ 9 h 62"/>
                    <a:gd name="T6" fmla="*/ 0 w 26"/>
                    <a:gd name="T7" fmla="*/ 20 h 62"/>
                    <a:gd name="T8" fmla="*/ 4 w 26"/>
                    <a:gd name="T9" fmla="*/ 20 h 62"/>
                    <a:gd name="T10" fmla="*/ 7 w 26"/>
                    <a:gd name="T11" fmla="*/ 18 h 62"/>
                    <a:gd name="T12" fmla="*/ 10 w 26"/>
                    <a:gd name="T13" fmla="*/ 16 h 62"/>
                    <a:gd name="T14" fmla="*/ 13 w 26"/>
                    <a:gd name="T15" fmla="*/ 15 h 62"/>
                    <a:gd name="T16" fmla="*/ 13 w 26"/>
                    <a:gd name="T17" fmla="*/ 62 h 62"/>
                    <a:gd name="T18" fmla="*/ 19 w 26"/>
                    <a:gd name="T19" fmla="*/ 62 h 62"/>
                    <a:gd name="T20" fmla="*/ 26 w 26"/>
                    <a:gd name="T21" fmla="*/ 61 h 62"/>
                    <a:gd name="T22" fmla="*/ 26 w 26"/>
                    <a:gd name="T23" fmla="*/ 0 h 62"/>
                    <a:gd name="T24" fmla="*/ 18 w 26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62">
                      <a:moveTo>
                        <a:pt x="18" y="0"/>
                      </a:moveTo>
                      <a:cubicBezTo>
                        <a:pt x="15" y="2"/>
                        <a:pt x="13" y="4"/>
                        <a:pt x="10" y="5"/>
                      </a:cubicBezTo>
                      <a:cubicBezTo>
                        <a:pt x="6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5" y="19"/>
                        <a:pt x="7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2"/>
                      </a:cubicBezTo>
                      <a:cubicBezTo>
                        <a:pt x="13" y="62"/>
                        <a:pt x="13" y="62"/>
                        <a:pt x="19" y="62"/>
                      </a:cubicBezTo>
                      <a:cubicBezTo>
                        <a:pt x="22" y="62"/>
                        <a:pt x="24" y="62"/>
                        <a:pt x="26" y="61"/>
                      </a:cubicBezTo>
                      <a:cubicBezTo>
                        <a:pt x="26" y="58"/>
                        <a:pt x="26" y="46"/>
                        <a:pt x="26" y="0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0" name="Freeform 418"/>
                <p:cNvSpPr>
                  <a:spLocks/>
                </p:cNvSpPr>
                <p:nvPr/>
              </p:nvSpPr>
              <p:spPr bwMode="auto">
                <a:xfrm>
                  <a:off x="1186835" y="6714607"/>
                  <a:ext cx="52154" cy="107745"/>
                </a:xfrm>
                <a:custGeom>
                  <a:avLst/>
                  <a:gdLst>
                    <a:gd name="T0" fmla="*/ 18 w 27"/>
                    <a:gd name="T1" fmla="*/ 0 h 56"/>
                    <a:gd name="T2" fmla="*/ 10 w 27"/>
                    <a:gd name="T3" fmla="*/ 5 h 56"/>
                    <a:gd name="T4" fmla="*/ 0 w 27"/>
                    <a:gd name="T5" fmla="*/ 9 h 56"/>
                    <a:gd name="T6" fmla="*/ 0 w 27"/>
                    <a:gd name="T7" fmla="*/ 20 h 56"/>
                    <a:gd name="T8" fmla="*/ 4 w 27"/>
                    <a:gd name="T9" fmla="*/ 20 h 56"/>
                    <a:gd name="T10" fmla="*/ 8 w 27"/>
                    <a:gd name="T11" fmla="*/ 18 h 56"/>
                    <a:gd name="T12" fmla="*/ 10 w 27"/>
                    <a:gd name="T13" fmla="*/ 16 h 56"/>
                    <a:gd name="T14" fmla="*/ 13 w 27"/>
                    <a:gd name="T15" fmla="*/ 15 h 56"/>
                    <a:gd name="T16" fmla="*/ 13 w 27"/>
                    <a:gd name="T17" fmla="*/ 56 h 56"/>
                    <a:gd name="T18" fmla="*/ 27 w 27"/>
                    <a:gd name="T19" fmla="*/ 52 h 56"/>
                    <a:gd name="T20" fmla="*/ 27 w 27"/>
                    <a:gd name="T21" fmla="*/ 0 h 56"/>
                    <a:gd name="T22" fmla="*/ 18 w 27"/>
                    <a:gd name="T2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56">
                      <a:moveTo>
                        <a:pt x="18" y="0"/>
                      </a:moveTo>
                      <a:cubicBezTo>
                        <a:pt x="16" y="2"/>
                        <a:pt x="13" y="4"/>
                        <a:pt x="10" y="5"/>
                      </a:cubicBezTo>
                      <a:cubicBezTo>
                        <a:pt x="7" y="6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19"/>
                        <a:pt x="6" y="19"/>
                        <a:pt x="8" y="18"/>
                      </a:cubicBezTo>
                      <a:cubicBezTo>
                        <a:pt x="8" y="18"/>
                        <a:pt x="9" y="17"/>
                        <a:pt x="10" y="16"/>
                      </a:cubicBezTo>
                      <a:cubicBezTo>
                        <a:pt x="11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56"/>
                      </a:cubicBezTo>
                      <a:cubicBezTo>
                        <a:pt x="18" y="55"/>
                        <a:pt x="22" y="54"/>
                        <a:pt x="27" y="52"/>
                      </a:cubicBezTo>
                      <a:cubicBezTo>
                        <a:pt x="27" y="44"/>
                        <a:pt x="27" y="29"/>
                        <a:pt x="27" y="0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1" name="Freeform 133"/>
                <p:cNvSpPr>
                  <a:spLocks noChangeAspect="1" noEditPoints="1"/>
                </p:cNvSpPr>
                <p:nvPr/>
              </p:nvSpPr>
              <p:spPr bwMode="black">
                <a:xfrm>
                  <a:off x="389675" y="4522017"/>
                  <a:ext cx="251170" cy="252044"/>
                </a:xfrm>
                <a:custGeom>
                  <a:avLst/>
                  <a:gdLst>
                    <a:gd name="T0" fmla="*/ 902 w 1099"/>
                    <a:gd name="T1" fmla="*/ 0 h 1099"/>
                    <a:gd name="T2" fmla="*/ 197 w 1099"/>
                    <a:gd name="T3" fmla="*/ 0 h 1099"/>
                    <a:gd name="T4" fmla="*/ 0 w 1099"/>
                    <a:gd name="T5" fmla="*/ 197 h 1099"/>
                    <a:gd name="T6" fmla="*/ 0 w 1099"/>
                    <a:gd name="T7" fmla="*/ 902 h 1099"/>
                    <a:gd name="T8" fmla="*/ 197 w 1099"/>
                    <a:gd name="T9" fmla="*/ 1099 h 1099"/>
                    <a:gd name="T10" fmla="*/ 902 w 1099"/>
                    <a:gd name="T11" fmla="*/ 1099 h 1099"/>
                    <a:gd name="T12" fmla="*/ 1099 w 1099"/>
                    <a:gd name="T13" fmla="*/ 902 h 1099"/>
                    <a:gd name="T14" fmla="*/ 1099 w 1099"/>
                    <a:gd name="T15" fmla="*/ 197 h 1099"/>
                    <a:gd name="T16" fmla="*/ 902 w 1099"/>
                    <a:gd name="T17" fmla="*/ 0 h 1099"/>
                    <a:gd name="T18" fmla="*/ 932 w 1099"/>
                    <a:gd name="T19" fmla="*/ 285 h 1099"/>
                    <a:gd name="T20" fmla="*/ 859 w 1099"/>
                    <a:gd name="T21" fmla="*/ 285 h 1099"/>
                    <a:gd name="T22" fmla="*/ 793 w 1099"/>
                    <a:gd name="T23" fmla="*/ 351 h 1099"/>
                    <a:gd name="T24" fmla="*/ 793 w 1099"/>
                    <a:gd name="T25" fmla="*/ 400 h 1099"/>
                    <a:gd name="T26" fmla="*/ 932 w 1099"/>
                    <a:gd name="T27" fmla="*/ 400 h 1099"/>
                    <a:gd name="T28" fmla="*/ 932 w 1099"/>
                    <a:gd name="T29" fmla="*/ 550 h 1099"/>
                    <a:gd name="T30" fmla="*/ 793 w 1099"/>
                    <a:gd name="T31" fmla="*/ 550 h 1099"/>
                    <a:gd name="T32" fmla="*/ 793 w 1099"/>
                    <a:gd name="T33" fmla="*/ 1010 h 1099"/>
                    <a:gd name="T34" fmla="*/ 596 w 1099"/>
                    <a:gd name="T35" fmla="*/ 1010 h 1099"/>
                    <a:gd name="T36" fmla="*/ 596 w 1099"/>
                    <a:gd name="T37" fmla="*/ 550 h 1099"/>
                    <a:gd name="T38" fmla="*/ 470 w 1099"/>
                    <a:gd name="T39" fmla="*/ 550 h 1099"/>
                    <a:gd name="T40" fmla="*/ 470 w 1099"/>
                    <a:gd name="T41" fmla="*/ 400 h 1099"/>
                    <a:gd name="T42" fmla="*/ 596 w 1099"/>
                    <a:gd name="T43" fmla="*/ 400 h 1099"/>
                    <a:gd name="T44" fmla="*/ 596 w 1099"/>
                    <a:gd name="T45" fmla="*/ 311 h 1099"/>
                    <a:gd name="T46" fmla="*/ 772 w 1099"/>
                    <a:gd name="T47" fmla="*/ 135 h 1099"/>
                    <a:gd name="T48" fmla="*/ 932 w 1099"/>
                    <a:gd name="T49" fmla="*/ 135 h 1099"/>
                    <a:gd name="T50" fmla="*/ 932 w 1099"/>
                    <a:gd name="T51" fmla="*/ 285 h 1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99" h="1099">
                      <a:moveTo>
                        <a:pt x="902" y="0"/>
                      </a:moveTo>
                      <a:cubicBezTo>
                        <a:pt x="197" y="0"/>
                        <a:pt x="197" y="0"/>
                        <a:pt x="197" y="0"/>
                      </a:cubicBezTo>
                      <a:cubicBezTo>
                        <a:pt x="88" y="0"/>
                        <a:pt x="0" y="88"/>
                        <a:pt x="0" y="197"/>
                      </a:cubicBezTo>
                      <a:cubicBezTo>
                        <a:pt x="0" y="902"/>
                        <a:pt x="0" y="902"/>
                        <a:pt x="0" y="902"/>
                      </a:cubicBezTo>
                      <a:cubicBezTo>
                        <a:pt x="0" y="1010"/>
                        <a:pt x="88" y="1099"/>
                        <a:pt x="197" y="1099"/>
                      </a:cubicBezTo>
                      <a:cubicBezTo>
                        <a:pt x="902" y="1099"/>
                        <a:pt x="902" y="1099"/>
                        <a:pt x="902" y="1099"/>
                      </a:cubicBezTo>
                      <a:cubicBezTo>
                        <a:pt x="1010" y="1099"/>
                        <a:pt x="1099" y="1010"/>
                        <a:pt x="1099" y="902"/>
                      </a:cubicBezTo>
                      <a:cubicBezTo>
                        <a:pt x="1099" y="197"/>
                        <a:pt x="1099" y="197"/>
                        <a:pt x="1099" y="197"/>
                      </a:cubicBezTo>
                      <a:cubicBezTo>
                        <a:pt x="1099" y="88"/>
                        <a:pt x="1010" y="0"/>
                        <a:pt x="902" y="0"/>
                      </a:cubicBezTo>
                      <a:close/>
                      <a:moveTo>
                        <a:pt x="932" y="285"/>
                      </a:moveTo>
                      <a:cubicBezTo>
                        <a:pt x="932" y="285"/>
                        <a:pt x="932" y="285"/>
                        <a:pt x="859" y="285"/>
                      </a:cubicBezTo>
                      <a:cubicBezTo>
                        <a:pt x="822" y="285"/>
                        <a:pt x="793" y="314"/>
                        <a:pt x="793" y="351"/>
                      </a:cubicBezTo>
                      <a:cubicBezTo>
                        <a:pt x="793" y="351"/>
                        <a:pt x="793" y="351"/>
                        <a:pt x="793" y="400"/>
                      </a:cubicBezTo>
                      <a:cubicBezTo>
                        <a:pt x="793" y="400"/>
                        <a:pt x="793" y="400"/>
                        <a:pt x="932" y="400"/>
                      </a:cubicBezTo>
                      <a:cubicBezTo>
                        <a:pt x="932" y="400"/>
                        <a:pt x="932" y="400"/>
                        <a:pt x="932" y="550"/>
                      </a:cubicBezTo>
                      <a:cubicBezTo>
                        <a:pt x="932" y="550"/>
                        <a:pt x="932" y="550"/>
                        <a:pt x="793" y="550"/>
                      </a:cubicBezTo>
                      <a:cubicBezTo>
                        <a:pt x="793" y="550"/>
                        <a:pt x="793" y="550"/>
                        <a:pt x="793" y="1010"/>
                      </a:cubicBezTo>
                      <a:cubicBezTo>
                        <a:pt x="793" y="1010"/>
                        <a:pt x="793" y="1010"/>
                        <a:pt x="596" y="1010"/>
                      </a:cubicBezTo>
                      <a:cubicBezTo>
                        <a:pt x="596" y="1010"/>
                        <a:pt x="596" y="1010"/>
                        <a:pt x="596" y="550"/>
                      </a:cubicBezTo>
                      <a:cubicBezTo>
                        <a:pt x="596" y="550"/>
                        <a:pt x="596" y="550"/>
                        <a:pt x="470" y="550"/>
                      </a:cubicBezTo>
                      <a:cubicBezTo>
                        <a:pt x="470" y="550"/>
                        <a:pt x="470" y="550"/>
                        <a:pt x="470" y="400"/>
                      </a:cubicBezTo>
                      <a:cubicBezTo>
                        <a:pt x="470" y="400"/>
                        <a:pt x="470" y="400"/>
                        <a:pt x="596" y="400"/>
                      </a:cubicBezTo>
                      <a:cubicBezTo>
                        <a:pt x="596" y="400"/>
                        <a:pt x="596" y="400"/>
                        <a:pt x="596" y="311"/>
                      </a:cubicBezTo>
                      <a:cubicBezTo>
                        <a:pt x="596" y="214"/>
                        <a:pt x="675" y="135"/>
                        <a:pt x="772" y="135"/>
                      </a:cubicBezTo>
                      <a:cubicBezTo>
                        <a:pt x="772" y="135"/>
                        <a:pt x="772" y="135"/>
                        <a:pt x="932" y="135"/>
                      </a:cubicBezTo>
                      <a:cubicBezTo>
                        <a:pt x="932" y="135"/>
                        <a:pt x="932" y="135"/>
                        <a:pt x="932" y="28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1935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62" name="Freeform 31"/>
                <p:cNvSpPr>
                  <a:spLocks noChangeAspect="1" noEditPoints="1"/>
                </p:cNvSpPr>
                <p:nvPr/>
              </p:nvSpPr>
              <p:spPr bwMode="auto">
                <a:xfrm>
                  <a:off x="1257732" y="6575036"/>
                  <a:ext cx="176343" cy="176818"/>
                </a:xfrm>
                <a:custGeom>
                  <a:avLst/>
                  <a:gdLst>
                    <a:gd name="T0" fmla="*/ 336 w 403"/>
                    <a:gd name="T1" fmla="*/ 0 h 404"/>
                    <a:gd name="T2" fmla="*/ 67 w 403"/>
                    <a:gd name="T3" fmla="*/ 0 h 404"/>
                    <a:gd name="T4" fmla="*/ 0 w 403"/>
                    <a:gd name="T5" fmla="*/ 67 h 404"/>
                    <a:gd name="T6" fmla="*/ 0 w 403"/>
                    <a:gd name="T7" fmla="*/ 336 h 404"/>
                    <a:gd name="T8" fmla="*/ 67 w 403"/>
                    <a:gd name="T9" fmla="*/ 404 h 404"/>
                    <a:gd name="T10" fmla="*/ 336 w 403"/>
                    <a:gd name="T11" fmla="*/ 404 h 404"/>
                    <a:gd name="T12" fmla="*/ 403 w 403"/>
                    <a:gd name="T13" fmla="*/ 336 h 404"/>
                    <a:gd name="T14" fmla="*/ 403 w 403"/>
                    <a:gd name="T15" fmla="*/ 67 h 404"/>
                    <a:gd name="T16" fmla="*/ 336 w 403"/>
                    <a:gd name="T17" fmla="*/ 0 h 404"/>
                    <a:gd name="T18" fmla="*/ 310 w 403"/>
                    <a:gd name="T19" fmla="*/ 112 h 404"/>
                    <a:gd name="T20" fmla="*/ 330 w 403"/>
                    <a:gd name="T21" fmla="*/ 118 h 404"/>
                    <a:gd name="T22" fmla="*/ 325 w 403"/>
                    <a:gd name="T23" fmla="*/ 138 h 404"/>
                    <a:gd name="T24" fmla="*/ 241 w 403"/>
                    <a:gd name="T25" fmla="*/ 169 h 404"/>
                    <a:gd name="T26" fmla="*/ 310 w 403"/>
                    <a:gd name="T27" fmla="*/ 112 h 404"/>
                    <a:gd name="T28" fmla="*/ 233 w 403"/>
                    <a:gd name="T29" fmla="*/ 102 h 404"/>
                    <a:gd name="T30" fmla="*/ 232 w 403"/>
                    <a:gd name="T31" fmla="*/ 102 h 404"/>
                    <a:gd name="T32" fmla="*/ 233 w 403"/>
                    <a:gd name="T33" fmla="*/ 102 h 404"/>
                    <a:gd name="T34" fmla="*/ 232 w 403"/>
                    <a:gd name="T35" fmla="*/ 105 h 404"/>
                    <a:gd name="T36" fmla="*/ 163 w 403"/>
                    <a:gd name="T37" fmla="*/ 277 h 404"/>
                    <a:gd name="T38" fmla="*/ 102 w 403"/>
                    <a:gd name="T39" fmla="*/ 329 h 404"/>
                    <a:gd name="T40" fmla="*/ 86 w 403"/>
                    <a:gd name="T41" fmla="*/ 328 h 404"/>
                    <a:gd name="T42" fmla="*/ 77 w 403"/>
                    <a:gd name="T43" fmla="*/ 311 h 404"/>
                    <a:gd name="T44" fmla="*/ 91 w 403"/>
                    <a:gd name="T45" fmla="*/ 301 h 404"/>
                    <a:gd name="T46" fmla="*/ 100 w 403"/>
                    <a:gd name="T47" fmla="*/ 301 h 404"/>
                    <a:gd name="T48" fmla="*/ 134 w 403"/>
                    <a:gd name="T49" fmla="*/ 271 h 404"/>
                    <a:gd name="T50" fmla="*/ 137 w 403"/>
                    <a:gd name="T51" fmla="*/ 263 h 404"/>
                    <a:gd name="T52" fmla="*/ 72 w 403"/>
                    <a:gd name="T53" fmla="*/ 101 h 404"/>
                    <a:gd name="T54" fmla="*/ 81 w 403"/>
                    <a:gd name="T55" fmla="*/ 81 h 404"/>
                    <a:gd name="T56" fmla="*/ 102 w 403"/>
                    <a:gd name="T57" fmla="*/ 89 h 404"/>
                    <a:gd name="T58" fmla="*/ 102 w 403"/>
                    <a:gd name="T59" fmla="*/ 91 h 404"/>
                    <a:gd name="T60" fmla="*/ 154 w 403"/>
                    <a:gd name="T61" fmla="*/ 222 h 404"/>
                    <a:gd name="T62" fmla="*/ 155 w 403"/>
                    <a:gd name="T63" fmla="*/ 222 h 404"/>
                    <a:gd name="T64" fmla="*/ 204 w 403"/>
                    <a:gd name="T65" fmla="*/ 93 h 404"/>
                    <a:gd name="T66" fmla="*/ 204 w 403"/>
                    <a:gd name="T67" fmla="*/ 92 h 404"/>
                    <a:gd name="T68" fmla="*/ 204 w 403"/>
                    <a:gd name="T69" fmla="*/ 92 h 404"/>
                    <a:gd name="T70" fmla="*/ 223 w 403"/>
                    <a:gd name="T71" fmla="*/ 82 h 404"/>
                    <a:gd name="T72" fmla="*/ 233 w 403"/>
                    <a:gd name="T73" fmla="*/ 102 h 404"/>
                    <a:gd name="T74" fmla="*/ 330 w 403"/>
                    <a:gd name="T75" fmla="*/ 299 h 404"/>
                    <a:gd name="T76" fmla="*/ 310 w 403"/>
                    <a:gd name="T77" fmla="*/ 305 h 404"/>
                    <a:gd name="T78" fmla="*/ 241 w 403"/>
                    <a:gd name="T79" fmla="*/ 247 h 404"/>
                    <a:gd name="T80" fmla="*/ 325 w 403"/>
                    <a:gd name="T81" fmla="*/ 279 h 404"/>
                    <a:gd name="T82" fmla="*/ 330 w 403"/>
                    <a:gd name="T83" fmla="*/ 299 h 404"/>
                    <a:gd name="T84" fmla="*/ 352 w 403"/>
                    <a:gd name="T85" fmla="*/ 222 h 404"/>
                    <a:gd name="T86" fmla="*/ 263 w 403"/>
                    <a:gd name="T87" fmla="*/ 208 h 404"/>
                    <a:gd name="T88" fmla="*/ 352 w 403"/>
                    <a:gd name="T89" fmla="*/ 192 h 404"/>
                    <a:gd name="T90" fmla="*/ 366 w 403"/>
                    <a:gd name="T91" fmla="*/ 207 h 404"/>
                    <a:gd name="T92" fmla="*/ 352 w 403"/>
                    <a:gd name="T93" fmla="*/ 222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03" h="404">
                      <a:moveTo>
                        <a:pt x="336" y="0"/>
                      </a:move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30" y="0"/>
                        <a:pt x="0" y="30"/>
                        <a:pt x="0" y="67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0" y="374"/>
                        <a:pt x="30" y="404"/>
                        <a:pt x="67" y="404"/>
                      </a:cubicBezTo>
                      <a:cubicBezTo>
                        <a:pt x="336" y="404"/>
                        <a:pt x="336" y="404"/>
                        <a:pt x="336" y="404"/>
                      </a:cubicBezTo>
                      <a:cubicBezTo>
                        <a:pt x="373" y="404"/>
                        <a:pt x="403" y="374"/>
                        <a:pt x="403" y="336"/>
                      </a:cubicBezTo>
                      <a:cubicBezTo>
                        <a:pt x="403" y="67"/>
                        <a:pt x="403" y="67"/>
                        <a:pt x="403" y="67"/>
                      </a:cubicBezTo>
                      <a:cubicBezTo>
                        <a:pt x="403" y="30"/>
                        <a:pt x="373" y="0"/>
                        <a:pt x="336" y="0"/>
                      </a:cubicBezTo>
                      <a:close/>
                      <a:moveTo>
                        <a:pt x="310" y="112"/>
                      </a:moveTo>
                      <a:cubicBezTo>
                        <a:pt x="317" y="108"/>
                        <a:pt x="326" y="110"/>
                        <a:pt x="330" y="118"/>
                      </a:cubicBezTo>
                      <a:cubicBezTo>
                        <a:pt x="335" y="125"/>
                        <a:pt x="332" y="134"/>
                        <a:pt x="325" y="138"/>
                      </a:cubicBezTo>
                      <a:cubicBezTo>
                        <a:pt x="318" y="141"/>
                        <a:pt x="245" y="176"/>
                        <a:pt x="241" y="169"/>
                      </a:cubicBezTo>
                      <a:cubicBezTo>
                        <a:pt x="237" y="161"/>
                        <a:pt x="303" y="115"/>
                        <a:pt x="310" y="112"/>
                      </a:cubicBezTo>
                      <a:close/>
                      <a:moveTo>
                        <a:pt x="233" y="102"/>
                      </a:moveTo>
                      <a:cubicBezTo>
                        <a:pt x="233" y="102"/>
                        <a:pt x="233" y="102"/>
                        <a:pt x="232" y="102"/>
                      </a:cubicBezTo>
                      <a:cubicBezTo>
                        <a:pt x="232" y="102"/>
                        <a:pt x="232" y="102"/>
                        <a:pt x="233" y="102"/>
                      </a:cubicBezTo>
                      <a:cubicBezTo>
                        <a:pt x="232" y="103"/>
                        <a:pt x="232" y="104"/>
                        <a:pt x="232" y="105"/>
                      </a:cubicBezTo>
                      <a:cubicBezTo>
                        <a:pt x="229" y="112"/>
                        <a:pt x="163" y="277"/>
                        <a:pt x="163" y="277"/>
                      </a:cubicBezTo>
                      <a:cubicBezTo>
                        <a:pt x="150" y="308"/>
                        <a:pt x="138" y="329"/>
                        <a:pt x="102" y="329"/>
                      </a:cubicBezTo>
                      <a:cubicBezTo>
                        <a:pt x="97" y="329"/>
                        <a:pt x="92" y="329"/>
                        <a:pt x="86" y="328"/>
                      </a:cubicBezTo>
                      <a:cubicBezTo>
                        <a:pt x="79" y="325"/>
                        <a:pt x="75" y="319"/>
                        <a:pt x="77" y="311"/>
                      </a:cubicBezTo>
                      <a:cubicBezTo>
                        <a:pt x="79" y="305"/>
                        <a:pt x="85" y="300"/>
                        <a:pt x="91" y="301"/>
                      </a:cubicBezTo>
                      <a:cubicBezTo>
                        <a:pt x="92" y="301"/>
                        <a:pt x="98" y="301"/>
                        <a:pt x="100" y="301"/>
                      </a:cubicBezTo>
                      <a:cubicBezTo>
                        <a:pt x="120" y="301"/>
                        <a:pt x="128" y="289"/>
                        <a:pt x="134" y="271"/>
                      </a:cubicBezTo>
                      <a:cubicBezTo>
                        <a:pt x="134" y="271"/>
                        <a:pt x="134" y="271"/>
                        <a:pt x="137" y="263"/>
                      </a:cubicBezTo>
                      <a:cubicBezTo>
                        <a:pt x="137" y="263"/>
                        <a:pt x="78" y="117"/>
                        <a:pt x="72" y="101"/>
                      </a:cubicBezTo>
                      <a:cubicBezTo>
                        <a:pt x="69" y="92"/>
                        <a:pt x="73" y="84"/>
                        <a:pt x="81" y="81"/>
                      </a:cubicBezTo>
                      <a:cubicBezTo>
                        <a:pt x="89" y="78"/>
                        <a:pt x="98" y="82"/>
                        <a:pt x="102" y="89"/>
                      </a:cubicBezTo>
                      <a:cubicBezTo>
                        <a:pt x="102" y="89"/>
                        <a:pt x="102" y="89"/>
                        <a:pt x="102" y="91"/>
                      </a:cubicBezTo>
                      <a:cubicBezTo>
                        <a:pt x="102" y="91"/>
                        <a:pt x="102" y="91"/>
                        <a:pt x="154" y="222"/>
                      </a:cubicBezTo>
                      <a:cubicBezTo>
                        <a:pt x="154" y="222"/>
                        <a:pt x="154" y="222"/>
                        <a:pt x="155" y="222"/>
                      </a:cubicBezTo>
                      <a:cubicBezTo>
                        <a:pt x="155" y="222"/>
                        <a:pt x="199" y="107"/>
                        <a:pt x="204" y="93"/>
                      </a:cubicBezTo>
                      <a:cubicBezTo>
                        <a:pt x="204" y="93"/>
                        <a:pt x="204" y="93"/>
                        <a:pt x="204" y="92"/>
                      </a:cubicBezTo>
                      <a:cubicBezTo>
                        <a:pt x="204" y="92"/>
                        <a:pt x="204" y="92"/>
                        <a:pt x="204" y="92"/>
                      </a:cubicBezTo>
                      <a:cubicBezTo>
                        <a:pt x="207" y="84"/>
                        <a:pt x="216" y="80"/>
                        <a:pt x="223" y="82"/>
                      </a:cubicBezTo>
                      <a:cubicBezTo>
                        <a:pt x="231" y="85"/>
                        <a:pt x="235" y="93"/>
                        <a:pt x="233" y="102"/>
                      </a:cubicBezTo>
                      <a:close/>
                      <a:moveTo>
                        <a:pt x="330" y="299"/>
                      </a:moveTo>
                      <a:cubicBezTo>
                        <a:pt x="326" y="306"/>
                        <a:pt x="317" y="309"/>
                        <a:pt x="310" y="305"/>
                      </a:cubicBezTo>
                      <a:cubicBezTo>
                        <a:pt x="303" y="300"/>
                        <a:pt x="237" y="254"/>
                        <a:pt x="241" y="247"/>
                      </a:cubicBezTo>
                      <a:cubicBezTo>
                        <a:pt x="245" y="240"/>
                        <a:pt x="318" y="274"/>
                        <a:pt x="325" y="279"/>
                      </a:cubicBezTo>
                      <a:cubicBezTo>
                        <a:pt x="332" y="283"/>
                        <a:pt x="335" y="292"/>
                        <a:pt x="330" y="299"/>
                      </a:cubicBezTo>
                      <a:close/>
                      <a:moveTo>
                        <a:pt x="352" y="222"/>
                      </a:moveTo>
                      <a:cubicBezTo>
                        <a:pt x="343" y="222"/>
                        <a:pt x="263" y="217"/>
                        <a:pt x="263" y="208"/>
                      </a:cubicBezTo>
                      <a:cubicBezTo>
                        <a:pt x="263" y="200"/>
                        <a:pt x="343" y="192"/>
                        <a:pt x="352" y="192"/>
                      </a:cubicBezTo>
                      <a:cubicBezTo>
                        <a:pt x="360" y="192"/>
                        <a:pt x="366" y="199"/>
                        <a:pt x="366" y="207"/>
                      </a:cubicBezTo>
                      <a:cubicBezTo>
                        <a:pt x="366" y="215"/>
                        <a:pt x="360" y="222"/>
                        <a:pt x="352" y="22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1935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63" name="Freeform 109"/>
                <p:cNvSpPr>
                  <a:spLocks noEditPoints="1"/>
                </p:cNvSpPr>
                <p:nvPr/>
              </p:nvSpPr>
              <p:spPr bwMode="auto">
                <a:xfrm>
                  <a:off x="1074979" y="4673486"/>
                  <a:ext cx="219481" cy="396382"/>
                </a:xfrm>
                <a:custGeom>
                  <a:avLst/>
                  <a:gdLst>
                    <a:gd name="T0" fmla="*/ 134 w 134"/>
                    <a:gd name="T1" fmla="*/ 231 h 241"/>
                    <a:gd name="T2" fmla="*/ 134 w 134"/>
                    <a:gd name="T3" fmla="*/ 11 h 241"/>
                    <a:gd name="T4" fmla="*/ 124 w 134"/>
                    <a:gd name="T5" fmla="*/ 0 h 241"/>
                    <a:gd name="T6" fmla="*/ 11 w 134"/>
                    <a:gd name="T7" fmla="*/ 0 h 241"/>
                    <a:gd name="T8" fmla="*/ 0 w 134"/>
                    <a:gd name="T9" fmla="*/ 11 h 241"/>
                    <a:gd name="T10" fmla="*/ 0 w 134"/>
                    <a:gd name="T11" fmla="*/ 231 h 241"/>
                    <a:gd name="T12" fmla="*/ 11 w 134"/>
                    <a:gd name="T13" fmla="*/ 241 h 241"/>
                    <a:gd name="T14" fmla="*/ 124 w 134"/>
                    <a:gd name="T15" fmla="*/ 241 h 241"/>
                    <a:gd name="T16" fmla="*/ 134 w 134"/>
                    <a:gd name="T17" fmla="*/ 231 h 241"/>
                    <a:gd name="T18" fmla="*/ 32 w 134"/>
                    <a:gd name="T19" fmla="*/ 13 h 241"/>
                    <a:gd name="T20" fmla="*/ 102 w 134"/>
                    <a:gd name="T21" fmla="*/ 13 h 241"/>
                    <a:gd name="T22" fmla="*/ 105 w 134"/>
                    <a:gd name="T23" fmla="*/ 16 h 241"/>
                    <a:gd name="T24" fmla="*/ 102 w 134"/>
                    <a:gd name="T25" fmla="*/ 17 h 241"/>
                    <a:gd name="T26" fmla="*/ 32 w 134"/>
                    <a:gd name="T27" fmla="*/ 17 h 241"/>
                    <a:gd name="T28" fmla="*/ 30 w 134"/>
                    <a:gd name="T29" fmla="*/ 16 h 241"/>
                    <a:gd name="T30" fmla="*/ 32 w 134"/>
                    <a:gd name="T31" fmla="*/ 13 h 241"/>
                    <a:gd name="T32" fmla="*/ 7 w 134"/>
                    <a:gd name="T33" fmla="*/ 34 h 241"/>
                    <a:gd name="T34" fmla="*/ 127 w 134"/>
                    <a:gd name="T35" fmla="*/ 34 h 241"/>
                    <a:gd name="T36" fmla="*/ 127 w 134"/>
                    <a:gd name="T37" fmla="*/ 206 h 241"/>
                    <a:gd name="T38" fmla="*/ 7 w 134"/>
                    <a:gd name="T39" fmla="*/ 206 h 241"/>
                    <a:gd name="T40" fmla="*/ 7 w 134"/>
                    <a:gd name="T41" fmla="*/ 34 h 241"/>
                    <a:gd name="T42" fmla="*/ 18 w 134"/>
                    <a:gd name="T43" fmla="*/ 228 h 241"/>
                    <a:gd name="T44" fmla="*/ 11 w 134"/>
                    <a:gd name="T45" fmla="*/ 228 h 241"/>
                    <a:gd name="T46" fmla="*/ 7 w 134"/>
                    <a:gd name="T47" fmla="*/ 224 h 241"/>
                    <a:gd name="T48" fmla="*/ 11 w 134"/>
                    <a:gd name="T49" fmla="*/ 220 h 241"/>
                    <a:gd name="T50" fmla="*/ 18 w 134"/>
                    <a:gd name="T51" fmla="*/ 220 h 241"/>
                    <a:gd name="T52" fmla="*/ 21 w 134"/>
                    <a:gd name="T53" fmla="*/ 224 h 241"/>
                    <a:gd name="T54" fmla="*/ 18 w 134"/>
                    <a:gd name="T55" fmla="*/ 228 h 241"/>
                    <a:gd name="T56" fmla="*/ 75 w 134"/>
                    <a:gd name="T57" fmla="*/ 232 h 241"/>
                    <a:gd name="T58" fmla="*/ 61 w 134"/>
                    <a:gd name="T59" fmla="*/ 232 h 241"/>
                    <a:gd name="T60" fmla="*/ 54 w 134"/>
                    <a:gd name="T61" fmla="*/ 224 h 241"/>
                    <a:gd name="T62" fmla="*/ 61 w 134"/>
                    <a:gd name="T63" fmla="*/ 216 h 241"/>
                    <a:gd name="T64" fmla="*/ 75 w 134"/>
                    <a:gd name="T65" fmla="*/ 216 h 241"/>
                    <a:gd name="T66" fmla="*/ 82 w 134"/>
                    <a:gd name="T67" fmla="*/ 224 h 241"/>
                    <a:gd name="T68" fmla="*/ 75 w 134"/>
                    <a:gd name="T69" fmla="*/ 232 h 241"/>
                    <a:gd name="T70" fmla="*/ 117 w 134"/>
                    <a:gd name="T71" fmla="*/ 228 h 241"/>
                    <a:gd name="T72" fmla="*/ 113 w 134"/>
                    <a:gd name="T73" fmla="*/ 224 h 241"/>
                    <a:gd name="T74" fmla="*/ 117 w 134"/>
                    <a:gd name="T75" fmla="*/ 220 h 241"/>
                    <a:gd name="T76" fmla="*/ 123 w 134"/>
                    <a:gd name="T77" fmla="*/ 220 h 241"/>
                    <a:gd name="T78" fmla="*/ 127 w 134"/>
                    <a:gd name="T79" fmla="*/ 224 h 241"/>
                    <a:gd name="T80" fmla="*/ 123 w 134"/>
                    <a:gd name="T81" fmla="*/ 228 h 241"/>
                    <a:gd name="T82" fmla="*/ 117 w 134"/>
                    <a:gd name="T83" fmla="*/ 228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34" h="241">
                      <a:moveTo>
                        <a:pt x="134" y="231"/>
                      </a:moveTo>
                      <a:cubicBezTo>
                        <a:pt x="134" y="11"/>
                        <a:pt x="134" y="11"/>
                        <a:pt x="134" y="11"/>
                      </a:cubicBezTo>
                      <a:cubicBezTo>
                        <a:pt x="134" y="5"/>
                        <a:pt x="129" y="0"/>
                        <a:pt x="124" y="0"/>
                      </a:cubicBezTo>
                      <a:cubicBezTo>
                        <a:pt x="124" y="0"/>
                        <a:pt x="124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1"/>
                        <a:pt x="0" y="11"/>
                        <a:pt x="0" y="231"/>
                      </a:cubicBezTo>
                      <a:cubicBezTo>
                        <a:pt x="0" y="237"/>
                        <a:pt x="5" y="241"/>
                        <a:pt x="11" y="241"/>
                      </a:cubicBezTo>
                      <a:cubicBezTo>
                        <a:pt x="11" y="241"/>
                        <a:pt x="11" y="241"/>
                        <a:pt x="124" y="241"/>
                      </a:cubicBezTo>
                      <a:cubicBezTo>
                        <a:pt x="129" y="241"/>
                        <a:pt x="134" y="237"/>
                        <a:pt x="134" y="231"/>
                      </a:cubicBezTo>
                      <a:close/>
                      <a:moveTo>
                        <a:pt x="32" y="13"/>
                      </a:moveTo>
                      <a:cubicBezTo>
                        <a:pt x="102" y="13"/>
                        <a:pt x="102" y="13"/>
                        <a:pt x="102" y="13"/>
                      </a:cubicBezTo>
                      <a:cubicBezTo>
                        <a:pt x="103" y="13"/>
                        <a:pt x="105" y="14"/>
                        <a:pt x="105" y="16"/>
                      </a:cubicBezTo>
                      <a:cubicBezTo>
                        <a:pt x="105" y="17"/>
                        <a:pt x="103" y="17"/>
                        <a:pt x="102" y="17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1" y="17"/>
                        <a:pt x="30" y="17"/>
                        <a:pt x="30" y="16"/>
                      </a:cubicBezTo>
                      <a:cubicBezTo>
                        <a:pt x="30" y="14"/>
                        <a:pt x="31" y="13"/>
                        <a:pt x="32" y="13"/>
                      </a:cubicBezTo>
                      <a:close/>
                      <a:moveTo>
                        <a:pt x="7" y="34"/>
                      </a:moveTo>
                      <a:cubicBezTo>
                        <a:pt x="127" y="34"/>
                        <a:pt x="127" y="34"/>
                        <a:pt x="127" y="34"/>
                      </a:cubicBezTo>
                      <a:cubicBezTo>
                        <a:pt x="127" y="206"/>
                        <a:pt x="127" y="206"/>
                        <a:pt x="127" y="206"/>
                      </a:cubicBezTo>
                      <a:cubicBezTo>
                        <a:pt x="7" y="206"/>
                        <a:pt x="7" y="206"/>
                        <a:pt x="7" y="206"/>
                      </a:cubicBezTo>
                      <a:lnTo>
                        <a:pt x="7" y="34"/>
                      </a:lnTo>
                      <a:close/>
                      <a:moveTo>
                        <a:pt x="18" y="228"/>
                      </a:moveTo>
                      <a:cubicBezTo>
                        <a:pt x="11" y="228"/>
                        <a:pt x="11" y="228"/>
                        <a:pt x="11" y="228"/>
                      </a:cubicBezTo>
                      <a:cubicBezTo>
                        <a:pt x="9" y="228"/>
                        <a:pt x="7" y="226"/>
                        <a:pt x="7" y="224"/>
                      </a:cubicBezTo>
                      <a:cubicBezTo>
                        <a:pt x="7" y="223"/>
                        <a:pt x="9" y="220"/>
                        <a:pt x="11" y="220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9" y="220"/>
                        <a:pt x="21" y="223"/>
                        <a:pt x="21" y="224"/>
                      </a:cubicBezTo>
                      <a:cubicBezTo>
                        <a:pt x="21" y="226"/>
                        <a:pt x="19" y="228"/>
                        <a:pt x="18" y="228"/>
                      </a:cubicBezTo>
                      <a:close/>
                      <a:moveTo>
                        <a:pt x="75" y="232"/>
                      </a:moveTo>
                      <a:cubicBezTo>
                        <a:pt x="61" y="232"/>
                        <a:pt x="61" y="232"/>
                        <a:pt x="61" y="232"/>
                      </a:cubicBezTo>
                      <a:cubicBezTo>
                        <a:pt x="56" y="232"/>
                        <a:pt x="54" y="229"/>
                        <a:pt x="54" y="224"/>
                      </a:cubicBezTo>
                      <a:cubicBezTo>
                        <a:pt x="54" y="220"/>
                        <a:pt x="56" y="216"/>
                        <a:pt x="61" y="216"/>
                      </a:cubicBezTo>
                      <a:cubicBezTo>
                        <a:pt x="75" y="216"/>
                        <a:pt x="75" y="216"/>
                        <a:pt x="75" y="216"/>
                      </a:cubicBezTo>
                      <a:cubicBezTo>
                        <a:pt x="78" y="216"/>
                        <a:pt x="82" y="220"/>
                        <a:pt x="82" y="224"/>
                      </a:cubicBezTo>
                      <a:cubicBezTo>
                        <a:pt x="82" y="229"/>
                        <a:pt x="78" y="232"/>
                        <a:pt x="75" y="232"/>
                      </a:cubicBezTo>
                      <a:close/>
                      <a:moveTo>
                        <a:pt x="117" y="228"/>
                      </a:moveTo>
                      <a:cubicBezTo>
                        <a:pt x="116" y="228"/>
                        <a:pt x="113" y="226"/>
                        <a:pt x="113" y="224"/>
                      </a:cubicBezTo>
                      <a:cubicBezTo>
                        <a:pt x="113" y="223"/>
                        <a:pt x="116" y="220"/>
                        <a:pt x="117" y="220"/>
                      </a:cubicBezTo>
                      <a:cubicBezTo>
                        <a:pt x="123" y="220"/>
                        <a:pt x="123" y="220"/>
                        <a:pt x="123" y="220"/>
                      </a:cubicBezTo>
                      <a:cubicBezTo>
                        <a:pt x="126" y="220"/>
                        <a:pt x="127" y="223"/>
                        <a:pt x="127" y="224"/>
                      </a:cubicBezTo>
                      <a:cubicBezTo>
                        <a:pt x="127" y="226"/>
                        <a:pt x="126" y="228"/>
                        <a:pt x="123" y="228"/>
                      </a:cubicBezTo>
                      <a:cubicBezTo>
                        <a:pt x="117" y="228"/>
                        <a:pt x="117" y="228"/>
                        <a:pt x="117" y="22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4" name="Freeform 114"/>
                <p:cNvSpPr>
                  <a:spLocks noEditPoints="1"/>
                </p:cNvSpPr>
                <p:nvPr/>
              </p:nvSpPr>
              <p:spPr bwMode="auto">
                <a:xfrm>
                  <a:off x="1460588" y="4542605"/>
                  <a:ext cx="247509" cy="224064"/>
                </a:xfrm>
                <a:custGeom>
                  <a:avLst/>
                  <a:gdLst>
                    <a:gd name="T0" fmla="*/ 42 w 145"/>
                    <a:gd name="T1" fmla="*/ 6 h 131"/>
                    <a:gd name="T2" fmla="*/ 42 w 145"/>
                    <a:gd name="T3" fmla="*/ 19 h 131"/>
                    <a:gd name="T4" fmla="*/ 31 w 145"/>
                    <a:gd name="T5" fmla="*/ 19 h 131"/>
                    <a:gd name="T6" fmla="*/ 31 w 145"/>
                    <a:gd name="T7" fmla="*/ 6 h 131"/>
                    <a:gd name="T8" fmla="*/ 25 w 145"/>
                    <a:gd name="T9" fmla="*/ 0 h 131"/>
                    <a:gd name="T10" fmla="*/ 19 w 145"/>
                    <a:gd name="T11" fmla="*/ 6 h 131"/>
                    <a:gd name="T12" fmla="*/ 19 w 145"/>
                    <a:gd name="T13" fmla="*/ 19 h 131"/>
                    <a:gd name="T14" fmla="*/ 13 w 145"/>
                    <a:gd name="T15" fmla="*/ 19 h 131"/>
                    <a:gd name="T16" fmla="*/ 0 w 145"/>
                    <a:gd name="T17" fmla="*/ 32 h 131"/>
                    <a:gd name="T18" fmla="*/ 0 w 145"/>
                    <a:gd name="T19" fmla="*/ 118 h 131"/>
                    <a:gd name="T20" fmla="*/ 13 w 145"/>
                    <a:gd name="T21" fmla="*/ 131 h 131"/>
                    <a:gd name="T22" fmla="*/ 132 w 145"/>
                    <a:gd name="T23" fmla="*/ 131 h 131"/>
                    <a:gd name="T24" fmla="*/ 145 w 145"/>
                    <a:gd name="T25" fmla="*/ 118 h 131"/>
                    <a:gd name="T26" fmla="*/ 145 w 145"/>
                    <a:gd name="T27" fmla="*/ 32 h 131"/>
                    <a:gd name="T28" fmla="*/ 132 w 145"/>
                    <a:gd name="T29" fmla="*/ 19 h 131"/>
                    <a:gd name="T30" fmla="*/ 126 w 145"/>
                    <a:gd name="T31" fmla="*/ 19 h 131"/>
                    <a:gd name="T32" fmla="*/ 126 w 145"/>
                    <a:gd name="T33" fmla="*/ 6 h 131"/>
                    <a:gd name="T34" fmla="*/ 120 w 145"/>
                    <a:gd name="T35" fmla="*/ 0 h 131"/>
                    <a:gd name="T36" fmla="*/ 115 w 145"/>
                    <a:gd name="T37" fmla="*/ 6 h 131"/>
                    <a:gd name="T38" fmla="*/ 115 w 145"/>
                    <a:gd name="T39" fmla="*/ 19 h 131"/>
                    <a:gd name="T40" fmla="*/ 103 w 145"/>
                    <a:gd name="T41" fmla="*/ 19 h 131"/>
                    <a:gd name="T42" fmla="*/ 103 w 145"/>
                    <a:gd name="T43" fmla="*/ 6 h 131"/>
                    <a:gd name="T44" fmla="*/ 97 w 145"/>
                    <a:gd name="T45" fmla="*/ 0 h 131"/>
                    <a:gd name="T46" fmla="*/ 91 w 145"/>
                    <a:gd name="T47" fmla="*/ 6 h 131"/>
                    <a:gd name="T48" fmla="*/ 91 w 145"/>
                    <a:gd name="T49" fmla="*/ 19 h 131"/>
                    <a:gd name="T50" fmla="*/ 54 w 145"/>
                    <a:gd name="T51" fmla="*/ 19 h 131"/>
                    <a:gd name="T52" fmla="*/ 54 w 145"/>
                    <a:gd name="T53" fmla="*/ 6 h 131"/>
                    <a:gd name="T54" fmla="*/ 48 w 145"/>
                    <a:gd name="T55" fmla="*/ 0 h 131"/>
                    <a:gd name="T56" fmla="*/ 42 w 145"/>
                    <a:gd name="T57" fmla="*/ 6 h 131"/>
                    <a:gd name="T58" fmla="*/ 129 w 145"/>
                    <a:gd name="T59" fmla="*/ 47 h 131"/>
                    <a:gd name="T60" fmla="*/ 129 w 145"/>
                    <a:gd name="T61" fmla="*/ 112 h 131"/>
                    <a:gd name="T62" fmla="*/ 17 w 145"/>
                    <a:gd name="T63" fmla="*/ 112 h 131"/>
                    <a:gd name="T64" fmla="*/ 17 w 145"/>
                    <a:gd name="T65" fmla="*/ 47 h 131"/>
                    <a:gd name="T66" fmla="*/ 129 w 145"/>
                    <a:gd name="T67" fmla="*/ 47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45" h="131">
                      <a:moveTo>
                        <a:pt x="42" y="6"/>
                      </a:move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3"/>
                        <a:pt x="28" y="0"/>
                        <a:pt x="25" y="0"/>
                      </a:cubicBezTo>
                      <a:cubicBezTo>
                        <a:pt x="22" y="0"/>
                        <a:pt x="19" y="3"/>
                        <a:pt x="19" y="6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6" y="19"/>
                        <a:pt x="0" y="25"/>
                        <a:pt x="0" y="32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25"/>
                        <a:pt x="6" y="131"/>
                        <a:pt x="13" y="131"/>
                      </a:cubicBezTo>
                      <a:cubicBezTo>
                        <a:pt x="132" y="131"/>
                        <a:pt x="132" y="131"/>
                        <a:pt x="132" y="131"/>
                      </a:cubicBezTo>
                      <a:cubicBezTo>
                        <a:pt x="139" y="131"/>
                        <a:pt x="145" y="125"/>
                        <a:pt x="145" y="118"/>
                      </a:cubicBezTo>
                      <a:cubicBezTo>
                        <a:pt x="145" y="32"/>
                        <a:pt x="145" y="32"/>
                        <a:pt x="145" y="32"/>
                      </a:cubicBezTo>
                      <a:cubicBezTo>
                        <a:pt x="145" y="25"/>
                        <a:pt x="139" y="19"/>
                        <a:pt x="132" y="19"/>
                      </a:cubicBezTo>
                      <a:cubicBezTo>
                        <a:pt x="126" y="19"/>
                        <a:pt x="126" y="19"/>
                        <a:pt x="126" y="19"/>
                      </a:cubicBezTo>
                      <a:cubicBezTo>
                        <a:pt x="126" y="6"/>
                        <a:pt x="126" y="6"/>
                        <a:pt x="126" y="6"/>
                      </a:cubicBezTo>
                      <a:cubicBezTo>
                        <a:pt x="126" y="3"/>
                        <a:pt x="124" y="0"/>
                        <a:pt x="120" y="0"/>
                      </a:cubicBezTo>
                      <a:cubicBezTo>
                        <a:pt x="117" y="0"/>
                        <a:pt x="115" y="3"/>
                        <a:pt x="115" y="6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03" y="19"/>
                        <a:pt x="103" y="19"/>
                        <a:pt x="103" y="19"/>
                      </a:cubicBezTo>
                      <a:cubicBezTo>
                        <a:pt x="103" y="6"/>
                        <a:pt x="103" y="6"/>
                        <a:pt x="103" y="6"/>
                      </a:cubicBezTo>
                      <a:cubicBezTo>
                        <a:pt x="103" y="3"/>
                        <a:pt x="100" y="0"/>
                        <a:pt x="97" y="0"/>
                      </a:cubicBezTo>
                      <a:cubicBezTo>
                        <a:pt x="94" y="0"/>
                        <a:pt x="91" y="3"/>
                        <a:pt x="91" y="6"/>
                      </a:cubicBezTo>
                      <a:cubicBezTo>
                        <a:pt x="91" y="19"/>
                        <a:pt x="91" y="19"/>
                        <a:pt x="91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6"/>
                        <a:pt x="54" y="6"/>
                        <a:pt x="54" y="6"/>
                      </a:cubicBezTo>
                      <a:cubicBezTo>
                        <a:pt x="54" y="3"/>
                        <a:pt x="51" y="0"/>
                        <a:pt x="48" y="0"/>
                      </a:cubicBezTo>
                      <a:cubicBezTo>
                        <a:pt x="45" y="0"/>
                        <a:pt x="42" y="3"/>
                        <a:pt x="42" y="6"/>
                      </a:cubicBezTo>
                      <a:close/>
                      <a:moveTo>
                        <a:pt x="129" y="47"/>
                      </a:moveTo>
                      <a:cubicBezTo>
                        <a:pt x="129" y="112"/>
                        <a:pt x="129" y="112"/>
                        <a:pt x="129" y="112"/>
                      </a:cubicBezTo>
                      <a:cubicBezTo>
                        <a:pt x="17" y="112"/>
                        <a:pt x="17" y="112"/>
                        <a:pt x="17" y="112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129" y="4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5" name="Freeform 425"/>
                <p:cNvSpPr>
                  <a:spLocks noEditPoints="1"/>
                </p:cNvSpPr>
                <p:nvPr/>
              </p:nvSpPr>
              <p:spPr bwMode="auto">
                <a:xfrm>
                  <a:off x="1166273" y="4299876"/>
                  <a:ext cx="194801" cy="169296"/>
                </a:xfrm>
                <a:custGeom>
                  <a:avLst/>
                  <a:gdLst>
                    <a:gd name="T0" fmla="*/ 701 w 704"/>
                    <a:gd name="T1" fmla="*/ 585 h 610"/>
                    <a:gd name="T2" fmla="*/ 366 w 704"/>
                    <a:gd name="T3" fmla="*/ 8 h 610"/>
                    <a:gd name="T4" fmla="*/ 352 w 704"/>
                    <a:gd name="T5" fmla="*/ 0 h 610"/>
                    <a:gd name="T6" fmla="*/ 338 w 704"/>
                    <a:gd name="T7" fmla="*/ 8 h 610"/>
                    <a:gd name="T8" fmla="*/ 3 w 704"/>
                    <a:gd name="T9" fmla="*/ 586 h 610"/>
                    <a:gd name="T10" fmla="*/ 3 w 704"/>
                    <a:gd name="T11" fmla="*/ 602 h 610"/>
                    <a:gd name="T12" fmla="*/ 17 w 704"/>
                    <a:gd name="T13" fmla="*/ 610 h 610"/>
                    <a:gd name="T14" fmla="*/ 688 w 704"/>
                    <a:gd name="T15" fmla="*/ 610 h 610"/>
                    <a:gd name="T16" fmla="*/ 688 w 704"/>
                    <a:gd name="T17" fmla="*/ 610 h 610"/>
                    <a:gd name="T18" fmla="*/ 704 w 704"/>
                    <a:gd name="T19" fmla="*/ 594 h 610"/>
                    <a:gd name="T20" fmla="*/ 701 w 704"/>
                    <a:gd name="T21" fmla="*/ 585 h 610"/>
                    <a:gd name="T22" fmla="*/ 352 w 704"/>
                    <a:gd name="T23" fmla="*/ 220 h 610"/>
                    <a:gd name="T24" fmla="*/ 514 w 704"/>
                    <a:gd name="T25" fmla="*/ 500 h 610"/>
                    <a:gd name="T26" fmla="*/ 190 w 704"/>
                    <a:gd name="T27" fmla="*/ 500 h 610"/>
                    <a:gd name="T28" fmla="*/ 352 w 704"/>
                    <a:gd name="T29" fmla="*/ 22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04" h="610">
                      <a:moveTo>
                        <a:pt x="701" y="585"/>
                      </a:moveTo>
                      <a:cubicBezTo>
                        <a:pt x="366" y="8"/>
                        <a:pt x="366" y="8"/>
                        <a:pt x="366" y="8"/>
                      </a:cubicBezTo>
                      <a:cubicBezTo>
                        <a:pt x="363" y="3"/>
                        <a:pt x="358" y="0"/>
                        <a:pt x="352" y="0"/>
                      </a:cubicBezTo>
                      <a:cubicBezTo>
                        <a:pt x="346" y="0"/>
                        <a:pt x="341" y="3"/>
                        <a:pt x="338" y="8"/>
                      </a:cubicBezTo>
                      <a:cubicBezTo>
                        <a:pt x="3" y="586"/>
                        <a:pt x="3" y="586"/>
                        <a:pt x="3" y="586"/>
                      </a:cubicBezTo>
                      <a:cubicBezTo>
                        <a:pt x="0" y="591"/>
                        <a:pt x="0" y="597"/>
                        <a:pt x="3" y="602"/>
                      </a:cubicBezTo>
                      <a:cubicBezTo>
                        <a:pt x="5" y="607"/>
                        <a:pt x="11" y="610"/>
                        <a:pt x="17" y="610"/>
                      </a:cubicBezTo>
                      <a:cubicBezTo>
                        <a:pt x="688" y="610"/>
                        <a:pt x="688" y="610"/>
                        <a:pt x="688" y="610"/>
                      </a:cubicBezTo>
                      <a:cubicBezTo>
                        <a:pt x="688" y="610"/>
                        <a:pt x="688" y="610"/>
                        <a:pt x="688" y="610"/>
                      </a:cubicBezTo>
                      <a:cubicBezTo>
                        <a:pt x="697" y="610"/>
                        <a:pt x="704" y="603"/>
                        <a:pt x="704" y="594"/>
                      </a:cubicBezTo>
                      <a:cubicBezTo>
                        <a:pt x="704" y="591"/>
                        <a:pt x="703" y="587"/>
                        <a:pt x="701" y="585"/>
                      </a:cubicBezTo>
                      <a:close/>
                      <a:moveTo>
                        <a:pt x="352" y="220"/>
                      </a:moveTo>
                      <a:cubicBezTo>
                        <a:pt x="514" y="500"/>
                        <a:pt x="514" y="500"/>
                        <a:pt x="514" y="500"/>
                      </a:cubicBezTo>
                      <a:cubicBezTo>
                        <a:pt x="190" y="500"/>
                        <a:pt x="190" y="500"/>
                        <a:pt x="190" y="500"/>
                      </a:cubicBezTo>
                      <a:lnTo>
                        <a:pt x="352" y="22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66" name="Group 465"/>
                <p:cNvGrpSpPr/>
                <p:nvPr/>
              </p:nvGrpSpPr>
              <p:grpSpPr>
                <a:xfrm>
                  <a:off x="43801" y="4820788"/>
                  <a:ext cx="438953" cy="396103"/>
                  <a:chOff x="641764" y="763822"/>
                  <a:chExt cx="456279" cy="411062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499" name="Freeform 104"/>
                  <p:cNvSpPr>
                    <a:spLocks/>
                  </p:cNvSpPr>
                  <p:nvPr/>
                </p:nvSpPr>
                <p:spPr bwMode="auto">
                  <a:xfrm>
                    <a:off x="894890" y="1009754"/>
                    <a:ext cx="203153" cy="165130"/>
                  </a:xfrm>
                  <a:custGeom>
                    <a:avLst/>
                    <a:gdLst>
                      <a:gd name="T0" fmla="*/ 79 w 79"/>
                      <a:gd name="T1" fmla="*/ 44 h 64"/>
                      <a:gd name="T2" fmla="*/ 79 w 79"/>
                      <a:gd name="T3" fmla="*/ 0 h 64"/>
                      <a:gd name="T4" fmla="*/ 78 w 79"/>
                      <a:gd name="T5" fmla="*/ 1 h 64"/>
                      <a:gd name="T6" fmla="*/ 40 w 79"/>
                      <a:gd name="T7" fmla="*/ 12 h 64"/>
                      <a:gd name="T8" fmla="*/ 1 w 79"/>
                      <a:gd name="T9" fmla="*/ 1 h 64"/>
                      <a:gd name="T10" fmla="*/ 0 w 79"/>
                      <a:gd name="T11" fmla="*/ 0 h 64"/>
                      <a:gd name="T12" fmla="*/ 0 w 79"/>
                      <a:gd name="T13" fmla="*/ 44 h 64"/>
                      <a:gd name="T14" fmla="*/ 40 w 79"/>
                      <a:gd name="T15" fmla="*/ 64 h 64"/>
                      <a:gd name="T16" fmla="*/ 79 w 79"/>
                      <a:gd name="T17" fmla="*/ 4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64">
                        <a:moveTo>
                          <a:pt x="79" y="44"/>
                        </a:moveTo>
                        <a:cubicBezTo>
                          <a:pt x="79" y="0"/>
                          <a:pt x="79" y="0"/>
                          <a:pt x="79" y="0"/>
                        </a:cubicBezTo>
                        <a:cubicBezTo>
                          <a:pt x="78" y="1"/>
                          <a:pt x="78" y="1"/>
                          <a:pt x="78" y="1"/>
                        </a:cubicBezTo>
                        <a:cubicBezTo>
                          <a:pt x="71" y="8"/>
                          <a:pt x="56" y="12"/>
                          <a:pt x="40" y="12"/>
                        </a:cubicBezTo>
                        <a:cubicBezTo>
                          <a:pt x="23" y="12"/>
                          <a:pt x="8" y="8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55"/>
                          <a:pt x="18" y="64"/>
                          <a:pt x="40" y="64"/>
                        </a:cubicBezTo>
                        <a:cubicBezTo>
                          <a:pt x="61" y="64"/>
                          <a:pt x="79" y="55"/>
                          <a:pt x="79" y="4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  <a:extLst/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0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641764" y="763822"/>
                    <a:ext cx="204239" cy="112983"/>
                  </a:xfrm>
                  <a:prstGeom prst="ellipse">
                    <a:avLst/>
                  </a:prstGeom>
                  <a:solidFill>
                    <a:srgbClr val="505050"/>
                  </a:solidFill>
                  <a:ln>
                    <a:noFill/>
                  </a:ln>
                  <a:extLst/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1" name="Freeform 106"/>
                  <p:cNvSpPr>
                    <a:spLocks/>
                  </p:cNvSpPr>
                  <p:nvPr/>
                </p:nvSpPr>
                <p:spPr bwMode="auto">
                  <a:xfrm>
                    <a:off x="641764" y="860920"/>
                    <a:ext cx="204239" cy="164043"/>
                  </a:xfrm>
                  <a:custGeom>
                    <a:avLst/>
                    <a:gdLst>
                      <a:gd name="T0" fmla="*/ 40 w 79"/>
                      <a:gd name="T1" fmla="*/ 64 h 64"/>
                      <a:gd name="T2" fmla="*/ 79 w 79"/>
                      <a:gd name="T3" fmla="*/ 44 h 64"/>
                      <a:gd name="T4" fmla="*/ 79 w 79"/>
                      <a:gd name="T5" fmla="*/ 0 h 64"/>
                      <a:gd name="T6" fmla="*/ 78 w 79"/>
                      <a:gd name="T7" fmla="*/ 1 h 64"/>
                      <a:gd name="T8" fmla="*/ 40 w 79"/>
                      <a:gd name="T9" fmla="*/ 12 h 64"/>
                      <a:gd name="T10" fmla="*/ 1 w 79"/>
                      <a:gd name="T11" fmla="*/ 1 h 64"/>
                      <a:gd name="T12" fmla="*/ 0 w 79"/>
                      <a:gd name="T13" fmla="*/ 0 h 64"/>
                      <a:gd name="T14" fmla="*/ 0 w 79"/>
                      <a:gd name="T15" fmla="*/ 44 h 64"/>
                      <a:gd name="T16" fmla="*/ 40 w 79"/>
                      <a:gd name="T17" fmla="*/ 6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64">
                        <a:moveTo>
                          <a:pt x="40" y="64"/>
                        </a:moveTo>
                        <a:cubicBezTo>
                          <a:pt x="62" y="64"/>
                          <a:pt x="79" y="55"/>
                          <a:pt x="79" y="44"/>
                        </a:cubicBezTo>
                        <a:cubicBezTo>
                          <a:pt x="79" y="0"/>
                          <a:pt x="79" y="0"/>
                          <a:pt x="79" y="0"/>
                        </a:cubicBezTo>
                        <a:cubicBezTo>
                          <a:pt x="78" y="1"/>
                          <a:pt x="78" y="1"/>
                          <a:pt x="78" y="1"/>
                        </a:cubicBezTo>
                        <a:cubicBezTo>
                          <a:pt x="71" y="8"/>
                          <a:pt x="56" y="12"/>
                          <a:pt x="40" y="12"/>
                        </a:cubicBezTo>
                        <a:cubicBezTo>
                          <a:pt x="23" y="12"/>
                          <a:pt x="9" y="8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55"/>
                          <a:pt x="18" y="64"/>
                          <a:pt x="40" y="6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  <a:extLst/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2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894890" y="911980"/>
                    <a:ext cx="203153" cy="112983"/>
                  </a:xfrm>
                  <a:prstGeom prst="ellipse">
                    <a:avLst/>
                  </a:prstGeom>
                  <a:solidFill>
                    <a:srgbClr val="505050"/>
                  </a:solidFill>
                  <a:ln>
                    <a:noFill/>
                  </a:ln>
                  <a:extLst/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3" name="Freeform 108"/>
                  <p:cNvSpPr>
                    <a:spLocks/>
                  </p:cNvSpPr>
                  <p:nvPr/>
                </p:nvSpPr>
                <p:spPr bwMode="auto">
                  <a:xfrm>
                    <a:off x="641764" y="1009754"/>
                    <a:ext cx="204239" cy="165130"/>
                  </a:xfrm>
                  <a:custGeom>
                    <a:avLst/>
                    <a:gdLst>
                      <a:gd name="T0" fmla="*/ 40 w 79"/>
                      <a:gd name="T1" fmla="*/ 64 h 64"/>
                      <a:gd name="T2" fmla="*/ 79 w 79"/>
                      <a:gd name="T3" fmla="*/ 44 h 64"/>
                      <a:gd name="T4" fmla="*/ 79 w 79"/>
                      <a:gd name="T5" fmla="*/ 0 h 64"/>
                      <a:gd name="T6" fmla="*/ 78 w 79"/>
                      <a:gd name="T7" fmla="*/ 1 h 64"/>
                      <a:gd name="T8" fmla="*/ 40 w 79"/>
                      <a:gd name="T9" fmla="*/ 12 h 64"/>
                      <a:gd name="T10" fmla="*/ 1 w 79"/>
                      <a:gd name="T11" fmla="*/ 1 h 64"/>
                      <a:gd name="T12" fmla="*/ 0 w 79"/>
                      <a:gd name="T13" fmla="*/ 0 h 64"/>
                      <a:gd name="T14" fmla="*/ 0 w 79"/>
                      <a:gd name="T15" fmla="*/ 44 h 64"/>
                      <a:gd name="T16" fmla="*/ 40 w 79"/>
                      <a:gd name="T17" fmla="*/ 64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9" h="64">
                        <a:moveTo>
                          <a:pt x="40" y="64"/>
                        </a:moveTo>
                        <a:cubicBezTo>
                          <a:pt x="62" y="64"/>
                          <a:pt x="79" y="55"/>
                          <a:pt x="79" y="44"/>
                        </a:cubicBezTo>
                        <a:cubicBezTo>
                          <a:pt x="79" y="0"/>
                          <a:pt x="79" y="0"/>
                          <a:pt x="79" y="0"/>
                        </a:cubicBezTo>
                        <a:cubicBezTo>
                          <a:pt x="78" y="1"/>
                          <a:pt x="78" y="1"/>
                          <a:pt x="78" y="1"/>
                        </a:cubicBezTo>
                        <a:cubicBezTo>
                          <a:pt x="71" y="8"/>
                          <a:pt x="56" y="12"/>
                          <a:pt x="40" y="12"/>
                        </a:cubicBezTo>
                        <a:cubicBezTo>
                          <a:pt x="23" y="12"/>
                          <a:pt x="9" y="8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55"/>
                          <a:pt x="18" y="64"/>
                          <a:pt x="40" y="6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  <a:extLst/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467" name="Freeform 466"/>
                <p:cNvSpPr/>
                <p:nvPr/>
              </p:nvSpPr>
              <p:spPr bwMode="auto">
                <a:xfrm rot="10800000">
                  <a:off x="663821" y="5252036"/>
                  <a:ext cx="196893" cy="239640"/>
                </a:xfrm>
                <a:custGeom>
                  <a:avLst/>
                  <a:gdLst>
                    <a:gd name="connsiteX0" fmla="*/ 487791 w 975584"/>
                    <a:gd name="connsiteY0" fmla="*/ 929204 h 1185453"/>
                    <a:gd name="connsiteX1" fmla="*/ 734193 w 975584"/>
                    <a:gd name="connsiteY1" fmla="*/ 682802 h 1185453"/>
                    <a:gd name="connsiteX2" fmla="*/ 487791 w 975584"/>
                    <a:gd name="connsiteY2" fmla="*/ 436400 h 1185453"/>
                    <a:gd name="connsiteX3" fmla="*/ 241389 w 975584"/>
                    <a:gd name="connsiteY3" fmla="*/ 682802 h 1185453"/>
                    <a:gd name="connsiteX4" fmla="*/ 487791 w 975584"/>
                    <a:gd name="connsiteY4" fmla="*/ 929204 h 1185453"/>
                    <a:gd name="connsiteX5" fmla="*/ 487792 w 975584"/>
                    <a:gd name="connsiteY5" fmla="*/ 1185453 h 1185453"/>
                    <a:gd name="connsiteX6" fmla="*/ 0 w 975584"/>
                    <a:gd name="connsiteY6" fmla="*/ 697661 h 1185453"/>
                    <a:gd name="connsiteX7" fmla="*/ 83307 w 975584"/>
                    <a:gd name="connsiteY7" fmla="*/ 424932 h 1185453"/>
                    <a:gd name="connsiteX8" fmla="*/ 116543 w 975584"/>
                    <a:gd name="connsiteY8" fmla="*/ 384650 h 1185453"/>
                    <a:gd name="connsiteX9" fmla="*/ 113120 w 975584"/>
                    <a:gd name="connsiteY9" fmla="*/ 384650 h 1185453"/>
                    <a:gd name="connsiteX10" fmla="*/ 135499 w 975584"/>
                    <a:gd name="connsiteY10" fmla="*/ 361676 h 1185453"/>
                    <a:gd name="connsiteX11" fmla="*/ 142871 w 975584"/>
                    <a:gd name="connsiteY11" fmla="*/ 352740 h 1185453"/>
                    <a:gd name="connsiteX12" fmla="*/ 149652 w 975584"/>
                    <a:gd name="connsiteY12" fmla="*/ 347146 h 1185453"/>
                    <a:gd name="connsiteX13" fmla="*/ 487792 w 975584"/>
                    <a:gd name="connsiteY13" fmla="*/ 0 h 1185453"/>
                    <a:gd name="connsiteX14" fmla="*/ 825932 w 975584"/>
                    <a:gd name="connsiteY14" fmla="*/ 347146 h 1185453"/>
                    <a:gd name="connsiteX15" fmla="*/ 832713 w 975584"/>
                    <a:gd name="connsiteY15" fmla="*/ 352740 h 1185453"/>
                    <a:gd name="connsiteX16" fmla="*/ 840085 w 975584"/>
                    <a:gd name="connsiteY16" fmla="*/ 361676 h 1185453"/>
                    <a:gd name="connsiteX17" fmla="*/ 862464 w 975584"/>
                    <a:gd name="connsiteY17" fmla="*/ 384650 h 1185453"/>
                    <a:gd name="connsiteX18" fmla="*/ 859041 w 975584"/>
                    <a:gd name="connsiteY18" fmla="*/ 384650 h 1185453"/>
                    <a:gd name="connsiteX19" fmla="*/ 892277 w 975584"/>
                    <a:gd name="connsiteY19" fmla="*/ 424932 h 1185453"/>
                    <a:gd name="connsiteX20" fmla="*/ 975584 w 975584"/>
                    <a:gd name="connsiteY20" fmla="*/ 697661 h 1185453"/>
                    <a:gd name="connsiteX21" fmla="*/ 487792 w 975584"/>
                    <a:gd name="connsiteY21" fmla="*/ 1185453 h 1185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75584" h="1185453">
                      <a:moveTo>
                        <a:pt x="487791" y="929204"/>
                      </a:moveTo>
                      <a:cubicBezTo>
                        <a:pt x="623875" y="929204"/>
                        <a:pt x="734193" y="818886"/>
                        <a:pt x="734193" y="682802"/>
                      </a:cubicBezTo>
                      <a:cubicBezTo>
                        <a:pt x="734193" y="546718"/>
                        <a:pt x="623875" y="436400"/>
                        <a:pt x="487791" y="436400"/>
                      </a:cubicBezTo>
                      <a:cubicBezTo>
                        <a:pt x="351707" y="436400"/>
                        <a:pt x="241389" y="546718"/>
                        <a:pt x="241389" y="682802"/>
                      </a:cubicBezTo>
                      <a:cubicBezTo>
                        <a:pt x="241389" y="818886"/>
                        <a:pt x="351707" y="929204"/>
                        <a:pt x="487791" y="929204"/>
                      </a:cubicBezTo>
                      <a:close/>
                      <a:moveTo>
                        <a:pt x="487792" y="1185453"/>
                      </a:moveTo>
                      <a:cubicBezTo>
                        <a:pt x="218392" y="1185453"/>
                        <a:pt x="0" y="967061"/>
                        <a:pt x="0" y="697661"/>
                      </a:cubicBezTo>
                      <a:cubicBezTo>
                        <a:pt x="0" y="596636"/>
                        <a:pt x="30711" y="502784"/>
                        <a:pt x="83307" y="424932"/>
                      </a:cubicBezTo>
                      <a:lnTo>
                        <a:pt x="116543" y="384650"/>
                      </a:lnTo>
                      <a:lnTo>
                        <a:pt x="113120" y="384650"/>
                      </a:lnTo>
                      <a:lnTo>
                        <a:pt x="135499" y="361676"/>
                      </a:lnTo>
                      <a:lnTo>
                        <a:pt x="142871" y="352740"/>
                      </a:lnTo>
                      <a:lnTo>
                        <a:pt x="149652" y="347146"/>
                      </a:lnTo>
                      <a:lnTo>
                        <a:pt x="487792" y="0"/>
                      </a:lnTo>
                      <a:lnTo>
                        <a:pt x="825932" y="347146"/>
                      </a:lnTo>
                      <a:lnTo>
                        <a:pt x="832713" y="352740"/>
                      </a:lnTo>
                      <a:lnTo>
                        <a:pt x="840085" y="361676"/>
                      </a:lnTo>
                      <a:lnTo>
                        <a:pt x="862464" y="384650"/>
                      </a:lnTo>
                      <a:lnTo>
                        <a:pt x="859041" y="384650"/>
                      </a:lnTo>
                      <a:lnTo>
                        <a:pt x="892277" y="424932"/>
                      </a:lnTo>
                      <a:cubicBezTo>
                        <a:pt x="944873" y="502784"/>
                        <a:pt x="975584" y="596636"/>
                        <a:pt x="975584" y="697661"/>
                      </a:cubicBezTo>
                      <a:cubicBezTo>
                        <a:pt x="975584" y="967061"/>
                        <a:pt x="757192" y="1185453"/>
                        <a:pt x="487792" y="118545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4871" tIns="75897" rIns="94871" bIns="7589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83646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43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68" name="Freeform 103"/>
                <p:cNvSpPr>
                  <a:spLocks noEditPoints="1"/>
                </p:cNvSpPr>
                <p:nvPr/>
              </p:nvSpPr>
              <p:spPr bwMode="auto">
                <a:xfrm>
                  <a:off x="1136359" y="5551386"/>
                  <a:ext cx="682845" cy="405743"/>
                </a:xfrm>
                <a:custGeom>
                  <a:avLst/>
                  <a:gdLst>
                    <a:gd name="T0" fmla="*/ 250 w 299"/>
                    <a:gd name="T1" fmla="*/ 70 h 177"/>
                    <a:gd name="T2" fmla="*/ 251 w 299"/>
                    <a:gd name="T3" fmla="*/ 54 h 177"/>
                    <a:gd name="T4" fmla="*/ 200 w 299"/>
                    <a:gd name="T5" fmla="*/ 0 h 177"/>
                    <a:gd name="T6" fmla="*/ 149 w 299"/>
                    <a:gd name="T7" fmla="*/ 39 h 177"/>
                    <a:gd name="T8" fmla="*/ 117 w 299"/>
                    <a:gd name="T9" fmla="*/ 28 h 177"/>
                    <a:gd name="T10" fmla="*/ 66 w 299"/>
                    <a:gd name="T11" fmla="*/ 72 h 177"/>
                    <a:gd name="T12" fmla="*/ 53 w 299"/>
                    <a:gd name="T13" fmla="*/ 70 h 177"/>
                    <a:gd name="T14" fmla="*/ 0 w 299"/>
                    <a:gd name="T15" fmla="*/ 124 h 177"/>
                    <a:gd name="T16" fmla="*/ 53 w 299"/>
                    <a:gd name="T17" fmla="*/ 177 h 177"/>
                    <a:gd name="T18" fmla="*/ 246 w 299"/>
                    <a:gd name="T19" fmla="*/ 177 h 177"/>
                    <a:gd name="T20" fmla="*/ 299 w 299"/>
                    <a:gd name="T21" fmla="*/ 124 h 177"/>
                    <a:gd name="T22" fmla="*/ 250 w 299"/>
                    <a:gd name="T23" fmla="*/ 70 h 177"/>
                    <a:gd name="T24" fmla="*/ 246 w 299"/>
                    <a:gd name="T25" fmla="*/ 167 h 177"/>
                    <a:gd name="T26" fmla="*/ 53 w 299"/>
                    <a:gd name="T27" fmla="*/ 167 h 177"/>
                    <a:gd name="T28" fmla="*/ 11 w 299"/>
                    <a:gd name="T29" fmla="*/ 124 h 177"/>
                    <a:gd name="T30" fmla="*/ 53 w 299"/>
                    <a:gd name="T31" fmla="*/ 80 h 177"/>
                    <a:gd name="T32" fmla="*/ 67 w 299"/>
                    <a:gd name="T33" fmla="*/ 84 h 177"/>
                    <a:gd name="T34" fmla="*/ 72 w 299"/>
                    <a:gd name="T35" fmla="*/ 84 h 177"/>
                    <a:gd name="T36" fmla="*/ 75 w 299"/>
                    <a:gd name="T37" fmla="*/ 79 h 177"/>
                    <a:gd name="T38" fmla="*/ 117 w 299"/>
                    <a:gd name="T39" fmla="*/ 38 h 177"/>
                    <a:gd name="T40" fmla="*/ 148 w 299"/>
                    <a:gd name="T41" fmla="*/ 52 h 177"/>
                    <a:gd name="T42" fmla="*/ 154 w 299"/>
                    <a:gd name="T43" fmla="*/ 54 h 177"/>
                    <a:gd name="T44" fmla="*/ 157 w 299"/>
                    <a:gd name="T45" fmla="*/ 50 h 177"/>
                    <a:gd name="T46" fmla="*/ 200 w 299"/>
                    <a:gd name="T47" fmla="*/ 11 h 177"/>
                    <a:gd name="T48" fmla="*/ 241 w 299"/>
                    <a:gd name="T49" fmla="*/ 54 h 177"/>
                    <a:gd name="T50" fmla="*/ 238 w 299"/>
                    <a:gd name="T51" fmla="*/ 75 h 177"/>
                    <a:gd name="T52" fmla="*/ 240 w 299"/>
                    <a:gd name="T53" fmla="*/ 80 h 177"/>
                    <a:gd name="T54" fmla="*/ 246 w 299"/>
                    <a:gd name="T55" fmla="*/ 80 h 177"/>
                    <a:gd name="T56" fmla="*/ 289 w 299"/>
                    <a:gd name="T57" fmla="*/ 124 h 177"/>
                    <a:gd name="T58" fmla="*/ 246 w 299"/>
                    <a:gd name="T59" fmla="*/ 167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99" h="177">
                      <a:moveTo>
                        <a:pt x="250" y="70"/>
                      </a:moveTo>
                      <a:cubicBezTo>
                        <a:pt x="251" y="65"/>
                        <a:pt x="251" y="60"/>
                        <a:pt x="251" y="54"/>
                      </a:cubicBezTo>
                      <a:cubicBezTo>
                        <a:pt x="251" y="24"/>
                        <a:pt x="228" y="0"/>
                        <a:pt x="200" y="0"/>
                      </a:cubicBezTo>
                      <a:cubicBezTo>
                        <a:pt x="177" y="0"/>
                        <a:pt x="156" y="17"/>
                        <a:pt x="149" y="39"/>
                      </a:cubicBezTo>
                      <a:cubicBezTo>
                        <a:pt x="140" y="32"/>
                        <a:pt x="130" y="28"/>
                        <a:pt x="117" y="28"/>
                      </a:cubicBezTo>
                      <a:cubicBezTo>
                        <a:pt x="91" y="28"/>
                        <a:pt x="70" y="46"/>
                        <a:pt x="66" y="72"/>
                      </a:cubicBezTo>
                      <a:cubicBezTo>
                        <a:pt x="62" y="71"/>
                        <a:pt x="57" y="70"/>
                        <a:pt x="53" y="70"/>
                      </a:cubicBezTo>
                      <a:cubicBezTo>
                        <a:pt x="24" y="70"/>
                        <a:pt x="0" y="94"/>
                        <a:pt x="0" y="124"/>
                      </a:cubicBezTo>
                      <a:cubicBezTo>
                        <a:pt x="0" y="153"/>
                        <a:pt x="24" y="177"/>
                        <a:pt x="53" y="177"/>
                      </a:cubicBezTo>
                      <a:cubicBezTo>
                        <a:pt x="53" y="177"/>
                        <a:pt x="53" y="177"/>
                        <a:pt x="246" y="177"/>
                      </a:cubicBezTo>
                      <a:cubicBezTo>
                        <a:pt x="275" y="177"/>
                        <a:pt x="299" y="153"/>
                        <a:pt x="299" y="124"/>
                      </a:cubicBezTo>
                      <a:cubicBezTo>
                        <a:pt x="299" y="96"/>
                        <a:pt x="277" y="72"/>
                        <a:pt x="250" y="70"/>
                      </a:cubicBezTo>
                      <a:close/>
                      <a:moveTo>
                        <a:pt x="246" y="167"/>
                      </a:moveTo>
                      <a:cubicBezTo>
                        <a:pt x="246" y="167"/>
                        <a:pt x="246" y="167"/>
                        <a:pt x="53" y="167"/>
                      </a:cubicBezTo>
                      <a:cubicBezTo>
                        <a:pt x="30" y="167"/>
                        <a:pt x="11" y="147"/>
                        <a:pt x="11" y="124"/>
                      </a:cubicBezTo>
                      <a:cubicBezTo>
                        <a:pt x="11" y="100"/>
                        <a:pt x="30" y="80"/>
                        <a:pt x="53" y="80"/>
                      </a:cubicBezTo>
                      <a:cubicBezTo>
                        <a:pt x="58" y="80"/>
                        <a:pt x="63" y="82"/>
                        <a:pt x="67" y="84"/>
                      </a:cubicBezTo>
                      <a:cubicBezTo>
                        <a:pt x="69" y="84"/>
                        <a:pt x="71" y="84"/>
                        <a:pt x="72" y="84"/>
                      </a:cubicBezTo>
                      <a:cubicBezTo>
                        <a:pt x="74" y="83"/>
                        <a:pt x="75" y="81"/>
                        <a:pt x="75" y="79"/>
                      </a:cubicBezTo>
                      <a:cubicBezTo>
                        <a:pt x="76" y="56"/>
                        <a:pt x="95" y="38"/>
                        <a:pt x="117" y="38"/>
                      </a:cubicBezTo>
                      <a:cubicBezTo>
                        <a:pt x="130" y="38"/>
                        <a:pt x="140" y="43"/>
                        <a:pt x="148" y="52"/>
                      </a:cubicBezTo>
                      <a:cubicBezTo>
                        <a:pt x="150" y="54"/>
                        <a:pt x="152" y="55"/>
                        <a:pt x="154" y="54"/>
                      </a:cubicBezTo>
                      <a:cubicBezTo>
                        <a:pt x="156" y="53"/>
                        <a:pt x="157" y="51"/>
                        <a:pt x="157" y="50"/>
                      </a:cubicBezTo>
                      <a:cubicBezTo>
                        <a:pt x="160" y="28"/>
                        <a:pt x="178" y="11"/>
                        <a:pt x="200" y="11"/>
                      </a:cubicBezTo>
                      <a:cubicBezTo>
                        <a:pt x="223" y="11"/>
                        <a:pt x="241" y="30"/>
                        <a:pt x="241" y="54"/>
                      </a:cubicBezTo>
                      <a:cubicBezTo>
                        <a:pt x="241" y="61"/>
                        <a:pt x="240" y="69"/>
                        <a:pt x="238" y="75"/>
                      </a:cubicBezTo>
                      <a:cubicBezTo>
                        <a:pt x="237" y="77"/>
                        <a:pt x="238" y="79"/>
                        <a:pt x="240" y="80"/>
                      </a:cubicBezTo>
                      <a:cubicBezTo>
                        <a:pt x="242" y="82"/>
                        <a:pt x="244" y="82"/>
                        <a:pt x="246" y="80"/>
                      </a:cubicBezTo>
                      <a:cubicBezTo>
                        <a:pt x="270" y="80"/>
                        <a:pt x="289" y="99"/>
                        <a:pt x="289" y="124"/>
                      </a:cubicBezTo>
                      <a:cubicBezTo>
                        <a:pt x="289" y="148"/>
                        <a:pt x="270" y="167"/>
                        <a:pt x="246" y="167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9" name="Freeform 99"/>
                <p:cNvSpPr>
                  <a:spLocks noEditPoints="1"/>
                </p:cNvSpPr>
                <p:nvPr/>
              </p:nvSpPr>
              <p:spPr bwMode="auto">
                <a:xfrm>
                  <a:off x="37737" y="5401302"/>
                  <a:ext cx="386115" cy="269077"/>
                </a:xfrm>
                <a:custGeom>
                  <a:avLst/>
                  <a:gdLst>
                    <a:gd name="T0" fmla="*/ 208 w 208"/>
                    <a:gd name="T1" fmla="*/ 135 h 145"/>
                    <a:gd name="T2" fmla="*/ 208 w 208"/>
                    <a:gd name="T3" fmla="*/ 10 h 145"/>
                    <a:gd name="T4" fmla="*/ 198 w 208"/>
                    <a:gd name="T5" fmla="*/ 0 h 145"/>
                    <a:gd name="T6" fmla="*/ 10 w 208"/>
                    <a:gd name="T7" fmla="*/ 0 h 145"/>
                    <a:gd name="T8" fmla="*/ 0 w 208"/>
                    <a:gd name="T9" fmla="*/ 10 h 145"/>
                    <a:gd name="T10" fmla="*/ 0 w 208"/>
                    <a:gd name="T11" fmla="*/ 135 h 145"/>
                    <a:gd name="T12" fmla="*/ 10 w 208"/>
                    <a:gd name="T13" fmla="*/ 145 h 145"/>
                    <a:gd name="T14" fmla="*/ 198 w 208"/>
                    <a:gd name="T15" fmla="*/ 145 h 145"/>
                    <a:gd name="T16" fmla="*/ 208 w 208"/>
                    <a:gd name="T17" fmla="*/ 135 h 145"/>
                    <a:gd name="T18" fmla="*/ 104 w 208"/>
                    <a:gd name="T19" fmla="*/ 3 h 145"/>
                    <a:gd name="T20" fmla="*/ 106 w 208"/>
                    <a:gd name="T21" fmla="*/ 5 h 145"/>
                    <a:gd name="T22" fmla="*/ 104 w 208"/>
                    <a:gd name="T23" fmla="*/ 8 h 145"/>
                    <a:gd name="T24" fmla="*/ 102 w 208"/>
                    <a:gd name="T25" fmla="*/ 5 h 145"/>
                    <a:gd name="T26" fmla="*/ 104 w 208"/>
                    <a:gd name="T27" fmla="*/ 3 h 145"/>
                    <a:gd name="T28" fmla="*/ 104 w 208"/>
                    <a:gd name="T29" fmla="*/ 141 h 145"/>
                    <a:gd name="T30" fmla="*/ 100 w 208"/>
                    <a:gd name="T31" fmla="*/ 136 h 145"/>
                    <a:gd name="T32" fmla="*/ 104 w 208"/>
                    <a:gd name="T33" fmla="*/ 132 h 145"/>
                    <a:gd name="T34" fmla="*/ 109 w 208"/>
                    <a:gd name="T35" fmla="*/ 136 h 145"/>
                    <a:gd name="T36" fmla="*/ 104 w 208"/>
                    <a:gd name="T37" fmla="*/ 141 h 145"/>
                    <a:gd name="T38" fmla="*/ 197 w 208"/>
                    <a:gd name="T39" fmla="*/ 129 h 145"/>
                    <a:gd name="T40" fmla="*/ 12 w 208"/>
                    <a:gd name="T41" fmla="*/ 129 h 145"/>
                    <a:gd name="T42" fmla="*/ 12 w 208"/>
                    <a:gd name="T43" fmla="*/ 11 h 145"/>
                    <a:gd name="T44" fmla="*/ 197 w 208"/>
                    <a:gd name="T45" fmla="*/ 11 h 145"/>
                    <a:gd name="T46" fmla="*/ 197 w 208"/>
                    <a:gd name="T47" fmla="*/ 12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8" h="145">
                      <a:moveTo>
                        <a:pt x="208" y="135"/>
                      </a:moveTo>
                      <a:cubicBezTo>
                        <a:pt x="208" y="10"/>
                        <a:pt x="208" y="10"/>
                        <a:pt x="208" y="10"/>
                      </a:cubicBezTo>
                      <a:cubicBezTo>
                        <a:pt x="208" y="4"/>
                        <a:pt x="203" y="0"/>
                        <a:pt x="19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cubicBezTo>
                        <a:pt x="0" y="140"/>
                        <a:pt x="5" y="145"/>
                        <a:pt x="10" y="145"/>
                      </a:cubicBezTo>
                      <a:cubicBezTo>
                        <a:pt x="198" y="145"/>
                        <a:pt x="198" y="145"/>
                        <a:pt x="198" y="145"/>
                      </a:cubicBezTo>
                      <a:cubicBezTo>
                        <a:pt x="203" y="145"/>
                        <a:pt x="208" y="140"/>
                        <a:pt x="208" y="135"/>
                      </a:cubicBezTo>
                      <a:close/>
                      <a:moveTo>
                        <a:pt x="104" y="3"/>
                      </a:moveTo>
                      <a:cubicBezTo>
                        <a:pt x="105" y="3"/>
                        <a:pt x="106" y="4"/>
                        <a:pt x="106" y="5"/>
                      </a:cubicBezTo>
                      <a:cubicBezTo>
                        <a:pt x="106" y="7"/>
                        <a:pt x="105" y="8"/>
                        <a:pt x="104" y="8"/>
                      </a:cubicBezTo>
                      <a:cubicBezTo>
                        <a:pt x="103" y="8"/>
                        <a:pt x="102" y="7"/>
                        <a:pt x="102" y="5"/>
                      </a:cubicBezTo>
                      <a:cubicBezTo>
                        <a:pt x="102" y="4"/>
                        <a:pt x="103" y="3"/>
                        <a:pt x="104" y="3"/>
                      </a:cubicBezTo>
                      <a:close/>
                      <a:moveTo>
                        <a:pt x="104" y="141"/>
                      </a:moveTo>
                      <a:cubicBezTo>
                        <a:pt x="101" y="141"/>
                        <a:pt x="100" y="139"/>
                        <a:pt x="100" y="136"/>
                      </a:cubicBezTo>
                      <a:cubicBezTo>
                        <a:pt x="100" y="134"/>
                        <a:pt x="101" y="132"/>
                        <a:pt x="104" y="132"/>
                      </a:cubicBezTo>
                      <a:cubicBezTo>
                        <a:pt x="107" y="132"/>
                        <a:pt x="109" y="134"/>
                        <a:pt x="109" y="136"/>
                      </a:cubicBezTo>
                      <a:cubicBezTo>
                        <a:pt x="109" y="139"/>
                        <a:pt x="107" y="141"/>
                        <a:pt x="104" y="141"/>
                      </a:cubicBezTo>
                      <a:close/>
                      <a:moveTo>
                        <a:pt x="197" y="129"/>
                      </a:moveTo>
                      <a:cubicBezTo>
                        <a:pt x="12" y="129"/>
                        <a:pt x="12" y="129"/>
                        <a:pt x="12" y="129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97" y="11"/>
                        <a:pt x="197" y="11"/>
                        <a:pt x="197" y="11"/>
                      </a:cubicBezTo>
                      <a:lnTo>
                        <a:pt x="197" y="129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Freeform 469"/>
                <p:cNvSpPr>
                  <a:spLocks noChangeAspect="1"/>
                </p:cNvSpPr>
                <p:nvPr/>
              </p:nvSpPr>
              <p:spPr bwMode="auto">
                <a:xfrm>
                  <a:off x="-375056" y="5550393"/>
                  <a:ext cx="266509" cy="266911"/>
                </a:xfrm>
                <a:custGeom>
                  <a:avLst/>
                  <a:gdLst>
                    <a:gd name="connsiteX0" fmla="*/ 2846107 w 2846107"/>
                    <a:gd name="connsiteY0" fmla="*/ 1526447 h 2845712"/>
                    <a:gd name="connsiteX1" fmla="*/ 2844123 w 2846107"/>
                    <a:gd name="connsiteY1" fmla="*/ 1565744 h 2845712"/>
                    <a:gd name="connsiteX2" fmla="*/ 1425742 w 2846107"/>
                    <a:gd name="connsiteY2" fmla="*/ 2845712 h 2845712"/>
                    <a:gd name="connsiteX3" fmla="*/ 1138405 w 2846107"/>
                    <a:gd name="connsiteY3" fmla="*/ 2816746 h 2845712"/>
                    <a:gd name="connsiteX4" fmla="*/ 1045028 w 2846107"/>
                    <a:gd name="connsiteY4" fmla="*/ 2792736 h 2845712"/>
                    <a:gd name="connsiteX5" fmla="*/ 1505920 w 2846107"/>
                    <a:gd name="connsiteY5" fmla="*/ 1526448 h 2845712"/>
                    <a:gd name="connsiteX6" fmla="*/ 1540042 w 2846107"/>
                    <a:gd name="connsiteY6" fmla="*/ 1526449 h 2845712"/>
                    <a:gd name="connsiteX7" fmla="*/ 1540042 w 2846107"/>
                    <a:gd name="connsiteY7" fmla="*/ 1526448 h 2845712"/>
                    <a:gd name="connsiteX8" fmla="*/ 1311441 w 2846107"/>
                    <a:gd name="connsiteY8" fmla="*/ 0 h 2845712"/>
                    <a:gd name="connsiteX9" fmla="*/ 1311442 w 2846107"/>
                    <a:gd name="connsiteY9" fmla="*/ 1297847 h 2845712"/>
                    <a:gd name="connsiteX10" fmla="*/ 1311442 w 2846107"/>
                    <a:gd name="connsiteY10" fmla="*/ 1392388 h 2845712"/>
                    <a:gd name="connsiteX11" fmla="*/ 830345 w 2846107"/>
                    <a:gd name="connsiteY11" fmla="*/ 2714192 h 2845712"/>
                    <a:gd name="connsiteX12" fmla="*/ 746149 w 2846107"/>
                    <a:gd name="connsiteY12" fmla="*/ 2673633 h 2845712"/>
                    <a:gd name="connsiteX13" fmla="*/ 0 w 2846107"/>
                    <a:gd name="connsiteY13" fmla="*/ 1419970 h 2845712"/>
                    <a:gd name="connsiteX14" fmla="*/ 1279968 w 2846107"/>
                    <a:gd name="connsiteY14" fmla="*/ 1589 h 2845712"/>
                    <a:gd name="connsiteX15" fmla="*/ 1540042 w 2846107"/>
                    <a:gd name="connsiteY15" fmla="*/ 0 h 2845712"/>
                    <a:gd name="connsiteX16" fmla="*/ 1571516 w 2846107"/>
                    <a:gd name="connsiteY16" fmla="*/ 1589 h 2845712"/>
                    <a:gd name="connsiteX17" fmla="*/ 2844123 w 2846107"/>
                    <a:gd name="connsiteY17" fmla="*/ 1274196 h 2845712"/>
                    <a:gd name="connsiteX18" fmla="*/ 2845317 w 2846107"/>
                    <a:gd name="connsiteY18" fmla="*/ 1297848 h 2845712"/>
                    <a:gd name="connsiteX19" fmla="*/ 1540042 w 2846107"/>
                    <a:gd name="connsiteY19" fmla="*/ 1297847 h 2845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846107" h="2845712">
                      <a:moveTo>
                        <a:pt x="2846107" y="1526447"/>
                      </a:moveTo>
                      <a:lnTo>
                        <a:pt x="2844123" y="1565744"/>
                      </a:lnTo>
                      <a:cubicBezTo>
                        <a:pt x="2771111" y="2284684"/>
                        <a:pt x="2163945" y="2845712"/>
                        <a:pt x="1425742" y="2845712"/>
                      </a:cubicBezTo>
                      <a:cubicBezTo>
                        <a:pt x="1327315" y="2845712"/>
                        <a:pt x="1231218" y="2835738"/>
                        <a:pt x="1138405" y="2816746"/>
                      </a:cubicBezTo>
                      <a:lnTo>
                        <a:pt x="1045028" y="2792736"/>
                      </a:lnTo>
                      <a:lnTo>
                        <a:pt x="1505920" y="1526448"/>
                      </a:lnTo>
                      <a:lnTo>
                        <a:pt x="1540042" y="1526449"/>
                      </a:lnTo>
                      <a:lnTo>
                        <a:pt x="1540042" y="1526448"/>
                      </a:lnTo>
                      <a:close/>
                      <a:moveTo>
                        <a:pt x="1311441" y="0"/>
                      </a:moveTo>
                      <a:lnTo>
                        <a:pt x="1311442" y="1297847"/>
                      </a:lnTo>
                      <a:lnTo>
                        <a:pt x="1311442" y="1392388"/>
                      </a:lnTo>
                      <a:lnTo>
                        <a:pt x="830345" y="2714192"/>
                      </a:lnTo>
                      <a:lnTo>
                        <a:pt x="746149" y="2673633"/>
                      </a:lnTo>
                      <a:cubicBezTo>
                        <a:pt x="301709" y="2432199"/>
                        <a:pt x="0" y="1961319"/>
                        <a:pt x="0" y="1419970"/>
                      </a:cubicBezTo>
                      <a:cubicBezTo>
                        <a:pt x="0" y="681768"/>
                        <a:pt x="561029" y="74601"/>
                        <a:pt x="1279968" y="1589"/>
                      </a:cubicBezTo>
                      <a:close/>
                      <a:moveTo>
                        <a:pt x="1540042" y="0"/>
                      </a:moveTo>
                      <a:lnTo>
                        <a:pt x="1571516" y="1589"/>
                      </a:lnTo>
                      <a:cubicBezTo>
                        <a:pt x="2242526" y="69734"/>
                        <a:pt x="2775978" y="603186"/>
                        <a:pt x="2844123" y="1274196"/>
                      </a:cubicBezTo>
                      <a:lnTo>
                        <a:pt x="2845317" y="1297848"/>
                      </a:lnTo>
                      <a:lnTo>
                        <a:pt x="1540042" y="129784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4871" tIns="75897" rIns="94871" bIns="7589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83646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43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71" name="Freeform 135"/>
                <p:cNvSpPr>
                  <a:spLocks noChangeAspect="1" noEditPoints="1"/>
                </p:cNvSpPr>
                <p:nvPr/>
              </p:nvSpPr>
              <p:spPr bwMode="auto">
                <a:xfrm>
                  <a:off x="-68314" y="6275466"/>
                  <a:ext cx="154017" cy="154271"/>
                </a:xfrm>
                <a:custGeom>
                  <a:avLst/>
                  <a:gdLst>
                    <a:gd name="T0" fmla="*/ 680 w 779"/>
                    <a:gd name="T1" fmla="*/ 0 h 779"/>
                    <a:gd name="T2" fmla="*/ 99 w 779"/>
                    <a:gd name="T3" fmla="*/ 0 h 779"/>
                    <a:gd name="T4" fmla="*/ 0 w 779"/>
                    <a:gd name="T5" fmla="*/ 99 h 779"/>
                    <a:gd name="T6" fmla="*/ 0 w 779"/>
                    <a:gd name="T7" fmla="*/ 680 h 779"/>
                    <a:gd name="T8" fmla="*/ 99 w 779"/>
                    <a:gd name="T9" fmla="*/ 779 h 779"/>
                    <a:gd name="T10" fmla="*/ 680 w 779"/>
                    <a:gd name="T11" fmla="*/ 779 h 779"/>
                    <a:gd name="T12" fmla="*/ 779 w 779"/>
                    <a:gd name="T13" fmla="*/ 680 h 779"/>
                    <a:gd name="T14" fmla="*/ 779 w 779"/>
                    <a:gd name="T15" fmla="*/ 99 h 779"/>
                    <a:gd name="T16" fmla="*/ 680 w 779"/>
                    <a:gd name="T17" fmla="*/ 0 h 779"/>
                    <a:gd name="T18" fmla="*/ 523 w 779"/>
                    <a:gd name="T19" fmla="*/ 410 h 779"/>
                    <a:gd name="T20" fmla="*/ 501 w 779"/>
                    <a:gd name="T21" fmla="*/ 388 h 779"/>
                    <a:gd name="T22" fmla="*/ 456 w 779"/>
                    <a:gd name="T23" fmla="*/ 384 h 779"/>
                    <a:gd name="T24" fmla="*/ 422 w 779"/>
                    <a:gd name="T25" fmla="*/ 422 h 779"/>
                    <a:gd name="T26" fmla="*/ 422 w 779"/>
                    <a:gd name="T27" fmla="*/ 628 h 779"/>
                    <a:gd name="T28" fmla="*/ 313 w 779"/>
                    <a:gd name="T29" fmla="*/ 628 h 779"/>
                    <a:gd name="T30" fmla="*/ 313 w 779"/>
                    <a:gd name="T31" fmla="*/ 305 h 779"/>
                    <a:gd name="T32" fmla="*/ 422 w 779"/>
                    <a:gd name="T33" fmla="*/ 305 h 779"/>
                    <a:gd name="T34" fmla="*/ 422 w 779"/>
                    <a:gd name="T35" fmla="*/ 343 h 779"/>
                    <a:gd name="T36" fmla="*/ 475 w 779"/>
                    <a:gd name="T37" fmla="*/ 302 h 779"/>
                    <a:gd name="T38" fmla="*/ 561 w 779"/>
                    <a:gd name="T39" fmla="*/ 305 h 779"/>
                    <a:gd name="T40" fmla="*/ 640 w 779"/>
                    <a:gd name="T41" fmla="*/ 628 h 779"/>
                    <a:gd name="T42" fmla="*/ 531 w 779"/>
                    <a:gd name="T43" fmla="*/ 628 h 779"/>
                    <a:gd name="T44" fmla="*/ 523 w 779"/>
                    <a:gd name="T45" fmla="*/ 410 h 779"/>
                    <a:gd name="T46" fmla="*/ 250 w 779"/>
                    <a:gd name="T47" fmla="*/ 234 h 779"/>
                    <a:gd name="T48" fmla="*/ 171 w 779"/>
                    <a:gd name="T49" fmla="*/ 253 h 779"/>
                    <a:gd name="T50" fmla="*/ 148 w 779"/>
                    <a:gd name="T51" fmla="*/ 171 h 779"/>
                    <a:gd name="T52" fmla="*/ 182 w 779"/>
                    <a:gd name="T53" fmla="*/ 148 h 779"/>
                    <a:gd name="T54" fmla="*/ 235 w 779"/>
                    <a:gd name="T55" fmla="*/ 159 h 779"/>
                    <a:gd name="T56" fmla="*/ 261 w 779"/>
                    <a:gd name="T57" fmla="*/ 189 h 779"/>
                    <a:gd name="T58" fmla="*/ 250 w 779"/>
                    <a:gd name="T59" fmla="*/ 234 h 779"/>
                    <a:gd name="T60" fmla="*/ 253 w 779"/>
                    <a:gd name="T61" fmla="*/ 305 h 779"/>
                    <a:gd name="T62" fmla="*/ 253 w 779"/>
                    <a:gd name="T63" fmla="*/ 628 h 779"/>
                    <a:gd name="T64" fmla="*/ 145 w 779"/>
                    <a:gd name="T65" fmla="*/ 628 h 779"/>
                    <a:gd name="T66" fmla="*/ 145 w 779"/>
                    <a:gd name="T67" fmla="*/ 305 h 779"/>
                    <a:gd name="T68" fmla="*/ 253 w 779"/>
                    <a:gd name="T69" fmla="*/ 305 h 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79" h="779">
                      <a:moveTo>
                        <a:pt x="680" y="0"/>
                      </a:move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44" y="0"/>
                        <a:pt x="0" y="44"/>
                        <a:pt x="0" y="99"/>
                      </a:cubicBezTo>
                      <a:cubicBezTo>
                        <a:pt x="0" y="680"/>
                        <a:pt x="0" y="680"/>
                        <a:pt x="0" y="680"/>
                      </a:cubicBezTo>
                      <a:cubicBezTo>
                        <a:pt x="0" y="735"/>
                        <a:pt x="44" y="779"/>
                        <a:pt x="99" y="779"/>
                      </a:cubicBezTo>
                      <a:cubicBezTo>
                        <a:pt x="680" y="779"/>
                        <a:pt x="680" y="779"/>
                        <a:pt x="680" y="779"/>
                      </a:cubicBezTo>
                      <a:cubicBezTo>
                        <a:pt x="735" y="779"/>
                        <a:pt x="779" y="735"/>
                        <a:pt x="779" y="680"/>
                      </a:cubicBezTo>
                      <a:cubicBezTo>
                        <a:pt x="779" y="99"/>
                        <a:pt x="779" y="99"/>
                        <a:pt x="779" y="99"/>
                      </a:cubicBezTo>
                      <a:cubicBezTo>
                        <a:pt x="779" y="44"/>
                        <a:pt x="735" y="0"/>
                        <a:pt x="680" y="0"/>
                      </a:cubicBezTo>
                      <a:close/>
                      <a:moveTo>
                        <a:pt x="523" y="410"/>
                      </a:moveTo>
                      <a:cubicBezTo>
                        <a:pt x="520" y="397"/>
                        <a:pt x="514" y="392"/>
                        <a:pt x="501" y="388"/>
                      </a:cubicBezTo>
                      <a:cubicBezTo>
                        <a:pt x="488" y="378"/>
                        <a:pt x="474" y="382"/>
                        <a:pt x="456" y="384"/>
                      </a:cubicBezTo>
                      <a:cubicBezTo>
                        <a:pt x="445" y="395"/>
                        <a:pt x="428" y="405"/>
                        <a:pt x="422" y="422"/>
                      </a:cubicBezTo>
                      <a:cubicBezTo>
                        <a:pt x="422" y="490"/>
                        <a:pt x="422" y="559"/>
                        <a:pt x="422" y="628"/>
                      </a:cubicBezTo>
                      <a:cubicBezTo>
                        <a:pt x="386" y="628"/>
                        <a:pt x="350" y="628"/>
                        <a:pt x="313" y="628"/>
                      </a:cubicBezTo>
                      <a:cubicBezTo>
                        <a:pt x="313" y="520"/>
                        <a:pt x="313" y="413"/>
                        <a:pt x="313" y="305"/>
                      </a:cubicBezTo>
                      <a:cubicBezTo>
                        <a:pt x="350" y="305"/>
                        <a:pt x="386" y="305"/>
                        <a:pt x="422" y="305"/>
                      </a:cubicBezTo>
                      <a:cubicBezTo>
                        <a:pt x="422" y="318"/>
                        <a:pt x="422" y="331"/>
                        <a:pt x="422" y="343"/>
                      </a:cubicBezTo>
                      <a:cubicBezTo>
                        <a:pt x="441" y="330"/>
                        <a:pt x="450" y="310"/>
                        <a:pt x="475" y="302"/>
                      </a:cubicBezTo>
                      <a:cubicBezTo>
                        <a:pt x="499" y="292"/>
                        <a:pt x="542" y="298"/>
                        <a:pt x="561" y="305"/>
                      </a:cubicBezTo>
                      <a:cubicBezTo>
                        <a:pt x="661" y="343"/>
                        <a:pt x="643" y="491"/>
                        <a:pt x="640" y="628"/>
                      </a:cubicBezTo>
                      <a:cubicBezTo>
                        <a:pt x="603" y="628"/>
                        <a:pt x="568" y="628"/>
                        <a:pt x="531" y="628"/>
                      </a:cubicBezTo>
                      <a:cubicBezTo>
                        <a:pt x="531" y="581"/>
                        <a:pt x="542" y="437"/>
                        <a:pt x="523" y="410"/>
                      </a:cubicBezTo>
                      <a:close/>
                      <a:moveTo>
                        <a:pt x="250" y="234"/>
                      </a:moveTo>
                      <a:cubicBezTo>
                        <a:pt x="242" y="255"/>
                        <a:pt x="194" y="273"/>
                        <a:pt x="171" y="253"/>
                      </a:cubicBezTo>
                      <a:cubicBezTo>
                        <a:pt x="145" y="245"/>
                        <a:pt x="129" y="201"/>
                        <a:pt x="148" y="171"/>
                      </a:cubicBezTo>
                      <a:cubicBezTo>
                        <a:pt x="156" y="159"/>
                        <a:pt x="172" y="156"/>
                        <a:pt x="182" y="148"/>
                      </a:cubicBezTo>
                      <a:cubicBezTo>
                        <a:pt x="206" y="147"/>
                        <a:pt x="223" y="148"/>
                        <a:pt x="235" y="159"/>
                      </a:cubicBezTo>
                      <a:cubicBezTo>
                        <a:pt x="252" y="166"/>
                        <a:pt x="251" y="178"/>
                        <a:pt x="261" y="189"/>
                      </a:cubicBezTo>
                      <a:cubicBezTo>
                        <a:pt x="261" y="211"/>
                        <a:pt x="260" y="224"/>
                        <a:pt x="250" y="234"/>
                      </a:cubicBezTo>
                      <a:close/>
                      <a:moveTo>
                        <a:pt x="253" y="305"/>
                      </a:moveTo>
                      <a:cubicBezTo>
                        <a:pt x="253" y="413"/>
                        <a:pt x="253" y="520"/>
                        <a:pt x="253" y="628"/>
                      </a:cubicBezTo>
                      <a:cubicBezTo>
                        <a:pt x="217" y="628"/>
                        <a:pt x="181" y="628"/>
                        <a:pt x="145" y="628"/>
                      </a:cubicBezTo>
                      <a:cubicBezTo>
                        <a:pt x="145" y="520"/>
                        <a:pt x="145" y="413"/>
                        <a:pt x="145" y="305"/>
                      </a:cubicBezTo>
                      <a:cubicBezTo>
                        <a:pt x="181" y="305"/>
                        <a:pt x="217" y="305"/>
                        <a:pt x="253" y="30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1935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72" name="Freeform 113"/>
                <p:cNvSpPr>
                  <a:spLocks noEditPoints="1"/>
                </p:cNvSpPr>
                <p:nvPr/>
              </p:nvSpPr>
              <p:spPr bwMode="auto">
                <a:xfrm>
                  <a:off x="1665623" y="5029102"/>
                  <a:ext cx="260584" cy="315323"/>
                </a:xfrm>
                <a:custGeom>
                  <a:avLst/>
                  <a:gdLst>
                    <a:gd name="T0" fmla="*/ 107 w 136"/>
                    <a:gd name="T1" fmla="*/ 140 h 164"/>
                    <a:gd name="T2" fmla="*/ 105 w 136"/>
                    <a:gd name="T3" fmla="*/ 138 h 164"/>
                    <a:gd name="T4" fmla="*/ 133 w 136"/>
                    <a:gd name="T5" fmla="*/ 119 h 164"/>
                    <a:gd name="T6" fmla="*/ 114 w 136"/>
                    <a:gd name="T7" fmla="*/ 0 h 164"/>
                    <a:gd name="T8" fmla="*/ 3 w 136"/>
                    <a:gd name="T9" fmla="*/ 19 h 164"/>
                    <a:gd name="T10" fmla="*/ 23 w 136"/>
                    <a:gd name="T11" fmla="*/ 138 h 164"/>
                    <a:gd name="T12" fmla="*/ 0 w 136"/>
                    <a:gd name="T13" fmla="*/ 164 h 164"/>
                    <a:gd name="T14" fmla="*/ 22 w 136"/>
                    <a:gd name="T15" fmla="*/ 156 h 164"/>
                    <a:gd name="T16" fmla="*/ 122 w 136"/>
                    <a:gd name="T17" fmla="*/ 164 h 164"/>
                    <a:gd name="T18" fmla="*/ 107 w 136"/>
                    <a:gd name="T19" fmla="*/ 140 h 164"/>
                    <a:gd name="T20" fmla="*/ 99 w 136"/>
                    <a:gd name="T21" fmla="*/ 114 h 164"/>
                    <a:gd name="T22" fmla="*/ 118 w 136"/>
                    <a:gd name="T23" fmla="*/ 114 h 164"/>
                    <a:gd name="T24" fmla="*/ 40 w 136"/>
                    <a:gd name="T25" fmla="*/ 17 h 164"/>
                    <a:gd name="T26" fmla="*/ 61 w 136"/>
                    <a:gd name="T27" fmla="*/ 15 h 164"/>
                    <a:gd name="T28" fmla="*/ 95 w 136"/>
                    <a:gd name="T29" fmla="*/ 15 h 164"/>
                    <a:gd name="T30" fmla="*/ 97 w 136"/>
                    <a:gd name="T31" fmla="*/ 22 h 164"/>
                    <a:gd name="T32" fmla="*/ 76 w 136"/>
                    <a:gd name="T33" fmla="*/ 24 h 164"/>
                    <a:gd name="T34" fmla="*/ 42 w 136"/>
                    <a:gd name="T35" fmla="*/ 24 h 164"/>
                    <a:gd name="T36" fmla="*/ 40 w 136"/>
                    <a:gd name="T37" fmla="*/ 17 h 164"/>
                    <a:gd name="T38" fmla="*/ 24 w 136"/>
                    <a:gd name="T39" fmla="*/ 33 h 164"/>
                    <a:gd name="T40" fmla="*/ 118 w 136"/>
                    <a:gd name="T41" fmla="*/ 37 h 164"/>
                    <a:gd name="T42" fmla="*/ 113 w 136"/>
                    <a:gd name="T43" fmla="*/ 96 h 164"/>
                    <a:gd name="T44" fmla="*/ 19 w 136"/>
                    <a:gd name="T45" fmla="*/ 92 h 164"/>
                    <a:gd name="T46" fmla="*/ 96 w 136"/>
                    <a:gd name="T47" fmla="*/ 138 h 164"/>
                    <a:gd name="T48" fmla="*/ 39 w 136"/>
                    <a:gd name="T49" fmla="*/ 140 h 164"/>
                    <a:gd name="T50" fmla="*/ 96 w 136"/>
                    <a:gd name="T51" fmla="*/ 138 h 164"/>
                    <a:gd name="T52" fmla="*/ 53 w 136"/>
                    <a:gd name="T53" fmla="*/ 122 h 164"/>
                    <a:gd name="T54" fmla="*/ 81 w 136"/>
                    <a:gd name="T55" fmla="*/ 119 h 164"/>
                    <a:gd name="T56" fmla="*/ 84 w 136"/>
                    <a:gd name="T57" fmla="*/ 129 h 164"/>
                    <a:gd name="T58" fmla="*/ 55 w 136"/>
                    <a:gd name="T59" fmla="*/ 132 h 164"/>
                    <a:gd name="T60" fmla="*/ 28 w 136"/>
                    <a:gd name="T61" fmla="*/ 123 h 164"/>
                    <a:gd name="T62" fmla="*/ 28 w 136"/>
                    <a:gd name="T63" fmla="*/ 104 h 164"/>
                    <a:gd name="T64" fmla="*/ 28 w 136"/>
                    <a:gd name="T65" fmla="*/ 123 h 164"/>
                    <a:gd name="T66" fmla="*/ 35 w 136"/>
                    <a:gd name="T67" fmla="*/ 143 h 164"/>
                    <a:gd name="T68" fmla="*/ 109 w 136"/>
                    <a:gd name="T69" fmla="*/ 151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6" h="164">
                      <a:moveTo>
                        <a:pt x="107" y="140"/>
                      </a:moveTo>
                      <a:cubicBezTo>
                        <a:pt x="107" y="140"/>
                        <a:pt x="107" y="140"/>
                        <a:pt x="107" y="140"/>
                      </a:cubicBezTo>
                      <a:cubicBezTo>
                        <a:pt x="107" y="140"/>
                        <a:pt x="107" y="140"/>
                        <a:pt x="107" y="140"/>
                      </a:cubicBezTo>
                      <a:cubicBezTo>
                        <a:pt x="105" y="138"/>
                        <a:pt x="105" y="138"/>
                        <a:pt x="105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25" y="138"/>
                        <a:pt x="133" y="129"/>
                        <a:pt x="133" y="119"/>
                      </a:cubicBezTo>
                      <a:cubicBezTo>
                        <a:pt x="133" y="19"/>
                        <a:pt x="133" y="19"/>
                        <a:pt x="133" y="19"/>
                      </a:cubicBezTo>
                      <a:cubicBezTo>
                        <a:pt x="133" y="9"/>
                        <a:pt x="125" y="0"/>
                        <a:pt x="11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2" y="0"/>
                        <a:pt x="3" y="9"/>
                        <a:pt x="3" y="19"/>
                      </a:cubicBezTo>
                      <a:cubicBezTo>
                        <a:pt x="3" y="119"/>
                        <a:pt x="3" y="119"/>
                        <a:pt x="3" y="119"/>
                      </a:cubicBezTo>
                      <a:cubicBezTo>
                        <a:pt x="3" y="129"/>
                        <a:pt x="12" y="138"/>
                        <a:pt x="23" y="138"/>
                      </a:cubicBezTo>
                      <a:cubicBezTo>
                        <a:pt x="32" y="138"/>
                        <a:pt x="32" y="138"/>
                        <a:pt x="32" y="138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14" y="164"/>
                        <a:pt x="14" y="164"/>
                        <a:pt x="14" y="164"/>
                      </a:cubicBezTo>
                      <a:cubicBezTo>
                        <a:pt x="22" y="156"/>
                        <a:pt x="22" y="156"/>
                        <a:pt x="22" y="156"/>
                      </a:cubicBezTo>
                      <a:cubicBezTo>
                        <a:pt x="114" y="156"/>
                        <a:pt x="114" y="156"/>
                        <a:pt x="114" y="156"/>
                      </a:cubicBezTo>
                      <a:cubicBezTo>
                        <a:pt x="122" y="164"/>
                        <a:pt x="122" y="164"/>
                        <a:pt x="122" y="164"/>
                      </a:cubicBezTo>
                      <a:cubicBezTo>
                        <a:pt x="136" y="164"/>
                        <a:pt x="136" y="164"/>
                        <a:pt x="136" y="164"/>
                      </a:cubicBezTo>
                      <a:cubicBezTo>
                        <a:pt x="107" y="140"/>
                        <a:pt x="107" y="140"/>
                        <a:pt x="107" y="140"/>
                      </a:cubicBezTo>
                      <a:close/>
                      <a:moveTo>
                        <a:pt x="109" y="123"/>
                      </a:moveTo>
                      <a:cubicBezTo>
                        <a:pt x="104" y="123"/>
                        <a:pt x="99" y="119"/>
                        <a:pt x="99" y="114"/>
                      </a:cubicBezTo>
                      <a:cubicBezTo>
                        <a:pt x="99" y="109"/>
                        <a:pt x="104" y="104"/>
                        <a:pt x="109" y="104"/>
                      </a:cubicBezTo>
                      <a:cubicBezTo>
                        <a:pt x="114" y="104"/>
                        <a:pt x="118" y="109"/>
                        <a:pt x="118" y="114"/>
                      </a:cubicBezTo>
                      <a:cubicBezTo>
                        <a:pt x="118" y="119"/>
                        <a:pt x="114" y="123"/>
                        <a:pt x="109" y="123"/>
                      </a:cubicBezTo>
                      <a:close/>
                      <a:moveTo>
                        <a:pt x="40" y="17"/>
                      </a:moveTo>
                      <a:cubicBezTo>
                        <a:pt x="40" y="16"/>
                        <a:pt x="41" y="15"/>
                        <a:pt x="42" y="15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95" y="15"/>
                        <a:pt x="95" y="15"/>
                        <a:pt x="95" y="15"/>
                      </a:cubicBezTo>
                      <a:cubicBezTo>
                        <a:pt x="96" y="15"/>
                        <a:pt x="97" y="16"/>
                        <a:pt x="97" y="17"/>
                      </a:cubicBezTo>
                      <a:cubicBezTo>
                        <a:pt x="97" y="22"/>
                        <a:pt x="97" y="22"/>
                        <a:pt x="97" y="22"/>
                      </a:cubicBezTo>
                      <a:cubicBezTo>
                        <a:pt x="97" y="23"/>
                        <a:pt x="96" y="24"/>
                        <a:pt x="95" y="24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1" y="24"/>
                        <a:pt x="40" y="23"/>
                        <a:pt x="40" y="22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lose/>
                      <a:moveTo>
                        <a:pt x="19" y="37"/>
                      </a:moveTo>
                      <a:cubicBezTo>
                        <a:pt x="19" y="34"/>
                        <a:pt x="21" y="33"/>
                        <a:pt x="24" y="33"/>
                      </a:cubicBezTo>
                      <a:cubicBezTo>
                        <a:pt x="113" y="33"/>
                        <a:pt x="113" y="33"/>
                        <a:pt x="113" y="33"/>
                      </a:cubicBezTo>
                      <a:cubicBezTo>
                        <a:pt x="116" y="33"/>
                        <a:pt x="118" y="34"/>
                        <a:pt x="118" y="37"/>
                      </a:cubicBezTo>
                      <a:cubicBezTo>
                        <a:pt x="118" y="92"/>
                        <a:pt x="118" y="92"/>
                        <a:pt x="118" y="92"/>
                      </a:cubicBezTo>
                      <a:cubicBezTo>
                        <a:pt x="118" y="94"/>
                        <a:pt x="116" y="96"/>
                        <a:pt x="113" y="96"/>
                      </a:cubicBezTo>
                      <a:cubicBezTo>
                        <a:pt x="24" y="96"/>
                        <a:pt x="24" y="96"/>
                        <a:pt x="24" y="96"/>
                      </a:cubicBezTo>
                      <a:cubicBezTo>
                        <a:pt x="21" y="96"/>
                        <a:pt x="19" y="94"/>
                        <a:pt x="19" y="92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lose/>
                      <a:moveTo>
                        <a:pt x="96" y="138"/>
                      </a:moveTo>
                      <a:cubicBezTo>
                        <a:pt x="98" y="140"/>
                        <a:pt x="98" y="140"/>
                        <a:pt x="98" y="140"/>
                      </a:cubicBezTo>
                      <a:cubicBezTo>
                        <a:pt x="39" y="140"/>
                        <a:pt x="39" y="140"/>
                        <a:pt x="39" y="140"/>
                      </a:cubicBezTo>
                      <a:cubicBezTo>
                        <a:pt x="41" y="138"/>
                        <a:pt x="41" y="138"/>
                        <a:pt x="41" y="138"/>
                      </a:cubicBezTo>
                      <a:lnTo>
                        <a:pt x="96" y="138"/>
                      </a:lnTo>
                      <a:close/>
                      <a:moveTo>
                        <a:pt x="53" y="129"/>
                      </a:moveTo>
                      <a:cubicBezTo>
                        <a:pt x="53" y="122"/>
                        <a:pt x="53" y="122"/>
                        <a:pt x="53" y="122"/>
                      </a:cubicBezTo>
                      <a:cubicBezTo>
                        <a:pt x="53" y="120"/>
                        <a:pt x="54" y="119"/>
                        <a:pt x="55" y="119"/>
                      </a:cubicBezTo>
                      <a:cubicBezTo>
                        <a:pt x="81" y="119"/>
                        <a:pt x="81" y="119"/>
                        <a:pt x="81" y="119"/>
                      </a:cubicBezTo>
                      <a:cubicBezTo>
                        <a:pt x="83" y="119"/>
                        <a:pt x="84" y="120"/>
                        <a:pt x="84" y="122"/>
                      </a:cubicBezTo>
                      <a:cubicBezTo>
                        <a:pt x="84" y="129"/>
                        <a:pt x="84" y="129"/>
                        <a:pt x="84" y="129"/>
                      </a:cubicBezTo>
                      <a:cubicBezTo>
                        <a:pt x="84" y="130"/>
                        <a:pt x="83" y="132"/>
                        <a:pt x="81" y="132"/>
                      </a:cubicBezTo>
                      <a:cubicBezTo>
                        <a:pt x="55" y="132"/>
                        <a:pt x="55" y="132"/>
                        <a:pt x="55" y="132"/>
                      </a:cubicBezTo>
                      <a:cubicBezTo>
                        <a:pt x="54" y="132"/>
                        <a:pt x="53" y="130"/>
                        <a:pt x="53" y="129"/>
                      </a:cubicBezTo>
                      <a:close/>
                      <a:moveTo>
                        <a:pt x="28" y="123"/>
                      </a:moveTo>
                      <a:cubicBezTo>
                        <a:pt x="23" y="123"/>
                        <a:pt x="19" y="119"/>
                        <a:pt x="19" y="114"/>
                      </a:cubicBezTo>
                      <a:cubicBezTo>
                        <a:pt x="19" y="109"/>
                        <a:pt x="23" y="104"/>
                        <a:pt x="28" y="104"/>
                      </a:cubicBezTo>
                      <a:cubicBezTo>
                        <a:pt x="33" y="104"/>
                        <a:pt x="37" y="109"/>
                        <a:pt x="37" y="114"/>
                      </a:cubicBezTo>
                      <a:cubicBezTo>
                        <a:pt x="37" y="119"/>
                        <a:pt x="33" y="123"/>
                        <a:pt x="28" y="123"/>
                      </a:cubicBezTo>
                      <a:close/>
                      <a:moveTo>
                        <a:pt x="27" y="151"/>
                      </a:moveTo>
                      <a:cubicBezTo>
                        <a:pt x="35" y="143"/>
                        <a:pt x="35" y="143"/>
                        <a:pt x="35" y="143"/>
                      </a:cubicBezTo>
                      <a:cubicBezTo>
                        <a:pt x="101" y="143"/>
                        <a:pt x="101" y="143"/>
                        <a:pt x="101" y="143"/>
                      </a:cubicBezTo>
                      <a:cubicBezTo>
                        <a:pt x="109" y="151"/>
                        <a:pt x="109" y="151"/>
                        <a:pt x="109" y="151"/>
                      </a:cubicBezTo>
                      <a:lnTo>
                        <a:pt x="27" y="151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73" name="Group 472"/>
                <p:cNvGrpSpPr/>
                <p:nvPr/>
              </p:nvGrpSpPr>
              <p:grpSpPr>
                <a:xfrm>
                  <a:off x="1989024" y="5846675"/>
                  <a:ext cx="151154" cy="237374"/>
                  <a:chOff x="8290546" y="4109532"/>
                  <a:chExt cx="294458" cy="461663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497" name="Freeform 117"/>
                  <p:cNvSpPr>
                    <a:spLocks/>
                  </p:cNvSpPr>
                  <p:nvPr/>
                </p:nvSpPr>
                <p:spPr bwMode="auto">
                  <a:xfrm>
                    <a:off x="8347515" y="4211630"/>
                    <a:ext cx="180523" cy="301856"/>
                  </a:xfrm>
                  <a:custGeom>
                    <a:avLst/>
                    <a:gdLst>
                      <a:gd name="T0" fmla="*/ 27 w 46"/>
                      <a:gd name="T1" fmla="*/ 34 h 77"/>
                      <a:gd name="T2" fmla="*/ 27 w 46"/>
                      <a:gd name="T3" fmla="*/ 0 h 77"/>
                      <a:gd name="T4" fmla="*/ 18 w 46"/>
                      <a:gd name="T5" fmla="*/ 0 h 77"/>
                      <a:gd name="T6" fmla="*/ 18 w 46"/>
                      <a:gd name="T7" fmla="*/ 34 h 77"/>
                      <a:gd name="T8" fmla="*/ 0 w 46"/>
                      <a:gd name="T9" fmla="*/ 56 h 77"/>
                      <a:gd name="T10" fmla="*/ 23 w 46"/>
                      <a:gd name="T11" fmla="*/ 77 h 77"/>
                      <a:gd name="T12" fmla="*/ 46 w 46"/>
                      <a:gd name="T13" fmla="*/ 56 h 77"/>
                      <a:gd name="T14" fmla="*/ 27 w 46"/>
                      <a:gd name="T15" fmla="*/ 34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6" h="77">
                        <a:moveTo>
                          <a:pt x="27" y="34"/>
                        </a:move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34"/>
                          <a:pt x="18" y="34"/>
                          <a:pt x="18" y="34"/>
                        </a:cubicBezTo>
                        <a:cubicBezTo>
                          <a:pt x="8" y="36"/>
                          <a:pt x="0" y="45"/>
                          <a:pt x="0" y="56"/>
                        </a:cubicBezTo>
                        <a:cubicBezTo>
                          <a:pt x="0" y="68"/>
                          <a:pt x="10" y="77"/>
                          <a:pt x="23" y="77"/>
                        </a:cubicBezTo>
                        <a:cubicBezTo>
                          <a:pt x="35" y="77"/>
                          <a:pt x="46" y="68"/>
                          <a:pt x="46" y="56"/>
                        </a:cubicBezTo>
                        <a:cubicBezTo>
                          <a:pt x="46" y="45"/>
                          <a:pt x="38" y="36"/>
                          <a:pt x="27" y="3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  <a:extLst/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8" name="Freeform 118"/>
                  <p:cNvSpPr>
                    <a:spLocks noEditPoints="1"/>
                  </p:cNvSpPr>
                  <p:nvPr/>
                </p:nvSpPr>
                <p:spPr bwMode="auto">
                  <a:xfrm>
                    <a:off x="8290546" y="4109532"/>
                    <a:ext cx="294458" cy="461663"/>
                  </a:xfrm>
                  <a:custGeom>
                    <a:avLst/>
                    <a:gdLst>
                      <a:gd name="T0" fmla="*/ 56 w 75"/>
                      <a:gd name="T1" fmla="*/ 51 h 118"/>
                      <a:gd name="T2" fmla="*/ 56 w 75"/>
                      <a:gd name="T3" fmla="*/ 44 h 118"/>
                      <a:gd name="T4" fmla="*/ 62 w 75"/>
                      <a:gd name="T5" fmla="*/ 44 h 118"/>
                      <a:gd name="T6" fmla="*/ 62 w 75"/>
                      <a:gd name="T7" fmla="*/ 38 h 118"/>
                      <a:gd name="T8" fmla="*/ 56 w 75"/>
                      <a:gd name="T9" fmla="*/ 38 h 118"/>
                      <a:gd name="T10" fmla="*/ 56 w 75"/>
                      <a:gd name="T11" fmla="*/ 29 h 118"/>
                      <a:gd name="T12" fmla="*/ 62 w 75"/>
                      <a:gd name="T13" fmla="*/ 29 h 118"/>
                      <a:gd name="T14" fmla="*/ 62 w 75"/>
                      <a:gd name="T15" fmla="*/ 23 h 118"/>
                      <a:gd name="T16" fmla="*/ 56 w 75"/>
                      <a:gd name="T17" fmla="*/ 23 h 118"/>
                      <a:gd name="T18" fmla="*/ 56 w 75"/>
                      <a:gd name="T19" fmla="*/ 17 h 118"/>
                      <a:gd name="T20" fmla="*/ 38 w 75"/>
                      <a:gd name="T21" fmla="*/ 0 h 118"/>
                      <a:gd name="T22" fmla="*/ 20 w 75"/>
                      <a:gd name="T23" fmla="*/ 17 h 118"/>
                      <a:gd name="T24" fmla="*/ 20 w 75"/>
                      <a:gd name="T25" fmla="*/ 51 h 118"/>
                      <a:gd name="T26" fmla="*/ 0 w 75"/>
                      <a:gd name="T27" fmla="*/ 83 h 118"/>
                      <a:gd name="T28" fmla="*/ 38 w 75"/>
                      <a:gd name="T29" fmla="*/ 118 h 118"/>
                      <a:gd name="T30" fmla="*/ 75 w 75"/>
                      <a:gd name="T31" fmla="*/ 83 h 118"/>
                      <a:gd name="T32" fmla="*/ 56 w 75"/>
                      <a:gd name="T33" fmla="*/ 51 h 118"/>
                      <a:gd name="T34" fmla="*/ 38 w 75"/>
                      <a:gd name="T35" fmla="*/ 109 h 118"/>
                      <a:gd name="T36" fmla="*/ 9 w 75"/>
                      <a:gd name="T37" fmla="*/ 83 h 118"/>
                      <a:gd name="T38" fmla="*/ 26 w 75"/>
                      <a:gd name="T39" fmla="*/ 58 h 118"/>
                      <a:gd name="T40" fmla="*/ 29 w 75"/>
                      <a:gd name="T41" fmla="*/ 57 h 118"/>
                      <a:gd name="T42" fmla="*/ 29 w 75"/>
                      <a:gd name="T43" fmla="*/ 17 h 118"/>
                      <a:gd name="T44" fmla="*/ 38 w 75"/>
                      <a:gd name="T45" fmla="*/ 9 h 118"/>
                      <a:gd name="T46" fmla="*/ 46 w 75"/>
                      <a:gd name="T47" fmla="*/ 17 h 118"/>
                      <a:gd name="T48" fmla="*/ 46 w 75"/>
                      <a:gd name="T49" fmla="*/ 57 h 118"/>
                      <a:gd name="T50" fmla="*/ 50 w 75"/>
                      <a:gd name="T51" fmla="*/ 58 h 118"/>
                      <a:gd name="T52" fmla="*/ 66 w 75"/>
                      <a:gd name="T53" fmla="*/ 83 h 118"/>
                      <a:gd name="T54" fmla="*/ 38 w 75"/>
                      <a:gd name="T55" fmla="*/ 109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5" h="118">
                        <a:moveTo>
                          <a:pt x="56" y="51"/>
                        </a:moveTo>
                        <a:cubicBezTo>
                          <a:pt x="56" y="44"/>
                          <a:pt x="56" y="44"/>
                          <a:pt x="56" y="44"/>
                        </a:cubicBez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2" y="38"/>
                          <a:pt x="62" y="38"/>
                          <a:pt x="62" y="38"/>
                        </a:cubicBezTo>
                        <a:cubicBezTo>
                          <a:pt x="56" y="38"/>
                          <a:pt x="56" y="38"/>
                          <a:pt x="56" y="38"/>
                        </a:cubicBezTo>
                        <a:cubicBezTo>
                          <a:pt x="56" y="29"/>
                          <a:pt x="56" y="29"/>
                          <a:pt x="56" y="29"/>
                        </a:cubicBezTo>
                        <a:cubicBezTo>
                          <a:pt x="62" y="29"/>
                          <a:pt x="62" y="29"/>
                          <a:pt x="62" y="29"/>
                        </a:cubicBezTo>
                        <a:cubicBezTo>
                          <a:pt x="62" y="23"/>
                          <a:pt x="62" y="23"/>
                          <a:pt x="62" y="23"/>
                        </a:cubicBezTo>
                        <a:cubicBezTo>
                          <a:pt x="56" y="23"/>
                          <a:pt x="56" y="23"/>
                          <a:pt x="56" y="23"/>
                        </a:cubicBezTo>
                        <a:cubicBezTo>
                          <a:pt x="56" y="17"/>
                          <a:pt x="56" y="17"/>
                          <a:pt x="56" y="17"/>
                        </a:cubicBezTo>
                        <a:cubicBezTo>
                          <a:pt x="56" y="8"/>
                          <a:pt x="48" y="0"/>
                          <a:pt x="38" y="0"/>
                        </a:cubicBezTo>
                        <a:cubicBezTo>
                          <a:pt x="28" y="0"/>
                          <a:pt x="20" y="8"/>
                          <a:pt x="20" y="17"/>
                        </a:cubicBezTo>
                        <a:cubicBezTo>
                          <a:pt x="20" y="51"/>
                          <a:pt x="20" y="51"/>
                          <a:pt x="20" y="51"/>
                        </a:cubicBezTo>
                        <a:cubicBezTo>
                          <a:pt x="7" y="57"/>
                          <a:pt x="0" y="69"/>
                          <a:pt x="0" y="83"/>
                        </a:cubicBezTo>
                        <a:cubicBezTo>
                          <a:pt x="0" y="102"/>
                          <a:pt x="17" y="118"/>
                          <a:pt x="38" y="118"/>
                        </a:cubicBezTo>
                        <a:cubicBezTo>
                          <a:pt x="58" y="118"/>
                          <a:pt x="75" y="102"/>
                          <a:pt x="75" y="83"/>
                        </a:cubicBezTo>
                        <a:cubicBezTo>
                          <a:pt x="75" y="69"/>
                          <a:pt x="68" y="57"/>
                          <a:pt x="56" y="51"/>
                        </a:cubicBezTo>
                        <a:close/>
                        <a:moveTo>
                          <a:pt x="38" y="109"/>
                        </a:moveTo>
                        <a:cubicBezTo>
                          <a:pt x="22" y="109"/>
                          <a:pt x="9" y="97"/>
                          <a:pt x="9" y="83"/>
                        </a:cubicBezTo>
                        <a:cubicBezTo>
                          <a:pt x="9" y="72"/>
                          <a:pt x="16" y="62"/>
                          <a:pt x="26" y="58"/>
                        </a:cubicBezTo>
                        <a:cubicBezTo>
                          <a:pt x="29" y="57"/>
                          <a:pt x="29" y="57"/>
                          <a:pt x="29" y="57"/>
                        </a:cubicBezTo>
                        <a:cubicBezTo>
                          <a:pt x="29" y="17"/>
                          <a:pt x="29" y="17"/>
                          <a:pt x="29" y="17"/>
                        </a:cubicBezTo>
                        <a:cubicBezTo>
                          <a:pt x="29" y="12"/>
                          <a:pt x="33" y="9"/>
                          <a:pt x="38" y="9"/>
                        </a:cubicBezTo>
                        <a:cubicBezTo>
                          <a:pt x="42" y="9"/>
                          <a:pt x="46" y="12"/>
                          <a:pt x="46" y="17"/>
                        </a:cubicBezTo>
                        <a:cubicBezTo>
                          <a:pt x="46" y="57"/>
                          <a:pt x="46" y="57"/>
                          <a:pt x="46" y="57"/>
                        </a:cubicBezTo>
                        <a:cubicBezTo>
                          <a:pt x="50" y="58"/>
                          <a:pt x="50" y="58"/>
                          <a:pt x="50" y="58"/>
                        </a:cubicBezTo>
                        <a:cubicBezTo>
                          <a:pt x="60" y="62"/>
                          <a:pt x="66" y="72"/>
                          <a:pt x="66" y="83"/>
                        </a:cubicBezTo>
                        <a:cubicBezTo>
                          <a:pt x="66" y="97"/>
                          <a:pt x="53" y="109"/>
                          <a:pt x="38" y="109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  <a:extLst/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474" name="Freeform 473"/>
                <p:cNvSpPr/>
                <p:nvPr/>
              </p:nvSpPr>
              <p:spPr bwMode="auto">
                <a:xfrm rot="2700000">
                  <a:off x="531958" y="5671635"/>
                  <a:ext cx="282091" cy="395844"/>
                </a:xfrm>
                <a:custGeom>
                  <a:avLst/>
                  <a:gdLst>
                    <a:gd name="connsiteX0" fmla="*/ 219849 w 2329245"/>
                    <a:gd name="connsiteY0" fmla="*/ 3078205 h 3273880"/>
                    <a:gd name="connsiteX1" fmla="*/ 2133570 w 2329245"/>
                    <a:gd name="connsiteY1" fmla="*/ 1164484 h 3273880"/>
                    <a:gd name="connsiteX2" fmla="*/ 2329245 w 2329245"/>
                    <a:gd name="connsiteY2" fmla="*/ 1360159 h 3273880"/>
                    <a:gd name="connsiteX3" fmla="*/ 415524 w 2329245"/>
                    <a:gd name="connsiteY3" fmla="*/ 3273880 h 3273880"/>
                    <a:gd name="connsiteX4" fmla="*/ 967445 w 2329245"/>
                    <a:gd name="connsiteY4" fmla="*/ 0 h 3273880"/>
                    <a:gd name="connsiteX5" fmla="*/ 1243892 w 2329245"/>
                    <a:gd name="connsiteY5" fmla="*/ 361507 h 3273880"/>
                    <a:gd name="connsiteX6" fmla="*/ 1115363 w 2329245"/>
                    <a:gd name="connsiteY6" fmla="*/ 361507 h 3273880"/>
                    <a:gd name="connsiteX7" fmla="*/ 1115363 w 2329245"/>
                    <a:gd name="connsiteY7" fmla="*/ 1687691 h 3273880"/>
                    <a:gd name="connsiteX8" fmla="*/ 1109292 w 2329245"/>
                    <a:gd name="connsiteY8" fmla="*/ 1687691 h 3273880"/>
                    <a:gd name="connsiteX9" fmla="*/ 1109292 w 2329245"/>
                    <a:gd name="connsiteY9" fmla="*/ 1693762 h 3273880"/>
                    <a:gd name="connsiteX10" fmla="*/ 780721 w 2329245"/>
                    <a:gd name="connsiteY10" fmla="*/ 1693761 h 3273880"/>
                    <a:gd name="connsiteX11" fmla="*/ 780721 w 2329245"/>
                    <a:gd name="connsiteY11" fmla="*/ 1694580 h 3273880"/>
                    <a:gd name="connsiteX12" fmla="*/ 288759 w 2329245"/>
                    <a:gd name="connsiteY12" fmla="*/ 1694580 h 3273880"/>
                    <a:gd name="connsiteX13" fmla="*/ 288758 w 2329245"/>
                    <a:gd name="connsiteY13" fmla="*/ 2789748 h 3273880"/>
                    <a:gd name="connsiteX14" fmla="*/ 290625 w 2329245"/>
                    <a:gd name="connsiteY14" fmla="*/ 2799340 h 3273880"/>
                    <a:gd name="connsiteX15" fmla="*/ 288758 w 2329245"/>
                    <a:gd name="connsiteY15" fmla="*/ 2808933 h 3273880"/>
                    <a:gd name="connsiteX16" fmla="*/ 288758 w 2329245"/>
                    <a:gd name="connsiteY16" fmla="*/ 2819588 h 3273880"/>
                    <a:gd name="connsiteX17" fmla="*/ 286685 w 2329245"/>
                    <a:gd name="connsiteY17" fmla="*/ 2819588 h 3273880"/>
                    <a:gd name="connsiteX18" fmla="*/ 280074 w 2329245"/>
                    <a:gd name="connsiteY18" fmla="*/ 2853563 h 3273880"/>
                    <a:gd name="connsiteX19" fmla="*/ 248420 w 2329245"/>
                    <a:gd name="connsiteY19" fmla="*/ 2901230 h 3273880"/>
                    <a:gd name="connsiteX20" fmla="*/ 44641 w 2329245"/>
                    <a:gd name="connsiteY20" fmla="*/ 2901230 h 3273880"/>
                    <a:gd name="connsiteX21" fmla="*/ 12987 w 2329245"/>
                    <a:gd name="connsiteY21" fmla="*/ 2853563 h 3273880"/>
                    <a:gd name="connsiteX22" fmla="*/ 6376 w 2329245"/>
                    <a:gd name="connsiteY22" fmla="*/ 2819588 h 3273880"/>
                    <a:gd name="connsiteX23" fmla="*/ 1 w 2329245"/>
                    <a:gd name="connsiteY23" fmla="*/ 2819588 h 3273880"/>
                    <a:gd name="connsiteX24" fmla="*/ 0 w 2329245"/>
                    <a:gd name="connsiteY24" fmla="*/ 1411893 h 3273880"/>
                    <a:gd name="connsiteX25" fmla="*/ 6072 w 2329245"/>
                    <a:gd name="connsiteY25" fmla="*/ 1411892 h 3273880"/>
                    <a:gd name="connsiteX26" fmla="*/ 6071 w 2329245"/>
                    <a:gd name="connsiteY26" fmla="*/ 1405822 h 3273880"/>
                    <a:gd name="connsiteX27" fmla="*/ 334645 w 2329245"/>
                    <a:gd name="connsiteY27" fmla="*/ 1405822 h 3273880"/>
                    <a:gd name="connsiteX28" fmla="*/ 334644 w 2329245"/>
                    <a:gd name="connsiteY28" fmla="*/ 1405003 h 3273880"/>
                    <a:gd name="connsiteX29" fmla="*/ 826605 w 2329245"/>
                    <a:gd name="connsiteY29" fmla="*/ 1405005 h 3273880"/>
                    <a:gd name="connsiteX30" fmla="*/ 826605 w 2329245"/>
                    <a:gd name="connsiteY30" fmla="*/ 361507 h 3273880"/>
                    <a:gd name="connsiteX31" fmla="*/ 690998 w 2329245"/>
                    <a:gd name="connsiteY31" fmla="*/ 361507 h 3273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29245" h="3273880">
                      <a:moveTo>
                        <a:pt x="219849" y="3078205"/>
                      </a:moveTo>
                      <a:lnTo>
                        <a:pt x="2133570" y="1164484"/>
                      </a:lnTo>
                      <a:lnTo>
                        <a:pt x="2329245" y="1360159"/>
                      </a:lnTo>
                      <a:lnTo>
                        <a:pt x="415524" y="3273880"/>
                      </a:lnTo>
                      <a:close/>
                      <a:moveTo>
                        <a:pt x="967445" y="0"/>
                      </a:moveTo>
                      <a:lnTo>
                        <a:pt x="1243892" y="361507"/>
                      </a:lnTo>
                      <a:lnTo>
                        <a:pt x="1115363" y="361507"/>
                      </a:lnTo>
                      <a:lnTo>
                        <a:pt x="1115363" y="1687691"/>
                      </a:lnTo>
                      <a:lnTo>
                        <a:pt x="1109292" y="1687691"/>
                      </a:lnTo>
                      <a:lnTo>
                        <a:pt x="1109292" y="1693762"/>
                      </a:lnTo>
                      <a:lnTo>
                        <a:pt x="780721" y="1693761"/>
                      </a:lnTo>
                      <a:lnTo>
                        <a:pt x="780721" y="1694580"/>
                      </a:lnTo>
                      <a:lnTo>
                        <a:pt x="288759" y="1694580"/>
                      </a:lnTo>
                      <a:lnTo>
                        <a:pt x="288758" y="2789748"/>
                      </a:lnTo>
                      <a:lnTo>
                        <a:pt x="290625" y="2799340"/>
                      </a:lnTo>
                      <a:lnTo>
                        <a:pt x="288758" y="2808933"/>
                      </a:lnTo>
                      <a:lnTo>
                        <a:pt x="288758" y="2819588"/>
                      </a:lnTo>
                      <a:lnTo>
                        <a:pt x="286685" y="2819588"/>
                      </a:lnTo>
                      <a:lnTo>
                        <a:pt x="280074" y="2853563"/>
                      </a:lnTo>
                      <a:cubicBezTo>
                        <a:pt x="273040" y="2870909"/>
                        <a:pt x="262489" y="2887162"/>
                        <a:pt x="248420" y="2901230"/>
                      </a:cubicBezTo>
                      <a:cubicBezTo>
                        <a:pt x="192148" y="2957502"/>
                        <a:pt x="100913" y="2957502"/>
                        <a:pt x="44641" y="2901230"/>
                      </a:cubicBezTo>
                      <a:cubicBezTo>
                        <a:pt x="30572" y="2887162"/>
                        <a:pt x="20021" y="2870909"/>
                        <a:pt x="12987" y="2853563"/>
                      </a:cubicBezTo>
                      <a:lnTo>
                        <a:pt x="6376" y="2819588"/>
                      </a:lnTo>
                      <a:lnTo>
                        <a:pt x="1" y="2819588"/>
                      </a:lnTo>
                      <a:lnTo>
                        <a:pt x="0" y="1411893"/>
                      </a:lnTo>
                      <a:lnTo>
                        <a:pt x="6072" y="1411892"/>
                      </a:lnTo>
                      <a:lnTo>
                        <a:pt x="6071" y="1405822"/>
                      </a:lnTo>
                      <a:lnTo>
                        <a:pt x="334645" y="1405822"/>
                      </a:lnTo>
                      <a:lnTo>
                        <a:pt x="334644" y="1405003"/>
                      </a:lnTo>
                      <a:lnTo>
                        <a:pt x="826605" y="1405005"/>
                      </a:lnTo>
                      <a:lnTo>
                        <a:pt x="826605" y="361507"/>
                      </a:lnTo>
                      <a:lnTo>
                        <a:pt x="690998" y="36150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4871" tIns="75897" rIns="94871" bIns="7589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83646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43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75" name="Freeform 17"/>
                <p:cNvSpPr>
                  <a:spLocks noChangeAspect="1" noEditPoints="1"/>
                </p:cNvSpPr>
                <p:nvPr/>
              </p:nvSpPr>
              <p:spPr bwMode="black">
                <a:xfrm>
                  <a:off x="-336506" y="4996987"/>
                  <a:ext cx="217325" cy="217933"/>
                </a:xfrm>
                <a:custGeom>
                  <a:avLst/>
                  <a:gdLst>
                    <a:gd name="T0" fmla="*/ 112 w 300"/>
                    <a:gd name="T1" fmla="*/ 75 h 300"/>
                    <a:gd name="T2" fmla="*/ 187 w 300"/>
                    <a:gd name="T3" fmla="*/ 0 h 300"/>
                    <a:gd name="T4" fmla="*/ 150 w 300"/>
                    <a:gd name="T5" fmla="*/ 225 h 300"/>
                    <a:gd name="T6" fmla="*/ 150 w 300"/>
                    <a:gd name="T7" fmla="*/ 300 h 300"/>
                    <a:gd name="T8" fmla="*/ 150 w 300"/>
                    <a:gd name="T9" fmla="*/ 225 h 300"/>
                    <a:gd name="T10" fmla="*/ 217 w 300"/>
                    <a:gd name="T11" fmla="*/ 152 h 300"/>
                    <a:gd name="T12" fmla="*/ 197 w 300"/>
                    <a:gd name="T13" fmla="*/ 168 h 300"/>
                    <a:gd name="T14" fmla="*/ 196 w 300"/>
                    <a:gd name="T15" fmla="*/ 160 h 300"/>
                    <a:gd name="T16" fmla="*/ 159 w 300"/>
                    <a:gd name="T17" fmla="*/ 196 h 300"/>
                    <a:gd name="T18" fmla="*/ 168 w 300"/>
                    <a:gd name="T19" fmla="*/ 198 h 300"/>
                    <a:gd name="T20" fmla="*/ 151 w 300"/>
                    <a:gd name="T21" fmla="*/ 217 h 300"/>
                    <a:gd name="T22" fmla="*/ 131 w 300"/>
                    <a:gd name="T23" fmla="*/ 200 h 300"/>
                    <a:gd name="T24" fmla="*/ 139 w 300"/>
                    <a:gd name="T25" fmla="*/ 198 h 300"/>
                    <a:gd name="T26" fmla="*/ 140 w 300"/>
                    <a:gd name="T27" fmla="*/ 160 h 300"/>
                    <a:gd name="T28" fmla="*/ 103 w 300"/>
                    <a:gd name="T29" fmla="*/ 161 h 300"/>
                    <a:gd name="T30" fmla="*/ 100 w 300"/>
                    <a:gd name="T31" fmla="*/ 169 h 300"/>
                    <a:gd name="T32" fmla="*/ 83 w 300"/>
                    <a:gd name="T33" fmla="*/ 149 h 300"/>
                    <a:gd name="T34" fmla="*/ 103 w 300"/>
                    <a:gd name="T35" fmla="*/ 133 h 300"/>
                    <a:gd name="T36" fmla="*/ 104 w 300"/>
                    <a:gd name="T37" fmla="*/ 141 h 300"/>
                    <a:gd name="T38" fmla="*/ 140 w 300"/>
                    <a:gd name="T39" fmla="*/ 104 h 300"/>
                    <a:gd name="T40" fmla="*/ 132 w 300"/>
                    <a:gd name="T41" fmla="*/ 103 h 300"/>
                    <a:gd name="T42" fmla="*/ 148 w 300"/>
                    <a:gd name="T43" fmla="*/ 84 h 300"/>
                    <a:gd name="T44" fmla="*/ 169 w 300"/>
                    <a:gd name="T45" fmla="*/ 101 h 300"/>
                    <a:gd name="T46" fmla="*/ 160 w 300"/>
                    <a:gd name="T47" fmla="*/ 103 h 300"/>
                    <a:gd name="T48" fmla="*/ 159 w 300"/>
                    <a:gd name="T49" fmla="*/ 141 h 300"/>
                    <a:gd name="T50" fmla="*/ 197 w 300"/>
                    <a:gd name="T51" fmla="*/ 140 h 300"/>
                    <a:gd name="T52" fmla="*/ 200 w 300"/>
                    <a:gd name="T53" fmla="*/ 132 h 300"/>
                    <a:gd name="T54" fmla="*/ 150 w 300"/>
                    <a:gd name="T55" fmla="*/ 150 h 300"/>
                    <a:gd name="T56" fmla="*/ 150 w 300"/>
                    <a:gd name="T57" fmla="*/ 150 h 300"/>
                    <a:gd name="T58" fmla="*/ 0 w 300"/>
                    <a:gd name="T59" fmla="*/ 183 h 300"/>
                    <a:gd name="T60" fmla="*/ 37 w 300"/>
                    <a:gd name="T61" fmla="*/ 118 h 300"/>
                    <a:gd name="T62" fmla="*/ 281 w 300"/>
                    <a:gd name="T63" fmla="*/ 183 h 300"/>
                    <a:gd name="T64" fmla="*/ 281 w 300"/>
                    <a:gd name="T65" fmla="*/ 118 h 300"/>
                    <a:gd name="T66" fmla="*/ 225 w 300"/>
                    <a:gd name="T67" fmla="*/ 150 h 300"/>
                    <a:gd name="T68" fmla="*/ 281 w 300"/>
                    <a:gd name="T69" fmla="*/ 183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00" h="300">
                      <a:moveTo>
                        <a:pt x="187" y="75"/>
                      </a:moveTo>
                      <a:cubicBezTo>
                        <a:pt x="112" y="75"/>
                        <a:pt x="112" y="75"/>
                        <a:pt x="112" y="75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87" y="0"/>
                        <a:pt x="187" y="0"/>
                        <a:pt x="187" y="0"/>
                      </a:cubicBezTo>
                      <a:lnTo>
                        <a:pt x="187" y="75"/>
                      </a:lnTo>
                      <a:close/>
                      <a:moveTo>
                        <a:pt x="150" y="225"/>
                      </a:moveTo>
                      <a:cubicBezTo>
                        <a:pt x="129" y="225"/>
                        <a:pt x="112" y="242"/>
                        <a:pt x="112" y="263"/>
                      </a:cubicBezTo>
                      <a:cubicBezTo>
                        <a:pt x="112" y="284"/>
                        <a:pt x="129" y="300"/>
                        <a:pt x="150" y="300"/>
                      </a:cubicBezTo>
                      <a:cubicBezTo>
                        <a:pt x="171" y="300"/>
                        <a:pt x="187" y="284"/>
                        <a:pt x="187" y="263"/>
                      </a:cubicBezTo>
                      <a:cubicBezTo>
                        <a:pt x="187" y="242"/>
                        <a:pt x="171" y="225"/>
                        <a:pt x="150" y="225"/>
                      </a:cubicBezTo>
                      <a:close/>
                      <a:moveTo>
                        <a:pt x="217" y="149"/>
                      </a:moveTo>
                      <a:cubicBezTo>
                        <a:pt x="218" y="150"/>
                        <a:pt x="218" y="151"/>
                        <a:pt x="217" y="152"/>
                      </a:cubicBezTo>
                      <a:cubicBezTo>
                        <a:pt x="200" y="169"/>
                        <a:pt x="200" y="169"/>
                        <a:pt x="200" y="169"/>
                      </a:cubicBezTo>
                      <a:cubicBezTo>
                        <a:pt x="198" y="171"/>
                        <a:pt x="197" y="170"/>
                        <a:pt x="197" y="168"/>
                      </a:cubicBezTo>
                      <a:cubicBezTo>
                        <a:pt x="197" y="161"/>
                        <a:pt x="197" y="161"/>
                        <a:pt x="197" y="161"/>
                      </a:cubicBezTo>
                      <a:cubicBezTo>
                        <a:pt x="197" y="160"/>
                        <a:pt x="197" y="160"/>
                        <a:pt x="196" y="160"/>
                      </a:cubicBezTo>
                      <a:cubicBezTo>
                        <a:pt x="159" y="160"/>
                        <a:pt x="159" y="160"/>
                        <a:pt x="159" y="160"/>
                      </a:cubicBezTo>
                      <a:cubicBezTo>
                        <a:pt x="159" y="196"/>
                        <a:pt x="159" y="196"/>
                        <a:pt x="159" y="196"/>
                      </a:cubicBezTo>
                      <a:cubicBezTo>
                        <a:pt x="159" y="197"/>
                        <a:pt x="160" y="198"/>
                        <a:pt x="160" y="198"/>
                      </a:cubicBezTo>
                      <a:cubicBezTo>
                        <a:pt x="168" y="198"/>
                        <a:pt x="168" y="198"/>
                        <a:pt x="168" y="198"/>
                      </a:cubicBezTo>
                      <a:cubicBezTo>
                        <a:pt x="169" y="198"/>
                        <a:pt x="170" y="199"/>
                        <a:pt x="169" y="200"/>
                      </a:cubicBezTo>
                      <a:cubicBezTo>
                        <a:pt x="151" y="217"/>
                        <a:pt x="151" y="217"/>
                        <a:pt x="151" y="217"/>
                      </a:cubicBezTo>
                      <a:cubicBezTo>
                        <a:pt x="151" y="218"/>
                        <a:pt x="149" y="218"/>
                        <a:pt x="148" y="217"/>
                      </a:cubicBezTo>
                      <a:cubicBezTo>
                        <a:pt x="131" y="200"/>
                        <a:pt x="131" y="200"/>
                        <a:pt x="131" y="200"/>
                      </a:cubicBezTo>
                      <a:cubicBezTo>
                        <a:pt x="130" y="199"/>
                        <a:pt x="130" y="198"/>
                        <a:pt x="132" y="198"/>
                      </a:cubicBezTo>
                      <a:cubicBezTo>
                        <a:pt x="139" y="198"/>
                        <a:pt x="139" y="198"/>
                        <a:pt x="139" y="198"/>
                      </a:cubicBezTo>
                      <a:cubicBezTo>
                        <a:pt x="140" y="198"/>
                        <a:pt x="140" y="197"/>
                        <a:pt x="140" y="196"/>
                      </a:cubicBezTo>
                      <a:cubicBezTo>
                        <a:pt x="140" y="160"/>
                        <a:pt x="140" y="160"/>
                        <a:pt x="140" y="160"/>
                      </a:cubicBezTo>
                      <a:cubicBezTo>
                        <a:pt x="104" y="160"/>
                        <a:pt x="104" y="160"/>
                        <a:pt x="104" y="160"/>
                      </a:cubicBezTo>
                      <a:cubicBezTo>
                        <a:pt x="103" y="160"/>
                        <a:pt x="103" y="160"/>
                        <a:pt x="103" y="161"/>
                      </a:cubicBezTo>
                      <a:cubicBezTo>
                        <a:pt x="103" y="168"/>
                        <a:pt x="103" y="168"/>
                        <a:pt x="103" y="168"/>
                      </a:cubicBezTo>
                      <a:cubicBezTo>
                        <a:pt x="103" y="170"/>
                        <a:pt x="101" y="171"/>
                        <a:pt x="100" y="169"/>
                      </a:cubicBezTo>
                      <a:cubicBezTo>
                        <a:pt x="83" y="152"/>
                        <a:pt x="83" y="152"/>
                        <a:pt x="83" y="152"/>
                      </a:cubicBezTo>
                      <a:cubicBezTo>
                        <a:pt x="82" y="151"/>
                        <a:pt x="82" y="150"/>
                        <a:pt x="83" y="149"/>
                      </a:cubicBezTo>
                      <a:cubicBezTo>
                        <a:pt x="100" y="132"/>
                        <a:pt x="100" y="132"/>
                        <a:pt x="100" y="132"/>
                      </a:cubicBezTo>
                      <a:cubicBezTo>
                        <a:pt x="101" y="130"/>
                        <a:pt x="103" y="131"/>
                        <a:pt x="103" y="133"/>
                      </a:cubicBezTo>
                      <a:cubicBezTo>
                        <a:pt x="103" y="140"/>
                        <a:pt x="103" y="140"/>
                        <a:pt x="103" y="140"/>
                      </a:cubicBezTo>
                      <a:cubicBezTo>
                        <a:pt x="103" y="140"/>
                        <a:pt x="103" y="141"/>
                        <a:pt x="104" y="141"/>
                      </a:cubicBezTo>
                      <a:cubicBezTo>
                        <a:pt x="140" y="141"/>
                        <a:pt x="140" y="141"/>
                        <a:pt x="140" y="141"/>
                      </a:cubicBezTo>
                      <a:cubicBezTo>
                        <a:pt x="140" y="104"/>
                        <a:pt x="140" y="104"/>
                        <a:pt x="140" y="104"/>
                      </a:cubicBezTo>
                      <a:cubicBezTo>
                        <a:pt x="140" y="104"/>
                        <a:pt x="140" y="103"/>
                        <a:pt x="139" y="103"/>
                      </a:cubicBezTo>
                      <a:cubicBezTo>
                        <a:pt x="132" y="103"/>
                        <a:pt x="132" y="103"/>
                        <a:pt x="132" y="103"/>
                      </a:cubicBezTo>
                      <a:cubicBezTo>
                        <a:pt x="130" y="103"/>
                        <a:pt x="130" y="102"/>
                        <a:pt x="131" y="101"/>
                      </a:cubicBezTo>
                      <a:cubicBezTo>
                        <a:pt x="148" y="84"/>
                        <a:pt x="148" y="84"/>
                        <a:pt x="148" y="84"/>
                      </a:cubicBezTo>
                      <a:cubicBezTo>
                        <a:pt x="149" y="83"/>
                        <a:pt x="151" y="83"/>
                        <a:pt x="151" y="84"/>
                      </a:cubicBezTo>
                      <a:cubicBezTo>
                        <a:pt x="169" y="101"/>
                        <a:pt x="169" y="101"/>
                        <a:pt x="169" y="101"/>
                      </a:cubicBezTo>
                      <a:cubicBezTo>
                        <a:pt x="170" y="102"/>
                        <a:pt x="169" y="103"/>
                        <a:pt x="168" y="103"/>
                      </a:cubicBezTo>
                      <a:cubicBezTo>
                        <a:pt x="160" y="103"/>
                        <a:pt x="160" y="103"/>
                        <a:pt x="160" y="103"/>
                      </a:cubicBezTo>
                      <a:cubicBezTo>
                        <a:pt x="160" y="103"/>
                        <a:pt x="159" y="104"/>
                        <a:pt x="159" y="104"/>
                      </a:cubicBezTo>
                      <a:cubicBezTo>
                        <a:pt x="159" y="141"/>
                        <a:pt x="159" y="141"/>
                        <a:pt x="159" y="141"/>
                      </a:cubicBezTo>
                      <a:cubicBezTo>
                        <a:pt x="196" y="141"/>
                        <a:pt x="196" y="141"/>
                        <a:pt x="196" y="141"/>
                      </a:cubicBezTo>
                      <a:cubicBezTo>
                        <a:pt x="197" y="141"/>
                        <a:pt x="197" y="140"/>
                        <a:pt x="197" y="140"/>
                      </a:cubicBezTo>
                      <a:cubicBezTo>
                        <a:pt x="197" y="133"/>
                        <a:pt x="197" y="133"/>
                        <a:pt x="197" y="133"/>
                      </a:cubicBezTo>
                      <a:cubicBezTo>
                        <a:pt x="197" y="131"/>
                        <a:pt x="198" y="130"/>
                        <a:pt x="200" y="132"/>
                      </a:cubicBezTo>
                      <a:lnTo>
                        <a:pt x="217" y="149"/>
                      </a:lnTo>
                      <a:close/>
                      <a:moveTo>
                        <a:pt x="150" y="150"/>
                      </a:moveTo>
                      <a:cubicBezTo>
                        <a:pt x="150" y="150"/>
                        <a:pt x="150" y="150"/>
                        <a:pt x="150" y="150"/>
                      </a:cubicBezTo>
                      <a:cubicBezTo>
                        <a:pt x="150" y="150"/>
                        <a:pt x="150" y="150"/>
                        <a:pt x="150" y="150"/>
                      </a:cubicBezTo>
                      <a:cubicBezTo>
                        <a:pt x="150" y="150"/>
                        <a:pt x="150" y="150"/>
                        <a:pt x="150" y="150"/>
                      </a:cubicBezTo>
                      <a:close/>
                      <a:moveTo>
                        <a:pt x="0" y="183"/>
                      </a:moveTo>
                      <a:cubicBezTo>
                        <a:pt x="75" y="183"/>
                        <a:pt x="75" y="183"/>
                        <a:pt x="75" y="183"/>
                      </a:cubicBezTo>
                      <a:cubicBezTo>
                        <a:pt x="37" y="118"/>
                        <a:pt x="37" y="118"/>
                        <a:pt x="37" y="118"/>
                      </a:cubicBezTo>
                      <a:lnTo>
                        <a:pt x="0" y="183"/>
                      </a:lnTo>
                      <a:close/>
                      <a:moveTo>
                        <a:pt x="281" y="183"/>
                      </a:moveTo>
                      <a:cubicBezTo>
                        <a:pt x="300" y="150"/>
                        <a:pt x="300" y="150"/>
                        <a:pt x="300" y="150"/>
                      </a:cubicBezTo>
                      <a:cubicBezTo>
                        <a:pt x="281" y="118"/>
                        <a:pt x="281" y="118"/>
                        <a:pt x="281" y="118"/>
                      </a:cubicBezTo>
                      <a:cubicBezTo>
                        <a:pt x="244" y="118"/>
                        <a:pt x="244" y="118"/>
                        <a:pt x="244" y="118"/>
                      </a:cubicBezTo>
                      <a:cubicBezTo>
                        <a:pt x="225" y="150"/>
                        <a:pt x="225" y="150"/>
                        <a:pt x="225" y="150"/>
                      </a:cubicBezTo>
                      <a:cubicBezTo>
                        <a:pt x="244" y="183"/>
                        <a:pt x="244" y="183"/>
                        <a:pt x="244" y="183"/>
                      </a:cubicBezTo>
                      <a:lnTo>
                        <a:pt x="281" y="183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4871" tIns="75897" rIns="94871" bIns="7589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83646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43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76" name="Freeform 475"/>
                <p:cNvSpPr>
                  <a:spLocks noChangeAspect="1"/>
                </p:cNvSpPr>
                <p:nvPr/>
              </p:nvSpPr>
              <p:spPr bwMode="auto">
                <a:xfrm>
                  <a:off x="1078859" y="5286602"/>
                  <a:ext cx="204542" cy="221740"/>
                </a:xfrm>
                <a:custGeom>
                  <a:avLst/>
                  <a:gdLst>
                    <a:gd name="connsiteX0" fmla="*/ 301040 w 2755232"/>
                    <a:gd name="connsiteY0" fmla="*/ 1098648 h 2982001"/>
                    <a:gd name="connsiteX1" fmla="*/ 301040 w 2755232"/>
                    <a:gd name="connsiteY1" fmla="*/ 2313272 h 2982001"/>
                    <a:gd name="connsiteX2" fmla="*/ 657942 w 2755232"/>
                    <a:gd name="connsiteY2" fmla="*/ 2670174 h 2982001"/>
                    <a:gd name="connsiteX3" fmla="*/ 2085508 w 2755232"/>
                    <a:gd name="connsiteY3" fmla="*/ 2670174 h 2982001"/>
                    <a:gd name="connsiteX4" fmla="*/ 2442410 w 2755232"/>
                    <a:gd name="connsiteY4" fmla="*/ 2313272 h 2982001"/>
                    <a:gd name="connsiteX5" fmla="*/ 2442410 w 2755232"/>
                    <a:gd name="connsiteY5" fmla="*/ 1098648 h 2982001"/>
                    <a:gd name="connsiteX6" fmla="*/ 657942 w 2755232"/>
                    <a:gd name="connsiteY6" fmla="*/ 312869 h 2982001"/>
                    <a:gd name="connsiteX7" fmla="*/ 301040 w 2755232"/>
                    <a:gd name="connsiteY7" fmla="*/ 669771 h 2982001"/>
                    <a:gd name="connsiteX8" fmla="*/ 301040 w 2755232"/>
                    <a:gd name="connsiteY8" fmla="*/ 735012 h 2982001"/>
                    <a:gd name="connsiteX9" fmla="*/ 2442410 w 2755232"/>
                    <a:gd name="connsiteY9" fmla="*/ 735012 h 2982001"/>
                    <a:gd name="connsiteX10" fmla="*/ 2442410 w 2755232"/>
                    <a:gd name="connsiteY10" fmla="*/ 669771 h 2982001"/>
                    <a:gd name="connsiteX11" fmla="*/ 2085508 w 2755232"/>
                    <a:gd name="connsiteY11" fmla="*/ 312869 h 2982001"/>
                    <a:gd name="connsiteX12" fmla="*/ 459215 w 2755232"/>
                    <a:gd name="connsiteY12" fmla="*/ 0 h 2982001"/>
                    <a:gd name="connsiteX13" fmla="*/ 2296017 w 2755232"/>
                    <a:gd name="connsiteY13" fmla="*/ 0 h 2982001"/>
                    <a:gd name="connsiteX14" fmla="*/ 2755232 w 2755232"/>
                    <a:gd name="connsiteY14" fmla="*/ 459215 h 2982001"/>
                    <a:gd name="connsiteX15" fmla="*/ 2755232 w 2755232"/>
                    <a:gd name="connsiteY15" fmla="*/ 2522786 h 2982001"/>
                    <a:gd name="connsiteX16" fmla="*/ 2296017 w 2755232"/>
                    <a:gd name="connsiteY16" fmla="*/ 2982001 h 2982001"/>
                    <a:gd name="connsiteX17" fmla="*/ 459215 w 2755232"/>
                    <a:gd name="connsiteY17" fmla="*/ 2982001 h 2982001"/>
                    <a:gd name="connsiteX18" fmla="*/ 0 w 2755232"/>
                    <a:gd name="connsiteY18" fmla="*/ 2522786 h 2982001"/>
                    <a:gd name="connsiteX19" fmla="*/ 0 w 2755232"/>
                    <a:gd name="connsiteY19" fmla="*/ 459215 h 2982001"/>
                    <a:gd name="connsiteX20" fmla="*/ 459215 w 2755232"/>
                    <a:gd name="connsiteY20" fmla="*/ 0 h 2982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55232" h="2982001">
                      <a:moveTo>
                        <a:pt x="301040" y="1098648"/>
                      </a:moveTo>
                      <a:lnTo>
                        <a:pt x="301040" y="2313272"/>
                      </a:lnTo>
                      <a:cubicBezTo>
                        <a:pt x="301040" y="2510384"/>
                        <a:pt x="460830" y="2670174"/>
                        <a:pt x="657942" y="2670174"/>
                      </a:cubicBezTo>
                      <a:lnTo>
                        <a:pt x="2085508" y="2670174"/>
                      </a:lnTo>
                      <a:cubicBezTo>
                        <a:pt x="2282620" y="2670174"/>
                        <a:pt x="2442410" y="2510384"/>
                        <a:pt x="2442410" y="2313272"/>
                      </a:cubicBezTo>
                      <a:lnTo>
                        <a:pt x="2442410" y="1098648"/>
                      </a:lnTo>
                      <a:close/>
                      <a:moveTo>
                        <a:pt x="657942" y="312869"/>
                      </a:moveTo>
                      <a:cubicBezTo>
                        <a:pt x="460830" y="312869"/>
                        <a:pt x="301040" y="472659"/>
                        <a:pt x="301040" y="669771"/>
                      </a:cubicBezTo>
                      <a:lnTo>
                        <a:pt x="301040" y="735012"/>
                      </a:lnTo>
                      <a:lnTo>
                        <a:pt x="2442410" y="735012"/>
                      </a:lnTo>
                      <a:lnTo>
                        <a:pt x="2442410" y="669771"/>
                      </a:lnTo>
                      <a:cubicBezTo>
                        <a:pt x="2442410" y="472659"/>
                        <a:pt x="2282620" y="312869"/>
                        <a:pt x="2085508" y="312869"/>
                      </a:cubicBezTo>
                      <a:close/>
                      <a:moveTo>
                        <a:pt x="459215" y="0"/>
                      </a:moveTo>
                      <a:lnTo>
                        <a:pt x="2296017" y="0"/>
                      </a:lnTo>
                      <a:cubicBezTo>
                        <a:pt x="2549634" y="0"/>
                        <a:pt x="2755232" y="205598"/>
                        <a:pt x="2755232" y="459215"/>
                      </a:cubicBezTo>
                      <a:lnTo>
                        <a:pt x="2755232" y="2522786"/>
                      </a:lnTo>
                      <a:cubicBezTo>
                        <a:pt x="2755232" y="2776403"/>
                        <a:pt x="2549634" y="2982001"/>
                        <a:pt x="2296017" y="2982001"/>
                      </a:cubicBezTo>
                      <a:lnTo>
                        <a:pt x="459215" y="2982001"/>
                      </a:lnTo>
                      <a:cubicBezTo>
                        <a:pt x="205598" y="2982001"/>
                        <a:pt x="0" y="2776403"/>
                        <a:pt x="0" y="2522786"/>
                      </a:cubicBezTo>
                      <a:lnTo>
                        <a:pt x="0" y="459215"/>
                      </a:lnTo>
                      <a:cubicBezTo>
                        <a:pt x="0" y="205598"/>
                        <a:pt x="205598" y="0"/>
                        <a:pt x="459215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4871" tIns="75897" rIns="94871" bIns="7589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83646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43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77" name="Freeform 27"/>
                <p:cNvSpPr>
                  <a:spLocks noChangeAspect="1" noEditPoints="1"/>
                </p:cNvSpPr>
                <p:nvPr/>
              </p:nvSpPr>
              <p:spPr bwMode="auto">
                <a:xfrm>
                  <a:off x="960440" y="6156261"/>
                  <a:ext cx="221356" cy="221720"/>
                </a:xfrm>
                <a:custGeom>
                  <a:avLst/>
                  <a:gdLst>
                    <a:gd name="T0" fmla="*/ 624 w 749"/>
                    <a:gd name="T1" fmla="*/ 0 h 749"/>
                    <a:gd name="T2" fmla="*/ 125 w 749"/>
                    <a:gd name="T3" fmla="*/ 0 h 749"/>
                    <a:gd name="T4" fmla="*/ 0 w 749"/>
                    <a:gd name="T5" fmla="*/ 124 h 749"/>
                    <a:gd name="T6" fmla="*/ 0 w 749"/>
                    <a:gd name="T7" fmla="*/ 624 h 749"/>
                    <a:gd name="T8" fmla="*/ 125 w 749"/>
                    <a:gd name="T9" fmla="*/ 749 h 749"/>
                    <a:gd name="T10" fmla="*/ 624 w 749"/>
                    <a:gd name="T11" fmla="*/ 749 h 749"/>
                    <a:gd name="T12" fmla="*/ 749 w 749"/>
                    <a:gd name="T13" fmla="*/ 624 h 749"/>
                    <a:gd name="T14" fmla="*/ 749 w 749"/>
                    <a:gd name="T15" fmla="*/ 124 h 749"/>
                    <a:gd name="T16" fmla="*/ 624 w 749"/>
                    <a:gd name="T17" fmla="*/ 0 h 749"/>
                    <a:gd name="T18" fmla="*/ 597 w 749"/>
                    <a:gd name="T19" fmla="*/ 260 h 749"/>
                    <a:gd name="T20" fmla="*/ 597 w 749"/>
                    <a:gd name="T21" fmla="*/ 275 h 749"/>
                    <a:gd name="T22" fmla="*/ 270 w 749"/>
                    <a:gd name="T23" fmla="*/ 601 h 749"/>
                    <a:gd name="T24" fmla="*/ 94 w 749"/>
                    <a:gd name="T25" fmla="*/ 550 h 749"/>
                    <a:gd name="T26" fmla="*/ 122 w 749"/>
                    <a:gd name="T27" fmla="*/ 552 h 749"/>
                    <a:gd name="T28" fmla="*/ 264 w 749"/>
                    <a:gd name="T29" fmla="*/ 503 h 749"/>
                    <a:gd name="T30" fmla="*/ 157 w 749"/>
                    <a:gd name="T31" fmla="*/ 423 h 749"/>
                    <a:gd name="T32" fmla="*/ 179 w 749"/>
                    <a:gd name="T33" fmla="*/ 425 h 749"/>
                    <a:gd name="T34" fmla="*/ 209 w 749"/>
                    <a:gd name="T35" fmla="*/ 421 h 749"/>
                    <a:gd name="T36" fmla="*/ 117 w 749"/>
                    <a:gd name="T37" fmla="*/ 308 h 749"/>
                    <a:gd name="T38" fmla="*/ 117 w 749"/>
                    <a:gd name="T39" fmla="*/ 307 h 749"/>
                    <a:gd name="T40" fmla="*/ 169 w 749"/>
                    <a:gd name="T41" fmla="*/ 321 h 749"/>
                    <a:gd name="T42" fmla="*/ 118 w 749"/>
                    <a:gd name="T43" fmla="*/ 226 h 749"/>
                    <a:gd name="T44" fmla="*/ 133 w 749"/>
                    <a:gd name="T45" fmla="*/ 168 h 749"/>
                    <a:gd name="T46" fmla="*/ 370 w 749"/>
                    <a:gd name="T47" fmla="*/ 288 h 749"/>
                    <a:gd name="T48" fmla="*/ 367 w 749"/>
                    <a:gd name="T49" fmla="*/ 262 h 749"/>
                    <a:gd name="T50" fmla="*/ 482 w 749"/>
                    <a:gd name="T51" fmla="*/ 147 h 749"/>
                    <a:gd name="T52" fmla="*/ 566 w 749"/>
                    <a:gd name="T53" fmla="*/ 183 h 749"/>
                    <a:gd name="T54" fmla="*/ 639 w 749"/>
                    <a:gd name="T55" fmla="*/ 155 h 749"/>
                    <a:gd name="T56" fmla="*/ 588 w 749"/>
                    <a:gd name="T57" fmla="*/ 219 h 749"/>
                    <a:gd name="T58" fmla="*/ 654 w 749"/>
                    <a:gd name="T59" fmla="*/ 201 h 749"/>
                    <a:gd name="T60" fmla="*/ 597 w 749"/>
                    <a:gd name="T61" fmla="*/ 260 h 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49" h="749">
                      <a:moveTo>
                        <a:pt x="624" y="0"/>
                      </a:move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56" y="0"/>
                        <a:pt x="0" y="55"/>
                        <a:pt x="0" y="124"/>
                      </a:cubicBezTo>
                      <a:cubicBezTo>
                        <a:pt x="0" y="624"/>
                        <a:pt x="0" y="624"/>
                        <a:pt x="0" y="624"/>
                      </a:cubicBezTo>
                      <a:cubicBezTo>
                        <a:pt x="0" y="693"/>
                        <a:pt x="56" y="749"/>
                        <a:pt x="125" y="749"/>
                      </a:cubicBezTo>
                      <a:cubicBezTo>
                        <a:pt x="624" y="749"/>
                        <a:pt x="624" y="749"/>
                        <a:pt x="624" y="749"/>
                      </a:cubicBezTo>
                      <a:cubicBezTo>
                        <a:pt x="693" y="749"/>
                        <a:pt x="749" y="693"/>
                        <a:pt x="749" y="624"/>
                      </a:cubicBezTo>
                      <a:cubicBezTo>
                        <a:pt x="749" y="124"/>
                        <a:pt x="749" y="124"/>
                        <a:pt x="749" y="124"/>
                      </a:cubicBezTo>
                      <a:cubicBezTo>
                        <a:pt x="749" y="55"/>
                        <a:pt x="693" y="0"/>
                        <a:pt x="624" y="0"/>
                      </a:cubicBezTo>
                      <a:close/>
                      <a:moveTo>
                        <a:pt x="597" y="260"/>
                      </a:moveTo>
                      <a:cubicBezTo>
                        <a:pt x="597" y="265"/>
                        <a:pt x="597" y="270"/>
                        <a:pt x="597" y="275"/>
                      </a:cubicBezTo>
                      <a:cubicBezTo>
                        <a:pt x="597" y="426"/>
                        <a:pt x="482" y="601"/>
                        <a:pt x="270" y="601"/>
                      </a:cubicBezTo>
                      <a:cubicBezTo>
                        <a:pt x="205" y="601"/>
                        <a:pt x="146" y="583"/>
                        <a:pt x="94" y="550"/>
                      </a:cubicBezTo>
                      <a:cubicBezTo>
                        <a:pt x="104" y="551"/>
                        <a:pt x="113" y="552"/>
                        <a:pt x="122" y="552"/>
                      </a:cubicBezTo>
                      <a:cubicBezTo>
                        <a:pt x="176" y="552"/>
                        <a:pt x="225" y="533"/>
                        <a:pt x="264" y="503"/>
                      </a:cubicBezTo>
                      <a:cubicBezTo>
                        <a:pt x="214" y="502"/>
                        <a:pt x="172" y="468"/>
                        <a:pt x="157" y="423"/>
                      </a:cubicBezTo>
                      <a:cubicBezTo>
                        <a:pt x="164" y="424"/>
                        <a:pt x="172" y="425"/>
                        <a:pt x="179" y="425"/>
                      </a:cubicBezTo>
                      <a:cubicBezTo>
                        <a:pt x="189" y="425"/>
                        <a:pt x="199" y="423"/>
                        <a:pt x="209" y="421"/>
                      </a:cubicBezTo>
                      <a:cubicBezTo>
                        <a:pt x="156" y="410"/>
                        <a:pt x="117" y="364"/>
                        <a:pt x="117" y="308"/>
                      </a:cubicBezTo>
                      <a:cubicBezTo>
                        <a:pt x="117" y="308"/>
                        <a:pt x="117" y="307"/>
                        <a:pt x="117" y="307"/>
                      </a:cubicBezTo>
                      <a:cubicBezTo>
                        <a:pt x="132" y="315"/>
                        <a:pt x="150" y="320"/>
                        <a:pt x="169" y="321"/>
                      </a:cubicBezTo>
                      <a:cubicBezTo>
                        <a:pt x="138" y="301"/>
                        <a:pt x="118" y="265"/>
                        <a:pt x="118" y="226"/>
                      </a:cubicBezTo>
                      <a:cubicBezTo>
                        <a:pt x="118" y="204"/>
                        <a:pt x="124" y="185"/>
                        <a:pt x="133" y="168"/>
                      </a:cubicBezTo>
                      <a:cubicBezTo>
                        <a:pt x="190" y="237"/>
                        <a:pt x="274" y="283"/>
                        <a:pt x="370" y="288"/>
                      </a:cubicBezTo>
                      <a:cubicBezTo>
                        <a:pt x="368" y="280"/>
                        <a:pt x="367" y="271"/>
                        <a:pt x="367" y="262"/>
                      </a:cubicBezTo>
                      <a:cubicBezTo>
                        <a:pt x="367" y="198"/>
                        <a:pt x="418" y="147"/>
                        <a:pt x="482" y="147"/>
                      </a:cubicBezTo>
                      <a:cubicBezTo>
                        <a:pt x="515" y="147"/>
                        <a:pt x="545" y="161"/>
                        <a:pt x="566" y="183"/>
                      </a:cubicBezTo>
                      <a:cubicBezTo>
                        <a:pt x="592" y="178"/>
                        <a:pt x="616" y="168"/>
                        <a:pt x="639" y="155"/>
                      </a:cubicBezTo>
                      <a:cubicBezTo>
                        <a:pt x="630" y="182"/>
                        <a:pt x="612" y="204"/>
                        <a:pt x="588" y="219"/>
                      </a:cubicBezTo>
                      <a:cubicBezTo>
                        <a:pt x="611" y="216"/>
                        <a:pt x="634" y="210"/>
                        <a:pt x="654" y="201"/>
                      </a:cubicBezTo>
                      <a:cubicBezTo>
                        <a:pt x="639" y="224"/>
                        <a:pt x="619" y="244"/>
                        <a:pt x="597" y="26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31935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78" name="Freeform 477"/>
                <p:cNvSpPr>
                  <a:spLocks noChangeAspect="1"/>
                </p:cNvSpPr>
                <p:nvPr/>
              </p:nvSpPr>
              <p:spPr bwMode="auto">
                <a:xfrm rot="5400000">
                  <a:off x="1316739" y="6176890"/>
                  <a:ext cx="185759" cy="256015"/>
                </a:xfrm>
                <a:custGeom>
                  <a:avLst/>
                  <a:gdLst>
                    <a:gd name="connsiteX0" fmla="*/ 1275310 w 2528757"/>
                    <a:gd name="connsiteY0" fmla="*/ 2768125 h 3490893"/>
                    <a:gd name="connsiteX1" fmla="*/ 997712 w 2528757"/>
                    <a:gd name="connsiteY1" fmla="*/ 3045723 h 3490893"/>
                    <a:gd name="connsiteX2" fmla="*/ 1275310 w 2528757"/>
                    <a:gd name="connsiteY2" fmla="*/ 3323321 h 3490893"/>
                    <a:gd name="connsiteX3" fmla="*/ 1552908 w 2528757"/>
                    <a:gd name="connsiteY3" fmla="*/ 3045723 h 3490893"/>
                    <a:gd name="connsiteX4" fmla="*/ 1275310 w 2528757"/>
                    <a:gd name="connsiteY4" fmla="*/ 2768125 h 3490893"/>
                    <a:gd name="connsiteX5" fmla="*/ 2083587 w 2528757"/>
                    <a:gd name="connsiteY5" fmla="*/ 167570 h 3490893"/>
                    <a:gd name="connsiteX6" fmla="*/ 1805989 w 2528757"/>
                    <a:gd name="connsiteY6" fmla="*/ 445168 h 3490893"/>
                    <a:gd name="connsiteX7" fmla="*/ 2083587 w 2528757"/>
                    <a:gd name="connsiteY7" fmla="*/ 722766 h 3490893"/>
                    <a:gd name="connsiteX8" fmla="*/ 2361185 w 2528757"/>
                    <a:gd name="connsiteY8" fmla="*/ 445168 h 3490893"/>
                    <a:gd name="connsiteX9" fmla="*/ 2083587 w 2528757"/>
                    <a:gd name="connsiteY9" fmla="*/ 167570 h 3490893"/>
                    <a:gd name="connsiteX10" fmla="*/ 445168 w 2528757"/>
                    <a:gd name="connsiteY10" fmla="*/ 167570 h 3490893"/>
                    <a:gd name="connsiteX11" fmla="*/ 167570 w 2528757"/>
                    <a:gd name="connsiteY11" fmla="*/ 445168 h 3490893"/>
                    <a:gd name="connsiteX12" fmla="*/ 445168 w 2528757"/>
                    <a:gd name="connsiteY12" fmla="*/ 722766 h 3490893"/>
                    <a:gd name="connsiteX13" fmla="*/ 722766 w 2528757"/>
                    <a:gd name="connsiteY13" fmla="*/ 445168 h 3490893"/>
                    <a:gd name="connsiteX14" fmla="*/ 445168 w 2528757"/>
                    <a:gd name="connsiteY14" fmla="*/ 167570 h 3490893"/>
                    <a:gd name="connsiteX15" fmla="*/ 2083588 w 2528757"/>
                    <a:gd name="connsiteY15" fmla="*/ 0 h 3490893"/>
                    <a:gd name="connsiteX16" fmla="*/ 2528757 w 2528757"/>
                    <a:gd name="connsiteY16" fmla="*/ 445169 h 3490893"/>
                    <a:gd name="connsiteX17" fmla="*/ 2256868 w 2528757"/>
                    <a:gd name="connsiteY17" fmla="*/ 855355 h 3490893"/>
                    <a:gd name="connsiteX18" fmla="*/ 2191312 w 2528757"/>
                    <a:gd name="connsiteY18" fmla="*/ 875704 h 3490893"/>
                    <a:gd name="connsiteX19" fmla="*/ 2191312 w 2528757"/>
                    <a:gd name="connsiteY19" fmla="*/ 1825994 h 3490893"/>
                    <a:gd name="connsiteX20" fmla="*/ 2006829 w 2528757"/>
                    <a:gd name="connsiteY20" fmla="*/ 1825994 h 3490893"/>
                    <a:gd name="connsiteX21" fmla="*/ 2006829 w 2528757"/>
                    <a:gd name="connsiteY21" fmla="*/ 882600 h 3490893"/>
                    <a:gd name="connsiteX22" fmla="*/ 1993871 w 2528757"/>
                    <a:gd name="connsiteY22" fmla="*/ 881294 h 3490893"/>
                    <a:gd name="connsiteX23" fmla="*/ 1638419 w 2528757"/>
                    <a:gd name="connsiteY23" fmla="*/ 445169 h 3490893"/>
                    <a:gd name="connsiteX24" fmla="*/ 2083588 w 2528757"/>
                    <a:gd name="connsiteY24" fmla="*/ 0 h 3490893"/>
                    <a:gd name="connsiteX25" fmla="*/ 445169 w 2528757"/>
                    <a:gd name="connsiteY25" fmla="*/ 0 h 3490893"/>
                    <a:gd name="connsiteX26" fmla="*/ 890338 w 2528757"/>
                    <a:gd name="connsiteY26" fmla="*/ 445169 h 3490893"/>
                    <a:gd name="connsiteX27" fmla="*/ 618449 w 2528757"/>
                    <a:gd name="connsiteY27" fmla="*/ 855355 h 3490893"/>
                    <a:gd name="connsiteX28" fmla="*/ 553175 w 2528757"/>
                    <a:gd name="connsiteY28" fmla="*/ 875617 h 3490893"/>
                    <a:gd name="connsiteX29" fmla="*/ 553175 w 2528757"/>
                    <a:gd name="connsiteY29" fmla="*/ 1641511 h 3490893"/>
                    <a:gd name="connsiteX30" fmla="*/ 1183068 w 2528757"/>
                    <a:gd name="connsiteY30" fmla="*/ 1641511 h 3490893"/>
                    <a:gd name="connsiteX31" fmla="*/ 1183068 w 2528757"/>
                    <a:gd name="connsiteY31" fmla="*/ 1641510 h 3490893"/>
                    <a:gd name="connsiteX32" fmla="*/ 1367551 w 2528757"/>
                    <a:gd name="connsiteY32" fmla="*/ 1641510 h 3490893"/>
                    <a:gd name="connsiteX33" fmla="*/ 1367551 w 2528757"/>
                    <a:gd name="connsiteY33" fmla="*/ 1641511 h 3490893"/>
                    <a:gd name="connsiteX34" fmla="*/ 2006828 w 2528757"/>
                    <a:gd name="connsiteY34" fmla="*/ 1641511 h 3490893"/>
                    <a:gd name="connsiteX35" fmla="*/ 2006828 w 2528757"/>
                    <a:gd name="connsiteY35" fmla="*/ 1825994 h 3490893"/>
                    <a:gd name="connsiteX36" fmla="*/ 1367551 w 2528757"/>
                    <a:gd name="connsiteY36" fmla="*/ 1825994 h 3490893"/>
                    <a:gd name="connsiteX37" fmla="*/ 1367551 w 2528757"/>
                    <a:gd name="connsiteY37" fmla="*/ 2610383 h 3490893"/>
                    <a:gd name="connsiteX38" fmla="*/ 1448591 w 2528757"/>
                    <a:gd name="connsiteY38" fmla="*/ 2635539 h 3490893"/>
                    <a:gd name="connsiteX39" fmla="*/ 1720480 w 2528757"/>
                    <a:gd name="connsiteY39" fmla="*/ 3045724 h 3490893"/>
                    <a:gd name="connsiteX40" fmla="*/ 1275311 w 2528757"/>
                    <a:gd name="connsiteY40" fmla="*/ 3490893 h 3490893"/>
                    <a:gd name="connsiteX41" fmla="*/ 830142 w 2528757"/>
                    <a:gd name="connsiteY41" fmla="*/ 3045724 h 3490893"/>
                    <a:gd name="connsiteX42" fmla="*/ 1102031 w 2528757"/>
                    <a:gd name="connsiteY42" fmla="*/ 2635539 h 3490893"/>
                    <a:gd name="connsiteX43" fmla="*/ 1183068 w 2528757"/>
                    <a:gd name="connsiteY43" fmla="*/ 2610383 h 3490893"/>
                    <a:gd name="connsiteX44" fmla="*/ 1183068 w 2528757"/>
                    <a:gd name="connsiteY44" fmla="*/ 1825994 h 3490893"/>
                    <a:gd name="connsiteX45" fmla="*/ 553175 w 2528757"/>
                    <a:gd name="connsiteY45" fmla="*/ 1825994 h 3490893"/>
                    <a:gd name="connsiteX46" fmla="*/ 368692 w 2528757"/>
                    <a:gd name="connsiteY46" fmla="*/ 1825994 h 3490893"/>
                    <a:gd name="connsiteX47" fmla="*/ 368692 w 2528757"/>
                    <a:gd name="connsiteY47" fmla="*/ 882629 h 3490893"/>
                    <a:gd name="connsiteX48" fmla="*/ 355452 w 2528757"/>
                    <a:gd name="connsiteY48" fmla="*/ 881294 h 3490893"/>
                    <a:gd name="connsiteX49" fmla="*/ 0 w 2528757"/>
                    <a:gd name="connsiteY49" fmla="*/ 445169 h 3490893"/>
                    <a:gd name="connsiteX50" fmla="*/ 445169 w 2528757"/>
                    <a:gd name="connsiteY50" fmla="*/ 0 h 3490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2528757" h="3490893">
                      <a:moveTo>
                        <a:pt x="1275310" y="2768125"/>
                      </a:moveTo>
                      <a:cubicBezTo>
                        <a:pt x="1121997" y="2768125"/>
                        <a:pt x="997712" y="2892410"/>
                        <a:pt x="997712" y="3045723"/>
                      </a:cubicBezTo>
                      <a:cubicBezTo>
                        <a:pt x="997712" y="3199036"/>
                        <a:pt x="1121997" y="3323321"/>
                        <a:pt x="1275310" y="3323321"/>
                      </a:cubicBezTo>
                      <a:cubicBezTo>
                        <a:pt x="1428623" y="3323321"/>
                        <a:pt x="1552908" y="3199036"/>
                        <a:pt x="1552908" y="3045723"/>
                      </a:cubicBezTo>
                      <a:cubicBezTo>
                        <a:pt x="1552908" y="2892410"/>
                        <a:pt x="1428623" y="2768125"/>
                        <a:pt x="1275310" y="2768125"/>
                      </a:cubicBezTo>
                      <a:close/>
                      <a:moveTo>
                        <a:pt x="2083587" y="167570"/>
                      </a:moveTo>
                      <a:cubicBezTo>
                        <a:pt x="1930274" y="167570"/>
                        <a:pt x="1805989" y="291855"/>
                        <a:pt x="1805989" y="445168"/>
                      </a:cubicBezTo>
                      <a:cubicBezTo>
                        <a:pt x="1805989" y="598481"/>
                        <a:pt x="1930274" y="722766"/>
                        <a:pt x="2083587" y="722766"/>
                      </a:cubicBezTo>
                      <a:cubicBezTo>
                        <a:pt x="2236900" y="722766"/>
                        <a:pt x="2361185" y="598481"/>
                        <a:pt x="2361185" y="445168"/>
                      </a:cubicBezTo>
                      <a:cubicBezTo>
                        <a:pt x="2361185" y="291855"/>
                        <a:pt x="2236900" y="167570"/>
                        <a:pt x="2083587" y="167570"/>
                      </a:cubicBezTo>
                      <a:close/>
                      <a:moveTo>
                        <a:pt x="445168" y="167570"/>
                      </a:moveTo>
                      <a:cubicBezTo>
                        <a:pt x="291855" y="167570"/>
                        <a:pt x="167570" y="291855"/>
                        <a:pt x="167570" y="445168"/>
                      </a:cubicBezTo>
                      <a:cubicBezTo>
                        <a:pt x="167570" y="598481"/>
                        <a:pt x="291855" y="722766"/>
                        <a:pt x="445168" y="722766"/>
                      </a:cubicBezTo>
                      <a:cubicBezTo>
                        <a:pt x="598481" y="722766"/>
                        <a:pt x="722766" y="598481"/>
                        <a:pt x="722766" y="445168"/>
                      </a:cubicBezTo>
                      <a:cubicBezTo>
                        <a:pt x="722766" y="291855"/>
                        <a:pt x="598481" y="167570"/>
                        <a:pt x="445168" y="167570"/>
                      </a:cubicBezTo>
                      <a:close/>
                      <a:moveTo>
                        <a:pt x="2083588" y="0"/>
                      </a:moveTo>
                      <a:cubicBezTo>
                        <a:pt x="2329448" y="0"/>
                        <a:pt x="2528757" y="199309"/>
                        <a:pt x="2528757" y="445169"/>
                      </a:cubicBezTo>
                      <a:cubicBezTo>
                        <a:pt x="2528757" y="629564"/>
                        <a:pt x="2416646" y="787774"/>
                        <a:pt x="2256868" y="855355"/>
                      </a:cubicBezTo>
                      <a:lnTo>
                        <a:pt x="2191312" y="875704"/>
                      </a:lnTo>
                      <a:lnTo>
                        <a:pt x="2191312" y="1825994"/>
                      </a:lnTo>
                      <a:lnTo>
                        <a:pt x="2006829" y="1825994"/>
                      </a:lnTo>
                      <a:lnTo>
                        <a:pt x="2006829" y="882600"/>
                      </a:lnTo>
                      <a:lnTo>
                        <a:pt x="1993871" y="881294"/>
                      </a:lnTo>
                      <a:cubicBezTo>
                        <a:pt x="1791015" y="839784"/>
                        <a:pt x="1638419" y="660296"/>
                        <a:pt x="1638419" y="445169"/>
                      </a:cubicBezTo>
                      <a:cubicBezTo>
                        <a:pt x="1638419" y="199309"/>
                        <a:pt x="1837728" y="0"/>
                        <a:pt x="2083588" y="0"/>
                      </a:cubicBezTo>
                      <a:close/>
                      <a:moveTo>
                        <a:pt x="445169" y="0"/>
                      </a:moveTo>
                      <a:cubicBezTo>
                        <a:pt x="691029" y="0"/>
                        <a:pt x="890338" y="199309"/>
                        <a:pt x="890338" y="445169"/>
                      </a:cubicBezTo>
                      <a:cubicBezTo>
                        <a:pt x="890338" y="629564"/>
                        <a:pt x="778227" y="787774"/>
                        <a:pt x="618449" y="855355"/>
                      </a:cubicBezTo>
                      <a:lnTo>
                        <a:pt x="553175" y="875617"/>
                      </a:lnTo>
                      <a:lnTo>
                        <a:pt x="553175" y="1641511"/>
                      </a:lnTo>
                      <a:lnTo>
                        <a:pt x="1183068" y="1641511"/>
                      </a:lnTo>
                      <a:lnTo>
                        <a:pt x="1183068" y="1641510"/>
                      </a:lnTo>
                      <a:lnTo>
                        <a:pt x="1367551" y="1641510"/>
                      </a:lnTo>
                      <a:lnTo>
                        <a:pt x="1367551" y="1641511"/>
                      </a:lnTo>
                      <a:lnTo>
                        <a:pt x="2006828" y="1641511"/>
                      </a:lnTo>
                      <a:lnTo>
                        <a:pt x="2006828" y="1825994"/>
                      </a:lnTo>
                      <a:lnTo>
                        <a:pt x="1367551" y="1825994"/>
                      </a:lnTo>
                      <a:lnTo>
                        <a:pt x="1367551" y="2610383"/>
                      </a:lnTo>
                      <a:lnTo>
                        <a:pt x="1448591" y="2635539"/>
                      </a:lnTo>
                      <a:cubicBezTo>
                        <a:pt x="1608369" y="2703119"/>
                        <a:pt x="1720480" y="2861329"/>
                        <a:pt x="1720480" y="3045724"/>
                      </a:cubicBezTo>
                      <a:cubicBezTo>
                        <a:pt x="1720480" y="3291584"/>
                        <a:pt x="1521171" y="3490893"/>
                        <a:pt x="1275311" y="3490893"/>
                      </a:cubicBezTo>
                      <a:cubicBezTo>
                        <a:pt x="1029451" y="3490893"/>
                        <a:pt x="830142" y="3291584"/>
                        <a:pt x="830142" y="3045724"/>
                      </a:cubicBezTo>
                      <a:cubicBezTo>
                        <a:pt x="830142" y="2861329"/>
                        <a:pt x="942254" y="2703119"/>
                        <a:pt x="1102031" y="2635539"/>
                      </a:cubicBezTo>
                      <a:lnTo>
                        <a:pt x="1183068" y="2610383"/>
                      </a:lnTo>
                      <a:lnTo>
                        <a:pt x="1183068" y="1825994"/>
                      </a:lnTo>
                      <a:lnTo>
                        <a:pt x="553175" y="1825994"/>
                      </a:lnTo>
                      <a:lnTo>
                        <a:pt x="368692" y="1825994"/>
                      </a:lnTo>
                      <a:lnTo>
                        <a:pt x="368692" y="882629"/>
                      </a:lnTo>
                      <a:lnTo>
                        <a:pt x="355452" y="881294"/>
                      </a:lnTo>
                      <a:cubicBezTo>
                        <a:pt x="152596" y="839784"/>
                        <a:pt x="0" y="660296"/>
                        <a:pt x="0" y="445169"/>
                      </a:cubicBezTo>
                      <a:cubicBezTo>
                        <a:pt x="0" y="199309"/>
                        <a:pt x="199309" y="0"/>
                        <a:pt x="44516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4871" tIns="75897" rIns="94871" bIns="7589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83646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43" b="0" i="0" u="none" strike="noStrike" kern="0" cap="none" spc="0" normalizeH="0" baseline="0" noProof="0" dirty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79" name="Freeform 340"/>
                <p:cNvSpPr>
                  <a:spLocks/>
                </p:cNvSpPr>
                <p:nvPr/>
              </p:nvSpPr>
              <p:spPr bwMode="auto">
                <a:xfrm>
                  <a:off x="1573424" y="6276281"/>
                  <a:ext cx="52154" cy="122437"/>
                </a:xfrm>
                <a:custGeom>
                  <a:avLst/>
                  <a:gdLst>
                    <a:gd name="T0" fmla="*/ 27 w 27"/>
                    <a:gd name="T1" fmla="*/ 63 h 63"/>
                    <a:gd name="T2" fmla="*/ 27 w 27"/>
                    <a:gd name="T3" fmla="*/ 0 h 63"/>
                    <a:gd name="T4" fmla="*/ 18 w 27"/>
                    <a:gd name="T5" fmla="*/ 0 h 63"/>
                    <a:gd name="T6" fmla="*/ 10 w 27"/>
                    <a:gd name="T7" fmla="*/ 6 h 63"/>
                    <a:gd name="T8" fmla="*/ 0 w 27"/>
                    <a:gd name="T9" fmla="*/ 9 h 63"/>
                    <a:gd name="T10" fmla="*/ 0 w 27"/>
                    <a:gd name="T11" fmla="*/ 20 h 63"/>
                    <a:gd name="T12" fmla="*/ 4 w 27"/>
                    <a:gd name="T13" fmla="*/ 20 h 63"/>
                    <a:gd name="T14" fmla="*/ 7 w 27"/>
                    <a:gd name="T15" fmla="*/ 19 h 63"/>
                    <a:gd name="T16" fmla="*/ 10 w 27"/>
                    <a:gd name="T17" fmla="*/ 17 h 63"/>
                    <a:gd name="T18" fmla="*/ 13 w 27"/>
                    <a:gd name="T19" fmla="*/ 15 h 63"/>
                    <a:gd name="T20" fmla="*/ 13 w 27"/>
                    <a:gd name="T21" fmla="*/ 63 h 63"/>
                    <a:gd name="T22" fmla="*/ 27 w 27"/>
                    <a:gd name="T2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27" y="63"/>
                      </a:move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8"/>
                        <a:pt x="0" y="9"/>
                      </a:cubicBezTo>
                      <a:cubicBezTo>
                        <a:pt x="0" y="9"/>
                        <a:pt x="0" y="9"/>
                        <a:pt x="0" y="20"/>
                      </a:cubicBezTo>
                      <a:cubicBezTo>
                        <a:pt x="1" y="20"/>
                        <a:pt x="2" y="20"/>
                        <a:pt x="4" y="20"/>
                      </a:cubicBezTo>
                      <a:cubicBezTo>
                        <a:pt x="5" y="20"/>
                        <a:pt x="6" y="20"/>
                        <a:pt x="7" y="19"/>
                      </a:cubicBezTo>
                      <a:cubicBezTo>
                        <a:pt x="8" y="19"/>
                        <a:pt x="9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0" name="Freeform 102"/>
                <p:cNvSpPr>
                  <a:spLocks noEditPoints="1"/>
                </p:cNvSpPr>
                <p:nvPr/>
              </p:nvSpPr>
              <p:spPr bwMode="auto">
                <a:xfrm>
                  <a:off x="501497" y="6279215"/>
                  <a:ext cx="162324" cy="272642"/>
                </a:xfrm>
                <a:custGeom>
                  <a:avLst/>
                  <a:gdLst>
                    <a:gd name="T0" fmla="*/ 97 w 97"/>
                    <a:gd name="T1" fmla="*/ 146 h 162"/>
                    <a:gd name="T2" fmla="*/ 97 w 97"/>
                    <a:gd name="T3" fmla="*/ 16 h 162"/>
                    <a:gd name="T4" fmla="*/ 81 w 97"/>
                    <a:gd name="T5" fmla="*/ 0 h 162"/>
                    <a:gd name="T6" fmla="*/ 16 w 97"/>
                    <a:gd name="T7" fmla="*/ 0 h 162"/>
                    <a:gd name="T8" fmla="*/ 0 w 97"/>
                    <a:gd name="T9" fmla="*/ 16 h 162"/>
                    <a:gd name="T10" fmla="*/ 0 w 97"/>
                    <a:gd name="T11" fmla="*/ 146 h 162"/>
                    <a:gd name="T12" fmla="*/ 16 w 97"/>
                    <a:gd name="T13" fmla="*/ 162 h 162"/>
                    <a:gd name="T14" fmla="*/ 81 w 97"/>
                    <a:gd name="T15" fmla="*/ 162 h 162"/>
                    <a:gd name="T16" fmla="*/ 97 w 97"/>
                    <a:gd name="T17" fmla="*/ 146 h 162"/>
                    <a:gd name="T18" fmla="*/ 49 w 97"/>
                    <a:gd name="T19" fmla="*/ 144 h 162"/>
                    <a:gd name="T20" fmla="*/ 35 w 97"/>
                    <a:gd name="T21" fmla="*/ 131 h 162"/>
                    <a:gd name="T22" fmla="*/ 49 w 97"/>
                    <a:gd name="T23" fmla="*/ 118 h 162"/>
                    <a:gd name="T24" fmla="*/ 62 w 97"/>
                    <a:gd name="T25" fmla="*/ 131 h 162"/>
                    <a:gd name="T26" fmla="*/ 49 w 97"/>
                    <a:gd name="T27" fmla="*/ 144 h 162"/>
                    <a:gd name="T28" fmla="*/ 70 w 97"/>
                    <a:gd name="T29" fmla="*/ 93 h 162"/>
                    <a:gd name="T30" fmla="*/ 27 w 97"/>
                    <a:gd name="T31" fmla="*/ 93 h 162"/>
                    <a:gd name="T32" fmla="*/ 27 w 97"/>
                    <a:gd name="T33" fmla="*/ 86 h 162"/>
                    <a:gd name="T34" fmla="*/ 70 w 97"/>
                    <a:gd name="T35" fmla="*/ 86 h 162"/>
                    <a:gd name="T36" fmla="*/ 70 w 97"/>
                    <a:gd name="T37" fmla="*/ 93 h 162"/>
                    <a:gd name="T38" fmla="*/ 89 w 97"/>
                    <a:gd name="T39" fmla="*/ 68 h 162"/>
                    <a:gd name="T40" fmla="*/ 8 w 97"/>
                    <a:gd name="T41" fmla="*/ 68 h 162"/>
                    <a:gd name="T42" fmla="*/ 8 w 97"/>
                    <a:gd name="T43" fmla="*/ 48 h 162"/>
                    <a:gd name="T44" fmla="*/ 89 w 97"/>
                    <a:gd name="T45" fmla="*/ 48 h 162"/>
                    <a:gd name="T46" fmla="*/ 89 w 97"/>
                    <a:gd name="T47" fmla="*/ 68 h 162"/>
                    <a:gd name="T48" fmla="*/ 89 w 97"/>
                    <a:gd name="T49" fmla="*/ 36 h 162"/>
                    <a:gd name="T50" fmla="*/ 8 w 97"/>
                    <a:gd name="T51" fmla="*/ 36 h 162"/>
                    <a:gd name="T52" fmla="*/ 8 w 97"/>
                    <a:gd name="T53" fmla="*/ 16 h 162"/>
                    <a:gd name="T54" fmla="*/ 89 w 97"/>
                    <a:gd name="T55" fmla="*/ 16 h 162"/>
                    <a:gd name="T56" fmla="*/ 89 w 97"/>
                    <a:gd name="T57" fmla="*/ 36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7" h="162">
                      <a:moveTo>
                        <a:pt x="97" y="146"/>
                      </a:move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7" y="7"/>
                        <a:pt x="90" y="0"/>
                        <a:pt x="81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55"/>
                        <a:pt x="7" y="162"/>
                        <a:pt x="16" y="162"/>
                      </a:cubicBezTo>
                      <a:cubicBezTo>
                        <a:pt x="81" y="162"/>
                        <a:pt x="81" y="162"/>
                        <a:pt x="81" y="162"/>
                      </a:cubicBezTo>
                      <a:cubicBezTo>
                        <a:pt x="90" y="162"/>
                        <a:pt x="97" y="155"/>
                        <a:pt x="97" y="146"/>
                      </a:cubicBezTo>
                      <a:close/>
                      <a:moveTo>
                        <a:pt x="49" y="144"/>
                      </a:moveTo>
                      <a:cubicBezTo>
                        <a:pt x="41" y="144"/>
                        <a:pt x="35" y="138"/>
                        <a:pt x="35" y="131"/>
                      </a:cubicBezTo>
                      <a:cubicBezTo>
                        <a:pt x="35" y="124"/>
                        <a:pt x="41" y="118"/>
                        <a:pt x="49" y="118"/>
                      </a:cubicBezTo>
                      <a:cubicBezTo>
                        <a:pt x="56" y="118"/>
                        <a:pt x="62" y="124"/>
                        <a:pt x="62" y="131"/>
                      </a:cubicBezTo>
                      <a:cubicBezTo>
                        <a:pt x="62" y="138"/>
                        <a:pt x="56" y="144"/>
                        <a:pt x="49" y="144"/>
                      </a:cubicBezTo>
                      <a:close/>
                      <a:moveTo>
                        <a:pt x="70" y="93"/>
                      </a:moveTo>
                      <a:cubicBezTo>
                        <a:pt x="27" y="93"/>
                        <a:pt x="27" y="93"/>
                        <a:pt x="27" y="93"/>
                      </a:cubicBezTo>
                      <a:cubicBezTo>
                        <a:pt x="27" y="86"/>
                        <a:pt x="27" y="86"/>
                        <a:pt x="27" y="86"/>
                      </a:cubicBezTo>
                      <a:cubicBezTo>
                        <a:pt x="70" y="86"/>
                        <a:pt x="70" y="86"/>
                        <a:pt x="70" y="86"/>
                      </a:cubicBezTo>
                      <a:lnTo>
                        <a:pt x="70" y="93"/>
                      </a:lnTo>
                      <a:close/>
                      <a:moveTo>
                        <a:pt x="89" y="68"/>
                      </a:moveTo>
                      <a:cubicBezTo>
                        <a:pt x="8" y="68"/>
                        <a:pt x="8" y="68"/>
                        <a:pt x="8" y="6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9" y="48"/>
                        <a:pt x="89" y="48"/>
                        <a:pt x="89" y="48"/>
                      </a:cubicBezTo>
                      <a:lnTo>
                        <a:pt x="89" y="68"/>
                      </a:lnTo>
                      <a:close/>
                      <a:moveTo>
                        <a:pt x="89" y="36"/>
                      </a:move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lnTo>
                        <a:pt x="89" y="3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81" name="Group 480"/>
                <p:cNvGrpSpPr/>
                <p:nvPr/>
              </p:nvGrpSpPr>
              <p:grpSpPr>
                <a:xfrm>
                  <a:off x="1614310" y="6429736"/>
                  <a:ext cx="156087" cy="156344"/>
                  <a:chOff x="1562580" y="4264488"/>
                  <a:chExt cx="298754" cy="298754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488" name="Freeform 119"/>
                  <p:cNvSpPr>
                    <a:spLocks noEditPoints="1"/>
                  </p:cNvSpPr>
                  <p:nvPr/>
                </p:nvSpPr>
                <p:spPr bwMode="auto">
                  <a:xfrm>
                    <a:off x="1637540" y="4334016"/>
                    <a:ext cx="154266" cy="157525"/>
                  </a:xfrm>
                  <a:custGeom>
                    <a:avLst/>
                    <a:gdLst>
                      <a:gd name="T0" fmla="*/ 60 w 60"/>
                      <a:gd name="T1" fmla="*/ 31 h 61"/>
                      <a:gd name="T2" fmla="*/ 30 w 60"/>
                      <a:gd name="T3" fmla="*/ 0 h 61"/>
                      <a:gd name="T4" fmla="*/ 0 w 60"/>
                      <a:gd name="T5" fmla="*/ 31 h 61"/>
                      <a:gd name="T6" fmla="*/ 30 w 60"/>
                      <a:gd name="T7" fmla="*/ 61 h 61"/>
                      <a:gd name="T8" fmla="*/ 60 w 60"/>
                      <a:gd name="T9" fmla="*/ 31 h 61"/>
                      <a:gd name="T10" fmla="*/ 30 w 60"/>
                      <a:gd name="T11" fmla="*/ 49 h 61"/>
                      <a:gd name="T12" fmla="*/ 12 w 60"/>
                      <a:gd name="T13" fmla="*/ 31 h 61"/>
                      <a:gd name="T14" fmla="*/ 30 w 60"/>
                      <a:gd name="T15" fmla="*/ 13 h 61"/>
                      <a:gd name="T16" fmla="*/ 48 w 60"/>
                      <a:gd name="T17" fmla="*/ 31 h 61"/>
                      <a:gd name="T18" fmla="*/ 30 w 60"/>
                      <a:gd name="T19" fmla="*/ 49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0" h="61">
                        <a:moveTo>
                          <a:pt x="60" y="31"/>
                        </a:moveTo>
                        <a:cubicBezTo>
                          <a:pt x="60" y="14"/>
                          <a:pt x="47" y="0"/>
                          <a:pt x="30" y="0"/>
                        </a:cubicBezTo>
                        <a:cubicBezTo>
                          <a:pt x="13" y="0"/>
                          <a:pt x="0" y="14"/>
                          <a:pt x="0" y="31"/>
                        </a:cubicBezTo>
                        <a:cubicBezTo>
                          <a:pt x="0" y="47"/>
                          <a:pt x="13" y="61"/>
                          <a:pt x="30" y="61"/>
                        </a:cubicBezTo>
                        <a:cubicBezTo>
                          <a:pt x="47" y="61"/>
                          <a:pt x="60" y="47"/>
                          <a:pt x="60" y="31"/>
                        </a:cubicBezTo>
                        <a:close/>
                        <a:moveTo>
                          <a:pt x="30" y="49"/>
                        </a:moveTo>
                        <a:cubicBezTo>
                          <a:pt x="20" y="49"/>
                          <a:pt x="12" y="41"/>
                          <a:pt x="12" y="31"/>
                        </a:cubicBezTo>
                        <a:cubicBezTo>
                          <a:pt x="12" y="21"/>
                          <a:pt x="20" y="13"/>
                          <a:pt x="30" y="13"/>
                        </a:cubicBezTo>
                        <a:cubicBezTo>
                          <a:pt x="40" y="13"/>
                          <a:pt x="48" y="21"/>
                          <a:pt x="48" y="31"/>
                        </a:cubicBezTo>
                        <a:cubicBezTo>
                          <a:pt x="48" y="41"/>
                          <a:pt x="40" y="49"/>
                          <a:pt x="30" y="49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9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688599" y="4264488"/>
                    <a:ext cx="48887" cy="48887"/>
                  </a:xfrm>
                  <a:prstGeom prst="ellipse">
                    <a:avLst/>
                  </a:pr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0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1810274" y="4388335"/>
                    <a:ext cx="51060" cy="48887"/>
                  </a:xfrm>
                  <a:prstGeom prst="ellipse">
                    <a:avLst/>
                  </a:pr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1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688599" y="4514355"/>
                    <a:ext cx="48887" cy="48887"/>
                  </a:xfrm>
                  <a:prstGeom prst="ellipse">
                    <a:avLst/>
                  </a:pr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2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562580" y="4388335"/>
                    <a:ext cx="52146" cy="48887"/>
                  </a:xfrm>
                  <a:prstGeom prst="ellipse">
                    <a:avLst/>
                  </a:pr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3" name="Freeform 124"/>
                  <p:cNvSpPr>
                    <a:spLocks/>
                  </p:cNvSpPr>
                  <p:nvPr/>
                </p:nvSpPr>
                <p:spPr bwMode="auto">
                  <a:xfrm>
                    <a:off x="1773337" y="4298166"/>
                    <a:ext cx="54319" cy="54319"/>
                  </a:xfrm>
                  <a:custGeom>
                    <a:avLst/>
                    <a:gdLst>
                      <a:gd name="T0" fmla="*/ 4 w 21"/>
                      <a:gd name="T1" fmla="*/ 4 h 21"/>
                      <a:gd name="T2" fmla="*/ 4 w 21"/>
                      <a:gd name="T3" fmla="*/ 18 h 21"/>
                      <a:gd name="T4" fmla="*/ 17 w 21"/>
                      <a:gd name="T5" fmla="*/ 18 h 21"/>
                      <a:gd name="T6" fmla="*/ 17 w 21"/>
                      <a:gd name="T7" fmla="*/ 4 h 21"/>
                      <a:gd name="T8" fmla="*/ 4 w 21"/>
                      <a:gd name="T9" fmla="*/ 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21">
                        <a:moveTo>
                          <a:pt x="4" y="4"/>
                        </a:moveTo>
                        <a:cubicBezTo>
                          <a:pt x="0" y="8"/>
                          <a:pt x="0" y="14"/>
                          <a:pt x="4" y="18"/>
                        </a:cubicBezTo>
                        <a:cubicBezTo>
                          <a:pt x="8" y="21"/>
                          <a:pt x="14" y="21"/>
                          <a:pt x="17" y="18"/>
                        </a:cubicBezTo>
                        <a:cubicBezTo>
                          <a:pt x="21" y="14"/>
                          <a:pt x="21" y="8"/>
                          <a:pt x="17" y="4"/>
                        </a:cubicBezTo>
                        <a:cubicBezTo>
                          <a:pt x="14" y="0"/>
                          <a:pt x="8" y="0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4" name="Freeform 125"/>
                  <p:cNvSpPr>
                    <a:spLocks/>
                  </p:cNvSpPr>
                  <p:nvPr/>
                </p:nvSpPr>
                <p:spPr bwMode="auto">
                  <a:xfrm>
                    <a:off x="1771164" y="4473073"/>
                    <a:ext cx="54319" cy="54319"/>
                  </a:xfrm>
                  <a:custGeom>
                    <a:avLst/>
                    <a:gdLst>
                      <a:gd name="T0" fmla="*/ 3 w 21"/>
                      <a:gd name="T1" fmla="*/ 3 h 21"/>
                      <a:gd name="T2" fmla="*/ 4 w 21"/>
                      <a:gd name="T3" fmla="*/ 17 h 21"/>
                      <a:gd name="T4" fmla="*/ 17 w 21"/>
                      <a:gd name="T5" fmla="*/ 17 h 21"/>
                      <a:gd name="T6" fmla="*/ 17 w 21"/>
                      <a:gd name="T7" fmla="*/ 3 h 21"/>
                      <a:gd name="T8" fmla="*/ 3 w 21"/>
                      <a:gd name="T9" fmla="*/ 3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21">
                        <a:moveTo>
                          <a:pt x="3" y="3"/>
                        </a:moveTo>
                        <a:cubicBezTo>
                          <a:pt x="0" y="7"/>
                          <a:pt x="0" y="13"/>
                          <a:pt x="4" y="17"/>
                        </a:cubicBezTo>
                        <a:cubicBezTo>
                          <a:pt x="7" y="21"/>
                          <a:pt x="14" y="21"/>
                          <a:pt x="17" y="17"/>
                        </a:cubicBezTo>
                        <a:cubicBezTo>
                          <a:pt x="21" y="13"/>
                          <a:pt x="21" y="7"/>
                          <a:pt x="17" y="3"/>
                        </a:cubicBezTo>
                        <a:cubicBezTo>
                          <a:pt x="13" y="0"/>
                          <a:pt x="7" y="0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5" name="Freeform 126"/>
                  <p:cNvSpPr>
                    <a:spLocks/>
                  </p:cNvSpPr>
                  <p:nvPr/>
                </p:nvSpPr>
                <p:spPr bwMode="auto">
                  <a:xfrm>
                    <a:off x="1596257" y="4475246"/>
                    <a:ext cx="54319" cy="54319"/>
                  </a:xfrm>
                  <a:custGeom>
                    <a:avLst/>
                    <a:gdLst>
                      <a:gd name="T0" fmla="*/ 4 w 21"/>
                      <a:gd name="T1" fmla="*/ 4 h 21"/>
                      <a:gd name="T2" fmla="*/ 4 w 21"/>
                      <a:gd name="T3" fmla="*/ 18 h 21"/>
                      <a:gd name="T4" fmla="*/ 17 w 21"/>
                      <a:gd name="T5" fmla="*/ 18 h 21"/>
                      <a:gd name="T6" fmla="*/ 17 w 21"/>
                      <a:gd name="T7" fmla="*/ 4 h 21"/>
                      <a:gd name="T8" fmla="*/ 4 w 21"/>
                      <a:gd name="T9" fmla="*/ 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21">
                        <a:moveTo>
                          <a:pt x="4" y="4"/>
                        </a:moveTo>
                        <a:cubicBezTo>
                          <a:pt x="0" y="8"/>
                          <a:pt x="0" y="14"/>
                          <a:pt x="4" y="18"/>
                        </a:cubicBezTo>
                        <a:cubicBezTo>
                          <a:pt x="8" y="21"/>
                          <a:pt x="14" y="21"/>
                          <a:pt x="17" y="18"/>
                        </a:cubicBezTo>
                        <a:cubicBezTo>
                          <a:pt x="21" y="14"/>
                          <a:pt x="21" y="8"/>
                          <a:pt x="17" y="4"/>
                        </a:cubicBezTo>
                        <a:cubicBezTo>
                          <a:pt x="14" y="0"/>
                          <a:pt x="8" y="0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6" name="Freeform 127"/>
                  <p:cNvSpPr>
                    <a:spLocks/>
                  </p:cNvSpPr>
                  <p:nvPr/>
                </p:nvSpPr>
                <p:spPr bwMode="auto">
                  <a:xfrm>
                    <a:off x="1596257" y="4298166"/>
                    <a:ext cx="56492" cy="54319"/>
                  </a:xfrm>
                  <a:custGeom>
                    <a:avLst/>
                    <a:gdLst>
                      <a:gd name="T0" fmla="*/ 4 w 22"/>
                      <a:gd name="T1" fmla="*/ 18 h 21"/>
                      <a:gd name="T2" fmla="*/ 18 w 22"/>
                      <a:gd name="T3" fmla="*/ 18 h 21"/>
                      <a:gd name="T4" fmla="*/ 18 w 22"/>
                      <a:gd name="T5" fmla="*/ 4 h 21"/>
                      <a:gd name="T6" fmla="*/ 4 w 22"/>
                      <a:gd name="T7" fmla="*/ 4 h 21"/>
                      <a:gd name="T8" fmla="*/ 4 w 22"/>
                      <a:gd name="T9" fmla="*/ 1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1">
                        <a:moveTo>
                          <a:pt x="4" y="18"/>
                        </a:moveTo>
                        <a:cubicBezTo>
                          <a:pt x="8" y="21"/>
                          <a:pt x="14" y="21"/>
                          <a:pt x="18" y="18"/>
                        </a:cubicBezTo>
                        <a:cubicBezTo>
                          <a:pt x="22" y="14"/>
                          <a:pt x="21" y="8"/>
                          <a:pt x="18" y="4"/>
                        </a:cubicBezTo>
                        <a:cubicBezTo>
                          <a:pt x="14" y="0"/>
                          <a:pt x="8" y="0"/>
                          <a:pt x="4" y="4"/>
                        </a:cubicBezTo>
                        <a:cubicBezTo>
                          <a:pt x="0" y="8"/>
                          <a:pt x="0" y="14"/>
                          <a:pt x="4" y="1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>
                    <a:noFill/>
                  </a:ln>
                </p:spPr>
                <p:txBody>
                  <a:bodyPr vert="horz" wrap="square" lIns="91401" tIns="45700" rIns="91401" bIns="4570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04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50505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482" name="Freeform 112"/>
                <p:cNvSpPr>
                  <a:spLocks/>
                </p:cNvSpPr>
                <p:nvPr/>
              </p:nvSpPr>
              <p:spPr bwMode="auto">
                <a:xfrm>
                  <a:off x="574839" y="4824295"/>
                  <a:ext cx="240049" cy="222992"/>
                </a:xfrm>
                <a:custGeom>
                  <a:avLst/>
                  <a:gdLst>
                    <a:gd name="T0" fmla="*/ 141 w 157"/>
                    <a:gd name="T1" fmla="*/ 0 h 146"/>
                    <a:gd name="T2" fmla="*/ 135 w 157"/>
                    <a:gd name="T3" fmla="*/ 23 h 146"/>
                    <a:gd name="T4" fmla="*/ 0 w 157"/>
                    <a:gd name="T5" fmla="*/ 23 h 146"/>
                    <a:gd name="T6" fmla="*/ 18 w 157"/>
                    <a:gd name="T7" fmla="*/ 97 h 146"/>
                    <a:gd name="T8" fmla="*/ 117 w 157"/>
                    <a:gd name="T9" fmla="*/ 97 h 146"/>
                    <a:gd name="T10" fmla="*/ 111 w 157"/>
                    <a:gd name="T11" fmla="*/ 119 h 146"/>
                    <a:gd name="T12" fmla="*/ 12 w 157"/>
                    <a:gd name="T13" fmla="*/ 119 h 146"/>
                    <a:gd name="T14" fmla="*/ 12 w 157"/>
                    <a:gd name="T15" fmla="*/ 128 h 146"/>
                    <a:gd name="T16" fmla="*/ 29 w 157"/>
                    <a:gd name="T17" fmla="*/ 128 h 146"/>
                    <a:gd name="T18" fmla="*/ 28 w 157"/>
                    <a:gd name="T19" fmla="*/ 128 h 146"/>
                    <a:gd name="T20" fmla="*/ 25 w 157"/>
                    <a:gd name="T21" fmla="*/ 136 h 146"/>
                    <a:gd name="T22" fmla="*/ 35 w 157"/>
                    <a:gd name="T23" fmla="*/ 146 h 146"/>
                    <a:gd name="T24" fmla="*/ 46 w 157"/>
                    <a:gd name="T25" fmla="*/ 136 h 146"/>
                    <a:gd name="T26" fmla="*/ 43 w 157"/>
                    <a:gd name="T27" fmla="*/ 128 h 146"/>
                    <a:gd name="T28" fmla="*/ 42 w 157"/>
                    <a:gd name="T29" fmla="*/ 128 h 146"/>
                    <a:gd name="T30" fmla="*/ 107 w 157"/>
                    <a:gd name="T31" fmla="*/ 128 h 146"/>
                    <a:gd name="T32" fmla="*/ 106 w 157"/>
                    <a:gd name="T33" fmla="*/ 128 h 146"/>
                    <a:gd name="T34" fmla="*/ 103 w 157"/>
                    <a:gd name="T35" fmla="*/ 136 h 146"/>
                    <a:gd name="T36" fmla="*/ 113 w 157"/>
                    <a:gd name="T37" fmla="*/ 146 h 146"/>
                    <a:gd name="T38" fmla="*/ 124 w 157"/>
                    <a:gd name="T39" fmla="*/ 136 h 146"/>
                    <a:gd name="T40" fmla="*/ 121 w 157"/>
                    <a:gd name="T41" fmla="*/ 128 h 146"/>
                    <a:gd name="T42" fmla="*/ 119 w 157"/>
                    <a:gd name="T43" fmla="*/ 127 h 146"/>
                    <a:gd name="T44" fmla="*/ 119 w 157"/>
                    <a:gd name="T45" fmla="*/ 123 h 146"/>
                    <a:gd name="T46" fmla="*/ 147 w 157"/>
                    <a:gd name="T47" fmla="*/ 9 h 146"/>
                    <a:gd name="T48" fmla="*/ 157 w 157"/>
                    <a:gd name="T49" fmla="*/ 9 h 146"/>
                    <a:gd name="T50" fmla="*/ 157 w 157"/>
                    <a:gd name="T51" fmla="*/ 1 h 146"/>
                    <a:gd name="T52" fmla="*/ 142 w 157"/>
                    <a:gd name="T53" fmla="*/ 1 h 146"/>
                    <a:gd name="T54" fmla="*/ 141 w 157"/>
                    <a:gd name="T55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7" h="146">
                      <a:moveTo>
                        <a:pt x="141" y="0"/>
                      </a:move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8" y="97"/>
                        <a:pt x="18" y="97"/>
                        <a:pt x="18" y="97"/>
                      </a:cubicBezTo>
                      <a:cubicBezTo>
                        <a:pt x="117" y="97"/>
                        <a:pt x="117" y="97"/>
                        <a:pt x="117" y="97"/>
                      </a:cubicBezTo>
                      <a:cubicBezTo>
                        <a:pt x="111" y="119"/>
                        <a:pt x="111" y="119"/>
                        <a:pt x="111" y="119"/>
                      </a:cubicBezTo>
                      <a:cubicBezTo>
                        <a:pt x="12" y="119"/>
                        <a:pt x="12" y="119"/>
                        <a:pt x="12" y="119"/>
                      </a:cubicBezTo>
                      <a:cubicBezTo>
                        <a:pt x="12" y="128"/>
                        <a:pt x="12" y="128"/>
                        <a:pt x="12" y="128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28" y="128"/>
                        <a:pt x="28" y="128"/>
                        <a:pt x="28" y="128"/>
                      </a:cubicBezTo>
                      <a:cubicBezTo>
                        <a:pt x="26" y="130"/>
                        <a:pt x="25" y="133"/>
                        <a:pt x="25" y="136"/>
                      </a:cubicBezTo>
                      <a:cubicBezTo>
                        <a:pt x="25" y="142"/>
                        <a:pt x="29" y="146"/>
                        <a:pt x="35" y="146"/>
                      </a:cubicBezTo>
                      <a:cubicBezTo>
                        <a:pt x="41" y="146"/>
                        <a:pt x="46" y="142"/>
                        <a:pt x="46" y="136"/>
                      </a:cubicBezTo>
                      <a:cubicBezTo>
                        <a:pt x="46" y="133"/>
                        <a:pt x="45" y="130"/>
                        <a:pt x="43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07" y="128"/>
                        <a:pt x="107" y="128"/>
                        <a:pt x="107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4" y="130"/>
                        <a:pt x="103" y="133"/>
                        <a:pt x="103" y="136"/>
                      </a:cubicBezTo>
                      <a:cubicBezTo>
                        <a:pt x="103" y="142"/>
                        <a:pt x="107" y="146"/>
                        <a:pt x="113" y="146"/>
                      </a:cubicBezTo>
                      <a:cubicBezTo>
                        <a:pt x="119" y="146"/>
                        <a:pt x="124" y="142"/>
                        <a:pt x="124" y="136"/>
                      </a:cubicBezTo>
                      <a:cubicBezTo>
                        <a:pt x="124" y="133"/>
                        <a:pt x="122" y="130"/>
                        <a:pt x="121" y="128"/>
                      </a:cubicBezTo>
                      <a:cubicBezTo>
                        <a:pt x="119" y="127"/>
                        <a:pt x="119" y="127"/>
                        <a:pt x="119" y="127"/>
                      </a:cubicBezTo>
                      <a:cubicBezTo>
                        <a:pt x="119" y="123"/>
                        <a:pt x="119" y="123"/>
                        <a:pt x="119" y="123"/>
                      </a:cubicBezTo>
                      <a:cubicBezTo>
                        <a:pt x="147" y="9"/>
                        <a:pt x="147" y="9"/>
                        <a:pt x="147" y="9"/>
                      </a:cubicBezTo>
                      <a:cubicBezTo>
                        <a:pt x="157" y="9"/>
                        <a:pt x="157" y="9"/>
                        <a:pt x="157" y="9"/>
                      </a:cubicBezTo>
                      <a:cubicBezTo>
                        <a:pt x="157" y="1"/>
                        <a:pt x="157" y="1"/>
                        <a:pt x="157" y="1"/>
                      </a:cubicBezTo>
                      <a:cubicBezTo>
                        <a:pt x="142" y="1"/>
                        <a:pt x="142" y="1"/>
                        <a:pt x="142" y="1"/>
                      </a:cubicBez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3" name="Freeform 110"/>
                <p:cNvSpPr>
                  <a:spLocks noEditPoints="1"/>
                </p:cNvSpPr>
                <p:nvPr/>
              </p:nvSpPr>
              <p:spPr bwMode="auto">
                <a:xfrm>
                  <a:off x="149060" y="6013190"/>
                  <a:ext cx="266057" cy="364791"/>
                </a:xfrm>
                <a:custGeom>
                  <a:avLst/>
                  <a:gdLst>
                    <a:gd name="T0" fmla="*/ 116 w 139"/>
                    <a:gd name="T1" fmla="*/ 0 h 190"/>
                    <a:gd name="T2" fmla="*/ 23 w 139"/>
                    <a:gd name="T3" fmla="*/ 0 h 190"/>
                    <a:gd name="T4" fmla="*/ 0 w 139"/>
                    <a:gd name="T5" fmla="*/ 25 h 190"/>
                    <a:gd name="T6" fmla="*/ 0 w 139"/>
                    <a:gd name="T7" fmla="*/ 165 h 190"/>
                    <a:gd name="T8" fmla="*/ 23 w 139"/>
                    <a:gd name="T9" fmla="*/ 190 h 190"/>
                    <a:gd name="T10" fmla="*/ 116 w 139"/>
                    <a:gd name="T11" fmla="*/ 190 h 190"/>
                    <a:gd name="T12" fmla="*/ 139 w 139"/>
                    <a:gd name="T13" fmla="*/ 165 h 190"/>
                    <a:gd name="T14" fmla="*/ 139 w 139"/>
                    <a:gd name="T15" fmla="*/ 25 h 190"/>
                    <a:gd name="T16" fmla="*/ 116 w 139"/>
                    <a:gd name="T17" fmla="*/ 0 h 190"/>
                    <a:gd name="T18" fmla="*/ 69 w 139"/>
                    <a:gd name="T19" fmla="*/ 185 h 190"/>
                    <a:gd name="T20" fmla="*/ 65 w 139"/>
                    <a:gd name="T21" fmla="*/ 180 h 190"/>
                    <a:gd name="T22" fmla="*/ 69 w 139"/>
                    <a:gd name="T23" fmla="*/ 175 h 190"/>
                    <a:gd name="T24" fmla="*/ 74 w 139"/>
                    <a:gd name="T25" fmla="*/ 180 h 190"/>
                    <a:gd name="T26" fmla="*/ 69 w 139"/>
                    <a:gd name="T27" fmla="*/ 185 h 190"/>
                    <a:gd name="T28" fmla="*/ 126 w 139"/>
                    <a:gd name="T29" fmla="*/ 165 h 190"/>
                    <a:gd name="T30" fmla="*/ 13 w 139"/>
                    <a:gd name="T31" fmla="*/ 165 h 190"/>
                    <a:gd name="T32" fmla="*/ 13 w 139"/>
                    <a:gd name="T33" fmla="*/ 13 h 190"/>
                    <a:gd name="T34" fmla="*/ 126 w 139"/>
                    <a:gd name="T35" fmla="*/ 13 h 190"/>
                    <a:gd name="T36" fmla="*/ 126 w 139"/>
                    <a:gd name="T37" fmla="*/ 16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9" h="190">
                      <a:moveTo>
                        <a:pt x="116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1"/>
                        <a:pt x="0" y="25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79"/>
                        <a:pt x="10" y="190"/>
                        <a:pt x="23" y="190"/>
                      </a:cubicBezTo>
                      <a:cubicBezTo>
                        <a:pt x="116" y="190"/>
                        <a:pt x="116" y="190"/>
                        <a:pt x="116" y="190"/>
                      </a:cubicBezTo>
                      <a:cubicBezTo>
                        <a:pt x="128" y="190"/>
                        <a:pt x="139" y="179"/>
                        <a:pt x="139" y="165"/>
                      </a:cubicBezTo>
                      <a:cubicBezTo>
                        <a:pt x="139" y="25"/>
                        <a:pt x="139" y="25"/>
                        <a:pt x="139" y="25"/>
                      </a:cubicBezTo>
                      <a:cubicBezTo>
                        <a:pt x="139" y="11"/>
                        <a:pt x="128" y="0"/>
                        <a:pt x="116" y="0"/>
                      </a:cubicBezTo>
                      <a:close/>
                      <a:moveTo>
                        <a:pt x="69" y="185"/>
                      </a:moveTo>
                      <a:cubicBezTo>
                        <a:pt x="67" y="185"/>
                        <a:pt x="65" y="182"/>
                        <a:pt x="65" y="180"/>
                      </a:cubicBezTo>
                      <a:cubicBezTo>
                        <a:pt x="65" y="177"/>
                        <a:pt x="67" y="175"/>
                        <a:pt x="69" y="175"/>
                      </a:cubicBezTo>
                      <a:cubicBezTo>
                        <a:pt x="72" y="175"/>
                        <a:pt x="74" y="177"/>
                        <a:pt x="74" y="180"/>
                      </a:cubicBezTo>
                      <a:cubicBezTo>
                        <a:pt x="74" y="182"/>
                        <a:pt x="72" y="185"/>
                        <a:pt x="69" y="185"/>
                      </a:cubicBezTo>
                      <a:close/>
                      <a:moveTo>
                        <a:pt x="126" y="165"/>
                      </a:moveTo>
                      <a:cubicBezTo>
                        <a:pt x="13" y="165"/>
                        <a:pt x="13" y="165"/>
                        <a:pt x="13" y="165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lnTo>
                        <a:pt x="126" y="165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/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Freeform 15"/>
                <p:cNvSpPr>
                  <a:spLocks noChangeAspect="1" noEditPoints="1"/>
                </p:cNvSpPr>
                <p:nvPr/>
              </p:nvSpPr>
              <p:spPr bwMode="black">
                <a:xfrm>
                  <a:off x="757327" y="4273573"/>
                  <a:ext cx="219262" cy="219875"/>
                </a:xfrm>
                <a:custGeom>
                  <a:avLst/>
                  <a:gdLst>
                    <a:gd name="T0" fmla="*/ 455 w 708"/>
                    <a:gd name="T1" fmla="*/ 121 h 709"/>
                    <a:gd name="T2" fmla="*/ 392 w 708"/>
                    <a:gd name="T3" fmla="*/ 121 h 709"/>
                    <a:gd name="T4" fmla="*/ 392 w 708"/>
                    <a:gd name="T5" fmla="*/ 206 h 709"/>
                    <a:gd name="T6" fmla="*/ 316 w 708"/>
                    <a:gd name="T7" fmla="*/ 206 h 709"/>
                    <a:gd name="T8" fmla="*/ 316 w 708"/>
                    <a:gd name="T9" fmla="*/ 121 h 709"/>
                    <a:gd name="T10" fmla="*/ 250 w 708"/>
                    <a:gd name="T11" fmla="*/ 121 h 709"/>
                    <a:gd name="T12" fmla="*/ 354 w 708"/>
                    <a:gd name="T13" fmla="*/ 0 h 709"/>
                    <a:gd name="T14" fmla="*/ 455 w 708"/>
                    <a:gd name="T15" fmla="*/ 121 h 709"/>
                    <a:gd name="T16" fmla="*/ 205 w 708"/>
                    <a:gd name="T17" fmla="*/ 371 h 709"/>
                    <a:gd name="T18" fmla="*/ 139 w 708"/>
                    <a:gd name="T19" fmla="*/ 371 h 709"/>
                    <a:gd name="T20" fmla="*/ 139 w 708"/>
                    <a:gd name="T21" fmla="*/ 456 h 709"/>
                    <a:gd name="T22" fmla="*/ 63 w 708"/>
                    <a:gd name="T23" fmla="*/ 456 h 709"/>
                    <a:gd name="T24" fmla="*/ 63 w 708"/>
                    <a:gd name="T25" fmla="*/ 371 h 709"/>
                    <a:gd name="T26" fmla="*/ 0 w 708"/>
                    <a:gd name="T27" fmla="*/ 371 h 709"/>
                    <a:gd name="T28" fmla="*/ 101 w 708"/>
                    <a:gd name="T29" fmla="*/ 251 h 709"/>
                    <a:gd name="T30" fmla="*/ 205 w 708"/>
                    <a:gd name="T31" fmla="*/ 371 h 709"/>
                    <a:gd name="T32" fmla="*/ 205 w 708"/>
                    <a:gd name="T33" fmla="*/ 503 h 709"/>
                    <a:gd name="T34" fmla="*/ 0 w 708"/>
                    <a:gd name="T35" fmla="*/ 503 h 709"/>
                    <a:gd name="T36" fmla="*/ 0 w 708"/>
                    <a:gd name="T37" fmla="*/ 709 h 709"/>
                    <a:gd name="T38" fmla="*/ 205 w 708"/>
                    <a:gd name="T39" fmla="*/ 709 h 709"/>
                    <a:gd name="T40" fmla="*/ 205 w 708"/>
                    <a:gd name="T41" fmla="*/ 503 h 709"/>
                    <a:gd name="T42" fmla="*/ 708 w 708"/>
                    <a:gd name="T43" fmla="*/ 503 h 709"/>
                    <a:gd name="T44" fmla="*/ 503 w 708"/>
                    <a:gd name="T45" fmla="*/ 503 h 709"/>
                    <a:gd name="T46" fmla="*/ 503 w 708"/>
                    <a:gd name="T47" fmla="*/ 709 h 709"/>
                    <a:gd name="T48" fmla="*/ 708 w 708"/>
                    <a:gd name="T49" fmla="*/ 709 h 709"/>
                    <a:gd name="T50" fmla="*/ 708 w 708"/>
                    <a:gd name="T51" fmla="*/ 503 h 709"/>
                    <a:gd name="T52" fmla="*/ 708 w 708"/>
                    <a:gd name="T53" fmla="*/ 0 h 709"/>
                    <a:gd name="T54" fmla="*/ 503 w 708"/>
                    <a:gd name="T55" fmla="*/ 0 h 709"/>
                    <a:gd name="T56" fmla="*/ 503 w 708"/>
                    <a:gd name="T57" fmla="*/ 206 h 709"/>
                    <a:gd name="T58" fmla="*/ 708 w 708"/>
                    <a:gd name="T59" fmla="*/ 206 h 709"/>
                    <a:gd name="T60" fmla="*/ 708 w 708"/>
                    <a:gd name="T61" fmla="*/ 0 h 709"/>
                    <a:gd name="T62" fmla="*/ 708 w 708"/>
                    <a:gd name="T63" fmla="*/ 251 h 709"/>
                    <a:gd name="T64" fmla="*/ 503 w 708"/>
                    <a:gd name="T65" fmla="*/ 251 h 709"/>
                    <a:gd name="T66" fmla="*/ 503 w 708"/>
                    <a:gd name="T67" fmla="*/ 456 h 709"/>
                    <a:gd name="T68" fmla="*/ 708 w 708"/>
                    <a:gd name="T69" fmla="*/ 456 h 709"/>
                    <a:gd name="T70" fmla="*/ 708 w 708"/>
                    <a:gd name="T71" fmla="*/ 251 h 709"/>
                    <a:gd name="T72" fmla="*/ 455 w 708"/>
                    <a:gd name="T73" fmla="*/ 251 h 709"/>
                    <a:gd name="T74" fmla="*/ 250 w 708"/>
                    <a:gd name="T75" fmla="*/ 251 h 709"/>
                    <a:gd name="T76" fmla="*/ 250 w 708"/>
                    <a:gd name="T77" fmla="*/ 456 h 709"/>
                    <a:gd name="T78" fmla="*/ 455 w 708"/>
                    <a:gd name="T79" fmla="*/ 456 h 709"/>
                    <a:gd name="T80" fmla="*/ 455 w 708"/>
                    <a:gd name="T81" fmla="*/ 251 h 709"/>
                    <a:gd name="T82" fmla="*/ 455 w 708"/>
                    <a:gd name="T83" fmla="*/ 503 h 709"/>
                    <a:gd name="T84" fmla="*/ 250 w 708"/>
                    <a:gd name="T85" fmla="*/ 503 h 709"/>
                    <a:gd name="T86" fmla="*/ 250 w 708"/>
                    <a:gd name="T87" fmla="*/ 709 h 709"/>
                    <a:gd name="T88" fmla="*/ 455 w 708"/>
                    <a:gd name="T89" fmla="*/ 709 h 709"/>
                    <a:gd name="T90" fmla="*/ 455 w 708"/>
                    <a:gd name="T91" fmla="*/ 503 h 7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08" h="709">
                      <a:moveTo>
                        <a:pt x="455" y="121"/>
                      </a:moveTo>
                      <a:lnTo>
                        <a:pt x="392" y="121"/>
                      </a:lnTo>
                      <a:lnTo>
                        <a:pt x="392" y="206"/>
                      </a:lnTo>
                      <a:lnTo>
                        <a:pt x="316" y="206"/>
                      </a:lnTo>
                      <a:lnTo>
                        <a:pt x="316" y="121"/>
                      </a:lnTo>
                      <a:lnTo>
                        <a:pt x="250" y="121"/>
                      </a:lnTo>
                      <a:lnTo>
                        <a:pt x="354" y="0"/>
                      </a:lnTo>
                      <a:lnTo>
                        <a:pt x="455" y="121"/>
                      </a:lnTo>
                      <a:close/>
                      <a:moveTo>
                        <a:pt x="205" y="371"/>
                      </a:moveTo>
                      <a:lnTo>
                        <a:pt x="139" y="371"/>
                      </a:lnTo>
                      <a:lnTo>
                        <a:pt x="139" y="456"/>
                      </a:lnTo>
                      <a:lnTo>
                        <a:pt x="63" y="456"/>
                      </a:lnTo>
                      <a:lnTo>
                        <a:pt x="63" y="371"/>
                      </a:lnTo>
                      <a:lnTo>
                        <a:pt x="0" y="371"/>
                      </a:lnTo>
                      <a:lnTo>
                        <a:pt x="101" y="251"/>
                      </a:lnTo>
                      <a:lnTo>
                        <a:pt x="205" y="371"/>
                      </a:lnTo>
                      <a:close/>
                      <a:moveTo>
                        <a:pt x="205" y="503"/>
                      </a:moveTo>
                      <a:lnTo>
                        <a:pt x="0" y="503"/>
                      </a:lnTo>
                      <a:lnTo>
                        <a:pt x="0" y="709"/>
                      </a:lnTo>
                      <a:lnTo>
                        <a:pt x="205" y="709"/>
                      </a:lnTo>
                      <a:lnTo>
                        <a:pt x="205" y="503"/>
                      </a:lnTo>
                      <a:close/>
                      <a:moveTo>
                        <a:pt x="708" y="503"/>
                      </a:moveTo>
                      <a:lnTo>
                        <a:pt x="503" y="503"/>
                      </a:lnTo>
                      <a:lnTo>
                        <a:pt x="503" y="709"/>
                      </a:lnTo>
                      <a:lnTo>
                        <a:pt x="708" y="709"/>
                      </a:lnTo>
                      <a:lnTo>
                        <a:pt x="708" y="503"/>
                      </a:lnTo>
                      <a:close/>
                      <a:moveTo>
                        <a:pt x="708" y="0"/>
                      </a:moveTo>
                      <a:lnTo>
                        <a:pt x="503" y="0"/>
                      </a:lnTo>
                      <a:lnTo>
                        <a:pt x="503" y="206"/>
                      </a:lnTo>
                      <a:lnTo>
                        <a:pt x="708" y="206"/>
                      </a:lnTo>
                      <a:lnTo>
                        <a:pt x="708" y="0"/>
                      </a:lnTo>
                      <a:close/>
                      <a:moveTo>
                        <a:pt x="708" y="251"/>
                      </a:moveTo>
                      <a:lnTo>
                        <a:pt x="503" y="251"/>
                      </a:lnTo>
                      <a:lnTo>
                        <a:pt x="503" y="456"/>
                      </a:lnTo>
                      <a:lnTo>
                        <a:pt x="708" y="456"/>
                      </a:lnTo>
                      <a:lnTo>
                        <a:pt x="708" y="251"/>
                      </a:lnTo>
                      <a:close/>
                      <a:moveTo>
                        <a:pt x="455" y="251"/>
                      </a:moveTo>
                      <a:lnTo>
                        <a:pt x="250" y="251"/>
                      </a:lnTo>
                      <a:lnTo>
                        <a:pt x="250" y="456"/>
                      </a:lnTo>
                      <a:lnTo>
                        <a:pt x="455" y="456"/>
                      </a:lnTo>
                      <a:lnTo>
                        <a:pt x="455" y="251"/>
                      </a:lnTo>
                      <a:close/>
                      <a:moveTo>
                        <a:pt x="455" y="503"/>
                      </a:moveTo>
                      <a:lnTo>
                        <a:pt x="250" y="503"/>
                      </a:lnTo>
                      <a:lnTo>
                        <a:pt x="250" y="709"/>
                      </a:lnTo>
                      <a:lnTo>
                        <a:pt x="455" y="709"/>
                      </a:lnTo>
                      <a:lnTo>
                        <a:pt x="455" y="503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4871" tIns="75897" rIns="94871" bIns="7589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83646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43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85" name="Freeform 262"/>
                <p:cNvSpPr>
                  <a:spLocks noEditPoints="1"/>
                </p:cNvSpPr>
                <p:nvPr/>
              </p:nvSpPr>
              <p:spPr bwMode="auto">
                <a:xfrm>
                  <a:off x="681288" y="4227499"/>
                  <a:ext cx="84750" cy="124070"/>
                </a:xfrm>
                <a:custGeom>
                  <a:avLst/>
                  <a:gdLst>
                    <a:gd name="T0" fmla="*/ 22 w 44"/>
                    <a:gd name="T1" fmla="*/ 64 h 64"/>
                    <a:gd name="T2" fmla="*/ 39 w 44"/>
                    <a:gd name="T3" fmla="*/ 56 h 64"/>
                    <a:gd name="T4" fmla="*/ 44 w 44"/>
                    <a:gd name="T5" fmla="*/ 32 h 64"/>
                    <a:gd name="T6" fmla="*/ 23 w 44"/>
                    <a:gd name="T7" fmla="*/ 0 h 64"/>
                    <a:gd name="T8" fmla="*/ 6 w 44"/>
                    <a:gd name="T9" fmla="*/ 8 h 64"/>
                    <a:gd name="T10" fmla="*/ 0 w 44"/>
                    <a:gd name="T11" fmla="*/ 33 h 64"/>
                    <a:gd name="T12" fmla="*/ 22 w 44"/>
                    <a:gd name="T13" fmla="*/ 64 h 64"/>
                    <a:gd name="T14" fmla="*/ 22 w 44"/>
                    <a:gd name="T15" fmla="*/ 11 h 64"/>
                    <a:gd name="T16" fmla="*/ 30 w 44"/>
                    <a:gd name="T17" fmla="*/ 32 h 64"/>
                    <a:gd name="T18" fmla="*/ 22 w 44"/>
                    <a:gd name="T19" fmla="*/ 53 h 64"/>
                    <a:gd name="T20" fmla="*/ 14 w 44"/>
                    <a:gd name="T21" fmla="*/ 33 h 64"/>
                    <a:gd name="T22" fmla="*/ 22 w 44"/>
                    <a:gd name="T23" fmla="*/ 1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4" h="64">
                      <a:moveTo>
                        <a:pt x="22" y="64"/>
                      </a:moveTo>
                      <a:cubicBezTo>
                        <a:pt x="29" y="64"/>
                        <a:pt x="35" y="61"/>
                        <a:pt x="39" y="56"/>
                      </a:cubicBezTo>
                      <a:cubicBezTo>
                        <a:pt x="42" y="50"/>
                        <a:pt x="44" y="42"/>
                        <a:pt x="44" y="32"/>
                      </a:cubicBezTo>
                      <a:cubicBezTo>
                        <a:pt x="44" y="11"/>
                        <a:pt x="38" y="0"/>
                        <a:pt x="23" y="0"/>
                      </a:cubicBezTo>
                      <a:cubicBezTo>
                        <a:pt x="16" y="0"/>
                        <a:pt x="9" y="2"/>
                        <a:pt x="6" y="8"/>
                      </a:cubicBezTo>
                      <a:cubicBezTo>
                        <a:pt x="2" y="14"/>
                        <a:pt x="0" y="22"/>
                        <a:pt x="0" y="33"/>
                      </a:cubicBezTo>
                      <a:cubicBezTo>
                        <a:pt x="0" y="54"/>
                        <a:pt x="7" y="64"/>
                        <a:pt x="22" y="64"/>
                      </a:cubicBezTo>
                      <a:close/>
                      <a:moveTo>
                        <a:pt x="22" y="11"/>
                      </a:moveTo>
                      <a:cubicBezTo>
                        <a:pt x="28" y="11"/>
                        <a:pt x="30" y="17"/>
                        <a:pt x="30" y="32"/>
                      </a:cubicBezTo>
                      <a:cubicBezTo>
                        <a:pt x="30" y="46"/>
                        <a:pt x="28" y="53"/>
                        <a:pt x="22" y="53"/>
                      </a:cubicBezTo>
                      <a:cubicBezTo>
                        <a:pt x="17" y="53"/>
                        <a:pt x="14" y="46"/>
                        <a:pt x="14" y="33"/>
                      </a:cubicBezTo>
                      <a:cubicBezTo>
                        <a:pt x="14" y="18"/>
                        <a:pt x="17" y="11"/>
                        <a:pt x="22" y="11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6" name="Freeform 243"/>
                <p:cNvSpPr>
                  <a:spLocks/>
                </p:cNvSpPr>
                <p:nvPr/>
              </p:nvSpPr>
              <p:spPr bwMode="auto">
                <a:xfrm>
                  <a:off x="672628" y="4372791"/>
                  <a:ext cx="52154" cy="121621"/>
                </a:xfrm>
                <a:custGeom>
                  <a:avLst/>
                  <a:gdLst>
                    <a:gd name="T0" fmla="*/ 8 w 27"/>
                    <a:gd name="T1" fmla="*/ 19 h 63"/>
                    <a:gd name="T2" fmla="*/ 10 w 27"/>
                    <a:gd name="T3" fmla="*/ 17 h 63"/>
                    <a:gd name="T4" fmla="*/ 13 w 27"/>
                    <a:gd name="T5" fmla="*/ 15 h 63"/>
                    <a:gd name="T6" fmla="*/ 13 w 27"/>
                    <a:gd name="T7" fmla="*/ 63 h 63"/>
                    <a:gd name="T8" fmla="*/ 27 w 27"/>
                    <a:gd name="T9" fmla="*/ 63 h 63"/>
                    <a:gd name="T10" fmla="*/ 27 w 27"/>
                    <a:gd name="T11" fmla="*/ 0 h 63"/>
                    <a:gd name="T12" fmla="*/ 19 w 27"/>
                    <a:gd name="T13" fmla="*/ 0 h 63"/>
                    <a:gd name="T14" fmla="*/ 10 w 27"/>
                    <a:gd name="T15" fmla="*/ 6 h 63"/>
                    <a:gd name="T16" fmla="*/ 0 w 27"/>
                    <a:gd name="T17" fmla="*/ 10 h 63"/>
                    <a:gd name="T18" fmla="*/ 0 w 27"/>
                    <a:gd name="T19" fmla="*/ 21 h 63"/>
                    <a:gd name="T20" fmla="*/ 4 w 27"/>
                    <a:gd name="T21" fmla="*/ 21 h 63"/>
                    <a:gd name="T22" fmla="*/ 8 w 27"/>
                    <a:gd name="T23" fmla="*/ 1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" h="63">
                      <a:moveTo>
                        <a:pt x="8" y="19"/>
                      </a:moveTo>
                      <a:cubicBezTo>
                        <a:pt x="9" y="19"/>
                        <a:pt x="10" y="18"/>
                        <a:pt x="10" y="17"/>
                      </a:cubicBezTo>
                      <a:cubicBezTo>
                        <a:pt x="11" y="17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3" y="63"/>
                      </a:cubicBezTo>
                      <a:cubicBezTo>
                        <a:pt x="13" y="63"/>
                        <a:pt x="13" y="63"/>
                        <a:pt x="27" y="63"/>
                      </a:cubicBezTo>
                      <a:cubicBezTo>
                        <a:pt x="27" y="63"/>
                        <a:pt x="27" y="63"/>
                        <a:pt x="2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6" y="2"/>
                        <a:pt x="13" y="4"/>
                        <a:pt x="10" y="6"/>
                      </a:cubicBezTo>
                      <a:cubicBezTo>
                        <a:pt x="7" y="7"/>
                        <a:pt x="4" y="9"/>
                        <a:pt x="0" y="10"/>
                      </a:cubicBezTo>
                      <a:cubicBezTo>
                        <a:pt x="0" y="10"/>
                        <a:pt x="0" y="10"/>
                        <a:pt x="0" y="21"/>
                      </a:cubicBezTo>
                      <a:cubicBezTo>
                        <a:pt x="1" y="21"/>
                        <a:pt x="2" y="21"/>
                        <a:pt x="4" y="21"/>
                      </a:cubicBezTo>
                      <a:cubicBezTo>
                        <a:pt x="5" y="20"/>
                        <a:pt x="6" y="20"/>
                        <a:pt x="8" y="19"/>
                      </a:cubicBez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01" tIns="45700" rIns="91401" bIns="4570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04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7" name="Freeform 73"/>
                <p:cNvSpPr>
                  <a:spLocks noEditPoints="1"/>
                </p:cNvSpPr>
                <p:nvPr/>
              </p:nvSpPr>
              <p:spPr bwMode="auto">
                <a:xfrm>
                  <a:off x="769593" y="6571234"/>
                  <a:ext cx="278716" cy="278715"/>
                </a:xfrm>
                <a:custGeom>
                  <a:avLst/>
                  <a:gdLst>
                    <a:gd name="T0" fmla="*/ 313 w 330"/>
                    <a:gd name="T1" fmla="*/ 161 h 330"/>
                    <a:gd name="T2" fmla="*/ 313 w 330"/>
                    <a:gd name="T3" fmla="*/ 128 h 330"/>
                    <a:gd name="T4" fmla="*/ 284 w 330"/>
                    <a:gd name="T5" fmla="*/ 137 h 330"/>
                    <a:gd name="T6" fmla="*/ 298 w 330"/>
                    <a:gd name="T7" fmla="*/ 111 h 330"/>
                    <a:gd name="T8" fmla="*/ 330 w 330"/>
                    <a:gd name="T9" fmla="*/ 103 h 330"/>
                    <a:gd name="T10" fmla="*/ 298 w 330"/>
                    <a:gd name="T11" fmla="*/ 95 h 330"/>
                    <a:gd name="T12" fmla="*/ 284 w 330"/>
                    <a:gd name="T13" fmla="*/ 87 h 330"/>
                    <a:gd name="T14" fmla="*/ 235 w 330"/>
                    <a:gd name="T15" fmla="*/ 46 h 330"/>
                    <a:gd name="T16" fmla="*/ 244 w 330"/>
                    <a:gd name="T17" fmla="*/ 17 h 330"/>
                    <a:gd name="T18" fmla="*/ 211 w 330"/>
                    <a:gd name="T19" fmla="*/ 17 h 330"/>
                    <a:gd name="T20" fmla="*/ 219 w 330"/>
                    <a:gd name="T21" fmla="*/ 46 h 330"/>
                    <a:gd name="T22" fmla="*/ 194 w 330"/>
                    <a:gd name="T23" fmla="*/ 32 h 330"/>
                    <a:gd name="T24" fmla="*/ 186 w 330"/>
                    <a:gd name="T25" fmla="*/ 0 h 330"/>
                    <a:gd name="T26" fmla="*/ 178 w 330"/>
                    <a:gd name="T27" fmla="*/ 32 h 330"/>
                    <a:gd name="T28" fmla="*/ 152 w 330"/>
                    <a:gd name="T29" fmla="*/ 46 h 330"/>
                    <a:gd name="T30" fmla="*/ 161 w 330"/>
                    <a:gd name="T31" fmla="*/ 17 h 330"/>
                    <a:gd name="T32" fmla="*/ 128 w 330"/>
                    <a:gd name="T33" fmla="*/ 17 h 330"/>
                    <a:gd name="T34" fmla="*/ 137 w 330"/>
                    <a:gd name="T35" fmla="*/ 46 h 330"/>
                    <a:gd name="T36" fmla="*/ 111 w 330"/>
                    <a:gd name="T37" fmla="*/ 32 h 330"/>
                    <a:gd name="T38" fmla="*/ 103 w 330"/>
                    <a:gd name="T39" fmla="*/ 0 h 330"/>
                    <a:gd name="T40" fmla="*/ 95 w 330"/>
                    <a:gd name="T41" fmla="*/ 32 h 330"/>
                    <a:gd name="T42" fmla="*/ 87 w 330"/>
                    <a:gd name="T43" fmla="*/ 46 h 330"/>
                    <a:gd name="T44" fmla="*/ 46 w 330"/>
                    <a:gd name="T45" fmla="*/ 95 h 330"/>
                    <a:gd name="T46" fmla="*/ 17 w 330"/>
                    <a:gd name="T47" fmla="*/ 86 h 330"/>
                    <a:gd name="T48" fmla="*/ 17 w 330"/>
                    <a:gd name="T49" fmla="*/ 120 h 330"/>
                    <a:gd name="T50" fmla="*/ 46 w 330"/>
                    <a:gd name="T51" fmla="*/ 111 h 330"/>
                    <a:gd name="T52" fmla="*/ 32 w 330"/>
                    <a:gd name="T53" fmla="*/ 137 h 330"/>
                    <a:gd name="T54" fmla="*/ 0 w 330"/>
                    <a:gd name="T55" fmla="*/ 144 h 330"/>
                    <a:gd name="T56" fmla="*/ 32 w 330"/>
                    <a:gd name="T57" fmla="*/ 152 h 330"/>
                    <a:gd name="T58" fmla="*/ 46 w 330"/>
                    <a:gd name="T59" fmla="*/ 178 h 330"/>
                    <a:gd name="T60" fmla="*/ 17 w 330"/>
                    <a:gd name="T61" fmla="*/ 169 h 330"/>
                    <a:gd name="T62" fmla="*/ 17 w 330"/>
                    <a:gd name="T63" fmla="*/ 203 h 330"/>
                    <a:gd name="T64" fmla="*/ 46 w 330"/>
                    <a:gd name="T65" fmla="*/ 194 h 330"/>
                    <a:gd name="T66" fmla="*/ 32 w 330"/>
                    <a:gd name="T67" fmla="*/ 219 h 330"/>
                    <a:gd name="T68" fmla="*/ 0 w 330"/>
                    <a:gd name="T69" fmla="*/ 227 h 330"/>
                    <a:gd name="T70" fmla="*/ 32 w 330"/>
                    <a:gd name="T71" fmla="*/ 235 h 330"/>
                    <a:gd name="T72" fmla="*/ 46 w 330"/>
                    <a:gd name="T73" fmla="*/ 243 h 330"/>
                    <a:gd name="T74" fmla="*/ 95 w 330"/>
                    <a:gd name="T75" fmla="*/ 284 h 330"/>
                    <a:gd name="T76" fmla="*/ 86 w 330"/>
                    <a:gd name="T77" fmla="*/ 313 h 330"/>
                    <a:gd name="T78" fmla="*/ 120 w 330"/>
                    <a:gd name="T79" fmla="*/ 313 h 330"/>
                    <a:gd name="T80" fmla="*/ 111 w 330"/>
                    <a:gd name="T81" fmla="*/ 284 h 330"/>
                    <a:gd name="T82" fmla="*/ 137 w 330"/>
                    <a:gd name="T83" fmla="*/ 298 h 330"/>
                    <a:gd name="T84" fmla="*/ 144 w 330"/>
                    <a:gd name="T85" fmla="*/ 330 h 330"/>
                    <a:gd name="T86" fmla="*/ 152 w 330"/>
                    <a:gd name="T87" fmla="*/ 298 h 330"/>
                    <a:gd name="T88" fmla="*/ 178 w 330"/>
                    <a:gd name="T89" fmla="*/ 284 h 330"/>
                    <a:gd name="T90" fmla="*/ 169 w 330"/>
                    <a:gd name="T91" fmla="*/ 313 h 330"/>
                    <a:gd name="T92" fmla="*/ 203 w 330"/>
                    <a:gd name="T93" fmla="*/ 313 h 330"/>
                    <a:gd name="T94" fmla="*/ 194 w 330"/>
                    <a:gd name="T95" fmla="*/ 284 h 330"/>
                    <a:gd name="T96" fmla="*/ 219 w 330"/>
                    <a:gd name="T97" fmla="*/ 298 h 330"/>
                    <a:gd name="T98" fmla="*/ 227 w 330"/>
                    <a:gd name="T99" fmla="*/ 330 h 330"/>
                    <a:gd name="T100" fmla="*/ 235 w 330"/>
                    <a:gd name="T101" fmla="*/ 298 h 330"/>
                    <a:gd name="T102" fmla="*/ 243 w 330"/>
                    <a:gd name="T103" fmla="*/ 284 h 330"/>
                    <a:gd name="T104" fmla="*/ 284 w 330"/>
                    <a:gd name="T105" fmla="*/ 235 h 330"/>
                    <a:gd name="T106" fmla="*/ 313 w 330"/>
                    <a:gd name="T107" fmla="*/ 244 h 330"/>
                    <a:gd name="T108" fmla="*/ 313 w 330"/>
                    <a:gd name="T109" fmla="*/ 211 h 330"/>
                    <a:gd name="T110" fmla="*/ 284 w 330"/>
                    <a:gd name="T111" fmla="*/ 219 h 330"/>
                    <a:gd name="T112" fmla="*/ 298 w 330"/>
                    <a:gd name="T113" fmla="*/ 194 h 330"/>
                    <a:gd name="T114" fmla="*/ 330 w 330"/>
                    <a:gd name="T115" fmla="*/ 186 h 330"/>
                    <a:gd name="T116" fmla="*/ 298 w 330"/>
                    <a:gd name="T117" fmla="*/ 178 h 330"/>
                    <a:gd name="T118" fmla="*/ 284 w 330"/>
                    <a:gd name="T119" fmla="*/ 152 h 330"/>
                    <a:gd name="T120" fmla="*/ 165 w 330"/>
                    <a:gd name="T121" fmla="*/ 267 h 330"/>
                    <a:gd name="T122" fmla="*/ 165 w 330"/>
                    <a:gd name="T123" fmla="*/ 63 h 330"/>
                    <a:gd name="T124" fmla="*/ 165 w 330"/>
                    <a:gd name="T125" fmla="*/ 26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0" h="330">
                      <a:moveTo>
                        <a:pt x="298" y="152"/>
                      </a:moveTo>
                      <a:cubicBezTo>
                        <a:pt x="301" y="158"/>
                        <a:pt x="307" y="161"/>
                        <a:pt x="313" y="161"/>
                      </a:cubicBezTo>
                      <a:cubicBezTo>
                        <a:pt x="322" y="161"/>
                        <a:pt x="330" y="154"/>
                        <a:pt x="330" y="144"/>
                      </a:cubicBezTo>
                      <a:cubicBezTo>
                        <a:pt x="330" y="135"/>
                        <a:pt x="322" y="128"/>
                        <a:pt x="313" y="128"/>
                      </a:cubicBezTo>
                      <a:cubicBezTo>
                        <a:pt x="307" y="128"/>
                        <a:pt x="301" y="131"/>
                        <a:pt x="298" y="137"/>
                      </a:cubicBezTo>
                      <a:cubicBezTo>
                        <a:pt x="284" y="137"/>
                        <a:pt x="284" y="137"/>
                        <a:pt x="284" y="137"/>
                      </a:cubicBezTo>
                      <a:cubicBezTo>
                        <a:pt x="284" y="111"/>
                        <a:pt x="284" y="111"/>
                        <a:pt x="284" y="111"/>
                      </a:cubicBezTo>
                      <a:cubicBezTo>
                        <a:pt x="298" y="111"/>
                        <a:pt x="298" y="111"/>
                        <a:pt x="298" y="111"/>
                      </a:cubicBezTo>
                      <a:cubicBezTo>
                        <a:pt x="301" y="116"/>
                        <a:pt x="307" y="120"/>
                        <a:pt x="313" y="120"/>
                      </a:cubicBezTo>
                      <a:cubicBezTo>
                        <a:pt x="322" y="120"/>
                        <a:pt x="330" y="112"/>
                        <a:pt x="330" y="103"/>
                      </a:cubicBezTo>
                      <a:cubicBezTo>
                        <a:pt x="330" y="94"/>
                        <a:pt x="322" y="86"/>
                        <a:pt x="313" y="86"/>
                      </a:cubicBezTo>
                      <a:cubicBezTo>
                        <a:pt x="307" y="86"/>
                        <a:pt x="301" y="90"/>
                        <a:pt x="298" y="95"/>
                      </a:cubicBezTo>
                      <a:cubicBezTo>
                        <a:pt x="284" y="95"/>
                        <a:pt x="284" y="95"/>
                        <a:pt x="284" y="95"/>
                      </a:cubicBezTo>
                      <a:cubicBezTo>
                        <a:pt x="284" y="87"/>
                        <a:pt x="284" y="87"/>
                        <a:pt x="284" y="87"/>
                      </a:cubicBezTo>
                      <a:cubicBezTo>
                        <a:pt x="284" y="65"/>
                        <a:pt x="266" y="46"/>
                        <a:pt x="243" y="46"/>
                      </a:cubicBezTo>
                      <a:cubicBezTo>
                        <a:pt x="235" y="46"/>
                        <a:pt x="235" y="46"/>
                        <a:pt x="235" y="46"/>
                      </a:cubicBezTo>
                      <a:cubicBezTo>
                        <a:pt x="235" y="32"/>
                        <a:pt x="235" y="32"/>
                        <a:pt x="235" y="32"/>
                      </a:cubicBezTo>
                      <a:cubicBezTo>
                        <a:pt x="240" y="29"/>
                        <a:pt x="244" y="23"/>
                        <a:pt x="244" y="17"/>
                      </a:cubicBezTo>
                      <a:cubicBezTo>
                        <a:pt x="244" y="8"/>
                        <a:pt x="237" y="0"/>
                        <a:pt x="227" y="0"/>
                      </a:cubicBezTo>
                      <a:cubicBezTo>
                        <a:pt x="218" y="0"/>
                        <a:pt x="211" y="8"/>
                        <a:pt x="211" y="17"/>
                      </a:cubicBezTo>
                      <a:cubicBezTo>
                        <a:pt x="211" y="23"/>
                        <a:pt x="214" y="29"/>
                        <a:pt x="219" y="32"/>
                      </a:cubicBezTo>
                      <a:cubicBezTo>
                        <a:pt x="219" y="46"/>
                        <a:pt x="219" y="46"/>
                        <a:pt x="219" y="46"/>
                      </a:cubicBez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2"/>
                        <a:pt x="194" y="32"/>
                        <a:pt x="194" y="32"/>
                      </a:cubicBezTo>
                      <a:cubicBezTo>
                        <a:pt x="199" y="29"/>
                        <a:pt x="203" y="23"/>
                        <a:pt x="203" y="17"/>
                      </a:cubicBezTo>
                      <a:cubicBezTo>
                        <a:pt x="203" y="8"/>
                        <a:pt x="195" y="0"/>
                        <a:pt x="186" y="0"/>
                      </a:cubicBezTo>
                      <a:cubicBezTo>
                        <a:pt x="177" y="0"/>
                        <a:pt x="169" y="8"/>
                        <a:pt x="169" y="17"/>
                      </a:cubicBezTo>
                      <a:cubicBezTo>
                        <a:pt x="169" y="23"/>
                        <a:pt x="173" y="29"/>
                        <a:pt x="178" y="32"/>
                      </a:cubicBezTo>
                      <a:cubicBezTo>
                        <a:pt x="178" y="46"/>
                        <a:pt x="178" y="46"/>
                        <a:pt x="178" y="46"/>
                      </a:cubicBezTo>
                      <a:cubicBezTo>
                        <a:pt x="152" y="46"/>
                        <a:pt x="152" y="46"/>
                        <a:pt x="152" y="46"/>
                      </a:cubicBezTo>
                      <a:cubicBezTo>
                        <a:pt x="152" y="32"/>
                        <a:pt x="152" y="32"/>
                        <a:pt x="152" y="32"/>
                      </a:cubicBezTo>
                      <a:cubicBezTo>
                        <a:pt x="158" y="29"/>
                        <a:pt x="161" y="23"/>
                        <a:pt x="161" y="17"/>
                      </a:cubicBezTo>
                      <a:cubicBezTo>
                        <a:pt x="161" y="8"/>
                        <a:pt x="154" y="0"/>
                        <a:pt x="144" y="0"/>
                      </a:cubicBezTo>
                      <a:cubicBezTo>
                        <a:pt x="135" y="0"/>
                        <a:pt x="128" y="8"/>
                        <a:pt x="128" y="17"/>
                      </a:cubicBezTo>
                      <a:cubicBezTo>
                        <a:pt x="128" y="23"/>
                        <a:pt x="131" y="29"/>
                        <a:pt x="137" y="32"/>
                      </a:cubicBezTo>
                      <a:cubicBezTo>
                        <a:pt x="137" y="46"/>
                        <a:pt x="137" y="46"/>
                        <a:pt x="137" y="46"/>
                      </a:cubicBezTo>
                      <a:cubicBezTo>
                        <a:pt x="111" y="46"/>
                        <a:pt x="111" y="46"/>
                        <a:pt x="111" y="46"/>
                      </a:cubicBezTo>
                      <a:cubicBezTo>
                        <a:pt x="111" y="32"/>
                        <a:pt x="111" y="32"/>
                        <a:pt x="111" y="32"/>
                      </a:cubicBezTo>
                      <a:cubicBezTo>
                        <a:pt x="116" y="29"/>
                        <a:pt x="120" y="23"/>
                        <a:pt x="120" y="17"/>
                      </a:cubicBezTo>
                      <a:cubicBezTo>
                        <a:pt x="120" y="8"/>
                        <a:pt x="112" y="0"/>
                        <a:pt x="103" y="0"/>
                      </a:cubicBezTo>
                      <a:cubicBezTo>
                        <a:pt x="94" y="0"/>
                        <a:pt x="86" y="8"/>
                        <a:pt x="86" y="17"/>
                      </a:cubicBezTo>
                      <a:cubicBezTo>
                        <a:pt x="86" y="23"/>
                        <a:pt x="90" y="29"/>
                        <a:pt x="95" y="32"/>
                      </a:cubicBezTo>
                      <a:cubicBezTo>
                        <a:pt x="95" y="46"/>
                        <a:pt x="95" y="46"/>
                        <a:pt x="95" y="46"/>
                      </a:cubicBezTo>
                      <a:cubicBezTo>
                        <a:pt x="87" y="46"/>
                        <a:pt x="87" y="46"/>
                        <a:pt x="87" y="46"/>
                      </a:cubicBezTo>
                      <a:cubicBezTo>
                        <a:pt x="65" y="46"/>
                        <a:pt x="46" y="65"/>
                        <a:pt x="46" y="87"/>
                      </a:cubicBezTo>
                      <a:cubicBezTo>
                        <a:pt x="46" y="95"/>
                        <a:pt x="46" y="95"/>
                        <a:pt x="46" y="95"/>
                      </a:cubicBezTo>
                      <a:cubicBezTo>
                        <a:pt x="32" y="95"/>
                        <a:pt x="32" y="95"/>
                        <a:pt x="32" y="95"/>
                      </a:cubicBezTo>
                      <a:cubicBezTo>
                        <a:pt x="29" y="90"/>
                        <a:pt x="23" y="86"/>
                        <a:pt x="17" y="86"/>
                      </a:cubicBezTo>
                      <a:cubicBezTo>
                        <a:pt x="8" y="86"/>
                        <a:pt x="0" y="94"/>
                        <a:pt x="0" y="103"/>
                      </a:cubicBezTo>
                      <a:cubicBezTo>
                        <a:pt x="0" y="112"/>
                        <a:pt x="8" y="120"/>
                        <a:pt x="17" y="120"/>
                      </a:cubicBezTo>
                      <a:cubicBezTo>
                        <a:pt x="23" y="120"/>
                        <a:pt x="29" y="116"/>
                        <a:pt x="32" y="111"/>
                      </a:cubicBezTo>
                      <a:cubicBezTo>
                        <a:pt x="46" y="111"/>
                        <a:pt x="46" y="111"/>
                        <a:pt x="46" y="111"/>
                      </a:cubicBezTo>
                      <a:cubicBezTo>
                        <a:pt x="46" y="137"/>
                        <a:pt x="46" y="137"/>
                        <a:pt x="46" y="137"/>
                      </a:cubicBezTo>
                      <a:cubicBezTo>
                        <a:pt x="32" y="137"/>
                        <a:pt x="32" y="137"/>
                        <a:pt x="32" y="137"/>
                      </a:cubicBezTo>
                      <a:cubicBezTo>
                        <a:pt x="29" y="131"/>
                        <a:pt x="23" y="128"/>
                        <a:pt x="17" y="128"/>
                      </a:cubicBezTo>
                      <a:cubicBezTo>
                        <a:pt x="8" y="128"/>
                        <a:pt x="0" y="135"/>
                        <a:pt x="0" y="144"/>
                      </a:cubicBezTo>
                      <a:cubicBezTo>
                        <a:pt x="0" y="154"/>
                        <a:pt x="8" y="161"/>
                        <a:pt x="17" y="161"/>
                      </a:cubicBezTo>
                      <a:cubicBezTo>
                        <a:pt x="23" y="161"/>
                        <a:pt x="29" y="158"/>
                        <a:pt x="32" y="152"/>
                      </a:cubicBezTo>
                      <a:cubicBezTo>
                        <a:pt x="46" y="152"/>
                        <a:pt x="46" y="152"/>
                        <a:pt x="46" y="152"/>
                      </a:cubicBezTo>
                      <a:cubicBezTo>
                        <a:pt x="46" y="178"/>
                        <a:pt x="46" y="178"/>
                        <a:pt x="46" y="178"/>
                      </a:cubicBezTo>
                      <a:cubicBezTo>
                        <a:pt x="32" y="178"/>
                        <a:pt x="32" y="178"/>
                        <a:pt x="32" y="178"/>
                      </a:cubicBezTo>
                      <a:cubicBezTo>
                        <a:pt x="29" y="173"/>
                        <a:pt x="23" y="169"/>
                        <a:pt x="17" y="169"/>
                      </a:cubicBezTo>
                      <a:cubicBezTo>
                        <a:pt x="8" y="169"/>
                        <a:pt x="0" y="177"/>
                        <a:pt x="0" y="186"/>
                      </a:cubicBezTo>
                      <a:cubicBezTo>
                        <a:pt x="0" y="195"/>
                        <a:pt x="8" y="203"/>
                        <a:pt x="17" y="203"/>
                      </a:cubicBezTo>
                      <a:cubicBezTo>
                        <a:pt x="23" y="203"/>
                        <a:pt x="29" y="199"/>
                        <a:pt x="32" y="194"/>
                      </a:cubicBez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46" y="219"/>
                        <a:pt x="46" y="219"/>
                        <a:pt x="46" y="219"/>
                      </a:cubicBezTo>
                      <a:cubicBezTo>
                        <a:pt x="32" y="219"/>
                        <a:pt x="32" y="219"/>
                        <a:pt x="32" y="219"/>
                      </a:cubicBezTo>
                      <a:cubicBezTo>
                        <a:pt x="29" y="214"/>
                        <a:pt x="23" y="211"/>
                        <a:pt x="17" y="211"/>
                      </a:cubicBezTo>
                      <a:cubicBezTo>
                        <a:pt x="8" y="211"/>
                        <a:pt x="0" y="218"/>
                        <a:pt x="0" y="227"/>
                      </a:cubicBezTo>
                      <a:cubicBezTo>
                        <a:pt x="0" y="237"/>
                        <a:pt x="8" y="244"/>
                        <a:pt x="17" y="244"/>
                      </a:cubicBezTo>
                      <a:cubicBezTo>
                        <a:pt x="23" y="244"/>
                        <a:pt x="29" y="240"/>
                        <a:pt x="32" y="235"/>
                      </a:cubicBezTo>
                      <a:cubicBezTo>
                        <a:pt x="46" y="235"/>
                        <a:pt x="46" y="235"/>
                        <a:pt x="46" y="235"/>
                      </a:cubicBezTo>
                      <a:cubicBezTo>
                        <a:pt x="46" y="243"/>
                        <a:pt x="46" y="243"/>
                        <a:pt x="46" y="243"/>
                      </a:cubicBezTo>
                      <a:cubicBezTo>
                        <a:pt x="46" y="266"/>
                        <a:pt x="65" y="284"/>
                        <a:pt x="87" y="284"/>
                      </a:cubicBezTo>
                      <a:cubicBezTo>
                        <a:pt x="95" y="284"/>
                        <a:pt x="95" y="284"/>
                        <a:pt x="95" y="284"/>
                      </a:cubicBezTo>
                      <a:cubicBezTo>
                        <a:pt x="95" y="298"/>
                        <a:pt x="95" y="298"/>
                        <a:pt x="95" y="298"/>
                      </a:cubicBezTo>
                      <a:cubicBezTo>
                        <a:pt x="90" y="301"/>
                        <a:pt x="86" y="307"/>
                        <a:pt x="86" y="313"/>
                      </a:cubicBezTo>
                      <a:cubicBezTo>
                        <a:pt x="86" y="322"/>
                        <a:pt x="94" y="330"/>
                        <a:pt x="103" y="330"/>
                      </a:cubicBezTo>
                      <a:cubicBezTo>
                        <a:pt x="112" y="330"/>
                        <a:pt x="120" y="322"/>
                        <a:pt x="120" y="313"/>
                      </a:cubicBezTo>
                      <a:cubicBezTo>
                        <a:pt x="120" y="307"/>
                        <a:pt x="116" y="301"/>
                        <a:pt x="111" y="298"/>
                      </a:cubicBezTo>
                      <a:cubicBezTo>
                        <a:pt x="111" y="284"/>
                        <a:pt x="111" y="284"/>
                        <a:pt x="111" y="284"/>
                      </a:cubicBezTo>
                      <a:cubicBezTo>
                        <a:pt x="137" y="284"/>
                        <a:pt x="137" y="284"/>
                        <a:pt x="137" y="284"/>
                      </a:cubicBezTo>
                      <a:cubicBezTo>
                        <a:pt x="137" y="298"/>
                        <a:pt x="137" y="298"/>
                        <a:pt x="137" y="298"/>
                      </a:cubicBezTo>
                      <a:cubicBezTo>
                        <a:pt x="131" y="301"/>
                        <a:pt x="128" y="307"/>
                        <a:pt x="128" y="313"/>
                      </a:cubicBezTo>
                      <a:cubicBezTo>
                        <a:pt x="128" y="322"/>
                        <a:pt x="135" y="330"/>
                        <a:pt x="144" y="330"/>
                      </a:cubicBezTo>
                      <a:cubicBezTo>
                        <a:pt x="154" y="330"/>
                        <a:pt x="161" y="322"/>
                        <a:pt x="161" y="313"/>
                      </a:cubicBezTo>
                      <a:cubicBezTo>
                        <a:pt x="161" y="307"/>
                        <a:pt x="158" y="301"/>
                        <a:pt x="152" y="298"/>
                      </a:cubicBezTo>
                      <a:cubicBezTo>
                        <a:pt x="152" y="284"/>
                        <a:pt x="152" y="284"/>
                        <a:pt x="152" y="284"/>
                      </a:cubicBezTo>
                      <a:cubicBezTo>
                        <a:pt x="178" y="284"/>
                        <a:pt x="178" y="284"/>
                        <a:pt x="178" y="284"/>
                      </a:cubicBezTo>
                      <a:cubicBezTo>
                        <a:pt x="178" y="298"/>
                        <a:pt x="178" y="298"/>
                        <a:pt x="178" y="298"/>
                      </a:cubicBezTo>
                      <a:cubicBezTo>
                        <a:pt x="173" y="301"/>
                        <a:pt x="169" y="307"/>
                        <a:pt x="169" y="313"/>
                      </a:cubicBezTo>
                      <a:cubicBezTo>
                        <a:pt x="169" y="322"/>
                        <a:pt x="177" y="330"/>
                        <a:pt x="186" y="330"/>
                      </a:cubicBezTo>
                      <a:cubicBezTo>
                        <a:pt x="195" y="330"/>
                        <a:pt x="203" y="322"/>
                        <a:pt x="203" y="313"/>
                      </a:cubicBezTo>
                      <a:cubicBezTo>
                        <a:pt x="203" y="307"/>
                        <a:pt x="199" y="301"/>
                        <a:pt x="194" y="298"/>
                      </a:cubicBezTo>
                      <a:cubicBezTo>
                        <a:pt x="194" y="284"/>
                        <a:pt x="194" y="284"/>
                        <a:pt x="194" y="284"/>
                      </a:cubicBezTo>
                      <a:cubicBezTo>
                        <a:pt x="219" y="284"/>
                        <a:pt x="219" y="284"/>
                        <a:pt x="219" y="284"/>
                      </a:cubicBezTo>
                      <a:cubicBezTo>
                        <a:pt x="219" y="298"/>
                        <a:pt x="219" y="298"/>
                        <a:pt x="219" y="298"/>
                      </a:cubicBezTo>
                      <a:cubicBezTo>
                        <a:pt x="214" y="301"/>
                        <a:pt x="211" y="307"/>
                        <a:pt x="211" y="313"/>
                      </a:cubicBezTo>
                      <a:cubicBezTo>
                        <a:pt x="211" y="322"/>
                        <a:pt x="218" y="330"/>
                        <a:pt x="227" y="330"/>
                      </a:cubicBezTo>
                      <a:cubicBezTo>
                        <a:pt x="237" y="330"/>
                        <a:pt x="244" y="322"/>
                        <a:pt x="244" y="313"/>
                      </a:cubicBezTo>
                      <a:cubicBezTo>
                        <a:pt x="244" y="307"/>
                        <a:pt x="240" y="301"/>
                        <a:pt x="235" y="298"/>
                      </a:cubicBezTo>
                      <a:cubicBezTo>
                        <a:pt x="235" y="284"/>
                        <a:pt x="235" y="284"/>
                        <a:pt x="235" y="284"/>
                      </a:cubicBezTo>
                      <a:cubicBezTo>
                        <a:pt x="243" y="284"/>
                        <a:pt x="243" y="284"/>
                        <a:pt x="243" y="284"/>
                      </a:cubicBezTo>
                      <a:cubicBezTo>
                        <a:pt x="266" y="284"/>
                        <a:pt x="284" y="266"/>
                        <a:pt x="284" y="243"/>
                      </a:cubicBezTo>
                      <a:cubicBezTo>
                        <a:pt x="284" y="235"/>
                        <a:pt x="284" y="235"/>
                        <a:pt x="284" y="235"/>
                      </a:cubicBezTo>
                      <a:cubicBezTo>
                        <a:pt x="298" y="235"/>
                        <a:pt x="298" y="235"/>
                        <a:pt x="298" y="235"/>
                      </a:cubicBezTo>
                      <a:cubicBezTo>
                        <a:pt x="301" y="240"/>
                        <a:pt x="307" y="244"/>
                        <a:pt x="313" y="244"/>
                      </a:cubicBezTo>
                      <a:cubicBezTo>
                        <a:pt x="322" y="244"/>
                        <a:pt x="330" y="237"/>
                        <a:pt x="330" y="227"/>
                      </a:cubicBezTo>
                      <a:cubicBezTo>
                        <a:pt x="330" y="218"/>
                        <a:pt x="322" y="211"/>
                        <a:pt x="313" y="211"/>
                      </a:cubicBezTo>
                      <a:cubicBezTo>
                        <a:pt x="307" y="211"/>
                        <a:pt x="301" y="214"/>
                        <a:pt x="298" y="219"/>
                      </a:cubicBezTo>
                      <a:cubicBezTo>
                        <a:pt x="284" y="219"/>
                        <a:pt x="284" y="219"/>
                        <a:pt x="284" y="219"/>
                      </a:cubicBezTo>
                      <a:cubicBezTo>
                        <a:pt x="284" y="194"/>
                        <a:pt x="284" y="194"/>
                        <a:pt x="284" y="194"/>
                      </a:cubicBezTo>
                      <a:cubicBezTo>
                        <a:pt x="298" y="194"/>
                        <a:pt x="298" y="194"/>
                        <a:pt x="298" y="194"/>
                      </a:cubicBezTo>
                      <a:cubicBezTo>
                        <a:pt x="301" y="199"/>
                        <a:pt x="307" y="203"/>
                        <a:pt x="313" y="203"/>
                      </a:cubicBezTo>
                      <a:cubicBezTo>
                        <a:pt x="322" y="203"/>
                        <a:pt x="330" y="195"/>
                        <a:pt x="330" y="186"/>
                      </a:cubicBezTo>
                      <a:cubicBezTo>
                        <a:pt x="330" y="177"/>
                        <a:pt x="322" y="169"/>
                        <a:pt x="313" y="169"/>
                      </a:cubicBezTo>
                      <a:cubicBezTo>
                        <a:pt x="307" y="169"/>
                        <a:pt x="301" y="173"/>
                        <a:pt x="298" y="178"/>
                      </a:cubicBezTo>
                      <a:cubicBezTo>
                        <a:pt x="284" y="178"/>
                        <a:pt x="284" y="178"/>
                        <a:pt x="284" y="178"/>
                      </a:cubicBezTo>
                      <a:cubicBezTo>
                        <a:pt x="284" y="152"/>
                        <a:pt x="284" y="152"/>
                        <a:pt x="284" y="152"/>
                      </a:cubicBezTo>
                      <a:lnTo>
                        <a:pt x="298" y="152"/>
                      </a:lnTo>
                      <a:close/>
                      <a:moveTo>
                        <a:pt x="165" y="267"/>
                      </a:moveTo>
                      <a:cubicBezTo>
                        <a:pt x="109" y="267"/>
                        <a:pt x="63" y="221"/>
                        <a:pt x="63" y="165"/>
                      </a:cubicBezTo>
                      <a:cubicBezTo>
                        <a:pt x="63" y="109"/>
                        <a:pt x="109" y="63"/>
                        <a:pt x="165" y="63"/>
                      </a:cubicBezTo>
                      <a:cubicBezTo>
                        <a:pt x="221" y="63"/>
                        <a:pt x="267" y="109"/>
                        <a:pt x="267" y="165"/>
                      </a:cubicBezTo>
                      <a:cubicBezTo>
                        <a:pt x="267" y="221"/>
                        <a:pt x="221" y="267"/>
                        <a:pt x="165" y="267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rot="0" spcFirstLastPara="0" vertOverflow="overflow" horzOverflow="overflow" vert="horz" wrap="square" lIns="94871" tIns="75897" rIns="94871" bIns="75897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83646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43" b="0" i="0" u="none" strike="noStrike" kern="0" cap="none" spc="0" normalizeH="0" baseline="0" noProof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</p:grpSp>
      <p:sp>
        <p:nvSpPr>
          <p:cNvPr id="526" name="Rectangle 525"/>
          <p:cNvSpPr/>
          <p:nvPr/>
        </p:nvSpPr>
        <p:spPr bwMode="auto">
          <a:xfrm>
            <a:off x="1018363" y="2771320"/>
            <a:ext cx="1282590" cy="121243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468" tIns="149175" rIns="186468" bIns="1491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066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4" name="Picture 5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267" y="2013840"/>
            <a:ext cx="439413" cy="439413"/>
          </a:xfrm>
          <a:prstGeom prst="rect">
            <a:avLst/>
          </a:prstGeom>
        </p:spPr>
      </p:pic>
      <p:pic>
        <p:nvPicPr>
          <p:cNvPr id="505" name="Picture 5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49" y="4139318"/>
            <a:ext cx="439413" cy="439413"/>
          </a:xfrm>
          <a:prstGeom prst="rect">
            <a:avLst/>
          </a:prstGeom>
        </p:spPr>
      </p:pic>
      <p:pic>
        <p:nvPicPr>
          <p:cNvPr id="506" name="Picture 5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830" y="4512713"/>
            <a:ext cx="439413" cy="439413"/>
          </a:xfrm>
          <a:prstGeom prst="rect">
            <a:avLst/>
          </a:prstGeom>
        </p:spPr>
      </p:pic>
      <p:sp>
        <p:nvSpPr>
          <p:cNvPr id="561" name="TextBox 560"/>
          <p:cNvSpPr txBox="1"/>
          <p:nvPr/>
        </p:nvSpPr>
        <p:spPr>
          <a:xfrm>
            <a:off x="5761103" y="4321547"/>
            <a:ext cx="2031920" cy="169377"/>
          </a:xfrm>
          <a:prstGeom prst="rect">
            <a:avLst/>
          </a:prstGeom>
          <a:noFill/>
        </p:spPr>
        <p:txBody>
          <a:bodyPr wrap="square" lIns="182560" tIns="0" rIns="182560" bIns="0" rtlCol="0">
            <a:spAutoFit/>
          </a:bodyPr>
          <a:lstStyle>
            <a:defPPr>
              <a:defRPr lang="en-US"/>
            </a:defPPr>
            <a:lvl1pPr defTabSz="913538">
              <a:lnSpc>
                <a:spcPct val="90000"/>
              </a:lnSpc>
              <a:spcAft>
                <a:spcPts val="588"/>
              </a:spcAft>
              <a:defRPr sz="1100">
                <a:solidFill>
                  <a:srgbClr val="505050"/>
                </a:solidFill>
              </a:defRPr>
            </a:lvl1pPr>
          </a:lstStyle>
          <a:p>
            <a:pPr marL="0" marR="0" lvl="0" indent="0" defTabSz="91318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</a:rPr>
              <a:t>OOB Solutions</a:t>
            </a:r>
          </a:p>
        </p:txBody>
      </p:sp>
      <p:sp>
        <p:nvSpPr>
          <p:cNvPr id="562" name="TextBox 561"/>
          <p:cNvSpPr txBox="1"/>
          <p:nvPr/>
        </p:nvSpPr>
        <p:spPr>
          <a:xfrm>
            <a:off x="6329607" y="3267550"/>
            <a:ext cx="2742055" cy="169377"/>
          </a:xfrm>
          <a:prstGeom prst="rect">
            <a:avLst/>
          </a:prstGeom>
          <a:noFill/>
        </p:spPr>
        <p:txBody>
          <a:bodyPr wrap="square" lIns="182560" tIns="0" rIns="182560" bIns="0" rtlCol="0">
            <a:spAutoFit/>
          </a:bodyPr>
          <a:lstStyle>
            <a:defPPr>
              <a:defRPr lang="en-US"/>
            </a:defPPr>
            <a:lvl1pPr defTabSz="913538">
              <a:lnSpc>
                <a:spcPct val="90000"/>
              </a:lnSpc>
              <a:spcAft>
                <a:spcPts val="588"/>
              </a:spcAft>
              <a:defRPr sz="1100">
                <a:solidFill>
                  <a:srgbClr val="505050"/>
                </a:solidFill>
              </a:defRPr>
            </a:lvl1pPr>
          </a:lstStyle>
          <a:p>
            <a:pPr marL="0" marR="0" lvl="0" indent="0" defTabSz="91318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</a:rPr>
              <a:t>Search &amp; Analytics</a:t>
            </a:r>
          </a:p>
        </p:txBody>
      </p:sp>
      <p:sp>
        <p:nvSpPr>
          <p:cNvPr id="563" name="TextBox 562"/>
          <p:cNvSpPr txBox="1"/>
          <p:nvPr/>
        </p:nvSpPr>
        <p:spPr>
          <a:xfrm>
            <a:off x="7132508" y="4321547"/>
            <a:ext cx="1319627" cy="169377"/>
          </a:xfrm>
          <a:prstGeom prst="rect">
            <a:avLst/>
          </a:prstGeom>
          <a:noFill/>
        </p:spPr>
        <p:txBody>
          <a:bodyPr wrap="square" lIns="182560" tIns="0" rIns="182560" bIns="0" rtlCol="0">
            <a:spAutoFit/>
          </a:bodyPr>
          <a:lstStyle>
            <a:defPPr>
              <a:defRPr lang="en-US"/>
            </a:defPPr>
            <a:lvl1pPr defTabSz="913538">
              <a:lnSpc>
                <a:spcPct val="90000"/>
              </a:lnSpc>
              <a:spcAft>
                <a:spcPts val="588"/>
              </a:spcAft>
              <a:defRPr sz="1100">
                <a:solidFill>
                  <a:srgbClr val="505050"/>
                </a:solidFill>
              </a:defRPr>
            </a:lvl1pPr>
          </a:lstStyle>
          <a:p>
            <a:pPr marL="0" marR="0" lvl="0" indent="0" defTabSz="91318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6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</a:rPr>
              <a:t>Azure Portal</a:t>
            </a:r>
          </a:p>
        </p:txBody>
      </p:sp>
      <p:cxnSp>
        <p:nvCxnSpPr>
          <p:cNvPr id="564" name="Straight Connector 563"/>
          <p:cNvCxnSpPr/>
          <p:nvPr/>
        </p:nvCxnSpPr>
        <p:spPr>
          <a:xfrm flipV="1">
            <a:off x="6408700" y="3645046"/>
            <a:ext cx="586092" cy="427611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/>
          <p:cNvCxnSpPr/>
          <p:nvPr/>
        </p:nvCxnSpPr>
        <p:spPr>
          <a:xfrm flipH="1" flipV="1">
            <a:off x="7019941" y="3665851"/>
            <a:ext cx="495635" cy="449548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/>
          <p:cNvCxnSpPr/>
          <p:nvPr/>
        </p:nvCxnSpPr>
        <p:spPr>
          <a:xfrm flipH="1" flipV="1">
            <a:off x="6393779" y="4072673"/>
            <a:ext cx="1104346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7" name="Group 566"/>
          <p:cNvGrpSpPr/>
          <p:nvPr/>
        </p:nvGrpSpPr>
        <p:grpSpPr>
          <a:xfrm>
            <a:off x="6222251" y="3917255"/>
            <a:ext cx="343765" cy="343765"/>
            <a:chOff x="4400221" y="2734237"/>
            <a:chExt cx="868587" cy="868587"/>
          </a:xfrm>
        </p:grpSpPr>
        <p:sp useBgFill="1">
          <p:nvSpPr>
            <p:cNvPr id="568" name="Oval 567"/>
            <p:cNvSpPr/>
            <p:nvPr/>
          </p:nvSpPr>
          <p:spPr bwMode="auto">
            <a:xfrm>
              <a:off x="4400221" y="2734237"/>
              <a:ext cx="868587" cy="868587"/>
            </a:xfrm>
            <a:prstGeom prst="ellips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68" tIns="149175" rIns="186468" bIns="14917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066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9" name="Freeform 11"/>
            <p:cNvSpPr>
              <a:spLocks noChangeAspect="1" noEditPoints="1"/>
            </p:cNvSpPr>
            <p:nvPr/>
          </p:nvSpPr>
          <p:spPr bwMode="auto">
            <a:xfrm>
              <a:off x="4531271" y="2917695"/>
              <a:ext cx="595120" cy="552202"/>
            </a:xfrm>
            <a:custGeom>
              <a:avLst/>
              <a:gdLst>
                <a:gd name="T0" fmla="*/ 125 w 264"/>
                <a:gd name="T1" fmla="*/ 31 h 245"/>
                <a:gd name="T2" fmla="*/ 33 w 264"/>
                <a:gd name="T3" fmla="*/ 57 h 245"/>
                <a:gd name="T4" fmla="*/ 14 w 264"/>
                <a:gd name="T5" fmla="*/ 29 h 245"/>
                <a:gd name="T6" fmla="*/ 105 w 264"/>
                <a:gd name="T7" fmla="*/ 9 h 245"/>
                <a:gd name="T8" fmla="*/ 126 w 264"/>
                <a:gd name="T9" fmla="*/ 24 h 245"/>
                <a:gd name="T10" fmla="*/ 235 w 264"/>
                <a:gd name="T11" fmla="*/ 57 h 245"/>
                <a:gd name="T12" fmla="*/ 253 w 264"/>
                <a:gd name="T13" fmla="*/ 24 h 245"/>
                <a:gd name="T14" fmla="*/ 156 w 264"/>
                <a:gd name="T15" fmla="*/ 5 h 245"/>
                <a:gd name="T16" fmla="*/ 144 w 264"/>
                <a:gd name="T17" fmla="*/ 31 h 245"/>
                <a:gd name="T18" fmla="*/ 235 w 264"/>
                <a:gd name="T19" fmla="*/ 57 h 245"/>
                <a:gd name="T20" fmla="*/ 191 w 264"/>
                <a:gd name="T21" fmla="*/ 141 h 245"/>
                <a:gd name="T22" fmla="*/ 261 w 264"/>
                <a:gd name="T23" fmla="*/ 97 h 245"/>
                <a:gd name="T24" fmla="*/ 224 w 264"/>
                <a:gd name="T25" fmla="*/ 68 h 245"/>
                <a:gd name="T26" fmla="*/ 143 w 264"/>
                <a:gd name="T27" fmla="*/ 113 h 245"/>
                <a:gd name="T28" fmla="*/ 177 w 264"/>
                <a:gd name="T29" fmla="*/ 140 h 245"/>
                <a:gd name="T30" fmla="*/ 91 w 264"/>
                <a:gd name="T31" fmla="*/ 145 h 245"/>
                <a:gd name="T32" fmla="*/ 126 w 264"/>
                <a:gd name="T33" fmla="*/ 105 h 245"/>
                <a:gd name="T34" fmla="*/ 33 w 264"/>
                <a:gd name="T35" fmla="*/ 70 h 245"/>
                <a:gd name="T36" fmla="*/ 4 w 264"/>
                <a:gd name="T37" fmla="*/ 104 h 245"/>
                <a:gd name="T38" fmla="*/ 91 w 264"/>
                <a:gd name="T39" fmla="*/ 145 h 245"/>
                <a:gd name="T40" fmla="*/ 123 w 264"/>
                <a:gd name="T41" fmla="*/ 130 h 245"/>
                <a:gd name="T42" fmla="*/ 80 w 264"/>
                <a:gd name="T43" fmla="*/ 159 h 245"/>
                <a:gd name="T44" fmla="*/ 38 w 264"/>
                <a:gd name="T45" fmla="*/ 143 h 245"/>
                <a:gd name="T46" fmla="*/ 45 w 264"/>
                <a:gd name="T47" fmla="*/ 207 h 245"/>
                <a:gd name="T48" fmla="*/ 129 w 264"/>
                <a:gd name="T49" fmla="*/ 239 h 245"/>
                <a:gd name="T50" fmla="*/ 129 w 264"/>
                <a:gd name="T51" fmla="*/ 133 h 245"/>
                <a:gd name="T52" fmla="*/ 177 w 264"/>
                <a:gd name="T53" fmla="*/ 151 h 245"/>
                <a:gd name="T54" fmla="*/ 141 w 264"/>
                <a:gd name="T55" fmla="*/ 131 h 245"/>
                <a:gd name="T56" fmla="*/ 148 w 264"/>
                <a:gd name="T57" fmla="*/ 243 h 245"/>
                <a:gd name="T58" fmla="*/ 230 w 264"/>
                <a:gd name="T59" fmla="*/ 196 h 245"/>
                <a:gd name="T60" fmla="*/ 223 w 264"/>
                <a:gd name="T61" fmla="*/ 136 h 245"/>
                <a:gd name="T62" fmla="*/ 190 w 264"/>
                <a:gd name="T63" fmla="*/ 1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4" h="245">
                  <a:moveTo>
                    <a:pt x="126" y="24"/>
                  </a:moveTo>
                  <a:cubicBezTo>
                    <a:pt x="130" y="26"/>
                    <a:pt x="129" y="29"/>
                    <a:pt x="125" y="3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2" y="62"/>
                    <a:pt x="36" y="60"/>
                    <a:pt x="33" y="5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9" y="33"/>
                    <a:pt x="9" y="30"/>
                    <a:pt x="14" y="29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5" y="6"/>
                    <a:pt x="102" y="7"/>
                    <a:pt x="105" y="9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24"/>
                    <a:pt x="126" y="24"/>
                    <a:pt x="126" y="24"/>
                  </a:cubicBezTo>
                  <a:close/>
                  <a:moveTo>
                    <a:pt x="235" y="57"/>
                  </a:moveTo>
                  <a:cubicBezTo>
                    <a:pt x="235" y="57"/>
                    <a:pt x="235" y="57"/>
                    <a:pt x="235" y="57"/>
                  </a:cubicBezTo>
                  <a:cubicBezTo>
                    <a:pt x="256" y="32"/>
                    <a:pt x="256" y="32"/>
                    <a:pt x="256" y="32"/>
                  </a:cubicBezTo>
                  <a:cubicBezTo>
                    <a:pt x="258" y="29"/>
                    <a:pt x="257" y="25"/>
                    <a:pt x="253" y="24"/>
                  </a:cubicBezTo>
                  <a:cubicBezTo>
                    <a:pt x="253" y="24"/>
                    <a:pt x="253" y="24"/>
                    <a:pt x="168" y="1"/>
                  </a:cubicBezTo>
                  <a:cubicBezTo>
                    <a:pt x="164" y="0"/>
                    <a:pt x="158" y="2"/>
                    <a:pt x="156" y="5"/>
                  </a:cubicBezTo>
                  <a:cubicBezTo>
                    <a:pt x="156" y="5"/>
                    <a:pt x="156" y="5"/>
                    <a:pt x="142" y="22"/>
                  </a:cubicBezTo>
                  <a:cubicBezTo>
                    <a:pt x="139" y="25"/>
                    <a:pt x="140" y="29"/>
                    <a:pt x="144" y="31"/>
                  </a:cubicBezTo>
                  <a:cubicBezTo>
                    <a:pt x="144" y="31"/>
                    <a:pt x="144" y="31"/>
                    <a:pt x="223" y="60"/>
                  </a:cubicBezTo>
                  <a:cubicBezTo>
                    <a:pt x="227" y="62"/>
                    <a:pt x="233" y="60"/>
                    <a:pt x="235" y="57"/>
                  </a:cubicBezTo>
                  <a:close/>
                  <a:moveTo>
                    <a:pt x="177" y="140"/>
                  </a:moveTo>
                  <a:cubicBezTo>
                    <a:pt x="181" y="142"/>
                    <a:pt x="187" y="143"/>
                    <a:pt x="191" y="141"/>
                  </a:cubicBezTo>
                  <a:cubicBezTo>
                    <a:pt x="259" y="106"/>
                    <a:pt x="259" y="106"/>
                    <a:pt x="259" y="106"/>
                  </a:cubicBezTo>
                  <a:cubicBezTo>
                    <a:pt x="263" y="104"/>
                    <a:pt x="264" y="100"/>
                    <a:pt x="261" y="97"/>
                  </a:cubicBezTo>
                  <a:cubicBezTo>
                    <a:pt x="236" y="70"/>
                    <a:pt x="236" y="70"/>
                    <a:pt x="236" y="70"/>
                  </a:cubicBezTo>
                  <a:cubicBezTo>
                    <a:pt x="233" y="67"/>
                    <a:pt x="228" y="66"/>
                    <a:pt x="224" y="68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0" y="107"/>
                    <a:pt x="140" y="110"/>
                    <a:pt x="143" y="113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7" y="140"/>
                    <a:pt x="177" y="140"/>
                    <a:pt x="177" y="140"/>
                  </a:cubicBezTo>
                  <a:close/>
                  <a:moveTo>
                    <a:pt x="91" y="145"/>
                  </a:moveTo>
                  <a:cubicBezTo>
                    <a:pt x="91" y="145"/>
                    <a:pt x="91" y="145"/>
                    <a:pt x="91" y="145"/>
                  </a:cubicBezTo>
                  <a:cubicBezTo>
                    <a:pt x="127" y="113"/>
                    <a:pt x="127" y="113"/>
                    <a:pt x="127" y="113"/>
                  </a:cubicBezTo>
                  <a:cubicBezTo>
                    <a:pt x="130" y="110"/>
                    <a:pt x="129" y="106"/>
                    <a:pt x="126" y="105"/>
                  </a:cubicBezTo>
                  <a:cubicBezTo>
                    <a:pt x="126" y="105"/>
                    <a:pt x="126" y="105"/>
                    <a:pt x="46" y="68"/>
                  </a:cubicBezTo>
                  <a:cubicBezTo>
                    <a:pt x="42" y="66"/>
                    <a:pt x="36" y="67"/>
                    <a:pt x="33" y="70"/>
                  </a:cubicBezTo>
                  <a:cubicBezTo>
                    <a:pt x="33" y="70"/>
                    <a:pt x="33" y="70"/>
                    <a:pt x="3" y="95"/>
                  </a:cubicBezTo>
                  <a:cubicBezTo>
                    <a:pt x="0" y="98"/>
                    <a:pt x="0" y="102"/>
                    <a:pt x="4" y="104"/>
                  </a:cubicBezTo>
                  <a:cubicBezTo>
                    <a:pt x="4" y="104"/>
                    <a:pt x="4" y="104"/>
                    <a:pt x="79" y="147"/>
                  </a:cubicBezTo>
                  <a:cubicBezTo>
                    <a:pt x="82" y="149"/>
                    <a:pt x="88" y="148"/>
                    <a:pt x="91" y="145"/>
                  </a:cubicBezTo>
                  <a:close/>
                  <a:moveTo>
                    <a:pt x="129" y="133"/>
                  </a:moveTo>
                  <a:cubicBezTo>
                    <a:pt x="129" y="128"/>
                    <a:pt x="126" y="127"/>
                    <a:pt x="123" y="130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89" y="160"/>
                    <a:pt x="84" y="161"/>
                    <a:pt x="80" y="15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1" y="137"/>
                    <a:pt x="38" y="139"/>
                    <a:pt x="38" y="143"/>
                  </a:cubicBezTo>
                  <a:cubicBezTo>
                    <a:pt x="38" y="196"/>
                    <a:pt x="38" y="196"/>
                    <a:pt x="38" y="196"/>
                  </a:cubicBezTo>
                  <a:cubicBezTo>
                    <a:pt x="38" y="200"/>
                    <a:pt x="42" y="205"/>
                    <a:pt x="45" y="207"/>
                  </a:cubicBezTo>
                  <a:cubicBezTo>
                    <a:pt x="122" y="243"/>
                    <a:pt x="122" y="243"/>
                    <a:pt x="122" y="243"/>
                  </a:cubicBezTo>
                  <a:cubicBezTo>
                    <a:pt x="126" y="245"/>
                    <a:pt x="129" y="243"/>
                    <a:pt x="129" y="23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9" y="133"/>
                    <a:pt x="129" y="133"/>
                    <a:pt x="129" y="133"/>
                  </a:cubicBezTo>
                  <a:close/>
                  <a:moveTo>
                    <a:pt x="190" y="153"/>
                  </a:moveTo>
                  <a:cubicBezTo>
                    <a:pt x="186" y="155"/>
                    <a:pt x="180" y="154"/>
                    <a:pt x="177" y="151"/>
                  </a:cubicBezTo>
                  <a:cubicBezTo>
                    <a:pt x="147" y="128"/>
                    <a:pt x="147" y="128"/>
                    <a:pt x="147" y="128"/>
                  </a:cubicBezTo>
                  <a:cubicBezTo>
                    <a:pt x="143" y="126"/>
                    <a:pt x="141" y="127"/>
                    <a:pt x="141" y="131"/>
                  </a:cubicBezTo>
                  <a:cubicBezTo>
                    <a:pt x="141" y="238"/>
                    <a:pt x="141" y="238"/>
                    <a:pt x="141" y="238"/>
                  </a:cubicBezTo>
                  <a:cubicBezTo>
                    <a:pt x="141" y="242"/>
                    <a:pt x="144" y="244"/>
                    <a:pt x="148" y="243"/>
                  </a:cubicBezTo>
                  <a:cubicBezTo>
                    <a:pt x="223" y="207"/>
                    <a:pt x="223" y="207"/>
                    <a:pt x="223" y="207"/>
                  </a:cubicBezTo>
                  <a:cubicBezTo>
                    <a:pt x="227" y="205"/>
                    <a:pt x="230" y="200"/>
                    <a:pt x="230" y="196"/>
                  </a:cubicBezTo>
                  <a:cubicBezTo>
                    <a:pt x="230" y="140"/>
                    <a:pt x="230" y="140"/>
                    <a:pt x="230" y="140"/>
                  </a:cubicBezTo>
                  <a:cubicBezTo>
                    <a:pt x="230" y="136"/>
                    <a:pt x="227" y="134"/>
                    <a:pt x="223" y="136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90" y="153"/>
                    <a:pt x="190" y="153"/>
                    <a:pt x="190" y="1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34" tIns="46616" rIns="93234" bIns="466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0" name="Group 569"/>
          <p:cNvGrpSpPr/>
          <p:nvPr/>
        </p:nvGrpSpPr>
        <p:grpSpPr>
          <a:xfrm>
            <a:off x="6827715" y="3473677"/>
            <a:ext cx="343765" cy="343765"/>
            <a:chOff x="5321798" y="2570861"/>
            <a:chExt cx="868587" cy="868587"/>
          </a:xfrm>
        </p:grpSpPr>
        <p:sp useBgFill="1">
          <p:nvSpPr>
            <p:cNvPr id="571" name="Oval 570"/>
            <p:cNvSpPr/>
            <p:nvPr/>
          </p:nvSpPr>
          <p:spPr bwMode="auto">
            <a:xfrm>
              <a:off x="5321798" y="2570861"/>
              <a:ext cx="868587" cy="868587"/>
            </a:xfrm>
            <a:prstGeom prst="ellips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68" tIns="149175" rIns="186468" bIns="14917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066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2" name="Freeform 9"/>
            <p:cNvSpPr>
              <a:spLocks noChangeAspect="1" noEditPoints="1"/>
            </p:cNvSpPr>
            <p:nvPr/>
          </p:nvSpPr>
          <p:spPr bwMode="auto">
            <a:xfrm>
              <a:off x="5511090" y="2737204"/>
              <a:ext cx="490002" cy="535901"/>
            </a:xfrm>
            <a:custGeom>
              <a:avLst/>
              <a:gdLst>
                <a:gd name="T0" fmla="*/ 265 w 318"/>
                <a:gd name="T1" fmla="*/ 126 h 348"/>
                <a:gd name="T2" fmla="*/ 237 w 318"/>
                <a:gd name="T3" fmla="*/ 126 h 348"/>
                <a:gd name="T4" fmla="*/ 237 w 318"/>
                <a:gd name="T5" fmla="*/ 28 h 348"/>
                <a:gd name="T6" fmla="*/ 108 w 318"/>
                <a:gd name="T7" fmla="*/ 28 h 348"/>
                <a:gd name="T8" fmla="*/ 108 w 318"/>
                <a:gd name="T9" fmla="*/ 99 h 348"/>
                <a:gd name="T10" fmla="*/ 31 w 318"/>
                <a:gd name="T11" fmla="*/ 99 h 348"/>
                <a:gd name="T12" fmla="*/ 31 w 318"/>
                <a:gd name="T13" fmla="*/ 319 h 348"/>
                <a:gd name="T14" fmla="*/ 214 w 318"/>
                <a:gd name="T15" fmla="*/ 319 h 348"/>
                <a:gd name="T16" fmla="*/ 214 w 318"/>
                <a:gd name="T17" fmla="*/ 348 h 348"/>
                <a:gd name="T18" fmla="*/ 0 w 318"/>
                <a:gd name="T19" fmla="*/ 348 h 348"/>
                <a:gd name="T20" fmla="*/ 0 w 318"/>
                <a:gd name="T21" fmla="*/ 71 h 348"/>
                <a:gd name="T22" fmla="*/ 77 w 318"/>
                <a:gd name="T23" fmla="*/ 0 h 348"/>
                <a:gd name="T24" fmla="*/ 265 w 318"/>
                <a:gd name="T25" fmla="*/ 0 h 348"/>
                <a:gd name="T26" fmla="*/ 265 w 318"/>
                <a:gd name="T27" fmla="*/ 126 h 348"/>
                <a:gd name="T28" fmla="*/ 265 w 318"/>
                <a:gd name="T29" fmla="*/ 126 h 348"/>
                <a:gd name="T30" fmla="*/ 211 w 318"/>
                <a:gd name="T31" fmla="*/ 177 h 348"/>
                <a:gd name="T32" fmla="*/ 255 w 318"/>
                <a:gd name="T33" fmla="*/ 221 h 348"/>
                <a:gd name="T34" fmla="*/ 211 w 318"/>
                <a:gd name="T35" fmla="*/ 266 h 348"/>
                <a:gd name="T36" fmla="*/ 169 w 318"/>
                <a:gd name="T37" fmla="*/ 221 h 348"/>
                <a:gd name="T38" fmla="*/ 211 w 318"/>
                <a:gd name="T39" fmla="*/ 177 h 348"/>
                <a:gd name="T40" fmla="*/ 211 w 318"/>
                <a:gd name="T41" fmla="*/ 152 h 348"/>
                <a:gd name="T42" fmla="*/ 142 w 318"/>
                <a:gd name="T43" fmla="*/ 221 h 348"/>
                <a:gd name="T44" fmla="*/ 211 w 318"/>
                <a:gd name="T45" fmla="*/ 291 h 348"/>
                <a:gd name="T46" fmla="*/ 257 w 318"/>
                <a:gd name="T47" fmla="*/ 274 h 348"/>
                <a:gd name="T48" fmla="*/ 297 w 318"/>
                <a:gd name="T49" fmla="*/ 316 h 348"/>
                <a:gd name="T50" fmla="*/ 314 w 318"/>
                <a:gd name="T51" fmla="*/ 316 h 348"/>
                <a:gd name="T52" fmla="*/ 314 w 318"/>
                <a:gd name="T53" fmla="*/ 316 h 348"/>
                <a:gd name="T54" fmla="*/ 314 w 318"/>
                <a:gd name="T55" fmla="*/ 299 h 348"/>
                <a:gd name="T56" fmla="*/ 270 w 318"/>
                <a:gd name="T57" fmla="*/ 257 h 348"/>
                <a:gd name="T58" fmla="*/ 280 w 318"/>
                <a:gd name="T59" fmla="*/ 221 h 348"/>
                <a:gd name="T60" fmla="*/ 211 w 318"/>
                <a:gd name="T61" fmla="*/ 15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8" h="348">
                  <a:moveTo>
                    <a:pt x="265" y="126"/>
                  </a:moveTo>
                  <a:cubicBezTo>
                    <a:pt x="237" y="126"/>
                    <a:pt x="237" y="126"/>
                    <a:pt x="237" y="1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319"/>
                    <a:pt x="31" y="319"/>
                    <a:pt x="31" y="319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126"/>
                    <a:pt x="265" y="126"/>
                    <a:pt x="265" y="126"/>
                  </a:cubicBezTo>
                  <a:cubicBezTo>
                    <a:pt x="265" y="126"/>
                    <a:pt x="265" y="126"/>
                    <a:pt x="265" y="126"/>
                  </a:cubicBezTo>
                  <a:close/>
                  <a:moveTo>
                    <a:pt x="211" y="177"/>
                  </a:moveTo>
                  <a:cubicBezTo>
                    <a:pt x="234" y="177"/>
                    <a:pt x="255" y="198"/>
                    <a:pt x="255" y="221"/>
                  </a:cubicBezTo>
                  <a:cubicBezTo>
                    <a:pt x="255" y="245"/>
                    <a:pt x="234" y="266"/>
                    <a:pt x="211" y="266"/>
                  </a:cubicBezTo>
                  <a:cubicBezTo>
                    <a:pt x="188" y="266"/>
                    <a:pt x="169" y="245"/>
                    <a:pt x="169" y="221"/>
                  </a:cubicBezTo>
                  <a:cubicBezTo>
                    <a:pt x="169" y="198"/>
                    <a:pt x="188" y="177"/>
                    <a:pt x="211" y="177"/>
                  </a:cubicBezTo>
                  <a:close/>
                  <a:moveTo>
                    <a:pt x="211" y="152"/>
                  </a:moveTo>
                  <a:cubicBezTo>
                    <a:pt x="173" y="152"/>
                    <a:pt x="142" y="184"/>
                    <a:pt x="142" y="221"/>
                  </a:cubicBezTo>
                  <a:cubicBezTo>
                    <a:pt x="142" y="259"/>
                    <a:pt x="173" y="291"/>
                    <a:pt x="211" y="291"/>
                  </a:cubicBezTo>
                  <a:cubicBezTo>
                    <a:pt x="228" y="291"/>
                    <a:pt x="244" y="285"/>
                    <a:pt x="257" y="274"/>
                  </a:cubicBezTo>
                  <a:cubicBezTo>
                    <a:pt x="309" y="329"/>
                    <a:pt x="297" y="316"/>
                    <a:pt x="297" y="316"/>
                  </a:cubicBezTo>
                  <a:cubicBezTo>
                    <a:pt x="301" y="320"/>
                    <a:pt x="310" y="320"/>
                    <a:pt x="314" y="316"/>
                  </a:cubicBezTo>
                  <a:cubicBezTo>
                    <a:pt x="314" y="316"/>
                    <a:pt x="314" y="316"/>
                    <a:pt x="314" y="316"/>
                  </a:cubicBezTo>
                  <a:cubicBezTo>
                    <a:pt x="318" y="312"/>
                    <a:pt x="318" y="304"/>
                    <a:pt x="314" y="299"/>
                  </a:cubicBezTo>
                  <a:cubicBezTo>
                    <a:pt x="257" y="245"/>
                    <a:pt x="270" y="257"/>
                    <a:pt x="270" y="257"/>
                  </a:cubicBezTo>
                  <a:cubicBezTo>
                    <a:pt x="278" y="247"/>
                    <a:pt x="280" y="234"/>
                    <a:pt x="280" y="221"/>
                  </a:cubicBezTo>
                  <a:cubicBezTo>
                    <a:pt x="280" y="184"/>
                    <a:pt x="249" y="152"/>
                    <a:pt x="211" y="1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34" tIns="46616" rIns="93234" bIns="466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3" name="Group 572"/>
          <p:cNvGrpSpPr/>
          <p:nvPr/>
        </p:nvGrpSpPr>
        <p:grpSpPr>
          <a:xfrm>
            <a:off x="7352149" y="3926347"/>
            <a:ext cx="343765" cy="343765"/>
            <a:chOff x="6955479" y="3370506"/>
            <a:chExt cx="868587" cy="868587"/>
          </a:xfrm>
        </p:grpSpPr>
        <p:sp useBgFill="1">
          <p:nvSpPr>
            <p:cNvPr id="574" name="Oval 573"/>
            <p:cNvSpPr/>
            <p:nvPr/>
          </p:nvSpPr>
          <p:spPr bwMode="auto">
            <a:xfrm>
              <a:off x="6955479" y="3370506"/>
              <a:ext cx="868587" cy="868587"/>
            </a:xfrm>
            <a:prstGeom prst="ellips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68" tIns="149175" rIns="186468" bIns="14917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066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575" name="Group 574"/>
            <p:cNvGrpSpPr>
              <a:grpSpLocks noChangeAspect="1"/>
            </p:cNvGrpSpPr>
            <p:nvPr/>
          </p:nvGrpSpPr>
          <p:grpSpPr>
            <a:xfrm>
              <a:off x="7102547" y="3589527"/>
              <a:ext cx="574450" cy="409588"/>
              <a:chOff x="1919150" y="3044496"/>
              <a:chExt cx="666391" cy="475141"/>
            </a:xfrm>
            <a:solidFill>
              <a:schemeClr val="tx1"/>
            </a:solidFill>
          </p:grpSpPr>
          <p:sp>
            <p:nvSpPr>
              <p:cNvPr id="576" name="Round Same Side Corner Rectangle 11"/>
              <p:cNvSpPr/>
              <p:nvPr/>
            </p:nvSpPr>
            <p:spPr>
              <a:xfrm>
                <a:off x="1970085" y="3044496"/>
                <a:ext cx="564520" cy="361776"/>
              </a:xfrm>
              <a:custGeom>
                <a:avLst/>
                <a:gdLst/>
                <a:ahLst/>
                <a:cxnLst/>
                <a:rect l="l" t="t" r="r" b="b"/>
                <a:pathLst>
                  <a:path w="564520" h="361776">
                    <a:moveTo>
                      <a:pt x="21117" y="19360"/>
                    </a:moveTo>
                    <a:lnTo>
                      <a:pt x="21117" y="345592"/>
                    </a:lnTo>
                    <a:lnTo>
                      <a:pt x="543404" y="345592"/>
                    </a:lnTo>
                    <a:lnTo>
                      <a:pt x="543404" y="19360"/>
                    </a:lnTo>
                    <a:close/>
                    <a:moveTo>
                      <a:pt x="17539" y="0"/>
                    </a:moveTo>
                    <a:lnTo>
                      <a:pt x="546981" y="0"/>
                    </a:lnTo>
                    <a:cubicBezTo>
                      <a:pt x="556668" y="0"/>
                      <a:pt x="564520" y="7852"/>
                      <a:pt x="564520" y="17539"/>
                    </a:cubicBezTo>
                    <a:lnTo>
                      <a:pt x="564520" y="361776"/>
                    </a:lnTo>
                    <a:lnTo>
                      <a:pt x="0" y="361776"/>
                    </a:lnTo>
                    <a:lnTo>
                      <a:pt x="0" y="17539"/>
                    </a:lnTo>
                    <a:cubicBezTo>
                      <a:pt x="0" y="7852"/>
                      <a:pt x="7852" y="0"/>
                      <a:pt x="17539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991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2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</a:endParaRPr>
              </a:p>
            </p:txBody>
          </p:sp>
          <p:sp>
            <p:nvSpPr>
              <p:cNvPr id="577" name="Trapezoid 12"/>
              <p:cNvSpPr/>
              <p:nvPr/>
            </p:nvSpPr>
            <p:spPr>
              <a:xfrm>
                <a:off x="1919150" y="3408078"/>
                <a:ext cx="666391" cy="84127"/>
              </a:xfrm>
              <a:custGeom>
                <a:avLst/>
                <a:gdLst/>
                <a:ahLst/>
                <a:cxnLst/>
                <a:rect l="l" t="t" r="r" b="b"/>
                <a:pathLst>
                  <a:path w="666391" h="84127">
                    <a:moveTo>
                      <a:pt x="257990" y="52557"/>
                    </a:moveTo>
                    <a:lnTo>
                      <a:pt x="241755" y="79989"/>
                    </a:lnTo>
                    <a:lnTo>
                      <a:pt x="424635" y="79989"/>
                    </a:lnTo>
                    <a:lnTo>
                      <a:pt x="408400" y="52557"/>
                    </a:lnTo>
                    <a:close/>
                    <a:moveTo>
                      <a:pt x="49787" y="0"/>
                    </a:moveTo>
                    <a:lnTo>
                      <a:pt x="616604" y="0"/>
                    </a:lnTo>
                    <a:lnTo>
                      <a:pt x="666391" y="84127"/>
                    </a:lnTo>
                    <a:lnTo>
                      <a:pt x="0" y="84127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991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2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</a:endParaRPr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1919446" y="3492205"/>
                <a:ext cx="665798" cy="2743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9913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2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0513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5443379" y="497"/>
            <a:ext cx="6992215" cy="6993533"/>
          </a:xfrm>
          <a:prstGeom prst="rect">
            <a:avLst/>
          </a:prstGeom>
          <a:solidFill>
            <a:srgbClr val="D83B0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microsoft"/>
          <p:cNvSpPr/>
          <p:nvPr/>
        </p:nvSpPr>
        <p:spPr>
          <a:xfrm>
            <a:off x="335169" y="2161415"/>
            <a:ext cx="4825718" cy="131087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defTabSz="91422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cs typeface="Segoe UI Semilight" panose="020B0402040204020203" pitchFamily="34" charset="0"/>
              </a:rPr>
              <a:t>What is Operations Management Suite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1474" y="68262"/>
            <a:ext cx="4511712" cy="145912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cs typeface="Segoe UI Semilight" panose="020B0402040204020203" pitchFamily="34" charset="0"/>
                <a:sym typeface="Wingdings" panose="05000000000000000000" pitchFamily="2" charset="2"/>
              </a:rPr>
              <a:t>Insight &amp; Analytics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gradFill>
                <a:gsLst>
                  <a:gs pos="17699">
                    <a:schemeClr val="bg1"/>
                  </a:gs>
                  <a:gs pos="63000">
                    <a:schemeClr val="bg1"/>
                  </a:gs>
                </a:gsLst>
                <a:lin ang="5400000" scaled="1"/>
              </a:gradFill>
              <a:effectLst/>
              <a:uLnTx/>
              <a:uFillTx/>
              <a:latin typeface="+mj-lt"/>
              <a:cs typeface="Segoe UI Semilight" panose="020B0402040204020203" pitchFamily="34" charset="0"/>
              <a:sym typeface="Wingdings" panose="05000000000000000000" pitchFamily="2" charset="2"/>
            </a:endParaRP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machine data</a:t>
            </a: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Gain immediate insight </a:t>
            </a: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Resolve incidents faster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5105" y="1820862"/>
            <a:ext cx="4605865" cy="145912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defTabSz="91422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Automation &amp; Control</a:t>
            </a: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Enable responsive IT operations</a:t>
            </a: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Use across on-premises and the cloud</a:t>
            </a: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Maintain compliant IT resources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1473" y="3649662"/>
            <a:ext cx="4511713" cy="145912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Security &amp; Compliance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gradFill>
                <a:gsLst>
                  <a:gs pos="17699">
                    <a:schemeClr val="bg1"/>
                  </a:gs>
                  <a:gs pos="63000">
                    <a:schemeClr val="bg1"/>
                  </a:gs>
                </a:gsLst>
                <a:lin ang="5400000" scaled="1"/>
              </a:gradFill>
              <a:effectLst/>
              <a:uLnTx/>
              <a:uFillTx/>
              <a:latin typeface="+mj-lt"/>
              <a:cs typeface="Segoe UI Semilight" panose="020B0402040204020203" pitchFamily="34" charset="0"/>
              <a:sym typeface="Wingdings" panose="05000000000000000000" pitchFamily="2" charset="2"/>
            </a:endParaRP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Analyze and investigate incidents</a:t>
            </a: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Detect threats before they happen</a:t>
            </a: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Streamline security audits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5443378" y="1668462"/>
            <a:ext cx="7131309" cy="0"/>
          </a:xfrm>
          <a:prstGeom prst="line">
            <a:avLst/>
          </a:prstGeom>
          <a:ln w="12700">
            <a:solidFill>
              <a:srgbClr val="F8F8F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443378" y="3497262"/>
            <a:ext cx="7131309" cy="0"/>
          </a:xfrm>
          <a:prstGeom prst="line">
            <a:avLst/>
          </a:prstGeom>
          <a:ln w="12700">
            <a:solidFill>
              <a:srgbClr val="F8F8F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49628" y="5326062"/>
            <a:ext cx="7131309" cy="0"/>
          </a:xfrm>
          <a:prstGeom prst="line">
            <a:avLst/>
          </a:prstGeom>
          <a:ln w="12700">
            <a:solidFill>
              <a:srgbClr val="F8F8F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61504" y="5481374"/>
            <a:ext cx="5174090" cy="143064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Protection &amp; Recovery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gradFill>
                <a:gsLst>
                  <a:gs pos="17699">
                    <a:schemeClr val="bg1"/>
                  </a:gs>
                  <a:gs pos="63000">
                    <a:schemeClr val="bg1"/>
                  </a:gs>
                </a:gsLst>
                <a:lin ang="5400000" scaled="1"/>
              </a:gradFill>
              <a:effectLst/>
              <a:uLnTx/>
              <a:uFillTx/>
              <a:latin typeface="+mj-lt"/>
              <a:cs typeface="Segoe UI Semilight" panose="020B0402040204020203" pitchFamily="34" charset="0"/>
              <a:sym typeface="Wingdings" panose="05000000000000000000" pitchFamily="2" charset="2"/>
            </a:endParaRP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Protect your critical assets wherever they are</a:t>
            </a: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Simplify disaster recovery across your entire environment</a:t>
            </a:r>
          </a:p>
          <a:p>
            <a:pPr marL="0" marR="0" lvl="0" indent="0" defTabSz="914235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699">
                      <a:schemeClr val="bg1"/>
                    </a:gs>
                    <a:gs pos="63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Free up resources on-premises with cloud backup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710124" y="222165"/>
            <a:ext cx="1298236" cy="1298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710124" y="2127165"/>
            <a:ext cx="1298236" cy="1298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5710124" y="3905588"/>
            <a:ext cx="1298236" cy="1298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5710124" y="5658188"/>
            <a:ext cx="1298236" cy="1298236"/>
          </a:xfrm>
          <a:prstGeom prst="rect">
            <a:avLst/>
          </a:prstGeom>
        </p:spPr>
      </p:pic>
      <p:sp>
        <p:nvSpPr>
          <p:cNvPr id="34" name="microsoft"/>
          <p:cNvSpPr/>
          <p:nvPr/>
        </p:nvSpPr>
        <p:spPr>
          <a:xfrm>
            <a:off x="2484437" y="447025"/>
            <a:ext cx="2995453" cy="7016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defTabSz="914224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19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0" cap="none" spc="-102" normalizeH="0" baseline="0" noProof="0" dirty="0">
                <a:ln w="3175"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cs typeface="Segoe UI Semilight" panose="020B0402040204020203" pitchFamily="34" charset="0"/>
              </a:rPr>
              <a:t>This talk </a:t>
            </a:r>
            <a:r>
              <a:rPr kumimoji="0" lang="en-US" sz="4399" b="0" i="0" u="none" strike="noStrike" kern="0" cap="none" spc="-102" normalizeH="0" baseline="0" noProof="0" dirty="0">
                <a:ln w="3175"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cs typeface="Segoe UI Semilight" panose="020B0402040204020203" pitchFamily="34" charset="0"/>
                <a:sym typeface="Wingdings" panose="05000000000000000000" pitchFamily="2" charset="2"/>
              </a:rPr>
              <a:t> </a:t>
            </a:r>
            <a:endParaRPr kumimoji="0" lang="en-US" sz="4399" b="0" i="0" u="none" strike="noStrike" kern="0" cap="none" spc="-102" normalizeH="0" baseline="0" noProof="0" dirty="0">
              <a:ln w="3175"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79890" y="27269"/>
            <a:ext cx="6910547" cy="1603093"/>
          </a:xfrm>
          <a:prstGeom prst="rect">
            <a:avLst/>
          </a:prstGeom>
          <a:noFill/>
          <a:ln w="762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34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5553 0.00023 L 1.30457E-6 0.00023 " pathEditMode="relative" rAng="0" ptsTypes="AA">
                                      <p:cBhvr>
                                        <p:cTn id="1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552 0.00023 L -2.32065E-6 0.00023 " pathEditMode="relative" rAng="0" ptsTypes="AA">
                                      <p:cBhvr>
                                        <p:cTn id="2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553 0.00023 L 1.30457E-6 0.00023 " pathEditMode="relative" rAng="0" ptsTypes="AA">
                                      <p:cBhvr>
                                        <p:cTn id="3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553 0.00023 L 1.30457E-6 0.00023 " pathEditMode="relative" rAng="0" ptsTypes="AA">
                                      <p:cBhvr>
                                        <p:cTn id="5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25" grpId="0"/>
      <p:bldP spid="25" grpId="1"/>
      <p:bldP spid="26" grpId="0"/>
      <p:bldP spid="26" grpId="1"/>
      <p:bldP spid="27" grpId="0"/>
      <p:bldP spid="27" grpId="1"/>
      <p:bldP spid="29" grpId="0"/>
      <p:bldP spid="29" grpId="1"/>
      <p:bldP spid="34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99" dirty="0"/>
              <a:t>Log Analytics for Azure - industry differentiator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41248" y="2407093"/>
            <a:ext cx="11583123" cy="761892"/>
            <a:chOff x="579437" y="2436813"/>
            <a:chExt cx="11584766" cy="762000"/>
          </a:xfrm>
        </p:grpSpPr>
        <p:grpSp>
          <p:nvGrpSpPr>
            <p:cNvPr id="12" name="Group 11"/>
            <p:cNvGrpSpPr/>
            <p:nvPr/>
          </p:nvGrpSpPr>
          <p:grpSpPr>
            <a:xfrm>
              <a:off x="579437" y="2436813"/>
              <a:ext cx="11584766" cy="762000"/>
              <a:chOff x="579437" y="2764076"/>
              <a:chExt cx="11584766" cy="762000"/>
            </a:xfrm>
          </p:grpSpPr>
          <p:sp>
            <p:nvSpPr>
              <p:cNvPr id="8" name="Text Placeholder 2"/>
              <p:cNvSpPr txBox="1">
                <a:spLocks/>
              </p:cNvSpPr>
              <p:nvPr/>
            </p:nvSpPr>
            <p:spPr>
              <a:xfrm>
                <a:off x="1570037" y="2764076"/>
                <a:ext cx="10594166" cy="749640"/>
              </a:xfrm>
              <a:prstGeom prst="rect">
                <a:avLst/>
              </a:prstGeom>
            </p:spPr>
            <p:txBody>
              <a:bodyPr vert="horz" wrap="square" lIns="146283" tIns="91427" rIns="146283" bIns="91427" rtlCol="0">
                <a:spAutoFit/>
              </a:bodyPr>
              <a:lstStyle>
                <a:lvl1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4000" kern="1200" spc="0" baseline="0">
                    <a:gradFill>
                      <a:gsLst>
                        <a:gs pos="1250">
                          <a:schemeClr val="tx2"/>
                        </a:gs>
                        <a:gs pos="99000">
                          <a:schemeClr val="tx2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2286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4572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6858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2"/>
                        </a:gs>
                        <a:gs pos="99000">
                          <a:schemeClr val="tx2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Multi-subscription, cross resource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579437" y="2764076"/>
                <a:ext cx="762000" cy="76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9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  <p:pic>
          <p:nvPicPr>
            <p:cNvPr id="22" name="Picture 2" descr="\\MAGNUM\Projects\Microsoft\Cloud Power FY12\Design\ICONS_PNG\Devices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100000"/>
            </a:blip>
            <a:stretch>
              <a:fillRect/>
            </a:stretch>
          </p:blipFill>
          <p:spPr bwMode="auto">
            <a:xfrm>
              <a:off x="608621" y="2469374"/>
              <a:ext cx="715845" cy="7158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836960" y="1387726"/>
            <a:ext cx="11583123" cy="761892"/>
            <a:chOff x="571499" y="3582914"/>
            <a:chExt cx="11584766" cy="762000"/>
          </a:xfrm>
        </p:grpSpPr>
        <p:grpSp>
          <p:nvGrpSpPr>
            <p:cNvPr id="13" name="Group 12"/>
            <p:cNvGrpSpPr/>
            <p:nvPr/>
          </p:nvGrpSpPr>
          <p:grpSpPr>
            <a:xfrm>
              <a:off x="571499" y="3582914"/>
              <a:ext cx="11584766" cy="762000"/>
              <a:chOff x="579437" y="2764076"/>
              <a:chExt cx="11584766" cy="762000"/>
            </a:xfrm>
          </p:grpSpPr>
          <p:sp>
            <p:nvSpPr>
              <p:cNvPr id="14" name="Text Placeholder 2"/>
              <p:cNvSpPr txBox="1">
                <a:spLocks/>
              </p:cNvSpPr>
              <p:nvPr/>
            </p:nvSpPr>
            <p:spPr>
              <a:xfrm>
                <a:off x="1570037" y="2764076"/>
                <a:ext cx="10594166" cy="749640"/>
              </a:xfrm>
              <a:prstGeom prst="rect">
                <a:avLst/>
              </a:prstGeom>
            </p:spPr>
            <p:txBody>
              <a:bodyPr vert="horz" wrap="square" lIns="146283" tIns="91427" rIns="146283" bIns="91427" rtlCol="0">
                <a:spAutoFit/>
              </a:bodyPr>
              <a:lstStyle>
                <a:lvl1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4000" kern="1200" spc="0" baseline="0">
                    <a:gradFill>
                      <a:gsLst>
                        <a:gs pos="1250">
                          <a:schemeClr val="tx2"/>
                        </a:gs>
                        <a:gs pos="99000">
                          <a:schemeClr val="tx2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2286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4572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6858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2"/>
                        </a:gs>
                        <a:gs pos="99000">
                          <a:schemeClr val="tx2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Direct pipeline from Azure platform data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579437" y="2764076"/>
                <a:ext cx="762000" cy="76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9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 bwMode="black">
            <a:xfrm>
              <a:off x="636660" y="3781316"/>
              <a:ext cx="647554" cy="394335"/>
              <a:chOff x="10387012" y="4179358"/>
              <a:chExt cx="974726" cy="593725"/>
            </a:xfrm>
            <a:solidFill>
              <a:srgbClr val="FFFFFF"/>
            </a:solidFill>
          </p:grpSpPr>
          <p:sp>
            <p:nvSpPr>
              <p:cNvPr id="25" name="Freeform 26"/>
              <p:cNvSpPr>
                <a:spLocks/>
              </p:cNvSpPr>
              <p:nvPr/>
            </p:nvSpPr>
            <p:spPr bwMode="black">
              <a:xfrm>
                <a:off x="10506075" y="4258733"/>
                <a:ext cx="706438" cy="514350"/>
              </a:xfrm>
              <a:custGeom>
                <a:avLst/>
                <a:gdLst>
                  <a:gd name="T0" fmla="*/ 183 w 188"/>
                  <a:gd name="T1" fmla="*/ 84 h 137"/>
                  <a:gd name="T2" fmla="*/ 104 w 188"/>
                  <a:gd name="T3" fmla="*/ 27 h 137"/>
                  <a:gd name="T4" fmla="*/ 86 w 188"/>
                  <a:gd name="T5" fmla="*/ 19 h 137"/>
                  <a:gd name="T6" fmla="*/ 59 w 188"/>
                  <a:gd name="T7" fmla="*/ 34 h 137"/>
                  <a:gd name="T8" fmla="*/ 56 w 188"/>
                  <a:gd name="T9" fmla="*/ 36 h 137"/>
                  <a:gd name="T10" fmla="*/ 43 w 188"/>
                  <a:gd name="T11" fmla="*/ 38 h 137"/>
                  <a:gd name="T12" fmla="*/ 43 w 188"/>
                  <a:gd name="T13" fmla="*/ 38 h 137"/>
                  <a:gd name="T14" fmla="*/ 26 w 188"/>
                  <a:gd name="T15" fmla="*/ 27 h 137"/>
                  <a:gd name="T16" fmla="*/ 24 w 188"/>
                  <a:gd name="T17" fmla="*/ 14 h 137"/>
                  <a:gd name="T18" fmla="*/ 31 w 188"/>
                  <a:gd name="T19" fmla="*/ 0 h 137"/>
                  <a:gd name="T20" fmla="*/ 21 w 188"/>
                  <a:gd name="T21" fmla="*/ 0 h 137"/>
                  <a:gd name="T22" fmla="*/ 1 w 188"/>
                  <a:gd name="T23" fmla="*/ 79 h 137"/>
                  <a:gd name="T24" fmla="*/ 4 w 188"/>
                  <a:gd name="T25" fmla="*/ 80 h 137"/>
                  <a:gd name="T26" fmla="*/ 16 w 188"/>
                  <a:gd name="T27" fmla="*/ 70 h 137"/>
                  <a:gd name="T28" fmla="*/ 22 w 188"/>
                  <a:gd name="T29" fmla="*/ 70 h 137"/>
                  <a:gd name="T30" fmla="*/ 32 w 188"/>
                  <a:gd name="T31" fmla="*/ 74 h 137"/>
                  <a:gd name="T32" fmla="*/ 43 w 188"/>
                  <a:gd name="T33" fmla="*/ 72 h 137"/>
                  <a:gd name="T34" fmla="*/ 44 w 188"/>
                  <a:gd name="T35" fmla="*/ 72 h 137"/>
                  <a:gd name="T36" fmla="*/ 53 w 188"/>
                  <a:gd name="T37" fmla="*/ 76 h 137"/>
                  <a:gd name="T38" fmla="*/ 65 w 188"/>
                  <a:gd name="T39" fmla="*/ 74 h 137"/>
                  <a:gd name="T40" fmla="*/ 67 w 188"/>
                  <a:gd name="T41" fmla="*/ 74 h 137"/>
                  <a:gd name="T42" fmla="*/ 80 w 188"/>
                  <a:gd name="T43" fmla="*/ 88 h 137"/>
                  <a:gd name="T44" fmla="*/ 83 w 188"/>
                  <a:gd name="T45" fmla="*/ 88 h 137"/>
                  <a:gd name="T46" fmla="*/ 85 w 188"/>
                  <a:gd name="T47" fmla="*/ 89 h 137"/>
                  <a:gd name="T48" fmla="*/ 99 w 188"/>
                  <a:gd name="T49" fmla="*/ 108 h 137"/>
                  <a:gd name="T50" fmla="*/ 99 w 188"/>
                  <a:gd name="T51" fmla="*/ 110 h 137"/>
                  <a:gd name="T52" fmla="*/ 96 w 188"/>
                  <a:gd name="T53" fmla="*/ 124 h 137"/>
                  <a:gd name="T54" fmla="*/ 114 w 188"/>
                  <a:gd name="T55" fmla="*/ 137 h 137"/>
                  <a:gd name="T56" fmla="*/ 123 w 188"/>
                  <a:gd name="T57" fmla="*/ 132 h 137"/>
                  <a:gd name="T58" fmla="*/ 124 w 188"/>
                  <a:gd name="T59" fmla="*/ 124 h 137"/>
                  <a:gd name="T60" fmla="*/ 108 w 188"/>
                  <a:gd name="T61" fmla="*/ 112 h 137"/>
                  <a:gd name="T62" fmla="*/ 107 w 188"/>
                  <a:gd name="T63" fmla="*/ 109 h 137"/>
                  <a:gd name="T64" fmla="*/ 110 w 188"/>
                  <a:gd name="T65" fmla="*/ 109 h 137"/>
                  <a:gd name="T66" fmla="*/ 136 w 188"/>
                  <a:gd name="T67" fmla="*/ 127 h 137"/>
                  <a:gd name="T68" fmla="*/ 145 w 188"/>
                  <a:gd name="T69" fmla="*/ 123 h 137"/>
                  <a:gd name="T70" fmla="*/ 147 w 188"/>
                  <a:gd name="T71" fmla="*/ 114 h 137"/>
                  <a:gd name="T72" fmla="*/ 117 w 188"/>
                  <a:gd name="T73" fmla="*/ 93 h 137"/>
                  <a:gd name="T74" fmla="*/ 117 w 188"/>
                  <a:gd name="T75" fmla="*/ 90 h 137"/>
                  <a:gd name="T76" fmla="*/ 120 w 188"/>
                  <a:gd name="T77" fmla="*/ 89 h 137"/>
                  <a:gd name="T78" fmla="*/ 156 w 188"/>
                  <a:gd name="T79" fmla="*/ 116 h 137"/>
                  <a:gd name="T80" fmla="*/ 165 w 188"/>
                  <a:gd name="T81" fmla="*/ 111 h 137"/>
                  <a:gd name="T82" fmla="*/ 167 w 188"/>
                  <a:gd name="T83" fmla="*/ 102 h 137"/>
                  <a:gd name="T84" fmla="*/ 137 w 188"/>
                  <a:gd name="T85" fmla="*/ 81 h 137"/>
                  <a:gd name="T86" fmla="*/ 136 w 188"/>
                  <a:gd name="T87" fmla="*/ 78 h 137"/>
                  <a:gd name="T88" fmla="*/ 139 w 188"/>
                  <a:gd name="T89" fmla="*/ 77 h 137"/>
                  <a:gd name="T90" fmla="*/ 176 w 188"/>
                  <a:gd name="T91" fmla="*/ 104 h 137"/>
                  <a:gd name="T92" fmla="*/ 185 w 188"/>
                  <a:gd name="T93" fmla="*/ 99 h 137"/>
                  <a:gd name="T94" fmla="*/ 183 w 188"/>
                  <a:gd name="T95" fmla="*/ 8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137">
                    <a:moveTo>
                      <a:pt x="183" y="84"/>
                    </a:moveTo>
                    <a:cubicBezTo>
                      <a:pt x="104" y="27"/>
                      <a:pt x="104" y="27"/>
                      <a:pt x="104" y="27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2" y="38"/>
                      <a:pt x="47" y="39"/>
                      <a:pt x="43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36" y="38"/>
                      <a:pt x="30" y="34"/>
                      <a:pt x="26" y="27"/>
                    </a:cubicBezTo>
                    <a:cubicBezTo>
                      <a:pt x="24" y="23"/>
                      <a:pt x="23" y="19"/>
                      <a:pt x="24" y="14"/>
                    </a:cubicBezTo>
                    <a:cubicBezTo>
                      <a:pt x="24" y="9"/>
                      <a:pt x="27" y="4"/>
                      <a:pt x="31" y="0"/>
                    </a:cubicBezTo>
                    <a:cubicBezTo>
                      <a:pt x="25" y="0"/>
                      <a:pt x="21" y="0"/>
                      <a:pt x="21" y="0"/>
                    </a:cubicBezTo>
                    <a:cubicBezTo>
                      <a:pt x="21" y="0"/>
                      <a:pt x="0" y="40"/>
                      <a:pt x="1" y="79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6" y="75"/>
                      <a:pt x="10" y="72"/>
                      <a:pt x="16" y="70"/>
                    </a:cubicBezTo>
                    <a:cubicBezTo>
                      <a:pt x="18" y="70"/>
                      <a:pt x="20" y="70"/>
                      <a:pt x="22" y="70"/>
                    </a:cubicBezTo>
                    <a:cubicBezTo>
                      <a:pt x="25" y="70"/>
                      <a:pt x="29" y="72"/>
                      <a:pt x="32" y="74"/>
                    </a:cubicBezTo>
                    <a:cubicBezTo>
                      <a:pt x="35" y="72"/>
                      <a:pt x="39" y="71"/>
                      <a:pt x="43" y="72"/>
                    </a:cubicBezTo>
                    <a:cubicBezTo>
                      <a:pt x="43" y="72"/>
                      <a:pt x="44" y="72"/>
                      <a:pt x="44" y="72"/>
                    </a:cubicBezTo>
                    <a:cubicBezTo>
                      <a:pt x="48" y="72"/>
                      <a:pt x="51" y="74"/>
                      <a:pt x="53" y="76"/>
                    </a:cubicBezTo>
                    <a:cubicBezTo>
                      <a:pt x="56" y="74"/>
                      <a:pt x="60" y="73"/>
                      <a:pt x="65" y="74"/>
                    </a:cubicBezTo>
                    <a:cubicBezTo>
                      <a:pt x="65" y="74"/>
                      <a:pt x="66" y="74"/>
                      <a:pt x="67" y="74"/>
                    </a:cubicBezTo>
                    <a:cubicBezTo>
                      <a:pt x="74" y="76"/>
                      <a:pt x="79" y="81"/>
                      <a:pt x="80" y="88"/>
                    </a:cubicBezTo>
                    <a:cubicBezTo>
                      <a:pt x="81" y="88"/>
                      <a:pt x="82" y="88"/>
                      <a:pt x="83" y="88"/>
                    </a:cubicBezTo>
                    <a:cubicBezTo>
                      <a:pt x="84" y="88"/>
                      <a:pt x="84" y="88"/>
                      <a:pt x="85" y="89"/>
                    </a:cubicBezTo>
                    <a:cubicBezTo>
                      <a:pt x="94" y="91"/>
                      <a:pt x="100" y="99"/>
                      <a:pt x="99" y="108"/>
                    </a:cubicBezTo>
                    <a:cubicBezTo>
                      <a:pt x="99" y="109"/>
                      <a:pt x="99" y="110"/>
                      <a:pt x="99" y="110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17" y="137"/>
                      <a:pt x="120" y="135"/>
                      <a:pt x="123" y="132"/>
                    </a:cubicBezTo>
                    <a:cubicBezTo>
                      <a:pt x="124" y="130"/>
                      <a:pt x="125" y="127"/>
                      <a:pt x="124" y="124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7" y="111"/>
                      <a:pt x="107" y="110"/>
                      <a:pt x="107" y="109"/>
                    </a:cubicBezTo>
                    <a:cubicBezTo>
                      <a:pt x="108" y="108"/>
                      <a:pt x="109" y="108"/>
                      <a:pt x="110" y="109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140" y="127"/>
                      <a:pt x="143" y="126"/>
                      <a:pt x="145" y="123"/>
                    </a:cubicBezTo>
                    <a:cubicBezTo>
                      <a:pt x="147" y="120"/>
                      <a:pt x="147" y="117"/>
                      <a:pt x="147" y="114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16" y="92"/>
                      <a:pt x="116" y="91"/>
                      <a:pt x="117" y="90"/>
                    </a:cubicBezTo>
                    <a:cubicBezTo>
                      <a:pt x="117" y="89"/>
                      <a:pt x="119" y="89"/>
                      <a:pt x="120" y="89"/>
                    </a:cubicBezTo>
                    <a:cubicBezTo>
                      <a:pt x="156" y="116"/>
                      <a:pt x="156" y="116"/>
                      <a:pt x="156" y="116"/>
                    </a:cubicBezTo>
                    <a:cubicBezTo>
                      <a:pt x="159" y="116"/>
                      <a:pt x="163" y="114"/>
                      <a:pt x="165" y="111"/>
                    </a:cubicBezTo>
                    <a:cubicBezTo>
                      <a:pt x="167" y="108"/>
                      <a:pt x="167" y="105"/>
                      <a:pt x="167" y="102"/>
                    </a:cubicBezTo>
                    <a:cubicBezTo>
                      <a:pt x="137" y="81"/>
                      <a:pt x="137" y="81"/>
                      <a:pt x="137" y="81"/>
                    </a:cubicBezTo>
                    <a:cubicBezTo>
                      <a:pt x="136" y="80"/>
                      <a:pt x="136" y="79"/>
                      <a:pt x="136" y="78"/>
                    </a:cubicBezTo>
                    <a:cubicBezTo>
                      <a:pt x="137" y="77"/>
                      <a:pt x="138" y="76"/>
                      <a:pt x="139" y="77"/>
                    </a:cubicBezTo>
                    <a:cubicBezTo>
                      <a:pt x="176" y="104"/>
                      <a:pt x="176" y="104"/>
                      <a:pt x="176" y="104"/>
                    </a:cubicBezTo>
                    <a:cubicBezTo>
                      <a:pt x="180" y="104"/>
                      <a:pt x="183" y="102"/>
                      <a:pt x="185" y="99"/>
                    </a:cubicBezTo>
                    <a:cubicBezTo>
                      <a:pt x="188" y="94"/>
                      <a:pt x="187" y="87"/>
                      <a:pt x="183" y="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9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black">
              <a:xfrm>
                <a:off x="10615612" y="4179358"/>
                <a:ext cx="657225" cy="376238"/>
              </a:xfrm>
              <a:custGeom>
                <a:avLst/>
                <a:gdLst>
                  <a:gd name="T0" fmla="*/ 127 w 175"/>
                  <a:gd name="T1" fmla="*/ 31 h 100"/>
                  <a:gd name="T2" fmla="*/ 119 w 175"/>
                  <a:gd name="T3" fmla="*/ 28 h 100"/>
                  <a:gd name="T4" fmla="*/ 62 w 175"/>
                  <a:gd name="T5" fmla="*/ 2 h 100"/>
                  <a:gd name="T6" fmla="*/ 49 w 175"/>
                  <a:gd name="T7" fmla="*/ 3 h 100"/>
                  <a:gd name="T8" fmla="*/ 26 w 175"/>
                  <a:gd name="T9" fmla="*/ 16 h 100"/>
                  <a:gd name="T10" fmla="*/ 9 w 175"/>
                  <a:gd name="T11" fmla="*/ 25 h 100"/>
                  <a:gd name="T12" fmla="*/ 4 w 175"/>
                  <a:gd name="T13" fmla="*/ 45 h 100"/>
                  <a:gd name="T14" fmla="*/ 15 w 175"/>
                  <a:gd name="T15" fmla="*/ 52 h 100"/>
                  <a:gd name="T16" fmla="*/ 23 w 175"/>
                  <a:gd name="T17" fmla="*/ 50 h 100"/>
                  <a:gd name="T18" fmla="*/ 23 w 175"/>
                  <a:gd name="T19" fmla="*/ 50 h 100"/>
                  <a:gd name="T20" fmla="*/ 57 w 175"/>
                  <a:gd name="T21" fmla="*/ 32 h 100"/>
                  <a:gd name="T22" fmla="*/ 79 w 175"/>
                  <a:gd name="T23" fmla="*/ 42 h 100"/>
                  <a:gd name="T24" fmla="*/ 109 w 175"/>
                  <a:gd name="T25" fmla="*/ 64 h 100"/>
                  <a:gd name="T26" fmla="*/ 158 w 175"/>
                  <a:gd name="T27" fmla="*/ 99 h 100"/>
                  <a:gd name="T28" fmla="*/ 159 w 175"/>
                  <a:gd name="T29" fmla="*/ 100 h 100"/>
                  <a:gd name="T30" fmla="*/ 173 w 175"/>
                  <a:gd name="T31" fmla="*/ 97 h 100"/>
                  <a:gd name="T32" fmla="*/ 154 w 175"/>
                  <a:gd name="T33" fmla="*/ 29 h 100"/>
                  <a:gd name="T34" fmla="*/ 127 w 175"/>
                  <a:gd name="T35" fmla="*/ 3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5" h="100">
                    <a:moveTo>
                      <a:pt x="127" y="31"/>
                    </a:moveTo>
                    <a:cubicBezTo>
                      <a:pt x="125" y="31"/>
                      <a:pt x="122" y="30"/>
                      <a:pt x="119" y="28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58" y="0"/>
                      <a:pt x="53" y="1"/>
                      <a:pt x="49" y="3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2" y="29"/>
                      <a:pt x="0" y="38"/>
                      <a:pt x="4" y="45"/>
                    </a:cubicBezTo>
                    <a:cubicBezTo>
                      <a:pt x="6" y="49"/>
                      <a:pt x="10" y="52"/>
                      <a:pt x="15" y="52"/>
                    </a:cubicBezTo>
                    <a:cubicBezTo>
                      <a:pt x="18" y="52"/>
                      <a:pt x="21" y="52"/>
                      <a:pt x="23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58" y="99"/>
                      <a:pt x="158" y="99"/>
                      <a:pt x="158" y="99"/>
                    </a:cubicBezTo>
                    <a:cubicBezTo>
                      <a:pt x="158" y="99"/>
                      <a:pt x="159" y="100"/>
                      <a:pt x="159" y="100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5" y="51"/>
                      <a:pt x="154" y="29"/>
                      <a:pt x="154" y="29"/>
                    </a:cubicBezTo>
                    <a:cubicBezTo>
                      <a:pt x="154" y="29"/>
                      <a:pt x="133" y="33"/>
                      <a:pt x="12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9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black">
              <a:xfrm>
                <a:off x="10536237" y="4544483"/>
                <a:ext cx="319088" cy="220663"/>
              </a:xfrm>
              <a:custGeom>
                <a:avLst/>
                <a:gdLst>
                  <a:gd name="T0" fmla="*/ 76 w 85"/>
                  <a:gd name="T1" fmla="*/ 20 h 59"/>
                  <a:gd name="T2" fmla="*/ 64 w 85"/>
                  <a:gd name="T3" fmla="*/ 25 h 59"/>
                  <a:gd name="T4" fmla="*/ 65 w 85"/>
                  <a:gd name="T5" fmla="*/ 18 h 59"/>
                  <a:gd name="T6" fmla="*/ 57 w 85"/>
                  <a:gd name="T7" fmla="*/ 5 h 59"/>
                  <a:gd name="T8" fmla="*/ 44 w 85"/>
                  <a:gd name="T9" fmla="*/ 13 h 59"/>
                  <a:gd name="T10" fmla="*/ 44 w 85"/>
                  <a:gd name="T11" fmla="*/ 14 h 59"/>
                  <a:gd name="T12" fmla="*/ 35 w 85"/>
                  <a:gd name="T13" fmla="*/ 3 h 59"/>
                  <a:gd name="T14" fmla="*/ 23 w 85"/>
                  <a:gd name="T15" fmla="*/ 10 h 59"/>
                  <a:gd name="T16" fmla="*/ 23 w 85"/>
                  <a:gd name="T17" fmla="*/ 10 h 59"/>
                  <a:gd name="T18" fmla="*/ 10 w 85"/>
                  <a:gd name="T19" fmla="*/ 1 h 59"/>
                  <a:gd name="T20" fmla="*/ 1 w 85"/>
                  <a:gd name="T21" fmla="*/ 14 h 59"/>
                  <a:gd name="T22" fmla="*/ 4 w 85"/>
                  <a:gd name="T23" fmla="*/ 28 h 59"/>
                  <a:gd name="T24" fmla="*/ 14 w 85"/>
                  <a:gd name="T25" fmla="*/ 36 h 59"/>
                  <a:gd name="T26" fmla="*/ 17 w 85"/>
                  <a:gd name="T27" fmla="*/ 36 h 59"/>
                  <a:gd name="T28" fmla="*/ 19 w 85"/>
                  <a:gd name="T29" fmla="*/ 35 h 59"/>
                  <a:gd name="T30" fmla="*/ 27 w 85"/>
                  <a:gd name="T31" fmla="*/ 43 h 59"/>
                  <a:gd name="T32" fmla="*/ 28 w 85"/>
                  <a:gd name="T33" fmla="*/ 43 h 59"/>
                  <a:gd name="T34" fmla="*/ 39 w 85"/>
                  <a:gd name="T35" fmla="*/ 38 h 59"/>
                  <a:gd name="T36" fmla="*/ 38 w 85"/>
                  <a:gd name="T37" fmla="*/ 39 h 59"/>
                  <a:gd name="T38" fmla="*/ 47 w 85"/>
                  <a:gd name="T39" fmla="*/ 52 h 59"/>
                  <a:gd name="T40" fmla="*/ 48 w 85"/>
                  <a:gd name="T41" fmla="*/ 52 h 59"/>
                  <a:gd name="T42" fmla="*/ 58 w 85"/>
                  <a:gd name="T43" fmla="*/ 47 h 59"/>
                  <a:gd name="T44" fmla="*/ 67 w 85"/>
                  <a:gd name="T45" fmla="*/ 59 h 59"/>
                  <a:gd name="T46" fmla="*/ 68 w 85"/>
                  <a:gd name="T47" fmla="*/ 59 h 59"/>
                  <a:gd name="T48" fmla="*/ 80 w 85"/>
                  <a:gd name="T49" fmla="*/ 50 h 59"/>
                  <a:gd name="T50" fmla="*/ 84 w 85"/>
                  <a:gd name="T51" fmla="*/ 33 h 59"/>
                  <a:gd name="T52" fmla="*/ 76 w 85"/>
                  <a:gd name="T53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5" h="59">
                    <a:moveTo>
                      <a:pt x="76" y="20"/>
                    </a:moveTo>
                    <a:cubicBezTo>
                      <a:pt x="71" y="19"/>
                      <a:pt x="66" y="21"/>
                      <a:pt x="64" y="25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12"/>
                      <a:pt x="63" y="6"/>
                      <a:pt x="57" y="5"/>
                    </a:cubicBezTo>
                    <a:cubicBezTo>
                      <a:pt x="51" y="4"/>
                      <a:pt x="45" y="7"/>
                      <a:pt x="44" y="13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9"/>
                      <a:pt x="40" y="4"/>
                      <a:pt x="35" y="3"/>
                    </a:cubicBezTo>
                    <a:cubicBezTo>
                      <a:pt x="30" y="2"/>
                      <a:pt x="24" y="5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4"/>
                      <a:pt x="15" y="0"/>
                      <a:pt x="10" y="1"/>
                    </a:cubicBezTo>
                    <a:cubicBezTo>
                      <a:pt x="4" y="3"/>
                      <a:pt x="0" y="8"/>
                      <a:pt x="1" y="14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32"/>
                      <a:pt x="9" y="36"/>
                      <a:pt x="14" y="36"/>
                    </a:cubicBezTo>
                    <a:cubicBezTo>
                      <a:pt x="15" y="36"/>
                      <a:pt x="16" y="36"/>
                      <a:pt x="17" y="36"/>
                    </a:cubicBezTo>
                    <a:cubicBezTo>
                      <a:pt x="18" y="36"/>
                      <a:pt x="18" y="36"/>
                      <a:pt x="19" y="35"/>
                    </a:cubicBezTo>
                    <a:cubicBezTo>
                      <a:pt x="20" y="39"/>
                      <a:pt x="23" y="42"/>
                      <a:pt x="27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32" y="43"/>
                      <a:pt x="36" y="41"/>
                      <a:pt x="39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44"/>
                      <a:pt x="41" y="50"/>
                      <a:pt x="47" y="52"/>
                    </a:cubicBezTo>
                    <a:cubicBezTo>
                      <a:pt x="47" y="52"/>
                      <a:pt x="47" y="52"/>
                      <a:pt x="48" y="52"/>
                    </a:cubicBezTo>
                    <a:cubicBezTo>
                      <a:pt x="52" y="52"/>
                      <a:pt x="56" y="50"/>
                      <a:pt x="58" y="47"/>
                    </a:cubicBezTo>
                    <a:cubicBezTo>
                      <a:pt x="58" y="52"/>
                      <a:pt x="61" y="57"/>
                      <a:pt x="67" y="59"/>
                    </a:cubicBezTo>
                    <a:cubicBezTo>
                      <a:pt x="67" y="59"/>
                      <a:pt x="67" y="59"/>
                      <a:pt x="68" y="59"/>
                    </a:cubicBezTo>
                    <a:cubicBezTo>
                      <a:pt x="73" y="59"/>
                      <a:pt x="78" y="56"/>
                      <a:pt x="80" y="50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5" y="27"/>
                      <a:pt x="81" y="21"/>
                      <a:pt x="7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9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black">
              <a:xfrm>
                <a:off x="11207750" y="4239683"/>
                <a:ext cx="153988" cy="319088"/>
              </a:xfrm>
              <a:custGeom>
                <a:avLst/>
                <a:gdLst>
                  <a:gd name="T0" fmla="*/ 41 w 41"/>
                  <a:gd name="T1" fmla="*/ 77 h 85"/>
                  <a:gd name="T2" fmla="*/ 33 w 41"/>
                  <a:gd name="T3" fmla="*/ 7 h 85"/>
                  <a:gd name="T4" fmla="*/ 24 w 41"/>
                  <a:gd name="T5" fmla="*/ 1 h 85"/>
                  <a:gd name="T6" fmla="*/ 0 w 41"/>
                  <a:gd name="T7" fmla="*/ 7 h 85"/>
                  <a:gd name="T8" fmla="*/ 22 w 41"/>
                  <a:gd name="T9" fmla="*/ 85 h 85"/>
                  <a:gd name="T10" fmla="*/ 33 w 41"/>
                  <a:gd name="T11" fmla="*/ 85 h 85"/>
                  <a:gd name="T12" fmla="*/ 41 w 41"/>
                  <a:gd name="T13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85">
                    <a:moveTo>
                      <a:pt x="41" y="77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2" y="2"/>
                      <a:pt x="28" y="0"/>
                      <a:pt x="24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5" y="32"/>
                      <a:pt x="22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8" y="85"/>
                      <a:pt x="41" y="81"/>
                      <a:pt x="41" y="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9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black">
              <a:xfrm>
                <a:off x="10387012" y="4206346"/>
                <a:ext cx="176213" cy="352425"/>
              </a:xfrm>
              <a:custGeom>
                <a:avLst/>
                <a:gdLst>
                  <a:gd name="T0" fmla="*/ 47 w 47"/>
                  <a:gd name="T1" fmla="*/ 9 h 94"/>
                  <a:gd name="T2" fmla="*/ 35 w 47"/>
                  <a:gd name="T3" fmla="*/ 2 h 94"/>
                  <a:gd name="T4" fmla="*/ 25 w 47"/>
                  <a:gd name="T5" fmla="*/ 6 h 94"/>
                  <a:gd name="T6" fmla="*/ 2 w 47"/>
                  <a:gd name="T7" fmla="*/ 81 h 94"/>
                  <a:gd name="T8" fmla="*/ 7 w 47"/>
                  <a:gd name="T9" fmla="*/ 90 h 94"/>
                  <a:gd name="T10" fmla="*/ 26 w 47"/>
                  <a:gd name="T11" fmla="*/ 94 h 94"/>
                  <a:gd name="T12" fmla="*/ 47 w 47"/>
                  <a:gd name="T13" fmla="*/ 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94">
                    <a:moveTo>
                      <a:pt x="47" y="9"/>
                    </a:moveTo>
                    <a:cubicBezTo>
                      <a:pt x="35" y="2"/>
                      <a:pt x="35" y="2"/>
                      <a:pt x="35" y="2"/>
                    </a:cubicBezTo>
                    <a:cubicBezTo>
                      <a:pt x="31" y="0"/>
                      <a:pt x="27" y="2"/>
                      <a:pt x="25" y="6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0" y="86"/>
                      <a:pt x="3" y="90"/>
                      <a:pt x="7" y="90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4" y="52"/>
                      <a:pt x="47" y="9"/>
                      <a:pt x="47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2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9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41248" y="3426460"/>
            <a:ext cx="11583123" cy="761892"/>
            <a:chOff x="571499" y="4729015"/>
            <a:chExt cx="11584766" cy="762000"/>
          </a:xfrm>
        </p:grpSpPr>
        <p:grpSp>
          <p:nvGrpSpPr>
            <p:cNvPr id="16" name="Group 15"/>
            <p:cNvGrpSpPr/>
            <p:nvPr/>
          </p:nvGrpSpPr>
          <p:grpSpPr>
            <a:xfrm>
              <a:off x="571499" y="4729015"/>
              <a:ext cx="11584766" cy="762000"/>
              <a:chOff x="579437" y="2764076"/>
              <a:chExt cx="11584766" cy="762000"/>
            </a:xfrm>
          </p:grpSpPr>
          <p:sp>
            <p:nvSpPr>
              <p:cNvPr id="17" name="Text Placeholder 2"/>
              <p:cNvSpPr txBox="1">
                <a:spLocks/>
              </p:cNvSpPr>
              <p:nvPr/>
            </p:nvSpPr>
            <p:spPr>
              <a:xfrm>
                <a:off x="1570037" y="2764076"/>
                <a:ext cx="10594166" cy="749640"/>
              </a:xfrm>
              <a:prstGeom prst="rect">
                <a:avLst/>
              </a:prstGeom>
            </p:spPr>
            <p:txBody>
              <a:bodyPr vert="horz" wrap="square" lIns="146283" tIns="91427" rIns="146283" bIns="91427" rtlCol="0">
                <a:spAutoFit/>
              </a:bodyPr>
              <a:lstStyle>
                <a:lvl1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4000" kern="1200" spc="0" baseline="0">
                    <a:gradFill>
                      <a:gsLst>
                        <a:gs pos="1250">
                          <a:schemeClr val="tx2"/>
                        </a:gs>
                        <a:gs pos="99000">
                          <a:schemeClr val="tx2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2286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4572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6858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2"/>
                        </a:gs>
                        <a:gs pos="99000">
                          <a:schemeClr val="tx2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Out of the box solutions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579437" y="2764076"/>
                <a:ext cx="762000" cy="76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9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  <p:sp>
          <p:nvSpPr>
            <p:cNvPr id="31" name="Freeform 24"/>
            <p:cNvSpPr>
              <a:spLocks noEditPoints="1"/>
            </p:cNvSpPr>
            <p:nvPr/>
          </p:nvSpPr>
          <p:spPr bwMode="black">
            <a:xfrm>
              <a:off x="695193" y="4803809"/>
              <a:ext cx="500459" cy="580577"/>
            </a:xfrm>
            <a:custGeom>
              <a:avLst/>
              <a:gdLst>
                <a:gd name="T0" fmla="*/ 126 w 259"/>
                <a:gd name="T1" fmla="*/ 53 h 300"/>
                <a:gd name="T2" fmla="*/ 120 w 259"/>
                <a:gd name="T3" fmla="*/ 38 h 300"/>
                <a:gd name="T4" fmla="*/ 77 w 259"/>
                <a:gd name="T5" fmla="*/ 43 h 300"/>
                <a:gd name="T6" fmla="*/ 105 w 259"/>
                <a:gd name="T7" fmla="*/ 53 h 300"/>
                <a:gd name="T8" fmla="*/ 105 w 259"/>
                <a:gd name="T9" fmla="*/ 53 h 300"/>
                <a:gd name="T10" fmla="*/ 84 w 259"/>
                <a:gd name="T11" fmla="*/ 136 h 300"/>
                <a:gd name="T12" fmla="*/ 79 w 259"/>
                <a:gd name="T13" fmla="*/ 124 h 300"/>
                <a:gd name="T14" fmla="*/ 45 w 259"/>
                <a:gd name="T15" fmla="*/ 128 h 300"/>
                <a:gd name="T16" fmla="*/ 67 w 259"/>
                <a:gd name="T17" fmla="*/ 136 h 300"/>
                <a:gd name="T18" fmla="*/ 67 w 259"/>
                <a:gd name="T19" fmla="*/ 136 h 300"/>
                <a:gd name="T20" fmla="*/ 35 w 259"/>
                <a:gd name="T21" fmla="*/ 69 h 300"/>
                <a:gd name="T22" fmla="*/ 32 w 259"/>
                <a:gd name="T23" fmla="*/ 63 h 300"/>
                <a:gd name="T24" fmla="*/ 15 w 259"/>
                <a:gd name="T25" fmla="*/ 65 h 300"/>
                <a:gd name="T26" fmla="*/ 26 w 259"/>
                <a:gd name="T27" fmla="*/ 69 h 300"/>
                <a:gd name="T28" fmla="*/ 26 w 259"/>
                <a:gd name="T29" fmla="*/ 69 h 300"/>
                <a:gd name="T30" fmla="*/ 233 w 259"/>
                <a:gd name="T31" fmla="*/ 19 h 300"/>
                <a:gd name="T32" fmla="*/ 231 w 259"/>
                <a:gd name="T33" fmla="*/ 13 h 300"/>
                <a:gd name="T34" fmla="*/ 214 w 259"/>
                <a:gd name="T35" fmla="*/ 15 h 300"/>
                <a:gd name="T36" fmla="*/ 225 w 259"/>
                <a:gd name="T37" fmla="*/ 19 h 300"/>
                <a:gd name="T38" fmla="*/ 225 w 259"/>
                <a:gd name="T39" fmla="*/ 19 h 300"/>
                <a:gd name="T40" fmla="*/ 248 w 259"/>
                <a:gd name="T41" fmla="*/ 141 h 300"/>
                <a:gd name="T42" fmla="*/ 246 w 259"/>
                <a:gd name="T43" fmla="*/ 135 h 300"/>
                <a:gd name="T44" fmla="*/ 229 w 259"/>
                <a:gd name="T45" fmla="*/ 136 h 300"/>
                <a:gd name="T46" fmla="*/ 240 w 259"/>
                <a:gd name="T47" fmla="*/ 141 h 300"/>
                <a:gd name="T48" fmla="*/ 240 w 259"/>
                <a:gd name="T49" fmla="*/ 141 h 300"/>
                <a:gd name="T50" fmla="*/ 20 w 259"/>
                <a:gd name="T51" fmla="*/ 162 h 300"/>
                <a:gd name="T52" fmla="*/ 17 w 259"/>
                <a:gd name="T53" fmla="*/ 156 h 300"/>
                <a:gd name="T54" fmla="*/ 0 w 259"/>
                <a:gd name="T55" fmla="*/ 158 h 300"/>
                <a:gd name="T56" fmla="*/ 11 w 259"/>
                <a:gd name="T57" fmla="*/ 162 h 300"/>
                <a:gd name="T58" fmla="*/ 11 w 259"/>
                <a:gd name="T59" fmla="*/ 162 h 300"/>
                <a:gd name="T60" fmla="*/ 226 w 259"/>
                <a:gd name="T61" fmla="*/ 100 h 300"/>
                <a:gd name="T62" fmla="*/ 219 w 259"/>
                <a:gd name="T63" fmla="*/ 82 h 300"/>
                <a:gd name="T64" fmla="*/ 168 w 259"/>
                <a:gd name="T65" fmla="*/ 88 h 300"/>
                <a:gd name="T66" fmla="*/ 201 w 259"/>
                <a:gd name="T67" fmla="*/ 100 h 300"/>
                <a:gd name="T68" fmla="*/ 201 w 259"/>
                <a:gd name="T69" fmla="*/ 100 h 300"/>
                <a:gd name="T70" fmla="*/ 223 w 259"/>
                <a:gd name="T71" fmla="*/ 146 h 300"/>
                <a:gd name="T72" fmla="*/ 156 w 259"/>
                <a:gd name="T73" fmla="*/ 178 h 300"/>
                <a:gd name="T74" fmla="*/ 150 w 259"/>
                <a:gd name="T75" fmla="*/ 178 h 300"/>
                <a:gd name="T76" fmla="*/ 206 w 259"/>
                <a:gd name="T77" fmla="*/ 17 h 300"/>
                <a:gd name="T78" fmla="*/ 120 w 259"/>
                <a:gd name="T79" fmla="*/ 69 h 300"/>
                <a:gd name="T80" fmla="*/ 54 w 259"/>
                <a:gd name="T81" fmla="*/ 62 h 300"/>
                <a:gd name="T82" fmla="*/ 103 w 259"/>
                <a:gd name="T83" fmla="*/ 178 h 300"/>
                <a:gd name="T84" fmla="*/ 97 w 259"/>
                <a:gd name="T85" fmla="*/ 178 h 300"/>
                <a:gd name="T86" fmla="*/ 36 w 259"/>
                <a:gd name="T87" fmla="*/ 160 h 300"/>
                <a:gd name="T88" fmla="*/ 22 w 259"/>
                <a:gd name="T89" fmla="*/ 236 h 300"/>
                <a:gd name="T90" fmla="*/ 60 w 259"/>
                <a:gd name="T91" fmla="*/ 294 h 300"/>
                <a:gd name="T92" fmla="*/ 212 w 259"/>
                <a:gd name="T93" fmla="*/ 195 h 300"/>
                <a:gd name="T94" fmla="*/ 250 w 259"/>
                <a:gd name="T95" fmla="*/ 231 h 300"/>
                <a:gd name="T96" fmla="*/ 113 w 259"/>
                <a:gd name="T97" fmla="*/ 21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300">
                  <a:moveTo>
                    <a:pt x="115" y="81"/>
                  </a:moveTo>
                  <a:cubicBezTo>
                    <a:pt x="115" y="81"/>
                    <a:pt x="115" y="52"/>
                    <a:pt x="120" y="47"/>
                  </a:cubicBezTo>
                  <a:cubicBezTo>
                    <a:pt x="125" y="42"/>
                    <a:pt x="153" y="43"/>
                    <a:pt x="153" y="43"/>
                  </a:cubicBezTo>
                  <a:cubicBezTo>
                    <a:pt x="153" y="43"/>
                    <a:pt x="131" y="48"/>
                    <a:pt x="126" y="53"/>
                  </a:cubicBezTo>
                  <a:cubicBezTo>
                    <a:pt x="120" y="58"/>
                    <a:pt x="115" y="81"/>
                    <a:pt x="115" y="81"/>
                  </a:cubicBezTo>
                  <a:close/>
                  <a:moveTo>
                    <a:pt x="126" y="32"/>
                  </a:moveTo>
                  <a:cubicBezTo>
                    <a:pt x="120" y="27"/>
                    <a:pt x="115" y="5"/>
                    <a:pt x="115" y="5"/>
                  </a:cubicBezTo>
                  <a:cubicBezTo>
                    <a:pt x="115" y="5"/>
                    <a:pt x="115" y="33"/>
                    <a:pt x="120" y="38"/>
                  </a:cubicBezTo>
                  <a:cubicBezTo>
                    <a:pt x="125" y="43"/>
                    <a:pt x="153" y="43"/>
                    <a:pt x="153" y="43"/>
                  </a:cubicBezTo>
                  <a:cubicBezTo>
                    <a:pt x="153" y="43"/>
                    <a:pt x="131" y="38"/>
                    <a:pt x="126" y="32"/>
                  </a:cubicBezTo>
                  <a:close/>
                  <a:moveTo>
                    <a:pt x="105" y="32"/>
                  </a:moveTo>
                  <a:cubicBezTo>
                    <a:pt x="100" y="38"/>
                    <a:pt x="77" y="43"/>
                    <a:pt x="77" y="43"/>
                  </a:cubicBezTo>
                  <a:cubicBezTo>
                    <a:pt x="77" y="43"/>
                    <a:pt x="105" y="43"/>
                    <a:pt x="111" y="38"/>
                  </a:cubicBezTo>
                  <a:cubicBezTo>
                    <a:pt x="116" y="33"/>
                    <a:pt x="115" y="5"/>
                    <a:pt x="115" y="5"/>
                  </a:cubicBezTo>
                  <a:cubicBezTo>
                    <a:pt x="115" y="5"/>
                    <a:pt x="110" y="27"/>
                    <a:pt x="105" y="32"/>
                  </a:cubicBezTo>
                  <a:close/>
                  <a:moveTo>
                    <a:pt x="105" y="53"/>
                  </a:moveTo>
                  <a:cubicBezTo>
                    <a:pt x="110" y="58"/>
                    <a:pt x="115" y="81"/>
                    <a:pt x="115" y="81"/>
                  </a:cubicBezTo>
                  <a:cubicBezTo>
                    <a:pt x="115" y="81"/>
                    <a:pt x="116" y="52"/>
                    <a:pt x="111" y="47"/>
                  </a:cubicBezTo>
                  <a:cubicBezTo>
                    <a:pt x="105" y="42"/>
                    <a:pt x="77" y="43"/>
                    <a:pt x="77" y="43"/>
                  </a:cubicBezTo>
                  <a:cubicBezTo>
                    <a:pt x="77" y="43"/>
                    <a:pt x="100" y="48"/>
                    <a:pt x="105" y="53"/>
                  </a:cubicBezTo>
                  <a:close/>
                  <a:moveTo>
                    <a:pt x="75" y="158"/>
                  </a:moveTo>
                  <a:cubicBezTo>
                    <a:pt x="75" y="158"/>
                    <a:pt x="75" y="136"/>
                    <a:pt x="79" y="131"/>
                  </a:cubicBezTo>
                  <a:cubicBezTo>
                    <a:pt x="83" y="127"/>
                    <a:pt x="106" y="128"/>
                    <a:pt x="106" y="128"/>
                  </a:cubicBezTo>
                  <a:cubicBezTo>
                    <a:pt x="106" y="128"/>
                    <a:pt x="88" y="132"/>
                    <a:pt x="84" y="136"/>
                  </a:cubicBezTo>
                  <a:cubicBezTo>
                    <a:pt x="79" y="140"/>
                    <a:pt x="75" y="158"/>
                    <a:pt x="75" y="158"/>
                  </a:cubicBezTo>
                  <a:close/>
                  <a:moveTo>
                    <a:pt x="84" y="119"/>
                  </a:moveTo>
                  <a:cubicBezTo>
                    <a:pt x="79" y="115"/>
                    <a:pt x="75" y="97"/>
                    <a:pt x="75" y="97"/>
                  </a:cubicBezTo>
                  <a:cubicBezTo>
                    <a:pt x="75" y="97"/>
                    <a:pt x="75" y="120"/>
                    <a:pt x="79" y="124"/>
                  </a:cubicBezTo>
                  <a:cubicBezTo>
                    <a:pt x="83" y="128"/>
                    <a:pt x="106" y="128"/>
                    <a:pt x="106" y="128"/>
                  </a:cubicBezTo>
                  <a:cubicBezTo>
                    <a:pt x="106" y="128"/>
                    <a:pt x="88" y="124"/>
                    <a:pt x="84" y="119"/>
                  </a:cubicBezTo>
                  <a:close/>
                  <a:moveTo>
                    <a:pt x="67" y="119"/>
                  </a:moveTo>
                  <a:cubicBezTo>
                    <a:pt x="63" y="124"/>
                    <a:pt x="45" y="128"/>
                    <a:pt x="45" y="128"/>
                  </a:cubicBezTo>
                  <a:cubicBezTo>
                    <a:pt x="45" y="128"/>
                    <a:pt x="68" y="128"/>
                    <a:pt x="72" y="124"/>
                  </a:cubicBezTo>
                  <a:cubicBezTo>
                    <a:pt x="76" y="120"/>
                    <a:pt x="75" y="97"/>
                    <a:pt x="75" y="97"/>
                  </a:cubicBezTo>
                  <a:cubicBezTo>
                    <a:pt x="75" y="97"/>
                    <a:pt x="71" y="115"/>
                    <a:pt x="67" y="119"/>
                  </a:cubicBezTo>
                  <a:close/>
                  <a:moveTo>
                    <a:pt x="67" y="136"/>
                  </a:moveTo>
                  <a:cubicBezTo>
                    <a:pt x="71" y="140"/>
                    <a:pt x="75" y="158"/>
                    <a:pt x="75" y="158"/>
                  </a:cubicBezTo>
                  <a:cubicBezTo>
                    <a:pt x="75" y="158"/>
                    <a:pt x="76" y="136"/>
                    <a:pt x="72" y="131"/>
                  </a:cubicBezTo>
                  <a:cubicBezTo>
                    <a:pt x="68" y="127"/>
                    <a:pt x="45" y="128"/>
                    <a:pt x="45" y="128"/>
                  </a:cubicBezTo>
                  <a:cubicBezTo>
                    <a:pt x="45" y="128"/>
                    <a:pt x="63" y="132"/>
                    <a:pt x="67" y="136"/>
                  </a:cubicBezTo>
                  <a:close/>
                  <a:moveTo>
                    <a:pt x="31" y="80"/>
                  </a:moveTo>
                  <a:cubicBezTo>
                    <a:pt x="31" y="80"/>
                    <a:pt x="30" y="69"/>
                    <a:pt x="32" y="67"/>
                  </a:cubicBezTo>
                  <a:cubicBezTo>
                    <a:pt x="35" y="65"/>
                    <a:pt x="46" y="65"/>
                    <a:pt x="46" y="65"/>
                  </a:cubicBezTo>
                  <a:cubicBezTo>
                    <a:pt x="46" y="65"/>
                    <a:pt x="37" y="67"/>
                    <a:pt x="35" y="69"/>
                  </a:cubicBezTo>
                  <a:cubicBezTo>
                    <a:pt x="33" y="71"/>
                    <a:pt x="31" y="80"/>
                    <a:pt x="31" y="80"/>
                  </a:cubicBezTo>
                  <a:close/>
                  <a:moveTo>
                    <a:pt x="35" y="61"/>
                  </a:moveTo>
                  <a:cubicBezTo>
                    <a:pt x="33" y="59"/>
                    <a:pt x="31" y="50"/>
                    <a:pt x="31" y="50"/>
                  </a:cubicBezTo>
                  <a:cubicBezTo>
                    <a:pt x="31" y="50"/>
                    <a:pt x="30" y="61"/>
                    <a:pt x="32" y="63"/>
                  </a:cubicBezTo>
                  <a:cubicBezTo>
                    <a:pt x="35" y="65"/>
                    <a:pt x="46" y="65"/>
                    <a:pt x="46" y="65"/>
                  </a:cubicBezTo>
                  <a:cubicBezTo>
                    <a:pt x="46" y="65"/>
                    <a:pt x="37" y="63"/>
                    <a:pt x="35" y="61"/>
                  </a:cubicBezTo>
                  <a:close/>
                  <a:moveTo>
                    <a:pt x="26" y="61"/>
                  </a:moveTo>
                  <a:cubicBezTo>
                    <a:pt x="24" y="63"/>
                    <a:pt x="15" y="65"/>
                    <a:pt x="15" y="65"/>
                  </a:cubicBezTo>
                  <a:cubicBezTo>
                    <a:pt x="15" y="65"/>
                    <a:pt x="27" y="65"/>
                    <a:pt x="29" y="63"/>
                  </a:cubicBezTo>
                  <a:cubicBezTo>
                    <a:pt x="31" y="61"/>
                    <a:pt x="31" y="50"/>
                    <a:pt x="31" y="50"/>
                  </a:cubicBezTo>
                  <a:cubicBezTo>
                    <a:pt x="31" y="50"/>
                    <a:pt x="29" y="59"/>
                    <a:pt x="26" y="61"/>
                  </a:cubicBezTo>
                  <a:close/>
                  <a:moveTo>
                    <a:pt x="26" y="69"/>
                  </a:moveTo>
                  <a:cubicBezTo>
                    <a:pt x="29" y="71"/>
                    <a:pt x="31" y="80"/>
                    <a:pt x="31" y="80"/>
                  </a:cubicBezTo>
                  <a:cubicBezTo>
                    <a:pt x="31" y="80"/>
                    <a:pt x="31" y="69"/>
                    <a:pt x="29" y="67"/>
                  </a:cubicBezTo>
                  <a:cubicBezTo>
                    <a:pt x="27" y="65"/>
                    <a:pt x="15" y="65"/>
                    <a:pt x="15" y="65"/>
                  </a:cubicBezTo>
                  <a:cubicBezTo>
                    <a:pt x="15" y="65"/>
                    <a:pt x="24" y="67"/>
                    <a:pt x="26" y="69"/>
                  </a:cubicBezTo>
                  <a:close/>
                  <a:moveTo>
                    <a:pt x="229" y="30"/>
                  </a:moveTo>
                  <a:cubicBezTo>
                    <a:pt x="229" y="30"/>
                    <a:pt x="229" y="19"/>
                    <a:pt x="231" y="17"/>
                  </a:cubicBezTo>
                  <a:cubicBezTo>
                    <a:pt x="233" y="15"/>
                    <a:pt x="244" y="15"/>
                    <a:pt x="244" y="15"/>
                  </a:cubicBezTo>
                  <a:cubicBezTo>
                    <a:pt x="244" y="15"/>
                    <a:pt x="235" y="17"/>
                    <a:pt x="233" y="19"/>
                  </a:cubicBezTo>
                  <a:cubicBezTo>
                    <a:pt x="231" y="21"/>
                    <a:pt x="229" y="30"/>
                    <a:pt x="229" y="30"/>
                  </a:cubicBezTo>
                  <a:close/>
                  <a:moveTo>
                    <a:pt x="233" y="11"/>
                  </a:moveTo>
                  <a:cubicBezTo>
                    <a:pt x="231" y="9"/>
                    <a:pt x="229" y="0"/>
                    <a:pt x="229" y="0"/>
                  </a:cubicBezTo>
                  <a:cubicBezTo>
                    <a:pt x="229" y="0"/>
                    <a:pt x="229" y="11"/>
                    <a:pt x="231" y="13"/>
                  </a:cubicBezTo>
                  <a:cubicBezTo>
                    <a:pt x="233" y="15"/>
                    <a:pt x="244" y="15"/>
                    <a:pt x="244" y="15"/>
                  </a:cubicBezTo>
                  <a:cubicBezTo>
                    <a:pt x="244" y="15"/>
                    <a:pt x="235" y="13"/>
                    <a:pt x="233" y="11"/>
                  </a:cubicBezTo>
                  <a:close/>
                  <a:moveTo>
                    <a:pt x="225" y="11"/>
                  </a:moveTo>
                  <a:cubicBezTo>
                    <a:pt x="223" y="13"/>
                    <a:pt x="214" y="15"/>
                    <a:pt x="214" y="15"/>
                  </a:cubicBezTo>
                  <a:cubicBezTo>
                    <a:pt x="214" y="15"/>
                    <a:pt x="225" y="15"/>
                    <a:pt x="227" y="13"/>
                  </a:cubicBezTo>
                  <a:cubicBezTo>
                    <a:pt x="229" y="11"/>
                    <a:pt x="229" y="0"/>
                    <a:pt x="229" y="0"/>
                  </a:cubicBezTo>
                  <a:cubicBezTo>
                    <a:pt x="229" y="0"/>
                    <a:pt x="227" y="9"/>
                    <a:pt x="225" y="11"/>
                  </a:cubicBezTo>
                  <a:close/>
                  <a:moveTo>
                    <a:pt x="225" y="19"/>
                  </a:moveTo>
                  <a:cubicBezTo>
                    <a:pt x="227" y="21"/>
                    <a:pt x="229" y="30"/>
                    <a:pt x="229" y="30"/>
                  </a:cubicBezTo>
                  <a:cubicBezTo>
                    <a:pt x="229" y="30"/>
                    <a:pt x="229" y="19"/>
                    <a:pt x="227" y="17"/>
                  </a:cubicBezTo>
                  <a:cubicBezTo>
                    <a:pt x="225" y="15"/>
                    <a:pt x="214" y="15"/>
                    <a:pt x="214" y="15"/>
                  </a:cubicBezTo>
                  <a:cubicBezTo>
                    <a:pt x="214" y="15"/>
                    <a:pt x="223" y="17"/>
                    <a:pt x="225" y="19"/>
                  </a:cubicBezTo>
                  <a:close/>
                  <a:moveTo>
                    <a:pt x="244" y="152"/>
                  </a:moveTo>
                  <a:cubicBezTo>
                    <a:pt x="244" y="152"/>
                    <a:pt x="244" y="140"/>
                    <a:pt x="246" y="138"/>
                  </a:cubicBezTo>
                  <a:cubicBezTo>
                    <a:pt x="248" y="136"/>
                    <a:pt x="259" y="136"/>
                    <a:pt x="259" y="136"/>
                  </a:cubicBezTo>
                  <a:cubicBezTo>
                    <a:pt x="259" y="136"/>
                    <a:pt x="250" y="138"/>
                    <a:pt x="248" y="141"/>
                  </a:cubicBezTo>
                  <a:cubicBezTo>
                    <a:pt x="246" y="143"/>
                    <a:pt x="244" y="152"/>
                    <a:pt x="244" y="152"/>
                  </a:cubicBezTo>
                  <a:close/>
                  <a:moveTo>
                    <a:pt x="248" y="132"/>
                  </a:moveTo>
                  <a:cubicBezTo>
                    <a:pt x="246" y="130"/>
                    <a:pt x="244" y="121"/>
                    <a:pt x="244" y="121"/>
                  </a:cubicBezTo>
                  <a:cubicBezTo>
                    <a:pt x="244" y="121"/>
                    <a:pt x="244" y="133"/>
                    <a:pt x="246" y="135"/>
                  </a:cubicBezTo>
                  <a:cubicBezTo>
                    <a:pt x="248" y="137"/>
                    <a:pt x="259" y="136"/>
                    <a:pt x="259" y="136"/>
                  </a:cubicBezTo>
                  <a:cubicBezTo>
                    <a:pt x="259" y="136"/>
                    <a:pt x="250" y="134"/>
                    <a:pt x="248" y="132"/>
                  </a:cubicBezTo>
                  <a:close/>
                  <a:moveTo>
                    <a:pt x="240" y="132"/>
                  </a:moveTo>
                  <a:cubicBezTo>
                    <a:pt x="238" y="134"/>
                    <a:pt x="229" y="136"/>
                    <a:pt x="229" y="136"/>
                  </a:cubicBezTo>
                  <a:cubicBezTo>
                    <a:pt x="229" y="136"/>
                    <a:pt x="240" y="137"/>
                    <a:pt x="242" y="135"/>
                  </a:cubicBezTo>
                  <a:cubicBezTo>
                    <a:pt x="244" y="133"/>
                    <a:pt x="244" y="121"/>
                    <a:pt x="244" y="121"/>
                  </a:cubicBezTo>
                  <a:cubicBezTo>
                    <a:pt x="244" y="121"/>
                    <a:pt x="242" y="130"/>
                    <a:pt x="240" y="132"/>
                  </a:cubicBezTo>
                  <a:close/>
                  <a:moveTo>
                    <a:pt x="240" y="141"/>
                  </a:moveTo>
                  <a:cubicBezTo>
                    <a:pt x="242" y="143"/>
                    <a:pt x="244" y="152"/>
                    <a:pt x="244" y="152"/>
                  </a:cubicBezTo>
                  <a:cubicBezTo>
                    <a:pt x="244" y="152"/>
                    <a:pt x="244" y="140"/>
                    <a:pt x="242" y="138"/>
                  </a:cubicBezTo>
                  <a:cubicBezTo>
                    <a:pt x="240" y="136"/>
                    <a:pt x="229" y="136"/>
                    <a:pt x="229" y="136"/>
                  </a:cubicBezTo>
                  <a:cubicBezTo>
                    <a:pt x="229" y="136"/>
                    <a:pt x="238" y="138"/>
                    <a:pt x="240" y="141"/>
                  </a:cubicBezTo>
                  <a:close/>
                  <a:moveTo>
                    <a:pt x="15" y="173"/>
                  </a:moveTo>
                  <a:cubicBezTo>
                    <a:pt x="15" y="173"/>
                    <a:pt x="15" y="162"/>
                    <a:pt x="17" y="160"/>
                  </a:cubicBezTo>
                  <a:cubicBezTo>
                    <a:pt x="19" y="158"/>
                    <a:pt x="31" y="158"/>
                    <a:pt x="31" y="158"/>
                  </a:cubicBezTo>
                  <a:cubicBezTo>
                    <a:pt x="31" y="158"/>
                    <a:pt x="22" y="160"/>
                    <a:pt x="20" y="162"/>
                  </a:cubicBezTo>
                  <a:cubicBezTo>
                    <a:pt x="17" y="164"/>
                    <a:pt x="15" y="173"/>
                    <a:pt x="15" y="173"/>
                  </a:cubicBezTo>
                  <a:close/>
                  <a:moveTo>
                    <a:pt x="20" y="154"/>
                  </a:moveTo>
                  <a:cubicBezTo>
                    <a:pt x="17" y="152"/>
                    <a:pt x="15" y="143"/>
                    <a:pt x="15" y="143"/>
                  </a:cubicBezTo>
                  <a:cubicBezTo>
                    <a:pt x="15" y="143"/>
                    <a:pt x="15" y="154"/>
                    <a:pt x="17" y="156"/>
                  </a:cubicBezTo>
                  <a:cubicBezTo>
                    <a:pt x="19" y="158"/>
                    <a:pt x="31" y="158"/>
                    <a:pt x="31" y="158"/>
                  </a:cubicBezTo>
                  <a:cubicBezTo>
                    <a:pt x="31" y="158"/>
                    <a:pt x="22" y="156"/>
                    <a:pt x="20" y="154"/>
                  </a:cubicBezTo>
                  <a:close/>
                  <a:moveTo>
                    <a:pt x="11" y="154"/>
                  </a:moveTo>
                  <a:cubicBezTo>
                    <a:pt x="9" y="156"/>
                    <a:pt x="0" y="158"/>
                    <a:pt x="0" y="158"/>
                  </a:cubicBezTo>
                  <a:cubicBezTo>
                    <a:pt x="0" y="158"/>
                    <a:pt x="11" y="158"/>
                    <a:pt x="14" y="156"/>
                  </a:cubicBezTo>
                  <a:cubicBezTo>
                    <a:pt x="16" y="154"/>
                    <a:pt x="15" y="143"/>
                    <a:pt x="15" y="143"/>
                  </a:cubicBezTo>
                  <a:cubicBezTo>
                    <a:pt x="15" y="143"/>
                    <a:pt x="13" y="152"/>
                    <a:pt x="11" y="154"/>
                  </a:cubicBezTo>
                  <a:close/>
                  <a:moveTo>
                    <a:pt x="11" y="162"/>
                  </a:moveTo>
                  <a:cubicBezTo>
                    <a:pt x="13" y="164"/>
                    <a:pt x="15" y="173"/>
                    <a:pt x="15" y="173"/>
                  </a:cubicBezTo>
                  <a:cubicBezTo>
                    <a:pt x="15" y="173"/>
                    <a:pt x="16" y="162"/>
                    <a:pt x="14" y="160"/>
                  </a:cubicBezTo>
                  <a:cubicBezTo>
                    <a:pt x="11" y="158"/>
                    <a:pt x="0" y="158"/>
                    <a:pt x="0" y="158"/>
                  </a:cubicBezTo>
                  <a:cubicBezTo>
                    <a:pt x="0" y="158"/>
                    <a:pt x="9" y="160"/>
                    <a:pt x="11" y="162"/>
                  </a:cubicBezTo>
                  <a:close/>
                  <a:moveTo>
                    <a:pt x="214" y="133"/>
                  </a:moveTo>
                  <a:cubicBezTo>
                    <a:pt x="214" y="133"/>
                    <a:pt x="213" y="99"/>
                    <a:pt x="219" y="93"/>
                  </a:cubicBezTo>
                  <a:cubicBezTo>
                    <a:pt x="226" y="87"/>
                    <a:pt x="259" y="88"/>
                    <a:pt x="259" y="88"/>
                  </a:cubicBezTo>
                  <a:cubicBezTo>
                    <a:pt x="259" y="88"/>
                    <a:pt x="232" y="94"/>
                    <a:pt x="226" y="100"/>
                  </a:cubicBezTo>
                  <a:cubicBezTo>
                    <a:pt x="220" y="106"/>
                    <a:pt x="214" y="133"/>
                    <a:pt x="214" y="133"/>
                  </a:cubicBezTo>
                  <a:close/>
                  <a:moveTo>
                    <a:pt x="226" y="75"/>
                  </a:moveTo>
                  <a:cubicBezTo>
                    <a:pt x="220" y="69"/>
                    <a:pt x="214" y="42"/>
                    <a:pt x="214" y="42"/>
                  </a:cubicBezTo>
                  <a:cubicBezTo>
                    <a:pt x="214" y="42"/>
                    <a:pt x="213" y="76"/>
                    <a:pt x="219" y="82"/>
                  </a:cubicBezTo>
                  <a:cubicBezTo>
                    <a:pt x="226" y="88"/>
                    <a:pt x="259" y="88"/>
                    <a:pt x="259" y="88"/>
                  </a:cubicBezTo>
                  <a:cubicBezTo>
                    <a:pt x="259" y="88"/>
                    <a:pt x="232" y="81"/>
                    <a:pt x="226" y="75"/>
                  </a:cubicBezTo>
                  <a:close/>
                  <a:moveTo>
                    <a:pt x="201" y="75"/>
                  </a:moveTo>
                  <a:cubicBezTo>
                    <a:pt x="195" y="81"/>
                    <a:pt x="168" y="88"/>
                    <a:pt x="168" y="88"/>
                  </a:cubicBezTo>
                  <a:cubicBezTo>
                    <a:pt x="168" y="88"/>
                    <a:pt x="202" y="88"/>
                    <a:pt x="208" y="82"/>
                  </a:cubicBezTo>
                  <a:cubicBezTo>
                    <a:pt x="215" y="76"/>
                    <a:pt x="214" y="42"/>
                    <a:pt x="214" y="42"/>
                  </a:cubicBezTo>
                  <a:cubicBezTo>
                    <a:pt x="214" y="42"/>
                    <a:pt x="208" y="69"/>
                    <a:pt x="201" y="75"/>
                  </a:cubicBezTo>
                  <a:close/>
                  <a:moveTo>
                    <a:pt x="201" y="100"/>
                  </a:moveTo>
                  <a:cubicBezTo>
                    <a:pt x="208" y="106"/>
                    <a:pt x="214" y="133"/>
                    <a:pt x="214" y="133"/>
                  </a:cubicBezTo>
                  <a:cubicBezTo>
                    <a:pt x="214" y="133"/>
                    <a:pt x="215" y="99"/>
                    <a:pt x="208" y="93"/>
                  </a:cubicBezTo>
                  <a:cubicBezTo>
                    <a:pt x="202" y="87"/>
                    <a:pt x="168" y="88"/>
                    <a:pt x="168" y="88"/>
                  </a:cubicBezTo>
                  <a:cubicBezTo>
                    <a:pt x="168" y="88"/>
                    <a:pt x="195" y="94"/>
                    <a:pt x="201" y="100"/>
                  </a:cubicBezTo>
                  <a:close/>
                  <a:moveTo>
                    <a:pt x="250" y="231"/>
                  </a:moveTo>
                  <a:cubicBezTo>
                    <a:pt x="212" y="178"/>
                    <a:pt x="212" y="178"/>
                    <a:pt x="212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3" y="160"/>
                    <a:pt x="207" y="146"/>
                    <a:pt x="223" y="146"/>
                  </a:cubicBezTo>
                  <a:cubicBezTo>
                    <a:pt x="224" y="146"/>
                    <a:pt x="226" y="144"/>
                    <a:pt x="226" y="143"/>
                  </a:cubicBezTo>
                  <a:cubicBezTo>
                    <a:pt x="226" y="141"/>
                    <a:pt x="224" y="140"/>
                    <a:pt x="223" y="140"/>
                  </a:cubicBezTo>
                  <a:cubicBezTo>
                    <a:pt x="203" y="140"/>
                    <a:pt x="187" y="156"/>
                    <a:pt x="183" y="178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58" y="140"/>
                    <a:pt x="173" y="110"/>
                    <a:pt x="190" y="110"/>
                  </a:cubicBezTo>
                  <a:cubicBezTo>
                    <a:pt x="191" y="110"/>
                    <a:pt x="193" y="109"/>
                    <a:pt x="193" y="107"/>
                  </a:cubicBezTo>
                  <a:cubicBezTo>
                    <a:pt x="193" y="105"/>
                    <a:pt x="191" y="104"/>
                    <a:pt x="190" y="104"/>
                  </a:cubicBezTo>
                  <a:cubicBezTo>
                    <a:pt x="169" y="104"/>
                    <a:pt x="152" y="136"/>
                    <a:pt x="150" y="178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41" y="92"/>
                    <a:pt x="170" y="23"/>
                    <a:pt x="206" y="23"/>
                  </a:cubicBezTo>
                  <a:cubicBezTo>
                    <a:pt x="208" y="23"/>
                    <a:pt x="210" y="21"/>
                    <a:pt x="210" y="20"/>
                  </a:cubicBezTo>
                  <a:cubicBezTo>
                    <a:pt x="210" y="18"/>
                    <a:pt x="208" y="17"/>
                    <a:pt x="206" y="17"/>
                  </a:cubicBezTo>
                  <a:cubicBezTo>
                    <a:pt x="166" y="17"/>
                    <a:pt x="135" y="87"/>
                    <a:pt x="133" y="178"/>
                  </a:cubicBezTo>
                  <a:cubicBezTo>
                    <a:pt x="129" y="178"/>
                    <a:pt x="129" y="178"/>
                    <a:pt x="129" y="178"/>
                  </a:cubicBezTo>
                  <a:cubicBezTo>
                    <a:pt x="129" y="66"/>
                    <a:pt x="127" y="66"/>
                    <a:pt x="124" y="66"/>
                  </a:cubicBezTo>
                  <a:cubicBezTo>
                    <a:pt x="122" y="66"/>
                    <a:pt x="120" y="68"/>
                    <a:pt x="120" y="69"/>
                  </a:cubicBezTo>
                  <a:cubicBezTo>
                    <a:pt x="120" y="70"/>
                    <a:pt x="121" y="70"/>
                    <a:pt x="121" y="71"/>
                  </a:cubicBezTo>
                  <a:cubicBezTo>
                    <a:pt x="122" y="76"/>
                    <a:pt x="123" y="118"/>
                    <a:pt x="123" y="178"/>
                  </a:cubicBezTo>
                  <a:cubicBezTo>
                    <a:pt x="120" y="178"/>
                    <a:pt x="120" y="178"/>
                    <a:pt x="120" y="178"/>
                  </a:cubicBezTo>
                  <a:cubicBezTo>
                    <a:pt x="118" y="114"/>
                    <a:pt x="89" y="62"/>
                    <a:pt x="54" y="62"/>
                  </a:cubicBezTo>
                  <a:cubicBezTo>
                    <a:pt x="52" y="62"/>
                    <a:pt x="51" y="63"/>
                    <a:pt x="51" y="65"/>
                  </a:cubicBezTo>
                  <a:cubicBezTo>
                    <a:pt x="51" y="67"/>
                    <a:pt x="52" y="68"/>
                    <a:pt x="54" y="68"/>
                  </a:cubicBezTo>
                  <a:cubicBezTo>
                    <a:pt x="86" y="68"/>
                    <a:pt x="112" y="117"/>
                    <a:pt x="11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61"/>
                    <a:pt x="98" y="144"/>
                    <a:pt x="89" y="144"/>
                  </a:cubicBezTo>
                  <a:cubicBezTo>
                    <a:pt x="87" y="144"/>
                    <a:pt x="86" y="145"/>
                    <a:pt x="86" y="147"/>
                  </a:cubicBezTo>
                  <a:cubicBezTo>
                    <a:pt x="86" y="149"/>
                    <a:pt x="87" y="150"/>
                    <a:pt x="89" y="150"/>
                  </a:cubicBezTo>
                  <a:cubicBezTo>
                    <a:pt x="91" y="150"/>
                    <a:pt x="97" y="161"/>
                    <a:pt x="9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79" y="164"/>
                    <a:pt x="59" y="154"/>
                    <a:pt x="36" y="154"/>
                  </a:cubicBezTo>
                  <a:cubicBezTo>
                    <a:pt x="34" y="154"/>
                    <a:pt x="33" y="156"/>
                    <a:pt x="33" y="157"/>
                  </a:cubicBezTo>
                  <a:cubicBezTo>
                    <a:pt x="33" y="159"/>
                    <a:pt x="34" y="160"/>
                    <a:pt x="36" y="160"/>
                  </a:cubicBezTo>
                  <a:cubicBezTo>
                    <a:pt x="55" y="160"/>
                    <a:pt x="72" y="168"/>
                    <a:pt x="7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1" y="233"/>
                    <a:pt x="21" y="235"/>
                    <a:pt x="22" y="236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28" y="239"/>
                    <a:pt x="30" y="239"/>
                    <a:pt x="31" y="238"/>
                  </a:cubicBezTo>
                  <a:cubicBezTo>
                    <a:pt x="60" y="195"/>
                    <a:pt x="60" y="195"/>
                    <a:pt x="60" y="195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60" y="297"/>
                    <a:pt x="63" y="300"/>
                    <a:pt x="66" y="300"/>
                  </a:cubicBezTo>
                  <a:cubicBezTo>
                    <a:pt x="206" y="300"/>
                    <a:pt x="206" y="300"/>
                    <a:pt x="206" y="300"/>
                  </a:cubicBezTo>
                  <a:cubicBezTo>
                    <a:pt x="209" y="300"/>
                    <a:pt x="212" y="297"/>
                    <a:pt x="212" y="294"/>
                  </a:cubicBezTo>
                  <a:cubicBezTo>
                    <a:pt x="212" y="195"/>
                    <a:pt x="212" y="195"/>
                    <a:pt x="212" y="195"/>
                  </a:cubicBezTo>
                  <a:cubicBezTo>
                    <a:pt x="242" y="238"/>
                    <a:pt x="242" y="238"/>
                    <a:pt x="242" y="238"/>
                  </a:cubicBezTo>
                  <a:cubicBezTo>
                    <a:pt x="243" y="239"/>
                    <a:pt x="244" y="239"/>
                    <a:pt x="246" y="238"/>
                  </a:cubicBezTo>
                  <a:cubicBezTo>
                    <a:pt x="250" y="236"/>
                    <a:pt x="250" y="236"/>
                    <a:pt x="250" y="236"/>
                  </a:cubicBezTo>
                  <a:cubicBezTo>
                    <a:pt x="251" y="235"/>
                    <a:pt x="251" y="233"/>
                    <a:pt x="250" y="231"/>
                  </a:cubicBezTo>
                  <a:close/>
                  <a:moveTo>
                    <a:pt x="159" y="226"/>
                  </a:moveTo>
                  <a:cubicBezTo>
                    <a:pt x="113" y="226"/>
                    <a:pt x="113" y="226"/>
                    <a:pt x="113" y="226"/>
                  </a:cubicBezTo>
                  <a:cubicBezTo>
                    <a:pt x="110" y="226"/>
                    <a:pt x="107" y="223"/>
                    <a:pt x="107" y="220"/>
                  </a:cubicBezTo>
                  <a:cubicBezTo>
                    <a:pt x="107" y="216"/>
                    <a:pt x="110" y="214"/>
                    <a:pt x="113" y="214"/>
                  </a:cubicBezTo>
                  <a:cubicBezTo>
                    <a:pt x="159" y="214"/>
                    <a:pt x="159" y="214"/>
                    <a:pt x="159" y="214"/>
                  </a:cubicBezTo>
                  <a:cubicBezTo>
                    <a:pt x="162" y="214"/>
                    <a:pt x="165" y="216"/>
                    <a:pt x="165" y="220"/>
                  </a:cubicBezTo>
                  <a:cubicBezTo>
                    <a:pt x="165" y="223"/>
                    <a:pt x="162" y="226"/>
                    <a:pt x="159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93" tIns="41147" rIns="82293" bIns="411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41248" y="5472950"/>
            <a:ext cx="11583123" cy="761892"/>
            <a:chOff x="584942" y="5875116"/>
            <a:chExt cx="11584766" cy="762000"/>
          </a:xfrm>
        </p:grpSpPr>
        <p:grpSp>
          <p:nvGrpSpPr>
            <p:cNvPr id="19" name="Group 18"/>
            <p:cNvGrpSpPr/>
            <p:nvPr/>
          </p:nvGrpSpPr>
          <p:grpSpPr>
            <a:xfrm>
              <a:off x="584942" y="5875116"/>
              <a:ext cx="11584766" cy="762000"/>
              <a:chOff x="579437" y="2764076"/>
              <a:chExt cx="11584766" cy="762000"/>
            </a:xfrm>
          </p:grpSpPr>
          <p:sp>
            <p:nvSpPr>
              <p:cNvPr id="20" name="Text Placeholder 2"/>
              <p:cNvSpPr txBox="1">
                <a:spLocks/>
              </p:cNvSpPr>
              <p:nvPr/>
            </p:nvSpPr>
            <p:spPr>
              <a:xfrm>
                <a:off x="1570037" y="2764076"/>
                <a:ext cx="10594166" cy="749640"/>
              </a:xfrm>
              <a:prstGeom prst="rect">
                <a:avLst/>
              </a:prstGeom>
            </p:spPr>
            <p:txBody>
              <a:bodyPr vert="horz" wrap="square" lIns="146283" tIns="91427" rIns="146283" bIns="91427" rtlCol="0">
                <a:spAutoFit/>
              </a:bodyPr>
              <a:lstStyle>
                <a:lvl1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4000" kern="1200" spc="0" baseline="0">
                    <a:gradFill>
                      <a:gsLst>
                        <a:gs pos="1250">
                          <a:schemeClr val="tx2"/>
                        </a:gs>
                        <a:gs pos="99000">
                          <a:schemeClr val="tx2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2286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4572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6858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563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3999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2"/>
                        </a:gs>
                        <a:gs pos="99000">
                          <a:schemeClr val="tx2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Long term data store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79437" y="2764076"/>
                <a:ext cx="762000" cy="76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9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</p:grpSp>
        <p:sp>
          <p:nvSpPr>
            <p:cNvPr id="33" name="Freeform 23"/>
            <p:cNvSpPr>
              <a:spLocks noEditPoints="1"/>
            </p:cNvSpPr>
            <p:nvPr/>
          </p:nvSpPr>
          <p:spPr bwMode="black">
            <a:xfrm>
              <a:off x="720320" y="6010350"/>
              <a:ext cx="491659" cy="491531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93" tIns="41147" rIns="82293" bIns="4114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99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41248" y="4445827"/>
            <a:ext cx="11430752" cy="769648"/>
            <a:chOff x="579437" y="1259727"/>
            <a:chExt cx="11432366" cy="769757"/>
          </a:xfrm>
        </p:grpSpPr>
        <p:sp>
          <p:nvSpPr>
            <p:cNvPr id="5" name="Rectangle 4"/>
            <p:cNvSpPr/>
            <p:nvPr/>
          </p:nvSpPr>
          <p:spPr bwMode="auto">
            <a:xfrm>
              <a:off x="579437" y="1264999"/>
              <a:ext cx="762000" cy="762000"/>
            </a:xfrm>
            <a:prstGeom prst="rect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pic>
          <p:nvPicPr>
            <p:cNvPr id="6" name="Picture 2" descr="\\MAGNUM\Projects\Microsoft\Cloud Power FY12\Design\Icons\PNGs\Cloud_on_your_terms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602777" y="1259727"/>
              <a:ext cx="769757" cy="769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1562099" y="1279825"/>
              <a:ext cx="10449704" cy="749641"/>
            </a:xfrm>
            <a:prstGeom prst="rect">
              <a:avLst/>
            </a:prstGeom>
          </p:spPr>
          <p:txBody>
            <a:bodyPr vert="horz" wrap="square" lIns="146283" tIns="91427" rIns="146283" bIns="91427" rtlCol="0">
              <a:spAutoFit/>
            </a:bodyPr>
            <a:lstStyle>
              <a:lvl1pPr marL="0" marR="0" indent="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4000" kern="1200" spc="0" baseline="0">
                  <a:gradFill>
                    <a:gsLst>
                      <a:gs pos="1250">
                        <a:schemeClr val="tx2"/>
                      </a:gs>
                      <a:gs pos="99000">
                        <a:schemeClr val="tx2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0" marR="0" indent="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228600" marR="0" indent="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457200" marR="0" indent="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1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685800" marR="0" indent="0" algn="l" defTabSz="932742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1800" kern="1200" spc="0" baseline="0">
                  <a:gradFill>
                    <a:gsLst>
                      <a:gs pos="125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5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250">
                        <a:schemeClr val="tx2"/>
                      </a:gs>
                      <a:gs pos="99000">
                        <a:schemeClr val="tx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Hyper-Scale and Hybrid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74963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6463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Activity Log Analytics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Enable data: </a:t>
            </a:r>
            <a:r>
              <a:rPr lang="en-US" sz="3600" dirty="0"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Set-</a:t>
            </a:r>
            <a:r>
              <a:rPr lang="en-US" sz="3600" dirty="0" err="1"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AzureRmDiagnosticSetting</a:t>
            </a:r>
            <a:r>
              <a:rPr lang="en-US" sz="3600" dirty="0"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-</a:t>
            </a:r>
            <a:r>
              <a:rPr lang="en-US" sz="3600" dirty="0" err="1"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ResourceId</a:t>
            </a:r>
            <a:r>
              <a:rPr lang="en-US" sz="3600" dirty="0"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-</a:t>
            </a:r>
            <a:r>
              <a:rPr lang="en-US" sz="3600" dirty="0" err="1"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WorkspaceId</a:t>
            </a:r>
            <a:r>
              <a:rPr lang="en-US" sz="3600" dirty="0">
                <a:latin typeface="Courier New" panose="02070309020205020404" pitchFamily="49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-Enabled $true</a:t>
            </a:r>
            <a:r>
              <a:rPr lang="en-US" dirty="0"/>
              <a:t>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VM agent extensions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06176591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6"/>
          <p:cNvSpPr txBox="1">
            <a:spLocks/>
          </p:cNvSpPr>
          <p:nvPr/>
        </p:nvSpPr>
        <p:spPr>
          <a:xfrm>
            <a:off x="0" y="30158"/>
            <a:ext cx="11885613" cy="915987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8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Collect any machine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92" y="909259"/>
            <a:ext cx="5193555" cy="31976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4955299" y="1764270"/>
            <a:ext cx="1557292" cy="1593479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69002" y="989331"/>
            <a:ext cx="2049174" cy="544680"/>
          </a:xfrm>
          <a:prstGeom prst="rect">
            <a:avLst/>
          </a:prstGeom>
          <a:noFill/>
        </p:spPr>
        <p:txBody>
          <a:bodyPr wrap="none" lIns="182828" tIns="146262" rIns="182828" bIns="146262" rtlCol="0">
            <a:sp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Windows agents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9550" y="684646"/>
            <a:ext cx="2742753" cy="544680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Operations Manager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12" t="-1" r="-11019" b="-19481"/>
          <a:stretch/>
        </p:blipFill>
        <p:spPr>
          <a:xfrm>
            <a:off x="4397754" y="1110626"/>
            <a:ext cx="599870" cy="6895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1300" y="2062079"/>
            <a:ext cx="1965818" cy="544680"/>
          </a:xfrm>
          <a:prstGeom prst="rect">
            <a:avLst/>
          </a:prstGeom>
          <a:noFill/>
        </p:spPr>
        <p:txBody>
          <a:bodyPr wrap="none" lIns="182828" tIns="146262" rIns="182828" bIns="146262" rtlCol="0">
            <a:sp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Linux /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FluentD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45" y="2715557"/>
            <a:ext cx="390229" cy="390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59" y="2592185"/>
            <a:ext cx="390229" cy="390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00" y="2496303"/>
            <a:ext cx="390229" cy="390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096193" y="1959357"/>
            <a:ext cx="3416399" cy="139839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501733" y="2829788"/>
            <a:ext cx="4010859" cy="52796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2285424" y="3379430"/>
            <a:ext cx="4159066" cy="58595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3341552" y="3357751"/>
            <a:ext cx="3171039" cy="2029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632160" y="3338406"/>
            <a:ext cx="1880432" cy="2058099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03892" y="4183051"/>
            <a:ext cx="4485330" cy="241296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…sample list of log/metrics that OMS collects: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Custom Application/Infra logs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Azure Platform telemetry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Windows event logs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Window performance counters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Security Event Logs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IIS Logs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ETW logs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9183" y="4256535"/>
            <a:ext cx="2998831" cy="793979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Azure Metrics, Diagnostic Log, Activity Log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21" y="3263219"/>
            <a:ext cx="2818039" cy="544680"/>
          </a:xfrm>
          <a:prstGeom prst="rect">
            <a:avLst/>
          </a:prstGeom>
          <a:noFill/>
        </p:spPr>
        <p:txBody>
          <a:bodyPr wrap="none" lIns="182828" tIns="146262" rIns="182828" bIns="146262" rtlCol="0">
            <a:sp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HTTP Data Collector API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89335" y="3700185"/>
            <a:ext cx="740808" cy="556350"/>
            <a:chOff x="2467699" y="5436613"/>
            <a:chExt cx="740913" cy="556429"/>
          </a:xfrm>
          <a:noFill/>
        </p:grpSpPr>
        <p:sp>
          <p:nvSpPr>
            <p:cNvPr id="30" name="Oval 29"/>
            <p:cNvSpPr/>
            <p:nvPr/>
          </p:nvSpPr>
          <p:spPr bwMode="auto">
            <a:xfrm>
              <a:off x="2467699" y="5436613"/>
              <a:ext cx="352932" cy="350858"/>
            </a:xfrm>
            <a:prstGeom prst="ellipse">
              <a:avLst/>
            </a:prstGeom>
            <a:grpFill/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cxnSp>
          <p:nvCxnSpPr>
            <p:cNvPr id="31" name="Straight Connector 30"/>
            <p:cNvCxnSpPr>
              <a:stCxn id="30" idx="6"/>
              <a:endCxn id="32" idx="2"/>
            </p:cNvCxnSpPr>
            <p:nvPr/>
          </p:nvCxnSpPr>
          <p:spPr>
            <a:xfrm flipV="1">
              <a:off x="2820631" y="5608774"/>
              <a:ext cx="211515" cy="3268"/>
            </a:xfrm>
            <a:prstGeom prst="line">
              <a:avLst/>
            </a:prstGeom>
            <a:grpFill/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>
              <a:off x="3032146" y="5521059"/>
              <a:ext cx="176466" cy="175429"/>
            </a:xfrm>
            <a:prstGeom prst="ellipse">
              <a:avLst/>
            </a:prstGeom>
            <a:grpFill/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903812" y="5817613"/>
              <a:ext cx="176466" cy="175429"/>
            </a:xfrm>
            <a:prstGeom prst="ellipse">
              <a:avLst/>
            </a:prstGeom>
            <a:grpFill/>
            <a:ln w="762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3229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endParaRPr>
            </a:p>
          </p:txBody>
        </p:sp>
        <p:cxnSp>
          <p:nvCxnSpPr>
            <p:cNvPr id="34" name="Straight Connector 33"/>
            <p:cNvCxnSpPr>
              <a:stCxn id="30" idx="5"/>
              <a:endCxn id="33" idx="1"/>
            </p:cNvCxnSpPr>
            <p:nvPr/>
          </p:nvCxnSpPr>
          <p:spPr>
            <a:xfrm>
              <a:off x="2768945" y="5736089"/>
              <a:ext cx="160710" cy="107215"/>
            </a:xfrm>
            <a:prstGeom prst="line">
              <a:avLst/>
            </a:prstGeom>
            <a:grpFill/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9723437" y="4183062"/>
            <a:ext cx="2293128" cy="268381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Linux Syslog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Linux system metrics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Firewall Logs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Networking Syslog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JSON doc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O365 Activity Events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 flipV="1">
            <a:off x="2510962" y="3356128"/>
            <a:ext cx="3935875" cy="171606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21" y="2068969"/>
            <a:ext cx="1332416" cy="133241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034011" y="3483463"/>
            <a:ext cx="2032208" cy="166199"/>
          </a:xfrm>
          <a:prstGeom prst="rect">
            <a:avLst/>
          </a:prstGeom>
          <a:noFill/>
        </p:spPr>
        <p:txBody>
          <a:bodyPr wrap="square" lIns="182586" tIns="0" rIns="182586" bIns="0" rtlCol="0">
            <a:spAutoFit/>
          </a:bodyPr>
          <a:lstStyle>
            <a:defPPr>
              <a:defRPr lang="en-US"/>
            </a:defPPr>
            <a:lvl1pPr defTabSz="913538">
              <a:lnSpc>
                <a:spcPct val="90000"/>
              </a:lnSpc>
              <a:spcAft>
                <a:spcPts val="588"/>
              </a:spcAft>
              <a:defRPr sz="1100">
                <a:solidFill>
                  <a:srgbClr val="505050"/>
                </a:solidFill>
              </a:defRPr>
            </a:lvl1pPr>
          </a:lstStyle>
          <a:p>
            <a:pPr marL="0" marR="0" lvl="0" indent="0" defTabSz="91336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</a:rPr>
              <a:t>   Solutions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02596" y="2429316"/>
            <a:ext cx="2742444" cy="166199"/>
          </a:xfrm>
          <a:prstGeom prst="rect">
            <a:avLst/>
          </a:prstGeom>
          <a:noFill/>
        </p:spPr>
        <p:txBody>
          <a:bodyPr wrap="square" lIns="182586" tIns="0" rIns="182586" bIns="0" rtlCol="0">
            <a:spAutoFit/>
          </a:bodyPr>
          <a:lstStyle>
            <a:defPPr>
              <a:defRPr lang="en-US"/>
            </a:defPPr>
            <a:lvl1pPr defTabSz="913538">
              <a:lnSpc>
                <a:spcPct val="90000"/>
              </a:lnSpc>
              <a:spcAft>
                <a:spcPts val="588"/>
              </a:spcAft>
              <a:defRPr sz="1100">
                <a:solidFill>
                  <a:srgbClr val="505050"/>
                </a:solidFill>
              </a:defRPr>
            </a:lvl1pPr>
          </a:lstStyle>
          <a:p>
            <a:pPr marL="0" marR="0" lvl="0" indent="0" defTabSz="91336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</a:rPr>
              <a:t>Search &amp; Analytics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05611" y="3483463"/>
            <a:ext cx="1319814" cy="166199"/>
          </a:xfrm>
          <a:prstGeom prst="rect">
            <a:avLst/>
          </a:prstGeom>
          <a:noFill/>
        </p:spPr>
        <p:txBody>
          <a:bodyPr wrap="square" lIns="182586" tIns="0" rIns="182586" bIns="0" rtlCol="0">
            <a:spAutoFit/>
          </a:bodyPr>
          <a:lstStyle>
            <a:defPPr>
              <a:defRPr lang="en-US"/>
            </a:defPPr>
            <a:lvl1pPr defTabSz="913538">
              <a:lnSpc>
                <a:spcPct val="90000"/>
              </a:lnSpc>
              <a:spcAft>
                <a:spcPts val="588"/>
              </a:spcAft>
              <a:defRPr sz="1100">
                <a:solidFill>
                  <a:srgbClr val="505050"/>
                </a:solidFill>
              </a:defRPr>
            </a:lvl1pPr>
          </a:lstStyle>
          <a:p>
            <a:pPr marL="0" marR="0" lvl="0" indent="0" defTabSz="913362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</a:rPr>
              <a:t>Azure Portal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7681700" y="2806867"/>
            <a:ext cx="586175" cy="427672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8293028" y="2827674"/>
            <a:ext cx="495706" cy="449611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7666778" y="3234555"/>
            <a:ext cx="1104502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495225" y="3079114"/>
            <a:ext cx="343814" cy="343814"/>
            <a:chOff x="4400221" y="2734237"/>
            <a:chExt cx="868587" cy="868587"/>
          </a:xfrm>
        </p:grpSpPr>
        <p:sp useBgFill="1">
          <p:nvSpPr>
            <p:cNvPr id="49" name="Oval 48"/>
            <p:cNvSpPr/>
            <p:nvPr/>
          </p:nvSpPr>
          <p:spPr bwMode="auto">
            <a:xfrm>
              <a:off x="4400221" y="2734237"/>
              <a:ext cx="868587" cy="868587"/>
            </a:xfrm>
            <a:prstGeom prst="ellips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0846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Freeform 11"/>
            <p:cNvSpPr>
              <a:spLocks noChangeAspect="1" noEditPoints="1"/>
            </p:cNvSpPr>
            <p:nvPr/>
          </p:nvSpPr>
          <p:spPr bwMode="auto">
            <a:xfrm>
              <a:off x="4531271" y="2917695"/>
              <a:ext cx="595120" cy="552202"/>
            </a:xfrm>
            <a:custGeom>
              <a:avLst/>
              <a:gdLst>
                <a:gd name="T0" fmla="*/ 125 w 264"/>
                <a:gd name="T1" fmla="*/ 31 h 245"/>
                <a:gd name="T2" fmla="*/ 33 w 264"/>
                <a:gd name="T3" fmla="*/ 57 h 245"/>
                <a:gd name="T4" fmla="*/ 14 w 264"/>
                <a:gd name="T5" fmla="*/ 29 h 245"/>
                <a:gd name="T6" fmla="*/ 105 w 264"/>
                <a:gd name="T7" fmla="*/ 9 h 245"/>
                <a:gd name="T8" fmla="*/ 126 w 264"/>
                <a:gd name="T9" fmla="*/ 24 h 245"/>
                <a:gd name="T10" fmla="*/ 235 w 264"/>
                <a:gd name="T11" fmla="*/ 57 h 245"/>
                <a:gd name="T12" fmla="*/ 253 w 264"/>
                <a:gd name="T13" fmla="*/ 24 h 245"/>
                <a:gd name="T14" fmla="*/ 156 w 264"/>
                <a:gd name="T15" fmla="*/ 5 h 245"/>
                <a:gd name="T16" fmla="*/ 144 w 264"/>
                <a:gd name="T17" fmla="*/ 31 h 245"/>
                <a:gd name="T18" fmla="*/ 235 w 264"/>
                <a:gd name="T19" fmla="*/ 57 h 245"/>
                <a:gd name="T20" fmla="*/ 191 w 264"/>
                <a:gd name="T21" fmla="*/ 141 h 245"/>
                <a:gd name="T22" fmla="*/ 261 w 264"/>
                <a:gd name="T23" fmla="*/ 97 h 245"/>
                <a:gd name="T24" fmla="*/ 224 w 264"/>
                <a:gd name="T25" fmla="*/ 68 h 245"/>
                <a:gd name="T26" fmla="*/ 143 w 264"/>
                <a:gd name="T27" fmla="*/ 113 h 245"/>
                <a:gd name="T28" fmla="*/ 177 w 264"/>
                <a:gd name="T29" fmla="*/ 140 h 245"/>
                <a:gd name="T30" fmla="*/ 91 w 264"/>
                <a:gd name="T31" fmla="*/ 145 h 245"/>
                <a:gd name="T32" fmla="*/ 126 w 264"/>
                <a:gd name="T33" fmla="*/ 105 h 245"/>
                <a:gd name="T34" fmla="*/ 33 w 264"/>
                <a:gd name="T35" fmla="*/ 70 h 245"/>
                <a:gd name="T36" fmla="*/ 4 w 264"/>
                <a:gd name="T37" fmla="*/ 104 h 245"/>
                <a:gd name="T38" fmla="*/ 91 w 264"/>
                <a:gd name="T39" fmla="*/ 145 h 245"/>
                <a:gd name="T40" fmla="*/ 123 w 264"/>
                <a:gd name="T41" fmla="*/ 130 h 245"/>
                <a:gd name="T42" fmla="*/ 80 w 264"/>
                <a:gd name="T43" fmla="*/ 159 h 245"/>
                <a:gd name="T44" fmla="*/ 38 w 264"/>
                <a:gd name="T45" fmla="*/ 143 h 245"/>
                <a:gd name="T46" fmla="*/ 45 w 264"/>
                <a:gd name="T47" fmla="*/ 207 h 245"/>
                <a:gd name="T48" fmla="*/ 129 w 264"/>
                <a:gd name="T49" fmla="*/ 239 h 245"/>
                <a:gd name="T50" fmla="*/ 129 w 264"/>
                <a:gd name="T51" fmla="*/ 133 h 245"/>
                <a:gd name="T52" fmla="*/ 177 w 264"/>
                <a:gd name="T53" fmla="*/ 151 h 245"/>
                <a:gd name="T54" fmla="*/ 141 w 264"/>
                <a:gd name="T55" fmla="*/ 131 h 245"/>
                <a:gd name="T56" fmla="*/ 148 w 264"/>
                <a:gd name="T57" fmla="*/ 243 h 245"/>
                <a:gd name="T58" fmla="*/ 230 w 264"/>
                <a:gd name="T59" fmla="*/ 196 h 245"/>
                <a:gd name="T60" fmla="*/ 223 w 264"/>
                <a:gd name="T61" fmla="*/ 136 h 245"/>
                <a:gd name="T62" fmla="*/ 190 w 264"/>
                <a:gd name="T63" fmla="*/ 1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4" h="245">
                  <a:moveTo>
                    <a:pt x="126" y="24"/>
                  </a:moveTo>
                  <a:cubicBezTo>
                    <a:pt x="130" y="26"/>
                    <a:pt x="129" y="29"/>
                    <a:pt x="125" y="3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2" y="62"/>
                    <a:pt x="36" y="60"/>
                    <a:pt x="33" y="5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9" y="33"/>
                    <a:pt x="9" y="30"/>
                    <a:pt x="14" y="29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5" y="6"/>
                    <a:pt x="102" y="7"/>
                    <a:pt x="105" y="9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24"/>
                    <a:pt x="126" y="24"/>
                    <a:pt x="126" y="24"/>
                  </a:cubicBezTo>
                  <a:close/>
                  <a:moveTo>
                    <a:pt x="235" y="57"/>
                  </a:moveTo>
                  <a:cubicBezTo>
                    <a:pt x="235" y="57"/>
                    <a:pt x="235" y="57"/>
                    <a:pt x="235" y="57"/>
                  </a:cubicBezTo>
                  <a:cubicBezTo>
                    <a:pt x="256" y="32"/>
                    <a:pt x="256" y="32"/>
                    <a:pt x="256" y="32"/>
                  </a:cubicBezTo>
                  <a:cubicBezTo>
                    <a:pt x="258" y="29"/>
                    <a:pt x="257" y="25"/>
                    <a:pt x="253" y="24"/>
                  </a:cubicBezTo>
                  <a:cubicBezTo>
                    <a:pt x="253" y="24"/>
                    <a:pt x="253" y="24"/>
                    <a:pt x="168" y="1"/>
                  </a:cubicBezTo>
                  <a:cubicBezTo>
                    <a:pt x="164" y="0"/>
                    <a:pt x="158" y="2"/>
                    <a:pt x="156" y="5"/>
                  </a:cubicBezTo>
                  <a:cubicBezTo>
                    <a:pt x="156" y="5"/>
                    <a:pt x="156" y="5"/>
                    <a:pt x="142" y="22"/>
                  </a:cubicBezTo>
                  <a:cubicBezTo>
                    <a:pt x="139" y="25"/>
                    <a:pt x="140" y="29"/>
                    <a:pt x="144" y="31"/>
                  </a:cubicBezTo>
                  <a:cubicBezTo>
                    <a:pt x="144" y="31"/>
                    <a:pt x="144" y="31"/>
                    <a:pt x="223" y="60"/>
                  </a:cubicBezTo>
                  <a:cubicBezTo>
                    <a:pt x="227" y="62"/>
                    <a:pt x="233" y="60"/>
                    <a:pt x="235" y="57"/>
                  </a:cubicBezTo>
                  <a:close/>
                  <a:moveTo>
                    <a:pt x="177" y="140"/>
                  </a:moveTo>
                  <a:cubicBezTo>
                    <a:pt x="181" y="142"/>
                    <a:pt x="187" y="143"/>
                    <a:pt x="191" y="141"/>
                  </a:cubicBezTo>
                  <a:cubicBezTo>
                    <a:pt x="259" y="106"/>
                    <a:pt x="259" y="106"/>
                    <a:pt x="259" y="106"/>
                  </a:cubicBezTo>
                  <a:cubicBezTo>
                    <a:pt x="263" y="104"/>
                    <a:pt x="264" y="100"/>
                    <a:pt x="261" y="97"/>
                  </a:cubicBezTo>
                  <a:cubicBezTo>
                    <a:pt x="236" y="70"/>
                    <a:pt x="236" y="70"/>
                    <a:pt x="236" y="70"/>
                  </a:cubicBezTo>
                  <a:cubicBezTo>
                    <a:pt x="233" y="67"/>
                    <a:pt x="228" y="66"/>
                    <a:pt x="224" y="68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0" y="107"/>
                    <a:pt x="140" y="110"/>
                    <a:pt x="143" y="113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7" y="140"/>
                    <a:pt x="177" y="140"/>
                    <a:pt x="177" y="140"/>
                  </a:cubicBezTo>
                  <a:close/>
                  <a:moveTo>
                    <a:pt x="91" y="145"/>
                  </a:moveTo>
                  <a:cubicBezTo>
                    <a:pt x="91" y="145"/>
                    <a:pt x="91" y="145"/>
                    <a:pt x="91" y="145"/>
                  </a:cubicBezTo>
                  <a:cubicBezTo>
                    <a:pt x="127" y="113"/>
                    <a:pt x="127" y="113"/>
                    <a:pt x="127" y="113"/>
                  </a:cubicBezTo>
                  <a:cubicBezTo>
                    <a:pt x="130" y="110"/>
                    <a:pt x="129" y="106"/>
                    <a:pt x="126" y="105"/>
                  </a:cubicBezTo>
                  <a:cubicBezTo>
                    <a:pt x="126" y="105"/>
                    <a:pt x="126" y="105"/>
                    <a:pt x="46" y="68"/>
                  </a:cubicBezTo>
                  <a:cubicBezTo>
                    <a:pt x="42" y="66"/>
                    <a:pt x="36" y="67"/>
                    <a:pt x="33" y="70"/>
                  </a:cubicBezTo>
                  <a:cubicBezTo>
                    <a:pt x="33" y="70"/>
                    <a:pt x="33" y="70"/>
                    <a:pt x="3" y="95"/>
                  </a:cubicBezTo>
                  <a:cubicBezTo>
                    <a:pt x="0" y="98"/>
                    <a:pt x="0" y="102"/>
                    <a:pt x="4" y="104"/>
                  </a:cubicBezTo>
                  <a:cubicBezTo>
                    <a:pt x="4" y="104"/>
                    <a:pt x="4" y="104"/>
                    <a:pt x="79" y="147"/>
                  </a:cubicBezTo>
                  <a:cubicBezTo>
                    <a:pt x="82" y="149"/>
                    <a:pt x="88" y="148"/>
                    <a:pt x="91" y="145"/>
                  </a:cubicBezTo>
                  <a:close/>
                  <a:moveTo>
                    <a:pt x="129" y="133"/>
                  </a:moveTo>
                  <a:cubicBezTo>
                    <a:pt x="129" y="128"/>
                    <a:pt x="126" y="127"/>
                    <a:pt x="123" y="130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89" y="160"/>
                    <a:pt x="84" y="161"/>
                    <a:pt x="80" y="15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1" y="137"/>
                    <a:pt x="38" y="139"/>
                    <a:pt x="38" y="143"/>
                  </a:cubicBezTo>
                  <a:cubicBezTo>
                    <a:pt x="38" y="196"/>
                    <a:pt x="38" y="196"/>
                    <a:pt x="38" y="196"/>
                  </a:cubicBezTo>
                  <a:cubicBezTo>
                    <a:pt x="38" y="200"/>
                    <a:pt x="42" y="205"/>
                    <a:pt x="45" y="207"/>
                  </a:cubicBezTo>
                  <a:cubicBezTo>
                    <a:pt x="122" y="243"/>
                    <a:pt x="122" y="243"/>
                    <a:pt x="122" y="243"/>
                  </a:cubicBezTo>
                  <a:cubicBezTo>
                    <a:pt x="126" y="245"/>
                    <a:pt x="129" y="243"/>
                    <a:pt x="129" y="239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9" y="133"/>
                    <a:pt x="129" y="133"/>
                    <a:pt x="129" y="133"/>
                  </a:cubicBezTo>
                  <a:close/>
                  <a:moveTo>
                    <a:pt x="190" y="153"/>
                  </a:moveTo>
                  <a:cubicBezTo>
                    <a:pt x="186" y="155"/>
                    <a:pt x="180" y="154"/>
                    <a:pt x="177" y="151"/>
                  </a:cubicBezTo>
                  <a:cubicBezTo>
                    <a:pt x="147" y="128"/>
                    <a:pt x="147" y="128"/>
                    <a:pt x="147" y="128"/>
                  </a:cubicBezTo>
                  <a:cubicBezTo>
                    <a:pt x="143" y="126"/>
                    <a:pt x="141" y="127"/>
                    <a:pt x="141" y="131"/>
                  </a:cubicBezTo>
                  <a:cubicBezTo>
                    <a:pt x="141" y="238"/>
                    <a:pt x="141" y="238"/>
                    <a:pt x="141" y="238"/>
                  </a:cubicBezTo>
                  <a:cubicBezTo>
                    <a:pt x="141" y="242"/>
                    <a:pt x="144" y="244"/>
                    <a:pt x="148" y="243"/>
                  </a:cubicBezTo>
                  <a:cubicBezTo>
                    <a:pt x="223" y="207"/>
                    <a:pt x="223" y="207"/>
                    <a:pt x="223" y="207"/>
                  </a:cubicBezTo>
                  <a:cubicBezTo>
                    <a:pt x="227" y="205"/>
                    <a:pt x="230" y="200"/>
                    <a:pt x="230" y="196"/>
                  </a:cubicBezTo>
                  <a:cubicBezTo>
                    <a:pt x="230" y="140"/>
                    <a:pt x="230" y="140"/>
                    <a:pt x="230" y="140"/>
                  </a:cubicBezTo>
                  <a:cubicBezTo>
                    <a:pt x="230" y="136"/>
                    <a:pt x="227" y="134"/>
                    <a:pt x="223" y="136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90" y="153"/>
                    <a:pt x="190" y="153"/>
                    <a:pt x="190" y="1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00775" y="2635473"/>
            <a:ext cx="343814" cy="343814"/>
            <a:chOff x="5321798" y="2570861"/>
            <a:chExt cx="868587" cy="868587"/>
          </a:xfrm>
        </p:grpSpPr>
        <p:sp useBgFill="1">
          <p:nvSpPr>
            <p:cNvPr id="52" name="Oval 51"/>
            <p:cNvSpPr/>
            <p:nvPr/>
          </p:nvSpPr>
          <p:spPr bwMode="auto">
            <a:xfrm>
              <a:off x="5321798" y="2570861"/>
              <a:ext cx="868587" cy="868587"/>
            </a:xfrm>
            <a:prstGeom prst="ellips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0846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3" name="Freeform 9"/>
            <p:cNvSpPr>
              <a:spLocks noChangeAspect="1" noEditPoints="1"/>
            </p:cNvSpPr>
            <p:nvPr/>
          </p:nvSpPr>
          <p:spPr bwMode="auto">
            <a:xfrm>
              <a:off x="5511090" y="2737204"/>
              <a:ext cx="490002" cy="535901"/>
            </a:xfrm>
            <a:custGeom>
              <a:avLst/>
              <a:gdLst>
                <a:gd name="T0" fmla="*/ 265 w 318"/>
                <a:gd name="T1" fmla="*/ 126 h 348"/>
                <a:gd name="T2" fmla="*/ 237 w 318"/>
                <a:gd name="T3" fmla="*/ 126 h 348"/>
                <a:gd name="T4" fmla="*/ 237 w 318"/>
                <a:gd name="T5" fmla="*/ 28 h 348"/>
                <a:gd name="T6" fmla="*/ 108 w 318"/>
                <a:gd name="T7" fmla="*/ 28 h 348"/>
                <a:gd name="T8" fmla="*/ 108 w 318"/>
                <a:gd name="T9" fmla="*/ 99 h 348"/>
                <a:gd name="T10" fmla="*/ 31 w 318"/>
                <a:gd name="T11" fmla="*/ 99 h 348"/>
                <a:gd name="T12" fmla="*/ 31 w 318"/>
                <a:gd name="T13" fmla="*/ 319 h 348"/>
                <a:gd name="T14" fmla="*/ 214 w 318"/>
                <a:gd name="T15" fmla="*/ 319 h 348"/>
                <a:gd name="T16" fmla="*/ 214 w 318"/>
                <a:gd name="T17" fmla="*/ 348 h 348"/>
                <a:gd name="T18" fmla="*/ 0 w 318"/>
                <a:gd name="T19" fmla="*/ 348 h 348"/>
                <a:gd name="T20" fmla="*/ 0 w 318"/>
                <a:gd name="T21" fmla="*/ 71 h 348"/>
                <a:gd name="T22" fmla="*/ 77 w 318"/>
                <a:gd name="T23" fmla="*/ 0 h 348"/>
                <a:gd name="T24" fmla="*/ 265 w 318"/>
                <a:gd name="T25" fmla="*/ 0 h 348"/>
                <a:gd name="T26" fmla="*/ 265 w 318"/>
                <a:gd name="T27" fmla="*/ 126 h 348"/>
                <a:gd name="T28" fmla="*/ 265 w 318"/>
                <a:gd name="T29" fmla="*/ 126 h 348"/>
                <a:gd name="T30" fmla="*/ 211 w 318"/>
                <a:gd name="T31" fmla="*/ 177 h 348"/>
                <a:gd name="T32" fmla="*/ 255 w 318"/>
                <a:gd name="T33" fmla="*/ 221 h 348"/>
                <a:gd name="T34" fmla="*/ 211 w 318"/>
                <a:gd name="T35" fmla="*/ 266 h 348"/>
                <a:gd name="T36" fmla="*/ 169 w 318"/>
                <a:gd name="T37" fmla="*/ 221 h 348"/>
                <a:gd name="T38" fmla="*/ 211 w 318"/>
                <a:gd name="T39" fmla="*/ 177 h 348"/>
                <a:gd name="T40" fmla="*/ 211 w 318"/>
                <a:gd name="T41" fmla="*/ 152 h 348"/>
                <a:gd name="T42" fmla="*/ 142 w 318"/>
                <a:gd name="T43" fmla="*/ 221 h 348"/>
                <a:gd name="T44" fmla="*/ 211 w 318"/>
                <a:gd name="T45" fmla="*/ 291 h 348"/>
                <a:gd name="T46" fmla="*/ 257 w 318"/>
                <a:gd name="T47" fmla="*/ 274 h 348"/>
                <a:gd name="T48" fmla="*/ 297 w 318"/>
                <a:gd name="T49" fmla="*/ 316 h 348"/>
                <a:gd name="T50" fmla="*/ 314 w 318"/>
                <a:gd name="T51" fmla="*/ 316 h 348"/>
                <a:gd name="T52" fmla="*/ 314 w 318"/>
                <a:gd name="T53" fmla="*/ 316 h 348"/>
                <a:gd name="T54" fmla="*/ 314 w 318"/>
                <a:gd name="T55" fmla="*/ 299 h 348"/>
                <a:gd name="T56" fmla="*/ 270 w 318"/>
                <a:gd name="T57" fmla="*/ 257 h 348"/>
                <a:gd name="T58" fmla="*/ 280 w 318"/>
                <a:gd name="T59" fmla="*/ 221 h 348"/>
                <a:gd name="T60" fmla="*/ 211 w 318"/>
                <a:gd name="T61" fmla="*/ 15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8" h="348">
                  <a:moveTo>
                    <a:pt x="265" y="126"/>
                  </a:moveTo>
                  <a:cubicBezTo>
                    <a:pt x="237" y="126"/>
                    <a:pt x="237" y="126"/>
                    <a:pt x="237" y="1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319"/>
                    <a:pt x="31" y="319"/>
                    <a:pt x="31" y="319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126"/>
                    <a:pt x="265" y="126"/>
                    <a:pt x="265" y="126"/>
                  </a:cubicBezTo>
                  <a:cubicBezTo>
                    <a:pt x="265" y="126"/>
                    <a:pt x="265" y="126"/>
                    <a:pt x="265" y="126"/>
                  </a:cubicBezTo>
                  <a:close/>
                  <a:moveTo>
                    <a:pt x="211" y="177"/>
                  </a:moveTo>
                  <a:cubicBezTo>
                    <a:pt x="234" y="177"/>
                    <a:pt x="255" y="198"/>
                    <a:pt x="255" y="221"/>
                  </a:cubicBezTo>
                  <a:cubicBezTo>
                    <a:pt x="255" y="245"/>
                    <a:pt x="234" y="266"/>
                    <a:pt x="211" y="266"/>
                  </a:cubicBezTo>
                  <a:cubicBezTo>
                    <a:pt x="188" y="266"/>
                    <a:pt x="169" y="245"/>
                    <a:pt x="169" y="221"/>
                  </a:cubicBezTo>
                  <a:cubicBezTo>
                    <a:pt x="169" y="198"/>
                    <a:pt x="188" y="177"/>
                    <a:pt x="211" y="177"/>
                  </a:cubicBezTo>
                  <a:close/>
                  <a:moveTo>
                    <a:pt x="211" y="152"/>
                  </a:moveTo>
                  <a:cubicBezTo>
                    <a:pt x="173" y="152"/>
                    <a:pt x="142" y="184"/>
                    <a:pt x="142" y="221"/>
                  </a:cubicBezTo>
                  <a:cubicBezTo>
                    <a:pt x="142" y="259"/>
                    <a:pt x="173" y="291"/>
                    <a:pt x="211" y="291"/>
                  </a:cubicBezTo>
                  <a:cubicBezTo>
                    <a:pt x="228" y="291"/>
                    <a:pt x="244" y="285"/>
                    <a:pt x="257" y="274"/>
                  </a:cubicBezTo>
                  <a:cubicBezTo>
                    <a:pt x="309" y="329"/>
                    <a:pt x="297" y="316"/>
                    <a:pt x="297" y="316"/>
                  </a:cubicBezTo>
                  <a:cubicBezTo>
                    <a:pt x="301" y="320"/>
                    <a:pt x="310" y="320"/>
                    <a:pt x="314" y="316"/>
                  </a:cubicBezTo>
                  <a:cubicBezTo>
                    <a:pt x="314" y="316"/>
                    <a:pt x="314" y="316"/>
                    <a:pt x="314" y="316"/>
                  </a:cubicBezTo>
                  <a:cubicBezTo>
                    <a:pt x="318" y="312"/>
                    <a:pt x="318" y="304"/>
                    <a:pt x="314" y="299"/>
                  </a:cubicBezTo>
                  <a:cubicBezTo>
                    <a:pt x="257" y="245"/>
                    <a:pt x="270" y="257"/>
                    <a:pt x="270" y="257"/>
                  </a:cubicBezTo>
                  <a:cubicBezTo>
                    <a:pt x="278" y="247"/>
                    <a:pt x="280" y="234"/>
                    <a:pt x="280" y="221"/>
                  </a:cubicBezTo>
                  <a:cubicBezTo>
                    <a:pt x="280" y="184"/>
                    <a:pt x="249" y="152"/>
                    <a:pt x="211" y="1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625283" y="3088207"/>
            <a:ext cx="343814" cy="343814"/>
            <a:chOff x="6955479" y="3370506"/>
            <a:chExt cx="868587" cy="868587"/>
          </a:xfrm>
        </p:grpSpPr>
        <p:sp useBgFill="1">
          <p:nvSpPr>
            <p:cNvPr id="55" name="Oval 54"/>
            <p:cNvSpPr/>
            <p:nvPr/>
          </p:nvSpPr>
          <p:spPr bwMode="auto">
            <a:xfrm>
              <a:off x="6955479" y="3370506"/>
              <a:ext cx="868587" cy="868587"/>
            </a:xfrm>
            <a:prstGeom prst="ellips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494" tIns="149196" rIns="186494" bIns="14919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0846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48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56" name="Group 55"/>
            <p:cNvGrpSpPr>
              <a:grpSpLocks noChangeAspect="1"/>
            </p:cNvGrpSpPr>
            <p:nvPr/>
          </p:nvGrpSpPr>
          <p:grpSpPr>
            <a:xfrm>
              <a:off x="7102547" y="3589527"/>
              <a:ext cx="574450" cy="409588"/>
              <a:chOff x="1919150" y="3044496"/>
              <a:chExt cx="666391" cy="475141"/>
            </a:xfrm>
            <a:solidFill>
              <a:schemeClr val="tx1"/>
            </a:solidFill>
          </p:grpSpPr>
          <p:sp>
            <p:nvSpPr>
              <p:cNvPr id="57" name="Round Same Side Corner Rectangle 11"/>
              <p:cNvSpPr/>
              <p:nvPr/>
            </p:nvSpPr>
            <p:spPr>
              <a:xfrm>
                <a:off x="1970085" y="3044496"/>
                <a:ext cx="564520" cy="361776"/>
              </a:xfrm>
              <a:custGeom>
                <a:avLst/>
                <a:gdLst/>
                <a:ahLst/>
                <a:cxnLst/>
                <a:rect l="l" t="t" r="r" b="b"/>
                <a:pathLst>
                  <a:path w="564520" h="361776">
                    <a:moveTo>
                      <a:pt x="21117" y="19360"/>
                    </a:moveTo>
                    <a:lnTo>
                      <a:pt x="21117" y="345592"/>
                    </a:lnTo>
                    <a:lnTo>
                      <a:pt x="543404" y="345592"/>
                    </a:lnTo>
                    <a:lnTo>
                      <a:pt x="543404" y="19360"/>
                    </a:lnTo>
                    <a:close/>
                    <a:moveTo>
                      <a:pt x="17539" y="0"/>
                    </a:moveTo>
                    <a:lnTo>
                      <a:pt x="546981" y="0"/>
                    </a:lnTo>
                    <a:cubicBezTo>
                      <a:pt x="556668" y="0"/>
                      <a:pt x="564520" y="7852"/>
                      <a:pt x="564520" y="17539"/>
                    </a:cubicBezTo>
                    <a:lnTo>
                      <a:pt x="564520" y="361776"/>
                    </a:lnTo>
                    <a:lnTo>
                      <a:pt x="0" y="361776"/>
                    </a:lnTo>
                    <a:lnTo>
                      <a:pt x="0" y="17539"/>
                    </a:lnTo>
                    <a:cubicBezTo>
                      <a:pt x="0" y="7852"/>
                      <a:pt x="7852" y="0"/>
                      <a:pt x="17539" y="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9927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2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</a:endParaRPr>
              </a:p>
            </p:txBody>
          </p:sp>
          <p:sp>
            <p:nvSpPr>
              <p:cNvPr id="58" name="Trapezoid 12"/>
              <p:cNvSpPr/>
              <p:nvPr/>
            </p:nvSpPr>
            <p:spPr>
              <a:xfrm>
                <a:off x="1919150" y="3408078"/>
                <a:ext cx="666391" cy="84127"/>
              </a:xfrm>
              <a:custGeom>
                <a:avLst/>
                <a:gdLst/>
                <a:ahLst/>
                <a:cxnLst/>
                <a:rect l="l" t="t" r="r" b="b"/>
                <a:pathLst>
                  <a:path w="666391" h="84127">
                    <a:moveTo>
                      <a:pt x="257990" y="52557"/>
                    </a:moveTo>
                    <a:lnTo>
                      <a:pt x="241755" y="79989"/>
                    </a:lnTo>
                    <a:lnTo>
                      <a:pt x="424635" y="79989"/>
                    </a:lnTo>
                    <a:lnTo>
                      <a:pt x="408400" y="52557"/>
                    </a:lnTo>
                    <a:close/>
                    <a:moveTo>
                      <a:pt x="49787" y="0"/>
                    </a:moveTo>
                    <a:lnTo>
                      <a:pt x="616604" y="0"/>
                    </a:lnTo>
                    <a:lnTo>
                      <a:pt x="666391" y="84127"/>
                    </a:lnTo>
                    <a:lnTo>
                      <a:pt x="0" y="84127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9927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2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19446" y="3492205"/>
                <a:ext cx="665798" cy="27432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9927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2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</a:endParaRPr>
              </a:p>
            </p:txBody>
          </p:sp>
        </p:grp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27" y="2151013"/>
            <a:ext cx="1874387" cy="18743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853" y="5038337"/>
            <a:ext cx="736138" cy="73613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601547" y="5418595"/>
            <a:ext cx="1712159" cy="544680"/>
          </a:xfrm>
          <a:prstGeom prst="rect">
            <a:avLst/>
          </a:prstGeom>
          <a:noFill/>
        </p:spPr>
        <p:txBody>
          <a:bodyPr wrap="none" lIns="182828" tIns="146262" rIns="182828" bIns="146262" rtlCol="0">
            <a:sp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SaaS services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820870" y="5811883"/>
            <a:ext cx="1238095" cy="566362"/>
            <a:chOff x="844843" y="5204658"/>
            <a:chExt cx="1238095" cy="566362"/>
          </a:xfrm>
        </p:grpSpPr>
        <p:pic>
          <p:nvPicPr>
            <p:cNvPr id="64" name="Picture 2" descr="https://pbs.twimg.com/profile_images/453658670908203010/BYaMmLTj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843" y="5204658"/>
              <a:ext cx="562949" cy="562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1163881" y="5226340"/>
              <a:ext cx="919057" cy="544680"/>
            </a:xfrm>
            <a:prstGeom prst="rect">
              <a:avLst/>
            </a:prstGeom>
            <a:noFill/>
          </p:spPr>
          <p:txBody>
            <a:bodyPr wrap="square" lIns="182828" tIns="146262" rIns="182828" bIns="146262" rtlCol="0">
              <a:spAutoFit/>
            </a:bodyPr>
            <a:lstStyle/>
            <a:p>
              <a:pPr marL="0" marR="0" lvl="0" indent="0" defTabSz="932384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O365</a:t>
              </a: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88" y="1692554"/>
            <a:ext cx="390229" cy="390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02" y="1569183"/>
            <a:ext cx="390229" cy="390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43" y="1473300"/>
            <a:ext cx="390229" cy="390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2177288" y="5365657"/>
            <a:ext cx="1370383" cy="549642"/>
          </a:xfrm>
          <a:prstGeom prst="rect">
            <a:avLst/>
          </a:prstGeom>
          <a:noFill/>
        </p:spPr>
        <p:txBody>
          <a:bodyPr wrap="none" lIns="182828" tIns="146262" rIns="182828" bIns="146262" rtlCol="0">
            <a:sp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Log Stash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31" y="5792717"/>
            <a:ext cx="304756" cy="487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9357" y="6662057"/>
            <a:ext cx="36939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70554" y="6281531"/>
            <a:ext cx="1654140" cy="544680"/>
          </a:xfrm>
          <a:prstGeom prst="rect">
            <a:avLst/>
          </a:prstGeom>
          <a:noFill/>
        </p:spPr>
        <p:txBody>
          <a:bodyPr wrap="square" lIns="182828" tIns="146262" rIns="182828" bIns="146262" rtlCol="0">
            <a:spAutoFit/>
          </a:bodyPr>
          <a:lstStyle/>
          <a:p>
            <a:pPr marL="0" marR="0" lvl="0" indent="0" defTabSz="932384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</a:rPr>
              <a:t>AppInsights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291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7393" y="6336192"/>
            <a:ext cx="279287" cy="4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88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93107E-7 0.17748 L 9.93107E-7 -0.000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16569E-6 0.17748 L -3.16569E-6 -0.0002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5977E-6 0.17749 L 2.75977E-6 -0.0002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HTTP Data Collector API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06013"/>
          </a:xfrm>
        </p:spPr>
        <p:txBody>
          <a:bodyPr/>
          <a:lstStyle/>
          <a:p>
            <a:r>
              <a:rPr lang="en-US" dirty="0"/>
              <a:t>Post </a:t>
            </a:r>
            <a:r>
              <a:rPr lang="en-US" dirty="0" err="1"/>
              <a:t>json</a:t>
            </a:r>
            <a:r>
              <a:rPr lang="en-US" dirty="0"/>
              <a:t> document to HTTPS endpoint</a:t>
            </a:r>
          </a:p>
          <a:p>
            <a:pPr lvl="2"/>
            <a:r>
              <a:rPr lang="en-US" dirty="0"/>
              <a:t>Ensure </a:t>
            </a:r>
            <a:r>
              <a:rPr lang="en-US" dirty="0" err="1"/>
              <a:t>json</a:t>
            </a:r>
            <a:r>
              <a:rPr lang="en-US" dirty="0"/>
              <a:t> is flattened and not nested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$</a:t>
            </a:r>
            <a:r>
              <a:rPr lang="en-US" sz="1800" dirty="0" err="1">
                <a:latin typeface="Consolas" panose="020B0609020204030204" pitchFamily="49" charset="0"/>
              </a:rPr>
              <a:t>json</a:t>
            </a:r>
            <a:r>
              <a:rPr lang="en-US" sz="1800" dirty="0">
                <a:latin typeface="Consolas" panose="020B0609020204030204" pitchFamily="49" charset="0"/>
              </a:rPr>
              <a:t> = @" 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[{   "</a:t>
            </a:r>
            <a:r>
              <a:rPr lang="en-US" sz="1800" dirty="0" err="1">
                <a:latin typeface="Consolas" panose="020B0609020204030204" pitchFamily="49" charset="0"/>
              </a:rPr>
              <a:t>slot_ID</a:t>
            </a:r>
            <a:r>
              <a:rPr lang="en-US" sz="1800" dirty="0">
                <a:latin typeface="Consolas" panose="020B0609020204030204" pitchFamily="49" charset="0"/>
              </a:rPr>
              <a:t>": 12345, 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    "ID": "5cdad72f-c848-4df0-8aaa-ffe033e75d57", 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    "</a:t>
            </a:r>
            <a:r>
              <a:rPr lang="en-US" sz="1800" dirty="0" err="1">
                <a:latin typeface="Consolas" panose="020B0609020204030204" pitchFamily="49" charset="0"/>
              </a:rPr>
              <a:t>availability_Value</a:t>
            </a:r>
            <a:r>
              <a:rPr lang="en-US" sz="1800" dirty="0">
                <a:latin typeface="Consolas" panose="020B0609020204030204" pitchFamily="49" charset="0"/>
              </a:rPr>
              <a:t>": 100, 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    "</a:t>
            </a:r>
            <a:r>
              <a:rPr lang="en-US" sz="1800" dirty="0" err="1">
                <a:latin typeface="Consolas" panose="020B0609020204030204" pitchFamily="49" charset="0"/>
              </a:rPr>
              <a:t>measurement_Name</a:t>
            </a:r>
            <a:r>
              <a:rPr lang="en-US" sz="1800" dirty="0">
                <a:latin typeface="Consolas" panose="020B0609020204030204" pitchFamily="49" charset="0"/>
              </a:rPr>
              <a:t>": "</a:t>
            </a:r>
            <a:r>
              <a:rPr lang="en-US" sz="1800" dirty="0" err="1">
                <a:latin typeface="Consolas" panose="020B0609020204030204" pitchFamily="49" charset="0"/>
              </a:rPr>
              <a:t>last_one_hour</a:t>
            </a:r>
            <a:r>
              <a:rPr lang="en-US" sz="1800" dirty="0">
                <a:latin typeface="Consolas" panose="020B0609020204030204" pitchFamily="49" charset="0"/>
              </a:rPr>
              <a:t>", 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    "duration": 3600, 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    "</a:t>
            </a:r>
            <a:r>
              <a:rPr lang="en-US" sz="1800" dirty="0" err="1">
                <a:latin typeface="Consolas" panose="020B0609020204030204" pitchFamily="49" charset="0"/>
              </a:rPr>
              <a:t>ExecutionTime</a:t>
            </a:r>
            <a:r>
              <a:rPr lang="en-US" sz="1800" dirty="0">
                <a:latin typeface="Consolas" panose="020B0609020204030204" pitchFamily="49" charset="0"/>
              </a:rPr>
              <a:t>": "2016-05-12T20:00:00.625Z" 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}, 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{   …	}] 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"@ </a:t>
            </a:r>
          </a:p>
          <a:p>
            <a:endParaRPr lang="en-US" sz="1800" dirty="0">
              <a:latin typeface="Consolas" panose="020B0609020204030204" pitchFamily="49" charset="0"/>
            </a:endParaRPr>
          </a:p>
          <a:p>
            <a:r>
              <a:rPr lang="en-US" dirty="0"/>
              <a:t>Authenticated using workspace key to hash content</a:t>
            </a:r>
          </a:p>
        </p:txBody>
      </p:sp>
    </p:spTree>
    <p:extLst>
      <p:ext uri="{BB962C8B-B14F-4D97-AF65-F5344CB8AC3E}">
        <p14:creationId xmlns:p14="http://schemas.microsoft.com/office/powerpoint/2010/main" val="221590941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789" y="373062"/>
            <a:ext cx="10210799" cy="3176254"/>
          </a:xfrm>
        </p:spPr>
        <p:txBody>
          <a:bodyPr/>
          <a:lstStyle/>
          <a:p>
            <a:r>
              <a:rPr lang="en-US" dirty="0"/>
              <a:t>HTTP Data Collector API</a:t>
            </a:r>
            <a:br>
              <a:rPr lang="en-US" dirty="0"/>
            </a:br>
            <a:r>
              <a:rPr lang="en-US" dirty="0"/>
              <a:t>View Designer</a:t>
            </a:r>
            <a:br>
              <a:rPr lang="en-US" dirty="0"/>
            </a:br>
            <a:r>
              <a:rPr lang="en-US" dirty="0"/>
              <a:t>Alerts and Automation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9789" y="3344862"/>
            <a:ext cx="9296399" cy="3841052"/>
          </a:xfrm>
        </p:spPr>
        <p:txBody>
          <a:bodyPr/>
          <a:lstStyle/>
          <a:p>
            <a:r>
              <a:rPr lang="en-US" dirty="0"/>
              <a:t>https://azure.microsoft.com/documentation/articles/</a:t>
            </a:r>
            <a:r>
              <a:rPr lang="en-US" b="1" dirty="0"/>
              <a:t>log-analytics-data-collector-api</a:t>
            </a:r>
            <a:r>
              <a:rPr lang="en-US" dirty="0"/>
              <a:t>/ </a:t>
            </a:r>
          </a:p>
          <a:p>
            <a:endParaRPr lang="en-US" dirty="0"/>
          </a:p>
          <a:p>
            <a:r>
              <a:rPr lang="en-US" dirty="0"/>
              <a:t>https://azure.microsoft.com/documentation/articles/</a:t>
            </a:r>
            <a:r>
              <a:rPr lang="en-US" b="1" dirty="0"/>
              <a:t>log-analytics-view-designer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https://azure.microsoft.com/documentation/articles/</a:t>
            </a:r>
            <a:r>
              <a:rPr lang="en-US" b="1" dirty="0"/>
              <a:t>log-analytics-alerts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168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9497" y="982662"/>
            <a:ext cx="11887200" cy="6155531"/>
          </a:xfrm>
        </p:spPr>
        <p:txBody>
          <a:bodyPr/>
          <a:lstStyle/>
          <a:p>
            <a:r>
              <a:rPr lang="en-US" dirty="0"/>
              <a:t>Log Analytics overview</a:t>
            </a:r>
          </a:p>
          <a:p>
            <a:pPr lvl="1"/>
            <a:r>
              <a:rPr lang="en-US"/>
              <a:t>Hybrid</a:t>
            </a:r>
            <a:r>
              <a:rPr lang="en-US" dirty="0"/>
              <a:t>, Heterogenous</a:t>
            </a:r>
          </a:p>
          <a:p>
            <a:r>
              <a:rPr lang="en-US" dirty="0"/>
              <a:t>Ready made operational intelligence</a:t>
            </a:r>
          </a:p>
          <a:p>
            <a:pPr lvl="1"/>
            <a:r>
              <a:rPr lang="en-US" dirty="0"/>
              <a:t>Assessments, Analytics, Monitoring</a:t>
            </a:r>
          </a:p>
          <a:p>
            <a:r>
              <a:rPr lang="en-US" dirty="0"/>
              <a:t>Azure Monitoring</a:t>
            </a:r>
          </a:p>
          <a:p>
            <a:pPr lvl="1"/>
            <a:r>
              <a:rPr lang="en-US" dirty="0"/>
              <a:t>Logs, Metrics, Activities</a:t>
            </a:r>
          </a:p>
          <a:p>
            <a:r>
              <a:rPr lang="en-US" dirty="0"/>
              <a:t>Collect any machine data</a:t>
            </a:r>
          </a:p>
          <a:p>
            <a:pPr lvl="1"/>
            <a:r>
              <a:rPr lang="en-US" dirty="0"/>
              <a:t>Built-in collectors, Data collector API</a:t>
            </a:r>
          </a:p>
          <a:p>
            <a:r>
              <a:rPr lang="en-US" dirty="0"/>
              <a:t>Correlate and visualize data</a:t>
            </a:r>
          </a:p>
          <a:p>
            <a:pPr lvl="1"/>
            <a:r>
              <a:rPr lang="en-US" dirty="0"/>
              <a:t>View designer</a:t>
            </a:r>
          </a:p>
          <a:p>
            <a:r>
              <a:rPr lang="en-US" dirty="0"/>
              <a:t>Be alerted and take action</a:t>
            </a:r>
          </a:p>
          <a:p>
            <a:pPr lvl="1"/>
            <a:r>
              <a:rPr lang="en-US" dirty="0" err="1"/>
              <a:t>Webhooks</a:t>
            </a:r>
            <a:r>
              <a:rPr lang="en-US" dirty="0"/>
              <a:t> - Slack, </a:t>
            </a:r>
            <a:r>
              <a:rPr lang="en-US" dirty="0" err="1"/>
              <a:t>Pagerduty</a:t>
            </a:r>
            <a:r>
              <a:rPr lang="en-US" dirty="0"/>
              <a:t>; Azure Automation runbooks</a:t>
            </a:r>
          </a:p>
        </p:txBody>
      </p:sp>
    </p:spTree>
    <p:extLst>
      <p:ext uri="{BB962C8B-B14F-4D97-AF65-F5344CB8AC3E}">
        <p14:creationId xmlns:p14="http://schemas.microsoft.com/office/powerpoint/2010/main" val="29720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8580" y="881383"/>
          <a:ext cx="12167240" cy="60350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29277">
                  <a:extLst>
                    <a:ext uri="{9D8B030D-6E8A-4147-A177-3AD203B41FA5}">
                      <a16:colId xmlns:a16="http://schemas.microsoft.com/office/drawing/2014/main" val="3685143991"/>
                    </a:ext>
                  </a:extLst>
                </a:gridCol>
                <a:gridCol w="1119371">
                  <a:extLst>
                    <a:ext uri="{9D8B030D-6E8A-4147-A177-3AD203B41FA5}">
                      <a16:colId xmlns:a16="http://schemas.microsoft.com/office/drawing/2014/main" val="2360450121"/>
                    </a:ext>
                  </a:extLst>
                </a:gridCol>
                <a:gridCol w="913904">
                  <a:extLst>
                    <a:ext uri="{9D8B030D-6E8A-4147-A177-3AD203B41FA5}">
                      <a16:colId xmlns:a16="http://schemas.microsoft.com/office/drawing/2014/main" val="3600912498"/>
                    </a:ext>
                  </a:extLst>
                </a:gridCol>
                <a:gridCol w="1111308">
                  <a:extLst>
                    <a:ext uri="{9D8B030D-6E8A-4147-A177-3AD203B41FA5}">
                      <a16:colId xmlns:a16="http://schemas.microsoft.com/office/drawing/2014/main" val="1513344140"/>
                    </a:ext>
                  </a:extLst>
                </a:gridCol>
                <a:gridCol w="6449945">
                  <a:extLst>
                    <a:ext uri="{9D8B030D-6E8A-4147-A177-3AD203B41FA5}">
                      <a16:colId xmlns:a16="http://schemas.microsoft.com/office/drawing/2014/main" val="3968956280"/>
                    </a:ext>
                  </a:extLst>
                </a:gridCol>
                <a:gridCol w="1543435">
                  <a:extLst>
                    <a:ext uri="{9D8B030D-6E8A-4147-A177-3AD203B41FA5}">
                      <a16:colId xmlns:a16="http://schemas.microsoft.com/office/drawing/2014/main" val="4273040050"/>
                    </a:ext>
                  </a:extLst>
                </a:gridCol>
              </a:tblGrid>
              <a:tr h="143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Room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Title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Focus Topics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728160322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2:15-3:30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BRK1017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C202-204</a:t>
                      </a: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Take your management and security strategy to the cloud with Operations Management Suite (OMS)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Top-line</a:t>
                      </a:r>
                      <a:r>
                        <a:rPr lang="en-US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breakout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11723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9:00-9:45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BRK2198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B206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Protect your data with a modern backup, archive and disaster recovery solution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Protection &amp; Recovery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219684831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10:45-12:00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BRK3063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C302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Back up born-in-the-cloud and hybrid applications with Operations Management Suite and Azure Backup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Protection &amp; Recovery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214158650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Tuesday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12:30-1:45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BRK2001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B405-407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Get control over your datacenter with security monitoring using Operations Management Suite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Security &amp; Compliance</a:t>
                      </a: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890742169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11:30-12:15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BRK1018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C114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Discover how Manulife and Rackspace manage their hybrid environments today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Overview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360096266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12:30-1:45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BRK2001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B405-407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Get control over your datacenter with security monitoring using Operations Management Suite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Security &amp; Compliance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48440878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4:00-5:15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BRK3163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B401-402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Manage and troubleshoot infrastructure and application issues using Operations Management Suite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Insights &amp; Analytics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230465465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Wednesday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9:00-10:15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BRK2178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Thomas Murphy Ballroom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Dive deep into Operations Management Suite for applications and infrastructure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Overview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2302518226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Wednesday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10:45-12:00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BRK3328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C112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Assess security posture of your datacenter in under one hour using Operations Management Suite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Security &amp; Compliance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582499380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Wednesday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12:30-1:45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BRK2181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C202-204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Protect every app: transform disaster recovery with Operations Management Suite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Protection &amp; Recovery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4289767244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Wednesday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2:15-3:30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BRK2180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B213-B214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Monitor Linux in any cloud with Operations Management Suite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Insights &amp; Analytics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314712158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Wednesday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4:40-5:15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BRK1000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B206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Discover how Accenture and Time Warner manage hybrid environments today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Overview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3953182281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Thursday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9:00-10:15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BRK3042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C112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Migrate and disaster recover Azure workloads using Operations Management Suite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Protection &amp; Recovery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746805798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Thursday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/>
                        <a:t>11:30am - 12:15pm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BRK2293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C114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Mitigate datacenter security threats with guided investigation using Operations Management Suite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Security &amp; Compliance</a:t>
                      </a: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2383899041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Thursday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12:30-1:45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BRK2179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C113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Manage your Azure Resources at scale with Operations Management Suite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Overview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2925861875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Thursday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4:00-5:15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BRK3164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Sidney Marcus Auditorium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Automate tasks and gain efficiency for your hybrid environment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Automation &amp; Control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3287013049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9:00-10:15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BRK2095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C112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Uncover system and service issues of any app with Operations Management Suite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Insights &amp; Analytics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4018998133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Friday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10:45-12:00PM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BRK2091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A411-412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Manage updates across on-premises and clouds for Windows Server &amp; Linux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Automation &amp; Control</a:t>
                      </a: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243538309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12:30-1:45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BRK2092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Thomas Murphy</a:t>
                      </a:r>
                      <a:r>
                        <a:rPr lang="en-US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Ballroom 2&amp;3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Explore configuration and change management in Operations Management Suite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Automation &amp; Control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2012893097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247418" y="89534"/>
            <a:ext cx="11889564" cy="91757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Operations Management Suite Sessions at #MSIgnite</a:t>
            </a:r>
          </a:p>
        </p:txBody>
      </p:sp>
    </p:spTree>
    <p:extLst>
      <p:ext uri="{BB962C8B-B14F-4D97-AF65-F5344CB8AC3E}">
        <p14:creationId xmlns:p14="http://schemas.microsoft.com/office/powerpoint/2010/main" val="14541750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4140" y="855983"/>
          <a:ext cx="12167240" cy="23469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29277">
                  <a:extLst>
                    <a:ext uri="{9D8B030D-6E8A-4147-A177-3AD203B41FA5}">
                      <a16:colId xmlns:a16="http://schemas.microsoft.com/office/drawing/2014/main" val="3685143991"/>
                    </a:ext>
                  </a:extLst>
                </a:gridCol>
                <a:gridCol w="1119371">
                  <a:extLst>
                    <a:ext uri="{9D8B030D-6E8A-4147-A177-3AD203B41FA5}">
                      <a16:colId xmlns:a16="http://schemas.microsoft.com/office/drawing/2014/main" val="2360450121"/>
                    </a:ext>
                  </a:extLst>
                </a:gridCol>
                <a:gridCol w="913904">
                  <a:extLst>
                    <a:ext uri="{9D8B030D-6E8A-4147-A177-3AD203B41FA5}">
                      <a16:colId xmlns:a16="http://schemas.microsoft.com/office/drawing/2014/main" val="3600912498"/>
                    </a:ext>
                  </a:extLst>
                </a:gridCol>
                <a:gridCol w="1111308">
                  <a:extLst>
                    <a:ext uri="{9D8B030D-6E8A-4147-A177-3AD203B41FA5}">
                      <a16:colId xmlns:a16="http://schemas.microsoft.com/office/drawing/2014/main" val="1513344140"/>
                    </a:ext>
                  </a:extLst>
                </a:gridCol>
                <a:gridCol w="6449945">
                  <a:extLst>
                    <a:ext uri="{9D8B030D-6E8A-4147-A177-3AD203B41FA5}">
                      <a16:colId xmlns:a16="http://schemas.microsoft.com/office/drawing/2014/main" val="3968956280"/>
                    </a:ext>
                  </a:extLst>
                </a:gridCol>
                <a:gridCol w="1543435">
                  <a:extLst>
                    <a:ext uri="{9D8B030D-6E8A-4147-A177-3AD203B41FA5}">
                      <a16:colId xmlns:a16="http://schemas.microsoft.com/office/drawing/2014/main" val="4273040050"/>
                    </a:ext>
                  </a:extLst>
                </a:gridCol>
              </a:tblGrid>
              <a:tr h="143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Code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Room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Title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Focus Topics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728160322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Monday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2:15-3:30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BRK2204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B312-314</a:t>
                      </a: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Meet Windows Server 2016 and System Center 2016!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Top-line</a:t>
                      </a:r>
                      <a:r>
                        <a:rPr lang="en-US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breakout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11723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Tuesday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9:00-10:15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BRK2159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Georgia Ballroom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Take advantage of new capabilities in System Center 2016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Top-line</a:t>
                      </a:r>
                      <a:r>
                        <a:rPr lang="en-US" sz="1400" baseline="0" dirty="0">
                          <a:effectLst/>
                        </a:rPr>
                        <a:t> breakout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219684831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Tuesday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4:00-5:15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BRK3166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Thomas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Murphy Ballroom 2&amp;3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Manage your software-defined datacenter using System Center 2016 Virtual Machine Manager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System Center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214158650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Thursday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2:15-3:30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BRK3165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Georgia Ballroom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Monitor your changing datacenter using Microsoft System Center 2016 Operations Manager</a:t>
                      </a:r>
                      <a:endParaRPr lang="en-US" sz="1400" b="1" dirty="0">
                        <a:effectLst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System Center</a:t>
                      </a: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890742169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Wednesday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12:30pm - 1:45pm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BRK 2121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B213-214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and diagnose web apps &amp; services with Application Insights &amp; SCOM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System Center</a:t>
                      </a: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208290179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247418" y="89534"/>
            <a:ext cx="11889564" cy="91757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System Center sessions at #MSIgnite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4140" y="4112263"/>
          <a:ext cx="12167240" cy="23469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29277">
                  <a:extLst>
                    <a:ext uri="{9D8B030D-6E8A-4147-A177-3AD203B41FA5}">
                      <a16:colId xmlns:a16="http://schemas.microsoft.com/office/drawing/2014/main" val="3685143991"/>
                    </a:ext>
                  </a:extLst>
                </a:gridCol>
                <a:gridCol w="1119371">
                  <a:extLst>
                    <a:ext uri="{9D8B030D-6E8A-4147-A177-3AD203B41FA5}">
                      <a16:colId xmlns:a16="http://schemas.microsoft.com/office/drawing/2014/main" val="2360450121"/>
                    </a:ext>
                  </a:extLst>
                </a:gridCol>
                <a:gridCol w="913904">
                  <a:extLst>
                    <a:ext uri="{9D8B030D-6E8A-4147-A177-3AD203B41FA5}">
                      <a16:colId xmlns:a16="http://schemas.microsoft.com/office/drawing/2014/main" val="3600912498"/>
                    </a:ext>
                  </a:extLst>
                </a:gridCol>
                <a:gridCol w="1111308">
                  <a:extLst>
                    <a:ext uri="{9D8B030D-6E8A-4147-A177-3AD203B41FA5}">
                      <a16:colId xmlns:a16="http://schemas.microsoft.com/office/drawing/2014/main" val="1513344140"/>
                    </a:ext>
                  </a:extLst>
                </a:gridCol>
                <a:gridCol w="6449945">
                  <a:extLst>
                    <a:ext uri="{9D8B030D-6E8A-4147-A177-3AD203B41FA5}">
                      <a16:colId xmlns:a16="http://schemas.microsoft.com/office/drawing/2014/main" val="3968956280"/>
                    </a:ext>
                  </a:extLst>
                </a:gridCol>
                <a:gridCol w="1543435">
                  <a:extLst>
                    <a:ext uri="{9D8B030D-6E8A-4147-A177-3AD203B41FA5}">
                      <a16:colId xmlns:a16="http://schemas.microsoft.com/office/drawing/2014/main" val="4273040050"/>
                    </a:ext>
                  </a:extLst>
                </a:gridCol>
              </a:tblGrid>
              <a:tr h="143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Code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Room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Title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Focus Topics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728160322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1:00-1:20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THR3028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Build solutions with Operations Management Suite extensions and integration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219684831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Tuesday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+mn-ea"/>
                        </a:rPr>
                        <a:t>10:20-10:40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THR3023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Microsoft Theater 1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Witness cloud attacks illustrated: insights from Operations Management Suite and Security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Security &amp; Compliance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1214158650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Wednesday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10:20-10:40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THR3029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Microsoft Theater 1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Learn lessons and notes from the field - Operations Management Suite Site Recovery and Backup</a:t>
                      </a:r>
                      <a:endParaRPr lang="en-US" sz="1400" b="1" dirty="0">
                        <a:effectLst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Protection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&amp; Recovery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890742169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Wednesday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2:10-2:30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THR3024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Evolve your automation strategy with Operations Management Suite</a:t>
                      </a:r>
                      <a:endParaRPr lang="en-US" sz="1400" b="1" dirty="0">
                        <a:effectLst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Automation &amp; Control</a:t>
                      </a: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2914196794"/>
                  </a:ext>
                </a:extLst>
              </a:tr>
              <a:tr h="108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Thursday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12:05-12:25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THR3022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Microsoft Theater 1</a:t>
                      </a: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Evolve your MP experience in System Center Operations Manager 2016</a:t>
                      </a:r>
                      <a:endParaRPr lang="en-US" sz="1400" b="1" dirty="0">
                        <a:effectLst/>
                      </a:endParaRPr>
                    </a:p>
                  </a:txBody>
                  <a:tcPr marL="44299" marR="4429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System Center</a:t>
                      </a:r>
                    </a:p>
                  </a:txBody>
                  <a:tcPr marL="44299" marR="44299" marT="0" marB="0"/>
                </a:tc>
                <a:extLst>
                  <a:ext uri="{0D108BD9-81ED-4DB2-BD59-A6C34878D82A}">
                    <a16:rowId xmlns:a16="http://schemas.microsoft.com/office/drawing/2014/main" val="3017968993"/>
                  </a:ext>
                </a:extLst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247418" y="3194688"/>
            <a:ext cx="11889564" cy="917575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Management theater sessions at #MSIgnite</a:t>
            </a:r>
          </a:p>
        </p:txBody>
      </p:sp>
    </p:spTree>
    <p:extLst>
      <p:ext uri="{BB962C8B-B14F-4D97-AF65-F5344CB8AC3E}">
        <p14:creationId xmlns:p14="http://schemas.microsoft.com/office/powerpoint/2010/main" val="12863885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444570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PC or Tablet visit MyIgnite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http://myignite.microsoft.com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phone download and use the Ignite Mobile App by scanning  the QR code above or visiting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https://aka.ms/ignite.mobileapp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Please evaluate this session</a:t>
            </a:r>
          </a:p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Your feedback is important to us!</a:t>
            </a:r>
            <a:endParaRPr kumimoji="0" lang="en-US" sz="36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Log Analytics overview</a:t>
            </a:r>
          </a:p>
          <a:p>
            <a:r>
              <a:rPr lang="en-US" dirty="0"/>
              <a:t>Ready made operational intelligence</a:t>
            </a:r>
          </a:p>
          <a:p>
            <a:r>
              <a:rPr lang="en-US" dirty="0"/>
              <a:t>Azure Monitoring</a:t>
            </a:r>
          </a:p>
          <a:p>
            <a:r>
              <a:rPr lang="en-US" dirty="0"/>
              <a:t>Collect any machine data</a:t>
            </a:r>
          </a:p>
          <a:p>
            <a:r>
              <a:rPr lang="en-US" dirty="0"/>
              <a:t>Correlate and visualize data</a:t>
            </a:r>
          </a:p>
          <a:p>
            <a:r>
              <a:rPr lang="en-US" dirty="0"/>
              <a:t>Be alerted and take action</a:t>
            </a:r>
          </a:p>
        </p:txBody>
      </p:sp>
    </p:spTree>
    <p:extLst>
      <p:ext uri="{BB962C8B-B14F-4D97-AF65-F5344CB8AC3E}">
        <p14:creationId xmlns:p14="http://schemas.microsoft.com/office/powerpoint/2010/main" val="41750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40" y="1241426"/>
            <a:ext cx="5945185" cy="3508396"/>
          </a:xfrm>
        </p:spPr>
        <p:txBody>
          <a:bodyPr/>
          <a:lstStyle/>
          <a:p>
            <a:r>
              <a:rPr lang="en-US" dirty="0"/>
              <a:t>Q&amp;A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Richard.Rundle@microsoft.com</a:t>
            </a:r>
            <a:br>
              <a:rPr lang="en-US" sz="3600" dirty="0"/>
            </a:br>
            <a:r>
              <a:rPr lang="en-US" sz="3600" dirty="0"/>
              <a:t>elkim@microsoft.com</a:t>
            </a:r>
            <a:br>
              <a:rPr lang="en-US" sz="3600" dirty="0"/>
            </a:br>
            <a:r>
              <a:rPr lang="en-US" sz="3600" dirty="0"/>
              <a:t>evanhi@microsoft.com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5706202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5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OMS Log Analytics?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7" y="1516062"/>
            <a:ext cx="12161837" cy="600164"/>
          </a:xfrm>
        </p:spPr>
        <p:txBody>
          <a:bodyPr/>
          <a:lstStyle/>
          <a:p>
            <a:r>
              <a:rPr lang="en-US" sz="3000" b="1" u="sng" dirty="0">
                <a:solidFill>
                  <a:schemeClr val="bg2">
                    <a:lumMod val="10000"/>
                  </a:schemeClr>
                </a:solidFill>
              </a:rPr>
              <a:t>Collect, search and visualize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000" dirty="0"/>
              <a:t>machine data from cloud and on-premises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5006" y="2582862"/>
            <a:ext cx="10746463" cy="2518003"/>
            <a:chOff x="808037" y="1668462"/>
            <a:chExt cx="10746463" cy="2518003"/>
          </a:xfrm>
        </p:grpSpPr>
        <p:grpSp>
          <p:nvGrpSpPr>
            <p:cNvPr id="5" name="Group 4"/>
            <p:cNvGrpSpPr/>
            <p:nvPr/>
          </p:nvGrpSpPr>
          <p:grpSpPr>
            <a:xfrm>
              <a:off x="808037" y="1668462"/>
              <a:ext cx="8826711" cy="581373"/>
              <a:chOff x="517585" y="1380223"/>
              <a:chExt cx="8826711" cy="58137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17585" y="1380223"/>
                <a:ext cx="576072" cy="577970"/>
              </a:xfrm>
              <a:prstGeom prst="ellipse">
                <a:avLst/>
              </a:prstGeom>
              <a:solidFill>
                <a:schemeClr val="tx1"/>
              </a:solidFill>
              <a:ln w="5715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95941" y="1407598"/>
                <a:ext cx="814835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rPr>
                  <a:t>Hyper-scale </a:t>
                </a:r>
                <a:r>
                  <a:rPr kumimoji="0" lang="en-US" sz="3000" b="0" i="0" u="sng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rPr>
                  <a:t>machine data analytics 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rPr>
                  <a:t>platform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08037" y="2659062"/>
              <a:ext cx="10746463" cy="581373"/>
              <a:chOff x="517585" y="1508937"/>
              <a:chExt cx="10746463" cy="58137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17585" y="1508937"/>
                <a:ext cx="576072" cy="577970"/>
              </a:xfrm>
              <a:prstGeom prst="ellipse">
                <a:avLst/>
              </a:prstGeom>
              <a:solidFill>
                <a:schemeClr val="tx1"/>
              </a:solidFill>
              <a:ln w="5715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98204" y="1536312"/>
                <a:ext cx="1006584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rPr>
                  <a:t>Provide out of the box application and </a:t>
                </a:r>
                <a:r>
                  <a:rPr kumimoji="0" lang="en-US" sz="3000" b="0" i="0" u="sng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rPr>
                  <a:t>workload insights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08037" y="3605092"/>
              <a:ext cx="8826711" cy="581373"/>
              <a:chOff x="517585" y="1593081"/>
              <a:chExt cx="8826711" cy="58137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17585" y="1593081"/>
                <a:ext cx="576072" cy="577970"/>
              </a:xfrm>
              <a:prstGeom prst="ellipse">
                <a:avLst/>
              </a:prstGeom>
              <a:solidFill>
                <a:schemeClr val="tx1"/>
              </a:solidFill>
              <a:ln w="5715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95941" y="1620456"/>
                <a:ext cx="814835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rPr>
                  <a:t>Robust </a:t>
                </a:r>
                <a:r>
                  <a:rPr kumimoji="0" lang="en-US" sz="3000" b="0" i="0" u="sng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rPr>
                  <a:t>hybrid monitoring 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+mj-lt"/>
                  </a:rPr>
                  <a:t>solution</a:t>
                </a:r>
              </a:p>
            </p:txBody>
          </p:sp>
        </p:grpSp>
      </p:grpSp>
      <p:sp>
        <p:nvSpPr>
          <p:cNvPr id="14" name="Text Placeholder 3"/>
          <p:cNvSpPr txBox="1">
            <a:spLocks/>
          </p:cNvSpPr>
          <p:nvPr/>
        </p:nvSpPr>
        <p:spPr>
          <a:xfrm>
            <a:off x="274637" y="5935662"/>
            <a:ext cx="8229599" cy="738664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microsoft.com/oms</a:t>
            </a:r>
          </a:p>
        </p:txBody>
      </p:sp>
    </p:spTree>
    <p:extLst>
      <p:ext uri="{BB962C8B-B14F-4D97-AF65-F5344CB8AC3E}">
        <p14:creationId xmlns:p14="http://schemas.microsoft.com/office/powerpoint/2010/main" val="35337978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2255837" y="1592262"/>
            <a:ext cx="5092823" cy="4801314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ISO 27001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SOC 1,2 Type 1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PCI-DSS</a:t>
            </a: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6545" y="218496"/>
            <a:ext cx="4848692" cy="917575"/>
          </a:xfrm>
        </p:spPr>
        <p:txBody>
          <a:bodyPr/>
          <a:lstStyle/>
          <a:p>
            <a:r>
              <a:rPr lang="en-US" dirty="0"/>
              <a:t>Production Ready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833" y="1136072"/>
            <a:ext cx="2641270" cy="2021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2" y="5368718"/>
            <a:ext cx="2176500" cy="1481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833" y="3157660"/>
            <a:ext cx="2641270" cy="202158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7565900" y="3573462"/>
            <a:ext cx="4870575" cy="344709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East US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West Europe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Southeast Asia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Australia Southeast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US Government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660" y="1168474"/>
            <a:ext cx="4229100" cy="2343150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7056437" y="224005"/>
            <a:ext cx="4848692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Global Availability</a:t>
            </a:r>
          </a:p>
        </p:txBody>
      </p:sp>
      <p:sp>
        <p:nvSpPr>
          <p:cNvPr id="25" name="5-Point Star 11"/>
          <p:cNvSpPr>
            <a:spLocks noChangeAspect="1"/>
          </p:cNvSpPr>
          <p:nvPr/>
        </p:nvSpPr>
        <p:spPr bwMode="auto">
          <a:xfrm>
            <a:off x="7513637" y="6316363"/>
            <a:ext cx="609600" cy="516628"/>
          </a:xfrm>
          <a:prstGeom prst="star5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6075832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Made Operational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/>
              <a:t>25+solutions available</a:t>
            </a:r>
          </a:p>
          <a:p>
            <a:pPr lvl="1"/>
            <a:r>
              <a:rPr lang="en-US" dirty="0"/>
              <a:t>Built by experts, including Customer Support &amp; Services and product groups</a:t>
            </a:r>
          </a:p>
          <a:p>
            <a:pPr lvl="1" fontAlgn="t"/>
            <a:r>
              <a:rPr lang="en-US" i="1" dirty="0"/>
              <a:t>Monday THR3028 Build solutions with Operations Management Suite extensions and integration</a:t>
            </a:r>
          </a:p>
          <a:p>
            <a:r>
              <a:rPr lang="en-US" dirty="0"/>
              <a:t>Infrastructure and applications</a:t>
            </a:r>
          </a:p>
          <a:p>
            <a:pPr lvl="1"/>
            <a:r>
              <a:rPr lang="en-US" dirty="0"/>
              <a:t>Assessments, Analytics, Monitoring</a:t>
            </a:r>
          </a:p>
          <a:p>
            <a:r>
              <a:rPr lang="en-US" dirty="0"/>
              <a:t>Hybrid</a:t>
            </a:r>
          </a:p>
          <a:p>
            <a:r>
              <a:rPr lang="en-US" dirty="0"/>
              <a:t>Heterogeneous</a:t>
            </a:r>
          </a:p>
          <a:p>
            <a:pPr lvl="1" fontAlgn="t"/>
            <a:r>
              <a:rPr lang="en-US" i="1" dirty="0"/>
              <a:t>Wednesday 2:15-3:30 BRK2180 Monitor Linux in any cloud with Operations Management Suite </a:t>
            </a:r>
            <a:endParaRPr lang="en-US" sz="2400" i="1" dirty="0"/>
          </a:p>
          <a:p>
            <a:r>
              <a:rPr lang="en-US" dirty="0"/>
              <a:t>Powered by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351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475" y="460216"/>
            <a:ext cx="11810999" cy="2179058"/>
          </a:xfrm>
        </p:spPr>
        <p:txBody>
          <a:bodyPr/>
          <a:lstStyle/>
          <a:p>
            <a:r>
              <a:rPr lang="en-US" dirty="0"/>
              <a:t>Office365</a:t>
            </a:r>
            <a:br>
              <a:rPr lang="en-US" dirty="0"/>
            </a:br>
            <a:r>
              <a:rPr lang="en-US" dirty="0"/>
              <a:t>Application Insights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4475" y="5630862"/>
            <a:ext cx="9326562" cy="1181862"/>
          </a:xfrm>
        </p:spPr>
        <p:txBody>
          <a:bodyPr/>
          <a:lstStyle/>
          <a:p>
            <a:r>
              <a:rPr lang="en-US" dirty="0"/>
              <a:t>https://azure.microsoft.com/documentation/articles/</a:t>
            </a:r>
            <a:r>
              <a:rPr lang="en-US" b="1" dirty="0"/>
              <a:t>log-analytics-add-solutions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699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Liz Kim</a:t>
            </a:r>
          </a:p>
        </p:txBody>
      </p:sp>
    </p:spTree>
    <p:extLst>
      <p:ext uri="{BB962C8B-B14F-4D97-AF65-F5344CB8AC3E}">
        <p14:creationId xmlns:p14="http://schemas.microsoft.com/office/powerpoint/2010/main" val="17483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Pre-Ignite</a:t>
            </a:r>
            <a:r>
              <a:rPr lang="en-US" dirty="0"/>
              <a:t> Azure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/>
              <a:t>WAD table storage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/>
              <a:t>IIS, Windows Event, ETW, Syslog</a:t>
            </a:r>
          </a:p>
          <a:p>
            <a:r>
              <a:rPr lang="en-US"/>
              <a:t>WAD blob storage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/>
              <a:t>Key Vault, NSG, Application Gateway, Automation</a:t>
            </a:r>
          </a:p>
          <a:p>
            <a:r>
              <a:rPr lang="en-US"/>
              <a:t>VM agents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/>
              <a:t>Linux and Windows</a:t>
            </a:r>
          </a:p>
          <a:p>
            <a:r>
              <a:rPr lang="en-US"/>
              <a:t>Solutions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/>
              <a:t>Service Fabric, Key Vault, Azure Network Analytics, Automation</a:t>
            </a:r>
          </a:p>
        </p:txBody>
      </p:sp>
    </p:spTree>
    <p:extLst>
      <p:ext uri="{BB962C8B-B14F-4D97-AF65-F5344CB8AC3E}">
        <p14:creationId xmlns:p14="http://schemas.microsoft.com/office/powerpoint/2010/main" val="8373223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7645BF26-5E45-428D-8A8C-D391F447614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94F43A21-9696-48F3-B9B7-2EDC14895D10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91E44DB9-F8DD-48AE-8162-26CDF62A116D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2919AEDD-0101-441B-B6AF-1CDAE3B8CD78}"/>
    </a:ext>
  </a:extLst>
</a:theme>
</file>

<file path=ppt/theme/theme5.xml><?xml version="1.0" encoding="utf-8"?>
<a:theme xmlns:a="http://schemas.openxmlformats.org/drawingml/2006/main" name="2_5-50033_TR23_BO_CT_Template">
  <a:themeElements>
    <a:clrScheme name="TR23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D83B01"/>
      </a:accent1>
      <a:accent2>
        <a:srgbClr val="0078D7"/>
      </a:accent2>
      <a:accent3>
        <a:srgbClr val="BAD80A"/>
      </a:accent3>
      <a:accent4>
        <a:srgbClr val="FFB900"/>
      </a:accent4>
      <a:accent5>
        <a:srgbClr val="5C2D91"/>
      </a:accent5>
      <a:accent6>
        <a:srgbClr val="002050"/>
      </a:accent6>
      <a:hlink>
        <a:srgbClr val="002050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R23_BO_CT_Template.potx [Read-Only]" id="{1530D5E8-20CA-4CF3-8212-8BA00317751E}" vid="{ACFB5AF2-7E03-452D-A202-569D7361D7E7}"/>
    </a:ext>
  </a:extLst>
</a:theme>
</file>

<file path=ppt/theme/theme6.xml><?xml version="1.0" encoding="utf-8"?>
<a:theme xmlns:a="http://schemas.openxmlformats.org/drawingml/2006/main" name="1_5-50033_TR23_BO_CT_Template">
  <a:themeElements>
    <a:clrScheme name="TR23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D83B01"/>
      </a:accent1>
      <a:accent2>
        <a:srgbClr val="0078D7"/>
      </a:accent2>
      <a:accent3>
        <a:srgbClr val="BAD80A"/>
      </a:accent3>
      <a:accent4>
        <a:srgbClr val="FFB900"/>
      </a:accent4>
      <a:accent5>
        <a:srgbClr val="5C2D91"/>
      </a:accent5>
      <a:accent6>
        <a:srgbClr val="002050"/>
      </a:accent6>
      <a:hlink>
        <a:srgbClr val="002050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R23_BO_CT_Template.potx [Read-Only]" id="{1530D5E8-20CA-4CF3-8212-8BA00317751E}" vid="{ACFB5AF2-7E03-452D-A202-569D7361D7E7}"/>
    </a:ext>
  </a:extLst>
</a:theme>
</file>

<file path=ppt/theme/theme7.xml><?xml version="1.0" encoding="utf-8"?>
<a:theme xmlns:a="http://schemas.openxmlformats.org/drawingml/2006/main" name="3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8.xml><?xml version="1.0" encoding="utf-8"?>
<a:theme xmlns:a="http://schemas.openxmlformats.org/drawingml/2006/main" name="6-50029_S4_Q1_FY17_Light_Template">
  <a:themeElements>
    <a:clrScheme name="S4 Light">
      <a:dk1>
        <a:srgbClr val="505050"/>
      </a:dk1>
      <a:lt1>
        <a:srgbClr val="FFFFFF"/>
      </a:lt1>
      <a:dk2>
        <a:srgbClr val="0078D7"/>
      </a:dk2>
      <a:lt2>
        <a:srgbClr val="D2D2D2"/>
      </a:lt2>
      <a:accent1>
        <a:srgbClr val="0078D7"/>
      </a:accent1>
      <a:accent2>
        <a:srgbClr val="00188F"/>
      </a:accent2>
      <a:accent3>
        <a:srgbClr val="32145A"/>
      </a:accent3>
      <a:accent4>
        <a:srgbClr val="107C10"/>
      </a:accent4>
      <a:accent5>
        <a:srgbClr val="00BCF2"/>
      </a:accent5>
      <a:accent6>
        <a:srgbClr val="FFB900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4_Q1_FY17_Light_Template" id="{26838CB7-680A-4B75-B073-FEDA99F7AC24}" vid="{8B790D91-9CB2-4321-9CAA-D45DC82E89F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Richard  Rundle 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2016-09-27T04:00:00+00:00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BRK3163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30e9df3-be65-4c73-a93b-d1236ebd677e"/>
    <ds:schemaRef ds:uri="01c77077-aee4-4b5f-bd4e-9cd40a6fff29"/>
    <ds:schemaRef ds:uri="http://schemas.microsoft.com/sharepoint/v3"/>
    <ds:schemaRef ds:uri="http://schemas.openxmlformats.org/package/2006/metadata/core-properties"/>
    <ds:schemaRef ds:uri="8ff673fc-3231-4e3a-893b-6d7f7cd32766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Microsoft_2016_16x9_Template_v02</Template>
  <TotalTime>1</TotalTime>
  <Words>2060</Words>
  <Application>Microsoft Office PowerPoint</Application>
  <PresentationFormat>Custom</PresentationFormat>
  <Paragraphs>536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Malgun Gothic</vt:lpstr>
      <vt:lpstr>Arial</vt:lpstr>
      <vt:lpstr>Calibri</vt:lpstr>
      <vt:lpstr>Consolas</vt:lpstr>
      <vt:lpstr>Courier New</vt:lpstr>
      <vt:lpstr>Segoe</vt:lpstr>
      <vt:lpstr>Segoe UI</vt:lpstr>
      <vt:lpstr>Segoe UI Light</vt:lpstr>
      <vt:lpstr>Segoe UI Semibold</vt:lpstr>
      <vt:lpstr>Segoe UI Semilight</vt:lpstr>
      <vt:lpstr>Times New Roman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2_5-50033_TR23_BO_CT_Template</vt:lpstr>
      <vt:lpstr>1_5-50033_TR23_BO_CT_Template</vt:lpstr>
      <vt:lpstr>3_5-50002_Ignite_Breakout_Template</vt:lpstr>
      <vt:lpstr>6-50029_S4_Q1_FY17_Light_Template</vt:lpstr>
      <vt:lpstr>Manage and troubleshoot infrastructure and application issues using Operations Management Suite</vt:lpstr>
      <vt:lpstr>PowerPoint Presentation</vt:lpstr>
      <vt:lpstr>Agenda</vt:lpstr>
      <vt:lpstr>What is OMS Log Analytics?</vt:lpstr>
      <vt:lpstr>Production Ready</vt:lpstr>
      <vt:lpstr>Ready Made Operational Intelligence</vt:lpstr>
      <vt:lpstr>Office365 Application Insights</vt:lpstr>
      <vt:lpstr>Azure Monitoring</vt:lpstr>
      <vt:lpstr>Pre-Ignite Azure monitoring</vt:lpstr>
      <vt:lpstr>PowerPoint Presentation</vt:lpstr>
      <vt:lpstr>PowerPoint Presentation</vt:lpstr>
      <vt:lpstr>List of services available through</vt:lpstr>
      <vt:lpstr>Platform data</vt:lpstr>
      <vt:lpstr>PowerPoint Presentation</vt:lpstr>
      <vt:lpstr>Azure Monitor</vt:lpstr>
      <vt:lpstr>PowerPoint Presentation</vt:lpstr>
      <vt:lpstr>Azure-specific solutions</vt:lpstr>
      <vt:lpstr>Azure Solutions</vt:lpstr>
      <vt:lpstr>Log Analytics for Azure monitoring</vt:lpstr>
      <vt:lpstr>Log Analytics for Azure - industry differentiator</vt:lpstr>
      <vt:lpstr>Next steps</vt:lpstr>
      <vt:lpstr>PowerPoint Presentation</vt:lpstr>
      <vt:lpstr>Using the HTTP Data Collector API</vt:lpstr>
      <vt:lpstr>HTTP Data Collector API View Designer Alerts and Automation</vt:lpstr>
      <vt:lpstr>Summary</vt:lpstr>
      <vt:lpstr>PowerPoint Presentation</vt:lpstr>
      <vt:lpstr>PowerPoint Presentation</vt:lpstr>
      <vt:lpstr>Free IT Pro resources To advance your career in cloud technology</vt:lpstr>
      <vt:lpstr>PowerPoint Presentation</vt:lpstr>
      <vt:lpstr>Q&amp;A  Richard.Rundle@microsoft.com elkim@microsoft.com evanhi@microsoft.com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and troubleshoot infrastructure and application issues using Operations Management Suite</dc:title>
  <dc:subject>&lt;Speech title here&gt;</dc:subject>
  <dc:creator>MS Events 0093</dc:creator>
  <cp:keywords>Microsoft 2016</cp:keywords>
  <dc:description>Template: Mitchell Derrey, Silverfox Productions_x000d_
Formatting: _x000d_
Audience Type:</dc:description>
  <cp:lastModifiedBy>MS Events 0089</cp:lastModifiedBy>
  <cp:revision>2</cp:revision>
  <dcterms:created xsi:type="dcterms:W3CDTF">2016-09-27T16:28:05Z</dcterms:created>
  <dcterms:modified xsi:type="dcterms:W3CDTF">2016-09-27T17:36:01Z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