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6" r:id="rId7"/>
    <p:sldMasterId id="2147484389" r:id="rId8"/>
    <p:sldMasterId id="2147484412" r:id="rId9"/>
  </p:sldMasterIdLst>
  <p:notesMasterIdLst>
    <p:notesMasterId r:id="rId30"/>
  </p:notesMasterIdLst>
  <p:handoutMasterIdLst>
    <p:handoutMasterId r:id="rId31"/>
  </p:handout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2016 Template Light" id="{A073DAE3-B461-442F-A3D3-6642BD875E4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15" autoAdjust="0"/>
  </p:normalViewPr>
  <p:slideViewPr>
    <p:cSldViewPr>
      <p:cViewPr varScale="1">
        <p:scale>
          <a:sx n="104" d="100"/>
          <a:sy n="104" d="100"/>
        </p:scale>
        <p:origin x="61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39046E-8E7C-484F-A2B4-DB3172FCC5D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F631A8-4B86-4273-9633-A5132EDF4C46}">
      <dgm:prSet phldrT="[Text]"/>
      <dgm:spPr/>
      <dgm:t>
        <a:bodyPr/>
        <a:lstStyle/>
        <a:p>
          <a:r>
            <a:rPr lang="en-US" dirty="0">
              <a:latin typeface="+mj-lt"/>
            </a:rPr>
            <a:t>Data-driven Business</a:t>
          </a:r>
        </a:p>
      </dgm:t>
    </dgm:pt>
    <dgm:pt modelId="{65C95413-32BC-4C86-BEAC-7E8FCCCA32B5}" type="parTrans" cxnId="{150D586B-3002-4AB7-843F-F211FF9EB22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002059A-01AB-47D6-81C6-E28E804C70C5}" type="sibTrans" cxnId="{150D586B-3002-4AB7-843F-F211FF9EB22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5DBE2C8-276F-4C97-85B6-82A174AAF60E}">
      <dgm:prSet phldrT="[Text]"/>
      <dgm:spPr/>
      <dgm:t>
        <a:bodyPr/>
        <a:lstStyle/>
        <a:p>
          <a:r>
            <a:rPr lang="en-US" dirty="0">
              <a:latin typeface="+mj-lt"/>
            </a:rPr>
            <a:t>Data Secrecy</a:t>
          </a:r>
        </a:p>
      </dgm:t>
    </dgm:pt>
    <dgm:pt modelId="{C3769FD0-F65D-426D-BCDE-F7960C0840EF}" type="parTrans" cxnId="{F0AD3B52-9570-487D-89FC-E8FE74D54A1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ACA78AD-A123-487B-AAB7-5992E5F6A717}" type="sibTrans" cxnId="{F0AD3B52-9570-487D-89FC-E8FE74D54A1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1BB15CA-516A-436F-8FA0-8D588DFF8E8C}" type="pres">
      <dgm:prSet presAssocID="{8139046E-8E7C-484F-A2B4-DB3172FCC5DF}" presName="compositeShape" presStyleCnt="0">
        <dgm:presLayoutVars>
          <dgm:chMax val="2"/>
          <dgm:dir/>
          <dgm:resizeHandles val="exact"/>
        </dgm:presLayoutVars>
      </dgm:prSet>
      <dgm:spPr/>
    </dgm:pt>
    <dgm:pt modelId="{527B9BF6-8395-42DA-8457-A1BD73FFBA41}" type="pres">
      <dgm:prSet presAssocID="{8139046E-8E7C-484F-A2B4-DB3172FCC5DF}" presName="divider" presStyleLbl="fgShp" presStyleIdx="0" presStyleCnt="1"/>
      <dgm:spPr/>
    </dgm:pt>
    <dgm:pt modelId="{DA868680-9D42-4B95-A9AB-81408386464F}" type="pres">
      <dgm:prSet presAssocID="{64F631A8-4B86-4273-9633-A5132EDF4C46}" presName="downArrow" presStyleLbl="node1" presStyleIdx="0" presStyleCnt="2"/>
      <dgm:spPr/>
    </dgm:pt>
    <dgm:pt modelId="{98239DE3-D9CB-4549-B605-B46D61A4527C}" type="pres">
      <dgm:prSet presAssocID="{64F631A8-4B86-4273-9633-A5132EDF4C46}" presName="downArrowText" presStyleLbl="revTx" presStyleIdx="0" presStyleCnt="2">
        <dgm:presLayoutVars>
          <dgm:bulletEnabled val="1"/>
        </dgm:presLayoutVars>
      </dgm:prSet>
      <dgm:spPr/>
    </dgm:pt>
    <dgm:pt modelId="{C7EED9ED-F6EF-4351-8965-925DDAE9518C}" type="pres">
      <dgm:prSet presAssocID="{B5DBE2C8-276F-4C97-85B6-82A174AAF60E}" presName="upArrow" presStyleLbl="node1" presStyleIdx="1" presStyleCnt="2"/>
      <dgm:spPr/>
    </dgm:pt>
    <dgm:pt modelId="{2A008831-9A07-4671-9F0F-DBDEE74311D8}" type="pres">
      <dgm:prSet presAssocID="{B5DBE2C8-276F-4C97-85B6-82A174AAF60E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41CCEE11-EB4C-4454-8E55-927D9603646A}" type="presOf" srcId="{64F631A8-4B86-4273-9633-A5132EDF4C46}" destId="{98239DE3-D9CB-4549-B605-B46D61A4527C}" srcOrd="0" destOrd="0" presId="urn:microsoft.com/office/officeart/2005/8/layout/arrow3"/>
    <dgm:cxn modelId="{724A354F-C5D0-455B-80EA-EC251826D432}" type="presOf" srcId="{8139046E-8E7C-484F-A2B4-DB3172FCC5DF}" destId="{41BB15CA-516A-436F-8FA0-8D588DFF8E8C}" srcOrd="0" destOrd="0" presId="urn:microsoft.com/office/officeart/2005/8/layout/arrow3"/>
    <dgm:cxn modelId="{F0AD3B52-9570-487D-89FC-E8FE74D54A1C}" srcId="{8139046E-8E7C-484F-A2B4-DB3172FCC5DF}" destId="{B5DBE2C8-276F-4C97-85B6-82A174AAF60E}" srcOrd="1" destOrd="0" parTransId="{C3769FD0-F65D-426D-BCDE-F7960C0840EF}" sibTransId="{2ACA78AD-A123-487B-AAB7-5992E5F6A717}"/>
    <dgm:cxn modelId="{150D586B-3002-4AB7-843F-F211FF9EB223}" srcId="{8139046E-8E7C-484F-A2B4-DB3172FCC5DF}" destId="{64F631A8-4B86-4273-9633-A5132EDF4C46}" srcOrd="0" destOrd="0" parTransId="{65C95413-32BC-4C86-BEAC-7E8FCCCA32B5}" sibTransId="{B002059A-01AB-47D6-81C6-E28E804C70C5}"/>
    <dgm:cxn modelId="{080642DA-7145-49A5-896C-95E662349296}" type="presOf" srcId="{B5DBE2C8-276F-4C97-85B6-82A174AAF60E}" destId="{2A008831-9A07-4671-9F0F-DBDEE74311D8}" srcOrd="0" destOrd="0" presId="urn:microsoft.com/office/officeart/2005/8/layout/arrow3"/>
    <dgm:cxn modelId="{FE239464-F6B3-42DA-ADE0-6BEC51587E8F}" type="presParOf" srcId="{41BB15CA-516A-436F-8FA0-8D588DFF8E8C}" destId="{527B9BF6-8395-42DA-8457-A1BD73FFBA41}" srcOrd="0" destOrd="0" presId="urn:microsoft.com/office/officeart/2005/8/layout/arrow3"/>
    <dgm:cxn modelId="{B6AAA6F7-7BE4-4E8B-A7AF-B1B9B7AAA01E}" type="presParOf" srcId="{41BB15CA-516A-436F-8FA0-8D588DFF8E8C}" destId="{DA868680-9D42-4B95-A9AB-81408386464F}" srcOrd="1" destOrd="0" presId="urn:microsoft.com/office/officeart/2005/8/layout/arrow3"/>
    <dgm:cxn modelId="{9B56AF60-8856-40D0-87A3-AC0C262FBF8D}" type="presParOf" srcId="{41BB15CA-516A-436F-8FA0-8D588DFF8E8C}" destId="{98239DE3-D9CB-4549-B605-B46D61A4527C}" srcOrd="2" destOrd="0" presId="urn:microsoft.com/office/officeart/2005/8/layout/arrow3"/>
    <dgm:cxn modelId="{251F6AB2-D10F-445F-87F4-FA98E3F4F52A}" type="presParOf" srcId="{41BB15CA-516A-436F-8FA0-8D588DFF8E8C}" destId="{C7EED9ED-F6EF-4351-8965-925DDAE9518C}" srcOrd="3" destOrd="0" presId="urn:microsoft.com/office/officeart/2005/8/layout/arrow3"/>
    <dgm:cxn modelId="{D48E0007-27AA-45B9-B122-2B96C35C5BB6}" type="presParOf" srcId="{41BB15CA-516A-436F-8FA0-8D588DFF8E8C}" destId="{2A008831-9A07-4671-9F0F-DBDEE74311D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B9BF6-8395-42DA-8457-A1BD73FFBA41}">
      <dsp:nvSpPr>
        <dsp:cNvPr id="0" name=""/>
        <dsp:cNvSpPr/>
      </dsp:nvSpPr>
      <dsp:spPr>
        <a:xfrm rot="21300000">
          <a:off x="17303" y="1358880"/>
          <a:ext cx="5604192" cy="64176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68680-9D42-4B95-A9AB-81408386464F}">
      <dsp:nvSpPr>
        <dsp:cNvPr id="0" name=""/>
        <dsp:cNvSpPr/>
      </dsp:nvSpPr>
      <dsp:spPr>
        <a:xfrm>
          <a:off x="676656" y="167976"/>
          <a:ext cx="1691640" cy="134381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39DE3-D9CB-4549-B605-B46D61A4527C}">
      <dsp:nvSpPr>
        <dsp:cNvPr id="0" name=""/>
        <dsp:cNvSpPr/>
      </dsp:nvSpPr>
      <dsp:spPr>
        <a:xfrm>
          <a:off x="2988564" y="0"/>
          <a:ext cx="1804416" cy="141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Data-driven Business</a:t>
          </a:r>
        </a:p>
      </dsp:txBody>
      <dsp:txXfrm>
        <a:off x="2988564" y="0"/>
        <a:ext cx="1804416" cy="1411000"/>
      </dsp:txXfrm>
    </dsp:sp>
    <dsp:sp modelId="{C7EED9ED-F6EF-4351-8965-925DDAE9518C}">
      <dsp:nvSpPr>
        <dsp:cNvPr id="0" name=""/>
        <dsp:cNvSpPr/>
      </dsp:nvSpPr>
      <dsp:spPr>
        <a:xfrm>
          <a:off x="3270503" y="1847739"/>
          <a:ext cx="1691640" cy="134381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08831-9A07-4671-9F0F-DBDEE74311D8}">
      <dsp:nvSpPr>
        <dsp:cNvPr id="0" name=""/>
        <dsp:cNvSpPr/>
      </dsp:nvSpPr>
      <dsp:spPr>
        <a:xfrm>
          <a:off x="845820" y="1948525"/>
          <a:ext cx="1804416" cy="141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Data Secrecy</a:t>
          </a:r>
        </a:p>
      </dsp:txBody>
      <dsp:txXfrm>
        <a:off x="845820" y="1948525"/>
        <a:ext cx="1804416" cy="141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9/29/2016 8:37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9/29/2016 8:37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8:37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13276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72161-3E4C-42AD-999D-13BFDC089A8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653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8:37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712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B2ED8-C573-45EF-BF68-CEC19505703A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8:37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1146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8:37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093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8:37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0183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7D118-1690-458F-B4D2-F9DA5D6F50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8:37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27072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335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76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3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833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6063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09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08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06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9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7381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1578339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3845062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00737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118862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729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34794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10531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74277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01168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2517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8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573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68479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92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55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37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997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75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247930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15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79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943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630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30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49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3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0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37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191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303529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38845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18825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58295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40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15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82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59487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8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78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57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81963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55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34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6386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992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7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61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8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47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20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233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21583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934442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65943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365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64" r:id="rId14"/>
    <p:sldLayoutId id="2147484324" r:id="rId15"/>
    <p:sldLayoutId id="2147484325" r:id="rId16"/>
    <p:sldLayoutId id="2147484326" r:id="rId17"/>
    <p:sldLayoutId id="2147484327" r:id="rId18"/>
    <p:sldLayoutId id="2147484328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6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388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8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  <p:sldLayoutId id="2147484406" r:id="rId17"/>
    <p:sldLayoutId id="2147484407" r:id="rId18"/>
    <p:sldLayoutId id="2147484408" r:id="rId19"/>
    <p:sldLayoutId id="2147484409" r:id="rId20"/>
    <p:sldLayoutId id="2147484410" r:id="rId21"/>
    <p:sldLayoutId id="2147484411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731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  <p:sldLayoutId id="2147484424" r:id="rId12"/>
    <p:sldLayoutId id="2147484425" r:id="rId13"/>
    <p:sldLayoutId id="2147484426" r:id="rId14"/>
    <p:sldLayoutId id="2147484427" r:id="rId15"/>
    <p:sldLayoutId id="2147484428" r:id="rId16"/>
    <p:sldLayoutId id="2147484429" r:id="rId17"/>
    <p:sldLayoutId id="2147484430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en-us/documentation/articles/sql-database-always-encrypted-azure-key-vault/" TargetMode="External"/><Relationship Id="rId2" Type="http://schemas.openxmlformats.org/officeDocument/2006/relationships/hyperlink" Target="http://www.financialfabric.com/" TargetMode="Externa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://blogs.msdn.com/b/sqlsecurity/" TargetMode="External"/><Relationship Id="rId5" Type="http://schemas.openxmlformats.org/officeDocument/2006/relationships/hyperlink" Target="https://msdn.microsoft.com/en-us/bb510589.aspx" TargetMode="External"/><Relationship Id="rId4" Type="http://schemas.openxmlformats.org/officeDocument/2006/relationships/hyperlink" Target="https://github.com/Microsoft/azure-sql-security-sampl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itprocareercent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techcommunity.microsoft.com/" TargetMode="External"/><Relationship Id="rId5" Type="http://schemas.openxmlformats.org/officeDocument/2006/relationships/hyperlink" Target="http://www.microsoft.com/mechanics" TargetMode="External"/><Relationship Id="rId4" Type="http://schemas.openxmlformats.org/officeDocument/2006/relationships/hyperlink" Target="http://www.microsoft.com/itprocloudessential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hyperlink" Target="https://aka.ms/ignite.mobileap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Uncover data protection in the world of Panama Papers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47022" y="3542696"/>
            <a:ext cx="3962336" cy="1828007"/>
          </a:xfrm>
        </p:spPr>
        <p:txBody>
          <a:bodyPr/>
          <a:lstStyle/>
          <a:p>
            <a:r>
              <a:rPr lang="en-US" dirty="0"/>
              <a:t>Paul Stirpe		</a:t>
            </a:r>
          </a:p>
          <a:p>
            <a:r>
              <a:rPr lang="en-US" dirty="0"/>
              <a:t>CTO, Financial Fabric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 bwMode="white">
          <a:xfrm>
            <a:off x="198437" y="3508431"/>
            <a:ext cx="3962336" cy="1828007"/>
          </a:xfrm>
          <a:prstGeom prst="rect">
            <a:avLst/>
          </a:prstGeom>
          <a:noFill/>
        </p:spPr>
        <p:txBody>
          <a:bodyPr vert="horz" wrap="square" lIns="146304" tIns="109728" rIns="146304" bIns="109728" rtlCol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 kern="1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Subhra Bose 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CEO, Financial Fabric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white">
          <a:xfrm>
            <a:off x="8427973" y="3508431"/>
            <a:ext cx="3962336" cy="1828007"/>
          </a:xfrm>
          <a:prstGeom prst="rect">
            <a:avLst/>
          </a:prstGeom>
          <a:noFill/>
        </p:spPr>
        <p:txBody>
          <a:bodyPr vert="horz" wrap="square" lIns="146304" tIns="109728" rIns="146304" bIns="109728" rtlCol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 kern="1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Jakub Szymaszek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Program Manager, Microsoft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80637" y="296863"/>
            <a:ext cx="1981201" cy="5724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BRK3162</a:t>
            </a:r>
          </a:p>
        </p:txBody>
      </p:sp>
    </p:spTree>
    <p:extLst>
      <p:ext uri="{BB962C8B-B14F-4D97-AF65-F5344CB8AC3E}">
        <p14:creationId xmlns:p14="http://schemas.microsoft.com/office/powerpoint/2010/main" val="9248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Encrypted - How Does It Work?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514261"/>
          </a:xfrm>
        </p:spPr>
        <p:txBody>
          <a:bodyPr/>
          <a:lstStyle/>
          <a:p>
            <a:r>
              <a:rPr lang="en-US" dirty="0"/>
              <a:t>Only applications/users with access to the keys can encrypt/decrypt data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111347"/>
          </a:xfrm>
        </p:spPr>
        <p:txBody>
          <a:bodyPr/>
          <a:lstStyle/>
          <a:p>
            <a:r>
              <a:rPr lang="en-US" dirty="0"/>
              <a:t>Encrypted sensitive data are never revealed to DBAs and host admins</a:t>
            </a:r>
          </a:p>
          <a:p>
            <a:endParaRPr lang="en-US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75483" y="1212851"/>
            <a:ext cx="11885512" cy="2092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52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56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93" y="4226382"/>
            <a:ext cx="1251583" cy="184190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112308" y="2980043"/>
            <a:ext cx="4289975" cy="35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Segoe UI Light" panose="020B0502040204020203" pitchFamily="34" charset="0"/>
              </a:rPr>
              <a:t>SQL Server or SQL Database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51" y="5432897"/>
            <a:ext cx="566218" cy="58382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41737" y="3548978"/>
            <a:ext cx="1409304" cy="2237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ADO .NET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4177698" y="3849134"/>
            <a:ext cx="767506" cy="1096"/>
          </a:xfrm>
          <a:prstGeom prst="straightConnector1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326696" y="3858866"/>
            <a:ext cx="760413" cy="5048"/>
          </a:xfrm>
          <a:prstGeom prst="straightConnector1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324800" y="5517329"/>
            <a:ext cx="760413" cy="5048"/>
          </a:xfrm>
          <a:prstGeom prst="straightConnector1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1572137" y="5052092"/>
          <a:ext cx="2547460" cy="720177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547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55"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600"/>
                        <a:t>Wayne Jefferson</a:t>
                      </a:r>
                      <a:endParaRPr lang="en-US" sz="16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5" name="Straight Arrow Connector 44"/>
          <p:cNvCxnSpPr/>
          <p:nvPr/>
        </p:nvCxnSpPr>
        <p:spPr>
          <a:xfrm flipH="1" flipV="1">
            <a:off x="4184792" y="5475183"/>
            <a:ext cx="760413" cy="5048"/>
          </a:xfrm>
          <a:prstGeom prst="straightConnector1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21" y="3730270"/>
            <a:ext cx="532519" cy="657381"/>
          </a:xfrm>
          <a:prstGeom prst="rect">
            <a:avLst/>
          </a:prstGeom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7105820" y="5078537"/>
          <a:ext cx="2712019" cy="720177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71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55"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600" dirty="0"/>
                        <a:t>0x19ca706fbd9a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Rectangle 47"/>
          <p:cNvSpPr/>
          <p:nvPr/>
        </p:nvSpPr>
        <p:spPr bwMode="auto">
          <a:xfrm>
            <a:off x="7275540" y="4601710"/>
            <a:ext cx="2188984" cy="47682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Segoe UI Light" panose="020B0502040204020203" pitchFamily="34" charset="0"/>
              </a:rPr>
              <a:t>Result Set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1647833" y="4572565"/>
            <a:ext cx="2188984" cy="47682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Segoe UI Light" panose="020B0502040204020203" pitchFamily="34" charset="0"/>
              </a:rPr>
              <a:t>Result Set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34943" y="3104875"/>
            <a:ext cx="1901874" cy="35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Segoe UI Light" panose="020B0502040204020203" pitchFamily="34" charset="0"/>
              </a:rPr>
              <a:t>Client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6789913" y="6242352"/>
          <a:ext cx="5520733" cy="68391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07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955"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SSN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Country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55">
                <a:tc>
                  <a:txBody>
                    <a:bodyPr/>
                    <a:lstStyle/>
                    <a:p>
                      <a:r>
                        <a:rPr lang="en-US" sz="1600" dirty="0"/>
                        <a:t>0x19ca706fbd9a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0x7ff654ae6d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USA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Rectangle 51"/>
          <p:cNvSpPr/>
          <p:nvPr/>
        </p:nvSpPr>
        <p:spPr bwMode="auto">
          <a:xfrm>
            <a:off x="8162804" y="5786734"/>
            <a:ext cx="2188984" cy="47682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Segoe UI Light" panose="020B0502040204020203" pitchFamily="34" charset="0"/>
              </a:rPr>
              <a:t>dbo.Customers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287060" y="5887203"/>
            <a:ext cx="1640433" cy="795603"/>
            <a:chOff x="7143960" y="5441379"/>
            <a:chExt cx="1608414" cy="780075"/>
          </a:xfrm>
        </p:grpSpPr>
        <p:sp>
          <p:nvSpPr>
            <p:cNvPr id="54" name="TextBox 53"/>
            <p:cNvSpPr txBox="1"/>
            <p:nvPr/>
          </p:nvSpPr>
          <p:spPr>
            <a:xfrm>
              <a:off x="7143960" y="5441379"/>
              <a:ext cx="1073884" cy="343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32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ciphertext</a:t>
              </a:r>
              <a:endParaRPr kumimoji="0" lang="en-US" sz="1632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804258" y="5773607"/>
              <a:ext cx="64783" cy="4047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962670" y="5773607"/>
              <a:ext cx="789704" cy="447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7057579" y="3321963"/>
            <a:ext cx="5828454" cy="786070"/>
            <a:chOff x="6918960" y="2815707"/>
            <a:chExt cx="4148362" cy="770727"/>
          </a:xfrm>
        </p:grpSpPr>
        <p:sp>
          <p:nvSpPr>
            <p:cNvPr id="58" name="Rectangle 57"/>
            <p:cNvSpPr/>
            <p:nvPr/>
          </p:nvSpPr>
          <p:spPr>
            <a:xfrm>
              <a:off x="6918960" y="2815707"/>
              <a:ext cx="4148362" cy="531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solidFill>
                    <a:srgbClr val="A31515"/>
                  </a:solidFill>
                  <a:effectLst/>
                  <a:highlight>
                    <a:srgbClr val="FFFFFF"/>
                  </a:highlight>
                  <a:uLnTx/>
                  <a:uFillTx/>
                  <a:latin typeface="Consolas" panose="020B0609020204030204" pitchFamily="49" charset="0"/>
                </a:rPr>
                <a:t>"SELECT Name FROM Customers WHERE SSN = @SSN"</a:t>
              </a: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onsolas" panose="020B0609020204030204" pitchFamily="49" charset="0"/>
                </a:rPr>
                <a:t>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1" i="0" u="none" strike="noStrike" kern="0" cap="none" spc="0" normalizeH="0" baseline="0" noProof="0" dirty="0">
                  <a:ln>
                    <a:noFill/>
                  </a:ln>
                  <a:solidFill>
                    <a:srgbClr val="A31515"/>
                  </a:solidFill>
                  <a:effectLst/>
                  <a:highlight>
                    <a:srgbClr val="FFFFFF"/>
                  </a:highlight>
                  <a:uLnTx/>
                  <a:uFillTx/>
                  <a:latin typeface="Consolas" panose="020B0609020204030204" pitchFamily="49" charset="0"/>
                </a:rPr>
                <a:t>0x7ff654ae6d</a:t>
              </a:r>
              <a:endParaRPr kumimoji="0" lang="en-US" sz="142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303350" y="3242942"/>
              <a:ext cx="779545" cy="343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32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ciphertext</a:t>
              </a:r>
              <a:endParaRPr kumimoji="0" lang="en-US" sz="1632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7853089" y="3277372"/>
              <a:ext cx="396770" cy="1644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/>
          <p:cNvSpPr/>
          <p:nvPr/>
        </p:nvSpPr>
        <p:spPr>
          <a:xfrm>
            <a:off x="174518" y="3425670"/>
            <a:ext cx="4813542" cy="5318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</a:rPr>
              <a:t>"SELECT Name FROM Customers WHERE SSN = @SSN"</a:t>
            </a: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</a:rPr>
              <a:t>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1" i="0" u="none" strike="noStrike" kern="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</a:rPr>
              <a:t>"111-22-3333"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1551" y="3039914"/>
            <a:ext cx="6599909" cy="3875808"/>
          </a:xfrm>
          <a:prstGeom prst="roundRect">
            <a:avLst/>
          </a:prstGeom>
          <a:noFill/>
          <a:ln w="444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trust boundary</a:t>
            </a:r>
          </a:p>
        </p:txBody>
      </p:sp>
    </p:spTree>
    <p:extLst>
      <p:ext uri="{BB962C8B-B14F-4D97-AF65-F5344CB8AC3E}">
        <p14:creationId xmlns:p14="http://schemas.microsoft.com/office/powerpoint/2010/main" val="2227060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48" grpId="0"/>
      <p:bldP spid="49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without Revelation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124206"/>
          </a:xfrm>
        </p:spPr>
        <p:txBody>
          <a:bodyPr/>
          <a:lstStyle/>
          <a:p>
            <a:r>
              <a:rPr lang="en-US" dirty="0"/>
              <a:t>Encrypt identifying data on ingestion</a:t>
            </a:r>
          </a:p>
          <a:p>
            <a:pPr lvl="1"/>
            <a:r>
              <a:rPr lang="en-US" dirty="0"/>
              <a:t>Using Always Encrypted in Azure SQL Database</a:t>
            </a:r>
          </a:p>
          <a:p>
            <a:pPr lvl="1"/>
            <a:r>
              <a:rPr lang="en-US" dirty="0"/>
              <a:t>Sensitive data never stored in the database in plaintext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Use deterministic encryption to enable:</a:t>
            </a:r>
          </a:p>
          <a:p>
            <a:pPr lvl="1"/>
            <a:r>
              <a:rPr lang="en-US" dirty="0"/>
              <a:t>Account value aggregation</a:t>
            </a:r>
          </a:p>
          <a:p>
            <a:pPr lvl="1"/>
            <a:r>
              <a:rPr lang="en-US" dirty="0"/>
              <a:t>Performance, exposure and attribution calculations</a:t>
            </a:r>
          </a:p>
          <a:p>
            <a:pPr lvl="1"/>
            <a:r>
              <a:rPr lang="en-US" dirty="0"/>
              <a:t>Time series analytics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50837" y="2735262"/>
          <a:ext cx="54863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94589659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187557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61306603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2821677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BirthDate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441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678-13-7865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10/28/1965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7,034,905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006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631829" y="2735262"/>
          <a:ext cx="54863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94589659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187557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61306603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2821677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BirthDate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441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0xA07E47…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0x018C88...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0x45C5B…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7,034,905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00610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 bwMode="auto">
          <a:xfrm>
            <a:off x="6013260" y="2863786"/>
            <a:ext cx="381000" cy="484632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887021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6" y="220662"/>
            <a:ext cx="11927985" cy="1902059"/>
          </a:xfrm>
        </p:spPr>
        <p:txBody>
          <a:bodyPr/>
          <a:lstStyle/>
          <a:p>
            <a:r>
              <a:rPr lang="en-US" sz="6600" dirty="0"/>
              <a:t>Demo:</a:t>
            </a:r>
            <a:br>
              <a:rPr lang="en-US" sz="6600" dirty="0"/>
            </a:br>
            <a:r>
              <a:rPr lang="en-US" sz="5800" dirty="0"/>
              <a:t>Analytics on Always Encrypted columns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0837" y="5173662"/>
            <a:ext cx="8229599" cy="738664"/>
          </a:xfrm>
        </p:spPr>
        <p:txBody>
          <a:bodyPr/>
          <a:lstStyle/>
          <a:p>
            <a:r>
              <a:rPr lang="en-US" dirty="0"/>
              <a:t>Financial Fabric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7" y="2107771"/>
            <a:ext cx="12156585" cy="48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Fabric Architecture</a:t>
            </a:r>
          </a:p>
        </p:txBody>
      </p:sp>
      <p:sp>
        <p:nvSpPr>
          <p:cNvPr id="5" name="Trapezoid 4"/>
          <p:cNvSpPr/>
          <p:nvPr/>
        </p:nvSpPr>
        <p:spPr bwMode="auto">
          <a:xfrm rot="10800000">
            <a:off x="3781090" y="3319395"/>
            <a:ext cx="1066800" cy="1143000"/>
          </a:xfrm>
          <a:prstGeom prst="trapezoid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6" name="Flowchart: Magnetic Disk 5"/>
          <p:cNvSpPr/>
          <p:nvPr/>
        </p:nvSpPr>
        <p:spPr bwMode="auto">
          <a:xfrm>
            <a:off x="2676189" y="5188202"/>
            <a:ext cx="3276600" cy="838200"/>
          </a:xfrm>
          <a:prstGeom prst="flowChartMagneticDisk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Azure SQL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Database</a:t>
            </a:r>
          </a:p>
        </p:txBody>
      </p:sp>
      <p:sp>
        <p:nvSpPr>
          <p:cNvPr id="8" name="Round Diagonal Corner Rectangle 7"/>
          <p:cNvSpPr/>
          <p:nvPr/>
        </p:nvSpPr>
        <p:spPr bwMode="auto">
          <a:xfrm>
            <a:off x="8535001" y="1332989"/>
            <a:ext cx="1660735" cy="533400"/>
          </a:xfrm>
          <a:prstGeom prst="round2Diag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Azure AD</a:t>
            </a:r>
          </a:p>
        </p:txBody>
      </p:sp>
      <p:sp>
        <p:nvSpPr>
          <p:cNvPr id="9" name="Round Diagonal Corner Rectangle 8"/>
          <p:cNvSpPr/>
          <p:nvPr/>
        </p:nvSpPr>
        <p:spPr bwMode="auto">
          <a:xfrm>
            <a:off x="1876090" y="1316761"/>
            <a:ext cx="1295400" cy="549628"/>
          </a:xfrm>
          <a:prstGeom prst="round2Diag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Office 365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inbox</a:t>
            </a:r>
          </a:p>
        </p:txBody>
      </p:sp>
      <p:sp>
        <p:nvSpPr>
          <p:cNvPr id="11" name="Down Arrow 10"/>
          <p:cNvSpPr/>
          <p:nvPr/>
        </p:nvSpPr>
        <p:spPr bwMode="auto">
          <a:xfrm rot="19331820">
            <a:off x="3028668" y="1975164"/>
            <a:ext cx="381000" cy="1156244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3" name="Round Diagonal Corner Rectangle 12"/>
          <p:cNvSpPr/>
          <p:nvPr/>
        </p:nvSpPr>
        <p:spPr bwMode="auto">
          <a:xfrm>
            <a:off x="3323890" y="1309871"/>
            <a:ext cx="1752600" cy="1012034"/>
          </a:xfrm>
          <a:prstGeom prst="round2DiagRect">
            <a:avLst/>
          </a:prstGeom>
          <a:solidFill>
            <a:schemeClr val="accent4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Data Providers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(Brokers, Admins…)</a:t>
            </a:r>
          </a:p>
        </p:txBody>
      </p:sp>
      <p:sp>
        <p:nvSpPr>
          <p:cNvPr id="14" name="Down Arrow 13"/>
          <p:cNvSpPr/>
          <p:nvPr/>
        </p:nvSpPr>
        <p:spPr bwMode="auto">
          <a:xfrm>
            <a:off x="4085890" y="2460582"/>
            <a:ext cx="381000" cy="581459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5" name="Round Diagonal Corner Rectangle 14"/>
          <p:cNvSpPr/>
          <p:nvPr/>
        </p:nvSpPr>
        <p:spPr bwMode="auto">
          <a:xfrm>
            <a:off x="5228890" y="1309871"/>
            <a:ext cx="1162156" cy="717736"/>
          </a:xfrm>
          <a:prstGeom prst="round2DiagRect">
            <a:avLst/>
          </a:prstGeom>
          <a:solidFill>
            <a:schemeClr val="accent4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Public 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Sources</a:t>
            </a:r>
          </a:p>
        </p:txBody>
      </p:sp>
      <p:sp>
        <p:nvSpPr>
          <p:cNvPr id="16" name="Down Arrow 15"/>
          <p:cNvSpPr/>
          <p:nvPr/>
        </p:nvSpPr>
        <p:spPr bwMode="auto">
          <a:xfrm rot="2082601">
            <a:off x="5015882" y="2148832"/>
            <a:ext cx="381000" cy="976749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1089" y="3311840"/>
            <a:ext cx="144780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Smart Loader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07310" y="2616967"/>
            <a:ext cx="2530673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Ingress Files</a:t>
            </a:r>
          </a:p>
        </p:txBody>
      </p:sp>
      <p:sp>
        <p:nvSpPr>
          <p:cNvPr id="25" name="Round Diagonal Corner Rectangle 24"/>
          <p:cNvSpPr/>
          <p:nvPr/>
        </p:nvSpPr>
        <p:spPr bwMode="auto">
          <a:xfrm>
            <a:off x="9510476" y="5230441"/>
            <a:ext cx="1371600" cy="662970"/>
          </a:xfrm>
          <a:prstGeom prst="round2Diag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Azure AD Connect</a:t>
            </a:r>
          </a:p>
        </p:txBody>
      </p:sp>
      <p:sp>
        <p:nvSpPr>
          <p:cNvPr id="26" name="Round Diagonal Corner Rectangle 25"/>
          <p:cNvSpPr/>
          <p:nvPr/>
        </p:nvSpPr>
        <p:spPr bwMode="auto">
          <a:xfrm>
            <a:off x="6660352" y="1344163"/>
            <a:ext cx="1494689" cy="533400"/>
          </a:xfrm>
          <a:prstGeom prst="round2Diag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Web Portal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69626" y="3019778"/>
            <a:ext cx="1622495" cy="8771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On premises AD federated with Azure AD</a:t>
            </a:r>
          </a:p>
        </p:txBody>
      </p:sp>
      <p:sp>
        <p:nvSpPr>
          <p:cNvPr id="29" name="Up-Down Arrow 28"/>
          <p:cNvSpPr/>
          <p:nvPr/>
        </p:nvSpPr>
        <p:spPr bwMode="auto">
          <a:xfrm>
            <a:off x="9176522" y="2178599"/>
            <a:ext cx="422616" cy="2664796"/>
          </a:xfrm>
          <a:prstGeom prst="up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85832" y="4416589"/>
            <a:ext cx="2428503" cy="120340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Integrated authentication using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Active Directory Authentication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9" name="Round Diagonal Corner Rectangle 48"/>
          <p:cNvSpPr/>
          <p:nvPr/>
        </p:nvSpPr>
        <p:spPr bwMode="auto">
          <a:xfrm>
            <a:off x="7932571" y="5988166"/>
            <a:ext cx="2949505" cy="662970"/>
          </a:xfrm>
          <a:prstGeom prst="round2Diag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Active Directory (AD)</a:t>
            </a:r>
          </a:p>
        </p:txBody>
      </p:sp>
      <p:sp>
        <p:nvSpPr>
          <p:cNvPr id="50" name="Round Diagonal Corner Rectangle 49"/>
          <p:cNvSpPr/>
          <p:nvPr/>
        </p:nvSpPr>
        <p:spPr bwMode="auto">
          <a:xfrm>
            <a:off x="7932571" y="5221909"/>
            <a:ext cx="1371600" cy="662970"/>
          </a:xfrm>
          <a:prstGeom prst="round2Diag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ADFS/MFA</a:t>
            </a:r>
          </a:p>
        </p:txBody>
      </p:sp>
      <p:sp>
        <p:nvSpPr>
          <p:cNvPr id="31" name="Down Arrow 30"/>
          <p:cNvSpPr/>
          <p:nvPr/>
        </p:nvSpPr>
        <p:spPr bwMode="auto">
          <a:xfrm>
            <a:off x="4085363" y="4542452"/>
            <a:ext cx="381000" cy="581459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7637" y="5896699"/>
            <a:ext cx="2310799" cy="8771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Encryption at-rest via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Transparent Database Encryption (TDE)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" name="Bent-Up Arrow 1"/>
          <p:cNvSpPr/>
          <p:nvPr/>
        </p:nvSpPr>
        <p:spPr bwMode="auto">
          <a:xfrm>
            <a:off x="6069565" y="1906161"/>
            <a:ext cx="1615744" cy="3746377"/>
          </a:xfrm>
          <a:prstGeom prst="bentUpArrow">
            <a:avLst>
              <a:gd name="adj1" fmla="val 13348"/>
              <a:gd name="adj2" fmla="val 13903"/>
              <a:gd name="adj3" fmla="val 20561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5179" y="3396706"/>
            <a:ext cx="2263008" cy="72635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Always Encrypted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– point of encryption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4671125" y="3779350"/>
            <a:ext cx="353185" cy="164630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587211" y="5964116"/>
            <a:ext cx="355679" cy="82174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522665" y="2224862"/>
            <a:ext cx="2002413" cy="72635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Always Encrypted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– point of decryption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6616664" y="1877563"/>
            <a:ext cx="498072" cy="524440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305186" y="4843395"/>
            <a:ext cx="771304" cy="265198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69565" y="5123911"/>
            <a:ext cx="179542" cy="288354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3542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0837" y="5173662"/>
            <a:ext cx="8229599" cy="738664"/>
          </a:xfrm>
        </p:spPr>
        <p:txBody>
          <a:bodyPr/>
          <a:lstStyle/>
          <a:p>
            <a:r>
              <a:rPr lang="en-US" dirty="0"/>
              <a:t>Financial Fabric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36" y="1058862"/>
            <a:ext cx="11558802" cy="574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01" y="68262"/>
            <a:ext cx="11963399" cy="2289858"/>
          </a:xfrm>
        </p:spPr>
        <p:txBody>
          <a:bodyPr/>
          <a:lstStyle/>
          <a:p>
            <a:r>
              <a:rPr lang="en-US" dirty="0"/>
              <a:t>Demo:</a:t>
            </a:r>
            <a:br>
              <a:rPr lang="en-US" dirty="0"/>
            </a:br>
            <a:r>
              <a:rPr lang="en-US" sz="4000" b="1" dirty="0">
                <a:solidFill>
                  <a:schemeClr val="tx1"/>
                </a:solidFill>
              </a:rPr>
              <a:t>Multi factor Authentication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must have for financial services</a:t>
            </a:r>
          </a:p>
        </p:txBody>
      </p:sp>
    </p:spTree>
    <p:extLst>
      <p:ext uri="{BB962C8B-B14F-4D97-AF65-F5344CB8AC3E}">
        <p14:creationId xmlns:p14="http://schemas.microsoft.com/office/powerpoint/2010/main" val="26117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Encrypted &amp; AD Authentication Business Benefits in our Architecture</a:t>
            </a:r>
            <a:br>
              <a:rPr lang="en-US" dirty="0"/>
            </a:br>
            <a:endParaRPr lang="en-US" sz="4000" dirty="0">
              <a:gradFill>
                <a:gsLst>
                  <a:gs pos="0">
                    <a:schemeClr val="tx2"/>
                  </a:gs>
                  <a:gs pos="100000">
                    <a:schemeClr val="tx2"/>
                  </a:gs>
                </a:gsLst>
                <a:lin ang="5400000" scaled="0"/>
              </a:gra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2006302"/>
            <a:ext cx="11887200" cy="4462760"/>
          </a:xfrm>
        </p:spPr>
        <p:txBody>
          <a:bodyPr/>
          <a:lstStyle/>
          <a:p>
            <a:r>
              <a:rPr lang="en-US" dirty="0"/>
              <a:t>Clients can share data, but keep sensitive data private</a:t>
            </a:r>
          </a:p>
          <a:p>
            <a:pPr lvl="1"/>
            <a:r>
              <a:rPr lang="en-US" dirty="0"/>
              <a:t>Enables business growth through transparency, e.g. Financial Fabric Data Science team</a:t>
            </a:r>
          </a:p>
          <a:p>
            <a:endParaRPr lang="en-US" sz="2000" dirty="0"/>
          </a:p>
          <a:p>
            <a:r>
              <a:rPr lang="en-US" dirty="0"/>
              <a:t>Stronger controls for accessing sensitive data</a:t>
            </a:r>
          </a:p>
          <a:p>
            <a:pPr lvl="1"/>
            <a:r>
              <a:rPr lang="en-US" dirty="0"/>
              <a:t>Provides stronger controls with respect to who is permitted to read sensitive data</a:t>
            </a:r>
          </a:p>
          <a:p>
            <a:pPr lvl="1"/>
            <a:r>
              <a:rPr lang="en-US" dirty="0"/>
              <a:t>Azure Operations, SaaS Operations staff are further constrained from accessing sensitive data</a:t>
            </a:r>
          </a:p>
          <a:p>
            <a:pPr lvl="1"/>
            <a:endParaRPr lang="en-US" dirty="0"/>
          </a:p>
          <a:p>
            <a:r>
              <a:rPr lang="en-US" dirty="0"/>
              <a:t>Active Directory Integrated Authentication</a:t>
            </a:r>
          </a:p>
          <a:p>
            <a:pPr lvl="1"/>
            <a:r>
              <a:rPr lang="en-US" dirty="0"/>
              <a:t>Provides Enterprise strong authentication for hybrid and Azure environments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Goals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401205"/>
          </a:xfrm>
        </p:spPr>
        <p:txBody>
          <a:bodyPr/>
          <a:lstStyle/>
          <a:p>
            <a:r>
              <a:rPr lang="en-US" dirty="0"/>
              <a:t>Enable owners of data to control data access</a:t>
            </a:r>
          </a:p>
          <a:p>
            <a:pPr lvl="1"/>
            <a:r>
              <a:rPr lang="en-US" dirty="0"/>
              <a:t>We are working with Microsoft Azure SQL Database team to enable storage of Always Encrypted master keys within client’s direct control, although the database is completely managed by us.</a:t>
            </a:r>
          </a:p>
          <a:p>
            <a:pPr lvl="1"/>
            <a:endParaRPr lang="en-US" dirty="0"/>
          </a:p>
          <a:p>
            <a:r>
              <a:rPr lang="en-US" dirty="0"/>
              <a:t>Nirvana: practical homomorphic encryption</a:t>
            </a:r>
          </a:p>
          <a:p>
            <a:pPr lvl="1"/>
            <a:r>
              <a:rPr lang="en-US" dirty="0"/>
              <a:t>Computations are limited with Deterministic Encryption</a:t>
            </a:r>
          </a:p>
          <a:p>
            <a:pPr lvl="1"/>
            <a:r>
              <a:rPr lang="en-US" dirty="0"/>
              <a:t>Would like to see enhancements to provide:</a:t>
            </a:r>
          </a:p>
          <a:p>
            <a:pPr lvl="2"/>
            <a:r>
              <a:rPr lang="en-US" dirty="0"/>
              <a:t>Top ‘n’ calculations on encrypted data</a:t>
            </a:r>
          </a:p>
          <a:p>
            <a:pPr lvl="2"/>
            <a:r>
              <a:rPr lang="en-US" dirty="0"/>
              <a:t>Aggregate and statistical computations </a:t>
            </a:r>
            <a:r>
              <a:rPr lang="en-US"/>
              <a:t>of encrypted data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113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416868"/>
          </a:xfrm>
        </p:spPr>
        <p:txBody>
          <a:bodyPr/>
          <a:lstStyle/>
          <a:p>
            <a:r>
              <a:rPr lang="en-US" dirty="0"/>
              <a:t>Financial Fabric </a:t>
            </a:r>
            <a:r>
              <a:rPr lang="en-US" dirty="0" err="1"/>
              <a:t>DataHub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http://www.financialfabric.com/</a:t>
            </a:r>
            <a:r>
              <a:rPr lang="en-US" dirty="0"/>
              <a:t> </a:t>
            </a:r>
          </a:p>
          <a:p>
            <a:r>
              <a:rPr lang="en-US" dirty="0"/>
              <a:t>Step-by-step Tutorial on Always Encrypted</a:t>
            </a:r>
          </a:p>
          <a:p>
            <a:pPr lvl="1"/>
            <a:r>
              <a:rPr lang="en-US" dirty="0">
                <a:hlinkClick r:id="rId3"/>
              </a:rPr>
              <a:t>https://azure.microsoft.com/en-us/documentation/articles/sql-database-always-encrypted-azure-key-vault/</a:t>
            </a:r>
            <a:endParaRPr lang="en-US" dirty="0"/>
          </a:p>
          <a:p>
            <a:r>
              <a:rPr lang="en-US" dirty="0"/>
              <a:t>Always Encrypted Samples at GitHub</a:t>
            </a:r>
          </a:p>
          <a:p>
            <a:pPr lvl="1"/>
            <a:r>
              <a:rPr lang="en-US" dirty="0">
                <a:hlinkClick r:id="rId4"/>
              </a:rPr>
              <a:t>https://github.com/Microsoft/azure-sql-security-sample</a:t>
            </a:r>
            <a:endParaRPr lang="en-US" dirty="0"/>
          </a:p>
          <a:p>
            <a:r>
              <a:rPr lang="en-US" dirty="0"/>
              <a:t>Securing your SQL Database</a:t>
            </a:r>
          </a:p>
          <a:p>
            <a:pPr lvl="1"/>
            <a:r>
              <a:rPr lang="en-US" dirty="0">
                <a:hlinkClick r:id="rId5"/>
              </a:rPr>
              <a:t>https://azure.microsoft.com/en-us/documentation/articles/sql-database-security/</a:t>
            </a:r>
            <a:endParaRPr lang="en-US" dirty="0"/>
          </a:p>
          <a:p>
            <a:r>
              <a:rPr lang="en-US" dirty="0"/>
              <a:t>SQL Server Security Blog</a:t>
            </a:r>
          </a:p>
          <a:p>
            <a:pPr lvl="1"/>
            <a:r>
              <a:rPr lang="en-US" dirty="0">
                <a:hlinkClick r:id="rId6"/>
              </a:rPr>
              <a:t>http://blogs.msdn.com/b/sqlsecurity/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0354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IT Pro resources</a:t>
            </a:r>
            <a:br>
              <a:rPr lang="en-US" dirty="0"/>
            </a:br>
            <a:r>
              <a:rPr lang="en-US" sz="3200" spc="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rPr>
              <a:t>To advance your career in cloud technology</a:t>
            </a:r>
          </a:p>
        </p:txBody>
      </p:sp>
      <p:sp>
        <p:nvSpPr>
          <p:cNvPr id="5" name="checks"/>
          <p:cNvSpPr/>
          <p:nvPr/>
        </p:nvSpPr>
        <p:spPr bwMode="auto">
          <a:xfrm>
            <a:off x="3147376" y="1940604"/>
            <a:ext cx="9166861" cy="3973353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Cloud role mapping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Expert advice on skills needed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Self-paced curriculum by cloud role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$300 Azure credits and extended trials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Pluralsight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3 month subscription (10 courses)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Phone support incident 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Weekly short videos and insights from Microsoft’s leaders and engineers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Connect with community of peers and Microsoft experts</a:t>
            </a:r>
          </a:p>
        </p:txBody>
      </p:sp>
      <p:sp>
        <p:nvSpPr>
          <p:cNvPr id="6" name="White Fade"/>
          <p:cNvSpPr/>
          <p:nvPr/>
        </p:nvSpPr>
        <p:spPr bwMode="auto">
          <a:xfrm>
            <a:off x="3017838" y="1592261"/>
            <a:ext cx="9418637" cy="540226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web1"/>
          <p:cNvSpPr/>
          <p:nvPr/>
        </p:nvSpPr>
        <p:spPr bwMode="auto">
          <a:xfrm>
            <a:off x="3147376" y="1940604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Career Center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3"/>
              </a:rPr>
              <a:t>www.microsoft.com/itprocareercenter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7" name="web2"/>
          <p:cNvSpPr/>
          <p:nvPr/>
        </p:nvSpPr>
        <p:spPr bwMode="auto">
          <a:xfrm>
            <a:off x="3147376" y="2944539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Cloud Essentials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4"/>
              </a:rPr>
              <a:t>www.microsoft.com/itprocloudessentials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0" name="web3"/>
          <p:cNvSpPr/>
          <p:nvPr/>
        </p:nvSpPr>
        <p:spPr bwMode="auto">
          <a:xfrm>
            <a:off x="3147376" y="394656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Mechanics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5"/>
              </a:rPr>
              <a:t>www.microsoft.com/mechanics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9" name="web4"/>
          <p:cNvSpPr/>
          <p:nvPr/>
        </p:nvSpPr>
        <p:spPr bwMode="auto">
          <a:xfrm>
            <a:off x="3147376" y="495383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Tech Community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6"/>
              </a:rPr>
              <a:t>https://techcommunity.microsoft.com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5" name="Mask"/>
          <p:cNvSpPr/>
          <p:nvPr/>
        </p:nvSpPr>
        <p:spPr bwMode="auto">
          <a:xfrm>
            <a:off x="-487361" y="1516062"/>
            <a:ext cx="3634737" cy="5486402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1"/>
          <p:cNvSpPr/>
          <p:nvPr/>
        </p:nvSpPr>
        <p:spPr bwMode="auto">
          <a:xfrm>
            <a:off x="274639" y="1940604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Plan your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career path</a:t>
            </a:r>
          </a:p>
        </p:txBody>
      </p:sp>
      <p:sp>
        <p:nvSpPr>
          <p:cNvPr id="10" name="2"/>
          <p:cNvSpPr/>
          <p:nvPr/>
        </p:nvSpPr>
        <p:spPr bwMode="auto">
          <a:xfrm>
            <a:off x="274639" y="2944539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Get started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with Azure</a:t>
            </a:r>
          </a:p>
        </p:txBody>
      </p:sp>
      <p:sp>
        <p:nvSpPr>
          <p:cNvPr id="12" name="4"/>
          <p:cNvSpPr/>
          <p:nvPr/>
        </p:nvSpPr>
        <p:spPr bwMode="auto">
          <a:xfrm>
            <a:off x="274639" y="495383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Connect with peers and experts </a:t>
            </a:r>
          </a:p>
        </p:txBody>
      </p:sp>
      <p:sp>
        <p:nvSpPr>
          <p:cNvPr id="15" name="4"/>
          <p:cNvSpPr/>
          <p:nvPr/>
        </p:nvSpPr>
        <p:spPr bwMode="auto">
          <a:xfrm>
            <a:off x="274639" y="394656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Demos and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how-to videos</a:t>
            </a:r>
          </a:p>
        </p:txBody>
      </p:sp>
    </p:spTree>
    <p:extLst>
      <p:ext uri="{BB962C8B-B14F-4D97-AF65-F5344CB8AC3E}">
        <p14:creationId xmlns:p14="http://schemas.microsoft.com/office/powerpoint/2010/main" val="1992176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4 1.20744E-6 L 3.66862E-6 1.207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7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7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7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7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17" grpId="0" animBg="1"/>
      <p:bldP spid="20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PC or Tablet visit MyIgnite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http://myignite.microsoft.com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phone download and use the Ignite Mobile App by scanning  the QR code above or visiting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https://aka.ms/ignite.mobileapp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Please evaluate this session</a:t>
            </a:r>
          </a:p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Your feedback is important to us!</a:t>
            </a:r>
            <a:endParaRPr kumimoji="0" lang="en-US" sz="3600" b="0" i="0" u="none" strike="noStrike" kern="1200" cap="none" spc="-102" normalizeH="0" baseline="0" noProof="0" dirty="0">
              <a:ln w="3175"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Security and Secrecy in Financial Services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415772"/>
          </a:xfrm>
        </p:spPr>
        <p:txBody>
          <a:bodyPr/>
          <a:lstStyle/>
          <a:p>
            <a:r>
              <a:rPr lang="en-US" dirty="0"/>
              <a:t>What we are saying</a:t>
            </a:r>
          </a:p>
          <a:p>
            <a:pPr lvl="1"/>
            <a:r>
              <a:rPr lang="en-US" dirty="0"/>
              <a:t>Data security and secrecy are topical for Financial Services</a:t>
            </a:r>
          </a:p>
          <a:p>
            <a:pPr lvl="1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61813" y="2887662"/>
            <a:ext cx="11811001" cy="1921846"/>
            <a:chOff x="350837" y="3878262"/>
            <a:chExt cx="11811001" cy="19218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837" y="3878262"/>
              <a:ext cx="3780104" cy="1905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-4478" r="-5204"/>
            <a:stretch/>
          </p:blipFill>
          <p:spPr>
            <a:xfrm>
              <a:off x="4386978" y="3878262"/>
              <a:ext cx="3733800" cy="192184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6815" y="3878262"/>
              <a:ext cx="3785023" cy="1892512"/>
            </a:xfrm>
            <a:prstGeom prst="rect">
              <a:avLst/>
            </a:prstGeom>
          </p:spPr>
        </p:pic>
      </p:grpSp>
      <p:sp>
        <p:nvSpPr>
          <p:cNvPr id="8" name="Text Placeholder 2"/>
          <p:cNvSpPr txBox="1">
            <a:spLocks/>
          </p:cNvSpPr>
          <p:nvPr/>
        </p:nvSpPr>
        <p:spPr>
          <a:xfrm>
            <a:off x="274638" y="5402262"/>
            <a:ext cx="11887200" cy="107721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What we are NOT saying</a:t>
            </a:r>
          </a:p>
          <a:p>
            <a:pPr marL="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Legality and Ethics of data security and secrecy in any given scenario</a:t>
            </a:r>
          </a:p>
        </p:txBody>
      </p:sp>
    </p:spTree>
    <p:extLst>
      <p:ext uri="{BB962C8B-B14F-4D97-AF65-F5344CB8AC3E}">
        <p14:creationId xmlns:p14="http://schemas.microsoft.com/office/powerpoint/2010/main" val="191733232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6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6" y="3805238"/>
            <a:ext cx="6324601" cy="2400657"/>
          </a:xfrm>
        </p:spPr>
        <p:txBody>
          <a:bodyPr/>
          <a:lstStyle/>
          <a:p>
            <a:r>
              <a:rPr lang="en-US" dirty="0"/>
              <a:t>Effective data solution is to enable data driven business without compromising data security and secrecy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50837" y="373062"/>
            <a:ext cx="9489327" cy="2272265"/>
            <a:chOff x="312260" y="3343357"/>
            <a:chExt cx="9489327" cy="2272265"/>
          </a:xfrm>
        </p:grpSpPr>
        <p:sp>
          <p:nvSpPr>
            <p:cNvPr id="4" name="TextBox 3"/>
            <p:cNvSpPr txBox="1"/>
            <p:nvPr/>
          </p:nvSpPr>
          <p:spPr>
            <a:xfrm>
              <a:off x="543287" y="3421062"/>
              <a:ext cx="2194560" cy="21945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tIns="91440" bIns="9144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2020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Global Alternative Assets is projected to grow from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USD 8 Trillion to USD 15 Trillion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[source: PwC]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73873" y="3641179"/>
              <a:ext cx="19539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Transition from Institutional Quality to Industrial Strength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48387" y="3641179"/>
              <a:ext cx="218802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Period of transformation as firms look to calibrate their businesses and operations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77588" y="3645758"/>
              <a:ext cx="15239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Data-driven decision making is the key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327558" y="3421062"/>
              <a:ext cx="0" cy="21945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891146" y="3421062"/>
              <a:ext cx="0" cy="21945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266808" y="3922425"/>
              <a:ext cx="1435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ARE YOU READY?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4637" y="2887662"/>
            <a:ext cx="11889564" cy="917575"/>
          </a:xfrm>
        </p:spPr>
        <p:txBody>
          <a:bodyPr/>
          <a:lstStyle/>
          <a:p>
            <a:r>
              <a:rPr lang="en-US" dirty="0"/>
              <a:t>The “data” quandary</a:t>
            </a: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6446837" y="3107779"/>
          <a:ext cx="5638800" cy="33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350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7" y="1212850"/>
            <a:ext cx="12039599" cy="73866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rPr>
              <a:t>Enabling data driven business for Investment Managers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Fabric DataHub on Azure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837" y="2278062"/>
            <a:ext cx="8961897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45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 to Data Security and Privacy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678204"/>
          </a:xfrm>
        </p:spPr>
        <p:txBody>
          <a:bodyPr/>
          <a:lstStyle/>
          <a:p>
            <a:r>
              <a:rPr lang="en-US" dirty="0"/>
              <a:t>Assume data breach will happen</a:t>
            </a:r>
          </a:p>
          <a:p>
            <a:pPr lvl="1"/>
            <a:r>
              <a:rPr lang="en-US" dirty="0"/>
              <a:t>Separation of service accounts and encryption keys on a per client basis minimize hacker and whistleblower exposure. </a:t>
            </a:r>
          </a:p>
          <a:p>
            <a:pPr lvl="1"/>
            <a:endParaRPr lang="en-US" dirty="0"/>
          </a:p>
          <a:p>
            <a:r>
              <a:rPr lang="en-US" dirty="0"/>
              <a:t>Use data in its encrypted form when possible</a:t>
            </a:r>
          </a:p>
          <a:p>
            <a:pPr lvl="1"/>
            <a:r>
              <a:rPr lang="en-US" dirty="0"/>
              <a:t>We used Always Encrypted in Azure SQL Database to enable data scientists for analysis without revealing sensitive fields, such as investor name, social security etc.</a:t>
            </a:r>
          </a:p>
          <a:p>
            <a:pPr lvl="1"/>
            <a:endParaRPr lang="en-US" dirty="0"/>
          </a:p>
          <a:p>
            <a:r>
              <a:rPr lang="en-US" dirty="0"/>
              <a:t>Enforce secure authentication policies</a:t>
            </a:r>
          </a:p>
          <a:p>
            <a:pPr lvl="1"/>
            <a:r>
              <a:rPr lang="en-US" dirty="0"/>
              <a:t>Multi-factor authentication for end-users</a:t>
            </a:r>
          </a:p>
          <a:p>
            <a:pPr lvl="1"/>
            <a:r>
              <a:rPr lang="en-US" dirty="0"/>
              <a:t>Integrated authentication (no passwords) for services</a:t>
            </a:r>
          </a:p>
        </p:txBody>
      </p:sp>
    </p:spTree>
    <p:extLst>
      <p:ext uri="{BB962C8B-B14F-4D97-AF65-F5344CB8AC3E}">
        <p14:creationId xmlns:p14="http://schemas.microsoft.com/office/powerpoint/2010/main" val="178837266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Fabric DataHub </a:t>
            </a:r>
            <a:r>
              <a:rPr lang="en-US" i="1" dirty="0"/>
              <a:t>for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058862"/>
            <a:ext cx="11887200" cy="738664"/>
          </a:xfrm>
        </p:spPr>
        <p:txBody>
          <a:bodyPr/>
          <a:lstStyle/>
          <a:p>
            <a:r>
              <a:rPr lang="en-US" dirty="0"/>
              <a:t>Investment Managers, Institutional Investors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37" y="2524273"/>
            <a:ext cx="1048659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56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1715" y="1060890"/>
            <a:ext cx="4321667" cy="57738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Leverages Microsoft Azure Cloud IaaS and PaaS Capabilities</a:t>
            </a:r>
          </a:p>
          <a:p>
            <a:pPr marL="342900" lvl="1" indent="0">
              <a:buNone/>
            </a:pPr>
            <a:r>
              <a:rPr lang="en-US" sz="1600" dirty="0"/>
              <a:t>Infrastructure, Security Controls &amp; Operational Controls</a:t>
            </a:r>
          </a:p>
          <a:p>
            <a:pPr marL="342900" lvl="1" indent="0">
              <a:buNone/>
            </a:pPr>
            <a:r>
              <a:rPr lang="en-US" sz="1600" dirty="0"/>
              <a:t>Fully Hosted within Microsoft Azure  Data Centers</a:t>
            </a:r>
          </a:p>
          <a:p>
            <a:pPr marL="0" indent="0">
              <a:buNone/>
            </a:pPr>
            <a:r>
              <a:rPr lang="en-US" sz="2400" dirty="0"/>
              <a:t>Extended with the Financial Fabric Overlay Architecture &amp; Capabilities</a:t>
            </a:r>
          </a:p>
          <a:p>
            <a:pPr marL="342900" lvl="1" indent="0">
              <a:buNone/>
            </a:pPr>
            <a:r>
              <a:rPr lang="en-US" sz="1600" dirty="0"/>
              <a:t>Infrastructure Architecture</a:t>
            </a:r>
          </a:p>
          <a:p>
            <a:pPr marL="342900" lvl="1" indent="0">
              <a:buNone/>
            </a:pPr>
            <a:r>
              <a:rPr lang="en-US" sz="1600" dirty="0"/>
              <a:t>Security Architecture and Controls</a:t>
            </a:r>
          </a:p>
          <a:p>
            <a:pPr marL="342900" lvl="1" indent="0">
              <a:buNone/>
            </a:pPr>
            <a:r>
              <a:rPr lang="en-US" sz="1600" dirty="0"/>
              <a:t>Operational Controls</a:t>
            </a:r>
          </a:p>
          <a:p>
            <a:pPr marL="0" indent="0">
              <a:buNone/>
            </a:pPr>
            <a:r>
              <a:rPr lang="en-US" sz="2400" dirty="0"/>
              <a:t>Disaster Recovery &amp; Business Continuity Plan</a:t>
            </a:r>
          </a:p>
          <a:p>
            <a:pPr marL="342900" lvl="1" indent="0">
              <a:buNone/>
            </a:pPr>
            <a:r>
              <a:rPr lang="en-US" sz="1600" dirty="0"/>
              <a:t>Near real-time replication from Primary to DR data centers, </a:t>
            </a:r>
          </a:p>
          <a:p>
            <a:pPr marL="342900" lvl="1" indent="0">
              <a:buNone/>
            </a:pPr>
            <a:r>
              <a:rPr lang="en-US" sz="1600" dirty="0"/>
              <a:t>Microsoft Always On DB replication technology.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Fabric Global Infrastructure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313237" y="2125662"/>
            <a:ext cx="3657599" cy="1447800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8580437" y="2125662"/>
            <a:ext cx="3657599" cy="1447800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446837" y="3802062"/>
            <a:ext cx="3657599" cy="1447800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cxnSp>
        <p:nvCxnSpPr>
          <p:cNvPr id="8" name="Straight Connector 7"/>
          <p:cNvCxnSpPr>
            <a:endCxn id="5" idx="2"/>
          </p:cNvCxnSpPr>
          <p:nvPr/>
        </p:nvCxnSpPr>
        <p:spPr>
          <a:xfrm>
            <a:off x="7894637" y="2849562"/>
            <a:ext cx="685800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7"/>
            <a:endCxn id="5" idx="4"/>
          </p:cNvCxnSpPr>
          <p:nvPr/>
        </p:nvCxnSpPr>
        <p:spPr>
          <a:xfrm flipV="1">
            <a:off x="9568793" y="3573462"/>
            <a:ext cx="840444" cy="44062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 bwMode="auto">
          <a:xfrm>
            <a:off x="4503736" y="2620962"/>
            <a:ext cx="1524000" cy="571500"/>
          </a:xfrm>
          <a:prstGeom prst="ellipse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Primary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6332536" y="2620962"/>
            <a:ext cx="1524000" cy="571500"/>
          </a:xfrm>
          <a:prstGeom prst="ellipse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027736" y="2906712"/>
            <a:ext cx="3048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 bwMode="auto">
          <a:xfrm>
            <a:off x="8770935" y="2539488"/>
            <a:ext cx="1524000" cy="571500"/>
          </a:xfrm>
          <a:prstGeom prst="ellipse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Primary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10599735" y="2539488"/>
            <a:ext cx="1524000" cy="571500"/>
          </a:xfrm>
          <a:prstGeom prst="ellipse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0294935" y="2825238"/>
            <a:ext cx="3048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 bwMode="auto">
          <a:xfrm>
            <a:off x="6637337" y="4213704"/>
            <a:ext cx="1524000" cy="571500"/>
          </a:xfrm>
          <a:prstGeom prst="ellipse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Primary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8466137" y="4213704"/>
            <a:ext cx="1524000" cy="571500"/>
          </a:xfrm>
          <a:prstGeom prst="ellipse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DR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161337" y="4499454"/>
            <a:ext cx="3048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1"/>
            <a:endCxn id="4" idx="4"/>
          </p:cNvCxnSpPr>
          <p:nvPr/>
        </p:nvCxnSpPr>
        <p:spPr>
          <a:xfrm flipH="1" flipV="1">
            <a:off x="6142037" y="3573462"/>
            <a:ext cx="840443" cy="44062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49700" y="3624531"/>
            <a:ext cx="1397737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</a:rPr>
              <a:t>Secure Channel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61033" y="2868654"/>
            <a:ext cx="914401" cy="7048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83B01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Secure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83B01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Channel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28232" y="2810850"/>
            <a:ext cx="914401" cy="7048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83B01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Secure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83B01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Channel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94637" y="4522254"/>
            <a:ext cx="914401" cy="7048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83B01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Secure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83B01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Channel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1960" y="1651321"/>
            <a:ext cx="16764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</a:rPr>
              <a:t>Americas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75837" y="1615732"/>
            <a:ext cx="16764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</a:rPr>
              <a:t>EMEA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00518" y="3319970"/>
            <a:ext cx="16764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</a:rPr>
              <a:t>APAC</a:t>
            </a:r>
          </a:p>
        </p:txBody>
      </p:sp>
      <p:sp>
        <p:nvSpPr>
          <p:cNvPr id="41" name="Rectangular Callout 40"/>
          <p:cNvSpPr/>
          <p:nvPr/>
        </p:nvSpPr>
        <p:spPr bwMode="auto">
          <a:xfrm>
            <a:off x="11168872" y="1786396"/>
            <a:ext cx="992966" cy="381000"/>
          </a:xfrm>
          <a:prstGeom prst="wedgeRectCallout">
            <a:avLst/>
          </a:prstGeom>
          <a:solidFill>
            <a:schemeClr val="accent4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Jurisdictional Boundaries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31132" y="5340515"/>
            <a:ext cx="4889410" cy="155427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Global Infrastructure: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leverages Microsoft Azure worldwide datacenters certified or compliant with: 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Safe Harbor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ISO 27001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SSAE 16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FISMA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10513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Fabric Architecture</a:t>
            </a:r>
          </a:p>
        </p:txBody>
      </p:sp>
      <p:sp>
        <p:nvSpPr>
          <p:cNvPr id="5" name="Trapezoid 4"/>
          <p:cNvSpPr/>
          <p:nvPr/>
        </p:nvSpPr>
        <p:spPr bwMode="auto">
          <a:xfrm rot="10800000">
            <a:off x="4999037" y="3373186"/>
            <a:ext cx="1066800" cy="1143000"/>
          </a:xfrm>
          <a:prstGeom prst="trapezoid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6" name="Flowchart: Magnetic Disk 5"/>
          <p:cNvSpPr/>
          <p:nvPr/>
        </p:nvSpPr>
        <p:spPr bwMode="auto">
          <a:xfrm>
            <a:off x="3894136" y="5241993"/>
            <a:ext cx="3276600" cy="838200"/>
          </a:xfrm>
          <a:prstGeom prst="flowChartMagneticDisk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Azure SQL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Database</a:t>
            </a:r>
          </a:p>
        </p:txBody>
      </p:sp>
      <p:sp>
        <p:nvSpPr>
          <p:cNvPr id="9" name="Round Diagonal Corner Rectangle 8"/>
          <p:cNvSpPr/>
          <p:nvPr/>
        </p:nvSpPr>
        <p:spPr bwMode="auto">
          <a:xfrm>
            <a:off x="3094037" y="1370552"/>
            <a:ext cx="1295400" cy="549628"/>
          </a:xfrm>
          <a:prstGeom prst="round2Diag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Office 365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inbox</a:t>
            </a:r>
          </a:p>
        </p:txBody>
      </p:sp>
      <p:sp>
        <p:nvSpPr>
          <p:cNvPr id="11" name="Down Arrow 10"/>
          <p:cNvSpPr/>
          <p:nvPr/>
        </p:nvSpPr>
        <p:spPr bwMode="auto">
          <a:xfrm rot="19331820">
            <a:off x="4246615" y="2028955"/>
            <a:ext cx="381000" cy="1156244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3" name="Round Diagonal Corner Rectangle 12"/>
          <p:cNvSpPr/>
          <p:nvPr/>
        </p:nvSpPr>
        <p:spPr bwMode="auto">
          <a:xfrm>
            <a:off x="4541837" y="1363662"/>
            <a:ext cx="1752600" cy="1012034"/>
          </a:xfrm>
          <a:prstGeom prst="round2DiagRect">
            <a:avLst/>
          </a:prstGeom>
          <a:solidFill>
            <a:schemeClr val="accent4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Data Providers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(Brokers, Admins…)</a:t>
            </a:r>
          </a:p>
        </p:txBody>
      </p:sp>
      <p:sp>
        <p:nvSpPr>
          <p:cNvPr id="14" name="Down Arrow 13"/>
          <p:cNvSpPr/>
          <p:nvPr/>
        </p:nvSpPr>
        <p:spPr bwMode="auto">
          <a:xfrm>
            <a:off x="5303837" y="2514373"/>
            <a:ext cx="381000" cy="581459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5" name="Round Diagonal Corner Rectangle 14"/>
          <p:cNvSpPr/>
          <p:nvPr/>
        </p:nvSpPr>
        <p:spPr bwMode="auto">
          <a:xfrm>
            <a:off x="6446837" y="1363662"/>
            <a:ext cx="1162156" cy="717736"/>
          </a:xfrm>
          <a:prstGeom prst="round2DiagRect">
            <a:avLst/>
          </a:prstGeom>
          <a:solidFill>
            <a:schemeClr val="accent4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Public </a:t>
            </a:r>
          </a:p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Sources</a:t>
            </a:r>
          </a:p>
        </p:txBody>
      </p:sp>
      <p:sp>
        <p:nvSpPr>
          <p:cNvPr id="16" name="Down Arrow 15"/>
          <p:cNvSpPr/>
          <p:nvPr/>
        </p:nvSpPr>
        <p:spPr bwMode="auto">
          <a:xfrm rot="2082601">
            <a:off x="6233829" y="2202623"/>
            <a:ext cx="381000" cy="976749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9036" y="3365631"/>
            <a:ext cx="144780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Smart Loader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25257" y="2670758"/>
            <a:ext cx="2530673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Ingress Files</a:t>
            </a:r>
          </a:p>
        </p:txBody>
      </p:sp>
      <p:sp>
        <p:nvSpPr>
          <p:cNvPr id="26" name="Round Diagonal Corner Rectangle 25"/>
          <p:cNvSpPr/>
          <p:nvPr/>
        </p:nvSpPr>
        <p:spPr bwMode="auto">
          <a:xfrm>
            <a:off x="7878299" y="1397954"/>
            <a:ext cx="1494689" cy="533400"/>
          </a:xfrm>
          <a:prstGeom prst="round2Diag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Web Portal</a:t>
            </a:r>
          </a:p>
        </p:txBody>
      </p:sp>
      <p:sp>
        <p:nvSpPr>
          <p:cNvPr id="31" name="Down Arrow 30"/>
          <p:cNvSpPr/>
          <p:nvPr/>
        </p:nvSpPr>
        <p:spPr bwMode="auto">
          <a:xfrm>
            <a:off x="5303310" y="4596243"/>
            <a:ext cx="381000" cy="581459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35584" y="5950490"/>
            <a:ext cx="2310799" cy="8771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Encryption at-rest via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Transparent Database Encryption (TDE)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" name="Bent-Up Arrow 1"/>
          <p:cNvSpPr/>
          <p:nvPr/>
        </p:nvSpPr>
        <p:spPr bwMode="auto">
          <a:xfrm>
            <a:off x="7287512" y="1959952"/>
            <a:ext cx="1615744" cy="3746377"/>
          </a:xfrm>
          <a:prstGeom prst="bentUpArrow">
            <a:avLst>
              <a:gd name="adj1" fmla="val 13348"/>
              <a:gd name="adj2" fmla="val 13903"/>
              <a:gd name="adj3" fmla="val 20561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33126" y="3450497"/>
            <a:ext cx="2263008" cy="72635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Always Encrypted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– point of encryption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5889072" y="3833141"/>
            <a:ext cx="353185" cy="164630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805158" y="6017907"/>
            <a:ext cx="355679" cy="82174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40612" y="2278653"/>
            <a:ext cx="2002413" cy="72635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Always Encrypted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– point of decryption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7834611" y="1931354"/>
            <a:ext cx="498072" cy="524440"/>
          </a:xfrm>
          <a:prstGeom prst="line">
            <a:avLst/>
          </a:prstGeom>
          <a:ln>
            <a:solidFill>
              <a:srgbClr val="29292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2461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Encrypted – What Is it?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53" y="4716462"/>
            <a:ext cx="6018768" cy="2130238"/>
          </a:xfrm>
          <a:prstGeom prst="rect">
            <a:avLst/>
          </a:prstGeom>
          <a:noFill/>
        </p:spPr>
      </p:pic>
      <p:sp>
        <p:nvSpPr>
          <p:cNvPr id="6" name="Oval 61"/>
          <p:cNvSpPr/>
          <p:nvPr/>
        </p:nvSpPr>
        <p:spPr>
          <a:xfrm rot="2123064">
            <a:off x="3529039" y="5047049"/>
            <a:ext cx="258861" cy="532278"/>
          </a:xfrm>
          <a:custGeom>
            <a:avLst/>
            <a:gdLst/>
            <a:ahLst/>
            <a:cxnLst/>
            <a:rect l="l" t="t" r="r" b="b"/>
            <a:pathLst>
              <a:path w="1945154" h="4337174">
                <a:moveTo>
                  <a:pt x="972262" y="184666"/>
                </a:moveTo>
                <a:cubicBezTo>
                  <a:pt x="658764" y="184840"/>
                  <a:pt x="404455" y="438534"/>
                  <a:pt x="403523" y="752031"/>
                </a:cubicBezTo>
                <a:lnTo>
                  <a:pt x="972577" y="753723"/>
                </a:lnTo>
                <a:lnTo>
                  <a:pt x="1541629" y="751401"/>
                </a:lnTo>
                <a:cubicBezTo>
                  <a:pt x="1540350" y="437905"/>
                  <a:pt x="1285760" y="184492"/>
                  <a:pt x="972262" y="184666"/>
                </a:cubicBezTo>
                <a:close/>
                <a:moveTo>
                  <a:pt x="972577" y="0"/>
                </a:moveTo>
                <a:cubicBezTo>
                  <a:pt x="1509716" y="0"/>
                  <a:pt x="1945154" y="435438"/>
                  <a:pt x="1945154" y="972577"/>
                </a:cubicBezTo>
                <a:cubicBezTo>
                  <a:pt x="1945154" y="1373798"/>
                  <a:pt x="1702202" y="1718276"/>
                  <a:pt x="1354620" y="1865104"/>
                </a:cubicBezTo>
                <a:lnTo>
                  <a:pt x="1354620" y="2072700"/>
                </a:lnTo>
                <a:cubicBezTo>
                  <a:pt x="1354620" y="2112154"/>
                  <a:pt x="1322637" y="2144137"/>
                  <a:pt x="1283183" y="2144137"/>
                </a:cubicBezTo>
                <a:lnTo>
                  <a:pt x="1226533" y="2144137"/>
                </a:lnTo>
                <a:lnTo>
                  <a:pt x="1226533" y="2718294"/>
                </a:lnTo>
                <a:lnTo>
                  <a:pt x="1109119" y="2867729"/>
                </a:lnTo>
                <a:lnTo>
                  <a:pt x="1215859" y="3034954"/>
                </a:lnTo>
                <a:lnTo>
                  <a:pt x="1219417" y="3301802"/>
                </a:lnTo>
                <a:lnTo>
                  <a:pt x="1098445" y="3483259"/>
                </a:lnTo>
                <a:lnTo>
                  <a:pt x="1102003" y="3589998"/>
                </a:lnTo>
                <a:lnTo>
                  <a:pt x="1219417" y="3775013"/>
                </a:lnTo>
                <a:lnTo>
                  <a:pt x="1222975" y="4045419"/>
                </a:lnTo>
                <a:lnTo>
                  <a:pt x="945452" y="4337174"/>
                </a:lnTo>
                <a:lnTo>
                  <a:pt x="571865" y="4006282"/>
                </a:lnTo>
                <a:lnTo>
                  <a:pt x="571865" y="2144137"/>
                </a:lnTo>
                <a:lnTo>
                  <a:pt x="571865" y="1858058"/>
                </a:lnTo>
                <a:cubicBezTo>
                  <a:pt x="234451" y="1706097"/>
                  <a:pt x="0" y="1366716"/>
                  <a:pt x="0" y="972577"/>
                </a:cubicBezTo>
                <a:cubicBezTo>
                  <a:pt x="0" y="435438"/>
                  <a:pt x="435438" y="0"/>
                  <a:pt x="97257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11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3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1758" y="1444221"/>
            <a:ext cx="3968741" cy="2815041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5" rIns="186494" bIns="14919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Client-side encryption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Client-side encryption using keys that are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never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given to the database system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164393" y="1444221"/>
            <a:ext cx="3968741" cy="2815041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5" rIns="186494" bIns="14919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Queries on encrypted data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4" b="0" i="0" u="none" strike="noStrike" kern="0" cap="none" spc="0" normalizeH="0" baseline="0" noProof="0" dirty="0">
              <a:ln>
                <a:noFill/>
              </a:ln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4" b="0" i="0" u="none" strike="noStrike" kern="0" cap="none" spc="0" normalizeH="0" baseline="0" noProof="0" dirty="0">
              <a:ln>
                <a:noFill/>
              </a:ln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Support for GROUP BY, point lookups, equality joins via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deterministic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encryption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177027" y="1444221"/>
            <a:ext cx="3954906" cy="2815041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5" rIns="186494" bIns="14919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Application transparency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Minimal application changes via server and client driver enhancements</a:t>
            </a:r>
          </a:p>
        </p:txBody>
      </p:sp>
    </p:spTree>
    <p:extLst>
      <p:ext uri="{BB962C8B-B14F-4D97-AF65-F5344CB8AC3E}">
        <p14:creationId xmlns:p14="http://schemas.microsoft.com/office/powerpoint/2010/main" val="335435809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7645BF26-5E45-428D-8A8C-D391F4476141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4F43A21-9696-48F3-B9B7-2EDC14895D10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1E44DB9-F8DD-48AE-8162-26CDF62A116D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2C5385DD-25CC-4B4A-8E83-9D91F0EF820F}"/>
    </a:ext>
  </a:extLst>
</a:theme>
</file>

<file path=ppt/theme/theme5.xml><?xml version="1.0" encoding="utf-8"?>
<a:theme xmlns:a="http://schemas.openxmlformats.org/drawingml/2006/main" name="3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08B3FEDF-27CE-477E-A1F2-9805036CC047}" vid="{CD0BEC05-913A-4A4A-B174-12DECD18D25B}"/>
    </a:ext>
  </a:extLst>
</a:theme>
</file>

<file path=ppt/theme/theme6.xml><?xml version="1.0" encoding="utf-8"?>
<a:theme xmlns:a="http://schemas.openxmlformats.org/drawingml/2006/main" name="1_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D0C2E7D0-5C17-430B-90AA-64EE87CAC54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Jakub  Szymaszek, Subhra  Bose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2016-09-28T04:00:00+00:00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BRK3162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230e9df3-be65-4c73-a93b-d1236ebd677e"/>
    <ds:schemaRef ds:uri="01c77077-aee4-4b5f-bd4e-9cd40a6fff29"/>
    <ds:schemaRef ds:uri="http://www.w3.org/XML/1998/namespace"/>
    <ds:schemaRef ds:uri="http://schemas.microsoft.com/sharepoint/v3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8ff673fc-3231-4e3a-893b-6d7f7cd32766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Microsoft_2016_16x9_Template_v02</Template>
  <TotalTime>0</TotalTime>
  <Words>1172</Words>
  <Application>Microsoft Office PowerPoint</Application>
  <PresentationFormat>Custom</PresentationFormat>
  <Paragraphs>267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Consolas</vt:lpstr>
      <vt:lpstr>Open Sans</vt:lpstr>
      <vt:lpstr>Open Sans Light</vt:lpstr>
      <vt:lpstr>Open Sans Semibold</vt:lpstr>
      <vt:lpstr>Segoe UI</vt:lpstr>
      <vt:lpstr>Segoe UI Light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3_5-50002_Ignite_Breakout_Template</vt:lpstr>
      <vt:lpstr>1_6-30537_Envision 2016 Concurrent Template_Dark</vt:lpstr>
      <vt:lpstr>Uncover data protection in the world of Panama Papers</vt:lpstr>
      <vt:lpstr>Data Security and Secrecy in Financial Services </vt:lpstr>
      <vt:lpstr>The “data” quandary</vt:lpstr>
      <vt:lpstr>Financial Fabric DataHub on Azure</vt:lpstr>
      <vt:lpstr>Our Approach to Data Security and Privacy</vt:lpstr>
      <vt:lpstr>Financial Fabric DataHub for</vt:lpstr>
      <vt:lpstr>Financial Fabric Global Infrastructure</vt:lpstr>
      <vt:lpstr>Financial Fabric Architecture</vt:lpstr>
      <vt:lpstr>Always Encrypted – What Is it?</vt:lpstr>
      <vt:lpstr>Always Encrypted - How Does It Work?</vt:lpstr>
      <vt:lpstr>Computation without Revelation</vt:lpstr>
      <vt:lpstr>Demo: Analytics on Always Encrypted columns</vt:lpstr>
      <vt:lpstr>Financial Fabric Architecture</vt:lpstr>
      <vt:lpstr>Demo: Multi factor Authentication must have for financial services</vt:lpstr>
      <vt:lpstr>Always Encrypted &amp; AD Authentication Business Benefits in our Architecture </vt:lpstr>
      <vt:lpstr>Next Steps and Goals</vt:lpstr>
      <vt:lpstr>Resources</vt:lpstr>
      <vt:lpstr>Free IT Pro resources To advance your career in cloud technology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 data protection in the world of Panama Papers</dc:title>
  <dc:subject>&lt;Speech title here&gt;</dc:subject>
  <dc:creator>MS Events 0093</dc:creator>
  <cp:keywords>Microsoft 2016</cp:keywords>
  <dc:description>Template: Mitchell Derrey, Silverfox Productions_x000d_
Formatting: _x000d_
Audience Type:</dc:description>
  <cp:lastModifiedBy>MS Events 0093</cp:lastModifiedBy>
  <cp:revision>1</cp:revision>
  <dcterms:created xsi:type="dcterms:W3CDTF">2016-09-29T12:37:47Z</dcterms:created>
  <dcterms:modified xsi:type="dcterms:W3CDTF">2016-09-29T12:38:38Z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