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422" r:id="rId5"/>
    <p:sldMasterId id="2147484310" r:id="rId6"/>
    <p:sldMasterId id="2147484341" r:id="rId7"/>
    <p:sldMasterId id="2147484366" r:id="rId8"/>
    <p:sldMasterId id="2147484392" r:id="rId9"/>
    <p:sldMasterId id="2147484451" r:id="rId10"/>
    <p:sldMasterId id="2147484471" r:id="rId11"/>
  </p:sldMasterIdLst>
  <p:notesMasterIdLst>
    <p:notesMasterId r:id="rId45"/>
  </p:notesMasterIdLst>
  <p:handoutMasterIdLst>
    <p:handoutMasterId r:id="rId46"/>
  </p:handoutMasterIdLst>
  <p:sldIdLst>
    <p:sldId id="1393" r:id="rId12"/>
    <p:sldId id="1444" r:id="rId13"/>
    <p:sldId id="1411" r:id="rId14"/>
    <p:sldId id="1412" r:id="rId15"/>
    <p:sldId id="1413" r:id="rId16"/>
    <p:sldId id="1414" r:id="rId17"/>
    <p:sldId id="1415" r:id="rId18"/>
    <p:sldId id="1416" r:id="rId19"/>
    <p:sldId id="1417" r:id="rId20"/>
    <p:sldId id="1418" r:id="rId21"/>
    <p:sldId id="1419" r:id="rId22"/>
    <p:sldId id="1420" r:id="rId23"/>
    <p:sldId id="1440" r:id="rId24"/>
    <p:sldId id="1421" r:id="rId25"/>
    <p:sldId id="1441" r:id="rId26"/>
    <p:sldId id="1422" r:id="rId27"/>
    <p:sldId id="1423" r:id="rId28"/>
    <p:sldId id="1424" r:id="rId29"/>
    <p:sldId id="1425" r:id="rId30"/>
    <p:sldId id="1426" r:id="rId31"/>
    <p:sldId id="1442" r:id="rId32"/>
    <p:sldId id="1428" r:id="rId33"/>
    <p:sldId id="1438" r:id="rId34"/>
    <p:sldId id="1427" r:id="rId35"/>
    <p:sldId id="1437" r:id="rId36"/>
    <p:sldId id="1429" r:id="rId37"/>
    <p:sldId id="1430" r:id="rId38"/>
    <p:sldId id="1443" r:id="rId39"/>
    <p:sldId id="1432" r:id="rId40"/>
    <p:sldId id="1433" r:id="rId41"/>
    <p:sldId id="1446" r:id="rId42"/>
    <p:sldId id="1445" r:id="rId43"/>
    <p:sldId id="1434" r:id="rId4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1393"/>
            <p14:sldId id="1444"/>
            <p14:sldId id="1411"/>
            <p14:sldId id="1412"/>
            <p14:sldId id="1413"/>
            <p14:sldId id="1414"/>
            <p14:sldId id="1415"/>
            <p14:sldId id="1416"/>
            <p14:sldId id="1417"/>
            <p14:sldId id="1418"/>
            <p14:sldId id="1419"/>
            <p14:sldId id="1420"/>
            <p14:sldId id="1440"/>
            <p14:sldId id="1421"/>
            <p14:sldId id="1441"/>
            <p14:sldId id="1422"/>
            <p14:sldId id="1423"/>
            <p14:sldId id="1424"/>
            <p14:sldId id="1425"/>
            <p14:sldId id="1426"/>
            <p14:sldId id="1442"/>
            <p14:sldId id="1428"/>
            <p14:sldId id="1438"/>
            <p14:sldId id="1427"/>
            <p14:sldId id="1437"/>
            <p14:sldId id="1429"/>
            <p14:sldId id="1430"/>
            <p14:sldId id="1443"/>
            <p14:sldId id="1432"/>
            <p14:sldId id="1433"/>
            <p14:sldId id="1446"/>
            <p14:sldId id="1445"/>
            <p14:sldId id="1434"/>
          </p14:sldIdLst>
        </p14:section>
        <p14:section name="Microsoft 2016 Template Dark" id="{361DECE0-D7F3-4586-A791-C8E5092BB79E}">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D83B01"/>
    <a:srgbClr val="107C10"/>
    <a:srgbClr val="F35BE1"/>
    <a:srgbClr val="A80000"/>
    <a:srgbClr val="292929"/>
    <a:srgbClr val="FFFFFF"/>
    <a:srgbClr val="BAD80A"/>
    <a:srgbClr val="5C2D9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30" autoAdjust="0"/>
    <p:restoredTop sz="96206" autoAdjust="0"/>
  </p:normalViewPr>
  <p:slideViewPr>
    <p:cSldViewPr>
      <p:cViewPr varScale="1">
        <p:scale>
          <a:sx n="104" d="100"/>
          <a:sy n="104" d="100"/>
        </p:scale>
        <p:origin x="792"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2292"/>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12:11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12:11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29480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t>9/28/2016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33912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80054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fontAlgn="ct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defTabSz="949568" eaLnBrk="1" fontAlgn="base" latinLnBrk="0" hangingPunct="1">
              <a:lnSpc>
                <a:spcPct val="100000"/>
              </a:lnSpc>
              <a:spcBef>
                <a:spcPct val="0"/>
              </a:spcBef>
              <a:spcAft>
                <a:spcPct val="0"/>
              </a:spcAft>
              <a:buClrTx/>
              <a:buSzTx/>
              <a:buFontTx/>
              <a:buNone/>
              <a:tabLst/>
              <a:defRPr/>
            </a:pPr>
            <a:fld id="{7088D5E3-B0C4-244E-905F-C9848084E0A1}" type="slidenum">
              <a:rPr kumimoji="0" 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defTabSz="949568" eaLnBrk="1" fontAlgn="base" latinLnBrk="0" hangingPunct="1">
                <a:lnSpc>
                  <a:spcPct val="100000"/>
                </a:lnSpc>
                <a:spcBef>
                  <a:spcPct val="0"/>
                </a:spcBef>
                <a:spcAft>
                  <a:spcPct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625765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
        <p:nvSpPr>
          <p:cNvPr id="10" name="Date Placeholder 9"/>
          <p:cNvSpPr>
            <a:spLocks noGrp="1"/>
          </p:cNvSpPr>
          <p:nvPr>
            <p:ph type="dt" idx="13"/>
          </p:nvPr>
        </p:nvSpPr>
        <p:spPr/>
        <p:txBody>
          <a:bodyPr/>
          <a:lstStyle/>
          <a:p>
            <a:fld id="{79687EF5-0895-448F-A4AC-188A0D571FCC}" type="datetime8">
              <a:rPr lang="en-US" smtClean="0"/>
              <a:t>9/28/2016 12:11 PM</a:t>
            </a:fld>
            <a:endParaRPr lang="en-US" dirty="0"/>
          </a:p>
        </p:txBody>
      </p:sp>
      <p:sp>
        <p:nvSpPr>
          <p:cNvPr id="12" name="Header Placeholder 11"/>
          <p:cNvSpPr>
            <a:spLocks noGrp="1"/>
          </p:cNvSpPr>
          <p:nvPr>
            <p:ph type="hdr" sz="quarter" idx="15"/>
          </p:nvPr>
        </p:nvSpPr>
        <p:spPr/>
        <p:txBody>
          <a:bodyPr/>
          <a:lstStyle/>
          <a:p>
            <a:endParaRPr lang="en-US" dirty="0"/>
          </a:p>
        </p:txBody>
      </p:sp>
      <p:sp>
        <p:nvSpPr>
          <p:cNvPr id="4" name="Footer Placeholder 3"/>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36548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
        <p:nvSpPr>
          <p:cNvPr id="10" name="Date Placeholder 9"/>
          <p:cNvSpPr>
            <a:spLocks noGrp="1"/>
          </p:cNvSpPr>
          <p:nvPr>
            <p:ph type="dt" idx="13"/>
          </p:nvPr>
        </p:nvSpPr>
        <p:spPr/>
        <p:txBody>
          <a:bodyPr/>
          <a:lstStyle/>
          <a:p>
            <a:fld id="{79687EF5-0895-448F-A4AC-188A0D571FCC}" type="datetime8">
              <a:rPr lang="en-US" smtClean="0"/>
              <a:t>9/28/2016 12:11 PM</a:t>
            </a:fld>
            <a:endParaRPr lang="en-US" dirty="0"/>
          </a:p>
        </p:txBody>
      </p:sp>
      <p:sp>
        <p:nvSpPr>
          <p:cNvPr id="12" name="Header Placeholder 11"/>
          <p:cNvSpPr>
            <a:spLocks noGrp="1"/>
          </p:cNvSpPr>
          <p:nvPr>
            <p:ph type="hdr" sz="quarter" idx="15"/>
          </p:nvPr>
        </p:nvSpPr>
        <p:spPr/>
        <p:txBody>
          <a:bodyPr/>
          <a:lstStyle/>
          <a:p>
            <a:endParaRPr lang="en-US" dirty="0"/>
          </a:p>
        </p:txBody>
      </p:sp>
      <p:sp>
        <p:nvSpPr>
          <p:cNvPr id="4" name="Footer Placeholder 3"/>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697714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12:11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8261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476204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t>9/28/2016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89169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t>9/28/2016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73499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480434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6621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CC5E34C-0BEF-42D1-A3A4-98A0EFA3EE0B}"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49951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9/28/2016</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727519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9/28/2016</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488842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12:11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59620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12:11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11715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9/28/2016 12:11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3522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91925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B9AB204-7D86-4363-947A-E892579E27F0}" type="datetime1">
              <a:rPr lang="en-US" smtClean="0"/>
              <a:t>9/28/2016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73805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51975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340"/>
              </a:spcAft>
              <a:defRP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22212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83260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3017304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12:11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3209520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oleObject" Target="../embeddings/oleObject2.bin"/></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t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37459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7828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4155" y="-7472"/>
            <a:ext cx="7132320" cy="6995160"/>
          </a:xfrm>
          <a:prstGeom prst="rect">
            <a:avLst/>
          </a:prstGeom>
        </p:spPr>
      </p:pic>
      <p:sp>
        <p:nvSpPr>
          <p:cNvPr id="2" name="Title 1"/>
          <p:cNvSpPr>
            <a:spLocks noGrp="1"/>
          </p:cNvSpPr>
          <p:nvPr>
            <p:ph type="title" hasCustomPrompt="1"/>
          </p:nvPr>
        </p:nvSpPr>
        <p:spPr>
          <a:xfrm>
            <a:off x="274639" y="1209973"/>
            <a:ext cx="4571278"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4572000"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135577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4571278"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4155" y="0"/>
            <a:ext cx="7132320" cy="6995160"/>
          </a:xfrm>
          <a:prstGeom prst="rect">
            <a:avLst/>
          </a:prstGeom>
        </p:spPr>
      </p:pic>
    </p:spTree>
    <p:extLst>
      <p:ext uri="{BB962C8B-B14F-4D97-AF65-F5344CB8AC3E}">
        <p14:creationId xmlns:p14="http://schemas.microsoft.com/office/powerpoint/2010/main" val="4265722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770457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69971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5860038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9817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6454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76353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192990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169191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50"/>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ltGray">
          <a:xfrm>
            <a:off x="9416351" y="878239"/>
            <a:ext cx="2743200" cy="572464"/>
          </a:xfrm>
        </p:spPr>
        <p:txBody>
          <a:bodyPr lIns="182880" tIns="146304" rIns="182880" bIns="146304" anchor="b"/>
          <a:lstStyle>
            <a:lvl1pPr marL="0" indent="0" algn="r">
              <a:buNone/>
              <a:defRPr sz="2000">
                <a:gradFill>
                  <a:gsLst>
                    <a:gs pos="14644">
                      <a:schemeClr val="tx1"/>
                    </a:gs>
                    <a:gs pos="37000">
                      <a:schemeClr val="tx1"/>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#hashtag</a:t>
            </a:r>
          </a:p>
        </p:txBody>
      </p:sp>
      <p:sp>
        <p:nvSpPr>
          <p:cNvPr id="15" name="Text Placeholder 4"/>
          <p:cNvSpPr>
            <a:spLocks noGrp="1"/>
          </p:cNvSpPr>
          <p:nvPr>
            <p:ph type="body" sz="quarter" idx="16" hasCustomPrompt="1"/>
          </p:nvPr>
        </p:nvSpPr>
        <p:spPr>
          <a:xfrm>
            <a:off x="8959120" y="305775"/>
            <a:ext cx="3200431" cy="572464"/>
          </a:xfrm>
        </p:spPr>
        <p:txBody>
          <a:bodyPr lIns="182880" tIns="146304" rIns="182880" bIns="146304" anchor="t"/>
          <a:lstStyle>
            <a:lvl1pPr marL="0" indent="0" algn="r">
              <a:buNone/>
              <a:defRPr sz="2000" baseline="0">
                <a:gradFill>
                  <a:gsLst>
                    <a:gs pos="90377">
                      <a:srgbClr val="F8F8F8"/>
                    </a:gs>
                    <a:gs pos="72000">
                      <a:srgbClr val="F8F8F8"/>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General 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80656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olution Overview">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436475" cy="6994526"/>
          </a:xfrm>
          <a:prstGeom prst="rect">
            <a:avLst/>
          </a:prstGeom>
        </p:spPr>
      </p:pic>
      <p:sp>
        <p:nvSpPr>
          <p:cNvPr id="2" name="Title 1"/>
          <p:cNvSpPr>
            <a:spLocks noGrp="1"/>
          </p:cNvSpPr>
          <p:nvPr>
            <p:ph type="title" hasCustomPrompt="1"/>
          </p:nvPr>
        </p:nvSpPr>
        <p:spPr>
          <a:xfrm>
            <a:off x="274639" y="293688"/>
            <a:ext cx="11887200" cy="942048"/>
          </a:xfrm>
          <a:prstGeom prst="rect">
            <a:avLst/>
          </a:prstGeom>
        </p:spPr>
        <p:txBody>
          <a:bodyPr/>
          <a:lstStyle>
            <a:lvl1pPr>
              <a:defRPr sz="5399"/>
            </a:lvl1pPr>
          </a:lstStyle>
          <a:p>
            <a:r>
              <a:rPr lang="en-US" dirty="0"/>
              <a:t>Solution Overview</a:t>
            </a:r>
          </a:p>
        </p:txBody>
      </p:sp>
    </p:spTree>
    <p:extLst>
      <p:ext uri="{BB962C8B-B14F-4D97-AF65-F5344CB8AC3E}">
        <p14:creationId xmlns:p14="http://schemas.microsoft.com/office/powerpoint/2010/main" val="135289992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62"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Footer Placeholder 2"/>
          <p:cNvSpPr>
            <a:spLocks noGrp="1"/>
          </p:cNvSpPr>
          <p:nvPr>
            <p:ph type="ftr" sz="quarter" idx="10"/>
          </p:nvPr>
        </p:nvSpPr>
        <p:spPr/>
        <p:txBody>
          <a:bodyPr/>
          <a:lstStyle/>
          <a:p>
            <a:r>
              <a:rPr dirty="0">
                <a:solidFill>
                  <a:srgbClr val="505050"/>
                </a:solidFill>
              </a:rPr>
              <a:t>Microsoft Confidential</a:t>
            </a: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itle 1"/>
          <p:cNvSpPr>
            <a:spLocks noGrp="1"/>
          </p:cNvSpPr>
          <p:nvPr>
            <p:ph type="title" hasCustomPrompt="1"/>
          </p:nvPr>
        </p:nvSpPr>
        <p:spPr>
          <a:xfrm>
            <a:off x="585216" y="264964"/>
            <a:ext cx="11226195" cy="816149"/>
          </a:xfrm>
        </p:spPr>
        <p:txBody>
          <a:bodyPr lIns="0" tIns="91440" rIns="146304" bIns="91440"/>
          <a:lstStyle>
            <a:lvl1pPr>
              <a:lnSpc>
                <a:spcPts val="4899"/>
              </a:lnSpc>
              <a:defRPr sz="4399" baseline="0">
                <a:solidFill>
                  <a:schemeClr val="accent4">
                    <a:lumMod val="75000"/>
                    <a:lumOff val="25000"/>
                  </a:schemeClr>
                </a:solidFill>
              </a:defRPr>
            </a:lvl1pPr>
          </a:lstStyle>
          <a:p>
            <a:r>
              <a:rPr lang="en-US" dirty="0" err="1"/>
              <a:t>Lorem</a:t>
            </a:r>
            <a:r>
              <a:rPr lang="en-US" dirty="0"/>
              <a:t> </a:t>
            </a:r>
            <a:r>
              <a:rPr lang="en-US" dirty="0" err="1"/>
              <a:t>ipsum</a:t>
            </a:r>
            <a:r>
              <a:rPr lang="en-US" dirty="0"/>
              <a:t> dolor sit.</a:t>
            </a:r>
          </a:p>
        </p:txBody>
      </p:sp>
      <p:sp>
        <p:nvSpPr>
          <p:cNvPr id="6" name="Text Placeholder 7"/>
          <p:cNvSpPr>
            <a:spLocks noGrp="1"/>
          </p:cNvSpPr>
          <p:nvPr>
            <p:ph type="body" sz="quarter" idx="13" hasCustomPrompt="1"/>
          </p:nvPr>
        </p:nvSpPr>
        <p:spPr>
          <a:xfrm>
            <a:off x="603504" y="1545465"/>
            <a:ext cx="11226196" cy="2591013"/>
          </a:xfrm>
        </p:spPr>
        <p:txBody>
          <a:bodyPr lIns="0" tIns="0"/>
          <a:lstStyle>
            <a:lvl1pPr marL="233318" indent="-233318">
              <a:spcBef>
                <a:spcPts val="1199"/>
              </a:spcBef>
              <a:defRPr sz="2600">
                <a:solidFill>
                  <a:schemeClr val="bg1">
                    <a:lumMod val="25000"/>
                  </a:schemeClr>
                </a:solidFill>
                <a:latin typeface="+mn-lt"/>
              </a:defRPr>
            </a:lvl1pPr>
            <a:lvl2pPr marL="690430" indent="-233318">
              <a:spcBef>
                <a:spcPts val="1199"/>
              </a:spcBef>
              <a:buSzPct val="100000"/>
              <a:buFont typeface="Segoe UI" pitchFamily="34" charset="0"/>
              <a:buChar char="‐"/>
              <a:defRPr>
                <a:solidFill>
                  <a:schemeClr val="bg1">
                    <a:lumMod val="25000"/>
                  </a:schemeClr>
                </a:solidFill>
              </a:defRPr>
            </a:lvl2pPr>
            <a:lvl3pPr marL="1147543" indent="-233318">
              <a:spcBef>
                <a:spcPts val="1199"/>
              </a:spcBef>
              <a:buFont typeface="Wingdings" pitchFamily="2" charset="2"/>
              <a:buChar char="§"/>
              <a:defRPr>
                <a:solidFill>
                  <a:schemeClr val="bg1">
                    <a:lumMod val="25000"/>
                  </a:schemeClr>
                </a:solidFill>
              </a:defRPr>
            </a:lvl3pPr>
            <a:lvl4pPr marL="1599893" indent="-342834">
              <a:spcBef>
                <a:spcPts val="1199"/>
              </a:spcBef>
              <a:buFont typeface="+mj-lt"/>
              <a:buAutoNum type="arabicPeriod"/>
              <a:defRPr>
                <a:solidFill>
                  <a:schemeClr val="bg1">
                    <a:lumMod val="25000"/>
                  </a:schemeClr>
                </a:solidFill>
              </a:defRPr>
            </a:lvl4pPr>
            <a:lvl5pPr marL="1945901" indent="-342834">
              <a:spcBef>
                <a:spcPts val="1199"/>
              </a:spcBef>
              <a:buFont typeface="+mj-lt"/>
              <a:buAutoNum type="alphaLcParenR"/>
              <a:defRPr>
                <a:solidFill>
                  <a:schemeClr val="bg1">
                    <a:lumMod val="25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br>
              <a:rPr lang="en-US" dirty="0"/>
            </a:br>
            <a:r>
              <a:rPr lang="en-US" dirty="0" err="1"/>
              <a:t>elit</a:t>
            </a:r>
            <a:r>
              <a:rPr lang="en-US" dirty="0"/>
              <a:t>. </a:t>
            </a:r>
            <a:r>
              <a:rPr lang="en-US" dirty="0" err="1"/>
              <a:t>Nunc</a:t>
            </a:r>
            <a:r>
              <a:rPr lang="en-US" dirty="0"/>
              <a:t> et </a:t>
            </a:r>
            <a:r>
              <a:rPr lang="en-US" dirty="0" err="1"/>
              <a:t>sagittis</a:t>
            </a:r>
            <a:r>
              <a:rPr lang="en-US" dirty="0"/>
              <a:t> ligula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834077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Blank">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2981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7419"/>
          <a:stretch/>
        </p:blipFill>
        <p:spPr>
          <a:xfrm>
            <a:off x="1926218" y="0"/>
            <a:ext cx="10510257" cy="6995160"/>
          </a:xfrm>
          <a:prstGeom prst="rect">
            <a:avLst/>
          </a:prstGeom>
        </p:spPr>
      </p:pic>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gray">
          <a:xfrm>
            <a:off x="0" y="0"/>
            <a:ext cx="3932238"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userDrawn="1"/>
        </p:nvSpPr>
        <p:spPr bwMode="white">
          <a:xfrm>
            <a:off x="479322" y="6024409"/>
            <a:ext cx="3270062" cy="738664"/>
          </a:xfrm>
          <a:prstGeom prst="rect">
            <a:avLst/>
          </a:prstGeom>
          <a:noFill/>
        </p:spPr>
        <p:txBody>
          <a:bodyPr wrap="square" lIns="0" tIns="146304" rIns="182880" bIns="146304" rtlCol="0">
            <a:spAutoFit/>
          </a:bodyPr>
          <a:lstStyle/>
          <a:p>
            <a:pPr>
              <a:lnSpc>
                <a:spcPct val="90000"/>
              </a:lnSpc>
              <a:spcAft>
                <a:spcPts val="600"/>
              </a:spcAft>
            </a:pPr>
            <a:r>
              <a:rPr lang="en-US" sz="3200" dirty="0">
                <a:gradFill>
                  <a:gsLst>
                    <a:gs pos="0">
                      <a:srgbClr val="FFFFFF"/>
                    </a:gs>
                    <a:gs pos="100000">
                      <a:srgbClr val="FFFFFF"/>
                    </a:gs>
                  </a:gsLst>
                  <a:lin ang="5400000" scaled="1"/>
                </a:gradFill>
                <a:latin typeface="+mj-lt"/>
              </a:rPr>
              <a:t>25–28 July 2016</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79322" y="1615963"/>
            <a:ext cx="2804166" cy="4127000"/>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58701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14802" r="13030" b="11695"/>
          <a:stretch/>
        </p:blipFill>
        <p:spPr>
          <a:xfrm flipH="1">
            <a:off x="317" y="-318"/>
            <a:ext cx="12435840" cy="6995160"/>
          </a:xfrm>
          <a:prstGeom prst="rect">
            <a:avLst/>
          </a:prstGeom>
        </p:spPr>
      </p:pic>
      <p:sp>
        <p:nvSpPr>
          <p:cNvPr id="12" name="Rectangle 11"/>
          <p:cNvSpPr/>
          <p:nvPr userDrawn="1"/>
        </p:nvSpPr>
        <p:spPr bwMode="auto">
          <a:xfrm>
            <a:off x="0"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13" name="Rectangle 12"/>
          <p:cNvSpPr/>
          <p:nvPr userDrawn="1"/>
        </p:nvSpPr>
        <p:spPr bwMode="gray">
          <a:xfrm>
            <a:off x="3017838" y="2582872"/>
            <a:ext cx="9143478" cy="4114791"/>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3017838" y="2582555"/>
            <a:ext cx="9143478" cy="2279837"/>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3017838" y="4862392"/>
            <a:ext cx="9143478" cy="1835285"/>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15" name="Text Placeholder 14"/>
          <p:cNvSpPr>
            <a:spLocks noGrp="1"/>
          </p:cNvSpPr>
          <p:nvPr>
            <p:ph type="body" sz="quarter" idx="15" hasCustomPrompt="1"/>
          </p:nvPr>
        </p:nvSpPr>
        <p:spPr>
          <a:xfrm>
            <a:off x="9418638" y="296863"/>
            <a:ext cx="2744788" cy="572464"/>
          </a:xfrm>
        </p:spPr>
        <p:txBody>
          <a:bodyPr lIns="182880" tIns="146304" rIns="182880" bIns="146304"/>
          <a:lstStyle>
            <a:lvl1pPr marL="0" indent="0" algn="r">
              <a:buNone/>
              <a:defRPr sz="2000">
                <a:gradFill>
                  <a:gsLst>
                    <a:gs pos="5310">
                      <a:srgbClr val="111111"/>
                    </a:gs>
                    <a:gs pos="20354">
                      <a:srgbClr val="11111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375278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sp>
        <p:nvSpPr>
          <p:cNvPr id="9" name="Title 1"/>
          <p:cNvSpPr>
            <a:spLocks noGrp="1"/>
          </p:cNvSpPr>
          <p:nvPr>
            <p:ph type="title" hasCustomPrompt="1"/>
          </p:nvPr>
        </p:nvSpPr>
        <p:spPr bwMode="black">
          <a:xfrm>
            <a:off x="274702" y="2125678"/>
            <a:ext cx="9143936" cy="1828786"/>
          </a:xfrm>
          <a:noFill/>
        </p:spPr>
        <p:txBody>
          <a:bodyPr lIns="146304" tIns="91440" rIns="146304" bIns="91440" anchor="t" anchorCtr="0"/>
          <a:lstStyle>
            <a:lvl1pPr>
              <a:defRPr sz="5400" spc="-100" baseline="0">
                <a:gradFill>
                  <a:gsLst>
                    <a:gs pos="100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black">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Text Placeholder 14"/>
          <p:cNvSpPr>
            <a:spLocks noGrp="1"/>
          </p:cNvSpPr>
          <p:nvPr>
            <p:ph type="body" sz="quarter" idx="15" hasCustomPrompt="1"/>
          </p:nvPr>
        </p:nvSpPr>
        <p:spPr>
          <a:xfrm>
            <a:off x="9418638" y="296863"/>
            <a:ext cx="2744788" cy="627864"/>
          </a:xfrm>
        </p:spPr>
        <p:txBody>
          <a:bodyPr lIns="182880" tIns="146304" rIns="182880" bIns="146304"/>
          <a:lstStyle>
            <a:lvl1pPr marL="0" indent="0" algn="r">
              <a:buNone/>
              <a:defRPr sz="2400">
                <a:gradFill>
                  <a:gsLst>
                    <a:gs pos="6195">
                      <a:schemeClr val="tx1"/>
                    </a:gs>
                    <a:gs pos="28000">
                      <a:schemeClr val="tx1"/>
                    </a:gs>
                  </a:gsLst>
                  <a:lin ang="5400000" scaled="0"/>
                </a:gradFill>
                <a:latin typeface="+mn-lt"/>
              </a:defRPr>
            </a:lvl1pPr>
          </a:lstStyle>
          <a:p>
            <a:pPr lvl="0"/>
            <a:r>
              <a:rPr lang="en-US" dirty="0"/>
              <a:t>Session Code</a:t>
            </a: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347873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41697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886925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487439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140948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14731616"/>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061701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17495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9372181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1936769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7049377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Accent Color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598422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69750685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14343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10745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09717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752831"/>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8100148"/>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29081705"/>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9036166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fontAlgn="base">
              <a:spcBef>
                <a:spcPct val="0"/>
              </a:spcBef>
              <a:spcAft>
                <a:spcPct val="0"/>
              </a:spcAft>
              <a:defRPr dirty="0" smtClean="0">
                <a:solidFill>
                  <a:srgbClr val="000000"/>
                </a:solidFill>
              </a:defRPr>
            </a:lvl1pPr>
          </a:lstStyle>
          <a:p>
            <a:pPr>
              <a:defRPr/>
            </a:pPr>
            <a:r>
              <a:t>Microsoft Confidential</a:t>
            </a:r>
            <a:endParaRPr/>
          </a:p>
        </p:txBody>
      </p:sp>
      <p:sp>
        <p:nvSpPr>
          <p:cNvPr id="3" name="Slide Number Placeholder 2"/>
          <p:cNvSpPr>
            <a:spLocks noGrp="1"/>
          </p:cNvSpPr>
          <p:nvPr>
            <p:ph type="sldNum" sz="quarter" idx="11"/>
          </p:nvPr>
        </p:nvSpPr>
        <p:spPr/>
        <p:txBody>
          <a:bodyPr/>
          <a:lstStyle>
            <a:lvl1pPr defTabSz="931863" fontAlgn="base">
              <a:spcBef>
                <a:spcPct val="0"/>
              </a:spcBef>
              <a:spcAft>
                <a:spcPct val="0"/>
              </a:spcAft>
              <a:defRPr smtClean="0">
                <a:solidFill>
                  <a:srgbClr val="000000"/>
                </a:solidFill>
              </a:defRPr>
            </a:lvl1pPr>
          </a:lstStyle>
          <a:p>
            <a:pPr>
              <a:defRPr/>
            </a:pPr>
            <a:fld id="{F8A0AC42-AA1D-4944-8D96-660DE70C7E1B}" type="slidenum">
              <a:rPr/>
              <a:pPr>
                <a:defRPr/>
              </a:pPr>
              <a:t>‹#›</a:t>
            </a:fld>
            <a:endParaRPr dirty="0"/>
          </a:p>
        </p:txBody>
      </p:sp>
    </p:spTree>
    <p:extLst>
      <p:ext uri="{BB962C8B-B14F-4D97-AF65-F5344CB8AC3E}">
        <p14:creationId xmlns:p14="http://schemas.microsoft.com/office/powerpoint/2010/main" val="415821864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5199">
                <a:solidFill>
                  <a:schemeClr val="tx2"/>
                </a:solidFill>
                <a:latin typeface="+mj-lt"/>
              </a:defRPr>
            </a:lvl1pPr>
          </a:lstStyle>
          <a:p>
            <a:r>
              <a:rPr lang="en-US" dirty="0"/>
              <a:t>Click to edit Master title style</a:t>
            </a:r>
          </a:p>
        </p:txBody>
      </p:sp>
    </p:spTree>
    <p:extLst>
      <p:ext uri="{BB962C8B-B14F-4D97-AF65-F5344CB8AC3E}">
        <p14:creationId xmlns:p14="http://schemas.microsoft.com/office/powerpoint/2010/main" val="19724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02A123D1-F492-4749-911F-E2EF5E318E38}"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6DF5E-CB95-4A45-8FD2-E35FFA9C3CC1}" type="slidenum">
              <a:rPr lang="en-US" smtClean="0"/>
              <a:t>‹#›</a:t>
            </a:fld>
            <a:endParaRPr lang="en-US"/>
          </a:p>
        </p:txBody>
      </p:sp>
    </p:spTree>
    <p:extLst>
      <p:ext uri="{BB962C8B-B14F-4D97-AF65-F5344CB8AC3E}">
        <p14:creationId xmlns:p14="http://schemas.microsoft.com/office/powerpoint/2010/main" val="3079026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Solution Overview">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5409"/>
          <a:stretch/>
        </p:blipFill>
        <p:spPr>
          <a:xfrm>
            <a:off x="0" y="-7939"/>
            <a:ext cx="12442407" cy="7002463"/>
          </a:xfrm>
          <a:prstGeom prst="rect">
            <a:avLst/>
          </a:prstGeom>
        </p:spPr>
      </p:pic>
      <p:sp>
        <p:nvSpPr>
          <p:cNvPr id="2" name="Title 1"/>
          <p:cNvSpPr>
            <a:spLocks noGrp="1"/>
          </p:cNvSpPr>
          <p:nvPr>
            <p:ph type="title" hasCustomPrompt="1"/>
          </p:nvPr>
        </p:nvSpPr>
        <p:spPr>
          <a:xfrm>
            <a:off x="274639" y="293688"/>
            <a:ext cx="11887200" cy="942048"/>
          </a:xfrm>
          <a:prstGeom prst="rect">
            <a:avLst/>
          </a:prstGeom>
        </p:spPr>
        <p:txBody>
          <a:bodyPr/>
          <a:lstStyle>
            <a:lvl1pPr>
              <a:defRPr sz="5399"/>
            </a:lvl1pPr>
          </a:lstStyle>
          <a:p>
            <a:r>
              <a:rPr lang="en-US" dirty="0"/>
              <a:t>Solution Overview</a:t>
            </a:r>
          </a:p>
        </p:txBody>
      </p:sp>
    </p:spTree>
    <p:extLst>
      <p:ext uri="{BB962C8B-B14F-4D97-AF65-F5344CB8AC3E}">
        <p14:creationId xmlns:p14="http://schemas.microsoft.com/office/powerpoint/2010/main" val="129174293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184"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Footer Placeholder 2"/>
          <p:cNvSpPr>
            <a:spLocks noGrp="1"/>
          </p:cNvSpPr>
          <p:nvPr>
            <p:ph type="ftr" sz="quarter" idx="10"/>
          </p:nvPr>
        </p:nvSpPr>
        <p:spPr/>
        <p:txBody>
          <a:bodyPr/>
          <a:lstStyle/>
          <a:p>
            <a:r>
              <a:rPr dirty="0">
                <a:solidFill>
                  <a:srgbClr val="505050"/>
                </a:solidFill>
              </a:rPr>
              <a:t>Microsoft Confidential</a:t>
            </a: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itle 1"/>
          <p:cNvSpPr>
            <a:spLocks noGrp="1"/>
          </p:cNvSpPr>
          <p:nvPr>
            <p:ph type="title" hasCustomPrompt="1"/>
          </p:nvPr>
        </p:nvSpPr>
        <p:spPr>
          <a:xfrm>
            <a:off x="585216" y="264964"/>
            <a:ext cx="11226195" cy="816149"/>
          </a:xfrm>
        </p:spPr>
        <p:txBody>
          <a:bodyPr lIns="0" tIns="91440" rIns="146304" bIns="91440"/>
          <a:lstStyle>
            <a:lvl1pPr>
              <a:lnSpc>
                <a:spcPts val="4899"/>
              </a:lnSpc>
              <a:defRPr sz="4399" baseline="0">
                <a:solidFill>
                  <a:schemeClr val="accent4">
                    <a:lumMod val="75000"/>
                    <a:lumOff val="25000"/>
                  </a:schemeClr>
                </a:solidFill>
              </a:defRPr>
            </a:lvl1pPr>
          </a:lstStyle>
          <a:p>
            <a:r>
              <a:rPr lang="en-US" dirty="0" err="1"/>
              <a:t>Lorem</a:t>
            </a:r>
            <a:r>
              <a:rPr lang="en-US" dirty="0"/>
              <a:t> </a:t>
            </a:r>
            <a:r>
              <a:rPr lang="en-US" dirty="0" err="1"/>
              <a:t>ipsum</a:t>
            </a:r>
            <a:r>
              <a:rPr lang="en-US" dirty="0"/>
              <a:t> dolor sit.</a:t>
            </a:r>
          </a:p>
        </p:txBody>
      </p:sp>
      <p:sp>
        <p:nvSpPr>
          <p:cNvPr id="6" name="Text Placeholder 7"/>
          <p:cNvSpPr>
            <a:spLocks noGrp="1"/>
          </p:cNvSpPr>
          <p:nvPr>
            <p:ph type="body" sz="quarter" idx="13" hasCustomPrompt="1"/>
          </p:nvPr>
        </p:nvSpPr>
        <p:spPr>
          <a:xfrm>
            <a:off x="603504" y="1545465"/>
            <a:ext cx="11226196" cy="2591013"/>
          </a:xfrm>
        </p:spPr>
        <p:txBody>
          <a:bodyPr lIns="0" tIns="0"/>
          <a:lstStyle>
            <a:lvl1pPr marL="233318" indent="-233318">
              <a:spcBef>
                <a:spcPts val="1199"/>
              </a:spcBef>
              <a:defRPr sz="2600">
                <a:solidFill>
                  <a:schemeClr val="bg1">
                    <a:lumMod val="25000"/>
                  </a:schemeClr>
                </a:solidFill>
                <a:latin typeface="+mn-lt"/>
              </a:defRPr>
            </a:lvl1pPr>
            <a:lvl2pPr marL="690430" indent="-233318">
              <a:spcBef>
                <a:spcPts val="1199"/>
              </a:spcBef>
              <a:buSzPct val="100000"/>
              <a:buFont typeface="Segoe UI" pitchFamily="34" charset="0"/>
              <a:buChar char="‐"/>
              <a:defRPr>
                <a:solidFill>
                  <a:schemeClr val="bg1">
                    <a:lumMod val="25000"/>
                  </a:schemeClr>
                </a:solidFill>
              </a:defRPr>
            </a:lvl2pPr>
            <a:lvl3pPr marL="1147543" indent="-233318">
              <a:spcBef>
                <a:spcPts val="1199"/>
              </a:spcBef>
              <a:buFont typeface="Wingdings" pitchFamily="2" charset="2"/>
              <a:buChar char="§"/>
              <a:defRPr>
                <a:solidFill>
                  <a:schemeClr val="bg1">
                    <a:lumMod val="25000"/>
                  </a:schemeClr>
                </a:solidFill>
              </a:defRPr>
            </a:lvl3pPr>
            <a:lvl4pPr marL="1599893" indent="-342834">
              <a:spcBef>
                <a:spcPts val="1199"/>
              </a:spcBef>
              <a:buFont typeface="+mj-lt"/>
              <a:buAutoNum type="arabicPeriod"/>
              <a:defRPr>
                <a:solidFill>
                  <a:schemeClr val="bg1">
                    <a:lumMod val="25000"/>
                  </a:schemeClr>
                </a:solidFill>
              </a:defRPr>
            </a:lvl4pPr>
            <a:lvl5pPr marL="1945901" indent="-342834">
              <a:spcBef>
                <a:spcPts val="1199"/>
              </a:spcBef>
              <a:buFont typeface="+mj-lt"/>
              <a:buAutoNum type="alphaLcParenR"/>
              <a:defRPr>
                <a:solidFill>
                  <a:schemeClr val="bg1">
                    <a:lumMod val="25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br>
              <a:rPr lang="en-US" dirty="0"/>
            </a:br>
            <a:r>
              <a:rPr lang="en-US" dirty="0" err="1"/>
              <a:t>elit</a:t>
            </a:r>
            <a:r>
              <a:rPr lang="en-US" dirty="0"/>
              <a:t>. </a:t>
            </a:r>
            <a:r>
              <a:rPr lang="en-US" dirty="0" err="1"/>
              <a:t>Nunc</a:t>
            </a:r>
            <a:r>
              <a:rPr lang="en-US" dirty="0"/>
              <a:t> et </a:t>
            </a:r>
            <a:r>
              <a:rPr lang="en-US" dirty="0" err="1"/>
              <a:t>sagittis</a:t>
            </a:r>
            <a:r>
              <a:rPr lang="en-US" dirty="0"/>
              <a:t> ligula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39408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defTabSz="783398"/>
            <a:fld id="{AD484C01-4DF4-48E7-B3F6-D86EB32553F5}" type="slidenum">
              <a:rPr lang="en-US" smtClean="0"/>
              <a:pPr defTabSz="783398"/>
              <a:t>‹#›</a:t>
            </a:fld>
            <a:endParaRPr lang="en-US" dirty="0"/>
          </a:p>
        </p:txBody>
      </p:sp>
    </p:spTree>
    <p:extLst>
      <p:ext uri="{BB962C8B-B14F-4D97-AF65-F5344CB8AC3E}">
        <p14:creationId xmlns:p14="http://schemas.microsoft.com/office/powerpoint/2010/main" val="33759335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373047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497522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1739690"/>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213502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040879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1530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3145549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40428102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480591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966718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139350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624545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506150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76956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406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4486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353214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27059153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944226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563451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1766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9022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84185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8396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82050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17420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695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73816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8988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67077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33305644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322602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990856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419361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953651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2843301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972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5441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713102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8885631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712986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Tree>
    <p:extLst>
      <p:ext uri="{BB962C8B-B14F-4D97-AF65-F5344CB8AC3E}">
        <p14:creationId xmlns:p14="http://schemas.microsoft.com/office/powerpoint/2010/main" val="238813341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gray">
          <a:xfrm>
            <a:off x="0" y="0"/>
            <a:ext cx="3932238"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userDrawn="1"/>
        </p:nvSpPr>
        <p:spPr bwMode="white">
          <a:xfrm>
            <a:off x="479322" y="6024409"/>
            <a:ext cx="3270062" cy="738664"/>
          </a:xfrm>
          <a:prstGeom prst="rect">
            <a:avLst/>
          </a:prstGeom>
          <a:noFill/>
        </p:spPr>
        <p:txBody>
          <a:bodyPr wrap="square" lIns="0" tIns="146304" rIns="182880" bIns="146304" rtlCol="0">
            <a:spAutoFit/>
          </a:bodyPr>
          <a:lstStyle/>
          <a:p>
            <a:pPr>
              <a:lnSpc>
                <a:spcPct val="90000"/>
              </a:lnSpc>
              <a:spcAft>
                <a:spcPts val="600"/>
              </a:spcAft>
            </a:pPr>
            <a:r>
              <a:rPr lang="en-US" sz="3200" dirty="0">
                <a:gradFill>
                  <a:gsLst>
                    <a:gs pos="0">
                      <a:srgbClr val="FFFFFF"/>
                    </a:gs>
                    <a:gs pos="100000">
                      <a:srgbClr val="FFFFFF"/>
                    </a:gs>
                  </a:gsLst>
                  <a:lin ang="5400000" scaled="1"/>
                </a:gradFill>
                <a:latin typeface="+mj-lt"/>
              </a:rPr>
              <a:t>25–28 July 2016</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9322" y="1615963"/>
            <a:ext cx="2804166" cy="4127000"/>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2272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15541"/>
          <a:stretch/>
        </p:blipFill>
        <p:spPr>
          <a:xfrm>
            <a:off x="0" y="0"/>
            <a:ext cx="12436475" cy="7002462"/>
          </a:xfrm>
          <a:prstGeom prst="rect">
            <a:avLst/>
          </a:prstGeom>
        </p:spPr>
      </p:pic>
      <p:sp>
        <p:nvSpPr>
          <p:cNvPr id="12" name="Rectangle 11"/>
          <p:cNvSpPr/>
          <p:nvPr userDrawn="1"/>
        </p:nvSpPr>
        <p:spPr bwMode="auto">
          <a:xfrm>
            <a:off x="9942" y="7937"/>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13" name="Rectangle 12"/>
          <p:cNvSpPr/>
          <p:nvPr userDrawn="1"/>
        </p:nvSpPr>
        <p:spPr bwMode="gray">
          <a:xfrm>
            <a:off x="3017838" y="2582872"/>
            <a:ext cx="9143478" cy="4114791"/>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3017838" y="2582555"/>
            <a:ext cx="9143478" cy="2279837"/>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3017838" y="4862392"/>
            <a:ext cx="9143478" cy="1835285"/>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
        <p:nvSpPr>
          <p:cNvPr id="15" name="Text Placeholder 14"/>
          <p:cNvSpPr>
            <a:spLocks noGrp="1"/>
          </p:cNvSpPr>
          <p:nvPr>
            <p:ph type="body" sz="quarter" idx="15" hasCustomPrompt="1"/>
          </p:nvPr>
        </p:nvSpPr>
        <p:spPr>
          <a:xfrm>
            <a:off x="9418638" y="296863"/>
            <a:ext cx="2744788" cy="572464"/>
          </a:xfrm>
        </p:spPr>
        <p:txBody>
          <a:bodyPr lIns="182880" tIns="146304" rIns="182880" bIns="146304"/>
          <a:lstStyle>
            <a:lvl1pPr marL="0" indent="0" algn="r">
              <a:buNone/>
              <a:defRPr sz="2000">
                <a:gradFill>
                  <a:gsLst>
                    <a:gs pos="5310">
                      <a:srgbClr val="111111"/>
                    </a:gs>
                    <a:gs pos="20354">
                      <a:srgbClr val="11111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185736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sp>
        <p:nvSpPr>
          <p:cNvPr id="9" name="Title 1"/>
          <p:cNvSpPr>
            <a:spLocks noGrp="1"/>
          </p:cNvSpPr>
          <p:nvPr>
            <p:ph type="title" hasCustomPrompt="1"/>
          </p:nvPr>
        </p:nvSpPr>
        <p:spPr bwMode="black">
          <a:xfrm>
            <a:off x="274702" y="2125678"/>
            <a:ext cx="9143936" cy="1828786"/>
          </a:xfrm>
          <a:noFill/>
        </p:spPr>
        <p:txBody>
          <a:bodyPr lIns="146304" tIns="91440" rIns="146304" bIns="91440" anchor="t" anchorCtr="0"/>
          <a:lstStyle>
            <a:lvl1pPr>
              <a:defRPr sz="5400" spc="-100" baseline="0">
                <a:gradFill>
                  <a:gsLst>
                    <a:gs pos="100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black">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Text Placeholder 14"/>
          <p:cNvSpPr>
            <a:spLocks noGrp="1"/>
          </p:cNvSpPr>
          <p:nvPr>
            <p:ph type="body" sz="quarter" idx="15" hasCustomPrompt="1"/>
          </p:nvPr>
        </p:nvSpPr>
        <p:spPr>
          <a:xfrm>
            <a:off x="9418638" y="296863"/>
            <a:ext cx="2744788" cy="627864"/>
          </a:xfrm>
        </p:spPr>
        <p:txBody>
          <a:bodyPr lIns="182880" tIns="146304" rIns="182880" bIns="146304"/>
          <a:lstStyle>
            <a:lvl1pPr marL="0" indent="0" algn="r">
              <a:buNone/>
              <a:defRPr sz="2400">
                <a:gradFill>
                  <a:gsLst>
                    <a:gs pos="6195">
                      <a:schemeClr val="tx1"/>
                    </a:gs>
                    <a:gs pos="28000">
                      <a:schemeClr val="tx1"/>
                    </a:gs>
                  </a:gsLst>
                  <a:lin ang="5400000" scaled="0"/>
                </a:gradFill>
                <a:latin typeface="+mn-lt"/>
              </a:defRPr>
            </a:lvl1pPr>
          </a:lstStyle>
          <a:p>
            <a:pPr lvl="0"/>
            <a:r>
              <a:rPr lang="en-US" dirty="0"/>
              <a:t>Session Code</a:t>
            </a: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8763216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21282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27010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914281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03184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0115774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17776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41048809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7691711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6553053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7785428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4264580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61497907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97901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14986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1233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9477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24905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51874811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9109816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fontAlgn="base">
              <a:spcBef>
                <a:spcPct val="0"/>
              </a:spcBef>
              <a:spcAft>
                <a:spcPct val="0"/>
              </a:spcAft>
              <a:defRPr dirty="0" smtClean="0">
                <a:solidFill>
                  <a:srgbClr val="000000"/>
                </a:solidFill>
              </a:defRPr>
            </a:lvl1pPr>
          </a:lstStyle>
          <a:p>
            <a:pPr>
              <a:defRPr/>
            </a:pPr>
            <a:r>
              <a:t>Microsoft Confidential</a:t>
            </a:r>
            <a:endParaRPr/>
          </a:p>
        </p:txBody>
      </p:sp>
      <p:sp>
        <p:nvSpPr>
          <p:cNvPr id="3" name="Slide Number Placeholder 2"/>
          <p:cNvSpPr>
            <a:spLocks noGrp="1"/>
          </p:cNvSpPr>
          <p:nvPr>
            <p:ph type="sldNum" sz="quarter" idx="11"/>
          </p:nvPr>
        </p:nvSpPr>
        <p:spPr/>
        <p:txBody>
          <a:bodyPr/>
          <a:lstStyle>
            <a:lvl1pPr defTabSz="931863" fontAlgn="base">
              <a:spcBef>
                <a:spcPct val="0"/>
              </a:spcBef>
              <a:spcAft>
                <a:spcPct val="0"/>
              </a:spcAft>
              <a:defRPr smtClean="0">
                <a:solidFill>
                  <a:srgbClr val="000000"/>
                </a:solidFill>
              </a:defRPr>
            </a:lvl1pPr>
          </a:lstStyle>
          <a:p>
            <a:pPr>
              <a:defRPr/>
            </a:pPr>
            <a:fld id="{F8A0AC42-AA1D-4944-8D96-660DE70C7E1B}" type="slidenum">
              <a:rPr/>
              <a:pPr>
                <a:defRPr/>
              </a:pPr>
              <a:t>‹#›</a:t>
            </a:fld>
            <a:endParaRPr dirty="0"/>
          </a:p>
        </p:txBody>
      </p:sp>
    </p:spTree>
    <p:extLst>
      <p:ext uri="{BB962C8B-B14F-4D97-AF65-F5344CB8AC3E}">
        <p14:creationId xmlns:p14="http://schemas.microsoft.com/office/powerpoint/2010/main" val="4051633379"/>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5199">
                <a:solidFill>
                  <a:schemeClr val="tx2"/>
                </a:solidFill>
                <a:latin typeface="+mj-lt"/>
              </a:defRPr>
            </a:lvl1pPr>
          </a:lstStyle>
          <a:p>
            <a:r>
              <a:rPr lang="en-US" dirty="0"/>
              <a:t>Click to edit Master title style</a:t>
            </a:r>
          </a:p>
        </p:txBody>
      </p:sp>
    </p:spTree>
    <p:extLst>
      <p:ext uri="{BB962C8B-B14F-4D97-AF65-F5344CB8AC3E}">
        <p14:creationId xmlns:p14="http://schemas.microsoft.com/office/powerpoint/2010/main" val="6431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02A123D1-F492-4749-911F-E2EF5E318E38}"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6DF5E-CB95-4A45-8FD2-E35FFA9C3CC1}" type="slidenum">
              <a:rPr lang="en-US" smtClean="0"/>
              <a:t>‹#›</a:t>
            </a:fld>
            <a:endParaRPr lang="en-US"/>
          </a:p>
        </p:txBody>
      </p:sp>
    </p:spTree>
    <p:extLst>
      <p:ext uri="{BB962C8B-B14F-4D97-AF65-F5344CB8AC3E}">
        <p14:creationId xmlns:p14="http://schemas.microsoft.com/office/powerpoint/2010/main" val="2012999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olution Overview">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436475" cy="6994526"/>
          </a:xfrm>
          <a:prstGeom prst="rect">
            <a:avLst/>
          </a:prstGeom>
        </p:spPr>
      </p:pic>
      <p:sp>
        <p:nvSpPr>
          <p:cNvPr id="2" name="Title 1"/>
          <p:cNvSpPr>
            <a:spLocks noGrp="1"/>
          </p:cNvSpPr>
          <p:nvPr>
            <p:ph type="title" hasCustomPrompt="1"/>
          </p:nvPr>
        </p:nvSpPr>
        <p:spPr>
          <a:xfrm>
            <a:off x="274639" y="293688"/>
            <a:ext cx="11887200" cy="942048"/>
          </a:xfrm>
          <a:prstGeom prst="rect">
            <a:avLst/>
          </a:prstGeom>
        </p:spPr>
        <p:txBody>
          <a:bodyPr/>
          <a:lstStyle>
            <a:lvl1pPr>
              <a:defRPr sz="5399"/>
            </a:lvl1pPr>
          </a:lstStyle>
          <a:p>
            <a:r>
              <a:rPr lang="en-US" dirty="0"/>
              <a:t>Solution Overview</a:t>
            </a:r>
          </a:p>
        </p:txBody>
      </p:sp>
    </p:spTree>
    <p:extLst>
      <p:ext uri="{BB962C8B-B14F-4D97-AF65-F5344CB8AC3E}">
        <p14:creationId xmlns:p14="http://schemas.microsoft.com/office/powerpoint/2010/main" val="427231562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167"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Footer Placeholder 2"/>
          <p:cNvSpPr>
            <a:spLocks noGrp="1"/>
          </p:cNvSpPr>
          <p:nvPr>
            <p:ph type="ftr" sz="quarter" idx="10"/>
          </p:nvPr>
        </p:nvSpPr>
        <p:spPr/>
        <p:txBody>
          <a:bodyPr/>
          <a:lstStyle/>
          <a:p>
            <a:r>
              <a:rPr dirty="0">
                <a:solidFill>
                  <a:srgbClr val="505050"/>
                </a:solidFill>
              </a:rPr>
              <a:t>Microsoft Confidential</a:t>
            </a: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itle 1"/>
          <p:cNvSpPr>
            <a:spLocks noGrp="1"/>
          </p:cNvSpPr>
          <p:nvPr>
            <p:ph type="title" hasCustomPrompt="1"/>
          </p:nvPr>
        </p:nvSpPr>
        <p:spPr>
          <a:xfrm>
            <a:off x="585216" y="264964"/>
            <a:ext cx="11226195" cy="816149"/>
          </a:xfrm>
        </p:spPr>
        <p:txBody>
          <a:bodyPr lIns="0" tIns="91440" rIns="146304" bIns="91440"/>
          <a:lstStyle>
            <a:lvl1pPr>
              <a:lnSpc>
                <a:spcPts val="4899"/>
              </a:lnSpc>
              <a:defRPr sz="4399" baseline="0">
                <a:solidFill>
                  <a:schemeClr val="accent4">
                    <a:lumMod val="75000"/>
                    <a:lumOff val="25000"/>
                  </a:schemeClr>
                </a:solidFill>
              </a:defRPr>
            </a:lvl1pPr>
          </a:lstStyle>
          <a:p>
            <a:r>
              <a:rPr lang="en-US" dirty="0" err="1"/>
              <a:t>Lorem</a:t>
            </a:r>
            <a:r>
              <a:rPr lang="en-US" dirty="0"/>
              <a:t> </a:t>
            </a:r>
            <a:r>
              <a:rPr lang="en-US" dirty="0" err="1"/>
              <a:t>ipsum</a:t>
            </a:r>
            <a:r>
              <a:rPr lang="en-US" dirty="0"/>
              <a:t> dolor sit.</a:t>
            </a:r>
          </a:p>
        </p:txBody>
      </p:sp>
      <p:sp>
        <p:nvSpPr>
          <p:cNvPr id="6" name="Text Placeholder 7"/>
          <p:cNvSpPr>
            <a:spLocks noGrp="1"/>
          </p:cNvSpPr>
          <p:nvPr>
            <p:ph type="body" sz="quarter" idx="13" hasCustomPrompt="1"/>
          </p:nvPr>
        </p:nvSpPr>
        <p:spPr>
          <a:xfrm>
            <a:off x="603504" y="1545465"/>
            <a:ext cx="11226196" cy="2591013"/>
          </a:xfrm>
        </p:spPr>
        <p:txBody>
          <a:bodyPr lIns="0" tIns="0"/>
          <a:lstStyle>
            <a:lvl1pPr marL="233318" indent="-233318">
              <a:spcBef>
                <a:spcPts val="1199"/>
              </a:spcBef>
              <a:defRPr sz="2600">
                <a:solidFill>
                  <a:schemeClr val="bg1">
                    <a:lumMod val="25000"/>
                  </a:schemeClr>
                </a:solidFill>
                <a:latin typeface="+mn-lt"/>
              </a:defRPr>
            </a:lvl1pPr>
            <a:lvl2pPr marL="690430" indent="-233318">
              <a:spcBef>
                <a:spcPts val="1199"/>
              </a:spcBef>
              <a:buSzPct val="100000"/>
              <a:buFont typeface="Segoe UI" pitchFamily="34" charset="0"/>
              <a:buChar char="‐"/>
              <a:defRPr>
                <a:solidFill>
                  <a:schemeClr val="bg1">
                    <a:lumMod val="25000"/>
                  </a:schemeClr>
                </a:solidFill>
              </a:defRPr>
            </a:lvl2pPr>
            <a:lvl3pPr marL="1147543" indent="-233318">
              <a:spcBef>
                <a:spcPts val="1199"/>
              </a:spcBef>
              <a:buFont typeface="Wingdings" pitchFamily="2" charset="2"/>
              <a:buChar char="§"/>
              <a:defRPr>
                <a:solidFill>
                  <a:schemeClr val="bg1">
                    <a:lumMod val="25000"/>
                  </a:schemeClr>
                </a:solidFill>
              </a:defRPr>
            </a:lvl3pPr>
            <a:lvl4pPr marL="1599893" indent="-342834">
              <a:spcBef>
                <a:spcPts val="1199"/>
              </a:spcBef>
              <a:buFont typeface="+mj-lt"/>
              <a:buAutoNum type="arabicPeriod"/>
              <a:defRPr>
                <a:solidFill>
                  <a:schemeClr val="bg1">
                    <a:lumMod val="25000"/>
                  </a:schemeClr>
                </a:solidFill>
              </a:defRPr>
            </a:lvl4pPr>
            <a:lvl5pPr marL="1945901" indent="-342834">
              <a:spcBef>
                <a:spcPts val="1199"/>
              </a:spcBef>
              <a:buFont typeface="+mj-lt"/>
              <a:buAutoNum type="alphaLcParenR"/>
              <a:defRPr>
                <a:solidFill>
                  <a:schemeClr val="bg1">
                    <a:lumMod val="25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br>
              <a:rPr lang="en-US" dirty="0"/>
            </a:br>
            <a:r>
              <a:rPr lang="en-US" dirty="0" err="1"/>
              <a:t>elit</a:t>
            </a:r>
            <a:r>
              <a:rPr lang="en-US" dirty="0"/>
              <a:t>. </a:t>
            </a:r>
            <a:r>
              <a:rPr lang="en-US" dirty="0" err="1"/>
              <a:t>Nunc</a:t>
            </a:r>
            <a:r>
              <a:rPr lang="en-US" dirty="0"/>
              <a:t> et </a:t>
            </a:r>
            <a:r>
              <a:rPr lang="en-US" dirty="0" err="1"/>
              <a:t>sagittis</a:t>
            </a:r>
            <a:r>
              <a:rPr lang="en-US" dirty="0"/>
              <a:t> ligula</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25829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defTabSz="783398"/>
            <a:fld id="{AD484C01-4DF4-48E7-B3F6-D86EB32553F5}" type="slidenum">
              <a:rPr lang="en-US" smtClean="0"/>
              <a:pPr defTabSz="783398"/>
              <a:t>‹#›</a:t>
            </a:fld>
            <a:endParaRPr lang="en-US" dirty="0"/>
          </a:p>
        </p:txBody>
      </p:sp>
    </p:spTree>
    <p:extLst>
      <p:ext uri="{BB962C8B-B14F-4D97-AF65-F5344CB8AC3E}">
        <p14:creationId xmlns:p14="http://schemas.microsoft.com/office/powerpoint/2010/main" val="612538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Tree>
    <p:extLst>
      <p:ext uri="{BB962C8B-B14F-4D97-AF65-F5344CB8AC3E}">
        <p14:creationId xmlns:p14="http://schemas.microsoft.com/office/powerpoint/2010/main" val="23126753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094" t="-74" r="193" b="1039"/>
          <a:stretch/>
        </p:blipFill>
        <p:spPr>
          <a:xfrm>
            <a:off x="-10305" y="-3812"/>
            <a:ext cx="12435840" cy="6995160"/>
          </a:xfrm>
          <a:prstGeom prst="rect">
            <a:avLst/>
          </a:prstGeom>
        </p:spPr>
      </p:pic>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userDrawn="1"/>
        </p:nvSpPr>
        <p:spPr>
          <a:xfrm>
            <a:off x="274638" y="5625220"/>
            <a:ext cx="11887264" cy="685972"/>
          </a:xfrm>
          <a:prstGeom prst="rect">
            <a:avLst/>
          </a:prstGeom>
        </p:spPr>
        <p:txBody>
          <a:bodyPr vert="horz" wrap="square" lIns="182880" tIns="109728" rIns="146304" bIns="109728" rtlCol="0" anchor="b" anchorCtr="0">
            <a:noAutofit/>
          </a:bodyPr>
          <a:lstStyle>
            <a:lvl1pPr marR="0" lvl="0" indent="0" fontAlgn="auto">
              <a:lnSpc>
                <a:spcPct val="90000"/>
              </a:lnSpc>
              <a:spcBef>
                <a:spcPts val="0"/>
              </a:spcBef>
              <a:spcAft>
                <a:spcPts val="0"/>
              </a:spcAft>
              <a:buClrTx/>
              <a:buSzPct val="90000"/>
              <a:buFont typeface="Arial" pitchFamily="34" charset="0"/>
              <a:buNone/>
              <a:tabLst/>
              <a:defRPr sz="2400" spc="0" baseline="0">
                <a:gradFill>
                  <a:gsLst>
                    <a:gs pos="84066">
                      <a:srgbClr val="FFFFFF"/>
                    </a:gs>
                    <a:gs pos="57576">
                      <a:srgbClr val="FFFFFF"/>
                    </a:gs>
                  </a:gsLst>
                  <a:lin ang="5400000" scaled="0"/>
                </a:gradFill>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lvl="0"/>
            <a:r>
              <a:rPr lang="en-US" dirty="0">
                <a:gradFill>
                  <a:gsLst>
                    <a:gs pos="96653">
                      <a:schemeClr val="tx1"/>
                    </a:gs>
                    <a:gs pos="0">
                      <a:schemeClr val="tx1"/>
                    </a:gs>
                  </a:gsLst>
                  <a:lin ang="5400000" scaled="0"/>
                </a:gradFill>
              </a:rPr>
              <a:t>March</a:t>
            </a:r>
            <a:r>
              <a:rPr lang="en-US" baseline="0" dirty="0">
                <a:gradFill>
                  <a:gsLst>
                    <a:gs pos="96653">
                      <a:schemeClr val="tx1"/>
                    </a:gs>
                    <a:gs pos="0">
                      <a:schemeClr val="tx1"/>
                    </a:gs>
                  </a:gsLst>
                  <a:lin ang="5400000" scaled="0"/>
                </a:gradFill>
              </a:rPr>
              <a:t> 10</a:t>
            </a:r>
            <a:r>
              <a:rPr lang="en-US" dirty="0">
                <a:gradFill>
                  <a:gsLst>
                    <a:gs pos="96653">
                      <a:schemeClr val="tx1"/>
                    </a:gs>
                    <a:gs pos="0">
                      <a:schemeClr val="tx1"/>
                    </a:gs>
                  </a:gsLst>
                  <a:lin ang="5400000" scaled="0"/>
                </a:gradFill>
              </a:rPr>
              <a:t>, 2016</a:t>
            </a:r>
            <a:br>
              <a:rPr lang="en-US" dirty="0">
                <a:gradFill>
                  <a:gsLst>
                    <a:gs pos="96653">
                      <a:schemeClr val="tx1"/>
                    </a:gs>
                    <a:gs pos="0">
                      <a:schemeClr val="tx1"/>
                    </a:gs>
                  </a:gsLst>
                  <a:lin ang="5400000" scaled="0"/>
                </a:gradFill>
              </a:rPr>
            </a:br>
            <a:r>
              <a:rPr lang="en-US" dirty="0">
                <a:gradFill>
                  <a:gsLst>
                    <a:gs pos="96653">
                      <a:schemeClr val="tx1"/>
                    </a:gs>
                    <a:gs pos="0">
                      <a:schemeClr val="tx1"/>
                    </a:gs>
                  </a:gsLst>
                  <a:lin ang="5400000" scaled="0"/>
                </a:gradFill>
              </a:rPr>
              <a:t>New</a:t>
            </a:r>
            <a:r>
              <a:rPr lang="en-US" baseline="0" dirty="0">
                <a:gradFill>
                  <a:gsLst>
                    <a:gs pos="96653">
                      <a:schemeClr val="tx1"/>
                    </a:gs>
                    <a:gs pos="0">
                      <a:schemeClr val="tx1"/>
                    </a:gs>
                  </a:gsLst>
                  <a:lin ang="5400000" scaled="0"/>
                </a:gradFill>
              </a:rPr>
              <a:t> York City</a:t>
            </a:r>
            <a:endParaRPr lang="en-US" dirty="0">
              <a:gradFill>
                <a:gsLst>
                  <a:gs pos="96653">
                    <a:schemeClr val="tx1"/>
                  </a:gs>
                  <a:gs pos="0">
                    <a:schemeClr val="tx1"/>
                  </a:gs>
                </a:gsLst>
                <a:lin ang="5400000" scaled="0"/>
              </a:gradFill>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3" name="TextBox 2"/>
          <p:cNvSpPr txBox="1"/>
          <p:nvPr userDrawn="1"/>
        </p:nvSpPr>
        <p:spPr>
          <a:xfrm>
            <a:off x="185738" y="1833572"/>
            <a:ext cx="3140924" cy="2511457"/>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latin typeface="+mj-lt"/>
              </a:rPr>
              <a:t>Data</a:t>
            </a:r>
            <a:br>
              <a:rPr lang="en-US" sz="8000" dirty="0">
                <a:gradFill>
                  <a:gsLst>
                    <a:gs pos="2917">
                      <a:schemeClr val="tx1"/>
                    </a:gs>
                    <a:gs pos="30000">
                      <a:schemeClr val="tx1"/>
                    </a:gs>
                  </a:gsLst>
                  <a:lin ang="5400000" scaled="0"/>
                </a:gradFill>
                <a:latin typeface="+mj-lt"/>
              </a:rPr>
            </a:br>
            <a:r>
              <a:rPr lang="en-US" sz="8000" dirty="0">
                <a:gradFill>
                  <a:gsLst>
                    <a:gs pos="2917">
                      <a:schemeClr val="tx1"/>
                    </a:gs>
                    <a:gs pos="30000">
                      <a:schemeClr val="tx1"/>
                    </a:gs>
                  </a:gsLst>
                  <a:lin ang="5400000" scaled="0"/>
                </a:gradFill>
                <a:latin typeface="+mj-lt"/>
              </a:rPr>
              <a:t>Driven</a:t>
            </a:r>
          </a:p>
        </p:txBody>
      </p:sp>
    </p:spTree>
    <p:extLst>
      <p:ext uri="{BB962C8B-B14F-4D97-AF65-F5344CB8AC3E}">
        <p14:creationId xmlns:p14="http://schemas.microsoft.com/office/powerpoint/2010/main" val="1823363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642773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11351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06133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98208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4837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77561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85491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117333"/>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3.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theme" Target="../theme/theme5.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theme" Target="../theme/theme6.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theme" Target="../theme/theme7.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theme" Target="../theme/theme8.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257" r:id="rId17"/>
    <p:sldLayoutId id="2147484258" r:id="rId18"/>
    <p:sldLayoutId id="2147484260" r:id="rId19"/>
    <p:sldLayoutId id="2147484299" r:id="rId20"/>
    <p:sldLayoutId id="2147484263" r:id="rId21"/>
    <p:sldLayoutId id="2147484421"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072533164"/>
      </p:ext>
    </p:extLst>
  </p:cSld>
  <p:clrMap bg1="dk1" tx1="lt1" bg2="dk2" tx2="lt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 id="2147484438" r:id="rId16"/>
    <p:sldLayoutId id="2147484439" r:id="rId17"/>
    <p:sldLayoutId id="2147484440" r:id="rId18"/>
    <p:sldLayoutId id="2147484441" r:id="rId19"/>
    <p:sldLayoutId id="2147484442" r:id="rId20"/>
    <p:sldLayoutId id="2147484443" r:id="rId21"/>
    <p:sldLayoutId id="2147484444" r:id="rId22"/>
    <p:sldLayoutId id="2147484445" r:id="rId23"/>
    <p:sldLayoutId id="2147484446" r:id="rId24"/>
    <p:sldLayoutId id="2147484447" r:id="rId25"/>
    <p:sldLayoutId id="2147484448" r:id="rId26"/>
    <p:sldLayoutId id="2147484449" r:id="rId27"/>
    <p:sldLayoutId id="2147484450" r:id="rId2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 id="2147484365"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92 G:45 B:145</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Mid Blue</a:t>
                </a:r>
              </a:p>
              <a:p>
                <a:pPr algn="l" defTabSz="932472" fontAlgn="base">
                  <a:lnSpc>
                    <a:spcPct val="100000"/>
                  </a:lnSpc>
                  <a:spcBef>
                    <a:spcPct val="0"/>
                  </a:spcBef>
                  <a:spcAft>
                    <a:spcPct val="0"/>
                  </a:spcAft>
                </a:pPr>
                <a:r>
                  <a:rPr lang="en-US" sz="500" kern="1200" baseline="0" dirty="0">
                    <a:gradFill>
                      <a:gsLst>
                        <a:gs pos="0">
                          <a:srgbClr val="FFFFFF"/>
                        </a:gs>
                        <a:gs pos="100000">
                          <a:srgbClr val="FFFFFF"/>
                        </a:gs>
                      </a:gsLst>
                      <a:lin ang="5400000" scaled="0"/>
                    </a:gradFill>
                    <a:latin typeface="+mn-lt"/>
                    <a:ea typeface="Segoe UI" pitchFamily="34" charset="0"/>
                    <a:cs typeface="Segoe UI" pitchFamily="34" charset="0"/>
                  </a:rPr>
                  <a:t>R:0 G:24 B:143</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98230">
                          <a:schemeClr val="tx1"/>
                        </a:gs>
                        <a:gs pos="73451">
                          <a:schemeClr val="tx1"/>
                        </a:gs>
                      </a:gsLst>
                      <a:lin ang="5400000" scaled="0"/>
                    </a:gradFill>
                    <a:latin typeface="+mn-lt"/>
                    <a:ea typeface="Segoe UI" pitchFamily="34" charset="0"/>
                    <a:cs typeface="Segoe UI" pitchFamily="34" charset="0"/>
                  </a:rPr>
                  <a:t>Yellow</a:t>
                </a:r>
              </a:p>
              <a:p>
                <a:pPr algn="l" defTabSz="932472" fontAlgn="base">
                  <a:lnSpc>
                    <a:spcPct val="100000"/>
                  </a:lnSpc>
                  <a:spcBef>
                    <a:spcPct val="0"/>
                  </a:spcBef>
                  <a:spcAft>
                    <a:spcPct val="0"/>
                  </a:spcAft>
                </a:pPr>
                <a:r>
                  <a:rPr lang="en-US" sz="500" dirty="0">
                    <a:gradFill>
                      <a:gsLst>
                        <a:gs pos="98230">
                          <a:schemeClr val="tx1"/>
                        </a:gs>
                        <a:gs pos="73451">
                          <a:schemeClr val="tx1"/>
                        </a:gs>
                      </a:gsLst>
                      <a:lin ang="5400000" scaled="0"/>
                    </a:gradFill>
                    <a:ea typeface="Segoe UI" pitchFamily="34" charset="0"/>
                    <a:cs typeface="Segoe UI" pitchFamily="34" charset="0"/>
                  </a:rPr>
                  <a:t>R:</a:t>
                </a:r>
                <a:r>
                  <a:rPr lang="en-US" sz="500" baseline="0" dirty="0">
                    <a:gradFill>
                      <a:gsLst>
                        <a:gs pos="98230">
                          <a:schemeClr val="tx1"/>
                        </a:gs>
                        <a:gs pos="73451">
                          <a:schemeClr val="tx1"/>
                        </a:gs>
                      </a:gsLst>
                      <a:lin ang="5400000" scaled="0"/>
                    </a:gradFill>
                    <a:ea typeface="Segoe UI" pitchFamily="34" charset="0"/>
                    <a:cs typeface="Segoe UI" pitchFamily="34" charset="0"/>
                  </a:rPr>
                  <a:t>255 G:185 B:0</a:t>
                </a:r>
                <a:endParaRPr lang="en-US" sz="500" dirty="0">
                  <a:gradFill>
                    <a:gsLst>
                      <a:gs pos="98230">
                        <a:schemeClr val="tx1"/>
                      </a:gs>
                      <a:gs pos="73451">
                        <a:schemeClr val="tx1"/>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1674">
                          <a:srgbClr val="000000"/>
                        </a:gs>
                        <a:gs pos="46862">
                          <a:schemeClr val="tx1">
                            <a:lumMod val="50000"/>
                          </a:schemeClr>
                        </a:gs>
                        <a:gs pos="7000">
                          <a:schemeClr val="tx1">
                            <a:lumMod val="50000"/>
                          </a:schemeClr>
                        </a:gs>
                      </a:gsLst>
                      <a:lin ang="5400000" scaled="0"/>
                    </a:gradFill>
                    <a:latin typeface="+mn-lt"/>
                    <a:ea typeface="Segoe UI" pitchFamily="34" charset="0"/>
                    <a:cs typeface="Segoe UI" pitchFamily="34" charset="0"/>
                  </a:rPr>
                  <a:t>Light Orange</a:t>
                </a:r>
              </a:p>
              <a:p>
                <a:pPr algn="l" defTabSz="932472" fontAlgn="base">
                  <a:lnSpc>
                    <a:spcPct val="100000"/>
                  </a:lnSpc>
                  <a:spcBef>
                    <a:spcPct val="0"/>
                  </a:spcBef>
                  <a:spcAft>
                    <a:spcPct val="0"/>
                  </a:spcAft>
                </a:pPr>
                <a:r>
                  <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R:255</a:t>
                </a:r>
                <a:r>
                  <a:rPr lang="en-US" sz="500" baseline="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 G:140 B:0</a:t>
                </a:r>
                <a:endPar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endParaRP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2581789982"/>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 id="2147484391" r:id="rId25"/>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716704793"/>
      </p:ext>
    </p:extLst>
  </p:cSld>
  <p:clrMap bg1="dk1" tx1="lt1" bg2="dk2"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8" r:id="rId16"/>
    <p:sldLayoutId id="2147484409" r:id="rId17"/>
    <p:sldLayoutId id="2147484410" r:id="rId18"/>
    <p:sldLayoutId id="2147484411" r:id="rId19"/>
    <p:sldLayoutId id="2147484412" r:id="rId20"/>
    <p:sldLayoutId id="2147484413" r:id="rId21"/>
    <p:sldLayoutId id="2147484414" r:id="rId22"/>
    <p:sldLayoutId id="2147484415" r:id="rId23"/>
    <p:sldLayoutId id="2147484416" r:id="rId24"/>
    <p:sldLayoutId id="2147484417" r:id="rId25"/>
    <p:sldLayoutId id="2147484418" r:id="rId26"/>
    <p:sldLayoutId id="2147484419" r:id="rId27"/>
    <p:sldLayoutId id="2147484420" r:id="rId2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735417418"/>
      </p:ext>
    </p:extLst>
  </p:cSld>
  <p:clrMap bg1="dk1" tx1="lt1" bg2="dk2" tx2="lt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 id="2147484465" r:id="rId14"/>
    <p:sldLayoutId id="2147484466" r:id="rId15"/>
    <p:sldLayoutId id="2147484467" r:id="rId16"/>
    <p:sldLayoutId id="2147484468" r:id="rId17"/>
    <p:sldLayoutId id="2147484469" r:id="rId18"/>
    <p:sldLayoutId id="2147484470"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763990559"/>
      </p:ext>
    </p:extLst>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 id="2147484484" r:id="rId13"/>
    <p:sldLayoutId id="2147484485" r:id="rId14"/>
    <p:sldLayoutId id="2147484486" r:id="rId15"/>
    <p:sldLayoutId id="2147484487" r:id="rId16"/>
    <p:sldLayoutId id="2147484488" r:id="rId17"/>
    <p:sldLayoutId id="2147484489" r:id="rId18"/>
    <p:sldLayoutId id="2147484490" r:id="rId19"/>
    <p:sldLayoutId id="2147484491" r:id="rId20"/>
    <p:sldLayoutId id="2147484492" r:id="rId21"/>
    <p:sldLayoutId id="214748449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2.gif"/><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23.xml"/><Relationship Id="rId1" Type="http://schemas.openxmlformats.org/officeDocument/2006/relationships/slideLayout" Target="../slideLayouts/slideLayout173.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4.xml"/><Relationship Id="rId1" Type="http://schemas.openxmlformats.org/officeDocument/2006/relationships/slideLayout" Target="../slideLayouts/slideLayout158.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hyperlink" Target="https://aka.ms/ignite.mobileapp"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6705600" y="2635250"/>
            <a:ext cx="5684837" cy="3300412"/>
            <a:chOff x="4013" y="1483"/>
            <a:chExt cx="3581" cy="2079"/>
          </a:xfrm>
        </p:grpSpPr>
        <p:sp>
          <p:nvSpPr>
            <p:cNvPr id="3" name="AutoShape 3"/>
            <p:cNvSpPr>
              <a:spLocks noChangeAspect="1" noChangeArrowheads="1" noTextEdit="1"/>
            </p:cNvSpPr>
            <p:nvPr/>
          </p:nvSpPr>
          <p:spPr bwMode="auto">
            <a:xfrm>
              <a:off x="4013" y="1483"/>
              <a:ext cx="3581" cy="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6"/>
            <p:cNvSpPr>
              <a:spLocks noChangeArrowheads="1"/>
            </p:cNvSpPr>
            <p:nvPr/>
          </p:nvSpPr>
          <p:spPr bwMode="auto">
            <a:xfrm>
              <a:off x="4014" y="1484"/>
              <a:ext cx="3580" cy="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
            <p:cNvSpPr>
              <a:spLocks/>
            </p:cNvSpPr>
            <p:nvPr/>
          </p:nvSpPr>
          <p:spPr bwMode="auto">
            <a:xfrm>
              <a:off x="5862" y="1710"/>
              <a:ext cx="731" cy="401"/>
            </a:xfrm>
            <a:custGeom>
              <a:avLst/>
              <a:gdLst>
                <a:gd name="T0" fmla="*/ 58 w 784"/>
                <a:gd name="T1" fmla="*/ 317 h 432"/>
                <a:gd name="T2" fmla="*/ 123 w 784"/>
                <a:gd name="T3" fmla="*/ 317 h 432"/>
                <a:gd name="T4" fmla="*/ 111 w 784"/>
                <a:gd name="T5" fmla="*/ 263 h 432"/>
                <a:gd name="T6" fmla="*/ 231 w 784"/>
                <a:gd name="T7" fmla="*/ 142 h 432"/>
                <a:gd name="T8" fmla="*/ 281 w 784"/>
                <a:gd name="T9" fmla="*/ 153 h 432"/>
                <a:gd name="T10" fmla="*/ 443 w 784"/>
                <a:gd name="T11" fmla="*/ 0 h 432"/>
                <a:gd name="T12" fmla="*/ 606 w 784"/>
                <a:gd name="T13" fmla="*/ 162 h 432"/>
                <a:gd name="T14" fmla="*/ 606 w 784"/>
                <a:gd name="T15" fmla="*/ 162 h 432"/>
                <a:gd name="T16" fmla="*/ 727 w 784"/>
                <a:gd name="T17" fmla="*/ 283 h 432"/>
                <a:gd name="T18" fmla="*/ 722 w 784"/>
                <a:gd name="T19" fmla="*/ 317 h 432"/>
                <a:gd name="T20" fmla="*/ 727 w 784"/>
                <a:gd name="T21" fmla="*/ 317 h 432"/>
                <a:gd name="T22" fmla="*/ 784 w 784"/>
                <a:gd name="T23" fmla="*/ 374 h 432"/>
                <a:gd name="T24" fmla="*/ 727 w 784"/>
                <a:gd name="T25" fmla="*/ 432 h 432"/>
                <a:gd name="T26" fmla="*/ 58 w 784"/>
                <a:gd name="T27" fmla="*/ 432 h 432"/>
                <a:gd name="T28" fmla="*/ 0 w 784"/>
                <a:gd name="T29" fmla="*/ 374 h 432"/>
                <a:gd name="T30" fmla="*/ 58 w 784"/>
                <a:gd name="T31" fmla="*/ 31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4" h="432">
                  <a:moveTo>
                    <a:pt x="58" y="317"/>
                  </a:moveTo>
                  <a:cubicBezTo>
                    <a:pt x="123" y="317"/>
                    <a:pt x="123" y="317"/>
                    <a:pt x="123" y="317"/>
                  </a:cubicBezTo>
                  <a:cubicBezTo>
                    <a:pt x="115" y="300"/>
                    <a:pt x="111" y="282"/>
                    <a:pt x="111" y="263"/>
                  </a:cubicBezTo>
                  <a:cubicBezTo>
                    <a:pt x="111" y="196"/>
                    <a:pt x="165" y="142"/>
                    <a:pt x="231" y="142"/>
                  </a:cubicBezTo>
                  <a:cubicBezTo>
                    <a:pt x="249" y="142"/>
                    <a:pt x="266" y="146"/>
                    <a:pt x="281" y="153"/>
                  </a:cubicBezTo>
                  <a:cubicBezTo>
                    <a:pt x="286" y="67"/>
                    <a:pt x="357" y="0"/>
                    <a:pt x="443" y="0"/>
                  </a:cubicBezTo>
                  <a:cubicBezTo>
                    <a:pt x="533" y="0"/>
                    <a:pt x="606" y="72"/>
                    <a:pt x="606" y="162"/>
                  </a:cubicBezTo>
                  <a:cubicBezTo>
                    <a:pt x="606" y="162"/>
                    <a:pt x="606" y="162"/>
                    <a:pt x="606" y="162"/>
                  </a:cubicBezTo>
                  <a:cubicBezTo>
                    <a:pt x="673" y="162"/>
                    <a:pt x="727" y="216"/>
                    <a:pt x="727" y="283"/>
                  </a:cubicBezTo>
                  <a:cubicBezTo>
                    <a:pt x="727" y="295"/>
                    <a:pt x="725" y="306"/>
                    <a:pt x="722" y="317"/>
                  </a:cubicBezTo>
                  <a:cubicBezTo>
                    <a:pt x="727" y="317"/>
                    <a:pt x="727" y="317"/>
                    <a:pt x="727" y="317"/>
                  </a:cubicBezTo>
                  <a:cubicBezTo>
                    <a:pt x="758" y="317"/>
                    <a:pt x="784" y="342"/>
                    <a:pt x="784" y="374"/>
                  </a:cubicBezTo>
                  <a:cubicBezTo>
                    <a:pt x="784" y="406"/>
                    <a:pt x="758" y="432"/>
                    <a:pt x="727" y="432"/>
                  </a:cubicBezTo>
                  <a:cubicBezTo>
                    <a:pt x="58" y="432"/>
                    <a:pt x="58" y="432"/>
                    <a:pt x="58" y="432"/>
                  </a:cubicBezTo>
                  <a:cubicBezTo>
                    <a:pt x="26" y="432"/>
                    <a:pt x="0" y="406"/>
                    <a:pt x="0" y="374"/>
                  </a:cubicBezTo>
                  <a:cubicBezTo>
                    <a:pt x="0" y="342"/>
                    <a:pt x="26" y="317"/>
                    <a:pt x="58" y="317"/>
                  </a:cubicBez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8"/>
            <p:cNvSpPr>
              <a:spLocks/>
            </p:cNvSpPr>
            <p:nvPr/>
          </p:nvSpPr>
          <p:spPr bwMode="auto">
            <a:xfrm>
              <a:off x="5985" y="1742"/>
              <a:ext cx="674" cy="369"/>
            </a:xfrm>
            <a:custGeom>
              <a:avLst/>
              <a:gdLst>
                <a:gd name="T0" fmla="*/ 53 w 722"/>
                <a:gd name="T1" fmla="*/ 292 h 398"/>
                <a:gd name="T2" fmla="*/ 114 w 722"/>
                <a:gd name="T3" fmla="*/ 292 h 398"/>
                <a:gd name="T4" fmla="*/ 102 w 722"/>
                <a:gd name="T5" fmla="*/ 242 h 398"/>
                <a:gd name="T6" fmla="*/ 213 w 722"/>
                <a:gd name="T7" fmla="*/ 131 h 398"/>
                <a:gd name="T8" fmla="*/ 259 w 722"/>
                <a:gd name="T9" fmla="*/ 141 h 398"/>
                <a:gd name="T10" fmla="*/ 408 w 722"/>
                <a:gd name="T11" fmla="*/ 0 h 398"/>
                <a:gd name="T12" fmla="*/ 558 w 722"/>
                <a:gd name="T13" fmla="*/ 150 h 398"/>
                <a:gd name="T14" fmla="*/ 558 w 722"/>
                <a:gd name="T15" fmla="*/ 150 h 398"/>
                <a:gd name="T16" fmla="*/ 669 w 722"/>
                <a:gd name="T17" fmla="*/ 261 h 398"/>
                <a:gd name="T18" fmla="*/ 665 w 722"/>
                <a:gd name="T19" fmla="*/ 292 h 398"/>
                <a:gd name="T20" fmla="*/ 669 w 722"/>
                <a:gd name="T21" fmla="*/ 292 h 398"/>
                <a:gd name="T22" fmla="*/ 722 w 722"/>
                <a:gd name="T23" fmla="*/ 345 h 398"/>
                <a:gd name="T24" fmla="*/ 669 w 722"/>
                <a:gd name="T25" fmla="*/ 398 h 398"/>
                <a:gd name="T26" fmla="*/ 53 w 722"/>
                <a:gd name="T27" fmla="*/ 398 h 398"/>
                <a:gd name="T28" fmla="*/ 0 w 722"/>
                <a:gd name="T29" fmla="*/ 345 h 398"/>
                <a:gd name="T30" fmla="*/ 53 w 722"/>
                <a:gd name="T31" fmla="*/ 29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2" h="398">
                  <a:moveTo>
                    <a:pt x="53" y="292"/>
                  </a:moveTo>
                  <a:cubicBezTo>
                    <a:pt x="114" y="292"/>
                    <a:pt x="114" y="292"/>
                    <a:pt x="114" y="292"/>
                  </a:cubicBezTo>
                  <a:cubicBezTo>
                    <a:pt x="106" y="277"/>
                    <a:pt x="102" y="260"/>
                    <a:pt x="102" y="242"/>
                  </a:cubicBezTo>
                  <a:cubicBezTo>
                    <a:pt x="102" y="181"/>
                    <a:pt x="152" y="131"/>
                    <a:pt x="213" y="131"/>
                  </a:cubicBezTo>
                  <a:cubicBezTo>
                    <a:pt x="229" y="131"/>
                    <a:pt x="245" y="135"/>
                    <a:pt x="259" y="141"/>
                  </a:cubicBezTo>
                  <a:cubicBezTo>
                    <a:pt x="263" y="62"/>
                    <a:pt x="328" y="0"/>
                    <a:pt x="408" y="0"/>
                  </a:cubicBezTo>
                  <a:cubicBezTo>
                    <a:pt x="491" y="0"/>
                    <a:pt x="558" y="67"/>
                    <a:pt x="558" y="150"/>
                  </a:cubicBezTo>
                  <a:cubicBezTo>
                    <a:pt x="558" y="150"/>
                    <a:pt x="558" y="150"/>
                    <a:pt x="558" y="150"/>
                  </a:cubicBezTo>
                  <a:cubicBezTo>
                    <a:pt x="619" y="150"/>
                    <a:pt x="669" y="199"/>
                    <a:pt x="669" y="261"/>
                  </a:cubicBezTo>
                  <a:cubicBezTo>
                    <a:pt x="669" y="272"/>
                    <a:pt x="667" y="282"/>
                    <a:pt x="665" y="292"/>
                  </a:cubicBezTo>
                  <a:cubicBezTo>
                    <a:pt x="669" y="292"/>
                    <a:pt x="669" y="292"/>
                    <a:pt x="669" y="292"/>
                  </a:cubicBezTo>
                  <a:cubicBezTo>
                    <a:pt x="698" y="292"/>
                    <a:pt x="722" y="316"/>
                    <a:pt x="722" y="345"/>
                  </a:cubicBezTo>
                  <a:cubicBezTo>
                    <a:pt x="722" y="374"/>
                    <a:pt x="698" y="398"/>
                    <a:pt x="669" y="398"/>
                  </a:cubicBezTo>
                  <a:cubicBezTo>
                    <a:pt x="53" y="398"/>
                    <a:pt x="53" y="398"/>
                    <a:pt x="53" y="398"/>
                  </a:cubicBezTo>
                  <a:cubicBezTo>
                    <a:pt x="24" y="398"/>
                    <a:pt x="0" y="374"/>
                    <a:pt x="0" y="345"/>
                  </a:cubicBezTo>
                  <a:cubicBezTo>
                    <a:pt x="0" y="316"/>
                    <a:pt x="24" y="292"/>
                    <a:pt x="53" y="2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9"/>
            <p:cNvSpPr>
              <a:spLocks noChangeArrowheads="1"/>
            </p:cNvSpPr>
            <p:nvPr/>
          </p:nvSpPr>
          <p:spPr bwMode="auto">
            <a:xfrm>
              <a:off x="4782" y="2808"/>
              <a:ext cx="32" cy="30"/>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10"/>
            <p:cNvSpPr>
              <a:spLocks noChangeArrowheads="1"/>
            </p:cNvSpPr>
            <p:nvPr/>
          </p:nvSpPr>
          <p:spPr bwMode="auto">
            <a:xfrm>
              <a:off x="6532" y="2248"/>
              <a:ext cx="22" cy="23"/>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11"/>
            <p:cNvSpPr>
              <a:spLocks noChangeArrowheads="1"/>
            </p:cNvSpPr>
            <p:nvPr/>
          </p:nvSpPr>
          <p:spPr bwMode="auto">
            <a:xfrm>
              <a:off x="4916" y="3207"/>
              <a:ext cx="30" cy="30"/>
            </a:xfrm>
            <a:prstGeom prst="ellipse">
              <a:avLst/>
            </a:pr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12"/>
            <p:cNvSpPr>
              <a:spLocks noChangeArrowheads="1"/>
            </p:cNvSpPr>
            <p:nvPr/>
          </p:nvSpPr>
          <p:spPr bwMode="auto">
            <a:xfrm>
              <a:off x="5370" y="1978"/>
              <a:ext cx="32" cy="30"/>
            </a:xfrm>
            <a:prstGeom prst="ellipse">
              <a:avLst/>
            </a:pr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13"/>
            <p:cNvSpPr>
              <a:spLocks noChangeArrowheads="1"/>
            </p:cNvSpPr>
            <p:nvPr/>
          </p:nvSpPr>
          <p:spPr bwMode="auto">
            <a:xfrm>
              <a:off x="4187" y="2575"/>
              <a:ext cx="22" cy="21"/>
            </a:xfrm>
            <a:prstGeom prst="ellipse">
              <a:avLst/>
            </a:pr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14"/>
            <p:cNvSpPr>
              <a:spLocks noChangeArrowheads="1"/>
            </p:cNvSpPr>
            <p:nvPr/>
          </p:nvSpPr>
          <p:spPr bwMode="auto">
            <a:xfrm>
              <a:off x="4519" y="1596"/>
              <a:ext cx="22" cy="23"/>
            </a:xfrm>
            <a:prstGeom prst="ellipse">
              <a:avLst/>
            </a:pr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15"/>
            <p:cNvSpPr>
              <a:spLocks noChangeArrowheads="1"/>
            </p:cNvSpPr>
            <p:nvPr/>
          </p:nvSpPr>
          <p:spPr bwMode="auto">
            <a:xfrm>
              <a:off x="6486" y="3023"/>
              <a:ext cx="46" cy="45"/>
            </a:xfrm>
            <a:prstGeom prst="ellipse">
              <a:avLst/>
            </a:pr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16"/>
            <p:cNvSpPr>
              <a:spLocks noChangeArrowheads="1"/>
            </p:cNvSpPr>
            <p:nvPr/>
          </p:nvSpPr>
          <p:spPr bwMode="auto">
            <a:xfrm>
              <a:off x="7174" y="2216"/>
              <a:ext cx="18" cy="1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17"/>
            <p:cNvSpPr>
              <a:spLocks noChangeArrowheads="1"/>
            </p:cNvSpPr>
            <p:nvPr/>
          </p:nvSpPr>
          <p:spPr bwMode="auto">
            <a:xfrm>
              <a:off x="6876" y="2943"/>
              <a:ext cx="19"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18"/>
            <p:cNvSpPr>
              <a:spLocks noChangeArrowheads="1"/>
            </p:cNvSpPr>
            <p:nvPr/>
          </p:nvSpPr>
          <p:spPr bwMode="auto">
            <a:xfrm>
              <a:off x="6885" y="3213"/>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19"/>
            <p:cNvSpPr>
              <a:spLocks noChangeArrowheads="1"/>
            </p:cNvSpPr>
            <p:nvPr/>
          </p:nvSpPr>
          <p:spPr bwMode="auto">
            <a:xfrm>
              <a:off x="6599" y="2712"/>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20"/>
            <p:cNvSpPr>
              <a:spLocks noChangeArrowheads="1"/>
            </p:cNvSpPr>
            <p:nvPr/>
          </p:nvSpPr>
          <p:spPr bwMode="auto">
            <a:xfrm>
              <a:off x="6285" y="2857"/>
              <a:ext cx="17"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21"/>
            <p:cNvSpPr>
              <a:spLocks noChangeArrowheads="1"/>
            </p:cNvSpPr>
            <p:nvPr/>
          </p:nvSpPr>
          <p:spPr bwMode="auto">
            <a:xfrm>
              <a:off x="7165" y="3002"/>
              <a:ext cx="18" cy="17"/>
            </a:xfrm>
            <a:prstGeom prst="ellipse">
              <a:avLst/>
            </a:pr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22"/>
            <p:cNvSpPr>
              <a:spLocks noChangeArrowheads="1"/>
            </p:cNvSpPr>
            <p:nvPr/>
          </p:nvSpPr>
          <p:spPr bwMode="auto">
            <a:xfrm>
              <a:off x="7078" y="2544"/>
              <a:ext cx="18" cy="18"/>
            </a:xfrm>
            <a:prstGeom prst="ellipse">
              <a:avLst/>
            </a:pr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23"/>
            <p:cNvSpPr>
              <a:spLocks noChangeArrowheads="1"/>
            </p:cNvSpPr>
            <p:nvPr/>
          </p:nvSpPr>
          <p:spPr bwMode="auto">
            <a:xfrm>
              <a:off x="4358" y="2234"/>
              <a:ext cx="19" cy="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24"/>
            <p:cNvSpPr>
              <a:spLocks noChangeArrowheads="1"/>
            </p:cNvSpPr>
            <p:nvPr/>
          </p:nvSpPr>
          <p:spPr bwMode="auto">
            <a:xfrm>
              <a:off x="4367" y="2965"/>
              <a:ext cx="18" cy="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25"/>
            <p:cNvSpPr>
              <a:spLocks noChangeArrowheads="1"/>
            </p:cNvSpPr>
            <p:nvPr/>
          </p:nvSpPr>
          <p:spPr bwMode="auto">
            <a:xfrm>
              <a:off x="4582" y="3088"/>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6"/>
            <p:cNvSpPr>
              <a:spLocks noChangeArrowheads="1"/>
            </p:cNvSpPr>
            <p:nvPr/>
          </p:nvSpPr>
          <p:spPr bwMode="auto">
            <a:xfrm>
              <a:off x="5584" y="3204"/>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27"/>
            <p:cNvSpPr>
              <a:spLocks noChangeArrowheads="1"/>
            </p:cNvSpPr>
            <p:nvPr/>
          </p:nvSpPr>
          <p:spPr bwMode="auto">
            <a:xfrm>
              <a:off x="5895" y="3152"/>
              <a:ext cx="18" cy="18"/>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28"/>
            <p:cNvSpPr>
              <a:spLocks noChangeArrowheads="1"/>
            </p:cNvSpPr>
            <p:nvPr/>
          </p:nvSpPr>
          <p:spPr bwMode="auto">
            <a:xfrm>
              <a:off x="5155" y="2912"/>
              <a:ext cx="18" cy="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29"/>
            <p:cNvSpPr>
              <a:spLocks noChangeArrowheads="1"/>
            </p:cNvSpPr>
            <p:nvPr/>
          </p:nvSpPr>
          <p:spPr bwMode="auto">
            <a:xfrm>
              <a:off x="4178" y="1862"/>
              <a:ext cx="18" cy="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30"/>
            <p:cNvSpPr>
              <a:spLocks noChangeArrowheads="1"/>
            </p:cNvSpPr>
            <p:nvPr/>
          </p:nvSpPr>
          <p:spPr bwMode="auto">
            <a:xfrm>
              <a:off x="4946" y="1735"/>
              <a:ext cx="18" cy="18"/>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31"/>
            <p:cNvSpPr>
              <a:spLocks noChangeArrowheads="1"/>
            </p:cNvSpPr>
            <p:nvPr/>
          </p:nvSpPr>
          <p:spPr bwMode="auto">
            <a:xfrm>
              <a:off x="5895" y="1744"/>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32"/>
            <p:cNvSpPr>
              <a:spLocks noChangeArrowheads="1"/>
            </p:cNvSpPr>
            <p:nvPr/>
          </p:nvSpPr>
          <p:spPr bwMode="auto">
            <a:xfrm>
              <a:off x="6728" y="1834"/>
              <a:ext cx="17" cy="1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33"/>
            <p:cNvSpPr>
              <a:spLocks noChangeArrowheads="1"/>
            </p:cNvSpPr>
            <p:nvPr/>
          </p:nvSpPr>
          <p:spPr bwMode="auto">
            <a:xfrm>
              <a:off x="7015" y="1753"/>
              <a:ext cx="40" cy="39"/>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34"/>
            <p:cNvSpPr>
              <a:spLocks noChangeArrowheads="1"/>
            </p:cNvSpPr>
            <p:nvPr/>
          </p:nvSpPr>
          <p:spPr bwMode="auto">
            <a:xfrm>
              <a:off x="6349" y="2464"/>
              <a:ext cx="27" cy="27"/>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5"/>
            <p:cNvSpPr>
              <a:spLocks/>
            </p:cNvSpPr>
            <p:nvPr/>
          </p:nvSpPr>
          <p:spPr bwMode="auto">
            <a:xfrm>
              <a:off x="4694" y="2273"/>
              <a:ext cx="81" cy="80"/>
            </a:xfrm>
            <a:custGeom>
              <a:avLst/>
              <a:gdLst>
                <a:gd name="T0" fmla="*/ 40 w 81"/>
                <a:gd name="T1" fmla="*/ 0 h 80"/>
                <a:gd name="T2" fmla="*/ 45 w 81"/>
                <a:gd name="T3" fmla="*/ 36 h 80"/>
                <a:gd name="T4" fmla="*/ 81 w 81"/>
                <a:gd name="T5" fmla="*/ 40 h 80"/>
                <a:gd name="T6" fmla="*/ 45 w 81"/>
                <a:gd name="T7" fmla="*/ 45 h 80"/>
                <a:gd name="T8" fmla="*/ 40 w 81"/>
                <a:gd name="T9" fmla="*/ 80 h 80"/>
                <a:gd name="T10" fmla="*/ 35 w 81"/>
                <a:gd name="T11" fmla="*/ 45 h 80"/>
                <a:gd name="T12" fmla="*/ 0 w 81"/>
                <a:gd name="T13" fmla="*/ 40 h 80"/>
                <a:gd name="T14" fmla="*/ 35 w 81"/>
                <a:gd name="T15" fmla="*/ 36 h 80"/>
                <a:gd name="T16" fmla="*/ 40 w 8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0">
                  <a:moveTo>
                    <a:pt x="40" y="0"/>
                  </a:moveTo>
                  <a:lnTo>
                    <a:pt x="45" y="36"/>
                  </a:lnTo>
                  <a:lnTo>
                    <a:pt x="81" y="40"/>
                  </a:lnTo>
                  <a:lnTo>
                    <a:pt x="45" y="45"/>
                  </a:lnTo>
                  <a:lnTo>
                    <a:pt x="40" y="80"/>
                  </a:lnTo>
                  <a:lnTo>
                    <a:pt x="35" y="45"/>
                  </a:lnTo>
                  <a:lnTo>
                    <a:pt x="0" y="40"/>
                  </a:lnTo>
                  <a:lnTo>
                    <a:pt x="35" y="36"/>
                  </a:lnTo>
                  <a:lnTo>
                    <a:pt x="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6"/>
            <p:cNvSpPr>
              <a:spLocks/>
            </p:cNvSpPr>
            <p:nvPr/>
          </p:nvSpPr>
          <p:spPr bwMode="auto">
            <a:xfrm>
              <a:off x="6836" y="2302"/>
              <a:ext cx="81" cy="81"/>
            </a:xfrm>
            <a:custGeom>
              <a:avLst/>
              <a:gdLst>
                <a:gd name="T0" fmla="*/ 40 w 81"/>
                <a:gd name="T1" fmla="*/ 0 h 81"/>
                <a:gd name="T2" fmla="*/ 46 w 81"/>
                <a:gd name="T3" fmla="*/ 35 h 81"/>
                <a:gd name="T4" fmla="*/ 81 w 81"/>
                <a:gd name="T5" fmla="*/ 41 h 81"/>
                <a:gd name="T6" fmla="*/ 46 w 81"/>
                <a:gd name="T7" fmla="*/ 46 h 81"/>
                <a:gd name="T8" fmla="*/ 40 w 81"/>
                <a:gd name="T9" fmla="*/ 81 h 81"/>
                <a:gd name="T10" fmla="*/ 35 w 81"/>
                <a:gd name="T11" fmla="*/ 46 h 81"/>
                <a:gd name="T12" fmla="*/ 0 w 81"/>
                <a:gd name="T13" fmla="*/ 41 h 81"/>
                <a:gd name="T14" fmla="*/ 35 w 81"/>
                <a:gd name="T15" fmla="*/ 35 h 81"/>
                <a:gd name="T16" fmla="*/ 40 w 8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1">
                  <a:moveTo>
                    <a:pt x="40" y="0"/>
                  </a:moveTo>
                  <a:lnTo>
                    <a:pt x="46" y="35"/>
                  </a:lnTo>
                  <a:lnTo>
                    <a:pt x="81" y="41"/>
                  </a:lnTo>
                  <a:lnTo>
                    <a:pt x="46" y="46"/>
                  </a:lnTo>
                  <a:lnTo>
                    <a:pt x="40" y="81"/>
                  </a:lnTo>
                  <a:lnTo>
                    <a:pt x="35" y="46"/>
                  </a:lnTo>
                  <a:lnTo>
                    <a:pt x="0" y="41"/>
                  </a:lnTo>
                  <a:lnTo>
                    <a:pt x="35" y="35"/>
                  </a:lnTo>
                  <a:lnTo>
                    <a:pt x="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7"/>
            <p:cNvSpPr>
              <a:spLocks/>
            </p:cNvSpPr>
            <p:nvPr/>
          </p:nvSpPr>
          <p:spPr bwMode="auto">
            <a:xfrm>
              <a:off x="5658" y="1870"/>
              <a:ext cx="81" cy="81"/>
            </a:xfrm>
            <a:custGeom>
              <a:avLst/>
              <a:gdLst>
                <a:gd name="T0" fmla="*/ 40 w 81"/>
                <a:gd name="T1" fmla="*/ 0 h 81"/>
                <a:gd name="T2" fmla="*/ 46 w 81"/>
                <a:gd name="T3" fmla="*/ 35 h 81"/>
                <a:gd name="T4" fmla="*/ 81 w 81"/>
                <a:gd name="T5" fmla="*/ 41 h 81"/>
                <a:gd name="T6" fmla="*/ 46 w 81"/>
                <a:gd name="T7" fmla="*/ 45 h 81"/>
                <a:gd name="T8" fmla="*/ 40 w 81"/>
                <a:gd name="T9" fmla="*/ 81 h 81"/>
                <a:gd name="T10" fmla="*/ 35 w 81"/>
                <a:gd name="T11" fmla="*/ 45 h 81"/>
                <a:gd name="T12" fmla="*/ 0 w 81"/>
                <a:gd name="T13" fmla="*/ 41 h 81"/>
                <a:gd name="T14" fmla="*/ 35 w 81"/>
                <a:gd name="T15" fmla="*/ 35 h 81"/>
                <a:gd name="T16" fmla="*/ 40 w 8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1">
                  <a:moveTo>
                    <a:pt x="40" y="0"/>
                  </a:moveTo>
                  <a:lnTo>
                    <a:pt x="46" y="35"/>
                  </a:lnTo>
                  <a:lnTo>
                    <a:pt x="81" y="41"/>
                  </a:lnTo>
                  <a:lnTo>
                    <a:pt x="46" y="45"/>
                  </a:lnTo>
                  <a:lnTo>
                    <a:pt x="40" y="81"/>
                  </a:lnTo>
                  <a:lnTo>
                    <a:pt x="35" y="45"/>
                  </a:lnTo>
                  <a:lnTo>
                    <a:pt x="0" y="41"/>
                  </a:lnTo>
                  <a:lnTo>
                    <a:pt x="35" y="35"/>
                  </a:lnTo>
                  <a:lnTo>
                    <a:pt x="40" y="0"/>
                  </a:ln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38"/>
            <p:cNvSpPr>
              <a:spLocks noChangeArrowheads="1"/>
            </p:cNvSpPr>
            <p:nvPr/>
          </p:nvSpPr>
          <p:spPr bwMode="auto">
            <a:xfrm>
              <a:off x="4734" y="1951"/>
              <a:ext cx="32" cy="30"/>
            </a:xfrm>
            <a:prstGeom prst="ellipse">
              <a:avLst/>
            </a:pr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39"/>
            <p:cNvSpPr>
              <a:spLocks noChangeArrowheads="1"/>
            </p:cNvSpPr>
            <p:nvPr/>
          </p:nvSpPr>
          <p:spPr bwMode="auto">
            <a:xfrm>
              <a:off x="5418" y="1560"/>
              <a:ext cx="18" cy="1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0"/>
            <p:cNvSpPr>
              <a:spLocks/>
            </p:cNvSpPr>
            <p:nvPr/>
          </p:nvSpPr>
          <p:spPr bwMode="auto">
            <a:xfrm>
              <a:off x="5329" y="2167"/>
              <a:ext cx="764" cy="317"/>
            </a:xfrm>
            <a:custGeom>
              <a:avLst/>
              <a:gdLst>
                <a:gd name="T0" fmla="*/ 803 w 820"/>
                <a:gd name="T1" fmla="*/ 188 h 342"/>
                <a:gd name="T2" fmla="*/ 803 w 820"/>
                <a:gd name="T3" fmla="*/ 188 h 342"/>
                <a:gd name="T4" fmla="*/ 804 w 820"/>
                <a:gd name="T5" fmla="*/ 208 h 342"/>
                <a:gd name="T6" fmla="*/ 789 w 820"/>
                <a:gd name="T7" fmla="*/ 283 h 342"/>
                <a:gd name="T8" fmla="*/ 764 w 820"/>
                <a:gd name="T9" fmla="*/ 314 h 342"/>
                <a:gd name="T10" fmla="*/ 718 w 820"/>
                <a:gd name="T11" fmla="*/ 326 h 342"/>
                <a:gd name="T12" fmla="*/ 669 w 820"/>
                <a:gd name="T13" fmla="*/ 320 h 342"/>
                <a:gd name="T14" fmla="*/ 403 w 820"/>
                <a:gd name="T15" fmla="*/ 220 h 342"/>
                <a:gd name="T16" fmla="*/ 123 w 820"/>
                <a:gd name="T17" fmla="*/ 42 h 342"/>
                <a:gd name="T18" fmla="*/ 77 w 820"/>
                <a:gd name="T19" fmla="*/ 10 h 342"/>
                <a:gd name="T20" fmla="*/ 40 w 820"/>
                <a:gd name="T21" fmla="*/ 0 h 342"/>
                <a:gd name="T22" fmla="*/ 23 w 820"/>
                <a:gd name="T23" fmla="*/ 3 h 342"/>
                <a:gd name="T24" fmla="*/ 6 w 820"/>
                <a:gd name="T25" fmla="*/ 20 h 342"/>
                <a:gd name="T26" fmla="*/ 0 w 820"/>
                <a:gd name="T27" fmla="*/ 47 h 342"/>
                <a:gd name="T28" fmla="*/ 11 w 820"/>
                <a:gd name="T29" fmla="*/ 95 h 342"/>
                <a:gd name="T30" fmla="*/ 68 w 820"/>
                <a:gd name="T31" fmla="*/ 179 h 342"/>
                <a:gd name="T32" fmla="*/ 178 w 820"/>
                <a:gd name="T33" fmla="*/ 261 h 342"/>
                <a:gd name="T34" fmla="*/ 186 w 820"/>
                <a:gd name="T35" fmla="*/ 247 h 342"/>
                <a:gd name="T36" fmla="*/ 56 w 820"/>
                <a:gd name="T37" fmla="*/ 141 h 342"/>
                <a:gd name="T38" fmla="*/ 26 w 820"/>
                <a:gd name="T39" fmla="*/ 89 h 342"/>
                <a:gd name="T40" fmla="*/ 16 w 820"/>
                <a:gd name="T41" fmla="*/ 47 h 342"/>
                <a:gd name="T42" fmla="*/ 22 w 820"/>
                <a:gd name="T43" fmla="*/ 23 h 342"/>
                <a:gd name="T44" fmla="*/ 30 w 820"/>
                <a:gd name="T45" fmla="*/ 18 h 342"/>
                <a:gd name="T46" fmla="*/ 40 w 820"/>
                <a:gd name="T47" fmla="*/ 16 h 342"/>
                <a:gd name="T48" fmla="*/ 70 w 820"/>
                <a:gd name="T49" fmla="*/ 24 h 342"/>
                <a:gd name="T50" fmla="*/ 112 w 820"/>
                <a:gd name="T51" fmla="*/ 54 h 342"/>
                <a:gd name="T52" fmla="*/ 439 w 820"/>
                <a:gd name="T53" fmla="*/ 255 h 342"/>
                <a:gd name="T54" fmla="*/ 600 w 820"/>
                <a:gd name="T55" fmla="*/ 318 h 342"/>
                <a:gd name="T56" fmla="*/ 666 w 820"/>
                <a:gd name="T57" fmla="*/ 336 h 342"/>
                <a:gd name="T58" fmla="*/ 718 w 820"/>
                <a:gd name="T59" fmla="*/ 342 h 342"/>
                <a:gd name="T60" fmla="*/ 773 w 820"/>
                <a:gd name="T61" fmla="*/ 327 h 342"/>
                <a:gd name="T62" fmla="*/ 798 w 820"/>
                <a:gd name="T63" fmla="*/ 300 h 342"/>
                <a:gd name="T64" fmla="*/ 816 w 820"/>
                <a:gd name="T65" fmla="*/ 251 h 342"/>
                <a:gd name="T66" fmla="*/ 820 w 820"/>
                <a:gd name="T67" fmla="*/ 208 h 342"/>
                <a:gd name="T68" fmla="*/ 819 w 820"/>
                <a:gd name="T69" fmla="*/ 186 h 342"/>
                <a:gd name="T70" fmla="*/ 803 w 820"/>
                <a:gd name="T71" fmla="*/ 188 h 342"/>
                <a:gd name="T72" fmla="*/ 803 w 820"/>
                <a:gd name="T73" fmla="*/ 18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0" h="342">
                  <a:moveTo>
                    <a:pt x="803" y="188"/>
                  </a:moveTo>
                  <a:cubicBezTo>
                    <a:pt x="803" y="188"/>
                    <a:pt x="803" y="188"/>
                    <a:pt x="803" y="188"/>
                  </a:cubicBezTo>
                  <a:cubicBezTo>
                    <a:pt x="803" y="188"/>
                    <a:pt x="804" y="196"/>
                    <a:pt x="804" y="208"/>
                  </a:cubicBezTo>
                  <a:cubicBezTo>
                    <a:pt x="804" y="227"/>
                    <a:pt x="801" y="258"/>
                    <a:pt x="789" y="283"/>
                  </a:cubicBezTo>
                  <a:cubicBezTo>
                    <a:pt x="783" y="295"/>
                    <a:pt x="775" y="306"/>
                    <a:pt x="764" y="314"/>
                  </a:cubicBezTo>
                  <a:cubicBezTo>
                    <a:pt x="752" y="321"/>
                    <a:pt x="737" y="326"/>
                    <a:pt x="718" y="326"/>
                  </a:cubicBezTo>
                  <a:cubicBezTo>
                    <a:pt x="705" y="326"/>
                    <a:pt x="688" y="324"/>
                    <a:pt x="669" y="320"/>
                  </a:cubicBezTo>
                  <a:cubicBezTo>
                    <a:pt x="602" y="307"/>
                    <a:pt x="503" y="270"/>
                    <a:pt x="403" y="220"/>
                  </a:cubicBezTo>
                  <a:cubicBezTo>
                    <a:pt x="302" y="170"/>
                    <a:pt x="199" y="107"/>
                    <a:pt x="123" y="42"/>
                  </a:cubicBezTo>
                  <a:cubicBezTo>
                    <a:pt x="106" y="27"/>
                    <a:pt x="91" y="17"/>
                    <a:pt x="77" y="10"/>
                  </a:cubicBezTo>
                  <a:cubicBezTo>
                    <a:pt x="63" y="3"/>
                    <a:pt x="51" y="0"/>
                    <a:pt x="40" y="0"/>
                  </a:cubicBezTo>
                  <a:cubicBezTo>
                    <a:pt x="34" y="0"/>
                    <a:pt x="28" y="1"/>
                    <a:pt x="23" y="3"/>
                  </a:cubicBezTo>
                  <a:cubicBezTo>
                    <a:pt x="15" y="7"/>
                    <a:pt x="9" y="13"/>
                    <a:pt x="6" y="20"/>
                  </a:cubicBezTo>
                  <a:cubicBezTo>
                    <a:pt x="2" y="28"/>
                    <a:pt x="0" y="37"/>
                    <a:pt x="0" y="47"/>
                  </a:cubicBezTo>
                  <a:cubicBezTo>
                    <a:pt x="0" y="61"/>
                    <a:pt x="4" y="77"/>
                    <a:pt x="11" y="95"/>
                  </a:cubicBezTo>
                  <a:cubicBezTo>
                    <a:pt x="21" y="121"/>
                    <a:pt x="40" y="150"/>
                    <a:pt x="68" y="179"/>
                  </a:cubicBezTo>
                  <a:cubicBezTo>
                    <a:pt x="96" y="208"/>
                    <a:pt x="132" y="237"/>
                    <a:pt x="178" y="261"/>
                  </a:cubicBezTo>
                  <a:cubicBezTo>
                    <a:pt x="186" y="247"/>
                    <a:pt x="186" y="247"/>
                    <a:pt x="186" y="247"/>
                  </a:cubicBezTo>
                  <a:cubicBezTo>
                    <a:pt x="126" y="215"/>
                    <a:pt x="84" y="177"/>
                    <a:pt x="56" y="141"/>
                  </a:cubicBezTo>
                  <a:cubicBezTo>
                    <a:pt x="42" y="122"/>
                    <a:pt x="32" y="105"/>
                    <a:pt x="26" y="89"/>
                  </a:cubicBezTo>
                  <a:cubicBezTo>
                    <a:pt x="19" y="72"/>
                    <a:pt x="16" y="58"/>
                    <a:pt x="16" y="47"/>
                  </a:cubicBezTo>
                  <a:cubicBezTo>
                    <a:pt x="16" y="36"/>
                    <a:pt x="19" y="28"/>
                    <a:pt x="22" y="23"/>
                  </a:cubicBezTo>
                  <a:cubicBezTo>
                    <a:pt x="24" y="21"/>
                    <a:pt x="27" y="19"/>
                    <a:pt x="30" y="18"/>
                  </a:cubicBezTo>
                  <a:cubicBezTo>
                    <a:pt x="32" y="17"/>
                    <a:pt x="36" y="16"/>
                    <a:pt x="40" y="16"/>
                  </a:cubicBezTo>
                  <a:cubicBezTo>
                    <a:pt x="48" y="16"/>
                    <a:pt x="58" y="18"/>
                    <a:pt x="70" y="24"/>
                  </a:cubicBezTo>
                  <a:cubicBezTo>
                    <a:pt x="82" y="30"/>
                    <a:pt x="96" y="40"/>
                    <a:pt x="112" y="54"/>
                  </a:cubicBezTo>
                  <a:cubicBezTo>
                    <a:pt x="201" y="130"/>
                    <a:pt x="324" y="202"/>
                    <a:pt x="439" y="255"/>
                  </a:cubicBezTo>
                  <a:cubicBezTo>
                    <a:pt x="496" y="282"/>
                    <a:pt x="552" y="303"/>
                    <a:pt x="600" y="318"/>
                  </a:cubicBezTo>
                  <a:cubicBezTo>
                    <a:pt x="624" y="326"/>
                    <a:pt x="646" y="332"/>
                    <a:pt x="666" y="336"/>
                  </a:cubicBezTo>
                  <a:cubicBezTo>
                    <a:pt x="686" y="340"/>
                    <a:pt x="703" y="342"/>
                    <a:pt x="718" y="342"/>
                  </a:cubicBezTo>
                  <a:cubicBezTo>
                    <a:pt x="740" y="342"/>
                    <a:pt x="758" y="337"/>
                    <a:pt x="773" y="327"/>
                  </a:cubicBezTo>
                  <a:cubicBezTo>
                    <a:pt x="783" y="320"/>
                    <a:pt x="791" y="310"/>
                    <a:pt x="798" y="300"/>
                  </a:cubicBezTo>
                  <a:cubicBezTo>
                    <a:pt x="807" y="285"/>
                    <a:pt x="813" y="268"/>
                    <a:pt x="816" y="251"/>
                  </a:cubicBezTo>
                  <a:cubicBezTo>
                    <a:pt x="819" y="235"/>
                    <a:pt x="820" y="219"/>
                    <a:pt x="820" y="208"/>
                  </a:cubicBezTo>
                  <a:cubicBezTo>
                    <a:pt x="820" y="195"/>
                    <a:pt x="819" y="186"/>
                    <a:pt x="819" y="186"/>
                  </a:cubicBezTo>
                  <a:cubicBezTo>
                    <a:pt x="803" y="188"/>
                    <a:pt x="803" y="188"/>
                    <a:pt x="803" y="188"/>
                  </a:cubicBezTo>
                  <a:cubicBezTo>
                    <a:pt x="803" y="188"/>
                    <a:pt x="803" y="188"/>
                    <a:pt x="803" y="188"/>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1"/>
            <p:cNvSpPr>
              <a:spLocks/>
            </p:cNvSpPr>
            <p:nvPr/>
          </p:nvSpPr>
          <p:spPr bwMode="auto">
            <a:xfrm>
              <a:off x="5388" y="2267"/>
              <a:ext cx="245" cy="332"/>
            </a:xfrm>
            <a:custGeom>
              <a:avLst/>
              <a:gdLst>
                <a:gd name="T0" fmla="*/ 75 w 263"/>
                <a:gd name="T1" fmla="*/ 358 h 358"/>
                <a:gd name="T2" fmla="*/ 263 w 263"/>
                <a:gd name="T3" fmla="*/ 36 h 358"/>
                <a:gd name="T4" fmla="*/ 244 w 263"/>
                <a:gd name="T5" fmla="*/ 25 h 358"/>
                <a:gd name="T6" fmla="*/ 220 w 263"/>
                <a:gd name="T7" fmla="*/ 11 h 358"/>
                <a:gd name="T8" fmla="*/ 219 w 263"/>
                <a:gd name="T9" fmla="*/ 10 h 358"/>
                <a:gd name="T10" fmla="*/ 169 w 263"/>
                <a:gd name="T11" fmla="*/ 23 h 358"/>
                <a:gd name="T12" fmla="*/ 0 w 263"/>
                <a:gd name="T13" fmla="*/ 314 h 358"/>
                <a:gd name="T14" fmla="*/ 75 w 263"/>
                <a:gd name="T15" fmla="*/ 358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358">
                  <a:moveTo>
                    <a:pt x="75" y="358"/>
                  </a:moveTo>
                  <a:cubicBezTo>
                    <a:pt x="263" y="36"/>
                    <a:pt x="263" y="36"/>
                    <a:pt x="263" y="36"/>
                  </a:cubicBezTo>
                  <a:cubicBezTo>
                    <a:pt x="244" y="25"/>
                    <a:pt x="244" y="25"/>
                    <a:pt x="244" y="25"/>
                  </a:cubicBezTo>
                  <a:cubicBezTo>
                    <a:pt x="220" y="11"/>
                    <a:pt x="220" y="11"/>
                    <a:pt x="220" y="11"/>
                  </a:cubicBezTo>
                  <a:cubicBezTo>
                    <a:pt x="219" y="10"/>
                    <a:pt x="219" y="10"/>
                    <a:pt x="219" y="10"/>
                  </a:cubicBezTo>
                  <a:cubicBezTo>
                    <a:pt x="201" y="0"/>
                    <a:pt x="179" y="6"/>
                    <a:pt x="169" y="23"/>
                  </a:cubicBezTo>
                  <a:cubicBezTo>
                    <a:pt x="0" y="314"/>
                    <a:pt x="0" y="314"/>
                    <a:pt x="0" y="314"/>
                  </a:cubicBezTo>
                  <a:cubicBezTo>
                    <a:pt x="75" y="358"/>
                    <a:pt x="75" y="358"/>
                    <a:pt x="75" y="3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2"/>
            <p:cNvSpPr>
              <a:spLocks/>
            </p:cNvSpPr>
            <p:nvPr/>
          </p:nvSpPr>
          <p:spPr bwMode="auto">
            <a:xfrm>
              <a:off x="5439" y="2703"/>
              <a:ext cx="14" cy="11"/>
            </a:xfrm>
            <a:custGeom>
              <a:avLst/>
              <a:gdLst>
                <a:gd name="T0" fmla="*/ 14 w 14"/>
                <a:gd name="T1" fmla="*/ 0 h 11"/>
                <a:gd name="T2" fmla="*/ 0 w 14"/>
                <a:gd name="T3" fmla="*/ 11 h 11"/>
                <a:gd name="T4" fmla="*/ 14 w 14"/>
                <a:gd name="T5" fmla="*/ 0 h 11"/>
              </a:gdLst>
              <a:ahLst/>
              <a:cxnLst>
                <a:cxn ang="0">
                  <a:pos x="T0" y="T1"/>
                </a:cxn>
                <a:cxn ang="0">
                  <a:pos x="T2" y="T3"/>
                </a:cxn>
                <a:cxn ang="0">
                  <a:pos x="T4" y="T5"/>
                </a:cxn>
              </a:cxnLst>
              <a:rect l="0" t="0" r="r" b="b"/>
              <a:pathLst>
                <a:path w="14" h="11">
                  <a:moveTo>
                    <a:pt x="14" y="0"/>
                  </a:moveTo>
                  <a:lnTo>
                    <a:pt x="0" y="11"/>
                  </a:lnTo>
                  <a:lnTo>
                    <a:pt x="14" y="0"/>
                  </a:lnTo>
                  <a:close/>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Line 43"/>
            <p:cNvSpPr>
              <a:spLocks noChangeShapeType="1"/>
            </p:cNvSpPr>
            <p:nvPr/>
          </p:nvSpPr>
          <p:spPr bwMode="auto">
            <a:xfrm flipH="1">
              <a:off x="5439" y="2703"/>
              <a:ext cx="14" cy="1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4"/>
            <p:cNvSpPr>
              <a:spLocks/>
            </p:cNvSpPr>
            <p:nvPr/>
          </p:nvSpPr>
          <p:spPr bwMode="auto">
            <a:xfrm>
              <a:off x="5392" y="2740"/>
              <a:ext cx="14" cy="11"/>
            </a:xfrm>
            <a:custGeom>
              <a:avLst/>
              <a:gdLst>
                <a:gd name="T0" fmla="*/ 14 w 14"/>
                <a:gd name="T1" fmla="*/ 0 h 11"/>
                <a:gd name="T2" fmla="*/ 0 w 14"/>
                <a:gd name="T3" fmla="*/ 11 h 11"/>
                <a:gd name="T4" fmla="*/ 14 w 14"/>
                <a:gd name="T5" fmla="*/ 0 h 11"/>
              </a:gdLst>
              <a:ahLst/>
              <a:cxnLst>
                <a:cxn ang="0">
                  <a:pos x="T0" y="T1"/>
                </a:cxn>
                <a:cxn ang="0">
                  <a:pos x="T2" y="T3"/>
                </a:cxn>
                <a:cxn ang="0">
                  <a:pos x="T4" y="T5"/>
                </a:cxn>
              </a:cxnLst>
              <a:rect l="0" t="0" r="r" b="b"/>
              <a:pathLst>
                <a:path w="14" h="11">
                  <a:moveTo>
                    <a:pt x="14" y="0"/>
                  </a:moveTo>
                  <a:lnTo>
                    <a:pt x="0" y="11"/>
                  </a:lnTo>
                  <a:lnTo>
                    <a:pt x="14" y="0"/>
                  </a:lnTo>
                  <a:close/>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5"/>
            <p:cNvSpPr>
              <a:spLocks/>
            </p:cNvSpPr>
            <p:nvPr/>
          </p:nvSpPr>
          <p:spPr bwMode="auto">
            <a:xfrm>
              <a:off x="5392" y="2740"/>
              <a:ext cx="14" cy="11"/>
            </a:xfrm>
            <a:custGeom>
              <a:avLst/>
              <a:gdLst>
                <a:gd name="T0" fmla="*/ 14 w 14"/>
                <a:gd name="T1" fmla="*/ 0 h 11"/>
                <a:gd name="T2" fmla="*/ 0 w 14"/>
                <a:gd name="T3" fmla="*/ 11 h 11"/>
                <a:gd name="T4" fmla="*/ 14 w 14"/>
                <a:gd name="T5" fmla="*/ 0 h 11"/>
              </a:gdLst>
              <a:ahLst/>
              <a:cxnLst>
                <a:cxn ang="0">
                  <a:pos x="T0" y="T1"/>
                </a:cxn>
                <a:cxn ang="0">
                  <a:pos x="T2" y="T3"/>
                </a:cxn>
                <a:cxn ang="0">
                  <a:pos x="T4" y="T5"/>
                </a:cxn>
              </a:cxnLst>
              <a:rect l="0" t="0" r="r" b="b"/>
              <a:pathLst>
                <a:path w="14" h="11">
                  <a:moveTo>
                    <a:pt x="14" y="0"/>
                  </a:moveTo>
                  <a:lnTo>
                    <a:pt x="0" y="1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6"/>
            <p:cNvSpPr>
              <a:spLocks/>
            </p:cNvSpPr>
            <p:nvPr/>
          </p:nvSpPr>
          <p:spPr bwMode="auto">
            <a:xfrm>
              <a:off x="5416" y="2731"/>
              <a:ext cx="2"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1"/>
                    <a:pt x="0" y="1"/>
                  </a:cubicBezTo>
                  <a:cubicBezTo>
                    <a:pt x="0" y="2"/>
                    <a:pt x="0" y="2"/>
                    <a:pt x="0" y="2"/>
                  </a:cubicBezTo>
                  <a:cubicBezTo>
                    <a:pt x="3" y="0"/>
                    <a:pt x="3" y="0"/>
                    <a:pt x="3" y="0"/>
                  </a:cubicBezTo>
                </a:path>
              </a:pathLst>
            </a:custGeom>
            <a:solidFill>
              <a:srgbClr val="7D3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7"/>
            <p:cNvSpPr>
              <a:spLocks/>
            </p:cNvSpPr>
            <p:nvPr/>
          </p:nvSpPr>
          <p:spPr bwMode="auto">
            <a:xfrm>
              <a:off x="5259" y="2529"/>
              <a:ext cx="334" cy="272"/>
            </a:xfrm>
            <a:custGeom>
              <a:avLst/>
              <a:gdLst>
                <a:gd name="T0" fmla="*/ 358 w 358"/>
                <a:gd name="T1" fmla="*/ 62 h 294"/>
                <a:gd name="T2" fmla="*/ 206 w 358"/>
                <a:gd name="T3" fmla="*/ 0 h 294"/>
                <a:gd name="T4" fmla="*/ 32 w 358"/>
                <a:gd name="T5" fmla="*/ 184 h 294"/>
                <a:gd name="T6" fmla="*/ 32 w 358"/>
                <a:gd name="T7" fmla="*/ 184 h 294"/>
                <a:gd name="T8" fmla="*/ 32 w 358"/>
                <a:gd name="T9" fmla="*/ 184 h 294"/>
                <a:gd name="T10" fmla="*/ 73 w 358"/>
                <a:gd name="T11" fmla="*/ 294 h 294"/>
                <a:gd name="T12" fmla="*/ 358 w 358"/>
                <a:gd name="T13" fmla="*/ 62 h 294"/>
              </a:gdLst>
              <a:ahLst/>
              <a:cxnLst>
                <a:cxn ang="0">
                  <a:pos x="T0" y="T1"/>
                </a:cxn>
                <a:cxn ang="0">
                  <a:pos x="T2" y="T3"/>
                </a:cxn>
                <a:cxn ang="0">
                  <a:pos x="T4" y="T5"/>
                </a:cxn>
                <a:cxn ang="0">
                  <a:pos x="T6" y="T7"/>
                </a:cxn>
                <a:cxn ang="0">
                  <a:pos x="T8" y="T9"/>
                </a:cxn>
                <a:cxn ang="0">
                  <a:pos x="T10" y="T11"/>
                </a:cxn>
                <a:cxn ang="0">
                  <a:pos x="T12" y="T13"/>
                </a:cxn>
              </a:cxnLst>
              <a:rect l="0" t="0" r="r" b="b"/>
              <a:pathLst>
                <a:path w="358" h="294">
                  <a:moveTo>
                    <a:pt x="358" y="62"/>
                  </a:moveTo>
                  <a:cubicBezTo>
                    <a:pt x="206" y="0"/>
                    <a:pt x="206" y="0"/>
                    <a:pt x="206" y="0"/>
                  </a:cubicBezTo>
                  <a:cubicBezTo>
                    <a:pt x="32" y="184"/>
                    <a:pt x="32" y="184"/>
                    <a:pt x="32" y="184"/>
                  </a:cubicBezTo>
                  <a:cubicBezTo>
                    <a:pt x="32" y="184"/>
                    <a:pt x="32" y="184"/>
                    <a:pt x="32" y="184"/>
                  </a:cubicBezTo>
                  <a:cubicBezTo>
                    <a:pt x="32" y="184"/>
                    <a:pt x="32" y="184"/>
                    <a:pt x="32" y="184"/>
                  </a:cubicBezTo>
                  <a:cubicBezTo>
                    <a:pt x="29" y="190"/>
                    <a:pt x="0" y="255"/>
                    <a:pt x="73" y="294"/>
                  </a:cubicBezTo>
                  <a:cubicBezTo>
                    <a:pt x="358" y="62"/>
                    <a:pt x="358" y="62"/>
                    <a:pt x="358" y="62"/>
                  </a:cubicBezTo>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8"/>
            <p:cNvSpPr>
              <a:spLocks/>
            </p:cNvSpPr>
            <p:nvPr/>
          </p:nvSpPr>
          <p:spPr bwMode="auto">
            <a:xfrm>
              <a:off x="5010" y="2572"/>
              <a:ext cx="279" cy="206"/>
            </a:xfrm>
            <a:custGeom>
              <a:avLst/>
              <a:gdLst>
                <a:gd name="T0" fmla="*/ 242 w 299"/>
                <a:gd name="T1" fmla="*/ 222 h 222"/>
                <a:gd name="T2" fmla="*/ 299 w 299"/>
                <a:gd name="T3" fmla="*/ 137 h 222"/>
                <a:gd name="T4" fmla="*/ 298 w 299"/>
                <a:gd name="T5" fmla="*/ 137 h 222"/>
                <a:gd name="T6" fmla="*/ 299 w 299"/>
                <a:gd name="T7" fmla="*/ 137 h 222"/>
                <a:gd name="T8" fmla="*/ 152 w 299"/>
                <a:gd name="T9" fmla="*/ 36 h 222"/>
                <a:gd name="T10" fmla="*/ 116 w 299"/>
                <a:gd name="T11" fmla="*/ 8 h 222"/>
                <a:gd name="T12" fmla="*/ 99 w 299"/>
                <a:gd name="T13" fmla="*/ 10 h 222"/>
                <a:gd name="T14" fmla="*/ 7 w 299"/>
                <a:gd name="T15" fmla="*/ 130 h 222"/>
                <a:gd name="T16" fmla="*/ 8 w 299"/>
                <a:gd name="T17" fmla="*/ 143 h 222"/>
                <a:gd name="T18" fmla="*/ 27 w 299"/>
                <a:gd name="T19" fmla="*/ 158 h 222"/>
                <a:gd name="T20" fmla="*/ 125 w 299"/>
                <a:gd name="T21" fmla="*/ 113 h 222"/>
                <a:gd name="T22" fmla="*/ 242 w 299"/>
                <a:gd name="T23"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22">
                  <a:moveTo>
                    <a:pt x="242" y="222"/>
                  </a:moveTo>
                  <a:cubicBezTo>
                    <a:pt x="249" y="177"/>
                    <a:pt x="294" y="141"/>
                    <a:pt x="299" y="137"/>
                  </a:cubicBezTo>
                  <a:cubicBezTo>
                    <a:pt x="298" y="137"/>
                    <a:pt x="298" y="137"/>
                    <a:pt x="298" y="137"/>
                  </a:cubicBezTo>
                  <a:cubicBezTo>
                    <a:pt x="299" y="137"/>
                    <a:pt x="299" y="137"/>
                    <a:pt x="299" y="137"/>
                  </a:cubicBezTo>
                  <a:cubicBezTo>
                    <a:pt x="152" y="36"/>
                    <a:pt x="152" y="36"/>
                    <a:pt x="152" y="36"/>
                  </a:cubicBezTo>
                  <a:cubicBezTo>
                    <a:pt x="116" y="8"/>
                    <a:pt x="116" y="8"/>
                    <a:pt x="116" y="8"/>
                  </a:cubicBezTo>
                  <a:cubicBezTo>
                    <a:pt x="116" y="8"/>
                    <a:pt x="107" y="0"/>
                    <a:pt x="99" y="10"/>
                  </a:cubicBezTo>
                  <a:cubicBezTo>
                    <a:pt x="7" y="130"/>
                    <a:pt x="7" y="130"/>
                    <a:pt x="7" y="130"/>
                  </a:cubicBezTo>
                  <a:cubicBezTo>
                    <a:pt x="7" y="130"/>
                    <a:pt x="0" y="136"/>
                    <a:pt x="8" y="143"/>
                  </a:cubicBezTo>
                  <a:cubicBezTo>
                    <a:pt x="8" y="143"/>
                    <a:pt x="8" y="143"/>
                    <a:pt x="27" y="158"/>
                  </a:cubicBezTo>
                  <a:cubicBezTo>
                    <a:pt x="48" y="174"/>
                    <a:pt x="113" y="127"/>
                    <a:pt x="125" y="113"/>
                  </a:cubicBezTo>
                  <a:cubicBezTo>
                    <a:pt x="242" y="222"/>
                    <a:pt x="242" y="222"/>
                    <a:pt x="242"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9"/>
            <p:cNvSpPr>
              <a:spLocks/>
            </p:cNvSpPr>
            <p:nvPr/>
          </p:nvSpPr>
          <p:spPr bwMode="auto">
            <a:xfrm>
              <a:off x="5010" y="2572"/>
              <a:ext cx="117" cy="151"/>
            </a:xfrm>
            <a:custGeom>
              <a:avLst/>
              <a:gdLst>
                <a:gd name="T0" fmla="*/ 39 w 126"/>
                <a:gd name="T1" fmla="*/ 143 h 163"/>
                <a:gd name="T2" fmla="*/ 40 w 126"/>
                <a:gd name="T3" fmla="*/ 143 h 163"/>
                <a:gd name="T4" fmla="*/ 39 w 126"/>
                <a:gd name="T5" fmla="*/ 143 h 163"/>
                <a:gd name="T6" fmla="*/ 38 w 126"/>
                <a:gd name="T7" fmla="*/ 130 h 163"/>
                <a:gd name="T8" fmla="*/ 126 w 126"/>
                <a:gd name="T9" fmla="*/ 16 h 163"/>
                <a:gd name="T10" fmla="*/ 116 w 126"/>
                <a:gd name="T11" fmla="*/ 8 h 163"/>
                <a:gd name="T12" fmla="*/ 99 w 126"/>
                <a:gd name="T13" fmla="*/ 10 h 163"/>
                <a:gd name="T14" fmla="*/ 7 w 126"/>
                <a:gd name="T15" fmla="*/ 130 h 163"/>
                <a:gd name="T16" fmla="*/ 8 w 126"/>
                <a:gd name="T17" fmla="*/ 143 h 163"/>
                <a:gd name="T18" fmla="*/ 27 w 126"/>
                <a:gd name="T19" fmla="*/ 158 h 163"/>
                <a:gd name="T20" fmla="*/ 58 w 126"/>
                <a:gd name="T21" fmla="*/ 157 h 163"/>
                <a:gd name="T22" fmla="*/ 39 w 126"/>
                <a:gd name="T23" fmla="*/ 14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163">
                  <a:moveTo>
                    <a:pt x="39" y="143"/>
                  </a:moveTo>
                  <a:cubicBezTo>
                    <a:pt x="40" y="143"/>
                    <a:pt x="40" y="143"/>
                    <a:pt x="40" y="143"/>
                  </a:cubicBezTo>
                  <a:cubicBezTo>
                    <a:pt x="39" y="143"/>
                    <a:pt x="39" y="143"/>
                    <a:pt x="39" y="143"/>
                  </a:cubicBezTo>
                  <a:cubicBezTo>
                    <a:pt x="31" y="136"/>
                    <a:pt x="38" y="130"/>
                    <a:pt x="38" y="130"/>
                  </a:cubicBezTo>
                  <a:cubicBezTo>
                    <a:pt x="126" y="16"/>
                    <a:pt x="126" y="16"/>
                    <a:pt x="126" y="16"/>
                  </a:cubicBezTo>
                  <a:cubicBezTo>
                    <a:pt x="116" y="8"/>
                    <a:pt x="116" y="8"/>
                    <a:pt x="116" y="8"/>
                  </a:cubicBezTo>
                  <a:cubicBezTo>
                    <a:pt x="116" y="8"/>
                    <a:pt x="107" y="0"/>
                    <a:pt x="99" y="10"/>
                  </a:cubicBezTo>
                  <a:cubicBezTo>
                    <a:pt x="7" y="130"/>
                    <a:pt x="7" y="130"/>
                    <a:pt x="7" y="130"/>
                  </a:cubicBezTo>
                  <a:cubicBezTo>
                    <a:pt x="7" y="130"/>
                    <a:pt x="0" y="136"/>
                    <a:pt x="8" y="143"/>
                  </a:cubicBezTo>
                  <a:cubicBezTo>
                    <a:pt x="8" y="143"/>
                    <a:pt x="8" y="143"/>
                    <a:pt x="27" y="158"/>
                  </a:cubicBezTo>
                  <a:cubicBezTo>
                    <a:pt x="34" y="163"/>
                    <a:pt x="45" y="162"/>
                    <a:pt x="58" y="157"/>
                  </a:cubicBezTo>
                  <a:cubicBezTo>
                    <a:pt x="39" y="143"/>
                    <a:pt x="39" y="143"/>
                    <a:pt x="39" y="143"/>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0"/>
            <p:cNvSpPr>
              <a:spLocks/>
            </p:cNvSpPr>
            <p:nvPr/>
          </p:nvSpPr>
          <p:spPr bwMode="auto">
            <a:xfrm>
              <a:off x="5319" y="2677"/>
              <a:ext cx="111" cy="104"/>
            </a:xfrm>
            <a:custGeom>
              <a:avLst/>
              <a:gdLst>
                <a:gd name="T0" fmla="*/ 79 w 120"/>
                <a:gd name="T1" fmla="*/ 0 h 112"/>
                <a:gd name="T2" fmla="*/ 72 w 120"/>
                <a:gd name="T3" fmla="*/ 2 h 112"/>
                <a:gd name="T4" fmla="*/ 5 w 120"/>
                <a:gd name="T5" fmla="*/ 56 h 112"/>
                <a:gd name="T6" fmla="*/ 4 w 120"/>
                <a:gd name="T7" fmla="*/ 72 h 112"/>
                <a:gd name="T8" fmla="*/ 27 w 120"/>
                <a:gd name="T9" fmla="*/ 102 h 112"/>
                <a:gd name="T10" fmla="*/ 36 w 120"/>
                <a:gd name="T11" fmla="*/ 112 h 112"/>
                <a:gd name="T12" fmla="*/ 45 w 120"/>
                <a:gd name="T13" fmla="*/ 104 h 112"/>
                <a:gd name="T14" fmla="*/ 19 w 120"/>
                <a:gd name="T15" fmla="*/ 71 h 112"/>
                <a:gd name="T16" fmla="*/ 20 w 120"/>
                <a:gd name="T17" fmla="*/ 57 h 112"/>
                <a:gd name="T18" fmla="*/ 27 w 120"/>
                <a:gd name="T19" fmla="*/ 55 h 112"/>
                <a:gd name="T20" fmla="*/ 34 w 120"/>
                <a:gd name="T21" fmla="*/ 59 h 112"/>
                <a:gd name="T22" fmla="*/ 61 w 120"/>
                <a:gd name="T23" fmla="*/ 92 h 112"/>
                <a:gd name="T24" fmla="*/ 70 w 120"/>
                <a:gd name="T25" fmla="*/ 84 h 112"/>
                <a:gd name="T26" fmla="*/ 44 w 120"/>
                <a:gd name="T27" fmla="*/ 51 h 112"/>
                <a:gd name="T28" fmla="*/ 45 w 120"/>
                <a:gd name="T29" fmla="*/ 37 h 112"/>
                <a:gd name="T30" fmla="*/ 51 w 120"/>
                <a:gd name="T31" fmla="*/ 35 h 112"/>
                <a:gd name="T32" fmla="*/ 59 w 120"/>
                <a:gd name="T33" fmla="*/ 39 h 112"/>
                <a:gd name="T34" fmla="*/ 86 w 120"/>
                <a:gd name="T35" fmla="*/ 72 h 112"/>
                <a:gd name="T36" fmla="*/ 95 w 120"/>
                <a:gd name="T37" fmla="*/ 64 h 112"/>
                <a:gd name="T38" fmla="*/ 69 w 120"/>
                <a:gd name="T39" fmla="*/ 31 h 112"/>
                <a:gd name="T40" fmla="*/ 70 w 120"/>
                <a:gd name="T41" fmla="*/ 17 h 112"/>
                <a:gd name="T42" fmla="*/ 76 w 120"/>
                <a:gd name="T43" fmla="*/ 15 h 112"/>
                <a:gd name="T44" fmla="*/ 84 w 120"/>
                <a:gd name="T45" fmla="*/ 19 h 112"/>
                <a:gd name="T46" fmla="*/ 110 w 120"/>
                <a:gd name="T47" fmla="*/ 51 h 112"/>
                <a:gd name="T48" fmla="*/ 120 w 120"/>
                <a:gd name="T49" fmla="*/ 44 h 112"/>
                <a:gd name="T50" fmla="*/ 88 w 120"/>
                <a:gd name="T51" fmla="*/ 4 h 112"/>
                <a:gd name="T52" fmla="*/ 79 w 120"/>
                <a:gd name="T5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12">
                  <a:moveTo>
                    <a:pt x="79" y="0"/>
                  </a:moveTo>
                  <a:cubicBezTo>
                    <a:pt x="77" y="0"/>
                    <a:pt x="74" y="1"/>
                    <a:pt x="72" y="2"/>
                  </a:cubicBezTo>
                  <a:cubicBezTo>
                    <a:pt x="5" y="56"/>
                    <a:pt x="5" y="56"/>
                    <a:pt x="5" y="56"/>
                  </a:cubicBezTo>
                  <a:cubicBezTo>
                    <a:pt x="0" y="60"/>
                    <a:pt x="0" y="67"/>
                    <a:pt x="4" y="72"/>
                  </a:cubicBezTo>
                  <a:cubicBezTo>
                    <a:pt x="27" y="102"/>
                    <a:pt x="27" y="102"/>
                    <a:pt x="27" y="102"/>
                  </a:cubicBezTo>
                  <a:cubicBezTo>
                    <a:pt x="36" y="112"/>
                    <a:pt x="36" y="112"/>
                    <a:pt x="36" y="112"/>
                  </a:cubicBezTo>
                  <a:cubicBezTo>
                    <a:pt x="45" y="104"/>
                    <a:pt x="45" y="104"/>
                    <a:pt x="45" y="104"/>
                  </a:cubicBezTo>
                  <a:cubicBezTo>
                    <a:pt x="19" y="71"/>
                    <a:pt x="19" y="71"/>
                    <a:pt x="19" y="71"/>
                  </a:cubicBezTo>
                  <a:cubicBezTo>
                    <a:pt x="15" y="67"/>
                    <a:pt x="16" y="61"/>
                    <a:pt x="20" y="57"/>
                  </a:cubicBezTo>
                  <a:cubicBezTo>
                    <a:pt x="22" y="56"/>
                    <a:pt x="24" y="55"/>
                    <a:pt x="27" y="55"/>
                  </a:cubicBezTo>
                  <a:cubicBezTo>
                    <a:pt x="30" y="55"/>
                    <a:pt x="32" y="56"/>
                    <a:pt x="34" y="59"/>
                  </a:cubicBezTo>
                  <a:cubicBezTo>
                    <a:pt x="61" y="92"/>
                    <a:pt x="61" y="92"/>
                    <a:pt x="61" y="92"/>
                  </a:cubicBezTo>
                  <a:cubicBezTo>
                    <a:pt x="70" y="84"/>
                    <a:pt x="70" y="84"/>
                    <a:pt x="70" y="84"/>
                  </a:cubicBezTo>
                  <a:cubicBezTo>
                    <a:pt x="44" y="51"/>
                    <a:pt x="44" y="51"/>
                    <a:pt x="44" y="51"/>
                  </a:cubicBezTo>
                  <a:cubicBezTo>
                    <a:pt x="40" y="47"/>
                    <a:pt x="41" y="41"/>
                    <a:pt x="45" y="37"/>
                  </a:cubicBezTo>
                  <a:cubicBezTo>
                    <a:pt x="47" y="36"/>
                    <a:pt x="49" y="35"/>
                    <a:pt x="51" y="35"/>
                  </a:cubicBezTo>
                  <a:cubicBezTo>
                    <a:pt x="54" y="35"/>
                    <a:pt x="57" y="36"/>
                    <a:pt x="59" y="39"/>
                  </a:cubicBezTo>
                  <a:cubicBezTo>
                    <a:pt x="86" y="72"/>
                    <a:pt x="86" y="72"/>
                    <a:pt x="86" y="72"/>
                  </a:cubicBezTo>
                  <a:cubicBezTo>
                    <a:pt x="95" y="64"/>
                    <a:pt x="95" y="64"/>
                    <a:pt x="95" y="64"/>
                  </a:cubicBezTo>
                  <a:cubicBezTo>
                    <a:pt x="69" y="31"/>
                    <a:pt x="69" y="31"/>
                    <a:pt x="69" y="31"/>
                  </a:cubicBezTo>
                  <a:cubicBezTo>
                    <a:pt x="65" y="27"/>
                    <a:pt x="66" y="21"/>
                    <a:pt x="70" y="17"/>
                  </a:cubicBezTo>
                  <a:cubicBezTo>
                    <a:pt x="72" y="16"/>
                    <a:pt x="74" y="15"/>
                    <a:pt x="76" y="15"/>
                  </a:cubicBezTo>
                  <a:cubicBezTo>
                    <a:pt x="79" y="15"/>
                    <a:pt x="82" y="16"/>
                    <a:pt x="84" y="19"/>
                  </a:cubicBezTo>
                  <a:cubicBezTo>
                    <a:pt x="110" y="51"/>
                    <a:pt x="110" y="51"/>
                    <a:pt x="110" y="51"/>
                  </a:cubicBezTo>
                  <a:cubicBezTo>
                    <a:pt x="120" y="44"/>
                    <a:pt x="120" y="44"/>
                    <a:pt x="120" y="44"/>
                  </a:cubicBezTo>
                  <a:cubicBezTo>
                    <a:pt x="88" y="4"/>
                    <a:pt x="88" y="4"/>
                    <a:pt x="88" y="4"/>
                  </a:cubicBezTo>
                  <a:cubicBezTo>
                    <a:pt x="86" y="1"/>
                    <a:pt x="82" y="0"/>
                    <a:pt x="79" y="0"/>
                  </a:cubicBezTo>
                </a:path>
              </a:pathLst>
            </a:custGeom>
            <a:solidFill>
              <a:srgbClr val="C23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1"/>
            <p:cNvSpPr>
              <a:spLocks/>
            </p:cNvSpPr>
            <p:nvPr/>
          </p:nvSpPr>
          <p:spPr bwMode="auto">
            <a:xfrm>
              <a:off x="5416" y="2718"/>
              <a:ext cx="14" cy="11"/>
            </a:xfrm>
            <a:custGeom>
              <a:avLst/>
              <a:gdLst>
                <a:gd name="T0" fmla="*/ 14 w 14"/>
                <a:gd name="T1" fmla="*/ 0 h 11"/>
                <a:gd name="T2" fmla="*/ 0 w 14"/>
                <a:gd name="T3" fmla="*/ 11 h 11"/>
                <a:gd name="T4" fmla="*/ 14 w 14"/>
                <a:gd name="T5" fmla="*/ 0 h 11"/>
              </a:gdLst>
              <a:ahLst/>
              <a:cxnLst>
                <a:cxn ang="0">
                  <a:pos x="T0" y="T1"/>
                </a:cxn>
                <a:cxn ang="0">
                  <a:pos x="T2" y="T3"/>
                </a:cxn>
                <a:cxn ang="0">
                  <a:pos x="T4" y="T5"/>
                </a:cxn>
              </a:cxnLst>
              <a:rect l="0" t="0" r="r" b="b"/>
              <a:pathLst>
                <a:path w="14" h="11">
                  <a:moveTo>
                    <a:pt x="14" y="0"/>
                  </a:moveTo>
                  <a:lnTo>
                    <a:pt x="0" y="11"/>
                  </a:lnTo>
                  <a:lnTo>
                    <a:pt x="14" y="0"/>
                  </a:lnTo>
                  <a:close/>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Line 52"/>
            <p:cNvSpPr>
              <a:spLocks noChangeShapeType="1"/>
            </p:cNvSpPr>
            <p:nvPr/>
          </p:nvSpPr>
          <p:spPr bwMode="auto">
            <a:xfrm flipH="1">
              <a:off x="5416" y="2718"/>
              <a:ext cx="14" cy="1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3"/>
            <p:cNvSpPr>
              <a:spLocks/>
            </p:cNvSpPr>
            <p:nvPr/>
          </p:nvSpPr>
          <p:spPr bwMode="auto">
            <a:xfrm>
              <a:off x="5393" y="2736"/>
              <a:ext cx="14" cy="12"/>
            </a:xfrm>
            <a:custGeom>
              <a:avLst/>
              <a:gdLst>
                <a:gd name="T0" fmla="*/ 14 w 14"/>
                <a:gd name="T1" fmla="*/ 0 h 12"/>
                <a:gd name="T2" fmla="*/ 0 w 14"/>
                <a:gd name="T3" fmla="*/ 12 h 12"/>
                <a:gd name="T4" fmla="*/ 14 w 14"/>
                <a:gd name="T5" fmla="*/ 0 h 12"/>
              </a:gdLst>
              <a:ahLst/>
              <a:cxnLst>
                <a:cxn ang="0">
                  <a:pos x="T0" y="T1"/>
                </a:cxn>
                <a:cxn ang="0">
                  <a:pos x="T2" y="T3"/>
                </a:cxn>
                <a:cxn ang="0">
                  <a:pos x="T4" y="T5"/>
                </a:cxn>
              </a:cxnLst>
              <a:rect l="0" t="0" r="r" b="b"/>
              <a:pathLst>
                <a:path w="14" h="12">
                  <a:moveTo>
                    <a:pt x="14" y="0"/>
                  </a:moveTo>
                  <a:lnTo>
                    <a:pt x="0" y="12"/>
                  </a:lnTo>
                  <a:lnTo>
                    <a:pt x="14" y="0"/>
                  </a:lnTo>
                  <a:close/>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Line 54"/>
            <p:cNvSpPr>
              <a:spLocks noChangeShapeType="1"/>
            </p:cNvSpPr>
            <p:nvPr/>
          </p:nvSpPr>
          <p:spPr bwMode="auto">
            <a:xfrm flipH="1">
              <a:off x="5393" y="2736"/>
              <a:ext cx="14" cy="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5"/>
            <p:cNvSpPr>
              <a:spLocks/>
            </p:cNvSpPr>
            <p:nvPr/>
          </p:nvSpPr>
          <p:spPr bwMode="auto">
            <a:xfrm>
              <a:off x="5236" y="2699"/>
              <a:ext cx="91" cy="119"/>
            </a:xfrm>
            <a:custGeom>
              <a:avLst/>
              <a:gdLst>
                <a:gd name="T0" fmla="*/ 90 w 98"/>
                <a:gd name="T1" fmla="*/ 117 h 128"/>
                <a:gd name="T2" fmla="*/ 98 w 98"/>
                <a:gd name="T3" fmla="*/ 110 h 128"/>
                <a:gd name="T4" fmla="*/ 57 w 98"/>
                <a:gd name="T5" fmla="*/ 0 h 128"/>
                <a:gd name="T6" fmla="*/ 0 w 98"/>
                <a:gd name="T7" fmla="*/ 85 h 128"/>
                <a:gd name="T8" fmla="*/ 30 w 98"/>
                <a:gd name="T9" fmla="*/ 113 h 128"/>
                <a:gd name="T10" fmla="*/ 90 w 98"/>
                <a:gd name="T11" fmla="*/ 117 h 128"/>
              </a:gdLst>
              <a:ahLst/>
              <a:cxnLst>
                <a:cxn ang="0">
                  <a:pos x="T0" y="T1"/>
                </a:cxn>
                <a:cxn ang="0">
                  <a:pos x="T2" y="T3"/>
                </a:cxn>
                <a:cxn ang="0">
                  <a:pos x="T4" y="T5"/>
                </a:cxn>
                <a:cxn ang="0">
                  <a:pos x="T6" y="T7"/>
                </a:cxn>
                <a:cxn ang="0">
                  <a:pos x="T8" y="T9"/>
                </a:cxn>
                <a:cxn ang="0">
                  <a:pos x="T10" y="T11"/>
                </a:cxn>
              </a:cxnLst>
              <a:rect l="0" t="0" r="r" b="b"/>
              <a:pathLst>
                <a:path w="98" h="128">
                  <a:moveTo>
                    <a:pt x="90" y="117"/>
                  </a:moveTo>
                  <a:cubicBezTo>
                    <a:pt x="98" y="110"/>
                    <a:pt x="98" y="110"/>
                    <a:pt x="98" y="110"/>
                  </a:cubicBezTo>
                  <a:cubicBezTo>
                    <a:pt x="25" y="71"/>
                    <a:pt x="54" y="6"/>
                    <a:pt x="57" y="0"/>
                  </a:cubicBezTo>
                  <a:cubicBezTo>
                    <a:pt x="52" y="4"/>
                    <a:pt x="7" y="40"/>
                    <a:pt x="0" y="85"/>
                  </a:cubicBezTo>
                  <a:cubicBezTo>
                    <a:pt x="30" y="113"/>
                    <a:pt x="30" y="113"/>
                    <a:pt x="30" y="113"/>
                  </a:cubicBezTo>
                  <a:cubicBezTo>
                    <a:pt x="48" y="127"/>
                    <a:pt x="72" y="128"/>
                    <a:pt x="90" y="117"/>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6"/>
            <p:cNvSpPr>
              <a:spLocks noEditPoints="1"/>
            </p:cNvSpPr>
            <p:nvPr/>
          </p:nvSpPr>
          <p:spPr bwMode="auto">
            <a:xfrm>
              <a:off x="5014" y="2677"/>
              <a:ext cx="112" cy="21"/>
            </a:xfrm>
            <a:custGeom>
              <a:avLst/>
              <a:gdLst>
                <a:gd name="T0" fmla="*/ 7 w 121"/>
                <a:gd name="T1" fmla="*/ 11 h 23"/>
                <a:gd name="T2" fmla="*/ 3 w 121"/>
                <a:gd name="T3" fmla="*/ 17 h 23"/>
                <a:gd name="T4" fmla="*/ 0 w 121"/>
                <a:gd name="T5" fmla="*/ 23 h 23"/>
                <a:gd name="T6" fmla="*/ 3 w 121"/>
                <a:gd name="T7" fmla="*/ 17 h 23"/>
                <a:gd name="T8" fmla="*/ 7 w 121"/>
                <a:gd name="T9" fmla="*/ 11 h 23"/>
                <a:gd name="T10" fmla="*/ 7 w 121"/>
                <a:gd name="T11" fmla="*/ 11 h 23"/>
                <a:gd name="T12" fmla="*/ 116 w 121"/>
                <a:gd name="T13" fmla="*/ 5 h 23"/>
                <a:gd name="T14" fmla="*/ 116 w 121"/>
                <a:gd name="T15" fmla="*/ 5 h 23"/>
                <a:gd name="T16" fmla="*/ 116 w 121"/>
                <a:gd name="T17" fmla="*/ 5 h 23"/>
                <a:gd name="T18" fmla="*/ 116 w 121"/>
                <a:gd name="T19" fmla="*/ 5 h 23"/>
                <a:gd name="T20" fmla="*/ 116 w 121"/>
                <a:gd name="T21" fmla="*/ 5 h 23"/>
                <a:gd name="T22" fmla="*/ 116 w 121"/>
                <a:gd name="T23" fmla="*/ 5 h 23"/>
                <a:gd name="T24" fmla="*/ 121 w 121"/>
                <a:gd name="T25" fmla="*/ 1 h 23"/>
                <a:gd name="T26" fmla="*/ 116 w 121"/>
                <a:gd name="T27" fmla="*/ 5 h 23"/>
                <a:gd name="T28" fmla="*/ 121 w 121"/>
                <a:gd name="T29" fmla="*/ 1 h 23"/>
                <a:gd name="T30" fmla="*/ 121 w 121"/>
                <a:gd name="T31" fmla="*/ 0 h 23"/>
                <a:gd name="T32" fmla="*/ 121 w 121"/>
                <a:gd name="T33" fmla="*/ 1 h 23"/>
                <a:gd name="T34" fmla="*/ 121 w 121"/>
                <a:gd name="T35" fmla="*/ 0 h 23"/>
                <a:gd name="T36" fmla="*/ 121 w 121"/>
                <a:gd name="T37" fmla="*/ 0 h 23"/>
                <a:gd name="T38" fmla="*/ 121 w 121"/>
                <a:gd name="T39" fmla="*/ 0 h 23"/>
                <a:gd name="T40" fmla="*/ 121 w 121"/>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23">
                  <a:moveTo>
                    <a:pt x="7" y="11"/>
                  </a:moveTo>
                  <a:cubicBezTo>
                    <a:pt x="3" y="17"/>
                    <a:pt x="3" y="17"/>
                    <a:pt x="3" y="17"/>
                  </a:cubicBezTo>
                  <a:cubicBezTo>
                    <a:pt x="3" y="17"/>
                    <a:pt x="0" y="19"/>
                    <a:pt x="0" y="23"/>
                  </a:cubicBezTo>
                  <a:cubicBezTo>
                    <a:pt x="0" y="19"/>
                    <a:pt x="3" y="17"/>
                    <a:pt x="3" y="17"/>
                  </a:cubicBezTo>
                  <a:cubicBezTo>
                    <a:pt x="7" y="11"/>
                    <a:pt x="7" y="11"/>
                    <a:pt x="7" y="11"/>
                  </a:cubicBezTo>
                  <a:cubicBezTo>
                    <a:pt x="7" y="11"/>
                    <a:pt x="7" y="11"/>
                    <a:pt x="7" y="11"/>
                  </a:cubicBezTo>
                  <a:moveTo>
                    <a:pt x="116" y="5"/>
                  </a:moveTo>
                  <a:cubicBezTo>
                    <a:pt x="116" y="5"/>
                    <a:pt x="116" y="5"/>
                    <a:pt x="116" y="5"/>
                  </a:cubicBezTo>
                  <a:cubicBezTo>
                    <a:pt x="116" y="5"/>
                    <a:pt x="116" y="5"/>
                    <a:pt x="116" y="5"/>
                  </a:cubicBezTo>
                  <a:moveTo>
                    <a:pt x="116" y="5"/>
                  </a:moveTo>
                  <a:cubicBezTo>
                    <a:pt x="116" y="5"/>
                    <a:pt x="116" y="5"/>
                    <a:pt x="116" y="5"/>
                  </a:cubicBezTo>
                  <a:cubicBezTo>
                    <a:pt x="116" y="5"/>
                    <a:pt x="116" y="5"/>
                    <a:pt x="116" y="5"/>
                  </a:cubicBezTo>
                  <a:moveTo>
                    <a:pt x="121" y="1"/>
                  </a:moveTo>
                  <a:cubicBezTo>
                    <a:pt x="120" y="2"/>
                    <a:pt x="118" y="3"/>
                    <a:pt x="116" y="5"/>
                  </a:cubicBezTo>
                  <a:cubicBezTo>
                    <a:pt x="118" y="3"/>
                    <a:pt x="120" y="2"/>
                    <a:pt x="121" y="1"/>
                  </a:cubicBezTo>
                  <a:moveTo>
                    <a:pt x="121" y="0"/>
                  </a:moveTo>
                  <a:cubicBezTo>
                    <a:pt x="121" y="0"/>
                    <a:pt x="121" y="1"/>
                    <a:pt x="121" y="1"/>
                  </a:cubicBezTo>
                  <a:cubicBezTo>
                    <a:pt x="121" y="1"/>
                    <a:pt x="121" y="0"/>
                    <a:pt x="121" y="0"/>
                  </a:cubicBezTo>
                  <a:moveTo>
                    <a:pt x="121" y="0"/>
                  </a:moveTo>
                  <a:cubicBezTo>
                    <a:pt x="121" y="0"/>
                    <a:pt x="121" y="0"/>
                    <a:pt x="121" y="0"/>
                  </a:cubicBezTo>
                  <a:cubicBezTo>
                    <a:pt x="121" y="0"/>
                    <a:pt x="121" y="0"/>
                    <a:pt x="121"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57"/>
            <p:cNvSpPr>
              <a:spLocks/>
            </p:cNvSpPr>
            <p:nvPr/>
          </p:nvSpPr>
          <p:spPr bwMode="auto">
            <a:xfrm>
              <a:off x="5043" y="2656"/>
              <a:ext cx="196" cy="122"/>
            </a:xfrm>
            <a:custGeom>
              <a:avLst/>
              <a:gdLst>
                <a:gd name="T0" fmla="*/ 87 w 211"/>
                <a:gd name="T1" fmla="*/ 0 h 132"/>
                <a:gd name="T2" fmla="*/ 11 w 211"/>
                <a:gd name="T3" fmla="*/ 46 h 132"/>
                <a:gd name="T4" fmla="*/ 10 w 211"/>
                <a:gd name="T5" fmla="*/ 47 h 132"/>
                <a:gd name="T6" fmla="*/ 7 w 211"/>
                <a:gd name="T7" fmla="*/ 47 h 132"/>
                <a:gd name="T8" fmla="*/ 6 w 211"/>
                <a:gd name="T9" fmla="*/ 47 h 132"/>
                <a:gd name="T10" fmla="*/ 3 w 211"/>
                <a:gd name="T11" fmla="*/ 48 h 132"/>
                <a:gd name="T12" fmla="*/ 2 w 211"/>
                <a:gd name="T13" fmla="*/ 48 h 132"/>
                <a:gd name="T14" fmla="*/ 1 w 211"/>
                <a:gd name="T15" fmla="*/ 48 h 132"/>
                <a:gd name="T16" fmla="*/ 0 w 211"/>
                <a:gd name="T17" fmla="*/ 48 h 132"/>
                <a:gd name="T18" fmla="*/ 4 w 211"/>
                <a:gd name="T19" fmla="*/ 53 h 132"/>
                <a:gd name="T20" fmla="*/ 4 w 211"/>
                <a:gd name="T21" fmla="*/ 53 h 132"/>
                <a:gd name="T22" fmla="*/ 23 w 211"/>
                <a:gd name="T23" fmla="*/ 67 h 132"/>
                <a:gd name="T24" fmla="*/ 85 w 211"/>
                <a:gd name="T25" fmla="*/ 28 h 132"/>
                <a:gd name="T26" fmla="*/ 85 w 211"/>
                <a:gd name="T27" fmla="*/ 28 h 132"/>
                <a:gd name="T28" fmla="*/ 85 w 211"/>
                <a:gd name="T29" fmla="*/ 28 h 132"/>
                <a:gd name="T30" fmla="*/ 85 w 211"/>
                <a:gd name="T31" fmla="*/ 28 h 132"/>
                <a:gd name="T32" fmla="*/ 85 w 211"/>
                <a:gd name="T33" fmla="*/ 28 h 132"/>
                <a:gd name="T34" fmla="*/ 90 w 211"/>
                <a:gd name="T35" fmla="*/ 24 h 132"/>
                <a:gd name="T36" fmla="*/ 90 w 211"/>
                <a:gd name="T37" fmla="*/ 24 h 132"/>
                <a:gd name="T38" fmla="*/ 90 w 211"/>
                <a:gd name="T39" fmla="*/ 23 h 132"/>
                <a:gd name="T40" fmla="*/ 90 w 211"/>
                <a:gd name="T41" fmla="*/ 23 h 132"/>
                <a:gd name="T42" fmla="*/ 90 w 211"/>
                <a:gd name="T43" fmla="*/ 23 h 132"/>
                <a:gd name="T44" fmla="*/ 90 w 211"/>
                <a:gd name="T45" fmla="*/ 23 h 132"/>
                <a:gd name="T46" fmla="*/ 207 w 211"/>
                <a:gd name="T47" fmla="*/ 132 h 132"/>
                <a:gd name="T48" fmla="*/ 211 w 211"/>
                <a:gd name="T49" fmla="*/ 115 h 132"/>
                <a:gd name="T50" fmla="*/ 204 w 211"/>
                <a:gd name="T51" fmla="*/ 109 h 132"/>
                <a:gd name="T52" fmla="*/ 87 w 211"/>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1" h="132">
                  <a:moveTo>
                    <a:pt x="87" y="0"/>
                  </a:moveTo>
                  <a:cubicBezTo>
                    <a:pt x="78" y="10"/>
                    <a:pt x="39" y="40"/>
                    <a:pt x="11" y="46"/>
                  </a:cubicBezTo>
                  <a:cubicBezTo>
                    <a:pt x="10" y="47"/>
                    <a:pt x="10" y="47"/>
                    <a:pt x="10" y="47"/>
                  </a:cubicBezTo>
                  <a:cubicBezTo>
                    <a:pt x="9" y="47"/>
                    <a:pt x="8" y="47"/>
                    <a:pt x="7" y="47"/>
                  </a:cubicBezTo>
                  <a:cubicBezTo>
                    <a:pt x="6" y="47"/>
                    <a:pt x="6" y="47"/>
                    <a:pt x="6" y="47"/>
                  </a:cubicBezTo>
                  <a:cubicBezTo>
                    <a:pt x="5" y="47"/>
                    <a:pt x="4" y="48"/>
                    <a:pt x="3" y="48"/>
                  </a:cubicBezTo>
                  <a:cubicBezTo>
                    <a:pt x="2" y="48"/>
                    <a:pt x="2" y="48"/>
                    <a:pt x="2" y="48"/>
                  </a:cubicBezTo>
                  <a:cubicBezTo>
                    <a:pt x="2" y="48"/>
                    <a:pt x="1" y="48"/>
                    <a:pt x="1" y="48"/>
                  </a:cubicBezTo>
                  <a:cubicBezTo>
                    <a:pt x="1" y="48"/>
                    <a:pt x="1" y="48"/>
                    <a:pt x="0" y="48"/>
                  </a:cubicBezTo>
                  <a:cubicBezTo>
                    <a:pt x="1" y="49"/>
                    <a:pt x="2" y="51"/>
                    <a:pt x="4" y="53"/>
                  </a:cubicBezTo>
                  <a:cubicBezTo>
                    <a:pt x="4" y="53"/>
                    <a:pt x="4" y="53"/>
                    <a:pt x="4" y="53"/>
                  </a:cubicBezTo>
                  <a:cubicBezTo>
                    <a:pt x="4" y="53"/>
                    <a:pt x="7" y="55"/>
                    <a:pt x="23" y="67"/>
                  </a:cubicBezTo>
                  <a:cubicBezTo>
                    <a:pt x="45" y="59"/>
                    <a:pt x="73" y="39"/>
                    <a:pt x="85" y="28"/>
                  </a:cubicBezTo>
                  <a:cubicBezTo>
                    <a:pt x="85" y="28"/>
                    <a:pt x="85" y="28"/>
                    <a:pt x="85" y="28"/>
                  </a:cubicBezTo>
                  <a:cubicBezTo>
                    <a:pt x="85" y="28"/>
                    <a:pt x="85" y="28"/>
                    <a:pt x="85" y="28"/>
                  </a:cubicBezTo>
                  <a:cubicBezTo>
                    <a:pt x="85" y="28"/>
                    <a:pt x="85" y="28"/>
                    <a:pt x="85" y="28"/>
                  </a:cubicBezTo>
                  <a:cubicBezTo>
                    <a:pt x="85" y="28"/>
                    <a:pt x="85" y="28"/>
                    <a:pt x="85" y="28"/>
                  </a:cubicBezTo>
                  <a:cubicBezTo>
                    <a:pt x="87" y="26"/>
                    <a:pt x="89" y="25"/>
                    <a:pt x="90" y="24"/>
                  </a:cubicBezTo>
                  <a:cubicBezTo>
                    <a:pt x="90" y="24"/>
                    <a:pt x="90" y="24"/>
                    <a:pt x="90" y="24"/>
                  </a:cubicBezTo>
                  <a:cubicBezTo>
                    <a:pt x="90" y="24"/>
                    <a:pt x="90" y="23"/>
                    <a:pt x="90" y="23"/>
                  </a:cubicBezTo>
                  <a:cubicBezTo>
                    <a:pt x="90" y="23"/>
                    <a:pt x="90" y="23"/>
                    <a:pt x="90" y="23"/>
                  </a:cubicBezTo>
                  <a:cubicBezTo>
                    <a:pt x="90" y="23"/>
                    <a:pt x="90" y="23"/>
                    <a:pt x="90" y="23"/>
                  </a:cubicBezTo>
                  <a:cubicBezTo>
                    <a:pt x="90" y="23"/>
                    <a:pt x="90" y="23"/>
                    <a:pt x="90" y="23"/>
                  </a:cubicBezTo>
                  <a:cubicBezTo>
                    <a:pt x="207" y="132"/>
                    <a:pt x="207" y="132"/>
                    <a:pt x="207" y="132"/>
                  </a:cubicBezTo>
                  <a:cubicBezTo>
                    <a:pt x="208" y="127"/>
                    <a:pt x="210" y="121"/>
                    <a:pt x="211" y="115"/>
                  </a:cubicBezTo>
                  <a:cubicBezTo>
                    <a:pt x="204" y="109"/>
                    <a:pt x="204" y="109"/>
                    <a:pt x="204" y="109"/>
                  </a:cubicBezTo>
                  <a:cubicBezTo>
                    <a:pt x="87" y="0"/>
                    <a:pt x="87" y="0"/>
                    <a:pt x="8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8"/>
            <p:cNvSpPr>
              <a:spLocks/>
            </p:cNvSpPr>
            <p:nvPr/>
          </p:nvSpPr>
          <p:spPr bwMode="auto">
            <a:xfrm>
              <a:off x="5014" y="2687"/>
              <a:ext cx="50" cy="35"/>
            </a:xfrm>
            <a:custGeom>
              <a:avLst/>
              <a:gdLst>
                <a:gd name="T0" fmla="*/ 7 w 54"/>
                <a:gd name="T1" fmla="*/ 0 h 37"/>
                <a:gd name="T2" fmla="*/ 3 w 54"/>
                <a:gd name="T3" fmla="*/ 6 h 37"/>
                <a:gd name="T4" fmla="*/ 0 w 54"/>
                <a:gd name="T5" fmla="*/ 12 h 37"/>
                <a:gd name="T6" fmla="*/ 4 w 54"/>
                <a:gd name="T7" fmla="*/ 19 h 37"/>
                <a:gd name="T8" fmla="*/ 4 w 54"/>
                <a:gd name="T9" fmla="*/ 19 h 37"/>
                <a:gd name="T10" fmla="*/ 4 w 54"/>
                <a:gd name="T11" fmla="*/ 19 h 37"/>
                <a:gd name="T12" fmla="*/ 23 w 54"/>
                <a:gd name="T13" fmla="*/ 34 h 37"/>
                <a:gd name="T14" fmla="*/ 26 w 54"/>
                <a:gd name="T15" fmla="*/ 35 h 37"/>
                <a:gd name="T16" fmla="*/ 27 w 54"/>
                <a:gd name="T17" fmla="*/ 36 h 37"/>
                <a:gd name="T18" fmla="*/ 29 w 54"/>
                <a:gd name="T19" fmla="*/ 36 h 37"/>
                <a:gd name="T20" fmla="*/ 30 w 54"/>
                <a:gd name="T21" fmla="*/ 37 h 37"/>
                <a:gd name="T22" fmla="*/ 32 w 54"/>
                <a:gd name="T23" fmla="*/ 37 h 37"/>
                <a:gd name="T24" fmla="*/ 33 w 54"/>
                <a:gd name="T25" fmla="*/ 37 h 37"/>
                <a:gd name="T26" fmla="*/ 35 w 54"/>
                <a:gd name="T27" fmla="*/ 37 h 37"/>
                <a:gd name="T28" fmla="*/ 36 w 54"/>
                <a:gd name="T29" fmla="*/ 37 h 37"/>
                <a:gd name="T30" fmla="*/ 37 w 54"/>
                <a:gd name="T31" fmla="*/ 37 h 37"/>
                <a:gd name="T32" fmla="*/ 40 w 54"/>
                <a:gd name="T33" fmla="*/ 37 h 37"/>
                <a:gd name="T34" fmla="*/ 41 w 54"/>
                <a:gd name="T35" fmla="*/ 37 h 37"/>
                <a:gd name="T36" fmla="*/ 44 w 54"/>
                <a:gd name="T37" fmla="*/ 36 h 37"/>
                <a:gd name="T38" fmla="*/ 45 w 54"/>
                <a:gd name="T39" fmla="*/ 36 h 37"/>
                <a:gd name="T40" fmla="*/ 54 w 54"/>
                <a:gd name="T41" fmla="*/ 33 h 37"/>
                <a:gd name="T42" fmla="*/ 35 w 54"/>
                <a:gd name="T43" fmla="*/ 19 h 37"/>
                <a:gd name="T44" fmla="*/ 35 w 54"/>
                <a:gd name="T45" fmla="*/ 19 h 37"/>
                <a:gd name="T46" fmla="*/ 31 w 54"/>
                <a:gd name="T47" fmla="*/ 14 h 37"/>
                <a:gd name="T48" fmla="*/ 30 w 54"/>
                <a:gd name="T49" fmla="*/ 14 h 37"/>
                <a:gd name="T50" fmla="*/ 29 w 54"/>
                <a:gd name="T51" fmla="*/ 13 h 37"/>
                <a:gd name="T52" fmla="*/ 27 w 54"/>
                <a:gd name="T53" fmla="*/ 13 h 37"/>
                <a:gd name="T54" fmla="*/ 26 w 54"/>
                <a:gd name="T55" fmla="*/ 13 h 37"/>
                <a:gd name="T56" fmla="*/ 24 w 54"/>
                <a:gd name="T57" fmla="*/ 12 h 37"/>
                <a:gd name="T58" fmla="*/ 23 w 54"/>
                <a:gd name="T59" fmla="*/ 12 h 37"/>
                <a:gd name="T60" fmla="*/ 20 w 54"/>
                <a:gd name="T61" fmla="*/ 10 h 37"/>
                <a:gd name="T62" fmla="*/ 7 w 54"/>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37">
                  <a:moveTo>
                    <a:pt x="7" y="0"/>
                  </a:moveTo>
                  <a:cubicBezTo>
                    <a:pt x="3" y="6"/>
                    <a:pt x="3" y="6"/>
                    <a:pt x="3" y="6"/>
                  </a:cubicBezTo>
                  <a:cubicBezTo>
                    <a:pt x="3" y="6"/>
                    <a:pt x="0" y="8"/>
                    <a:pt x="0" y="12"/>
                  </a:cubicBezTo>
                  <a:cubicBezTo>
                    <a:pt x="0" y="14"/>
                    <a:pt x="1" y="16"/>
                    <a:pt x="4" y="19"/>
                  </a:cubicBezTo>
                  <a:cubicBezTo>
                    <a:pt x="4" y="19"/>
                    <a:pt x="4" y="19"/>
                    <a:pt x="4" y="19"/>
                  </a:cubicBezTo>
                  <a:cubicBezTo>
                    <a:pt x="4" y="19"/>
                    <a:pt x="4" y="19"/>
                    <a:pt x="4" y="19"/>
                  </a:cubicBezTo>
                  <a:cubicBezTo>
                    <a:pt x="4" y="19"/>
                    <a:pt x="7" y="21"/>
                    <a:pt x="23" y="34"/>
                  </a:cubicBezTo>
                  <a:cubicBezTo>
                    <a:pt x="24" y="35"/>
                    <a:pt x="25" y="35"/>
                    <a:pt x="26" y="35"/>
                  </a:cubicBezTo>
                  <a:cubicBezTo>
                    <a:pt x="27" y="36"/>
                    <a:pt x="27" y="36"/>
                    <a:pt x="27" y="36"/>
                  </a:cubicBezTo>
                  <a:cubicBezTo>
                    <a:pt x="27" y="36"/>
                    <a:pt x="28" y="36"/>
                    <a:pt x="29" y="36"/>
                  </a:cubicBezTo>
                  <a:cubicBezTo>
                    <a:pt x="30" y="37"/>
                    <a:pt x="30" y="37"/>
                    <a:pt x="30" y="37"/>
                  </a:cubicBezTo>
                  <a:cubicBezTo>
                    <a:pt x="30" y="37"/>
                    <a:pt x="31" y="37"/>
                    <a:pt x="32" y="37"/>
                  </a:cubicBezTo>
                  <a:cubicBezTo>
                    <a:pt x="33" y="37"/>
                    <a:pt x="33" y="37"/>
                    <a:pt x="33" y="37"/>
                  </a:cubicBezTo>
                  <a:cubicBezTo>
                    <a:pt x="34" y="37"/>
                    <a:pt x="34" y="37"/>
                    <a:pt x="35" y="37"/>
                  </a:cubicBezTo>
                  <a:cubicBezTo>
                    <a:pt x="36" y="37"/>
                    <a:pt x="36" y="37"/>
                    <a:pt x="36" y="37"/>
                  </a:cubicBezTo>
                  <a:cubicBezTo>
                    <a:pt x="37" y="37"/>
                    <a:pt x="37" y="37"/>
                    <a:pt x="37" y="37"/>
                  </a:cubicBezTo>
                  <a:cubicBezTo>
                    <a:pt x="38" y="37"/>
                    <a:pt x="39" y="37"/>
                    <a:pt x="40" y="37"/>
                  </a:cubicBezTo>
                  <a:cubicBezTo>
                    <a:pt x="41" y="37"/>
                    <a:pt x="41" y="37"/>
                    <a:pt x="41" y="37"/>
                  </a:cubicBezTo>
                  <a:cubicBezTo>
                    <a:pt x="42" y="37"/>
                    <a:pt x="43" y="36"/>
                    <a:pt x="44" y="36"/>
                  </a:cubicBezTo>
                  <a:cubicBezTo>
                    <a:pt x="45" y="36"/>
                    <a:pt x="45" y="36"/>
                    <a:pt x="45" y="36"/>
                  </a:cubicBezTo>
                  <a:cubicBezTo>
                    <a:pt x="48" y="35"/>
                    <a:pt x="51" y="34"/>
                    <a:pt x="54" y="33"/>
                  </a:cubicBezTo>
                  <a:cubicBezTo>
                    <a:pt x="38" y="21"/>
                    <a:pt x="35" y="19"/>
                    <a:pt x="35" y="19"/>
                  </a:cubicBezTo>
                  <a:cubicBezTo>
                    <a:pt x="35" y="19"/>
                    <a:pt x="35" y="19"/>
                    <a:pt x="35" y="19"/>
                  </a:cubicBezTo>
                  <a:cubicBezTo>
                    <a:pt x="33" y="17"/>
                    <a:pt x="32" y="15"/>
                    <a:pt x="31" y="14"/>
                  </a:cubicBezTo>
                  <a:cubicBezTo>
                    <a:pt x="31" y="14"/>
                    <a:pt x="30" y="14"/>
                    <a:pt x="30" y="14"/>
                  </a:cubicBezTo>
                  <a:cubicBezTo>
                    <a:pt x="29" y="13"/>
                    <a:pt x="29" y="13"/>
                    <a:pt x="29" y="13"/>
                  </a:cubicBezTo>
                  <a:cubicBezTo>
                    <a:pt x="28" y="13"/>
                    <a:pt x="27" y="13"/>
                    <a:pt x="27" y="13"/>
                  </a:cubicBezTo>
                  <a:cubicBezTo>
                    <a:pt x="26" y="13"/>
                    <a:pt x="26" y="13"/>
                    <a:pt x="26" y="13"/>
                  </a:cubicBezTo>
                  <a:cubicBezTo>
                    <a:pt x="25" y="13"/>
                    <a:pt x="24" y="12"/>
                    <a:pt x="24" y="12"/>
                  </a:cubicBezTo>
                  <a:cubicBezTo>
                    <a:pt x="23" y="12"/>
                    <a:pt x="23" y="12"/>
                    <a:pt x="23" y="12"/>
                  </a:cubicBezTo>
                  <a:cubicBezTo>
                    <a:pt x="22" y="11"/>
                    <a:pt x="21" y="11"/>
                    <a:pt x="20" y="10"/>
                  </a:cubicBezTo>
                  <a:cubicBezTo>
                    <a:pt x="15" y="5"/>
                    <a:pt x="10" y="2"/>
                    <a:pt x="7"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9"/>
            <p:cNvSpPr>
              <a:spLocks/>
            </p:cNvSpPr>
            <p:nvPr/>
          </p:nvSpPr>
          <p:spPr bwMode="auto">
            <a:xfrm>
              <a:off x="5310" y="2790"/>
              <a:ext cx="1" cy="1"/>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1" y="1"/>
                    <a:pt x="1" y="1"/>
                  </a:cubicBezTo>
                  <a:cubicBezTo>
                    <a:pt x="1" y="1"/>
                    <a:pt x="1" y="1"/>
                    <a:pt x="1" y="1"/>
                  </a:cubicBezTo>
                  <a:cubicBezTo>
                    <a:pt x="1" y="1"/>
                    <a:pt x="0" y="1"/>
                    <a:pt x="0"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0"/>
            <p:cNvSpPr>
              <a:spLocks/>
            </p:cNvSpPr>
            <p:nvPr/>
          </p:nvSpPr>
          <p:spPr bwMode="auto">
            <a:xfrm>
              <a:off x="5310" y="2790"/>
              <a:ext cx="1" cy="1"/>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1"/>
                    <a:pt x="1" y="1"/>
                    <a:pt x="1" y="1"/>
                  </a:cubicBezTo>
                  <a:cubicBezTo>
                    <a:pt x="1" y="1"/>
                    <a:pt x="0" y="1"/>
                    <a:pt x="0" y="0"/>
                  </a:cubicBezTo>
                </a:path>
              </a:pathLst>
            </a:custGeom>
            <a:solidFill>
              <a:srgbClr val="A10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1"/>
            <p:cNvSpPr>
              <a:spLocks/>
            </p:cNvSpPr>
            <p:nvPr/>
          </p:nvSpPr>
          <p:spPr bwMode="auto">
            <a:xfrm>
              <a:off x="5326" y="2801"/>
              <a:ext cx="1"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0" y="0"/>
                  </a:cubicBezTo>
                  <a:cubicBezTo>
                    <a:pt x="0" y="0"/>
                    <a:pt x="0" y="0"/>
                    <a:pt x="0"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2"/>
            <p:cNvSpPr>
              <a:spLocks/>
            </p:cNvSpPr>
            <p:nvPr/>
          </p:nvSpPr>
          <p:spPr bwMode="auto">
            <a:xfrm>
              <a:off x="5326" y="2801"/>
              <a:ext cx="1"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path>
              </a:pathLst>
            </a:custGeom>
            <a:solidFill>
              <a:srgbClr val="A10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3"/>
            <p:cNvSpPr>
              <a:spLocks/>
            </p:cNvSpPr>
            <p:nvPr/>
          </p:nvSpPr>
          <p:spPr bwMode="auto">
            <a:xfrm>
              <a:off x="5236" y="2762"/>
              <a:ext cx="91" cy="53"/>
            </a:xfrm>
            <a:custGeom>
              <a:avLst/>
              <a:gdLst>
                <a:gd name="T0" fmla="*/ 4 w 98"/>
                <a:gd name="T1" fmla="*/ 0 h 57"/>
                <a:gd name="T2" fmla="*/ 0 w 98"/>
                <a:gd name="T3" fmla="*/ 17 h 57"/>
                <a:gd name="T4" fmla="*/ 30 w 98"/>
                <a:gd name="T5" fmla="*/ 45 h 57"/>
                <a:gd name="T6" fmla="*/ 63 w 98"/>
                <a:gd name="T7" fmla="*/ 57 h 57"/>
                <a:gd name="T8" fmla="*/ 90 w 98"/>
                <a:gd name="T9" fmla="*/ 49 h 57"/>
                <a:gd name="T10" fmla="*/ 98 w 98"/>
                <a:gd name="T11" fmla="*/ 42 h 57"/>
                <a:gd name="T12" fmla="*/ 97 w 98"/>
                <a:gd name="T13" fmla="*/ 42 h 57"/>
                <a:gd name="T14" fmla="*/ 81 w 98"/>
                <a:gd name="T15" fmla="*/ 31 h 57"/>
                <a:gd name="T16" fmla="*/ 80 w 98"/>
                <a:gd name="T17" fmla="*/ 30 h 57"/>
                <a:gd name="T18" fmla="*/ 62 w 98"/>
                <a:gd name="T19" fmla="*/ 33 h 57"/>
                <a:gd name="T20" fmla="*/ 27 w 98"/>
                <a:gd name="T21" fmla="*/ 22 h 57"/>
                <a:gd name="T22" fmla="*/ 4 w 98"/>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57">
                  <a:moveTo>
                    <a:pt x="4" y="0"/>
                  </a:moveTo>
                  <a:cubicBezTo>
                    <a:pt x="3" y="6"/>
                    <a:pt x="1" y="12"/>
                    <a:pt x="0" y="17"/>
                  </a:cubicBezTo>
                  <a:cubicBezTo>
                    <a:pt x="30" y="45"/>
                    <a:pt x="30" y="45"/>
                    <a:pt x="30" y="45"/>
                  </a:cubicBezTo>
                  <a:cubicBezTo>
                    <a:pt x="40" y="53"/>
                    <a:pt x="51" y="57"/>
                    <a:pt x="63" y="57"/>
                  </a:cubicBezTo>
                  <a:cubicBezTo>
                    <a:pt x="72" y="57"/>
                    <a:pt x="82" y="54"/>
                    <a:pt x="90" y="49"/>
                  </a:cubicBezTo>
                  <a:cubicBezTo>
                    <a:pt x="98" y="42"/>
                    <a:pt x="98" y="42"/>
                    <a:pt x="98" y="42"/>
                  </a:cubicBezTo>
                  <a:cubicBezTo>
                    <a:pt x="98" y="42"/>
                    <a:pt x="98" y="42"/>
                    <a:pt x="97" y="42"/>
                  </a:cubicBezTo>
                  <a:cubicBezTo>
                    <a:pt x="91" y="38"/>
                    <a:pt x="86" y="35"/>
                    <a:pt x="81" y="31"/>
                  </a:cubicBezTo>
                  <a:cubicBezTo>
                    <a:pt x="81" y="31"/>
                    <a:pt x="80" y="31"/>
                    <a:pt x="80" y="30"/>
                  </a:cubicBezTo>
                  <a:cubicBezTo>
                    <a:pt x="74" y="32"/>
                    <a:pt x="68" y="33"/>
                    <a:pt x="62" y="33"/>
                  </a:cubicBezTo>
                  <a:cubicBezTo>
                    <a:pt x="50" y="33"/>
                    <a:pt x="37" y="29"/>
                    <a:pt x="27" y="22"/>
                  </a:cubicBezTo>
                  <a:cubicBezTo>
                    <a:pt x="4" y="0"/>
                    <a:pt x="4" y="0"/>
                    <a:pt x="4" y="0"/>
                  </a:cubicBezTo>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4"/>
            <p:cNvSpPr>
              <a:spLocks/>
            </p:cNvSpPr>
            <p:nvPr/>
          </p:nvSpPr>
          <p:spPr bwMode="auto">
            <a:xfrm>
              <a:off x="5513" y="2564"/>
              <a:ext cx="142" cy="332"/>
            </a:xfrm>
            <a:custGeom>
              <a:avLst/>
              <a:gdLst>
                <a:gd name="T0" fmla="*/ 149 w 152"/>
                <a:gd name="T1" fmla="*/ 45 h 358"/>
                <a:gd name="T2" fmla="*/ 0 w 152"/>
                <a:gd name="T3" fmla="*/ 0 h 358"/>
                <a:gd name="T4" fmla="*/ 40 w 152"/>
                <a:gd name="T5" fmla="*/ 289 h 358"/>
                <a:gd name="T6" fmla="*/ 40 w 152"/>
                <a:gd name="T7" fmla="*/ 289 h 358"/>
                <a:gd name="T8" fmla="*/ 40 w 152"/>
                <a:gd name="T9" fmla="*/ 290 h 358"/>
                <a:gd name="T10" fmla="*/ 152 w 152"/>
                <a:gd name="T11" fmla="*/ 326 h 358"/>
                <a:gd name="T12" fmla="*/ 149 w 152"/>
                <a:gd name="T13" fmla="*/ 45 h 358"/>
              </a:gdLst>
              <a:ahLst/>
              <a:cxnLst>
                <a:cxn ang="0">
                  <a:pos x="T0" y="T1"/>
                </a:cxn>
                <a:cxn ang="0">
                  <a:pos x="T2" y="T3"/>
                </a:cxn>
                <a:cxn ang="0">
                  <a:pos x="T4" y="T5"/>
                </a:cxn>
                <a:cxn ang="0">
                  <a:pos x="T6" y="T7"/>
                </a:cxn>
                <a:cxn ang="0">
                  <a:pos x="T8" y="T9"/>
                </a:cxn>
                <a:cxn ang="0">
                  <a:pos x="T10" y="T11"/>
                </a:cxn>
                <a:cxn ang="0">
                  <a:pos x="T12" y="T13"/>
                </a:cxn>
              </a:cxnLst>
              <a:rect l="0" t="0" r="r" b="b"/>
              <a:pathLst>
                <a:path w="152" h="358">
                  <a:moveTo>
                    <a:pt x="149" y="45"/>
                  </a:moveTo>
                  <a:cubicBezTo>
                    <a:pt x="0" y="0"/>
                    <a:pt x="0" y="0"/>
                    <a:pt x="0" y="0"/>
                  </a:cubicBezTo>
                  <a:cubicBezTo>
                    <a:pt x="40" y="289"/>
                    <a:pt x="40" y="289"/>
                    <a:pt x="40" y="289"/>
                  </a:cubicBezTo>
                  <a:cubicBezTo>
                    <a:pt x="40" y="289"/>
                    <a:pt x="40" y="289"/>
                    <a:pt x="40" y="289"/>
                  </a:cubicBezTo>
                  <a:cubicBezTo>
                    <a:pt x="40" y="290"/>
                    <a:pt x="40" y="290"/>
                    <a:pt x="40" y="290"/>
                  </a:cubicBezTo>
                  <a:cubicBezTo>
                    <a:pt x="43" y="296"/>
                    <a:pt x="75" y="358"/>
                    <a:pt x="152" y="326"/>
                  </a:cubicBezTo>
                  <a:cubicBezTo>
                    <a:pt x="149" y="45"/>
                    <a:pt x="149" y="45"/>
                    <a:pt x="149" y="45"/>
                  </a:cubicBezTo>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5"/>
            <p:cNvSpPr>
              <a:spLocks/>
            </p:cNvSpPr>
            <p:nvPr/>
          </p:nvSpPr>
          <p:spPr bwMode="auto">
            <a:xfrm>
              <a:off x="5339" y="2832"/>
              <a:ext cx="241" cy="216"/>
            </a:xfrm>
            <a:custGeom>
              <a:avLst/>
              <a:gdLst>
                <a:gd name="T0" fmla="*/ 258 w 258"/>
                <a:gd name="T1" fmla="*/ 98 h 233"/>
                <a:gd name="T2" fmla="*/ 227 w 258"/>
                <a:gd name="T3" fmla="*/ 1 h 233"/>
                <a:gd name="T4" fmla="*/ 227 w 258"/>
                <a:gd name="T5" fmla="*/ 1 h 233"/>
                <a:gd name="T6" fmla="*/ 227 w 258"/>
                <a:gd name="T7" fmla="*/ 0 h 233"/>
                <a:gd name="T8" fmla="*/ 56 w 258"/>
                <a:gd name="T9" fmla="*/ 51 h 233"/>
                <a:gd name="T10" fmla="*/ 12 w 258"/>
                <a:gd name="T11" fmla="*/ 62 h 233"/>
                <a:gd name="T12" fmla="*/ 3 w 258"/>
                <a:gd name="T13" fmla="*/ 77 h 233"/>
                <a:gd name="T14" fmla="*/ 39 w 258"/>
                <a:gd name="T15" fmla="*/ 223 h 233"/>
                <a:gd name="T16" fmla="*/ 50 w 258"/>
                <a:gd name="T17" fmla="*/ 230 h 233"/>
                <a:gd name="T18" fmla="*/ 73 w 258"/>
                <a:gd name="T19" fmla="*/ 225 h 233"/>
                <a:gd name="T20" fmla="*/ 100 w 258"/>
                <a:gd name="T21" fmla="*/ 121 h 233"/>
                <a:gd name="T22" fmla="*/ 258 w 258"/>
                <a:gd name="T23" fmla="*/ 9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233">
                  <a:moveTo>
                    <a:pt x="258" y="98"/>
                  </a:moveTo>
                  <a:cubicBezTo>
                    <a:pt x="227" y="64"/>
                    <a:pt x="227" y="7"/>
                    <a:pt x="227" y="1"/>
                  </a:cubicBezTo>
                  <a:cubicBezTo>
                    <a:pt x="227" y="1"/>
                    <a:pt x="227" y="1"/>
                    <a:pt x="227" y="1"/>
                  </a:cubicBezTo>
                  <a:cubicBezTo>
                    <a:pt x="227" y="0"/>
                    <a:pt x="227" y="0"/>
                    <a:pt x="227" y="0"/>
                  </a:cubicBezTo>
                  <a:cubicBezTo>
                    <a:pt x="56" y="51"/>
                    <a:pt x="56" y="51"/>
                    <a:pt x="56" y="51"/>
                  </a:cubicBezTo>
                  <a:cubicBezTo>
                    <a:pt x="12" y="62"/>
                    <a:pt x="12" y="62"/>
                    <a:pt x="12" y="62"/>
                  </a:cubicBezTo>
                  <a:cubicBezTo>
                    <a:pt x="12" y="62"/>
                    <a:pt x="0" y="64"/>
                    <a:pt x="3" y="77"/>
                  </a:cubicBezTo>
                  <a:cubicBezTo>
                    <a:pt x="39" y="223"/>
                    <a:pt x="39" y="223"/>
                    <a:pt x="39" y="223"/>
                  </a:cubicBezTo>
                  <a:cubicBezTo>
                    <a:pt x="39" y="223"/>
                    <a:pt x="39" y="233"/>
                    <a:pt x="50" y="230"/>
                  </a:cubicBezTo>
                  <a:cubicBezTo>
                    <a:pt x="49" y="230"/>
                    <a:pt x="50" y="230"/>
                    <a:pt x="73" y="225"/>
                  </a:cubicBezTo>
                  <a:cubicBezTo>
                    <a:pt x="99" y="219"/>
                    <a:pt x="103" y="138"/>
                    <a:pt x="100" y="121"/>
                  </a:cubicBezTo>
                  <a:cubicBezTo>
                    <a:pt x="258" y="98"/>
                    <a:pt x="258" y="98"/>
                    <a:pt x="258" y="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6"/>
            <p:cNvSpPr>
              <a:spLocks/>
            </p:cNvSpPr>
            <p:nvPr/>
          </p:nvSpPr>
          <p:spPr bwMode="auto">
            <a:xfrm>
              <a:off x="5339" y="2887"/>
              <a:ext cx="86" cy="161"/>
            </a:xfrm>
            <a:custGeom>
              <a:avLst/>
              <a:gdLst>
                <a:gd name="T0" fmla="*/ 69 w 92"/>
                <a:gd name="T1" fmla="*/ 147 h 174"/>
                <a:gd name="T2" fmla="*/ 70 w 92"/>
                <a:gd name="T3" fmla="*/ 147 h 174"/>
                <a:gd name="T4" fmla="*/ 69 w 92"/>
                <a:gd name="T5" fmla="*/ 147 h 174"/>
                <a:gd name="T6" fmla="*/ 58 w 92"/>
                <a:gd name="T7" fmla="*/ 140 h 174"/>
                <a:gd name="T8" fmla="*/ 24 w 92"/>
                <a:gd name="T9" fmla="*/ 0 h 174"/>
                <a:gd name="T10" fmla="*/ 12 w 92"/>
                <a:gd name="T11" fmla="*/ 3 h 174"/>
                <a:gd name="T12" fmla="*/ 3 w 92"/>
                <a:gd name="T13" fmla="*/ 18 h 174"/>
                <a:gd name="T14" fmla="*/ 39 w 92"/>
                <a:gd name="T15" fmla="*/ 164 h 174"/>
                <a:gd name="T16" fmla="*/ 50 w 92"/>
                <a:gd name="T17" fmla="*/ 171 h 174"/>
                <a:gd name="T18" fmla="*/ 73 w 92"/>
                <a:gd name="T19" fmla="*/ 166 h 174"/>
                <a:gd name="T20" fmla="*/ 92 w 92"/>
                <a:gd name="T21" fmla="*/ 142 h 174"/>
                <a:gd name="T22" fmla="*/ 69 w 92"/>
                <a:gd name="T23" fmla="*/ 14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174">
                  <a:moveTo>
                    <a:pt x="69" y="147"/>
                  </a:moveTo>
                  <a:cubicBezTo>
                    <a:pt x="70" y="147"/>
                    <a:pt x="70" y="147"/>
                    <a:pt x="70" y="147"/>
                  </a:cubicBezTo>
                  <a:cubicBezTo>
                    <a:pt x="69" y="147"/>
                    <a:pt x="69" y="147"/>
                    <a:pt x="69" y="147"/>
                  </a:cubicBezTo>
                  <a:cubicBezTo>
                    <a:pt x="59" y="150"/>
                    <a:pt x="58" y="140"/>
                    <a:pt x="58" y="140"/>
                  </a:cubicBezTo>
                  <a:cubicBezTo>
                    <a:pt x="24" y="0"/>
                    <a:pt x="24" y="0"/>
                    <a:pt x="24" y="0"/>
                  </a:cubicBezTo>
                  <a:cubicBezTo>
                    <a:pt x="12" y="3"/>
                    <a:pt x="12" y="3"/>
                    <a:pt x="12" y="3"/>
                  </a:cubicBezTo>
                  <a:cubicBezTo>
                    <a:pt x="12" y="3"/>
                    <a:pt x="0" y="5"/>
                    <a:pt x="3" y="18"/>
                  </a:cubicBezTo>
                  <a:cubicBezTo>
                    <a:pt x="39" y="164"/>
                    <a:pt x="39" y="164"/>
                    <a:pt x="39" y="164"/>
                  </a:cubicBezTo>
                  <a:cubicBezTo>
                    <a:pt x="39" y="164"/>
                    <a:pt x="39" y="174"/>
                    <a:pt x="50" y="171"/>
                  </a:cubicBezTo>
                  <a:cubicBezTo>
                    <a:pt x="49" y="171"/>
                    <a:pt x="50" y="171"/>
                    <a:pt x="73" y="166"/>
                  </a:cubicBezTo>
                  <a:cubicBezTo>
                    <a:pt x="82" y="164"/>
                    <a:pt x="88" y="155"/>
                    <a:pt x="92" y="142"/>
                  </a:cubicBezTo>
                  <a:cubicBezTo>
                    <a:pt x="69" y="147"/>
                    <a:pt x="69" y="147"/>
                    <a:pt x="69" y="147"/>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7"/>
            <p:cNvSpPr>
              <a:spLocks/>
            </p:cNvSpPr>
            <p:nvPr/>
          </p:nvSpPr>
          <p:spPr bwMode="auto">
            <a:xfrm>
              <a:off x="5098" y="304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8"/>
            <p:cNvSpPr>
              <a:spLocks/>
            </p:cNvSpPr>
            <p:nvPr/>
          </p:nvSpPr>
          <p:spPr bwMode="auto">
            <a:xfrm>
              <a:off x="5653" y="2734"/>
              <a:ext cx="1" cy="18"/>
            </a:xfrm>
            <a:custGeom>
              <a:avLst/>
              <a:gdLst>
                <a:gd name="T0" fmla="*/ 0 w 1"/>
                <a:gd name="T1" fmla="*/ 0 h 18"/>
                <a:gd name="T2" fmla="*/ 1 w 1"/>
                <a:gd name="T3" fmla="*/ 18 h 18"/>
                <a:gd name="T4" fmla="*/ 0 w 1"/>
                <a:gd name="T5" fmla="*/ 0 h 18"/>
              </a:gdLst>
              <a:ahLst/>
              <a:cxnLst>
                <a:cxn ang="0">
                  <a:pos x="T0" y="T1"/>
                </a:cxn>
                <a:cxn ang="0">
                  <a:pos x="T2" y="T3"/>
                </a:cxn>
                <a:cxn ang="0">
                  <a:pos x="T4" y="T5"/>
                </a:cxn>
              </a:cxnLst>
              <a:rect l="0" t="0" r="r" b="b"/>
              <a:pathLst>
                <a:path w="1" h="18">
                  <a:moveTo>
                    <a:pt x="0" y="0"/>
                  </a:moveTo>
                  <a:lnTo>
                    <a:pt x="1" y="18"/>
                  </a:lnTo>
                  <a:lnTo>
                    <a:pt x="0" y="0"/>
                  </a:lnTo>
                  <a:close/>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9"/>
            <p:cNvSpPr>
              <a:spLocks/>
            </p:cNvSpPr>
            <p:nvPr/>
          </p:nvSpPr>
          <p:spPr bwMode="auto">
            <a:xfrm>
              <a:off x="5653" y="2734"/>
              <a:ext cx="1" cy="18"/>
            </a:xfrm>
            <a:custGeom>
              <a:avLst/>
              <a:gdLst>
                <a:gd name="T0" fmla="*/ 0 w 1"/>
                <a:gd name="T1" fmla="*/ 0 h 18"/>
                <a:gd name="T2" fmla="*/ 1 w 1"/>
                <a:gd name="T3" fmla="*/ 18 h 18"/>
                <a:gd name="T4" fmla="*/ 0 w 1"/>
                <a:gd name="T5" fmla="*/ 0 h 18"/>
              </a:gdLst>
              <a:ahLst/>
              <a:cxnLst>
                <a:cxn ang="0">
                  <a:pos x="T0" y="T1"/>
                </a:cxn>
                <a:cxn ang="0">
                  <a:pos x="T2" y="T3"/>
                </a:cxn>
                <a:cxn ang="0">
                  <a:pos x="T4" y="T5"/>
                </a:cxn>
              </a:cxnLst>
              <a:rect l="0" t="0" r="r" b="b"/>
              <a:pathLst>
                <a:path w="1" h="18">
                  <a:moveTo>
                    <a:pt x="0" y="0"/>
                  </a:moveTo>
                  <a:lnTo>
                    <a:pt x="1" y="1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70"/>
            <p:cNvSpPr>
              <a:spLocks/>
            </p:cNvSpPr>
            <p:nvPr/>
          </p:nvSpPr>
          <p:spPr bwMode="auto">
            <a:xfrm>
              <a:off x="5654" y="2763"/>
              <a:ext cx="0" cy="19"/>
            </a:xfrm>
            <a:custGeom>
              <a:avLst/>
              <a:gdLst>
                <a:gd name="T0" fmla="*/ 0 h 19"/>
                <a:gd name="T1" fmla="*/ 19 h 19"/>
                <a:gd name="T2" fmla="*/ 0 h 19"/>
              </a:gdLst>
              <a:ahLst/>
              <a:cxnLst>
                <a:cxn ang="0">
                  <a:pos x="0" y="T0"/>
                </a:cxn>
                <a:cxn ang="0">
                  <a:pos x="0" y="T1"/>
                </a:cxn>
                <a:cxn ang="0">
                  <a:pos x="0" y="T2"/>
                </a:cxn>
              </a:cxnLst>
              <a:rect l="0" t="0" r="r" b="b"/>
              <a:pathLst>
                <a:path h="19">
                  <a:moveTo>
                    <a:pt x="0" y="0"/>
                  </a:moveTo>
                  <a:lnTo>
                    <a:pt x="0" y="19"/>
                  </a:lnTo>
                  <a:lnTo>
                    <a:pt x="0" y="0"/>
                  </a:lnTo>
                  <a:close/>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1"/>
            <p:cNvSpPr>
              <a:spLocks/>
            </p:cNvSpPr>
            <p:nvPr/>
          </p:nvSpPr>
          <p:spPr bwMode="auto">
            <a:xfrm>
              <a:off x="5654" y="2763"/>
              <a:ext cx="0" cy="19"/>
            </a:xfrm>
            <a:custGeom>
              <a:avLst/>
              <a:gdLst>
                <a:gd name="T0" fmla="*/ 0 h 19"/>
                <a:gd name="T1" fmla="*/ 19 h 19"/>
                <a:gd name="T2" fmla="*/ 0 h 19"/>
              </a:gdLst>
              <a:ahLst/>
              <a:cxnLst>
                <a:cxn ang="0">
                  <a:pos x="0" y="T0"/>
                </a:cxn>
                <a:cxn ang="0">
                  <a:pos x="0" y="T1"/>
                </a:cxn>
                <a:cxn ang="0">
                  <a:pos x="0" y="T2"/>
                </a:cxn>
              </a:cxnLst>
              <a:rect l="0" t="0" r="r" b="b"/>
              <a:pathLst>
                <a:path h="19">
                  <a:moveTo>
                    <a:pt x="0" y="0"/>
                  </a:moveTo>
                  <a:lnTo>
                    <a:pt x="0"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72"/>
            <p:cNvSpPr>
              <a:spLocks/>
            </p:cNvSpPr>
            <p:nvPr/>
          </p:nvSpPr>
          <p:spPr bwMode="auto">
            <a:xfrm>
              <a:off x="5275" y="2324"/>
              <a:ext cx="321" cy="241"/>
            </a:xfrm>
            <a:custGeom>
              <a:avLst/>
              <a:gdLst>
                <a:gd name="T0" fmla="*/ 156 w 345"/>
                <a:gd name="T1" fmla="*/ 33 h 260"/>
                <a:gd name="T2" fmla="*/ 169 w 345"/>
                <a:gd name="T3" fmla="*/ 18 h 260"/>
                <a:gd name="T4" fmla="*/ 178 w 345"/>
                <a:gd name="T5" fmla="*/ 10 h 260"/>
                <a:gd name="T6" fmla="*/ 198 w 345"/>
                <a:gd name="T7" fmla="*/ 6 h 260"/>
                <a:gd name="T8" fmla="*/ 345 w 345"/>
                <a:gd name="T9" fmla="*/ 0 h 260"/>
                <a:gd name="T10" fmla="*/ 272 w 345"/>
                <a:gd name="T11" fmla="*/ 78 h 260"/>
                <a:gd name="T12" fmla="*/ 212 w 345"/>
                <a:gd name="T13" fmla="*/ 78 h 260"/>
                <a:gd name="T14" fmla="*/ 118 w 345"/>
                <a:gd name="T15" fmla="*/ 185 h 260"/>
                <a:gd name="T16" fmla="*/ 119 w 345"/>
                <a:gd name="T17" fmla="*/ 199 h 260"/>
                <a:gd name="T18" fmla="*/ 100 w 345"/>
                <a:gd name="T19" fmla="*/ 244 h 260"/>
                <a:gd name="T20" fmla="*/ 97 w 345"/>
                <a:gd name="T21" fmla="*/ 251 h 260"/>
                <a:gd name="T22" fmla="*/ 88 w 345"/>
                <a:gd name="T23" fmla="*/ 230 h 260"/>
                <a:gd name="T24" fmla="*/ 89 w 345"/>
                <a:gd name="T25" fmla="*/ 229 h 260"/>
                <a:gd name="T26" fmla="*/ 89 w 345"/>
                <a:gd name="T27" fmla="*/ 229 h 260"/>
                <a:gd name="T28" fmla="*/ 95 w 345"/>
                <a:gd name="T29" fmla="*/ 214 h 260"/>
                <a:gd name="T30" fmla="*/ 61 w 345"/>
                <a:gd name="T31" fmla="*/ 255 h 260"/>
                <a:gd name="T32" fmla="*/ 61 w 345"/>
                <a:gd name="T33" fmla="*/ 255 h 260"/>
                <a:gd name="T34" fmla="*/ 46 w 345"/>
                <a:gd name="T35" fmla="*/ 256 h 260"/>
                <a:gd name="T36" fmla="*/ 42 w 345"/>
                <a:gd name="T37" fmla="*/ 249 h 260"/>
                <a:gd name="T38" fmla="*/ 27 w 345"/>
                <a:gd name="T39" fmla="*/ 249 h 260"/>
                <a:gd name="T40" fmla="*/ 25 w 345"/>
                <a:gd name="T41" fmla="*/ 236 h 260"/>
                <a:gd name="T42" fmla="*/ 15 w 345"/>
                <a:gd name="T43" fmla="*/ 233 h 260"/>
                <a:gd name="T44" fmla="*/ 12 w 345"/>
                <a:gd name="T45" fmla="*/ 221 h 260"/>
                <a:gd name="T46" fmla="*/ 5 w 345"/>
                <a:gd name="T47" fmla="*/ 218 h 260"/>
                <a:gd name="T48" fmla="*/ 4 w 345"/>
                <a:gd name="T49" fmla="*/ 202 h 260"/>
                <a:gd name="T50" fmla="*/ 5 w 345"/>
                <a:gd name="T51" fmla="*/ 202 h 260"/>
                <a:gd name="T52" fmla="*/ 5 w 345"/>
                <a:gd name="T53" fmla="*/ 201 h 260"/>
                <a:gd name="T54" fmla="*/ 34 w 345"/>
                <a:gd name="T55" fmla="*/ 171 h 260"/>
                <a:gd name="T56" fmla="*/ 156 w 345"/>
                <a:gd name="T57" fmla="*/ 3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5" h="260">
                  <a:moveTo>
                    <a:pt x="156" y="33"/>
                  </a:moveTo>
                  <a:cubicBezTo>
                    <a:pt x="169" y="18"/>
                    <a:pt x="169" y="18"/>
                    <a:pt x="169" y="18"/>
                  </a:cubicBezTo>
                  <a:cubicBezTo>
                    <a:pt x="172" y="15"/>
                    <a:pt x="175" y="12"/>
                    <a:pt x="178" y="10"/>
                  </a:cubicBezTo>
                  <a:cubicBezTo>
                    <a:pt x="184" y="7"/>
                    <a:pt x="191" y="5"/>
                    <a:pt x="198" y="6"/>
                  </a:cubicBezTo>
                  <a:cubicBezTo>
                    <a:pt x="345" y="0"/>
                    <a:pt x="345" y="0"/>
                    <a:pt x="345" y="0"/>
                  </a:cubicBezTo>
                  <a:cubicBezTo>
                    <a:pt x="272" y="78"/>
                    <a:pt x="272" y="78"/>
                    <a:pt x="272" y="78"/>
                  </a:cubicBezTo>
                  <a:cubicBezTo>
                    <a:pt x="212" y="78"/>
                    <a:pt x="212" y="78"/>
                    <a:pt x="212" y="78"/>
                  </a:cubicBezTo>
                  <a:cubicBezTo>
                    <a:pt x="118" y="185"/>
                    <a:pt x="118" y="185"/>
                    <a:pt x="118" y="185"/>
                  </a:cubicBezTo>
                  <a:cubicBezTo>
                    <a:pt x="119" y="191"/>
                    <a:pt x="120" y="196"/>
                    <a:pt x="119" y="199"/>
                  </a:cubicBezTo>
                  <a:cubicBezTo>
                    <a:pt x="113" y="217"/>
                    <a:pt x="104" y="235"/>
                    <a:pt x="100" y="244"/>
                  </a:cubicBezTo>
                  <a:cubicBezTo>
                    <a:pt x="97" y="251"/>
                    <a:pt x="97" y="251"/>
                    <a:pt x="97" y="251"/>
                  </a:cubicBezTo>
                  <a:cubicBezTo>
                    <a:pt x="89" y="248"/>
                    <a:pt x="85" y="238"/>
                    <a:pt x="88" y="230"/>
                  </a:cubicBezTo>
                  <a:cubicBezTo>
                    <a:pt x="89" y="229"/>
                    <a:pt x="89" y="229"/>
                    <a:pt x="89" y="229"/>
                  </a:cubicBezTo>
                  <a:cubicBezTo>
                    <a:pt x="89" y="229"/>
                    <a:pt x="89" y="229"/>
                    <a:pt x="89" y="229"/>
                  </a:cubicBezTo>
                  <a:cubicBezTo>
                    <a:pt x="95" y="214"/>
                    <a:pt x="95" y="214"/>
                    <a:pt x="95" y="214"/>
                  </a:cubicBezTo>
                  <a:cubicBezTo>
                    <a:pt x="61" y="255"/>
                    <a:pt x="61" y="255"/>
                    <a:pt x="61" y="255"/>
                  </a:cubicBezTo>
                  <a:cubicBezTo>
                    <a:pt x="61" y="255"/>
                    <a:pt x="61" y="255"/>
                    <a:pt x="61" y="255"/>
                  </a:cubicBezTo>
                  <a:cubicBezTo>
                    <a:pt x="57" y="260"/>
                    <a:pt x="50" y="260"/>
                    <a:pt x="46" y="256"/>
                  </a:cubicBezTo>
                  <a:cubicBezTo>
                    <a:pt x="44" y="254"/>
                    <a:pt x="42" y="252"/>
                    <a:pt x="42" y="249"/>
                  </a:cubicBezTo>
                  <a:cubicBezTo>
                    <a:pt x="38" y="253"/>
                    <a:pt x="32" y="253"/>
                    <a:pt x="27" y="249"/>
                  </a:cubicBezTo>
                  <a:cubicBezTo>
                    <a:pt x="24" y="246"/>
                    <a:pt x="23" y="240"/>
                    <a:pt x="25" y="236"/>
                  </a:cubicBezTo>
                  <a:cubicBezTo>
                    <a:pt x="21" y="237"/>
                    <a:pt x="18" y="236"/>
                    <a:pt x="15" y="233"/>
                  </a:cubicBezTo>
                  <a:cubicBezTo>
                    <a:pt x="11" y="230"/>
                    <a:pt x="10" y="225"/>
                    <a:pt x="12" y="221"/>
                  </a:cubicBezTo>
                  <a:cubicBezTo>
                    <a:pt x="10" y="220"/>
                    <a:pt x="7" y="220"/>
                    <a:pt x="5" y="218"/>
                  </a:cubicBezTo>
                  <a:cubicBezTo>
                    <a:pt x="1" y="214"/>
                    <a:pt x="0" y="206"/>
                    <a:pt x="4" y="202"/>
                  </a:cubicBezTo>
                  <a:cubicBezTo>
                    <a:pt x="5" y="202"/>
                    <a:pt x="5" y="202"/>
                    <a:pt x="5" y="202"/>
                  </a:cubicBezTo>
                  <a:cubicBezTo>
                    <a:pt x="5" y="201"/>
                    <a:pt x="5" y="201"/>
                    <a:pt x="5" y="201"/>
                  </a:cubicBezTo>
                  <a:cubicBezTo>
                    <a:pt x="34" y="171"/>
                    <a:pt x="34" y="171"/>
                    <a:pt x="34" y="171"/>
                  </a:cubicBezTo>
                  <a:cubicBezTo>
                    <a:pt x="156" y="33"/>
                    <a:pt x="156" y="33"/>
                    <a:pt x="156" y="33"/>
                  </a:cubicBezTo>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73"/>
            <p:cNvSpPr>
              <a:spLocks/>
            </p:cNvSpPr>
            <p:nvPr/>
          </p:nvSpPr>
          <p:spPr bwMode="auto">
            <a:xfrm>
              <a:off x="5275" y="2447"/>
              <a:ext cx="118" cy="118"/>
            </a:xfrm>
            <a:custGeom>
              <a:avLst/>
              <a:gdLst>
                <a:gd name="T0" fmla="*/ 67 w 127"/>
                <a:gd name="T1" fmla="*/ 0 h 127"/>
                <a:gd name="T2" fmla="*/ 34 w 127"/>
                <a:gd name="T3" fmla="*/ 38 h 127"/>
                <a:gd name="T4" fmla="*/ 5 w 127"/>
                <a:gd name="T5" fmla="*/ 68 h 127"/>
                <a:gd name="T6" fmla="*/ 5 w 127"/>
                <a:gd name="T7" fmla="*/ 69 h 127"/>
                <a:gd name="T8" fmla="*/ 4 w 127"/>
                <a:gd name="T9" fmla="*/ 69 h 127"/>
                <a:gd name="T10" fmla="*/ 5 w 127"/>
                <a:gd name="T11" fmla="*/ 85 h 127"/>
                <a:gd name="T12" fmla="*/ 12 w 127"/>
                <a:gd name="T13" fmla="*/ 88 h 127"/>
                <a:gd name="T14" fmla="*/ 15 w 127"/>
                <a:gd name="T15" fmla="*/ 100 h 127"/>
                <a:gd name="T16" fmla="*/ 25 w 127"/>
                <a:gd name="T17" fmla="*/ 103 h 127"/>
                <a:gd name="T18" fmla="*/ 27 w 127"/>
                <a:gd name="T19" fmla="*/ 116 h 127"/>
                <a:gd name="T20" fmla="*/ 42 w 127"/>
                <a:gd name="T21" fmla="*/ 116 h 127"/>
                <a:gd name="T22" fmla="*/ 46 w 127"/>
                <a:gd name="T23" fmla="*/ 123 h 127"/>
                <a:gd name="T24" fmla="*/ 61 w 127"/>
                <a:gd name="T25" fmla="*/ 122 h 127"/>
                <a:gd name="T26" fmla="*/ 61 w 127"/>
                <a:gd name="T27" fmla="*/ 122 h 127"/>
                <a:gd name="T28" fmla="*/ 95 w 127"/>
                <a:gd name="T29" fmla="*/ 81 h 127"/>
                <a:gd name="T30" fmla="*/ 89 w 127"/>
                <a:gd name="T31" fmla="*/ 96 h 127"/>
                <a:gd name="T32" fmla="*/ 89 w 127"/>
                <a:gd name="T33" fmla="*/ 96 h 127"/>
                <a:gd name="T34" fmla="*/ 88 w 127"/>
                <a:gd name="T35" fmla="*/ 97 h 127"/>
                <a:gd name="T36" fmla="*/ 97 w 127"/>
                <a:gd name="T37" fmla="*/ 118 h 127"/>
                <a:gd name="T38" fmla="*/ 100 w 127"/>
                <a:gd name="T39" fmla="*/ 111 h 127"/>
                <a:gd name="T40" fmla="*/ 119 w 127"/>
                <a:gd name="T41" fmla="*/ 66 h 127"/>
                <a:gd name="T42" fmla="*/ 118 w 127"/>
                <a:gd name="T43" fmla="*/ 52 h 127"/>
                <a:gd name="T44" fmla="*/ 127 w 127"/>
                <a:gd name="T45" fmla="*/ 41 h 127"/>
                <a:gd name="T46" fmla="*/ 67 w 127"/>
                <a:gd name="T4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7" h="127">
                  <a:moveTo>
                    <a:pt x="67" y="0"/>
                  </a:moveTo>
                  <a:cubicBezTo>
                    <a:pt x="34" y="38"/>
                    <a:pt x="34" y="38"/>
                    <a:pt x="34" y="38"/>
                  </a:cubicBezTo>
                  <a:cubicBezTo>
                    <a:pt x="5" y="68"/>
                    <a:pt x="5" y="68"/>
                    <a:pt x="5" y="68"/>
                  </a:cubicBezTo>
                  <a:cubicBezTo>
                    <a:pt x="5" y="69"/>
                    <a:pt x="5" y="69"/>
                    <a:pt x="5" y="69"/>
                  </a:cubicBezTo>
                  <a:cubicBezTo>
                    <a:pt x="4" y="69"/>
                    <a:pt x="4" y="69"/>
                    <a:pt x="4" y="69"/>
                  </a:cubicBezTo>
                  <a:cubicBezTo>
                    <a:pt x="0" y="73"/>
                    <a:pt x="1" y="81"/>
                    <a:pt x="5" y="85"/>
                  </a:cubicBezTo>
                  <a:cubicBezTo>
                    <a:pt x="7" y="87"/>
                    <a:pt x="10" y="87"/>
                    <a:pt x="12" y="88"/>
                  </a:cubicBezTo>
                  <a:cubicBezTo>
                    <a:pt x="10" y="92"/>
                    <a:pt x="11" y="97"/>
                    <a:pt x="15" y="100"/>
                  </a:cubicBezTo>
                  <a:cubicBezTo>
                    <a:pt x="18" y="103"/>
                    <a:pt x="21" y="104"/>
                    <a:pt x="25" y="103"/>
                  </a:cubicBezTo>
                  <a:cubicBezTo>
                    <a:pt x="23" y="107"/>
                    <a:pt x="24" y="113"/>
                    <a:pt x="27" y="116"/>
                  </a:cubicBezTo>
                  <a:cubicBezTo>
                    <a:pt x="32" y="120"/>
                    <a:pt x="38" y="120"/>
                    <a:pt x="42" y="116"/>
                  </a:cubicBezTo>
                  <a:cubicBezTo>
                    <a:pt x="42" y="119"/>
                    <a:pt x="44" y="121"/>
                    <a:pt x="46" y="123"/>
                  </a:cubicBezTo>
                  <a:cubicBezTo>
                    <a:pt x="50" y="127"/>
                    <a:pt x="57" y="127"/>
                    <a:pt x="61" y="122"/>
                  </a:cubicBezTo>
                  <a:cubicBezTo>
                    <a:pt x="61" y="122"/>
                    <a:pt x="61" y="122"/>
                    <a:pt x="61" y="122"/>
                  </a:cubicBezTo>
                  <a:cubicBezTo>
                    <a:pt x="95" y="81"/>
                    <a:pt x="95" y="81"/>
                    <a:pt x="95" y="81"/>
                  </a:cubicBezTo>
                  <a:cubicBezTo>
                    <a:pt x="89" y="96"/>
                    <a:pt x="89" y="96"/>
                    <a:pt x="89" y="96"/>
                  </a:cubicBezTo>
                  <a:cubicBezTo>
                    <a:pt x="89" y="96"/>
                    <a:pt x="89" y="96"/>
                    <a:pt x="89" y="96"/>
                  </a:cubicBezTo>
                  <a:cubicBezTo>
                    <a:pt x="88" y="97"/>
                    <a:pt x="88" y="97"/>
                    <a:pt x="88" y="97"/>
                  </a:cubicBezTo>
                  <a:cubicBezTo>
                    <a:pt x="85" y="105"/>
                    <a:pt x="89" y="115"/>
                    <a:pt x="97" y="118"/>
                  </a:cubicBezTo>
                  <a:cubicBezTo>
                    <a:pt x="100" y="111"/>
                    <a:pt x="100" y="111"/>
                    <a:pt x="100" y="111"/>
                  </a:cubicBezTo>
                  <a:cubicBezTo>
                    <a:pt x="104" y="102"/>
                    <a:pt x="113" y="84"/>
                    <a:pt x="119" y="66"/>
                  </a:cubicBezTo>
                  <a:cubicBezTo>
                    <a:pt x="120" y="63"/>
                    <a:pt x="119" y="58"/>
                    <a:pt x="118" y="52"/>
                  </a:cubicBezTo>
                  <a:cubicBezTo>
                    <a:pt x="127" y="41"/>
                    <a:pt x="127" y="41"/>
                    <a:pt x="127" y="41"/>
                  </a:cubicBezTo>
                  <a:cubicBezTo>
                    <a:pt x="67" y="0"/>
                    <a:pt x="67" y="0"/>
                    <a:pt x="6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4"/>
            <p:cNvSpPr>
              <a:spLocks/>
            </p:cNvSpPr>
            <p:nvPr/>
          </p:nvSpPr>
          <p:spPr bwMode="auto">
            <a:xfrm>
              <a:off x="5328" y="2426"/>
              <a:ext cx="85" cy="65"/>
            </a:xfrm>
            <a:custGeom>
              <a:avLst/>
              <a:gdLst>
                <a:gd name="T0" fmla="*/ 74 w 85"/>
                <a:gd name="T1" fmla="*/ 65 h 65"/>
                <a:gd name="T2" fmla="*/ 0 w 85"/>
                <a:gd name="T3" fmla="*/ 15 h 65"/>
                <a:gd name="T4" fmla="*/ 10 w 85"/>
                <a:gd name="T5" fmla="*/ 0 h 65"/>
                <a:gd name="T6" fmla="*/ 85 w 85"/>
                <a:gd name="T7" fmla="*/ 51 h 65"/>
                <a:gd name="T8" fmla="*/ 74 w 85"/>
                <a:gd name="T9" fmla="*/ 65 h 65"/>
              </a:gdLst>
              <a:ahLst/>
              <a:cxnLst>
                <a:cxn ang="0">
                  <a:pos x="T0" y="T1"/>
                </a:cxn>
                <a:cxn ang="0">
                  <a:pos x="T2" y="T3"/>
                </a:cxn>
                <a:cxn ang="0">
                  <a:pos x="T4" y="T5"/>
                </a:cxn>
                <a:cxn ang="0">
                  <a:pos x="T6" y="T7"/>
                </a:cxn>
                <a:cxn ang="0">
                  <a:pos x="T8" y="T9"/>
                </a:cxn>
              </a:cxnLst>
              <a:rect l="0" t="0" r="r" b="b"/>
              <a:pathLst>
                <a:path w="85" h="65">
                  <a:moveTo>
                    <a:pt x="74" y="65"/>
                  </a:moveTo>
                  <a:lnTo>
                    <a:pt x="0" y="15"/>
                  </a:lnTo>
                  <a:lnTo>
                    <a:pt x="10" y="0"/>
                  </a:lnTo>
                  <a:lnTo>
                    <a:pt x="85" y="51"/>
                  </a:lnTo>
                  <a:lnTo>
                    <a:pt x="74" y="65"/>
                  </a:lnTo>
                  <a:close/>
                </a:path>
              </a:pathLst>
            </a:cu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5"/>
            <p:cNvSpPr>
              <a:spLocks/>
            </p:cNvSpPr>
            <p:nvPr/>
          </p:nvSpPr>
          <p:spPr bwMode="auto">
            <a:xfrm>
              <a:off x="5328" y="2426"/>
              <a:ext cx="85" cy="65"/>
            </a:xfrm>
            <a:custGeom>
              <a:avLst/>
              <a:gdLst>
                <a:gd name="T0" fmla="*/ 74 w 85"/>
                <a:gd name="T1" fmla="*/ 65 h 65"/>
                <a:gd name="T2" fmla="*/ 0 w 85"/>
                <a:gd name="T3" fmla="*/ 15 h 65"/>
                <a:gd name="T4" fmla="*/ 10 w 85"/>
                <a:gd name="T5" fmla="*/ 0 h 65"/>
                <a:gd name="T6" fmla="*/ 85 w 85"/>
                <a:gd name="T7" fmla="*/ 51 h 65"/>
                <a:gd name="T8" fmla="*/ 74 w 85"/>
                <a:gd name="T9" fmla="*/ 65 h 65"/>
              </a:gdLst>
              <a:ahLst/>
              <a:cxnLst>
                <a:cxn ang="0">
                  <a:pos x="T0" y="T1"/>
                </a:cxn>
                <a:cxn ang="0">
                  <a:pos x="T2" y="T3"/>
                </a:cxn>
                <a:cxn ang="0">
                  <a:pos x="T4" y="T5"/>
                </a:cxn>
                <a:cxn ang="0">
                  <a:pos x="T6" y="T7"/>
                </a:cxn>
                <a:cxn ang="0">
                  <a:pos x="T8" y="T9"/>
                </a:cxn>
              </a:cxnLst>
              <a:rect l="0" t="0" r="r" b="b"/>
              <a:pathLst>
                <a:path w="85" h="65">
                  <a:moveTo>
                    <a:pt x="74" y="65"/>
                  </a:moveTo>
                  <a:lnTo>
                    <a:pt x="0" y="15"/>
                  </a:lnTo>
                  <a:lnTo>
                    <a:pt x="10" y="0"/>
                  </a:lnTo>
                  <a:lnTo>
                    <a:pt x="85" y="51"/>
                  </a:lnTo>
                  <a:lnTo>
                    <a:pt x="74"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6"/>
            <p:cNvSpPr>
              <a:spLocks/>
            </p:cNvSpPr>
            <p:nvPr/>
          </p:nvSpPr>
          <p:spPr bwMode="auto">
            <a:xfrm>
              <a:off x="5444" y="2308"/>
              <a:ext cx="579" cy="302"/>
            </a:xfrm>
            <a:custGeom>
              <a:avLst/>
              <a:gdLst>
                <a:gd name="T0" fmla="*/ 586 w 621"/>
                <a:gd name="T1" fmla="*/ 39 h 326"/>
                <a:gd name="T2" fmla="*/ 463 w 621"/>
                <a:gd name="T3" fmla="*/ 116 h 326"/>
                <a:gd name="T4" fmla="*/ 336 w 621"/>
                <a:gd name="T5" fmla="*/ 70 h 326"/>
                <a:gd name="T6" fmla="*/ 196 w 621"/>
                <a:gd name="T7" fmla="*/ 0 h 326"/>
                <a:gd name="T8" fmla="*/ 127 w 621"/>
                <a:gd name="T9" fmla="*/ 32 h 326"/>
                <a:gd name="T10" fmla="*/ 0 w 621"/>
                <a:gd name="T11" fmla="*/ 232 h 326"/>
                <a:gd name="T12" fmla="*/ 231 w 621"/>
                <a:gd name="T13" fmla="*/ 326 h 326"/>
                <a:gd name="T14" fmla="*/ 312 w 621"/>
                <a:gd name="T15" fmla="*/ 163 h 326"/>
                <a:gd name="T16" fmla="*/ 454 w 621"/>
                <a:gd name="T17" fmla="*/ 195 h 326"/>
                <a:gd name="T18" fmla="*/ 476 w 621"/>
                <a:gd name="T19" fmla="*/ 197 h 326"/>
                <a:gd name="T20" fmla="*/ 488 w 621"/>
                <a:gd name="T21" fmla="*/ 192 h 326"/>
                <a:gd name="T22" fmla="*/ 621 w 621"/>
                <a:gd name="T23" fmla="*/ 109 h 326"/>
                <a:gd name="T24" fmla="*/ 586 w 621"/>
                <a:gd name="T25" fmla="*/ 3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1" h="326">
                  <a:moveTo>
                    <a:pt x="586" y="39"/>
                  </a:moveTo>
                  <a:cubicBezTo>
                    <a:pt x="463" y="116"/>
                    <a:pt x="463" y="116"/>
                    <a:pt x="463" y="116"/>
                  </a:cubicBezTo>
                  <a:cubicBezTo>
                    <a:pt x="336" y="70"/>
                    <a:pt x="336" y="70"/>
                    <a:pt x="336" y="70"/>
                  </a:cubicBezTo>
                  <a:cubicBezTo>
                    <a:pt x="263" y="52"/>
                    <a:pt x="233" y="55"/>
                    <a:pt x="196" y="0"/>
                  </a:cubicBezTo>
                  <a:cubicBezTo>
                    <a:pt x="177" y="12"/>
                    <a:pt x="147" y="8"/>
                    <a:pt x="127" y="32"/>
                  </a:cubicBezTo>
                  <a:cubicBezTo>
                    <a:pt x="78" y="89"/>
                    <a:pt x="53" y="179"/>
                    <a:pt x="0" y="232"/>
                  </a:cubicBezTo>
                  <a:cubicBezTo>
                    <a:pt x="37" y="242"/>
                    <a:pt x="191" y="320"/>
                    <a:pt x="231" y="326"/>
                  </a:cubicBezTo>
                  <a:cubicBezTo>
                    <a:pt x="247" y="286"/>
                    <a:pt x="268" y="230"/>
                    <a:pt x="312" y="163"/>
                  </a:cubicBezTo>
                  <a:cubicBezTo>
                    <a:pt x="454" y="195"/>
                    <a:pt x="454" y="195"/>
                    <a:pt x="454" y="195"/>
                  </a:cubicBezTo>
                  <a:cubicBezTo>
                    <a:pt x="461" y="198"/>
                    <a:pt x="469" y="198"/>
                    <a:pt x="476" y="197"/>
                  </a:cubicBezTo>
                  <a:cubicBezTo>
                    <a:pt x="480" y="196"/>
                    <a:pt x="484" y="194"/>
                    <a:pt x="488" y="192"/>
                  </a:cubicBezTo>
                  <a:cubicBezTo>
                    <a:pt x="621" y="109"/>
                    <a:pt x="621" y="109"/>
                    <a:pt x="621" y="109"/>
                  </a:cubicBezTo>
                  <a:cubicBezTo>
                    <a:pt x="586" y="39"/>
                    <a:pt x="586" y="39"/>
                    <a:pt x="586" y="39"/>
                  </a:cubicBezTo>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7"/>
            <p:cNvSpPr>
              <a:spLocks/>
            </p:cNvSpPr>
            <p:nvPr/>
          </p:nvSpPr>
          <p:spPr bwMode="auto">
            <a:xfrm>
              <a:off x="5734" y="2398"/>
              <a:ext cx="289" cy="93"/>
            </a:xfrm>
            <a:custGeom>
              <a:avLst/>
              <a:gdLst>
                <a:gd name="T0" fmla="*/ 303 w 309"/>
                <a:gd name="T1" fmla="*/ 0 h 101"/>
                <a:gd name="T2" fmla="*/ 174 w 309"/>
                <a:gd name="T3" fmla="*/ 80 h 101"/>
                <a:gd name="T4" fmla="*/ 162 w 309"/>
                <a:gd name="T5" fmla="*/ 85 h 101"/>
                <a:gd name="T6" fmla="*/ 153 w 309"/>
                <a:gd name="T7" fmla="*/ 86 h 101"/>
                <a:gd name="T8" fmla="*/ 140 w 309"/>
                <a:gd name="T9" fmla="*/ 84 h 101"/>
                <a:gd name="T10" fmla="*/ 7 w 309"/>
                <a:gd name="T11" fmla="*/ 54 h 101"/>
                <a:gd name="T12" fmla="*/ 0 w 309"/>
                <a:gd name="T13" fmla="*/ 66 h 101"/>
                <a:gd name="T14" fmla="*/ 142 w 309"/>
                <a:gd name="T15" fmla="*/ 98 h 101"/>
                <a:gd name="T16" fmla="*/ 155 w 309"/>
                <a:gd name="T17" fmla="*/ 101 h 101"/>
                <a:gd name="T18" fmla="*/ 164 w 309"/>
                <a:gd name="T19" fmla="*/ 100 h 101"/>
                <a:gd name="T20" fmla="*/ 176 w 309"/>
                <a:gd name="T21" fmla="*/ 95 h 101"/>
                <a:gd name="T22" fmla="*/ 309 w 309"/>
                <a:gd name="T23" fmla="*/ 12 h 101"/>
                <a:gd name="T24" fmla="*/ 303 w 309"/>
                <a:gd name="T2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101">
                  <a:moveTo>
                    <a:pt x="303" y="0"/>
                  </a:moveTo>
                  <a:cubicBezTo>
                    <a:pt x="174" y="80"/>
                    <a:pt x="174" y="80"/>
                    <a:pt x="174" y="80"/>
                  </a:cubicBezTo>
                  <a:cubicBezTo>
                    <a:pt x="170" y="83"/>
                    <a:pt x="166" y="84"/>
                    <a:pt x="162" y="85"/>
                  </a:cubicBezTo>
                  <a:cubicBezTo>
                    <a:pt x="159" y="86"/>
                    <a:pt x="156" y="86"/>
                    <a:pt x="153" y="86"/>
                  </a:cubicBezTo>
                  <a:cubicBezTo>
                    <a:pt x="149" y="86"/>
                    <a:pt x="144" y="85"/>
                    <a:pt x="140" y="84"/>
                  </a:cubicBezTo>
                  <a:cubicBezTo>
                    <a:pt x="7" y="54"/>
                    <a:pt x="7" y="54"/>
                    <a:pt x="7" y="54"/>
                  </a:cubicBezTo>
                  <a:cubicBezTo>
                    <a:pt x="0" y="66"/>
                    <a:pt x="0" y="66"/>
                    <a:pt x="0" y="66"/>
                  </a:cubicBezTo>
                  <a:cubicBezTo>
                    <a:pt x="142" y="98"/>
                    <a:pt x="142" y="98"/>
                    <a:pt x="142" y="98"/>
                  </a:cubicBezTo>
                  <a:cubicBezTo>
                    <a:pt x="147" y="100"/>
                    <a:pt x="151" y="101"/>
                    <a:pt x="155" y="101"/>
                  </a:cubicBezTo>
                  <a:cubicBezTo>
                    <a:pt x="158" y="101"/>
                    <a:pt x="161" y="100"/>
                    <a:pt x="164" y="100"/>
                  </a:cubicBezTo>
                  <a:cubicBezTo>
                    <a:pt x="168" y="99"/>
                    <a:pt x="172" y="97"/>
                    <a:pt x="176" y="95"/>
                  </a:cubicBezTo>
                  <a:cubicBezTo>
                    <a:pt x="309" y="12"/>
                    <a:pt x="309" y="12"/>
                    <a:pt x="309" y="12"/>
                  </a:cubicBezTo>
                  <a:cubicBezTo>
                    <a:pt x="303" y="0"/>
                    <a:pt x="303" y="0"/>
                    <a:pt x="303" y="0"/>
                  </a:cubicBezTo>
                </a:path>
              </a:pathLst>
            </a:custGeom>
            <a:solidFill>
              <a:srgbClr val="A10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8"/>
            <p:cNvSpPr>
              <a:spLocks/>
            </p:cNvSpPr>
            <p:nvPr/>
          </p:nvSpPr>
          <p:spPr bwMode="auto">
            <a:xfrm>
              <a:off x="5654" y="2823"/>
              <a:ext cx="0" cy="16"/>
            </a:xfrm>
            <a:custGeom>
              <a:avLst/>
              <a:gdLst>
                <a:gd name="T0" fmla="*/ 0 h 16"/>
                <a:gd name="T1" fmla="*/ 0 h 16"/>
                <a:gd name="T2" fmla="*/ 16 h 16"/>
                <a:gd name="T3" fmla="*/ 11 h 16"/>
                <a:gd name="T4" fmla="*/ 0 h 16"/>
              </a:gdLst>
              <a:ahLst/>
              <a:cxnLst>
                <a:cxn ang="0">
                  <a:pos x="0" y="T0"/>
                </a:cxn>
                <a:cxn ang="0">
                  <a:pos x="0" y="T1"/>
                </a:cxn>
                <a:cxn ang="0">
                  <a:pos x="0" y="T2"/>
                </a:cxn>
                <a:cxn ang="0">
                  <a:pos x="0" y="T3"/>
                </a:cxn>
                <a:cxn ang="0">
                  <a:pos x="0" y="T4"/>
                </a:cxn>
              </a:cxnLst>
              <a:rect l="0" t="0" r="r" b="b"/>
              <a:pathLst>
                <a:path h="16">
                  <a:moveTo>
                    <a:pt x="0" y="0"/>
                  </a:moveTo>
                  <a:lnTo>
                    <a:pt x="0" y="0"/>
                  </a:lnTo>
                  <a:lnTo>
                    <a:pt x="0" y="16"/>
                  </a:lnTo>
                  <a:lnTo>
                    <a:pt x="0" y="11"/>
                  </a:lnTo>
                  <a:lnTo>
                    <a:pt x="0" y="0"/>
                  </a:lnTo>
                  <a:close/>
                </a:path>
              </a:pathLst>
            </a:custGeom>
            <a:solidFill>
              <a:srgbClr val="7D3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79"/>
            <p:cNvSpPr>
              <a:spLocks/>
            </p:cNvSpPr>
            <p:nvPr/>
          </p:nvSpPr>
          <p:spPr bwMode="auto">
            <a:xfrm>
              <a:off x="5654" y="2823"/>
              <a:ext cx="0" cy="16"/>
            </a:xfrm>
            <a:custGeom>
              <a:avLst/>
              <a:gdLst>
                <a:gd name="T0" fmla="*/ 0 h 16"/>
                <a:gd name="T1" fmla="*/ 0 h 16"/>
                <a:gd name="T2" fmla="*/ 16 h 16"/>
                <a:gd name="T3" fmla="*/ 11 h 16"/>
                <a:gd name="T4" fmla="*/ 0 h 16"/>
              </a:gdLst>
              <a:ahLst/>
              <a:cxnLst>
                <a:cxn ang="0">
                  <a:pos x="0" y="T0"/>
                </a:cxn>
                <a:cxn ang="0">
                  <a:pos x="0" y="T1"/>
                </a:cxn>
                <a:cxn ang="0">
                  <a:pos x="0" y="T2"/>
                </a:cxn>
                <a:cxn ang="0">
                  <a:pos x="0" y="T3"/>
                </a:cxn>
                <a:cxn ang="0">
                  <a:pos x="0" y="T4"/>
                </a:cxn>
              </a:cxnLst>
              <a:rect l="0" t="0" r="r" b="b"/>
              <a:pathLst>
                <a:path h="16">
                  <a:moveTo>
                    <a:pt x="0" y="0"/>
                  </a:moveTo>
                  <a:lnTo>
                    <a:pt x="0" y="0"/>
                  </a:lnTo>
                  <a:lnTo>
                    <a:pt x="0" y="16"/>
                  </a:lnTo>
                  <a:lnTo>
                    <a:pt x="0"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0"/>
            <p:cNvSpPr>
              <a:spLocks/>
            </p:cNvSpPr>
            <p:nvPr/>
          </p:nvSpPr>
          <p:spPr bwMode="auto">
            <a:xfrm>
              <a:off x="5596" y="2620"/>
              <a:ext cx="59" cy="253"/>
            </a:xfrm>
            <a:custGeom>
              <a:avLst/>
              <a:gdLst>
                <a:gd name="T0" fmla="*/ 41 w 64"/>
                <a:gd name="T1" fmla="*/ 0 h 273"/>
                <a:gd name="T2" fmla="*/ 42 w 64"/>
                <a:gd name="T3" fmla="*/ 120 h 273"/>
                <a:gd name="T4" fmla="*/ 51 w 64"/>
                <a:gd name="T5" fmla="*/ 127 h 273"/>
                <a:gd name="T6" fmla="*/ 49 w 64"/>
                <a:gd name="T7" fmla="*/ 129 h 273"/>
                <a:gd name="T8" fmla="*/ 41 w 64"/>
                <a:gd name="T9" fmla="*/ 123 h 273"/>
                <a:gd name="T10" fmla="*/ 12 w 64"/>
                <a:gd name="T11" fmla="*/ 123 h 273"/>
                <a:gd name="T12" fmla="*/ 0 w 64"/>
                <a:gd name="T13" fmla="*/ 134 h 273"/>
                <a:gd name="T14" fmla="*/ 0 w 64"/>
                <a:gd name="T15" fmla="*/ 220 h 273"/>
                <a:gd name="T16" fmla="*/ 12 w 64"/>
                <a:gd name="T17" fmla="*/ 231 h 273"/>
                <a:gd name="T18" fmla="*/ 43 w 64"/>
                <a:gd name="T19" fmla="*/ 231 h 273"/>
                <a:gd name="T20" fmla="*/ 43 w 64"/>
                <a:gd name="T21" fmla="*/ 273 h 273"/>
                <a:gd name="T22" fmla="*/ 43 w 64"/>
                <a:gd name="T23" fmla="*/ 273 h 273"/>
                <a:gd name="T24" fmla="*/ 43 w 64"/>
                <a:gd name="T25" fmla="*/ 273 h 273"/>
                <a:gd name="T26" fmla="*/ 64 w 64"/>
                <a:gd name="T27" fmla="*/ 266 h 273"/>
                <a:gd name="T28" fmla="*/ 63 w 64"/>
                <a:gd name="T29" fmla="*/ 237 h 273"/>
                <a:gd name="T30" fmla="*/ 63 w 64"/>
                <a:gd name="T31" fmla="*/ 219 h 273"/>
                <a:gd name="T32" fmla="*/ 21 w 64"/>
                <a:gd name="T33" fmla="*/ 219 h 273"/>
                <a:gd name="T34" fmla="*/ 11 w 64"/>
                <a:gd name="T35" fmla="*/ 209 h 273"/>
                <a:gd name="T36" fmla="*/ 21 w 64"/>
                <a:gd name="T37" fmla="*/ 199 h 273"/>
                <a:gd name="T38" fmla="*/ 63 w 64"/>
                <a:gd name="T39" fmla="*/ 199 h 273"/>
                <a:gd name="T40" fmla="*/ 63 w 64"/>
                <a:gd name="T41" fmla="*/ 187 h 273"/>
                <a:gd name="T42" fmla="*/ 21 w 64"/>
                <a:gd name="T43" fmla="*/ 187 h 273"/>
                <a:gd name="T44" fmla="*/ 11 w 64"/>
                <a:gd name="T45" fmla="*/ 177 h 273"/>
                <a:gd name="T46" fmla="*/ 21 w 64"/>
                <a:gd name="T47" fmla="*/ 167 h 273"/>
                <a:gd name="T48" fmla="*/ 63 w 64"/>
                <a:gd name="T49" fmla="*/ 167 h 273"/>
                <a:gd name="T50" fmla="*/ 63 w 64"/>
                <a:gd name="T51" fmla="*/ 155 h 273"/>
                <a:gd name="T52" fmla="*/ 21 w 64"/>
                <a:gd name="T53" fmla="*/ 155 h 273"/>
                <a:gd name="T54" fmla="*/ 11 w 64"/>
                <a:gd name="T55" fmla="*/ 145 h 273"/>
                <a:gd name="T56" fmla="*/ 21 w 64"/>
                <a:gd name="T57" fmla="*/ 135 h 273"/>
                <a:gd name="T58" fmla="*/ 59 w 64"/>
                <a:gd name="T59" fmla="*/ 135 h 273"/>
                <a:gd name="T60" fmla="*/ 56 w 64"/>
                <a:gd name="T61" fmla="*/ 133 h 273"/>
                <a:gd name="T62" fmla="*/ 57 w 64"/>
                <a:gd name="T63" fmla="*/ 131 h 273"/>
                <a:gd name="T64" fmla="*/ 62 w 64"/>
                <a:gd name="T65" fmla="*/ 135 h 273"/>
                <a:gd name="T66" fmla="*/ 62 w 64"/>
                <a:gd name="T67" fmla="*/ 123 h 273"/>
                <a:gd name="T68" fmla="*/ 61 w 64"/>
                <a:gd name="T69" fmla="*/ 9 h 273"/>
                <a:gd name="T70" fmla="*/ 61 w 64"/>
                <a:gd name="T71" fmla="*/ 9 h 273"/>
                <a:gd name="T72" fmla="*/ 41 w 64"/>
                <a:gd name="T7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273">
                  <a:moveTo>
                    <a:pt x="41" y="0"/>
                  </a:moveTo>
                  <a:cubicBezTo>
                    <a:pt x="42" y="120"/>
                    <a:pt x="42" y="120"/>
                    <a:pt x="42" y="120"/>
                  </a:cubicBezTo>
                  <a:cubicBezTo>
                    <a:pt x="45" y="122"/>
                    <a:pt x="48" y="125"/>
                    <a:pt x="51" y="127"/>
                  </a:cubicBezTo>
                  <a:cubicBezTo>
                    <a:pt x="49" y="129"/>
                    <a:pt x="49" y="129"/>
                    <a:pt x="49" y="129"/>
                  </a:cubicBezTo>
                  <a:cubicBezTo>
                    <a:pt x="47" y="127"/>
                    <a:pt x="44" y="125"/>
                    <a:pt x="41" y="123"/>
                  </a:cubicBezTo>
                  <a:cubicBezTo>
                    <a:pt x="12" y="123"/>
                    <a:pt x="12" y="123"/>
                    <a:pt x="12" y="123"/>
                  </a:cubicBezTo>
                  <a:cubicBezTo>
                    <a:pt x="5" y="123"/>
                    <a:pt x="0" y="128"/>
                    <a:pt x="0" y="134"/>
                  </a:cubicBezTo>
                  <a:cubicBezTo>
                    <a:pt x="0" y="220"/>
                    <a:pt x="0" y="220"/>
                    <a:pt x="0" y="220"/>
                  </a:cubicBezTo>
                  <a:cubicBezTo>
                    <a:pt x="0" y="226"/>
                    <a:pt x="5" y="231"/>
                    <a:pt x="12" y="231"/>
                  </a:cubicBezTo>
                  <a:cubicBezTo>
                    <a:pt x="43" y="231"/>
                    <a:pt x="43" y="231"/>
                    <a:pt x="43" y="231"/>
                  </a:cubicBezTo>
                  <a:cubicBezTo>
                    <a:pt x="43" y="273"/>
                    <a:pt x="43" y="273"/>
                    <a:pt x="43" y="273"/>
                  </a:cubicBezTo>
                  <a:cubicBezTo>
                    <a:pt x="43" y="273"/>
                    <a:pt x="43" y="273"/>
                    <a:pt x="43" y="273"/>
                  </a:cubicBezTo>
                  <a:cubicBezTo>
                    <a:pt x="43" y="273"/>
                    <a:pt x="43" y="273"/>
                    <a:pt x="43" y="273"/>
                  </a:cubicBezTo>
                  <a:cubicBezTo>
                    <a:pt x="49" y="271"/>
                    <a:pt x="56" y="269"/>
                    <a:pt x="64" y="266"/>
                  </a:cubicBezTo>
                  <a:cubicBezTo>
                    <a:pt x="63" y="237"/>
                    <a:pt x="63" y="237"/>
                    <a:pt x="63" y="237"/>
                  </a:cubicBezTo>
                  <a:cubicBezTo>
                    <a:pt x="63" y="219"/>
                    <a:pt x="63" y="219"/>
                    <a:pt x="63" y="219"/>
                  </a:cubicBezTo>
                  <a:cubicBezTo>
                    <a:pt x="21" y="219"/>
                    <a:pt x="21" y="219"/>
                    <a:pt x="21" y="219"/>
                  </a:cubicBezTo>
                  <a:cubicBezTo>
                    <a:pt x="15" y="219"/>
                    <a:pt x="11" y="215"/>
                    <a:pt x="11" y="209"/>
                  </a:cubicBezTo>
                  <a:cubicBezTo>
                    <a:pt x="11" y="203"/>
                    <a:pt x="15" y="199"/>
                    <a:pt x="21" y="199"/>
                  </a:cubicBezTo>
                  <a:cubicBezTo>
                    <a:pt x="63" y="199"/>
                    <a:pt x="63" y="199"/>
                    <a:pt x="63" y="199"/>
                  </a:cubicBezTo>
                  <a:cubicBezTo>
                    <a:pt x="63" y="187"/>
                    <a:pt x="63" y="187"/>
                    <a:pt x="63" y="187"/>
                  </a:cubicBezTo>
                  <a:cubicBezTo>
                    <a:pt x="21" y="187"/>
                    <a:pt x="21" y="187"/>
                    <a:pt x="21" y="187"/>
                  </a:cubicBezTo>
                  <a:cubicBezTo>
                    <a:pt x="15" y="187"/>
                    <a:pt x="11" y="183"/>
                    <a:pt x="11" y="177"/>
                  </a:cubicBezTo>
                  <a:cubicBezTo>
                    <a:pt x="11" y="172"/>
                    <a:pt x="15" y="167"/>
                    <a:pt x="21" y="167"/>
                  </a:cubicBezTo>
                  <a:cubicBezTo>
                    <a:pt x="63" y="167"/>
                    <a:pt x="63" y="167"/>
                    <a:pt x="63" y="167"/>
                  </a:cubicBezTo>
                  <a:cubicBezTo>
                    <a:pt x="63" y="155"/>
                    <a:pt x="63" y="155"/>
                    <a:pt x="63" y="155"/>
                  </a:cubicBezTo>
                  <a:cubicBezTo>
                    <a:pt x="21" y="155"/>
                    <a:pt x="21" y="155"/>
                    <a:pt x="21" y="155"/>
                  </a:cubicBezTo>
                  <a:cubicBezTo>
                    <a:pt x="15" y="155"/>
                    <a:pt x="11" y="151"/>
                    <a:pt x="11" y="145"/>
                  </a:cubicBezTo>
                  <a:cubicBezTo>
                    <a:pt x="11" y="140"/>
                    <a:pt x="15" y="135"/>
                    <a:pt x="21" y="135"/>
                  </a:cubicBezTo>
                  <a:cubicBezTo>
                    <a:pt x="59" y="135"/>
                    <a:pt x="59" y="135"/>
                    <a:pt x="59" y="135"/>
                  </a:cubicBezTo>
                  <a:cubicBezTo>
                    <a:pt x="58" y="135"/>
                    <a:pt x="57" y="134"/>
                    <a:pt x="56" y="133"/>
                  </a:cubicBezTo>
                  <a:cubicBezTo>
                    <a:pt x="57" y="131"/>
                    <a:pt x="57" y="131"/>
                    <a:pt x="57" y="131"/>
                  </a:cubicBezTo>
                  <a:cubicBezTo>
                    <a:pt x="59" y="132"/>
                    <a:pt x="61" y="134"/>
                    <a:pt x="62" y="135"/>
                  </a:cubicBezTo>
                  <a:cubicBezTo>
                    <a:pt x="62" y="123"/>
                    <a:pt x="62" y="123"/>
                    <a:pt x="62" y="123"/>
                  </a:cubicBezTo>
                  <a:cubicBezTo>
                    <a:pt x="61" y="9"/>
                    <a:pt x="61" y="9"/>
                    <a:pt x="61" y="9"/>
                  </a:cubicBezTo>
                  <a:cubicBezTo>
                    <a:pt x="61" y="9"/>
                    <a:pt x="61" y="9"/>
                    <a:pt x="61" y="9"/>
                  </a:cubicBezTo>
                  <a:cubicBezTo>
                    <a:pt x="41" y="0"/>
                    <a:pt x="41" y="0"/>
                    <a:pt x="41" y="0"/>
                  </a:cubicBezTo>
                </a:path>
              </a:pathLst>
            </a:custGeom>
            <a:solidFill>
              <a:srgbClr val="C23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81"/>
            <p:cNvSpPr>
              <a:spLocks/>
            </p:cNvSpPr>
            <p:nvPr/>
          </p:nvSpPr>
          <p:spPr bwMode="auto">
            <a:xfrm>
              <a:off x="5647" y="2455"/>
              <a:ext cx="87" cy="141"/>
            </a:xfrm>
            <a:custGeom>
              <a:avLst/>
              <a:gdLst>
                <a:gd name="T0" fmla="*/ 74 w 94"/>
                <a:gd name="T1" fmla="*/ 0 h 152"/>
                <a:gd name="T2" fmla="*/ 0 w 94"/>
                <a:gd name="T3" fmla="*/ 144 h 152"/>
                <a:gd name="T4" fmla="*/ 19 w 94"/>
                <a:gd name="T5" fmla="*/ 152 h 152"/>
                <a:gd name="T6" fmla="*/ 94 w 94"/>
                <a:gd name="T7" fmla="*/ 4 h 152"/>
                <a:gd name="T8" fmla="*/ 74 w 94"/>
                <a:gd name="T9" fmla="*/ 0 h 152"/>
              </a:gdLst>
              <a:ahLst/>
              <a:cxnLst>
                <a:cxn ang="0">
                  <a:pos x="T0" y="T1"/>
                </a:cxn>
                <a:cxn ang="0">
                  <a:pos x="T2" y="T3"/>
                </a:cxn>
                <a:cxn ang="0">
                  <a:pos x="T4" y="T5"/>
                </a:cxn>
                <a:cxn ang="0">
                  <a:pos x="T6" y="T7"/>
                </a:cxn>
                <a:cxn ang="0">
                  <a:pos x="T8" y="T9"/>
                </a:cxn>
              </a:cxnLst>
              <a:rect l="0" t="0" r="r" b="b"/>
              <a:pathLst>
                <a:path w="94" h="152">
                  <a:moveTo>
                    <a:pt x="74" y="0"/>
                  </a:moveTo>
                  <a:cubicBezTo>
                    <a:pt x="36" y="57"/>
                    <a:pt x="15" y="106"/>
                    <a:pt x="0" y="144"/>
                  </a:cubicBezTo>
                  <a:cubicBezTo>
                    <a:pt x="19" y="152"/>
                    <a:pt x="19" y="152"/>
                    <a:pt x="19" y="152"/>
                  </a:cubicBezTo>
                  <a:cubicBezTo>
                    <a:pt x="34" y="113"/>
                    <a:pt x="55" y="63"/>
                    <a:pt x="94" y="4"/>
                  </a:cubicBezTo>
                  <a:cubicBezTo>
                    <a:pt x="74" y="0"/>
                    <a:pt x="74" y="0"/>
                    <a:pt x="74" y="0"/>
                  </a:cubicBezTo>
                </a:path>
              </a:pathLst>
            </a:custGeom>
            <a:solidFill>
              <a:srgbClr val="C23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2"/>
            <p:cNvSpPr>
              <a:spLocks/>
            </p:cNvSpPr>
            <p:nvPr/>
          </p:nvSpPr>
          <p:spPr bwMode="auto">
            <a:xfrm>
              <a:off x="5974" y="2337"/>
              <a:ext cx="66" cy="85"/>
            </a:xfrm>
            <a:custGeom>
              <a:avLst/>
              <a:gdLst>
                <a:gd name="T0" fmla="*/ 50 w 66"/>
                <a:gd name="T1" fmla="*/ 85 h 85"/>
                <a:gd name="T2" fmla="*/ 0 w 66"/>
                <a:gd name="T3" fmla="*/ 11 h 85"/>
                <a:gd name="T4" fmla="*/ 15 w 66"/>
                <a:gd name="T5" fmla="*/ 0 h 85"/>
                <a:gd name="T6" fmla="*/ 66 w 66"/>
                <a:gd name="T7" fmla="*/ 75 h 85"/>
                <a:gd name="T8" fmla="*/ 50 w 66"/>
                <a:gd name="T9" fmla="*/ 85 h 85"/>
              </a:gdLst>
              <a:ahLst/>
              <a:cxnLst>
                <a:cxn ang="0">
                  <a:pos x="T0" y="T1"/>
                </a:cxn>
                <a:cxn ang="0">
                  <a:pos x="T2" y="T3"/>
                </a:cxn>
                <a:cxn ang="0">
                  <a:pos x="T4" y="T5"/>
                </a:cxn>
                <a:cxn ang="0">
                  <a:pos x="T6" y="T7"/>
                </a:cxn>
                <a:cxn ang="0">
                  <a:pos x="T8" y="T9"/>
                </a:cxn>
              </a:cxnLst>
              <a:rect l="0" t="0" r="r" b="b"/>
              <a:pathLst>
                <a:path w="66" h="85">
                  <a:moveTo>
                    <a:pt x="50" y="85"/>
                  </a:moveTo>
                  <a:lnTo>
                    <a:pt x="0" y="11"/>
                  </a:lnTo>
                  <a:lnTo>
                    <a:pt x="15" y="0"/>
                  </a:lnTo>
                  <a:lnTo>
                    <a:pt x="66" y="75"/>
                  </a:lnTo>
                  <a:lnTo>
                    <a:pt x="50" y="85"/>
                  </a:lnTo>
                  <a:close/>
                </a:path>
              </a:pathLst>
            </a:custGeom>
            <a:solidFill>
              <a:srgbClr val="6C1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3"/>
            <p:cNvSpPr>
              <a:spLocks/>
            </p:cNvSpPr>
            <p:nvPr/>
          </p:nvSpPr>
          <p:spPr bwMode="auto">
            <a:xfrm>
              <a:off x="5992" y="2272"/>
              <a:ext cx="129" cy="131"/>
            </a:xfrm>
            <a:custGeom>
              <a:avLst/>
              <a:gdLst>
                <a:gd name="T0" fmla="*/ 133 w 139"/>
                <a:gd name="T1" fmla="*/ 60 h 142"/>
                <a:gd name="T2" fmla="*/ 129 w 139"/>
                <a:gd name="T3" fmla="*/ 53 h 142"/>
                <a:gd name="T4" fmla="*/ 129 w 139"/>
                <a:gd name="T5" fmla="*/ 53 h 142"/>
                <a:gd name="T6" fmla="*/ 137 w 139"/>
                <a:gd name="T7" fmla="*/ 37 h 142"/>
                <a:gd name="T8" fmla="*/ 126 w 139"/>
                <a:gd name="T9" fmla="*/ 29 h 142"/>
                <a:gd name="T10" fmla="*/ 126 w 139"/>
                <a:gd name="T11" fmla="*/ 21 h 142"/>
                <a:gd name="T12" fmla="*/ 110 w 139"/>
                <a:gd name="T13" fmla="*/ 13 h 142"/>
                <a:gd name="T14" fmla="*/ 92 w 139"/>
                <a:gd name="T15" fmla="*/ 20 h 142"/>
                <a:gd name="T16" fmla="*/ 88 w 139"/>
                <a:gd name="T17" fmla="*/ 21 h 142"/>
                <a:gd name="T18" fmla="*/ 85 w 139"/>
                <a:gd name="T19" fmla="*/ 21 h 142"/>
                <a:gd name="T20" fmla="*/ 47 w 139"/>
                <a:gd name="T21" fmla="*/ 14 h 142"/>
                <a:gd name="T22" fmla="*/ 32 w 139"/>
                <a:gd name="T23" fmla="*/ 58 h 142"/>
                <a:gd name="T24" fmla="*/ 32 w 139"/>
                <a:gd name="T25" fmla="*/ 59 h 142"/>
                <a:gd name="T26" fmla="*/ 0 w 139"/>
                <a:gd name="T27" fmla="*/ 77 h 142"/>
                <a:gd name="T28" fmla="*/ 43 w 139"/>
                <a:gd name="T29" fmla="*/ 142 h 142"/>
                <a:gd name="T30" fmla="*/ 95 w 139"/>
                <a:gd name="T31" fmla="*/ 107 h 142"/>
                <a:gd name="T32" fmla="*/ 95 w 139"/>
                <a:gd name="T33" fmla="*/ 107 h 142"/>
                <a:gd name="T34" fmla="*/ 95 w 139"/>
                <a:gd name="T35" fmla="*/ 107 h 142"/>
                <a:gd name="T36" fmla="*/ 96 w 139"/>
                <a:gd name="T37" fmla="*/ 106 h 142"/>
                <a:gd name="T38" fmla="*/ 123 w 139"/>
                <a:gd name="T39" fmla="*/ 97 h 142"/>
                <a:gd name="T40" fmla="*/ 131 w 139"/>
                <a:gd name="T41" fmla="*/ 80 h 142"/>
                <a:gd name="T42" fmla="*/ 127 w 139"/>
                <a:gd name="T43" fmla="*/ 75 h 142"/>
                <a:gd name="T44" fmla="*/ 133 w 139"/>
                <a:gd name="T45" fmla="*/ 6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9" h="142">
                  <a:moveTo>
                    <a:pt x="133" y="60"/>
                  </a:moveTo>
                  <a:cubicBezTo>
                    <a:pt x="132" y="57"/>
                    <a:pt x="131" y="55"/>
                    <a:pt x="129" y="53"/>
                  </a:cubicBezTo>
                  <a:cubicBezTo>
                    <a:pt x="129" y="53"/>
                    <a:pt x="129" y="53"/>
                    <a:pt x="129" y="53"/>
                  </a:cubicBezTo>
                  <a:cubicBezTo>
                    <a:pt x="135" y="51"/>
                    <a:pt x="139" y="44"/>
                    <a:pt x="137" y="37"/>
                  </a:cubicBezTo>
                  <a:cubicBezTo>
                    <a:pt x="135" y="33"/>
                    <a:pt x="131" y="30"/>
                    <a:pt x="126" y="29"/>
                  </a:cubicBezTo>
                  <a:cubicBezTo>
                    <a:pt x="127" y="26"/>
                    <a:pt x="127" y="24"/>
                    <a:pt x="126" y="21"/>
                  </a:cubicBezTo>
                  <a:cubicBezTo>
                    <a:pt x="124" y="15"/>
                    <a:pt x="116" y="11"/>
                    <a:pt x="110" y="13"/>
                  </a:cubicBezTo>
                  <a:cubicBezTo>
                    <a:pt x="92" y="20"/>
                    <a:pt x="92" y="20"/>
                    <a:pt x="92" y="20"/>
                  </a:cubicBezTo>
                  <a:cubicBezTo>
                    <a:pt x="88" y="21"/>
                    <a:pt x="88" y="21"/>
                    <a:pt x="88" y="21"/>
                  </a:cubicBezTo>
                  <a:cubicBezTo>
                    <a:pt x="85" y="21"/>
                    <a:pt x="85" y="21"/>
                    <a:pt x="85" y="21"/>
                  </a:cubicBezTo>
                  <a:cubicBezTo>
                    <a:pt x="85" y="21"/>
                    <a:pt x="61" y="0"/>
                    <a:pt x="47" y="14"/>
                  </a:cubicBezTo>
                  <a:cubicBezTo>
                    <a:pt x="32" y="27"/>
                    <a:pt x="30" y="48"/>
                    <a:pt x="32" y="58"/>
                  </a:cubicBezTo>
                  <a:cubicBezTo>
                    <a:pt x="32" y="59"/>
                    <a:pt x="32" y="59"/>
                    <a:pt x="32" y="59"/>
                  </a:cubicBezTo>
                  <a:cubicBezTo>
                    <a:pt x="0" y="77"/>
                    <a:pt x="0" y="77"/>
                    <a:pt x="0" y="77"/>
                  </a:cubicBezTo>
                  <a:cubicBezTo>
                    <a:pt x="43" y="142"/>
                    <a:pt x="43" y="142"/>
                    <a:pt x="43" y="142"/>
                  </a:cubicBezTo>
                  <a:cubicBezTo>
                    <a:pt x="95" y="107"/>
                    <a:pt x="95" y="107"/>
                    <a:pt x="95" y="107"/>
                  </a:cubicBezTo>
                  <a:cubicBezTo>
                    <a:pt x="95" y="107"/>
                    <a:pt x="95" y="107"/>
                    <a:pt x="95" y="107"/>
                  </a:cubicBezTo>
                  <a:cubicBezTo>
                    <a:pt x="95" y="107"/>
                    <a:pt x="95" y="107"/>
                    <a:pt x="95" y="107"/>
                  </a:cubicBezTo>
                  <a:cubicBezTo>
                    <a:pt x="96" y="106"/>
                    <a:pt x="96" y="106"/>
                    <a:pt x="96" y="106"/>
                  </a:cubicBezTo>
                  <a:cubicBezTo>
                    <a:pt x="123" y="97"/>
                    <a:pt x="123" y="97"/>
                    <a:pt x="123" y="97"/>
                  </a:cubicBezTo>
                  <a:cubicBezTo>
                    <a:pt x="130" y="94"/>
                    <a:pt x="133" y="87"/>
                    <a:pt x="131" y="80"/>
                  </a:cubicBezTo>
                  <a:cubicBezTo>
                    <a:pt x="130" y="78"/>
                    <a:pt x="129" y="76"/>
                    <a:pt x="127" y="75"/>
                  </a:cubicBezTo>
                  <a:cubicBezTo>
                    <a:pt x="133" y="72"/>
                    <a:pt x="135" y="66"/>
                    <a:pt x="133"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4"/>
            <p:cNvSpPr>
              <a:spLocks/>
            </p:cNvSpPr>
            <p:nvPr/>
          </p:nvSpPr>
          <p:spPr bwMode="auto">
            <a:xfrm>
              <a:off x="6061" y="2300"/>
              <a:ext cx="50" cy="41"/>
            </a:xfrm>
            <a:custGeom>
              <a:avLst/>
              <a:gdLst>
                <a:gd name="T0" fmla="*/ 0 w 50"/>
                <a:gd name="T1" fmla="*/ 39 h 41"/>
                <a:gd name="T2" fmla="*/ 48 w 50"/>
                <a:gd name="T3" fmla="*/ 41 h 41"/>
                <a:gd name="T4" fmla="*/ 50 w 50"/>
                <a:gd name="T5" fmla="*/ 2 h 41"/>
                <a:gd name="T6" fmla="*/ 2 w 50"/>
                <a:gd name="T7" fmla="*/ 0 h 41"/>
                <a:gd name="T8" fmla="*/ 0 w 50"/>
                <a:gd name="T9" fmla="*/ 39 h 41"/>
              </a:gdLst>
              <a:ahLst/>
              <a:cxnLst>
                <a:cxn ang="0">
                  <a:pos x="T0" y="T1"/>
                </a:cxn>
                <a:cxn ang="0">
                  <a:pos x="T2" y="T3"/>
                </a:cxn>
                <a:cxn ang="0">
                  <a:pos x="T4" y="T5"/>
                </a:cxn>
                <a:cxn ang="0">
                  <a:pos x="T6" y="T7"/>
                </a:cxn>
                <a:cxn ang="0">
                  <a:pos x="T8" y="T9"/>
                </a:cxn>
              </a:cxnLst>
              <a:rect l="0" t="0" r="r" b="b"/>
              <a:pathLst>
                <a:path w="50" h="41">
                  <a:moveTo>
                    <a:pt x="0" y="39"/>
                  </a:moveTo>
                  <a:lnTo>
                    <a:pt x="48" y="41"/>
                  </a:lnTo>
                  <a:lnTo>
                    <a:pt x="50" y="2"/>
                  </a:lnTo>
                  <a:lnTo>
                    <a:pt x="2" y="0"/>
                  </a:lnTo>
                  <a:lnTo>
                    <a:pt x="0" y="39"/>
                  </a:lnTo>
                  <a:close/>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5"/>
            <p:cNvSpPr>
              <a:spLocks/>
            </p:cNvSpPr>
            <p:nvPr/>
          </p:nvSpPr>
          <p:spPr bwMode="auto">
            <a:xfrm>
              <a:off x="6024" y="2402"/>
              <a:ext cx="8" cy="6"/>
            </a:xfrm>
            <a:custGeom>
              <a:avLst/>
              <a:gdLst>
                <a:gd name="T0" fmla="*/ 8 w 8"/>
                <a:gd name="T1" fmla="*/ 0 h 6"/>
                <a:gd name="T2" fmla="*/ 0 w 8"/>
                <a:gd name="T3" fmla="*/ 6 h 6"/>
                <a:gd name="T4" fmla="*/ 8 w 8"/>
                <a:gd name="T5" fmla="*/ 1 h 6"/>
                <a:gd name="T6" fmla="*/ 8 w 8"/>
                <a:gd name="T7" fmla="*/ 0 h 6"/>
              </a:gdLst>
              <a:ahLst/>
              <a:cxnLst>
                <a:cxn ang="0">
                  <a:pos x="T0" y="T1"/>
                </a:cxn>
                <a:cxn ang="0">
                  <a:pos x="T2" y="T3"/>
                </a:cxn>
                <a:cxn ang="0">
                  <a:pos x="T4" y="T5"/>
                </a:cxn>
                <a:cxn ang="0">
                  <a:pos x="T6" y="T7"/>
                </a:cxn>
              </a:cxnLst>
              <a:rect l="0" t="0" r="r" b="b"/>
              <a:pathLst>
                <a:path w="8" h="6">
                  <a:moveTo>
                    <a:pt x="8" y="0"/>
                  </a:moveTo>
                  <a:lnTo>
                    <a:pt x="0" y="6"/>
                  </a:lnTo>
                  <a:lnTo>
                    <a:pt x="8" y="1"/>
                  </a:lnTo>
                  <a:lnTo>
                    <a:pt x="8" y="0"/>
                  </a:lnTo>
                  <a:close/>
                </a:path>
              </a:pathLst>
            </a:custGeom>
            <a:solidFill>
              <a:srgbClr val="C2D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6"/>
            <p:cNvSpPr>
              <a:spLocks/>
            </p:cNvSpPr>
            <p:nvPr/>
          </p:nvSpPr>
          <p:spPr bwMode="auto">
            <a:xfrm>
              <a:off x="5974" y="2337"/>
              <a:ext cx="66" cy="85"/>
            </a:xfrm>
            <a:custGeom>
              <a:avLst/>
              <a:gdLst>
                <a:gd name="T0" fmla="*/ 50 w 66"/>
                <a:gd name="T1" fmla="*/ 85 h 85"/>
                <a:gd name="T2" fmla="*/ 0 w 66"/>
                <a:gd name="T3" fmla="*/ 11 h 85"/>
                <a:gd name="T4" fmla="*/ 15 w 66"/>
                <a:gd name="T5" fmla="*/ 0 h 85"/>
                <a:gd name="T6" fmla="*/ 66 w 66"/>
                <a:gd name="T7" fmla="*/ 75 h 85"/>
                <a:gd name="T8" fmla="*/ 50 w 66"/>
                <a:gd name="T9" fmla="*/ 85 h 85"/>
              </a:gdLst>
              <a:ahLst/>
              <a:cxnLst>
                <a:cxn ang="0">
                  <a:pos x="T0" y="T1"/>
                </a:cxn>
                <a:cxn ang="0">
                  <a:pos x="T2" y="T3"/>
                </a:cxn>
                <a:cxn ang="0">
                  <a:pos x="T4" y="T5"/>
                </a:cxn>
                <a:cxn ang="0">
                  <a:pos x="T6" y="T7"/>
                </a:cxn>
                <a:cxn ang="0">
                  <a:pos x="T8" y="T9"/>
                </a:cxn>
              </a:cxnLst>
              <a:rect l="0" t="0" r="r" b="b"/>
              <a:pathLst>
                <a:path w="66" h="85">
                  <a:moveTo>
                    <a:pt x="50" y="85"/>
                  </a:moveTo>
                  <a:lnTo>
                    <a:pt x="0" y="11"/>
                  </a:lnTo>
                  <a:lnTo>
                    <a:pt x="15" y="0"/>
                  </a:lnTo>
                  <a:lnTo>
                    <a:pt x="66" y="75"/>
                  </a:lnTo>
                  <a:lnTo>
                    <a:pt x="50" y="85"/>
                  </a:lnTo>
                  <a:close/>
                </a:path>
              </a:pathLst>
            </a:custGeom>
            <a:solidFill>
              <a:srgbClr val="6C1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87"/>
            <p:cNvSpPr>
              <a:spLocks/>
            </p:cNvSpPr>
            <p:nvPr/>
          </p:nvSpPr>
          <p:spPr bwMode="auto">
            <a:xfrm>
              <a:off x="5431" y="2508"/>
              <a:ext cx="242" cy="122"/>
            </a:xfrm>
            <a:custGeom>
              <a:avLst/>
              <a:gdLst>
                <a:gd name="T0" fmla="*/ 252 w 259"/>
                <a:gd name="T1" fmla="*/ 122 h 131"/>
                <a:gd name="T2" fmla="*/ 237 w 259"/>
                <a:gd name="T3" fmla="*/ 129 h 131"/>
                <a:gd name="T4" fmla="*/ 9 w 259"/>
                <a:gd name="T5" fmla="*/ 36 h 131"/>
                <a:gd name="T6" fmla="*/ 3 w 259"/>
                <a:gd name="T7" fmla="*/ 21 h 131"/>
                <a:gd name="T8" fmla="*/ 7 w 259"/>
                <a:gd name="T9" fmla="*/ 9 h 131"/>
                <a:gd name="T10" fmla="*/ 22 w 259"/>
                <a:gd name="T11" fmla="*/ 2 h 131"/>
                <a:gd name="T12" fmla="*/ 251 w 259"/>
                <a:gd name="T13" fmla="*/ 95 h 131"/>
                <a:gd name="T14" fmla="*/ 257 w 259"/>
                <a:gd name="T15" fmla="*/ 110 h 131"/>
                <a:gd name="T16" fmla="*/ 252 w 259"/>
                <a:gd name="T17" fmla="*/ 12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131">
                  <a:moveTo>
                    <a:pt x="252" y="122"/>
                  </a:moveTo>
                  <a:cubicBezTo>
                    <a:pt x="250" y="128"/>
                    <a:pt x="243" y="131"/>
                    <a:pt x="237" y="129"/>
                  </a:cubicBezTo>
                  <a:cubicBezTo>
                    <a:pt x="9" y="36"/>
                    <a:pt x="9" y="36"/>
                    <a:pt x="9" y="36"/>
                  </a:cubicBezTo>
                  <a:cubicBezTo>
                    <a:pt x="3" y="33"/>
                    <a:pt x="0" y="26"/>
                    <a:pt x="3" y="21"/>
                  </a:cubicBezTo>
                  <a:cubicBezTo>
                    <a:pt x="7" y="9"/>
                    <a:pt x="7" y="9"/>
                    <a:pt x="7" y="9"/>
                  </a:cubicBezTo>
                  <a:cubicBezTo>
                    <a:pt x="10" y="3"/>
                    <a:pt x="17" y="0"/>
                    <a:pt x="22" y="2"/>
                  </a:cubicBezTo>
                  <a:cubicBezTo>
                    <a:pt x="251" y="95"/>
                    <a:pt x="251" y="95"/>
                    <a:pt x="251" y="95"/>
                  </a:cubicBezTo>
                  <a:cubicBezTo>
                    <a:pt x="256" y="98"/>
                    <a:pt x="259" y="105"/>
                    <a:pt x="257" y="110"/>
                  </a:cubicBezTo>
                  <a:cubicBezTo>
                    <a:pt x="252" y="122"/>
                    <a:pt x="252" y="122"/>
                    <a:pt x="252" y="122"/>
                  </a:cubicBezTo>
                </a:path>
              </a:pathLst>
            </a:cu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88"/>
            <p:cNvSpPr>
              <a:spLocks noChangeArrowheads="1"/>
            </p:cNvSpPr>
            <p:nvPr/>
          </p:nvSpPr>
          <p:spPr bwMode="auto">
            <a:xfrm>
              <a:off x="5322" y="2563"/>
              <a:ext cx="1" cy="1"/>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89"/>
            <p:cNvSpPr>
              <a:spLocks/>
            </p:cNvSpPr>
            <p:nvPr/>
          </p:nvSpPr>
          <p:spPr bwMode="auto">
            <a:xfrm>
              <a:off x="5322" y="256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90"/>
            <p:cNvSpPr>
              <a:spLocks/>
            </p:cNvSpPr>
            <p:nvPr/>
          </p:nvSpPr>
          <p:spPr bwMode="auto">
            <a:xfrm>
              <a:off x="6077" y="2340"/>
              <a:ext cx="16" cy="47"/>
            </a:xfrm>
            <a:custGeom>
              <a:avLst/>
              <a:gdLst>
                <a:gd name="T0" fmla="*/ 1 w 17"/>
                <a:gd name="T1" fmla="*/ 0 h 50"/>
                <a:gd name="T2" fmla="*/ 1 w 17"/>
                <a:gd name="T3" fmla="*/ 3 h 50"/>
                <a:gd name="T4" fmla="*/ 1 w 17"/>
                <a:gd name="T5" fmla="*/ 11 h 50"/>
                <a:gd name="T6" fmla="*/ 0 w 17"/>
                <a:gd name="T7" fmla="*/ 49 h 50"/>
                <a:gd name="T8" fmla="*/ 16 w 17"/>
                <a:gd name="T9" fmla="*/ 50 h 50"/>
                <a:gd name="T10" fmla="*/ 17 w 17"/>
                <a:gd name="T11" fmla="*/ 11 h 50"/>
                <a:gd name="T12" fmla="*/ 17 w 17"/>
                <a:gd name="T13" fmla="*/ 0 h 50"/>
                <a:gd name="T14" fmla="*/ 1 w 17"/>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0">
                  <a:moveTo>
                    <a:pt x="1" y="0"/>
                  </a:moveTo>
                  <a:cubicBezTo>
                    <a:pt x="1" y="0"/>
                    <a:pt x="1" y="1"/>
                    <a:pt x="1" y="3"/>
                  </a:cubicBezTo>
                  <a:cubicBezTo>
                    <a:pt x="1" y="5"/>
                    <a:pt x="1" y="8"/>
                    <a:pt x="1" y="11"/>
                  </a:cubicBezTo>
                  <a:cubicBezTo>
                    <a:pt x="1" y="21"/>
                    <a:pt x="1" y="37"/>
                    <a:pt x="0" y="49"/>
                  </a:cubicBezTo>
                  <a:cubicBezTo>
                    <a:pt x="16" y="50"/>
                    <a:pt x="16" y="50"/>
                    <a:pt x="16" y="50"/>
                  </a:cubicBezTo>
                  <a:cubicBezTo>
                    <a:pt x="17" y="37"/>
                    <a:pt x="17" y="21"/>
                    <a:pt x="17" y="11"/>
                  </a:cubicBezTo>
                  <a:cubicBezTo>
                    <a:pt x="17" y="4"/>
                    <a:pt x="17" y="0"/>
                    <a:pt x="17" y="0"/>
                  </a:cubicBezTo>
                  <a:cubicBezTo>
                    <a:pt x="1" y="0"/>
                    <a:pt x="1" y="0"/>
                    <a:pt x="1" y="0"/>
                  </a:cubicBez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91"/>
            <p:cNvSpPr>
              <a:spLocks/>
            </p:cNvSpPr>
            <p:nvPr/>
          </p:nvSpPr>
          <p:spPr bwMode="auto">
            <a:xfrm>
              <a:off x="6103" y="2157"/>
              <a:ext cx="20" cy="138"/>
            </a:xfrm>
            <a:custGeom>
              <a:avLst/>
              <a:gdLst>
                <a:gd name="T0" fmla="*/ 5 w 22"/>
                <a:gd name="T1" fmla="*/ 8 h 149"/>
                <a:gd name="T2" fmla="*/ 0 w 22"/>
                <a:gd name="T3" fmla="*/ 140 h 149"/>
                <a:gd name="T4" fmla="*/ 8 w 22"/>
                <a:gd name="T5" fmla="*/ 149 h 149"/>
                <a:gd name="T6" fmla="*/ 17 w 22"/>
                <a:gd name="T7" fmla="*/ 141 h 149"/>
                <a:gd name="T8" fmla="*/ 22 w 22"/>
                <a:gd name="T9" fmla="*/ 9 h 149"/>
                <a:gd name="T10" fmla="*/ 14 w 22"/>
                <a:gd name="T11" fmla="*/ 0 h 149"/>
                <a:gd name="T12" fmla="*/ 5 w 22"/>
                <a:gd name="T13" fmla="*/ 8 h 149"/>
              </a:gdLst>
              <a:ahLst/>
              <a:cxnLst>
                <a:cxn ang="0">
                  <a:pos x="T0" y="T1"/>
                </a:cxn>
                <a:cxn ang="0">
                  <a:pos x="T2" y="T3"/>
                </a:cxn>
                <a:cxn ang="0">
                  <a:pos x="T4" y="T5"/>
                </a:cxn>
                <a:cxn ang="0">
                  <a:pos x="T6" y="T7"/>
                </a:cxn>
                <a:cxn ang="0">
                  <a:pos x="T8" y="T9"/>
                </a:cxn>
                <a:cxn ang="0">
                  <a:pos x="T10" y="T11"/>
                </a:cxn>
                <a:cxn ang="0">
                  <a:pos x="T12" y="T13"/>
                </a:cxn>
              </a:cxnLst>
              <a:rect l="0" t="0" r="r" b="b"/>
              <a:pathLst>
                <a:path w="22" h="149">
                  <a:moveTo>
                    <a:pt x="5" y="8"/>
                  </a:moveTo>
                  <a:cubicBezTo>
                    <a:pt x="0" y="140"/>
                    <a:pt x="0" y="140"/>
                    <a:pt x="0" y="140"/>
                  </a:cubicBezTo>
                  <a:cubicBezTo>
                    <a:pt x="0" y="145"/>
                    <a:pt x="3" y="149"/>
                    <a:pt x="8" y="149"/>
                  </a:cubicBezTo>
                  <a:cubicBezTo>
                    <a:pt x="13" y="149"/>
                    <a:pt x="17" y="145"/>
                    <a:pt x="17" y="141"/>
                  </a:cubicBezTo>
                  <a:cubicBezTo>
                    <a:pt x="22" y="9"/>
                    <a:pt x="22" y="9"/>
                    <a:pt x="22" y="9"/>
                  </a:cubicBezTo>
                  <a:cubicBezTo>
                    <a:pt x="22" y="4"/>
                    <a:pt x="19" y="0"/>
                    <a:pt x="14" y="0"/>
                  </a:cubicBezTo>
                  <a:cubicBezTo>
                    <a:pt x="9" y="0"/>
                    <a:pt x="5" y="4"/>
                    <a:pt x="5" y="8"/>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92"/>
            <p:cNvSpPr>
              <a:spLocks/>
            </p:cNvSpPr>
            <p:nvPr/>
          </p:nvSpPr>
          <p:spPr bwMode="auto">
            <a:xfrm>
              <a:off x="6056" y="2155"/>
              <a:ext cx="21" cy="138"/>
            </a:xfrm>
            <a:custGeom>
              <a:avLst/>
              <a:gdLst>
                <a:gd name="T0" fmla="*/ 5 w 22"/>
                <a:gd name="T1" fmla="*/ 8 h 149"/>
                <a:gd name="T2" fmla="*/ 0 w 22"/>
                <a:gd name="T3" fmla="*/ 140 h 149"/>
                <a:gd name="T4" fmla="*/ 8 w 22"/>
                <a:gd name="T5" fmla="*/ 149 h 149"/>
                <a:gd name="T6" fmla="*/ 17 w 22"/>
                <a:gd name="T7" fmla="*/ 141 h 149"/>
                <a:gd name="T8" fmla="*/ 22 w 22"/>
                <a:gd name="T9" fmla="*/ 9 h 149"/>
                <a:gd name="T10" fmla="*/ 14 w 22"/>
                <a:gd name="T11" fmla="*/ 0 h 149"/>
                <a:gd name="T12" fmla="*/ 5 w 22"/>
                <a:gd name="T13" fmla="*/ 8 h 149"/>
              </a:gdLst>
              <a:ahLst/>
              <a:cxnLst>
                <a:cxn ang="0">
                  <a:pos x="T0" y="T1"/>
                </a:cxn>
                <a:cxn ang="0">
                  <a:pos x="T2" y="T3"/>
                </a:cxn>
                <a:cxn ang="0">
                  <a:pos x="T4" y="T5"/>
                </a:cxn>
                <a:cxn ang="0">
                  <a:pos x="T6" y="T7"/>
                </a:cxn>
                <a:cxn ang="0">
                  <a:pos x="T8" y="T9"/>
                </a:cxn>
                <a:cxn ang="0">
                  <a:pos x="T10" y="T11"/>
                </a:cxn>
                <a:cxn ang="0">
                  <a:pos x="T12" y="T13"/>
                </a:cxn>
              </a:cxnLst>
              <a:rect l="0" t="0" r="r" b="b"/>
              <a:pathLst>
                <a:path w="22" h="149">
                  <a:moveTo>
                    <a:pt x="5" y="8"/>
                  </a:moveTo>
                  <a:cubicBezTo>
                    <a:pt x="0" y="140"/>
                    <a:pt x="0" y="140"/>
                    <a:pt x="0" y="140"/>
                  </a:cubicBezTo>
                  <a:cubicBezTo>
                    <a:pt x="0" y="145"/>
                    <a:pt x="4" y="149"/>
                    <a:pt x="8" y="149"/>
                  </a:cubicBezTo>
                  <a:cubicBezTo>
                    <a:pt x="13" y="149"/>
                    <a:pt x="17" y="145"/>
                    <a:pt x="17" y="141"/>
                  </a:cubicBezTo>
                  <a:cubicBezTo>
                    <a:pt x="22" y="9"/>
                    <a:pt x="22" y="9"/>
                    <a:pt x="22" y="9"/>
                  </a:cubicBezTo>
                  <a:cubicBezTo>
                    <a:pt x="22" y="4"/>
                    <a:pt x="19" y="0"/>
                    <a:pt x="14" y="0"/>
                  </a:cubicBezTo>
                  <a:cubicBezTo>
                    <a:pt x="10" y="0"/>
                    <a:pt x="6" y="4"/>
                    <a:pt x="5" y="8"/>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93"/>
            <p:cNvSpPr>
              <a:spLocks/>
            </p:cNvSpPr>
            <p:nvPr/>
          </p:nvSpPr>
          <p:spPr bwMode="auto">
            <a:xfrm>
              <a:off x="6029" y="2214"/>
              <a:ext cx="119" cy="118"/>
            </a:xfrm>
            <a:custGeom>
              <a:avLst/>
              <a:gdLst>
                <a:gd name="T0" fmla="*/ 65 w 127"/>
                <a:gd name="T1" fmla="*/ 2 h 127"/>
                <a:gd name="T2" fmla="*/ 65 w 127"/>
                <a:gd name="T3" fmla="*/ 2 h 127"/>
                <a:gd name="T4" fmla="*/ 127 w 127"/>
                <a:gd name="T5" fmla="*/ 5 h 127"/>
                <a:gd name="T6" fmla="*/ 125 w 127"/>
                <a:gd name="T7" fmla="*/ 67 h 127"/>
                <a:gd name="T8" fmla="*/ 125 w 127"/>
                <a:gd name="T9" fmla="*/ 67 h 127"/>
                <a:gd name="T10" fmla="*/ 61 w 127"/>
                <a:gd name="T11" fmla="*/ 126 h 127"/>
                <a:gd name="T12" fmla="*/ 60 w 127"/>
                <a:gd name="T13" fmla="*/ 126 h 127"/>
                <a:gd name="T14" fmla="*/ 60 w 127"/>
                <a:gd name="T15" fmla="*/ 126 h 127"/>
                <a:gd name="T16" fmla="*/ 60 w 127"/>
                <a:gd name="T17" fmla="*/ 126 h 127"/>
                <a:gd name="T18" fmla="*/ 1 w 127"/>
                <a:gd name="T19" fmla="*/ 62 h 127"/>
                <a:gd name="T20" fmla="*/ 4 w 127"/>
                <a:gd name="T21" fmla="*/ 0 h 127"/>
                <a:gd name="T22" fmla="*/ 65 w 127"/>
                <a:gd name="T23" fmla="*/ 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27">
                  <a:moveTo>
                    <a:pt x="65" y="2"/>
                  </a:moveTo>
                  <a:cubicBezTo>
                    <a:pt x="65" y="2"/>
                    <a:pt x="65" y="2"/>
                    <a:pt x="65" y="2"/>
                  </a:cubicBezTo>
                  <a:cubicBezTo>
                    <a:pt x="127" y="5"/>
                    <a:pt x="127" y="5"/>
                    <a:pt x="127" y="5"/>
                  </a:cubicBezTo>
                  <a:cubicBezTo>
                    <a:pt x="125" y="67"/>
                    <a:pt x="125" y="67"/>
                    <a:pt x="125" y="67"/>
                  </a:cubicBezTo>
                  <a:cubicBezTo>
                    <a:pt x="125" y="67"/>
                    <a:pt x="125" y="67"/>
                    <a:pt x="125" y="67"/>
                  </a:cubicBezTo>
                  <a:cubicBezTo>
                    <a:pt x="123" y="101"/>
                    <a:pt x="94" y="127"/>
                    <a:pt x="61" y="126"/>
                  </a:cubicBezTo>
                  <a:cubicBezTo>
                    <a:pt x="60" y="126"/>
                    <a:pt x="60" y="126"/>
                    <a:pt x="60" y="126"/>
                  </a:cubicBezTo>
                  <a:cubicBezTo>
                    <a:pt x="60" y="126"/>
                    <a:pt x="60" y="126"/>
                    <a:pt x="60" y="126"/>
                  </a:cubicBezTo>
                  <a:cubicBezTo>
                    <a:pt x="60" y="126"/>
                    <a:pt x="60" y="126"/>
                    <a:pt x="60" y="126"/>
                  </a:cubicBezTo>
                  <a:cubicBezTo>
                    <a:pt x="27" y="124"/>
                    <a:pt x="0" y="96"/>
                    <a:pt x="1" y="62"/>
                  </a:cubicBezTo>
                  <a:cubicBezTo>
                    <a:pt x="4" y="0"/>
                    <a:pt x="4" y="0"/>
                    <a:pt x="4" y="0"/>
                  </a:cubicBezTo>
                  <a:cubicBezTo>
                    <a:pt x="65" y="2"/>
                    <a:pt x="65" y="2"/>
                    <a:pt x="65" y="2"/>
                  </a:cubicBezTo>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94"/>
            <p:cNvSpPr>
              <a:spLocks/>
            </p:cNvSpPr>
            <p:nvPr/>
          </p:nvSpPr>
          <p:spPr bwMode="auto">
            <a:xfrm>
              <a:off x="6021" y="2200"/>
              <a:ext cx="139" cy="22"/>
            </a:xfrm>
            <a:custGeom>
              <a:avLst/>
              <a:gdLst>
                <a:gd name="T0" fmla="*/ 8 w 149"/>
                <a:gd name="T1" fmla="*/ 17 h 23"/>
                <a:gd name="T2" fmla="*/ 140 w 149"/>
                <a:gd name="T3" fmla="*/ 23 h 23"/>
                <a:gd name="T4" fmla="*/ 149 w 149"/>
                <a:gd name="T5" fmla="*/ 15 h 23"/>
                <a:gd name="T6" fmla="*/ 141 w 149"/>
                <a:gd name="T7" fmla="*/ 6 h 23"/>
                <a:gd name="T8" fmla="*/ 9 w 149"/>
                <a:gd name="T9" fmla="*/ 1 h 23"/>
                <a:gd name="T10" fmla="*/ 0 w 149"/>
                <a:gd name="T11" fmla="*/ 9 h 23"/>
                <a:gd name="T12" fmla="*/ 8 w 149"/>
                <a:gd name="T13" fmla="*/ 17 h 23"/>
              </a:gdLst>
              <a:ahLst/>
              <a:cxnLst>
                <a:cxn ang="0">
                  <a:pos x="T0" y="T1"/>
                </a:cxn>
                <a:cxn ang="0">
                  <a:pos x="T2" y="T3"/>
                </a:cxn>
                <a:cxn ang="0">
                  <a:pos x="T4" y="T5"/>
                </a:cxn>
                <a:cxn ang="0">
                  <a:pos x="T6" y="T7"/>
                </a:cxn>
                <a:cxn ang="0">
                  <a:pos x="T8" y="T9"/>
                </a:cxn>
                <a:cxn ang="0">
                  <a:pos x="T10" y="T11"/>
                </a:cxn>
                <a:cxn ang="0">
                  <a:pos x="T12" y="T13"/>
                </a:cxn>
              </a:cxnLst>
              <a:rect l="0" t="0" r="r" b="b"/>
              <a:pathLst>
                <a:path w="149" h="23">
                  <a:moveTo>
                    <a:pt x="8" y="17"/>
                  </a:moveTo>
                  <a:cubicBezTo>
                    <a:pt x="140" y="23"/>
                    <a:pt x="140" y="23"/>
                    <a:pt x="140" y="23"/>
                  </a:cubicBezTo>
                  <a:cubicBezTo>
                    <a:pt x="145" y="23"/>
                    <a:pt x="149" y="19"/>
                    <a:pt x="149" y="15"/>
                  </a:cubicBezTo>
                  <a:cubicBezTo>
                    <a:pt x="149" y="10"/>
                    <a:pt x="146" y="6"/>
                    <a:pt x="141" y="6"/>
                  </a:cubicBezTo>
                  <a:cubicBezTo>
                    <a:pt x="9" y="1"/>
                    <a:pt x="9" y="1"/>
                    <a:pt x="9" y="1"/>
                  </a:cubicBezTo>
                  <a:cubicBezTo>
                    <a:pt x="4" y="0"/>
                    <a:pt x="1" y="4"/>
                    <a:pt x="0" y="9"/>
                  </a:cubicBezTo>
                  <a:cubicBezTo>
                    <a:pt x="0" y="13"/>
                    <a:pt x="4" y="17"/>
                    <a:pt x="8" y="17"/>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95"/>
            <p:cNvSpPr>
              <a:spLocks noEditPoints="1"/>
            </p:cNvSpPr>
            <p:nvPr/>
          </p:nvSpPr>
          <p:spPr bwMode="auto">
            <a:xfrm>
              <a:off x="6032" y="2219"/>
              <a:ext cx="116" cy="10"/>
            </a:xfrm>
            <a:custGeom>
              <a:avLst/>
              <a:gdLst>
                <a:gd name="T0" fmla="*/ 116 w 116"/>
                <a:gd name="T1" fmla="*/ 3 h 10"/>
                <a:gd name="T2" fmla="*/ 116 w 116"/>
                <a:gd name="T3" fmla="*/ 5 h 10"/>
                <a:gd name="T4" fmla="*/ 116 w 116"/>
                <a:gd name="T5" fmla="*/ 3 h 10"/>
                <a:gd name="T6" fmla="*/ 116 w 116"/>
                <a:gd name="T7" fmla="*/ 3 h 10"/>
                <a:gd name="T8" fmla="*/ 1 w 116"/>
                <a:gd name="T9" fmla="*/ 0 h 10"/>
                <a:gd name="T10" fmla="*/ 0 w 116"/>
                <a:gd name="T11" fmla="*/ 10 h 10"/>
                <a:gd name="T12" fmla="*/ 0 w 116"/>
                <a:gd name="T13" fmla="*/ 10 h 10"/>
                <a:gd name="T14" fmla="*/ 1 w 11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
                  <a:moveTo>
                    <a:pt x="116" y="3"/>
                  </a:moveTo>
                  <a:lnTo>
                    <a:pt x="116" y="5"/>
                  </a:lnTo>
                  <a:lnTo>
                    <a:pt x="116" y="3"/>
                  </a:lnTo>
                  <a:lnTo>
                    <a:pt x="116" y="3"/>
                  </a:lnTo>
                  <a:close/>
                  <a:moveTo>
                    <a:pt x="1" y="0"/>
                  </a:moveTo>
                  <a:lnTo>
                    <a:pt x="0" y="10"/>
                  </a:lnTo>
                  <a:lnTo>
                    <a:pt x="0" y="10"/>
                  </a:lnTo>
                  <a:lnTo>
                    <a:pt x="1" y="0"/>
                  </a:lnTo>
                  <a:close/>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6"/>
            <p:cNvSpPr>
              <a:spLocks noEditPoints="1"/>
            </p:cNvSpPr>
            <p:nvPr/>
          </p:nvSpPr>
          <p:spPr bwMode="auto">
            <a:xfrm>
              <a:off x="6032" y="2219"/>
              <a:ext cx="116" cy="10"/>
            </a:xfrm>
            <a:custGeom>
              <a:avLst/>
              <a:gdLst>
                <a:gd name="T0" fmla="*/ 116 w 116"/>
                <a:gd name="T1" fmla="*/ 3 h 10"/>
                <a:gd name="T2" fmla="*/ 116 w 116"/>
                <a:gd name="T3" fmla="*/ 5 h 10"/>
                <a:gd name="T4" fmla="*/ 116 w 116"/>
                <a:gd name="T5" fmla="*/ 3 h 10"/>
                <a:gd name="T6" fmla="*/ 116 w 116"/>
                <a:gd name="T7" fmla="*/ 3 h 10"/>
                <a:gd name="T8" fmla="*/ 1 w 116"/>
                <a:gd name="T9" fmla="*/ 0 h 10"/>
                <a:gd name="T10" fmla="*/ 0 w 116"/>
                <a:gd name="T11" fmla="*/ 10 h 10"/>
                <a:gd name="T12" fmla="*/ 0 w 116"/>
                <a:gd name="T13" fmla="*/ 10 h 10"/>
                <a:gd name="T14" fmla="*/ 1 w 11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
                  <a:moveTo>
                    <a:pt x="116" y="3"/>
                  </a:moveTo>
                  <a:lnTo>
                    <a:pt x="116" y="5"/>
                  </a:lnTo>
                  <a:lnTo>
                    <a:pt x="116" y="3"/>
                  </a:lnTo>
                  <a:lnTo>
                    <a:pt x="116" y="3"/>
                  </a:lnTo>
                  <a:moveTo>
                    <a:pt x="1" y="0"/>
                  </a:moveTo>
                  <a:lnTo>
                    <a:pt x="0" y="10"/>
                  </a:lnTo>
                  <a:lnTo>
                    <a:pt x="0" y="1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97"/>
            <p:cNvSpPr>
              <a:spLocks/>
            </p:cNvSpPr>
            <p:nvPr/>
          </p:nvSpPr>
          <p:spPr bwMode="auto">
            <a:xfrm>
              <a:off x="6032" y="2217"/>
              <a:ext cx="116" cy="18"/>
            </a:xfrm>
            <a:custGeom>
              <a:avLst/>
              <a:gdLst>
                <a:gd name="T0" fmla="*/ 1 w 116"/>
                <a:gd name="T1" fmla="*/ 0 h 18"/>
                <a:gd name="T2" fmla="*/ 1 w 116"/>
                <a:gd name="T3" fmla="*/ 2 h 18"/>
                <a:gd name="T4" fmla="*/ 0 w 116"/>
                <a:gd name="T5" fmla="*/ 12 h 18"/>
                <a:gd name="T6" fmla="*/ 115 w 116"/>
                <a:gd name="T7" fmla="*/ 18 h 18"/>
                <a:gd name="T8" fmla="*/ 116 w 116"/>
                <a:gd name="T9" fmla="*/ 7 h 18"/>
                <a:gd name="T10" fmla="*/ 116 w 116"/>
                <a:gd name="T11" fmla="*/ 5 h 18"/>
                <a:gd name="T12" fmla="*/ 3 w 116"/>
                <a:gd name="T13" fmla="*/ 0 h 18"/>
                <a:gd name="T14" fmla="*/ 1 w 11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8">
                  <a:moveTo>
                    <a:pt x="1" y="0"/>
                  </a:moveTo>
                  <a:lnTo>
                    <a:pt x="1" y="2"/>
                  </a:lnTo>
                  <a:lnTo>
                    <a:pt x="0" y="12"/>
                  </a:lnTo>
                  <a:lnTo>
                    <a:pt x="115" y="18"/>
                  </a:lnTo>
                  <a:lnTo>
                    <a:pt x="116" y="7"/>
                  </a:lnTo>
                  <a:lnTo>
                    <a:pt x="116" y="5"/>
                  </a:lnTo>
                  <a:lnTo>
                    <a:pt x="3" y="0"/>
                  </a:lnTo>
                  <a:lnTo>
                    <a:pt x="1" y="0"/>
                  </a:lnTo>
                  <a:close/>
                </a:path>
              </a:pathLst>
            </a:custGeom>
            <a:solidFill>
              <a:srgbClr val="A10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98"/>
            <p:cNvSpPr>
              <a:spLocks/>
            </p:cNvSpPr>
            <p:nvPr/>
          </p:nvSpPr>
          <p:spPr bwMode="auto">
            <a:xfrm>
              <a:off x="6032" y="2217"/>
              <a:ext cx="116" cy="18"/>
            </a:xfrm>
            <a:custGeom>
              <a:avLst/>
              <a:gdLst>
                <a:gd name="T0" fmla="*/ 1 w 116"/>
                <a:gd name="T1" fmla="*/ 0 h 18"/>
                <a:gd name="T2" fmla="*/ 1 w 116"/>
                <a:gd name="T3" fmla="*/ 2 h 18"/>
                <a:gd name="T4" fmla="*/ 0 w 116"/>
                <a:gd name="T5" fmla="*/ 12 h 18"/>
                <a:gd name="T6" fmla="*/ 115 w 116"/>
                <a:gd name="T7" fmla="*/ 18 h 18"/>
                <a:gd name="T8" fmla="*/ 116 w 116"/>
                <a:gd name="T9" fmla="*/ 7 h 18"/>
                <a:gd name="T10" fmla="*/ 116 w 116"/>
                <a:gd name="T11" fmla="*/ 5 h 18"/>
                <a:gd name="T12" fmla="*/ 3 w 116"/>
                <a:gd name="T13" fmla="*/ 0 h 18"/>
                <a:gd name="T14" fmla="*/ 1 w 11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8">
                  <a:moveTo>
                    <a:pt x="1" y="0"/>
                  </a:moveTo>
                  <a:lnTo>
                    <a:pt x="1" y="2"/>
                  </a:lnTo>
                  <a:lnTo>
                    <a:pt x="0" y="12"/>
                  </a:lnTo>
                  <a:lnTo>
                    <a:pt x="115" y="18"/>
                  </a:lnTo>
                  <a:lnTo>
                    <a:pt x="116" y="7"/>
                  </a:lnTo>
                  <a:lnTo>
                    <a:pt x="116" y="5"/>
                  </a:lnTo>
                  <a:lnTo>
                    <a:pt x="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99"/>
            <p:cNvSpPr>
              <a:spLocks/>
            </p:cNvSpPr>
            <p:nvPr/>
          </p:nvSpPr>
          <p:spPr bwMode="auto">
            <a:xfrm>
              <a:off x="6033" y="2217"/>
              <a:ext cx="2"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00"/>
            <p:cNvSpPr>
              <a:spLocks/>
            </p:cNvSpPr>
            <p:nvPr/>
          </p:nvSpPr>
          <p:spPr bwMode="auto">
            <a:xfrm>
              <a:off x="6033" y="2217"/>
              <a:ext cx="2"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01"/>
            <p:cNvSpPr>
              <a:spLocks/>
            </p:cNvSpPr>
            <p:nvPr/>
          </p:nvSpPr>
          <p:spPr bwMode="auto">
            <a:xfrm>
              <a:off x="5998" y="2254"/>
              <a:ext cx="75" cy="119"/>
            </a:xfrm>
            <a:custGeom>
              <a:avLst/>
              <a:gdLst>
                <a:gd name="T0" fmla="*/ 62 w 80"/>
                <a:gd name="T1" fmla="*/ 0 h 128"/>
                <a:gd name="T2" fmla="*/ 35 w 80"/>
                <a:gd name="T3" fmla="*/ 34 h 128"/>
                <a:gd name="T4" fmla="*/ 0 w 80"/>
                <a:gd name="T5" fmla="*/ 97 h 128"/>
                <a:gd name="T6" fmla="*/ 41 w 80"/>
                <a:gd name="T7" fmla="*/ 109 h 128"/>
                <a:gd name="T8" fmla="*/ 52 w 80"/>
                <a:gd name="T9" fmla="*/ 53 h 128"/>
                <a:gd name="T10" fmla="*/ 62 w 80"/>
                <a:gd name="T11" fmla="*/ 38 h 128"/>
                <a:gd name="T12" fmla="*/ 62 w 80"/>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80" h="128">
                  <a:moveTo>
                    <a:pt x="62" y="0"/>
                  </a:moveTo>
                  <a:cubicBezTo>
                    <a:pt x="48" y="22"/>
                    <a:pt x="35" y="34"/>
                    <a:pt x="35" y="34"/>
                  </a:cubicBezTo>
                  <a:cubicBezTo>
                    <a:pt x="0" y="97"/>
                    <a:pt x="0" y="97"/>
                    <a:pt x="0" y="97"/>
                  </a:cubicBezTo>
                  <a:cubicBezTo>
                    <a:pt x="0" y="97"/>
                    <a:pt x="25" y="128"/>
                    <a:pt x="41" y="109"/>
                  </a:cubicBezTo>
                  <a:cubicBezTo>
                    <a:pt x="57" y="91"/>
                    <a:pt x="52" y="53"/>
                    <a:pt x="52" y="53"/>
                  </a:cubicBezTo>
                  <a:cubicBezTo>
                    <a:pt x="52" y="53"/>
                    <a:pt x="56" y="44"/>
                    <a:pt x="62" y="38"/>
                  </a:cubicBezTo>
                  <a:cubicBezTo>
                    <a:pt x="80" y="25"/>
                    <a:pt x="74" y="2"/>
                    <a:pt x="6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02"/>
            <p:cNvSpPr>
              <a:spLocks/>
            </p:cNvSpPr>
            <p:nvPr/>
          </p:nvSpPr>
          <p:spPr bwMode="auto">
            <a:xfrm>
              <a:off x="5743" y="2423"/>
              <a:ext cx="31" cy="6"/>
            </a:xfrm>
            <a:custGeom>
              <a:avLst/>
              <a:gdLst>
                <a:gd name="T0" fmla="*/ 0 w 31"/>
                <a:gd name="T1" fmla="*/ 0 h 6"/>
                <a:gd name="T2" fmla="*/ 31 w 31"/>
                <a:gd name="T3" fmla="*/ 6 h 6"/>
                <a:gd name="T4" fmla="*/ 0 w 31"/>
                <a:gd name="T5" fmla="*/ 0 h 6"/>
              </a:gdLst>
              <a:ahLst/>
              <a:cxnLst>
                <a:cxn ang="0">
                  <a:pos x="T0" y="T1"/>
                </a:cxn>
                <a:cxn ang="0">
                  <a:pos x="T2" y="T3"/>
                </a:cxn>
                <a:cxn ang="0">
                  <a:pos x="T4" y="T5"/>
                </a:cxn>
              </a:cxnLst>
              <a:rect l="0" t="0" r="r" b="b"/>
              <a:pathLst>
                <a:path w="31" h="6">
                  <a:moveTo>
                    <a:pt x="0" y="0"/>
                  </a:moveTo>
                  <a:lnTo>
                    <a:pt x="31" y="6"/>
                  </a:lnTo>
                  <a:lnTo>
                    <a:pt x="0" y="0"/>
                  </a:lnTo>
                  <a:close/>
                </a:path>
              </a:pathLst>
            </a:custGeom>
            <a:solidFill>
              <a:srgbClr val="C23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03"/>
            <p:cNvSpPr>
              <a:spLocks/>
            </p:cNvSpPr>
            <p:nvPr/>
          </p:nvSpPr>
          <p:spPr bwMode="auto">
            <a:xfrm>
              <a:off x="5743" y="2423"/>
              <a:ext cx="31" cy="6"/>
            </a:xfrm>
            <a:custGeom>
              <a:avLst/>
              <a:gdLst>
                <a:gd name="T0" fmla="*/ 0 w 31"/>
                <a:gd name="T1" fmla="*/ 0 h 6"/>
                <a:gd name="T2" fmla="*/ 31 w 31"/>
                <a:gd name="T3" fmla="*/ 6 h 6"/>
                <a:gd name="T4" fmla="*/ 0 w 31"/>
                <a:gd name="T5" fmla="*/ 0 h 6"/>
              </a:gdLst>
              <a:ahLst/>
              <a:cxnLst>
                <a:cxn ang="0">
                  <a:pos x="T0" y="T1"/>
                </a:cxn>
                <a:cxn ang="0">
                  <a:pos x="T2" y="T3"/>
                </a:cxn>
                <a:cxn ang="0">
                  <a:pos x="T4" y="T5"/>
                </a:cxn>
              </a:cxnLst>
              <a:rect l="0" t="0" r="r" b="b"/>
              <a:pathLst>
                <a:path w="31" h="6">
                  <a:moveTo>
                    <a:pt x="0" y="0"/>
                  </a:moveTo>
                  <a:lnTo>
                    <a:pt x="31"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04"/>
            <p:cNvSpPr>
              <a:spLocks/>
            </p:cNvSpPr>
            <p:nvPr/>
          </p:nvSpPr>
          <p:spPr bwMode="auto">
            <a:xfrm>
              <a:off x="5764" y="2376"/>
              <a:ext cx="37" cy="13"/>
            </a:xfrm>
            <a:custGeom>
              <a:avLst/>
              <a:gdLst>
                <a:gd name="T0" fmla="*/ 0 w 37"/>
                <a:gd name="T1" fmla="*/ 0 h 13"/>
                <a:gd name="T2" fmla="*/ 0 w 37"/>
                <a:gd name="T3" fmla="*/ 0 h 13"/>
                <a:gd name="T4" fmla="*/ 37 w 37"/>
                <a:gd name="T5" fmla="*/ 13 h 13"/>
                <a:gd name="T6" fmla="*/ 37 w 37"/>
                <a:gd name="T7" fmla="*/ 13 h 13"/>
                <a:gd name="T8" fmla="*/ 0 w 37"/>
                <a:gd name="T9" fmla="*/ 0 h 13"/>
              </a:gdLst>
              <a:ahLst/>
              <a:cxnLst>
                <a:cxn ang="0">
                  <a:pos x="T0" y="T1"/>
                </a:cxn>
                <a:cxn ang="0">
                  <a:pos x="T2" y="T3"/>
                </a:cxn>
                <a:cxn ang="0">
                  <a:pos x="T4" y="T5"/>
                </a:cxn>
                <a:cxn ang="0">
                  <a:pos x="T6" y="T7"/>
                </a:cxn>
                <a:cxn ang="0">
                  <a:pos x="T8" y="T9"/>
                </a:cxn>
              </a:cxnLst>
              <a:rect l="0" t="0" r="r" b="b"/>
              <a:pathLst>
                <a:path w="37" h="13">
                  <a:moveTo>
                    <a:pt x="0" y="0"/>
                  </a:moveTo>
                  <a:lnTo>
                    <a:pt x="0" y="0"/>
                  </a:lnTo>
                  <a:lnTo>
                    <a:pt x="37" y="13"/>
                  </a:lnTo>
                  <a:lnTo>
                    <a:pt x="37" y="13"/>
                  </a:lnTo>
                  <a:lnTo>
                    <a:pt x="0" y="0"/>
                  </a:lnTo>
                  <a:close/>
                </a:path>
              </a:pathLst>
            </a:custGeom>
            <a:solidFill>
              <a:srgbClr val="7D3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05"/>
            <p:cNvSpPr>
              <a:spLocks/>
            </p:cNvSpPr>
            <p:nvPr/>
          </p:nvSpPr>
          <p:spPr bwMode="auto">
            <a:xfrm>
              <a:off x="5764" y="2376"/>
              <a:ext cx="37" cy="13"/>
            </a:xfrm>
            <a:custGeom>
              <a:avLst/>
              <a:gdLst>
                <a:gd name="T0" fmla="*/ 0 w 37"/>
                <a:gd name="T1" fmla="*/ 0 h 13"/>
                <a:gd name="T2" fmla="*/ 0 w 37"/>
                <a:gd name="T3" fmla="*/ 0 h 13"/>
                <a:gd name="T4" fmla="*/ 37 w 37"/>
                <a:gd name="T5" fmla="*/ 13 h 13"/>
                <a:gd name="T6" fmla="*/ 37 w 37"/>
                <a:gd name="T7" fmla="*/ 13 h 13"/>
                <a:gd name="T8" fmla="*/ 0 w 37"/>
                <a:gd name="T9" fmla="*/ 0 h 13"/>
              </a:gdLst>
              <a:ahLst/>
              <a:cxnLst>
                <a:cxn ang="0">
                  <a:pos x="T0" y="T1"/>
                </a:cxn>
                <a:cxn ang="0">
                  <a:pos x="T2" y="T3"/>
                </a:cxn>
                <a:cxn ang="0">
                  <a:pos x="T4" y="T5"/>
                </a:cxn>
                <a:cxn ang="0">
                  <a:pos x="T6" y="T7"/>
                </a:cxn>
                <a:cxn ang="0">
                  <a:pos x="T8" y="T9"/>
                </a:cxn>
              </a:cxnLst>
              <a:rect l="0" t="0" r="r" b="b"/>
              <a:pathLst>
                <a:path w="37" h="13">
                  <a:moveTo>
                    <a:pt x="0" y="0"/>
                  </a:moveTo>
                  <a:lnTo>
                    <a:pt x="0" y="0"/>
                  </a:lnTo>
                  <a:lnTo>
                    <a:pt x="37" y="13"/>
                  </a:lnTo>
                  <a:lnTo>
                    <a:pt x="37" y="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06"/>
            <p:cNvSpPr>
              <a:spLocks/>
            </p:cNvSpPr>
            <p:nvPr/>
          </p:nvSpPr>
          <p:spPr bwMode="auto">
            <a:xfrm>
              <a:off x="5764" y="2376"/>
              <a:ext cx="37" cy="13"/>
            </a:xfrm>
            <a:custGeom>
              <a:avLst/>
              <a:gdLst>
                <a:gd name="T0" fmla="*/ 0 w 39"/>
                <a:gd name="T1" fmla="*/ 0 h 14"/>
                <a:gd name="T2" fmla="*/ 0 w 39"/>
                <a:gd name="T3" fmla="*/ 0 h 14"/>
                <a:gd name="T4" fmla="*/ 39 w 39"/>
                <a:gd name="T5" fmla="*/ 14 h 14"/>
                <a:gd name="T6" fmla="*/ 39 w 39"/>
                <a:gd name="T7" fmla="*/ 14 h 14"/>
                <a:gd name="T8" fmla="*/ 0 w 39"/>
                <a:gd name="T9" fmla="*/ 0 h 14"/>
              </a:gdLst>
              <a:ahLst/>
              <a:cxnLst>
                <a:cxn ang="0">
                  <a:pos x="T0" y="T1"/>
                </a:cxn>
                <a:cxn ang="0">
                  <a:pos x="T2" y="T3"/>
                </a:cxn>
                <a:cxn ang="0">
                  <a:pos x="T4" y="T5"/>
                </a:cxn>
                <a:cxn ang="0">
                  <a:pos x="T6" y="T7"/>
                </a:cxn>
                <a:cxn ang="0">
                  <a:pos x="T8" y="T9"/>
                </a:cxn>
              </a:cxnLst>
              <a:rect l="0" t="0" r="r" b="b"/>
              <a:pathLst>
                <a:path w="39" h="14">
                  <a:moveTo>
                    <a:pt x="0" y="0"/>
                  </a:moveTo>
                  <a:cubicBezTo>
                    <a:pt x="0" y="0"/>
                    <a:pt x="0" y="0"/>
                    <a:pt x="0" y="0"/>
                  </a:cubicBezTo>
                  <a:cubicBezTo>
                    <a:pt x="39" y="14"/>
                    <a:pt x="39" y="14"/>
                    <a:pt x="39" y="14"/>
                  </a:cubicBezTo>
                  <a:cubicBezTo>
                    <a:pt x="39" y="14"/>
                    <a:pt x="39" y="14"/>
                    <a:pt x="39" y="14"/>
                  </a:cubicBezTo>
                  <a:cubicBezTo>
                    <a:pt x="0" y="0"/>
                    <a:pt x="0" y="0"/>
                    <a:pt x="0" y="0"/>
                  </a:cubicBezTo>
                </a:path>
              </a:pathLst>
            </a:custGeom>
            <a:solidFill>
              <a:srgbClr val="C23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07"/>
            <p:cNvSpPr>
              <a:spLocks/>
            </p:cNvSpPr>
            <p:nvPr/>
          </p:nvSpPr>
          <p:spPr bwMode="auto">
            <a:xfrm>
              <a:off x="5450" y="2510"/>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08"/>
            <p:cNvSpPr>
              <a:spLocks/>
            </p:cNvSpPr>
            <p:nvPr/>
          </p:nvSpPr>
          <p:spPr bwMode="auto">
            <a:xfrm>
              <a:off x="5450" y="2510"/>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09"/>
            <p:cNvSpPr>
              <a:spLocks noChangeArrowheads="1"/>
            </p:cNvSpPr>
            <p:nvPr/>
          </p:nvSpPr>
          <p:spPr bwMode="auto">
            <a:xfrm>
              <a:off x="5285" y="2504"/>
              <a:ext cx="1" cy="1"/>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10"/>
            <p:cNvSpPr>
              <a:spLocks/>
            </p:cNvSpPr>
            <p:nvPr/>
          </p:nvSpPr>
          <p:spPr bwMode="auto">
            <a:xfrm>
              <a:off x="5285" y="250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11"/>
            <p:cNvSpPr>
              <a:spLocks/>
            </p:cNvSpPr>
            <p:nvPr/>
          </p:nvSpPr>
          <p:spPr bwMode="auto">
            <a:xfrm>
              <a:off x="5551" y="2833"/>
              <a:ext cx="104" cy="90"/>
            </a:xfrm>
            <a:custGeom>
              <a:avLst/>
              <a:gdLst>
                <a:gd name="T0" fmla="*/ 112 w 112"/>
                <a:gd name="T1" fmla="*/ 47 h 97"/>
                <a:gd name="T2" fmla="*/ 112 w 112"/>
                <a:gd name="T3" fmla="*/ 36 h 97"/>
                <a:gd name="T4" fmla="*/ 0 w 112"/>
                <a:gd name="T5" fmla="*/ 0 h 97"/>
                <a:gd name="T6" fmla="*/ 31 w 112"/>
                <a:gd name="T7" fmla="*/ 97 h 97"/>
                <a:gd name="T8" fmla="*/ 72 w 112"/>
                <a:gd name="T9" fmla="*/ 91 h 97"/>
                <a:gd name="T10" fmla="*/ 112 w 112"/>
                <a:gd name="T11" fmla="*/ 47 h 97"/>
              </a:gdLst>
              <a:ahLst/>
              <a:cxnLst>
                <a:cxn ang="0">
                  <a:pos x="T0" y="T1"/>
                </a:cxn>
                <a:cxn ang="0">
                  <a:pos x="T2" y="T3"/>
                </a:cxn>
                <a:cxn ang="0">
                  <a:pos x="T4" y="T5"/>
                </a:cxn>
                <a:cxn ang="0">
                  <a:pos x="T6" y="T7"/>
                </a:cxn>
                <a:cxn ang="0">
                  <a:pos x="T8" y="T9"/>
                </a:cxn>
                <a:cxn ang="0">
                  <a:pos x="T10" y="T11"/>
                </a:cxn>
              </a:cxnLst>
              <a:rect l="0" t="0" r="r" b="b"/>
              <a:pathLst>
                <a:path w="112" h="97">
                  <a:moveTo>
                    <a:pt x="112" y="47"/>
                  </a:moveTo>
                  <a:cubicBezTo>
                    <a:pt x="112" y="36"/>
                    <a:pt x="112" y="36"/>
                    <a:pt x="112" y="36"/>
                  </a:cubicBezTo>
                  <a:cubicBezTo>
                    <a:pt x="35" y="68"/>
                    <a:pt x="3" y="6"/>
                    <a:pt x="0" y="0"/>
                  </a:cubicBezTo>
                  <a:cubicBezTo>
                    <a:pt x="0" y="6"/>
                    <a:pt x="0" y="63"/>
                    <a:pt x="31" y="97"/>
                  </a:cubicBezTo>
                  <a:cubicBezTo>
                    <a:pt x="72" y="91"/>
                    <a:pt x="72" y="91"/>
                    <a:pt x="72" y="91"/>
                  </a:cubicBezTo>
                  <a:cubicBezTo>
                    <a:pt x="94" y="86"/>
                    <a:pt x="109" y="68"/>
                    <a:pt x="112" y="47"/>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12"/>
            <p:cNvSpPr>
              <a:spLocks noEditPoints="1"/>
            </p:cNvSpPr>
            <p:nvPr/>
          </p:nvSpPr>
          <p:spPr bwMode="auto">
            <a:xfrm>
              <a:off x="5636" y="2866"/>
              <a:ext cx="19" cy="7"/>
            </a:xfrm>
            <a:custGeom>
              <a:avLst/>
              <a:gdLst>
                <a:gd name="T0" fmla="*/ 1 w 21"/>
                <a:gd name="T1" fmla="*/ 7 h 7"/>
                <a:gd name="T2" fmla="*/ 0 w 21"/>
                <a:gd name="T3" fmla="*/ 7 h 7"/>
                <a:gd name="T4" fmla="*/ 0 w 21"/>
                <a:gd name="T5" fmla="*/ 7 h 7"/>
                <a:gd name="T6" fmla="*/ 0 w 21"/>
                <a:gd name="T7" fmla="*/ 7 h 7"/>
                <a:gd name="T8" fmla="*/ 1 w 21"/>
                <a:gd name="T9" fmla="*/ 7 h 7"/>
                <a:gd name="T10" fmla="*/ 21 w 21"/>
                <a:gd name="T11" fmla="*/ 0 h 7"/>
                <a:gd name="T12" fmla="*/ 21 w 21"/>
                <a:gd name="T13" fmla="*/ 0 h 7"/>
                <a:gd name="T14" fmla="*/ 21 w 2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7"/>
                  </a:moveTo>
                  <a:cubicBezTo>
                    <a:pt x="1" y="7"/>
                    <a:pt x="0" y="7"/>
                    <a:pt x="0" y="7"/>
                  </a:cubicBezTo>
                  <a:cubicBezTo>
                    <a:pt x="0" y="7"/>
                    <a:pt x="0" y="7"/>
                    <a:pt x="0" y="7"/>
                  </a:cubicBezTo>
                  <a:cubicBezTo>
                    <a:pt x="0" y="7"/>
                    <a:pt x="0" y="7"/>
                    <a:pt x="0" y="7"/>
                  </a:cubicBezTo>
                  <a:cubicBezTo>
                    <a:pt x="0" y="7"/>
                    <a:pt x="1" y="7"/>
                    <a:pt x="1" y="7"/>
                  </a:cubicBezTo>
                  <a:moveTo>
                    <a:pt x="21" y="0"/>
                  </a:moveTo>
                  <a:cubicBezTo>
                    <a:pt x="21" y="0"/>
                    <a:pt x="21" y="0"/>
                    <a:pt x="21" y="0"/>
                  </a:cubicBezTo>
                  <a:cubicBezTo>
                    <a:pt x="21" y="0"/>
                    <a:pt x="21" y="0"/>
                    <a:pt x="21" y="0"/>
                  </a:cubicBezTo>
                </a:path>
              </a:pathLst>
            </a:custGeom>
            <a:solidFill>
              <a:srgbClr val="A10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3"/>
            <p:cNvSpPr>
              <a:spLocks noEditPoints="1"/>
            </p:cNvSpPr>
            <p:nvPr/>
          </p:nvSpPr>
          <p:spPr bwMode="auto">
            <a:xfrm>
              <a:off x="5407" y="2944"/>
              <a:ext cx="25" cy="97"/>
            </a:xfrm>
            <a:custGeom>
              <a:avLst/>
              <a:gdLst>
                <a:gd name="T0" fmla="*/ 1 w 27"/>
                <a:gd name="T1" fmla="*/ 104 h 104"/>
                <a:gd name="T2" fmla="*/ 1 w 27"/>
                <a:gd name="T3" fmla="*/ 104 h 104"/>
                <a:gd name="T4" fmla="*/ 0 w 27"/>
                <a:gd name="T5" fmla="*/ 104 h 104"/>
                <a:gd name="T6" fmla="*/ 0 w 27"/>
                <a:gd name="T7" fmla="*/ 104 h 104"/>
                <a:gd name="T8" fmla="*/ 1 w 27"/>
                <a:gd name="T9" fmla="*/ 104 h 104"/>
                <a:gd name="T10" fmla="*/ 1 w 27"/>
                <a:gd name="T11" fmla="*/ 104 h 104"/>
                <a:gd name="T12" fmla="*/ 1 w 27"/>
                <a:gd name="T13" fmla="*/ 104 h 104"/>
                <a:gd name="T14" fmla="*/ 1 w 27"/>
                <a:gd name="T15" fmla="*/ 104 h 104"/>
                <a:gd name="T16" fmla="*/ 1 w 27"/>
                <a:gd name="T17" fmla="*/ 104 h 104"/>
                <a:gd name="T18" fmla="*/ 27 w 27"/>
                <a:gd name="T19" fmla="*/ 0 h 104"/>
                <a:gd name="T20" fmla="*/ 27 w 27"/>
                <a:gd name="T21" fmla="*/ 0 h 104"/>
                <a:gd name="T22" fmla="*/ 27 w 27"/>
                <a:gd name="T23" fmla="*/ 0 h 104"/>
                <a:gd name="T24" fmla="*/ 27 w 27"/>
                <a:gd name="T25" fmla="*/ 0 h 104"/>
                <a:gd name="T26" fmla="*/ 27 w 27"/>
                <a:gd name="T27" fmla="*/ 0 h 104"/>
                <a:gd name="T28" fmla="*/ 27 w 27"/>
                <a:gd name="T29" fmla="*/ 0 h 104"/>
                <a:gd name="T30" fmla="*/ 27 w 27"/>
                <a:gd name="T31" fmla="*/ 0 h 104"/>
                <a:gd name="T32" fmla="*/ 27 w 27"/>
                <a:gd name="T33" fmla="*/ 0 h 104"/>
                <a:gd name="T34" fmla="*/ 27 w 27"/>
                <a:gd name="T35" fmla="*/ 0 h 104"/>
                <a:gd name="T36" fmla="*/ 27 w 27"/>
                <a:gd name="T37" fmla="*/ 0 h 104"/>
                <a:gd name="T38" fmla="*/ 27 w 27"/>
                <a:gd name="T39" fmla="*/ 0 h 104"/>
                <a:gd name="T40" fmla="*/ 27 w 27"/>
                <a:gd name="T41" fmla="*/ 0 h 104"/>
                <a:gd name="T42" fmla="*/ 27 w 27"/>
                <a:gd name="T43" fmla="*/ 0 h 104"/>
                <a:gd name="T44" fmla="*/ 27 w 27"/>
                <a:gd name="T45" fmla="*/ 0 h 104"/>
                <a:gd name="T46" fmla="*/ 27 w 27"/>
                <a:gd name="T4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04">
                  <a:moveTo>
                    <a:pt x="1" y="104"/>
                  </a:moveTo>
                  <a:cubicBezTo>
                    <a:pt x="1" y="104"/>
                    <a:pt x="1" y="104"/>
                    <a:pt x="1" y="104"/>
                  </a:cubicBezTo>
                  <a:cubicBezTo>
                    <a:pt x="0" y="104"/>
                    <a:pt x="0" y="104"/>
                    <a:pt x="0" y="104"/>
                  </a:cubicBezTo>
                  <a:cubicBezTo>
                    <a:pt x="0" y="104"/>
                    <a:pt x="0" y="104"/>
                    <a:pt x="0" y="104"/>
                  </a:cubicBezTo>
                  <a:cubicBezTo>
                    <a:pt x="0" y="104"/>
                    <a:pt x="0" y="104"/>
                    <a:pt x="1" y="104"/>
                  </a:cubicBezTo>
                  <a:moveTo>
                    <a:pt x="1" y="104"/>
                  </a:moveTo>
                  <a:cubicBezTo>
                    <a:pt x="1" y="104"/>
                    <a:pt x="1" y="104"/>
                    <a:pt x="1" y="104"/>
                  </a:cubicBezTo>
                  <a:cubicBezTo>
                    <a:pt x="1" y="104"/>
                    <a:pt x="1" y="104"/>
                    <a:pt x="1" y="104"/>
                  </a:cubicBezTo>
                  <a:cubicBezTo>
                    <a:pt x="1" y="104"/>
                    <a:pt x="1" y="104"/>
                    <a:pt x="1" y="104"/>
                  </a:cubicBezTo>
                  <a:moveTo>
                    <a:pt x="27" y="0"/>
                  </a:moveTo>
                  <a:cubicBezTo>
                    <a:pt x="27" y="0"/>
                    <a:pt x="27" y="0"/>
                    <a:pt x="27" y="0"/>
                  </a:cubicBezTo>
                  <a:cubicBezTo>
                    <a:pt x="27" y="0"/>
                    <a:pt x="27" y="0"/>
                    <a:pt x="27" y="0"/>
                  </a:cubicBezTo>
                  <a:moveTo>
                    <a:pt x="27" y="0"/>
                  </a:moveTo>
                  <a:cubicBezTo>
                    <a:pt x="27" y="0"/>
                    <a:pt x="27" y="0"/>
                    <a:pt x="27" y="0"/>
                  </a:cubicBezTo>
                  <a:cubicBezTo>
                    <a:pt x="27" y="0"/>
                    <a:pt x="27" y="0"/>
                    <a:pt x="27" y="0"/>
                  </a:cubicBezTo>
                  <a:moveTo>
                    <a:pt x="27" y="0"/>
                  </a:moveTo>
                  <a:cubicBezTo>
                    <a:pt x="27" y="0"/>
                    <a:pt x="27" y="0"/>
                    <a:pt x="27" y="0"/>
                  </a:cubicBezTo>
                  <a:cubicBezTo>
                    <a:pt x="27" y="0"/>
                    <a:pt x="27" y="0"/>
                    <a:pt x="27" y="0"/>
                  </a:cubicBezTo>
                  <a:moveTo>
                    <a:pt x="27" y="0"/>
                  </a:moveTo>
                  <a:cubicBezTo>
                    <a:pt x="27" y="0"/>
                    <a:pt x="27" y="0"/>
                    <a:pt x="27" y="0"/>
                  </a:cubicBezTo>
                  <a:cubicBezTo>
                    <a:pt x="27" y="0"/>
                    <a:pt x="27" y="0"/>
                    <a:pt x="27" y="0"/>
                  </a:cubicBezTo>
                  <a:moveTo>
                    <a:pt x="27" y="0"/>
                  </a:moveTo>
                  <a:cubicBezTo>
                    <a:pt x="27" y="0"/>
                    <a:pt x="27" y="0"/>
                    <a:pt x="27" y="0"/>
                  </a:cubicBezTo>
                  <a:cubicBezTo>
                    <a:pt x="27" y="0"/>
                    <a:pt x="27" y="0"/>
                    <a:pt x="27"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14"/>
            <p:cNvSpPr>
              <a:spLocks noEditPoints="1"/>
            </p:cNvSpPr>
            <p:nvPr/>
          </p:nvSpPr>
          <p:spPr bwMode="auto">
            <a:xfrm>
              <a:off x="5398" y="2910"/>
              <a:ext cx="182" cy="131"/>
            </a:xfrm>
            <a:custGeom>
              <a:avLst/>
              <a:gdLst>
                <a:gd name="T0" fmla="*/ 10 w 195"/>
                <a:gd name="T1" fmla="*/ 141 h 141"/>
                <a:gd name="T2" fmla="*/ 10 w 195"/>
                <a:gd name="T3" fmla="*/ 141 h 141"/>
                <a:gd name="T4" fmla="*/ 10 w 195"/>
                <a:gd name="T5" fmla="*/ 141 h 141"/>
                <a:gd name="T6" fmla="*/ 10 w 195"/>
                <a:gd name="T7" fmla="*/ 141 h 141"/>
                <a:gd name="T8" fmla="*/ 11 w 195"/>
                <a:gd name="T9" fmla="*/ 141 h 141"/>
                <a:gd name="T10" fmla="*/ 11 w 195"/>
                <a:gd name="T11" fmla="*/ 141 h 141"/>
                <a:gd name="T12" fmla="*/ 11 w 195"/>
                <a:gd name="T13" fmla="*/ 141 h 141"/>
                <a:gd name="T14" fmla="*/ 11 w 195"/>
                <a:gd name="T15" fmla="*/ 141 h 141"/>
                <a:gd name="T16" fmla="*/ 11 w 195"/>
                <a:gd name="T17" fmla="*/ 141 h 141"/>
                <a:gd name="T18" fmla="*/ 185 w 195"/>
                <a:gd name="T19" fmla="*/ 0 h 141"/>
                <a:gd name="T20" fmla="*/ 175 w 195"/>
                <a:gd name="T21" fmla="*/ 1 h 141"/>
                <a:gd name="T22" fmla="*/ 16 w 195"/>
                <a:gd name="T23" fmla="*/ 24 h 141"/>
                <a:gd name="T24" fmla="*/ 5 w 195"/>
                <a:gd name="T25" fmla="*/ 113 h 141"/>
                <a:gd name="T26" fmla="*/ 5 w 195"/>
                <a:gd name="T27" fmla="*/ 114 h 141"/>
                <a:gd name="T28" fmla="*/ 3 w 195"/>
                <a:gd name="T29" fmla="*/ 117 h 141"/>
                <a:gd name="T30" fmla="*/ 3 w 195"/>
                <a:gd name="T31" fmla="*/ 117 h 141"/>
                <a:gd name="T32" fmla="*/ 1 w 195"/>
                <a:gd name="T33" fmla="*/ 120 h 141"/>
                <a:gd name="T34" fmla="*/ 1 w 195"/>
                <a:gd name="T35" fmla="*/ 120 h 141"/>
                <a:gd name="T36" fmla="*/ 0 w 195"/>
                <a:gd name="T37" fmla="*/ 122 h 141"/>
                <a:gd name="T38" fmla="*/ 3 w 195"/>
                <a:gd name="T39" fmla="*/ 123 h 141"/>
                <a:gd name="T40" fmla="*/ 6 w 195"/>
                <a:gd name="T41" fmla="*/ 122 h 141"/>
                <a:gd name="T42" fmla="*/ 6 w 195"/>
                <a:gd name="T43" fmla="*/ 122 h 141"/>
                <a:gd name="T44" fmla="*/ 29 w 195"/>
                <a:gd name="T45" fmla="*/ 117 h 141"/>
                <a:gd name="T46" fmla="*/ 37 w 195"/>
                <a:gd name="T47" fmla="*/ 37 h 141"/>
                <a:gd name="T48" fmla="*/ 37 w 195"/>
                <a:gd name="T49" fmla="*/ 37 h 141"/>
                <a:gd name="T50" fmla="*/ 37 w 195"/>
                <a:gd name="T51" fmla="*/ 37 h 141"/>
                <a:gd name="T52" fmla="*/ 37 w 195"/>
                <a:gd name="T53" fmla="*/ 37 h 141"/>
                <a:gd name="T54" fmla="*/ 37 w 195"/>
                <a:gd name="T55" fmla="*/ 37 h 141"/>
                <a:gd name="T56" fmla="*/ 37 w 195"/>
                <a:gd name="T57" fmla="*/ 37 h 141"/>
                <a:gd name="T58" fmla="*/ 37 w 195"/>
                <a:gd name="T59" fmla="*/ 37 h 141"/>
                <a:gd name="T60" fmla="*/ 37 w 195"/>
                <a:gd name="T61" fmla="*/ 37 h 141"/>
                <a:gd name="T62" fmla="*/ 37 w 195"/>
                <a:gd name="T63" fmla="*/ 37 h 141"/>
                <a:gd name="T64" fmla="*/ 37 w 195"/>
                <a:gd name="T65" fmla="*/ 37 h 141"/>
                <a:gd name="T66" fmla="*/ 37 w 195"/>
                <a:gd name="T67" fmla="*/ 37 h 141"/>
                <a:gd name="T68" fmla="*/ 37 w 195"/>
                <a:gd name="T69" fmla="*/ 37 h 141"/>
                <a:gd name="T70" fmla="*/ 37 w 195"/>
                <a:gd name="T71" fmla="*/ 37 h 141"/>
                <a:gd name="T72" fmla="*/ 195 w 195"/>
                <a:gd name="T73" fmla="*/ 14 h 141"/>
                <a:gd name="T74" fmla="*/ 185 w 195"/>
                <a:gd name="T7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41">
                  <a:moveTo>
                    <a:pt x="10" y="141"/>
                  </a:moveTo>
                  <a:cubicBezTo>
                    <a:pt x="10" y="141"/>
                    <a:pt x="10" y="141"/>
                    <a:pt x="10" y="141"/>
                  </a:cubicBezTo>
                  <a:cubicBezTo>
                    <a:pt x="10" y="141"/>
                    <a:pt x="10" y="141"/>
                    <a:pt x="10" y="141"/>
                  </a:cubicBezTo>
                  <a:cubicBezTo>
                    <a:pt x="10" y="141"/>
                    <a:pt x="10" y="141"/>
                    <a:pt x="10" y="141"/>
                  </a:cubicBezTo>
                  <a:moveTo>
                    <a:pt x="11" y="141"/>
                  </a:moveTo>
                  <a:cubicBezTo>
                    <a:pt x="11" y="141"/>
                    <a:pt x="11" y="141"/>
                    <a:pt x="11" y="141"/>
                  </a:cubicBezTo>
                  <a:cubicBezTo>
                    <a:pt x="11" y="141"/>
                    <a:pt x="11" y="141"/>
                    <a:pt x="11" y="141"/>
                  </a:cubicBezTo>
                  <a:cubicBezTo>
                    <a:pt x="11" y="141"/>
                    <a:pt x="11" y="141"/>
                    <a:pt x="11" y="141"/>
                  </a:cubicBezTo>
                  <a:cubicBezTo>
                    <a:pt x="11" y="141"/>
                    <a:pt x="11" y="141"/>
                    <a:pt x="11" y="141"/>
                  </a:cubicBezTo>
                  <a:moveTo>
                    <a:pt x="185" y="0"/>
                  </a:moveTo>
                  <a:cubicBezTo>
                    <a:pt x="175" y="1"/>
                    <a:pt x="175" y="1"/>
                    <a:pt x="175" y="1"/>
                  </a:cubicBezTo>
                  <a:cubicBezTo>
                    <a:pt x="16" y="24"/>
                    <a:pt x="16" y="24"/>
                    <a:pt x="16" y="24"/>
                  </a:cubicBezTo>
                  <a:cubicBezTo>
                    <a:pt x="19" y="38"/>
                    <a:pt x="17" y="87"/>
                    <a:pt x="5" y="113"/>
                  </a:cubicBezTo>
                  <a:cubicBezTo>
                    <a:pt x="5" y="114"/>
                    <a:pt x="5" y="114"/>
                    <a:pt x="5" y="114"/>
                  </a:cubicBezTo>
                  <a:cubicBezTo>
                    <a:pt x="4" y="115"/>
                    <a:pt x="4" y="116"/>
                    <a:pt x="3" y="117"/>
                  </a:cubicBezTo>
                  <a:cubicBezTo>
                    <a:pt x="3" y="117"/>
                    <a:pt x="3" y="117"/>
                    <a:pt x="3" y="117"/>
                  </a:cubicBezTo>
                  <a:cubicBezTo>
                    <a:pt x="2" y="118"/>
                    <a:pt x="2" y="119"/>
                    <a:pt x="1" y="120"/>
                  </a:cubicBezTo>
                  <a:cubicBezTo>
                    <a:pt x="1" y="120"/>
                    <a:pt x="1" y="120"/>
                    <a:pt x="1" y="120"/>
                  </a:cubicBezTo>
                  <a:cubicBezTo>
                    <a:pt x="0" y="121"/>
                    <a:pt x="0" y="121"/>
                    <a:pt x="0" y="122"/>
                  </a:cubicBezTo>
                  <a:cubicBezTo>
                    <a:pt x="1" y="122"/>
                    <a:pt x="2" y="123"/>
                    <a:pt x="3" y="123"/>
                  </a:cubicBezTo>
                  <a:cubicBezTo>
                    <a:pt x="4" y="123"/>
                    <a:pt x="5" y="122"/>
                    <a:pt x="6" y="122"/>
                  </a:cubicBezTo>
                  <a:cubicBezTo>
                    <a:pt x="6" y="122"/>
                    <a:pt x="6" y="122"/>
                    <a:pt x="6" y="122"/>
                  </a:cubicBezTo>
                  <a:cubicBezTo>
                    <a:pt x="6" y="122"/>
                    <a:pt x="8" y="122"/>
                    <a:pt x="29" y="117"/>
                  </a:cubicBezTo>
                  <a:cubicBezTo>
                    <a:pt x="38" y="91"/>
                    <a:pt x="39" y="50"/>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37" y="37"/>
                    <a:pt x="37" y="37"/>
                    <a:pt x="37" y="37"/>
                  </a:cubicBezTo>
                  <a:cubicBezTo>
                    <a:pt x="195" y="14"/>
                    <a:pt x="195" y="14"/>
                    <a:pt x="195" y="14"/>
                  </a:cubicBezTo>
                  <a:cubicBezTo>
                    <a:pt x="191" y="9"/>
                    <a:pt x="188" y="5"/>
                    <a:pt x="18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15"/>
            <p:cNvSpPr>
              <a:spLocks/>
            </p:cNvSpPr>
            <p:nvPr/>
          </p:nvSpPr>
          <p:spPr bwMode="auto">
            <a:xfrm>
              <a:off x="5374" y="3018"/>
              <a:ext cx="51" cy="28"/>
            </a:xfrm>
            <a:custGeom>
              <a:avLst/>
              <a:gdLst>
                <a:gd name="T0" fmla="*/ 55 w 55"/>
                <a:gd name="T1" fmla="*/ 0 h 30"/>
                <a:gd name="T2" fmla="*/ 32 w 55"/>
                <a:gd name="T3" fmla="*/ 5 h 30"/>
                <a:gd name="T4" fmla="*/ 32 w 55"/>
                <a:gd name="T5" fmla="*/ 5 h 30"/>
                <a:gd name="T6" fmla="*/ 29 w 55"/>
                <a:gd name="T7" fmla="*/ 6 h 30"/>
                <a:gd name="T8" fmla="*/ 26 w 55"/>
                <a:gd name="T9" fmla="*/ 5 h 30"/>
                <a:gd name="T10" fmla="*/ 25 w 55"/>
                <a:gd name="T11" fmla="*/ 6 h 30"/>
                <a:gd name="T12" fmla="*/ 24 w 55"/>
                <a:gd name="T13" fmla="*/ 7 h 30"/>
                <a:gd name="T14" fmla="*/ 22 w 55"/>
                <a:gd name="T15" fmla="*/ 8 h 30"/>
                <a:gd name="T16" fmla="*/ 21 w 55"/>
                <a:gd name="T17" fmla="*/ 9 h 30"/>
                <a:gd name="T18" fmla="*/ 20 w 55"/>
                <a:gd name="T19" fmla="*/ 10 h 30"/>
                <a:gd name="T20" fmla="*/ 19 w 55"/>
                <a:gd name="T21" fmla="*/ 10 h 30"/>
                <a:gd name="T22" fmla="*/ 16 w 55"/>
                <a:gd name="T23" fmla="*/ 11 h 30"/>
                <a:gd name="T24" fmla="*/ 0 w 55"/>
                <a:gd name="T25" fmla="*/ 15 h 30"/>
                <a:gd name="T26" fmla="*/ 2 w 55"/>
                <a:gd name="T27" fmla="*/ 22 h 30"/>
                <a:gd name="T28" fmla="*/ 10 w 55"/>
                <a:gd name="T29" fmla="*/ 30 h 30"/>
                <a:gd name="T30" fmla="*/ 13 w 55"/>
                <a:gd name="T31" fmla="*/ 29 h 30"/>
                <a:gd name="T32" fmla="*/ 13 w 55"/>
                <a:gd name="T33" fmla="*/ 29 h 30"/>
                <a:gd name="T34" fmla="*/ 13 w 55"/>
                <a:gd name="T35" fmla="*/ 29 h 30"/>
                <a:gd name="T36" fmla="*/ 36 w 55"/>
                <a:gd name="T37" fmla="*/ 24 h 30"/>
                <a:gd name="T38" fmla="*/ 36 w 55"/>
                <a:gd name="T39" fmla="*/ 24 h 30"/>
                <a:gd name="T40" fmla="*/ 36 w 55"/>
                <a:gd name="T41" fmla="*/ 24 h 30"/>
                <a:gd name="T42" fmla="*/ 37 w 55"/>
                <a:gd name="T43" fmla="*/ 24 h 30"/>
                <a:gd name="T44" fmla="*/ 37 w 55"/>
                <a:gd name="T45" fmla="*/ 24 h 30"/>
                <a:gd name="T46" fmla="*/ 37 w 55"/>
                <a:gd name="T47" fmla="*/ 24 h 30"/>
                <a:gd name="T48" fmla="*/ 39 w 55"/>
                <a:gd name="T49" fmla="*/ 23 h 30"/>
                <a:gd name="T50" fmla="*/ 40 w 55"/>
                <a:gd name="T51" fmla="*/ 22 h 30"/>
                <a:gd name="T52" fmla="*/ 42 w 55"/>
                <a:gd name="T53" fmla="*/ 21 h 30"/>
                <a:gd name="T54" fmla="*/ 42 w 55"/>
                <a:gd name="T55" fmla="*/ 21 h 30"/>
                <a:gd name="T56" fmla="*/ 44 w 55"/>
                <a:gd name="T57" fmla="*/ 19 h 30"/>
                <a:gd name="T58" fmla="*/ 45 w 55"/>
                <a:gd name="T59" fmla="*/ 19 h 30"/>
                <a:gd name="T60" fmla="*/ 47 w 55"/>
                <a:gd name="T61" fmla="*/ 16 h 30"/>
                <a:gd name="T62" fmla="*/ 47 w 55"/>
                <a:gd name="T63" fmla="*/ 16 h 30"/>
                <a:gd name="T64" fmla="*/ 49 w 55"/>
                <a:gd name="T65" fmla="*/ 13 h 30"/>
                <a:gd name="T66" fmla="*/ 50 w 55"/>
                <a:gd name="T67" fmla="*/ 12 h 30"/>
                <a:gd name="T68" fmla="*/ 51 w 55"/>
                <a:gd name="T69" fmla="*/ 9 h 30"/>
                <a:gd name="T70" fmla="*/ 51 w 55"/>
                <a:gd name="T71" fmla="*/ 8 h 30"/>
                <a:gd name="T72" fmla="*/ 55 w 55"/>
                <a:gd name="T7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30">
                  <a:moveTo>
                    <a:pt x="55" y="0"/>
                  </a:moveTo>
                  <a:cubicBezTo>
                    <a:pt x="34" y="5"/>
                    <a:pt x="32" y="5"/>
                    <a:pt x="32" y="5"/>
                  </a:cubicBezTo>
                  <a:cubicBezTo>
                    <a:pt x="32" y="5"/>
                    <a:pt x="32" y="5"/>
                    <a:pt x="32" y="5"/>
                  </a:cubicBezTo>
                  <a:cubicBezTo>
                    <a:pt x="31" y="5"/>
                    <a:pt x="30" y="6"/>
                    <a:pt x="29" y="6"/>
                  </a:cubicBezTo>
                  <a:cubicBezTo>
                    <a:pt x="28" y="6"/>
                    <a:pt x="27" y="5"/>
                    <a:pt x="26" y="5"/>
                  </a:cubicBezTo>
                  <a:cubicBezTo>
                    <a:pt x="25" y="5"/>
                    <a:pt x="25" y="6"/>
                    <a:pt x="25" y="6"/>
                  </a:cubicBezTo>
                  <a:cubicBezTo>
                    <a:pt x="24" y="7"/>
                    <a:pt x="24" y="7"/>
                    <a:pt x="24" y="7"/>
                  </a:cubicBezTo>
                  <a:cubicBezTo>
                    <a:pt x="23" y="7"/>
                    <a:pt x="23" y="8"/>
                    <a:pt x="22" y="8"/>
                  </a:cubicBezTo>
                  <a:cubicBezTo>
                    <a:pt x="21" y="9"/>
                    <a:pt x="21" y="9"/>
                    <a:pt x="21" y="9"/>
                  </a:cubicBezTo>
                  <a:cubicBezTo>
                    <a:pt x="21" y="9"/>
                    <a:pt x="20" y="10"/>
                    <a:pt x="20" y="10"/>
                  </a:cubicBezTo>
                  <a:cubicBezTo>
                    <a:pt x="19" y="10"/>
                    <a:pt x="19" y="10"/>
                    <a:pt x="19" y="10"/>
                  </a:cubicBezTo>
                  <a:cubicBezTo>
                    <a:pt x="18" y="11"/>
                    <a:pt x="17" y="11"/>
                    <a:pt x="16" y="11"/>
                  </a:cubicBezTo>
                  <a:cubicBezTo>
                    <a:pt x="9" y="13"/>
                    <a:pt x="3" y="14"/>
                    <a:pt x="0" y="15"/>
                  </a:cubicBezTo>
                  <a:cubicBezTo>
                    <a:pt x="2" y="22"/>
                    <a:pt x="2" y="22"/>
                    <a:pt x="2" y="22"/>
                  </a:cubicBezTo>
                  <a:cubicBezTo>
                    <a:pt x="2" y="22"/>
                    <a:pt x="2" y="30"/>
                    <a:pt x="10" y="30"/>
                  </a:cubicBezTo>
                  <a:cubicBezTo>
                    <a:pt x="11" y="30"/>
                    <a:pt x="12" y="30"/>
                    <a:pt x="13" y="29"/>
                  </a:cubicBezTo>
                  <a:cubicBezTo>
                    <a:pt x="13" y="29"/>
                    <a:pt x="13" y="29"/>
                    <a:pt x="13" y="29"/>
                  </a:cubicBezTo>
                  <a:cubicBezTo>
                    <a:pt x="13" y="29"/>
                    <a:pt x="13" y="29"/>
                    <a:pt x="13" y="29"/>
                  </a:cubicBezTo>
                  <a:cubicBezTo>
                    <a:pt x="13" y="29"/>
                    <a:pt x="16" y="28"/>
                    <a:pt x="36" y="24"/>
                  </a:cubicBezTo>
                  <a:cubicBezTo>
                    <a:pt x="36" y="24"/>
                    <a:pt x="36" y="24"/>
                    <a:pt x="36" y="24"/>
                  </a:cubicBezTo>
                  <a:cubicBezTo>
                    <a:pt x="36" y="24"/>
                    <a:pt x="36" y="24"/>
                    <a:pt x="36" y="24"/>
                  </a:cubicBezTo>
                  <a:cubicBezTo>
                    <a:pt x="36" y="24"/>
                    <a:pt x="36" y="24"/>
                    <a:pt x="37" y="24"/>
                  </a:cubicBezTo>
                  <a:cubicBezTo>
                    <a:pt x="37" y="24"/>
                    <a:pt x="37" y="24"/>
                    <a:pt x="37" y="24"/>
                  </a:cubicBezTo>
                  <a:cubicBezTo>
                    <a:pt x="37" y="24"/>
                    <a:pt x="37" y="24"/>
                    <a:pt x="37" y="24"/>
                  </a:cubicBezTo>
                  <a:cubicBezTo>
                    <a:pt x="37" y="24"/>
                    <a:pt x="38" y="23"/>
                    <a:pt x="39" y="23"/>
                  </a:cubicBezTo>
                  <a:cubicBezTo>
                    <a:pt x="40" y="22"/>
                    <a:pt x="40" y="22"/>
                    <a:pt x="40" y="22"/>
                  </a:cubicBezTo>
                  <a:cubicBezTo>
                    <a:pt x="41" y="22"/>
                    <a:pt x="41" y="22"/>
                    <a:pt x="42" y="21"/>
                  </a:cubicBezTo>
                  <a:cubicBezTo>
                    <a:pt x="42" y="21"/>
                    <a:pt x="42" y="21"/>
                    <a:pt x="42" y="21"/>
                  </a:cubicBezTo>
                  <a:cubicBezTo>
                    <a:pt x="43" y="20"/>
                    <a:pt x="44" y="20"/>
                    <a:pt x="44" y="19"/>
                  </a:cubicBezTo>
                  <a:cubicBezTo>
                    <a:pt x="45" y="19"/>
                    <a:pt x="45" y="19"/>
                    <a:pt x="45" y="19"/>
                  </a:cubicBezTo>
                  <a:cubicBezTo>
                    <a:pt x="46" y="18"/>
                    <a:pt x="46" y="17"/>
                    <a:pt x="47" y="16"/>
                  </a:cubicBezTo>
                  <a:cubicBezTo>
                    <a:pt x="47" y="16"/>
                    <a:pt x="47" y="16"/>
                    <a:pt x="47" y="16"/>
                  </a:cubicBezTo>
                  <a:cubicBezTo>
                    <a:pt x="48" y="15"/>
                    <a:pt x="48" y="14"/>
                    <a:pt x="49" y="13"/>
                  </a:cubicBezTo>
                  <a:cubicBezTo>
                    <a:pt x="50" y="12"/>
                    <a:pt x="50" y="12"/>
                    <a:pt x="50" y="12"/>
                  </a:cubicBezTo>
                  <a:cubicBezTo>
                    <a:pt x="50" y="11"/>
                    <a:pt x="51" y="10"/>
                    <a:pt x="51" y="9"/>
                  </a:cubicBezTo>
                  <a:cubicBezTo>
                    <a:pt x="51" y="8"/>
                    <a:pt x="51" y="8"/>
                    <a:pt x="51" y="8"/>
                  </a:cubicBezTo>
                  <a:cubicBezTo>
                    <a:pt x="53" y="6"/>
                    <a:pt x="54" y="3"/>
                    <a:pt x="55"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16"/>
            <p:cNvSpPr>
              <a:spLocks/>
            </p:cNvSpPr>
            <p:nvPr/>
          </p:nvSpPr>
          <p:spPr bwMode="auto">
            <a:xfrm>
              <a:off x="5570" y="2866"/>
              <a:ext cx="85" cy="57"/>
            </a:xfrm>
            <a:custGeom>
              <a:avLst/>
              <a:gdLst>
                <a:gd name="T0" fmla="*/ 91 w 91"/>
                <a:gd name="T1" fmla="*/ 0 h 61"/>
                <a:gd name="T2" fmla="*/ 91 w 91"/>
                <a:gd name="T3" fmla="*/ 0 h 61"/>
                <a:gd name="T4" fmla="*/ 91 w 91"/>
                <a:gd name="T5" fmla="*/ 0 h 61"/>
                <a:gd name="T6" fmla="*/ 71 w 91"/>
                <a:gd name="T7" fmla="*/ 7 h 61"/>
                <a:gd name="T8" fmla="*/ 70 w 91"/>
                <a:gd name="T9" fmla="*/ 7 h 61"/>
                <a:gd name="T10" fmla="*/ 31 w 91"/>
                <a:gd name="T11" fmla="*/ 42 h 61"/>
                <a:gd name="T12" fmla="*/ 0 w 91"/>
                <a:gd name="T13" fmla="*/ 47 h 61"/>
                <a:gd name="T14" fmla="*/ 10 w 91"/>
                <a:gd name="T15" fmla="*/ 61 h 61"/>
                <a:gd name="T16" fmla="*/ 10 w 91"/>
                <a:gd name="T17" fmla="*/ 61 h 61"/>
                <a:gd name="T18" fmla="*/ 51 w 91"/>
                <a:gd name="T19" fmla="*/ 55 h 61"/>
                <a:gd name="T20" fmla="*/ 91 w 91"/>
                <a:gd name="T21" fmla="*/ 11 h 61"/>
                <a:gd name="T22" fmla="*/ 91 w 91"/>
                <a:gd name="T2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61">
                  <a:moveTo>
                    <a:pt x="91" y="0"/>
                  </a:moveTo>
                  <a:cubicBezTo>
                    <a:pt x="91" y="0"/>
                    <a:pt x="91" y="0"/>
                    <a:pt x="91" y="0"/>
                  </a:cubicBezTo>
                  <a:cubicBezTo>
                    <a:pt x="91" y="0"/>
                    <a:pt x="91" y="0"/>
                    <a:pt x="91" y="0"/>
                  </a:cubicBezTo>
                  <a:cubicBezTo>
                    <a:pt x="83" y="3"/>
                    <a:pt x="78" y="5"/>
                    <a:pt x="71" y="7"/>
                  </a:cubicBezTo>
                  <a:cubicBezTo>
                    <a:pt x="71" y="7"/>
                    <a:pt x="70" y="7"/>
                    <a:pt x="70" y="7"/>
                  </a:cubicBezTo>
                  <a:cubicBezTo>
                    <a:pt x="64" y="24"/>
                    <a:pt x="49" y="38"/>
                    <a:pt x="31" y="42"/>
                  </a:cubicBezTo>
                  <a:cubicBezTo>
                    <a:pt x="0" y="47"/>
                    <a:pt x="0" y="47"/>
                    <a:pt x="0" y="47"/>
                  </a:cubicBezTo>
                  <a:cubicBezTo>
                    <a:pt x="3" y="52"/>
                    <a:pt x="6" y="56"/>
                    <a:pt x="10" y="61"/>
                  </a:cubicBezTo>
                  <a:cubicBezTo>
                    <a:pt x="10" y="61"/>
                    <a:pt x="10" y="61"/>
                    <a:pt x="10" y="61"/>
                  </a:cubicBezTo>
                  <a:cubicBezTo>
                    <a:pt x="51" y="55"/>
                    <a:pt x="51" y="55"/>
                    <a:pt x="51" y="55"/>
                  </a:cubicBezTo>
                  <a:cubicBezTo>
                    <a:pt x="73" y="50"/>
                    <a:pt x="88" y="32"/>
                    <a:pt x="91" y="11"/>
                  </a:cubicBezTo>
                  <a:cubicBezTo>
                    <a:pt x="91" y="0"/>
                    <a:pt x="91" y="0"/>
                    <a:pt x="91" y="0"/>
                  </a:cubicBezTo>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17"/>
            <p:cNvSpPr>
              <a:spLocks noEditPoints="1"/>
            </p:cNvSpPr>
            <p:nvPr/>
          </p:nvSpPr>
          <p:spPr bwMode="auto">
            <a:xfrm>
              <a:off x="5279" y="2326"/>
              <a:ext cx="244" cy="200"/>
            </a:xfrm>
            <a:custGeom>
              <a:avLst/>
              <a:gdLst>
                <a:gd name="T0" fmla="*/ 0 w 261"/>
                <a:gd name="T1" fmla="*/ 215 h 215"/>
                <a:gd name="T2" fmla="*/ 1 w 261"/>
                <a:gd name="T3" fmla="*/ 215 h 215"/>
                <a:gd name="T4" fmla="*/ 0 w 261"/>
                <a:gd name="T5" fmla="*/ 215 h 215"/>
                <a:gd name="T6" fmla="*/ 0 w 261"/>
                <a:gd name="T7" fmla="*/ 215 h 215"/>
                <a:gd name="T8" fmla="*/ 0 w 261"/>
                <a:gd name="T9" fmla="*/ 215 h 215"/>
                <a:gd name="T10" fmla="*/ 0 w 261"/>
                <a:gd name="T11" fmla="*/ 215 h 215"/>
                <a:gd name="T12" fmla="*/ 0 w 261"/>
                <a:gd name="T13" fmla="*/ 215 h 215"/>
                <a:gd name="T14" fmla="*/ 0 w 261"/>
                <a:gd name="T15" fmla="*/ 215 h 215"/>
                <a:gd name="T16" fmla="*/ 0 w 261"/>
                <a:gd name="T17" fmla="*/ 215 h 215"/>
                <a:gd name="T18" fmla="*/ 191 w 261"/>
                <a:gd name="T19" fmla="*/ 3 h 215"/>
                <a:gd name="T20" fmla="*/ 173 w 261"/>
                <a:gd name="T21" fmla="*/ 7 h 215"/>
                <a:gd name="T22" fmla="*/ 164 w 261"/>
                <a:gd name="T23" fmla="*/ 15 h 215"/>
                <a:gd name="T24" fmla="*/ 159 w 261"/>
                <a:gd name="T25" fmla="*/ 21 h 215"/>
                <a:gd name="T26" fmla="*/ 159 w 261"/>
                <a:gd name="T27" fmla="*/ 21 h 215"/>
                <a:gd name="T28" fmla="*/ 164 w 261"/>
                <a:gd name="T29" fmla="*/ 15 h 215"/>
                <a:gd name="T30" fmla="*/ 173 w 261"/>
                <a:gd name="T31" fmla="*/ 7 h 215"/>
                <a:gd name="T32" fmla="*/ 191 w 261"/>
                <a:gd name="T33" fmla="*/ 3 h 215"/>
                <a:gd name="T34" fmla="*/ 191 w 261"/>
                <a:gd name="T35" fmla="*/ 3 h 215"/>
                <a:gd name="T36" fmla="*/ 191 w 261"/>
                <a:gd name="T37" fmla="*/ 3 h 215"/>
                <a:gd name="T38" fmla="*/ 191 w 261"/>
                <a:gd name="T39" fmla="*/ 3 h 215"/>
                <a:gd name="T40" fmla="*/ 191 w 261"/>
                <a:gd name="T41" fmla="*/ 3 h 215"/>
                <a:gd name="T42" fmla="*/ 261 w 261"/>
                <a:gd name="T43" fmla="*/ 0 h 215"/>
                <a:gd name="T44" fmla="*/ 193 w 261"/>
                <a:gd name="T45" fmla="*/ 3 h 215"/>
                <a:gd name="T46" fmla="*/ 193 w 261"/>
                <a:gd name="T47" fmla="*/ 3 h 215"/>
                <a:gd name="T48" fmla="*/ 193 w 261"/>
                <a:gd name="T49" fmla="*/ 3 h 215"/>
                <a:gd name="T50" fmla="*/ 261 w 261"/>
                <a:gd name="T5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1" h="215">
                  <a:moveTo>
                    <a:pt x="0" y="215"/>
                  </a:moveTo>
                  <a:cubicBezTo>
                    <a:pt x="0" y="215"/>
                    <a:pt x="1" y="215"/>
                    <a:pt x="1" y="215"/>
                  </a:cubicBezTo>
                  <a:cubicBezTo>
                    <a:pt x="1" y="215"/>
                    <a:pt x="0" y="215"/>
                    <a:pt x="0" y="215"/>
                  </a:cubicBezTo>
                  <a:moveTo>
                    <a:pt x="0" y="215"/>
                  </a:moveTo>
                  <a:cubicBezTo>
                    <a:pt x="0" y="215"/>
                    <a:pt x="0" y="215"/>
                    <a:pt x="0" y="215"/>
                  </a:cubicBezTo>
                  <a:cubicBezTo>
                    <a:pt x="0" y="215"/>
                    <a:pt x="0" y="215"/>
                    <a:pt x="0" y="215"/>
                  </a:cubicBezTo>
                  <a:moveTo>
                    <a:pt x="0" y="215"/>
                  </a:moveTo>
                  <a:cubicBezTo>
                    <a:pt x="0" y="215"/>
                    <a:pt x="0" y="215"/>
                    <a:pt x="0" y="215"/>
                  </a:cubicBezTo>
                  <a:cubicBezTo>
                    <a:pt x="0" y="215"/>
                    <a:pt x="0" y="215"/>
                    <a:pt x="0" y="215"/>
                  </a:cubicBezTo>
                  <a:moveTo>
                    <a:pt x="191" y="3"/>
                  </a:moveTo>
                  <a:cubicBezTo>
                    <a:pt x="185" y="3"/>
                    <a:pt x="179" y="4"/>
                    <a:pt x="173" y="7"/>
                  </a:cubicBezTo>
                  <a:cubicBezTo>
                    <a:pt x="170" y="9"/>
                    <a:pt x="167" y="12"/>
                    <a:pt x="164" y="15"/>
                  </a:cubicBezTo>
                  <a:cubicBezTo>
                    <a:pt x="159" y="21"/>
                    <a:pt x="159" y="21"/>
                    <a:pt x="159" y="21"/>
                  </a:cubicBezTo>
                  <a:cubicBezTo>
                    <a:pt x="159" y="21"/>
                    <a:pt x="159" y="21"/>
                    <a:pt x="159" y="21"/>
                  </a:cubicBezTo>
                  <a:cubicBezTo>
                    <a:pt x="164" y="15"/>
                    <a:pt x="164" y="15"/>
                    <a:pt x="164" y="15"/>
                  </a:cubicBezTo>
                  <a:cubicBezTo>
                    <a:pt x="167" y="12"/>
                    <a:pt x="170" y="9"/>
                    <a:pt x="173" y="7"/>
                  </a:cubicBezTo>
                  <a:cubicBezTo>
                    <a:pt x="179" y="4"/>
                    <a:pt x="185" y="3"/>
                    <a:pt x="191" y="3"/>
                  </a:cubicBezTo>
                  <a:moveTo>
                    <a:pt x="191" y="3"/>
                  </a:moveTo>
                  <a:cubicBezTo>
                    <a:pt x="191" y="3"/>
                    <a:pt x="191" y="3"/>
                    <a:pt x="191" y="3"/>
                  </a:cubicBezTo>
                  <a:cubicBezTo>
                    <a:pt x="191" y="3"/>
                    <a:pt x="191" y="3"/>
                    <a:pt x="191" y="3"/>
                  </a:cubicBezTo>
                  <a:cubicBezTo>
                    <a:pt x="191" y="3"/>
                    <a:pt x="191" y="3"/>
                    <a:pt x="191" y="3"/>
                  </a:cubicBezTo>
                  <a:moveTo>
                    <a:pt x="261" y="0"/>
                  </a:moveTo>
                  <a:cubicBezTo>
                    <a:pt x="193" y="3"/>
                    <a:pt x="193" y="3"/>
                    <a:pt x="193" y="3"/>
                  </a:cubicBezTo>
                  <a:cubicBezTo>
                    <a:pt x="193" y="3"/>
                    <a:pt x="193" y="3"/>
                    <a:pt x="193" y="3"/>
                  </a:cubicBezTo>
                  <a:cubicBezTo>
                    <a:pt x="193" y="3"/>
                    <a:pt x="193" y="3"/>
                    <a:pt x="193" y="3"/>
                  </a:cubicBezTo>
                  <a:cubicBezTo>
                    <a:pt x="261" y="0"/>
                    <a:pt x="261" y="0"/>
                    <a:pt x="261"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18"/>
            <p:cNvSpPr>
              <a:spLocks noEditPoints="1"/>
            </p:cNvSpPr>
            <p:nvPr/>
          </p:nvSpPr>
          <p:spPr bwMode="auto">
            <a:xfrm>
              <a:off x="5306" y="2325"/>
              <a:ext cx="273" cy="157"/>
            </a:xfrm>
            <a:custGeom>
              <a:avLst/>
              <a:gdLst>
                <a:gd name="T0" fmla="*/ 33 w 292"/>
                <a:gd name="T1" fmla="*/ 133 h 170"/>
                <a:gd name="T2" fmla="*/ 0 w 292"/>
                <a:gd name="T3" fmla="*/ 170 h 170"/>
                <a:gd name="T4" fmla="*/ 33 w 292"/>
                <a:gd name="T5" fmla="*/ 133 h 170"/>
                <a:gd name="T6" fmla="*/ 33 w 292"/>
                <a:gd name="T7" fmla="*/ 133 h 170"/>
                <a:gd name="T8" fmla="*/ 292 w 292"/>
                <a:gd name="T9" fmla="*/ 0 h 170"/>
                <a:gd name="T10" fmla="*/ 232 w 292"/>
                <a:gd name="T11" fmla="*/ 2 h 170"/>
                <a:gd name="T12" fmla="*/ 164 w 292"/>
                <a:gd name="T13" fmla="*/ 5 h 170"/>
                <a:gd name="T14" fmla="*/ 164 w 292"/>
                <a:gd name="T15" fmla="*/ 5 h 170"/>
                <a:gd name="T16" fmla="*/ 162 w 292"/>
                <a:gd name="T17" fmla="*/ 5 h 170"/>
                <a:gd name="T18" fmla="*/ 162 w 292"/>
                <a:gd name="T19" fmla="*/ 5 h 170"/>
                <a:gd name="T20" fmla="*/ 162 w 292"/>
                <a:gd name="T21" fmla="*/ 5 h 170"/>
                <a:gd name="T22" fmla="*/ 144 w 292"/>
                <a:gd name="T23" fmla="*/ 9 h 170"/>
                <a:gd name="T24" fmla="*/ 135 w 292"/>
                <a:gd name="T25" fmla="*/ 17 h 170"/>
                <a:gd name="T26" fmla="*/ 130 w 292"/>
                <a:gd name="T27" fmla="*/ 23 h 170"/>
                <a:gd name="T28" fmla="*/ 122 w 292"/>
                <a:gd name="T29" fmla="*/ 32 h 170"/>
                <a:gd name="T30" fmla="*/ 119 w 292"/>
                <a:gd name="T31" fmla="*/ 35 h 170"/>
                <a:gd name="T32" fmla="*/ 46 w 292"/>
                <a:gd name="T33" fmla="*/ 118 h 170"/>
                <a:gd name="T34" fmla="*/ 61 w 292"/>
                <a:gd name="T35" fmla="*/ 128 h 170"/>
                <a:gd name="T36" fmla="*/ 131 w 292"/>
                <a:gd name="T37" fmla="*/ 48 h 170"/>
                <a:gd name="T38" fmla="*/ 144 w 292"/>
                <a:gd name="T39" fmla="*/ 33 h 170"/>
                <a:gd name="T40" fmla="*/ 153 w 292"/>
                <a:gd name="T41" fmla="*/ 25 h 170"/>
                <a:gd name="T42" fmla="*/ 171 w 292"/>
                <a:gd name="T43" fmla="*/ 21 h 170"/>
                <a:gd name="T44" fmla="*/ 173 w 292"/>
                <a:gd name="T45" fmla="*/ 21 h 170"/>
                <a:gd name="T46" fmla="*/ 271 w 292"/>
                <a:gd name="T47" fmla="*/ 17 h 170"/>
                <a:gd name="T48" fmla="*/ 274 w 292"/>
                <a:gd name="T49" fmla="*/ 14 h 170"/>
                <a:gd name="T50" fmla="*/ 292 w 292"/>
                <a:gd name="T5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2" h="170">
                  <a:moveTo>
                    <a:pt x="33" y="133"/>
                  </a:moveTo>
                  <a:cubicBezTo>
                    <a:pt x="0" y="170"/>
                    <a:pt x="0" y="170"/>
                    <a:pt x="0" y="170"/>
                  </a:cubicBezTo>
                  <a:cubicBezTo>
                    <a:pt x="33" y="133"/>
                    <a:pt x="33" y="133"/>
                    <a:pt x="33" y="133"/>
                  </a:cubicBezTo>
                  <a:cubicBezTo>
                    <a:pt x="33" y="133"/>
                    <a:pt x="33" y="133"/>
                    <a:pt x="33" y="133"/>
                  </a:cubicBezTo>
                  <a:moveTo>
                    <a:pt x="292" y="0"/>
                  </a:moveTo>
                  <a:cubicBezTo>
                    <a:pt x="232" y="2"/>
                    <a:pt x="232" y="2"/>
                    <a:pt x="232" y="2"/>
                  </a:cubicBezTo>
                  <a:cubicBezTo>
                    <a:pt x="164" y="5"/>
                    <a:pt x="164" y="5"/>
                    <a:pt x="164" y="5"/>
                  </a:cubicBezTo>
                  <a:cubicBezTo>
                    <a:pt x="164" y="5"/>
                    <a:pt x="164" y="5"/>
                    <a:pt x="164" y="5"/>
                  </a:cubicBezTo>
                  <a:cubicBezTo>
                    <a:pt x="163" y="5"/>
                    <a:pt x="163" y="5"/>
                    <a:pt x="162" y="5"/>
                  </a:cubicBezTo>
                  <a:cubicBezTo>
                    <a:pt x="162" y="5"/>
                    <a:pt x="162" y="5"/>
                    <a:pt x="162" y="5"/>
                  </a:cubicBezTo>
                  <a:cubicBezTo>
                    <a:pt x="162" y="5"/>
                    <a:pt x="162" y="5"/>
                    <a:pt x="162" y="5"/>
                  </a:cubicBezTo>
                  <a:cubicBezTo>
                    <a:pt x="156" y="5"/>
                    <a:pt x="150" y="6"/>
                    <a:pt x="144" y="9"/>
                  </a:cubicBezTo>
                  <a:cubicBezTo>
                    <a:pt x="141" y="11"/>
                    <a:pt x="138" y="14"/>
                    <a:pt x="135" y="17"/>
                  </a:cubicBezTo>
                  <a:cubicBezTo>
                    <a:pt x="130" y="23"/>
                    <a:pt x="130" y="23"/>
                    <a:pt x="130" y="23"/>
                  </a:cubicBezTo>
                  <a:cubicBezTo>
                    <a:pt x="122" y="32"/>
                    <a:pt x="122" y="32"/>
                    <a:pt x="122" y="32"/>
                  </a:cubicBezTo>
                  <a:cubicBezTo>
                    <a:pt x="119" y="35"/>
                    <a:pt x="119" y="35"/>
                    <a:pt x="119" y="35"/>
                  </a:cubicBezTo>
                  <a:cubicBezTo>
                    <a:pt x="46" y="118"/>
                    <a:pt x="46" y="118"/>
                    <a:pt x="46" y="118"/>
                  </a:cubicBezTo>
                  <a:cubicBezTo>
                    <a:pt x="61" y="128"/>
                    <a:pt x="61" y="128"/>
                    <a:pt x="61" y="128"/>
                  </a:cubicBezTo>
                  <a:cubicBezTo>
                    <a:pt x="131" y="48"/>
                    <a:pt x="131" y="48"/>
                    <a:pt x="131" y="48"/>
                  </a:cubicBezTo>
                  <a:cubicBezTo>
                    <a:pt x="144" y="33"/>
                    <a:pt x="144" y="33"/>
                    <a:pt x="144" y="33"/>
                  </a:cubicBezTo>
                  <a:cubicBezTo>
                    <a:pt x="147" y="30"/>
                    <a:pt x="150" y="27"/>
                    <a:pt x="153" y="25"/>
                  </a:cubicBezTo>
                  <a:cubicBezTo>
                    <a:pt x="159" y="22"/>
                    <a:pt x="165" y="21"/>
                    <a:pt x="171" y="21"/>
                  </a:cubicBezTo>
                  <a:cubicBezTo>
                    <a:pt x="172" y="21"/>
                    <a:pt x="173" y="21"/>
                    <a:pt x="173" y="21"/>
                  </a:cubicBezTo>
                  <a:cubicBezTo>
                    <a:pt x="271" y="17"/>
                    <a:pt x="271" y="17"/>
                    <a:pt x="271" y="17"/>
                  </a:cubicBezTo>
                  <a:cubicBezTo>
                    <a:pt x="272" y="16"/>
                    <a:pt x="273" y="15"/>
                    <a:pt x="274" y="14"/>
                  </a:cubicBezTo>
                  <a:cubicBezTo>
                    <a:pt x="279" y="7"/>
                    <a:pt x="286" y="3"/>
                    <a:pt x="292" y="0"/>
                  </a:cubicBezTo>
                </a:path>
              </a:pathLst>
            </a:custGeom>
            <a:solidFill>
              <a:srgbClr val="A10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19"/>
            <p:cNvSpPr>
              <a:spLocks noEditPoints="1"/>
            </p:cNvSpPr>
            <p:nvPr/>
          </p:nvSpPr>
          <p:spPr bwMode="auto">
            <a:xfrm>
              <a:off x="5277" y="2448"/>
              <a:ext cx="73" cy="81"/>
            </a:xfrm>
            <a:custGeom>
              <a:avLst/>
              <a:gdLst>
                <a:gd name="T0" fmla="*/ 9 w 79"/>
                <a:gd name="T1" fmla="*/ 61 h 87"/>
                <a:gd name="T2" fmla="*/ 9 w 79"/>
                <a:gd name="T3" fmla="*/ 61 h 87"/>
                <a:gd name="T4" fmla="*/ 9 w 79"/>
                <a:gd name="T5" fmla="*/ 61 h 87"/>
                <a:gd name="T6" fmla="*/ 9 w 79"/>
                <a:gd name="T7" fmla="*/ 61 h 87"/>
                <a:gd name="T8" fmla="*/ 65 w 79"/>
                <a:gd name="T9" fmla="*/ 0 h 87"/>
                <a:gd name="T10" fmla="*/ 32 w 79"/>
                <a:gd name="T11" fmla="*/ 37 h 87"/>
                <a:gd name="T12" fmla="*/ 3 w 79"/>
                <a:gd name="T13" fmla="*/ 67 h 87"/>
                <a:gd name="T14" fmla="*/ 3 w 79"/>
                <a:gd name="T15" fmla="*/ 68 h 87"/>
                <a:gd name="T16" fmla="*/ 2 w 79"/>
                <a:gd name="T17" fmla="*/ 68 h 87"/>
                <a:gd name="T18" fmla="*/ 0 w 79"/>
                <a:gd name="T19" fmla="*/ 75 h 87"/>
                <a:gd name="T20" fmla="*/ 3 w 79"/>
                <a:gd name="T21" fmla="*/ 84 h 87"/>
                <a:gd name="T22" fmla="*/ 3 w 79"/>
                <a:gd name="T23" fmla="*/ 84 h 87"/>
                <a:gd name="T24" fmla="*/ 3 w 79"/>
                <a:gd name="T25" fmla="*/ 84 h 87"/>
                <a:gd name="T26" fmla="*/ 3 w 79"/>
                <a:gd name="T27" fmla="*/ 84 h 87"/>
                <a:gd name="T28" fmla="*/ 3 w 79"/>
                <a:gd name="T29" fmla="*/ 84 h 87"/>
                <a:gd name="T30" fmla="*/ 3 w 79"/>
                <a:gd name="T31" fmla="*/ 84 h 87"/>
                <a:gd name="T32" fmla="*/ 4 w 79"/>
                <a:gd name="T33" fmla="*/ 84 h 87"/>
                <a:gd name="T34" fmla="*/ 10 w 79"/>
                <a:gd name="T35" fmla="*/ 87 h 87"/>
                <a:gd name="T36" fmla="*/ 11 w 79"/>
                <a:gd name="T37" fmla="*/ 84 h 87"/>
                <a:gd name="T38" fmla="*/ 12 w 79"/>
                <a:gd name="T39" fmla="*/ 84 h 87"/>
                <a:gd name="T40" fmla="*/ 12 w 79"/>
                <a:gd name="T41" fmla="*/ 83 h 87"/>
                <a:gd name="T42" fmla="*/ 41 w 79"/>
                <a:gd name="T43" fmla="*/ 53 h 87"/>
                <a:gd name="T44" fmla="*/ 57 w 79"/>
                <a:gd name="T45" fmla="*/ 35 h 87"/>
                <a:gd name="T46" fmla="*/ 48 w 79"/>
                <a:gd name="T47" fmla="*/ 26 h 87"/>
                <a:gd name="T48" fmla="*/ 48 w 79"/>
                <a:gd name="T49" fmla="*/ 26 h 87"/>
                <a:gd name="T50" fmla="*/ 50 w 79"/>
                <a:gd name="T51" fmla="*/ 24 h 87"/>
                <a:gd name="T52" fmla="*/ 59 w 79"/>
                <a:gd name="T53" fmla="*/ 33 h 87"/>
                <a:gd name="T54" fmla="*/ 79 w 79"/>
                <a:gd name="T55" fmla="*/ 10 h 87"/>
                <a:gd name="T56" fmla="*/ 65 w 79"/>
                <a:gd name="T5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 h="87">
                  <a:moveTo>
                    <a:pt x="9" y="61"/>
                  </a:moveTo>
                  <a:cubicBezTo>
                    <a:pt x="9" y="61"/>
                    <a:pt x="9" y="61"/>
                    <a:pt x="9" y="61"/>
                  </a:cubicBezTo>
                  <a:cubicBezTo>
                    <a:pt x="9" y="61"/>
                    <a:pt x="9" y="61"/>
                    <a:pt x="9" y="61"/>
                  </a:cubicBezTo>
                  <a:cubicBezTo>
                    <a:pt x="9" y="61"/>
                    <a:pt x="9" y="61"/>
                    <a:pt x="9" y="61"/>
                  </a:cubicBezTo>
                  <a:moveTo>
                    <a:pt x="65" y="0"/>
                  </a:moveTo>
                  <a:cubicBezTo>
                    <a:pt x="32" y="37"/>
                    <a:pt x="32" y="37"/>
                    <a:pt x="32" y="37"/>
                  </a:cubicBezTo>
                  <a:cubicBezTo>
                    <a:pt x="3" y="67"/>
                    <a:pt x="3" y="67"/>
                    <a:pt x="3" y="67"/>
                  </a:cubicBezTo>
                  <a:cubicBezTo>
                    <a:pt x="3" y="68"/>
                    <a:pt x="3" y="68"/>
                    <a:pt x="3" y="68"/>
                  </a:cubicBezTo>
                  <a:cubicBezTo>
                    <a:pt x="2" y="68"/>
                    <a:pt x="2" y="68"/>
                    <a:pt x="2" y="68"/>
                  </a:cubicBezTo>
                  <a:cubicBezTo>
                    <a:pt x="1" y="70"/>
                    <a:pt x="0" y="73"/>
                    <a:pt x="0" y="75"/>
                  </a:cubicBezTo>
                  <a:cubicBezTo>
                    <a:pt x="0" y="78"/>
                    <a:pt x="1" y="82"/>
                    <a:pt x="3" y="84"/>
                  </a:cubicBezTo>
                  <a:cubicBezTo>
                    <a:pt x="3" y="84"/>
                    <a:pt x="3" y="84"/>
                    <a:pt x="3" y="84"/>
                  </a:cubicBezTo>
                  <a:cubicBezTo>
                    <a:pt x="3" y="84"/>
                    <a:pt x="3" y="84"/>
                    <a:pt x="3" y="84"/>
                  </a:cubicBezTo>
                  <a:cubicBezTo>
                    <a:pt x="3" y="84"/>
                    <a:pt x="3" y="84"/>
                    <a:pt x="3" y="84"/>
                  </a:cubicBezTo>
                  <a:cubicBezTo>
                    <a:pt x="3" y="84"/>
                    <a:pt x="3" y="84"/>
                    <a:pt x="3" y="84"/>
                  </a:cubicBezTo>
                  <a:cubicBezTo>
                    <a:pt x="3" y="84"/>
                    <a:pt x="3" y="84"/>
                    <a:pt x="3" y="84"/>
                  </a:cubicBezTo>
                  <a:cubicBezTo>
                    <a:pt x="3" y="84"/>
                    <a:pt x="4" y="84"/>
                    <a:pt x="4" y="84"/>
                  </a:cubicBezTo>
                  <a:cubicBezTo>
                    <a:pt x="5" y="86"/>
                    <a:pt x="8" y="86"/>
                    <a:pt x="10" y="87"/>
                  </a:cubicBezTo>
                  <a:cubicBezTo>
                    <a:pt x="10" y="86"/>
                    <a:pt x="11" y="85"/>
                    <a:pt x="11" y="84"/>
                  </a:cubicBezTo>
                  <a:cubicBezTo>
                    <a:pt x="12" y="84"/>
                    <a:pt x="12" y="84"/>
                    <a:pt x="12" y="84"/>
                  </a:cubicBezTo>
                  <a:cubicBezTo>
                    <a:pt x="12" y="83"/>
                    <a:pt x="12" y="83"/>
                    <a:pt x="12" y="83"/>
                  </a:cubicBezTo>
                  <a:cubicBezTo>
                    <a:pt x="41" y="53"/>
                    <a:pt x="41" y="53"/>
                    <a:pt x="41" y="53"/>
                  </a:cubicBezTo>
                  <a:cubicBezTo>
                    <a:pt x="57" y="35"/>
                    <a:pt x="57" y="35"/>
                    <a:pt x="57" y="35"/>
                  </a:cubicBezTo>
                  <a:cubicBezTo>
                    <a:pt x="54" y="32"/>
                    <a:pt x="51" y="29"/>
                    <a:pt x="48" y="26"/>
                  </a:cubicBezTo>
                  <a:cubicBezTo>
                    <a:pt x="48" y="26"/>
                    <a:pt x="48" y="26"/>
                    <a:pt x="48" y="26"/>
                  </a:cubicBezTo>
                  <a:cubicBezTo>
                    <a:pt x="50" y="24"/>
                    <a:pt x="50" y="24"/>
                    <a:pt x="50" y="24"/>
                  </a:cubicBezTo>
                  <a:cubicBezTo>
                    <a:pt x="53" y="27"/>
                    <a:pt x="56" y="30"/>
                    <a:pt x="59" y="33"/>
                  </a:cubicBezTo>
                  <a:cubicBezTo>
                    <a:pt x="79" y="10"/>
                    <a:pt x="79" y="10"/>
                    <a:pt x="79" y="10"/>
                  </a:cubicBezTo>
                  <a:cubicBezTo>
                    <a:pt x="65" y="0"/>
                    <a:pt x="65" y="0"/>
                    <a:pt x="6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20"/>
            <p:cNvSpPr>
              <a:spLocks/>
            </p:cNvSpPr>
            <p:nvPr/>
          </p:nvSpPr>
          <p:spPr bwMode="auto">
            <a:xfrm>
              <a:off x="5337" y="2434"/>
              <a:ext cx="26" cy="23"/>
            </a:xfrm>
            <a:custGeom>
              <a:avLst/>
              <a:gdLst>
                <a:gd name="T0" fmla="*/ 12 w 26"/>
                <a:gd name="T1" fmla="*/ 0 h 23"/>
                <a:gd name="T2" fmla="*/ 0 w 26"/>
                <a:gd name="T3" fmla="*/ 14 h 23"/>
                <a:gd name="T4" fmla="*/ 0 w 26"/>
                <a:gd name="T5" fmla="*/ 14 h 23"/>
                <a:gd name="T6" fmla="*/ 13 w 26"/>
                <a:gd name="T7" fmla="*/ 23 h 23"/>
                <a:gd name="T8" fmla="*/ 26 w 26"/>
                <a:gd name="T9" fmla="*/ 9 h 23"/>
                <a:gd name="T10" fmla="*/ 12 w 26"/>
                <a:gd name="T11" fmla="*/ 0 h 23"/>
              </a:gdLst>
              <a:ahLst/>
              <a:cxnLst>
                <a:cxn ang="0">
                  <a:pos x="T0" y="T1"/>
                </a:cxn>
                <a:cxn ang="0">
                  <a:pos x="T2" y="T3"/>
                </a:cxn>
                <a:cxn ang="0">
                  <a:pos x="T4" y="T5"/>
                </a:cxn>
                <a:cxn ang="0">
                  <a:pos x="T6" y="T7"/>
                </a:cxn>
                <a:cxn ang="0">
                  <a:pos x="T8" y="T9"/>
                </a:cxn>
                <a:cxn ang="0">
                  <a:pos x="T10" y="T11"/>
                </a:cxn>
              </a:cxnLst>
              <a:rect l="0" t="0" r="r" b="b"/>
              <a:pathLst>
                <a:path w="26" h="23">
                  <a:moveTo>
                    <a:pt x="12" y="0"/>
                  </a:moveTo>
                  <a:lnTo>
                    <a:pt x="0" y="14"/>
                  </a:lnTo>
                  <a:lnTo>
                    <a:pt x="0" y="14"/>
                  </a:lnTo>
                  <a:lnTo>
                    <a:pt x="13" y="23"/>
                  </a:lnTo>
                  <a:lnTo>
                    <a:pt x="26" y="9"/>
                  </a:lnTo>
                  <a:lnTo>
                    <a:pt x="12" y="0"/>
                  </a:lnTo>
                  <a:close/>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21"/>
            <p:cNvSpPr>
              <a:spLocks/>
            </p:cNvSpPr>
            <p:nvPr/>
          </p:nvSpPr>
          <p:spPr bwMode="auto">
            <a:xfrm>
              <a:off x="5337" y="2434"/>
              <a:ext cx="26" cy="23"/>
            </a:xfrm>
            <a:custGeom>
              <a:avLst/>
              <a:gdLst>
                <a:gd name="T0" fmla="*/ 12 w 26"/>
                <a:gd name="T1" fmla="*/ 0 h 23"/>
                <a:gd name="T2" fmla="*/ 0 w 26"/>
                <a:gd name="T3" fmla="*/ 14 h 23"/>
                <a:gd name="T4" fmla="*/ 0 w 26"/>
                <a:gd name="T5" fmla="*/ 14 h 23"/>
                <a:gd name="T6" fmla="*/ 13 w 26"/>
                <a:gd name="T7" fmla="*/ 23 h 23"/>
                <a:gd name="T8" fmla="*/ 26 w 26"/>
                <a:gd name="T9" fmla="*/ 9 h 23"/>
                <a:gd name="T10" fmla="*/ 12 w 26"/>
                <a:gd name="T11" fmla="*/ 0 h 23"/>
              </a:gdLst>
              <a:ahLst/>
              <a:cxnLst>
                <a:cxn ang="0">
                  <a:pos x="T0" y="T1"/>
                </a:cxn>
                <a:cxn ang="0">
                  <a:pos x="T2" y="T3"/>
                </a:cxn>
                <a:cxn ang="0">
                  <a:pos x="T4" y="T5"/>
                </a:cxn>
                <a:cxn ang="0">
                  <a:pos x="T6" y="T7"/>
                </a:cxn>
                <a:cxn ang="0">
                  <a:pos x="T8" y="T9"/>
                </a:cxn>
                <a:cxn ang="0">
                  <a:pos x="T10" y="T11"/>
                </a:cxn>
              </a:cxnLst>
              <a:rect l="0" t="0" r="r" b="b"/>
              <a:pathLst>
                <a:path w="26" h="23">
                  <a:moveTo>
                    <a:pt x="12" y="0"/>
                  </a:moveTo>
                  <a:lnTo>
                    <a:pt x="0" y="14"/>
                  </a:lnTo>
                  <a:lnTo>
                    <a:pt x="0" y="14"/>
                  </a:lnTo>
                  <a:lnTo>
                    <a:pt x="13" y="23"/>
                  </a:lnTo>
                  <a:lnTo>
                    <a:pt x="26" y="9"/>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22"/>
            <p:cNvSpPr>
              <a:spLocks/>
            </p:cNvSpPr>
            <p:nvPr/>
          </p:nvSpPr>
          <p:spPr bwMode="auto">
            <a:xfrm>
              <a:off x="5559" y="2324"/>
              <a:ext cx="37" cy="16"/>
            </a:xfrm>
            <a:custGeom>
              <a:avLst/>
              <a:gdLst>
                <a:gd name="T0" fmla="*/ 40 w 40"/>
                <a:gd name="T1" fmla="*/ 0 h 18"/>
                <a:gd name="T2" fmla="*/ 21 w 40"/>
                <a:gd name="T3" fmla="*/ 1 h 18"/>
                <a:gd name="T4" fmla="*/ 21 w 40"/>
                <a:gd name="T5" fmla="*/ 1 h 18"/>
                <a:gd name="T6" fmla="*/ 3 w 40"/>
                <a:gd name="T7" fmla="*/ 15 h 18"/>
                <a:gd name="T8" fmla="*/ 0 w 40"/>
                <a:gd name="T9" fmla="*/ 18 h 18"/>
                <a:gd name="T10" fmla="*/ 24 w 40"/>
                <a:gd name="T11" fmla="*/ 17 h 18"/>
                <a:gd name="T12" fmla="*/ 40 w 4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0" h="18">
                  <a:moveTo>
                    <a:pt x="40" y="0"/>
                  </a:moveTo>
                  <a:cubicBezTo>
                    <a:pt x="21" y="1"/>
                    <a:pt x="21" y="1"/>
                    <a:pt x="21" y="1"/>
                  </a:cubicBezTo>
                  <a:cubicBezTo>
                    <a:pt x="21" y="1"/>
                    <a:pt x="21" y="1"/>
                    <a:pt x="21" y="1"/>
                  </a:cubicBezTo>
                  <a:cubicBezTo>
                    <a:pt x="15" y="4"/>
                    <a:pt x="8" y="8"/>
                    <a:pt x="3" y="15"/>
                  </a:cubicBezTo>
                  <a:cubicBezTo>
                    <a:pt x="2" y="16"/>
                    <a:pt x="1" y="17"/>
                    <a:pt x="0" y="18"/>
                  </a:cubicBezTo>
                  <a:cubicBezTo>
                    <a:pt x="24" y="17"/>
                    <a:pt x="24" y="17"/>
                    <a:pt x="24" y="17"/>
                  </a:cubicBezTo>
                  <a:cubicBezTo>
                    <a:pt x="40" y="0"/>
                    <a:pt x="40" y="0"/>
                    <a:pt x="40" y="0"/>
                  </a:cubicBezTo>
                </a:path>
              </a:pathLst>
            </a:custGeom>
            <a:solidFill>
              <a:srgbClr val="A10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23"/>
            <p:cNvSpPr>
              <a:spLocks noChangeArrowheads="1"/>
            </p:cNvSpPr>
            <p:nvPr/>
          </p:nvSpPr>
          <p:spPr bwMode="auto">
            <a:xfrm>
              <a:off x="5285" y="2504"/>
              <a:ext cx="1" cy="1"/>
            </a:xfrm>
            <a:prstGeom prst="rect">
              <a:avLst/>
            </a:prstGeom>
            <a:solidFill>
              <a:srgbClr val="BBBB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24"/>
            <p:cNvSpPr>
              <a:spLocks/>
            </p:cNvSpPr>
            <p:nvPr/>
          </p:nvSpPr>
          <p:spPr bwMode="auto">
            <a:xfrm>
              <a:off x="5285" y="250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25"/>
            <p:cNvSpPr>
              <a:spLocks/>
            </p:cNvSpPr>
            <p:nvPr/>
          </p:nvSpPr>
          <p:spPr bwMode="auto">
            <a:xfrm>
              <a:off x="5493" y="2332"/>
              <a:ext cx="197" cy="350"/>
            </a:xfrm>
            <a:custGeom>
              <a:avLst/>
              <a:gdLst>
                <a:gd name="T0" fmla="*/ 199 w 211"/>
                <a:gd name="T1" fmla="*/ 0 h 377"/>
                <a:gd name="T2" fmla="*/ 198 w 211"/>
                <a:gd name="T3" fmla="*/ 3 h 377"/>
                <a:gd name="T4" fmla="*/ 129 w 211"/>
                <a:gd name="T5" fmla="*/ 157 h 377"/>
                <a:gd name="T6" fmla="*/ 67 w 211"/>
                <a:gd name="T7" fmla="*/ 271 h 377"/>
                <a:gd name="T8" fmla="*/ 0 w 211"/>
                <a:gd name="T9" fmla="*/ 369 h 377"/>
                <a:gd name="T10" fmla="*/ 9 w 211"/>
                <a:gd name="T11" fmla="*/ 377 h 377"/>
                <a:gd name="T12" fmla="*/ 82 w 211"/>
                <a:gd name="T13" fmla="*/ 270 h 377"/>
                <a:gd name="T14" fmla="*/ 211 w 211"/>
                <a:gd name="T15" fmla="*/ 5 h 377"/>
                <a:gd name="T16" fmla="*/ 199 w 211"/>
                <a:gd name="T17"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377">
                  <a:moveTo>
                    <a:pt x="199" y="0"/>
                  </a:moveTo>
                  <a:cubicBezTo>
                    <a:pt x="199" y="0"/>
                    <a:pt x="199" y="1"/>
                    <a:pt x="198" y="3"/>
                  </a:cubicBezTo>
                  <a:cubicBezTo>
                    <a:pt x="192" y="18"/>
                    <a:pt x="166" y="83"/>
                    <a:pt x="129" y="157"/>
                  </a:cubicBezTo>
                  <a:cubicBezTo>
                    <a:pt x="110" y="195"/>
                    <a:pt x="89" y="234"/>
                    <a:pt x="67" y="271"/>
                  </a:cubicBezTo>
                  <a:cubicBezTo>
                    <a:pt x="45" y="308"/>
                    <a:pt x="22" y="343"/>
                    <a:pt x="0" y="369"/>
                  </a:cubicBezTo>
                  <a:cubicBezTo>
                    <a:pt x="9" y="377"/>
                    <a:pt x="9" y="377"/>
                    <a:pt x="9" y="377"/>
                  </a:cubicBezTo>
                  <a:cubicBezTo>
                    <a:pt x="33" y="348"/>
                    <a:pt x="58" y="310"/>
                    <a:pt x="82" y="270"/>
                  </a:cubicBezTo>
                  <a:cubicBezTo>
                    <a:pt x="153" y="149"/>
                    <a:pt x="211" y="5"/>
                    <a:pt x="211" y="5"/>
                  </a:cubicBezTo>
                  <a:cubicBezTo>
                    <a:pt x="199" y="0"/>
                    <a:pt x="199" y="0"/>
                    <a:pt x="199" y="0"/>
                  </a:cubicBezTo>
                  <a:close/>
                </a:path>
              </a:pathLst>
            </a:cu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26"/>
            <p:cNvSpPr>
              <a:spLocks/>
            </p:cNvSpPr>
            <p:nvPr/>
          </p:nvSpPr>
          <p:spPr bwMode="auto">
            <a:xfrm>
              <a:off x="5693" y="2228"/>
              <a:ext cx="118" cy="109"/>
            </a:xfrm>
            <a:custGeom>
              <a:avLst/>
              <a:gdLst>
                <a:gd name="T0" fmla="*/ 117 w 126"/>
                <a:gd name="T1" fmla="*/ 44 h 118"/>
                <a:gd name="T2" fmla="*/ 97 w 126"/>
                <a:gd name="T3" fmla="*/ 10 h 118"/>
                <a:gd name="T4" fmla="*/ 96 w 126"/>
                <a:gd name="T5" fmla="*/ 4 h 118"/>
                <a:gd name="T6" fmla="*/ 96 w 126"/>
                <a:gd name="T7" fmla="*/ 4 h 118"/>
                <a:gd name="T8" fmla="*/ 61 w 126"/>
                <a:gd name="T9" fmla="*/ 0 h 118"/>
                <a:gd name="T10" fmla="*/ 47 w 126"/>
                <a:gd name="T11" fmla="*/ 24 h 118"/>
                <a:gd name="T12" fmla="*/ 48 w 126"/>
                <a:gd name="T13" fmla="*/ 37 h 118"/>
                <a:gd name="T14" fmla="*/ 39 w 126"/>
                <a:gd name="T15" fmla="*/ 37 h 118"/>
                <a:gd name="T16" fmla="*/ 22 w 126"/>
                <a:gd name="T17" fmla="*/ 25 h 118"/>
                <a:gd name="T18" fmla="*/ 16 w 126"/>
                <a:gd name="T19" fmla="*/ 59 h 118"/>
                <a:gd name="T20" fmla="*/ 19 w 126"/>
                <a:gd name="T21" fmla="*/ 65 h 118"/>
                <a:gd name="T22" fmla="*/ 19 w 126"/>
                <a:gd name="T23" fmla="*/ 65 h 118"/>
                <a:gd name="T24" fmla="*/ 19 w 126"/>
                <a:gd name="T25" fmla="*/ 65 h 118"/>
                <a:gd name="T26" fmla="*/ 0 w 126"/>
                <a:gd name="T27" fmla="*/ 99 h 118"/>
                <a:gd name="T28" fmla="*/ 0 w 126"/>
                <a:gd name="T29" fmla="*/ 99 h 118"/>
                <a:gd name="T30" fmla="*/ 0 w 126"/>
                <a:gd name="T31" fmla="*/ 99 h 118"/>
                <a:gd name="T32" fmla="*/ 0 w 126"/>
                <a:gd name="T33" fmla="*/ 99 h 118"/>
                <a:gd name="T34" fmla="*/ 0 w 126"/>
                <a:gd name="T35" fmla="*/ 99 h 118"/>
                <a:gd name="T36" fmla="*/ 80 w 126"/>
                <a:gd name="T37" fmla="*/ 117 h 118"/>
                <a:gd name="T38" fmla="*/ 99 w 126"/>
                <a:gd name="T39" fmla="*/ 109 h 118"/>
                <a:gd name="T40" fmla="*/ 105 w 126"/>
                <a:gd name="T41" fmla="*/ 57 h 118"/>
                <a:gd name="T42" fmla="*/ 117 w 126"/>
                <a:gd name="T43" fmla="*/ 4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118">
                  <a:moveTo>
                    <a:pt x="117" y="44"/>
                  </a:moveTo>
                  <a:cubicBezTo>
                    <a:pt x="116" y="42"/>
                    <a:pt x="97" y="16"/>
                    <a:pt x="97" y="10"/>
                  </a:cubicBezTo>
                  <a:cubicBezTo>
                    <a:pt x="97" y="8"/>
                    <a:pt x="96" y="6"/>
                    <a:pt x="96" y="4"/>
                  </a:cubicBezTo>
                  <a:cubicBezTo>
                    <a:pt x="96" y="4"/>
                    <a:pt x="96" y="4"/>
                    <a:pt x="96" y="4"/>
                  </a:cubicBezTo>
                  <a:cubicBezTo>
                    <a:pt x="81" y="8"/>
                    <a:pt x="70" y="5"/>
                    <a:pt x="61" y="0"/>
                  </a:cubicBezTo>
                  <a:cubicBezTo>
                    <a:pt x="53" y="8"/>
                    <a:pt x="49" y="18"/>
                    <a:pt x="47" y="24"/>
                  </a:cubicBezTo>
                  <a:cubicBezTo>
                    <a:pt x="47" y="30"/>
                    <a:pt x="48" y="35"/>
                    <a:pt x="48" y="37"/>
                  </a:cubicBezTo>
                  <a:cubicBezTo>
                    <a:pt x="47" y="44"/>
                    <a:pt x="39" y="37"/>
                    <a:pt x="39" y="37"/>
                  </a:cubicBezTo>
                  <a:cubicBezTo>
                    <a:pt x="39" y="37"/>
                    <a:pt x="30" y="29"/>
                    <a:pt x="22" y="25"/>
                  </a:cubicBezTo>
                  <a:cubicBezTo>
                    <a:pt x="14" y="31"/>
                    <a:pt x="15" y="51"/>
                    <a:pt x="16" y="59"/>
                  </a:cubicBezTo>
                  <a:cubicBezTo>
                    <a:pt x="17" y="63"/>
                    <a:pt x="19" y="65"/>
                    <a:pt x="19" y="65"/>
                  </a:cubicBezTo>
                  <a:cubicBezTo>
                    <a:pt x="19" y="65"/>
                    <a:pt x="19" y="65"/>
                    <a:pt x="19" y="65"/>
                  </a:cubicBezTo>
                  <a:cubicBezTo>
                    <a:pt x="19" y="65"/>
                    <a:pt x="19" y="65"/>
                    <a:pt x="19" y="65"/>
                  </a:cubicBezTo>
                  <a:cubicBezTo>
                    <a:pt x="19" y="65"/>
                    <a:pt x="19" y="95"/>
                    <a:pt x="0" y="99"/>
                  </a:cubicBezTo>
                  <a:cubicBezTo>
                    <a:pt x="0" y="99"/>
                    <a:pt x="0" y="99"/>
                    <a:pt x="0" y="99"/>
                  </a:cubicBezTo>
                  <a:cubicBezTo>
                    <a:pt x="0" y="99"/>
                    <a:pt x="0" y="99"/>
                    <a:pt x="0" y="99"/>
                  </a:cubicBezTo>
                  <a:cubicBezTo>
                    <a:pt x="0" y="99"/>
                    <a:pt x="0" y="99"/>
                    <a:pt x="0" y="99"/>
                  </a:cubicBezTo>
                  <a:cubicBezTo>
                    <a:pt x="0" y="99"/>
                    <a:pt x="0" y="99"/>
                    <a:pt x="0" y="99"/>
                  </a:cubicBezTo>
                  <a:cubicBezTo>
                    <a:pt x="27" y="118"/>
                    <a:pt x="63" y="116"/>
                    <a:pt x="80" y="117"/>
                  </a:cubicBezTo>
                  <a:cubicBezTo>
                    <a:pt x="98" y="117"/>
                    <a:pt x="99" y="109"/>
                    <a:pt x="99" y="109"/>
                  </a:cubicBezTo>
                  <a:cubicBezTo>
                    <a:pt x="105" y="57"/>
                    <a:pt x="105" y="57"/>
                    <a:pt x="105" y="57"/>
                  </a:cubicBezTo>
                  <a:cubicBezTo>
                    <a:pt x="126" y="54"/>
                    <a:pt x="119" y="47"/>
                    <a:pt x="117" y="44"/>
                  </a:cubicBezTo>
                </a:path>
              </a:pathLst>
            </a:custGeom>
            <a:solidFill>
              <a:srgbClr val="FFD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27"/>
            <p:cNvSpPr>
              <a:spLocks/>
            </p:cNvSpPr>
            <p:nvPr/>
          </p:nvSpPr>
          <p:spPr bwMode="auto">
            <a:xfrm>
              <a:off x="5624" y="2152"/>
              <a:ext cx="172" cy="168"/>
            </a:xfrm>
            <a:custGeom>
              <a:avLst/>
              <a:gdLst>
                <a:gd name="T0" fmla="*/ 143 w 184"/>
                <a:gd name="T1" fmla="*/ 19 h 181"/>
                <a:gd name="T2" fmla="*/ 81 w 184"/>
                <a:gd name="T3" fmla="*/ 3 h 181"/>
                <a:gd name="T4" fmla="*/ 43 w 184"/>
                <a:gd name="T5" fmla="*/ 16 h 181"/>
                <a:gd name="T6" fmla="*/ 4 w 184"/>
                <a:gd name="T7" fmla="*/ 71 h 181"/>
                <a:gd name="T8" fmla="*/ 2 w 184"/>
                <a:gd name="T9" fmla="*/ 103 h 181"/>
                <a:gd name="T10" fmla="*/ 73 w 184"/>
                <a:gd name="T11" fmla="*/ 181 h 181"/>
                <a:gd name="T12" fmla="*/ 75 w 184"/>
                <a:gd name="T13" fmla="*/ 181 h 181"/>
                <a:gd name="T14" fmla="*/ 93 w 184"/>
                <a:gd name="T15" fmla="*/ 147 h 181"/>
                <a:gd name="T16" fmla="*/ 93 w 184"/>
                <a:gd name="T17" fmla="*/ 147 h 181"/>
                <a:gd name="T18" fmla="*/ 93 w 184"/>
                <a:gd name="T19" fmla="*/ 147 h 181"/>
                <a:gd name="T20" fmla="*/ 90 w 184"/>
                <a:gd name="T21" fmla="*/ 141 h 181"/>
                <a:gd name="T22" fmla="*/ 86 w 184"/>
                <a:gd name="T23" fmla="*/ 129 h 181"/>
                <a:gd name="T24" fmla="*/ 85 w 184"/>
                <a:gd name="T25" fmla="*/ 109 h 181"/>
                <a:gd name="T26" fmla="*/ 96 w 184"/>
                <a:gd name="T27" fmla="*/ 107 h 181"/>
                <a:gd name="T28" fmla="*/ 113 w 184"/>
                <a:gd name="T29" fmla="*/ 119 h 181"/>
                <a:gd name="T30" fmla="*/ 122 w 184"/>
                <a:gd name="T31" fmla="*/ 119 h 181"/>
                <a:gd name="T32" fmla="*/ 118 w 184"/>
                <a:gd name="T33" fmla="*/ 67 h 181"/>
                <a:gd name="T34" fmla="*/ 118 w 184"/>
                <a:gd name="T35" fmla="*/ 67 h 181"/>
                <a:gd name="T36" fmla="*/ 135 w 184"/>
                <a:gd name="T37" fmla="*/ 82 h 181"/>
                <a:gd name="T38" fmla="*/ 170 w 184"/>
                <a:gd name="T39" fmla="*/ 86 h 181"/>
                <a:gd name="T40" fmla="*/ 170 w 184"/>
                <a:gd name="T41" fmla="*/ 86 h 181"/>
                <a:gd name="T42" fmla="*/ 182 w 184"/>
                <a:gd name="T43" fmla="*/ 53 h 181"/>
                <a:gd name="T44" fmla="*/ 143 w 184"/>
                <a:gd name="T45" fmla="*/ 1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4" h="181">
                  <a:moveTo>
                    <a:pt x="143" y="19"/>
                  </a:moveTo>
                  <a:cubicBezTo>
                    <a:pt x="126" y="6"/>
                    <a:pt x="104" y="0"/>
                    <a:pt x="81" y="3"/>
                  </a:cubicBezTo>
                  <a:cubicBezTo>
                    <a:pt x="67" y="4"/>
                    <a:pt x="54" y="9"/>
                    <a:pt x="43" y="16"/>
                  </a:cubicBezTo>
                  <a:cubicBezTo>
                    <a:pt x="13" y="36"/>
                    <a:pt x="4" y="71"/>
                    <a:pt x="4" y="71"/>
                  </a:cubicBezTo>
                  <a:cubicBezTo>
                    <a:pt x="4" y="71"/>
                    <a:pt x="0" y="92"/>
                    <a:pt x="2" y="103"/>
                  </a:cubicBezTo>
                  <a:cubicBezTo>
                    <a:pt x="6" y="143"/>
                    <a:pt x="36" y="173"/>
                    <a:pt x="73" y="181"/>
                  </a:cubicBezTo>
                  <a:cubicBezTo>
                    <a:pt x="74" y="181"/>
                    <a:pt x="74" y="181"/>
                    <a:pt x="75" y="181"/>
                  </a:cubicBezTo>
                  <a:cubicBezTo>
                    <a:pt x="93" y="176"/>
                    <a:pt x="93" y="147"/>
                    <a:pt x="93" y="147"/>
                  </a:cubicBezTo>
                  <a:cubicBezTo>
                    <a:pt x="93" y="147"/>
                    <a:pt x="93" y="147"/>
                    <a:pt x="93" y="147"/>
                  </a:cubicBezTo>
                  <a:cubicBezTo>
                    <a:pt x="93" y="147"/>
                    <a:pt x="93" y="147"/>
                    <a:pt x="93" y="147"/>
                  </a:cubicBezTo>
                  <a:cubicBezTo>
                    <a:pt x="93" y="147"/>
                    <a:pt x="91" y="145"/>
                    <a:pt x="90" y="141"/>
                  </a:cubicBezTo>
                  <a:cubicBezTo>
                    <a:pt x="89" y="138"/>
                    <a:pt x="87" y="134"/>
                    <a:pt x="86" y="129"/>
                  </a:cubicBezTo>
                  <a:cubicBezTo>
                    <a:pt x="84" y="122"/>
                    <a:pt x="82" y="114"/>
                    <a:pt x="85" y="109"/>
                  </a:cubicBezTo>
                  <a:cubicBezTo>
                    <a:pt x="87" y="106"/>
                    <a:pt x="91" y="106"/>
                    <a:pt x="96" y="107"/>
                  </a:cubicBezTo>
                  <a:cubicBezTo>
                    <a:pt x="104" y="111"/>
                    <a:pt x="113" y="119"/>
                    <a:pt x="113" y="119"/>
                  </a:cubicBezTo>
                  <a:cubicBezTo>
                    <a:pt x="113" y="119"/>
                    <a:pt x="121" y="126"/>
                    <a:pt x="122" y="119"/>
                  </a:cubicBezTo>
                  <a:cubicBezTo>
                    <a:pt x="118" y="67"/>
                    <a:pt x="118" y="67"/>
                    <a:pt x="118" y="67"/>
                  </a:cubicBezTo>
                  <a:cubicBezTo>
                    <a:pt x="118" y="67"/>
                    <a:pt x="118" y="67"/>
                    <a:pt x="118" y="67"/>
                  </a:cubicBezTo>
                  <a:cubicBezTo>
                    <a:pt x="119" y="69"/>
                    <a:pt x="125" y="77"/>
                    <a:pt x="135" y="82"/>
                  </a:cubicBezTo>
                  <a:cubicBezTo>
                    <a:pt x="144" y="87"/>
                    <a:pt x="155" y="90"/>
                    <a:pt x="170" y="86"/>
                  </a:cubicBezTo>
                  <a:cubicBezTo>
                    <a:pt x="170" y="86"/>
                    <a:pt x="170" y="86"/>
                    <a:pt x="170" y="86"/>
                  </a:cubicBezTo>
                  <a:cubicBezTo>
                    <a:pt x="179" y="78"/>
                    <a:pt x="184" y="66"/>
                    <a:pt x="182" y="53"/>
                  </a:cubicBezTo>
                  <a:cubicBezTo>
                    <a:pt x="180" y="33"/>
                    <a:pt x="163" y="18"/>
                    <a:pt x="143" y="19"/>
                  </a:cubicBezTo>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28"/>
            <p:cNvSpPr>
              <a:spLocks/>
            </p:cNvSpPr>
            <p:nvPr/>
          </p:nvSpPr>
          <p:spPr bwMode="auto">
            <a:xfrm>
              <a:off x="5761" y="2291"/>
              <a:ext cx="27" cy="21"/>
            </a:xfrm>
            <a:custGeom>
              <a:avLst/>
              <a:gdLst>
                <a:gd name="T0" fmla="*/ 5 w 29"/>
                <a:gd name="T1" fmla="*/ 0 h 23"/>
                <a:gd name="T2" fmla="*/ 0 w 29"/>
                <a:gd name="T3" fmla="*/ 0 h 23"/>
                <a:gd name="T4" fmla="*/ 29 w 29"/>
                <a:gd name="T5" fmla="*/ 23 h 23"/>
                <a:gd name="T6" fmla="*/ 29 w 29"/>
                <a:gd name="T7" fmla="*/ 20 h 23"/>
                <a:gd name="T8" fmla="*/ 5 w 29"/>
                <a:gd name="T9" fmla="*/ 0 h 23"/>
              </a:gdLst>
              <a:ahLst/>
              <a:cxnLst>
                <a:cxn ang="0">
                  <a:pos x="T0" y="T1"/>
                </a:cxn>
                <a:cxn ang="0">
                  <a:pos x="T2" y="T3"/>
                </a:cxn>
                <a:cxn ang="0">
                  <a:pos x="T4" y="T5"/>
                </a:cxn>
                <a:cxn ang="0">
                  <a:pos x="T6" y="T7"/>
                </a:cxn>
                <a:cxn ang="0">
                  <a:pos x="T8" y="T9"/>
                </a:cxn>
              </a:cxnLst>
              <a:rect l="0" t="0" r="r" b="b"/>
              <a:pathLst>
                <a:path w="29" h="23">
                  <a:moveTo>
                    <a:pt x="5" y="0"/>
                  </a:moveTo>
                  <a:cubicBezTo>
                    <a:pt x="0" y="0"/>
                    <a:pt x="0" y="0"/>
                    <a:pt x="0" y="0"/>
                  </a:cubicBezTo>
                  <a:cubicBezTo>
                    <a:pt x="0" y="0"/>
                    <a:pt x="14" y="19"/>
                    <a:pt x="29" y="23"/>
                  </a:cubicBezTo>
                  <a:cubicBezTo>
                    <a:pt x="29" y="20"/>
                    <a:pt x="29" y="20"/>
                    <a:pt x="29" y="20"/>
                  </a:cubicBezTo>
                  <a:cubicBezTo>
                    <a:pt x="16" y="14"/>
                    <a:pt x="7" y="2"/>
                    <a:pt x="5" y="0"/>
                  </a:cubicBezTo>
                </a:path>
              </a:pathLst>
            </a:custGeom>
            <a:solidFill>
              <a:srgbClr val="B30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29"/>
            <p:cNvSpPr>
              <a:spLocks/>
            </p:cNvSpPr>
            <p:nvPr/>
          </p:nvSpPr>
          <p:spPr bwMode="auto">
            <a:xfrm>
              <a:off x="5765" y="2291"/>
              <a:ext cx="24" cy="19"/>
            </a:xfrm>
            <a:custGeom>
              <a:avLst/>
              <a:gdLst>
                <a:gd name="T0" fmla="*/ 24 w 26"/>
                <a:gd name="T1" fmla="*/ 20 h 20"/>
                <a:gd name="T2" fmla="*/ 26 w 26"/>
                <a:gd name="T3" fmla="*/ 3 h 20"/>
                <a:gd name="T4" fmla="*/ 0 w 26"/>
                <a:gd name="T5" fmla="*/ 0 h 20"/>
                <a:gd name="T6" fmla="*/ 24 w 26"/>
                <a:gd name="T7" fmla="*/ 20 h 20"/>
              </a:gdLst>
              <a:ahLst/>
              <a:cxnLst>
                <a:cxn ang="0">
                  <a:pos x="T0" y="T1"/>
                </a:cxn>
                <a:cxn ang="0">
                  <a:pos x="T2" y="T3"/>
                </a:cxn>
                <a:cxn ang="0">
                  <a:pos x="T4" y="T5"/>
                </a:cxn>
                <a:cxn ang="0">
                  <a:pos x="T6" y="T7"/>
                </a:cxn>
              </a:cxnLst>
              <a:rect l="0" t="0" r="r" b="b"/>
              <a:pathLst>
                <a:path w="26" h="20">
                  <a:moveTo>
                    <a:pt x="24" y="20"/>
                  </a:moveTo>
                  <a:cubicBezTo>
                    <a:pt x="26" y="3"/>
                    <a:pt x="26" y="3"/>
                    <a:pt x="26" y="3"/>
                  </a:cubicBezTo>
                  <a:cubicBezTo>
                    <a:pt x="0" y="0"/>
                    <a:pt x="0" y="0"/>
                    <a:pt x="0" y="0"/>
                  </a:cubicBezTo>
                  <a:cubicBezTo>
                    <a:pt x="2" y="2"/>
                    <a:pt x="11" y="14"/>
                    <a:pt x="24"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30"/>
            <p:cNvSpPr>
              <a:spLocks/>
            </p:cNvSpPr>
            <p:nvPr/>
          </p:nvSpPr>
          <p:spPr bwMode="auto">
            <a:xfrm>
              <a:off x="5720" y="2267"/>
              <a:ext cx="38" cy="37"/>
            </a:xfrm>
            <a:custGeom>
              <a:avLst/>
              <a:gdLst>
                <a:gd name="T0" fmla="*/ 39 w 40"/>
                <a:gd name="T1" fmla="*/ 18 h 40"/>
                <a:gd name="T2" fmla="*/ 22 w 40"/>
                <a:gd name="T3" fmla="*/ 39 h 40"/>
                <a:gd name="T4" fmla="*/ 1 w 40"/>
                <a:gd name="T5" fmla="*/ 22 h 40"/>
                <a:gd name="T6" fmla="*/ 18 w 40"/>
                <a:gd name="T7" fmla="*/ 2 h 40"/>
                <a:gd name="T8" fmla="*/ 39 w 40"/>
                <a:gd name="T9" fmla="*/ 18 h 40"/>
              </a:gdLst>
              <a:ahLst/>
              <a:cxnLst>
                <a:cxn ang="0">
                  <a:pos x="T0" y="T1"/>
                </a:cxn>
                <a:cxn ang="0">
                  <a:pos x="T2" y="T3"/>
                </a:cxn>
                <a:cxn ang="0">
                  <a:pos x="T4" y="T5"/>
                </a:cxn>
                <a:cxn ang="0">
                  <a:pos x="T6" y="T7"/>
                </a:cxn>
                <a:cxn ang="0">
                  <a:pos x="T8" y="T9"/>
                </a:cxn>
              </a:cxnLst>
              <a:rect l="0" t="0" r="r" b="b"/>
              <a:pathLst>
                <a:path w="40" h="40">
                  <a:moveTo>
                    <a:pt x="39" y="18"/>
                  </a:moveTo>
                  <a:cubicBezTo>
                    <a:pt x="40" y="29"/>
                    <a:pt x="33" y="38"/>
                    <a:pt x="22" y="39"/>
                  </a:cubicBezTo>
                  <a:cubicBezTo>
                    <a:pt x="12" y="40"/>
                    <a:pt x="3" y="33"/>
                    <a:pt x="1" y="22"/>
                  </a:cubicBezTo>
                  <a:cubicBezTo>
                    <a:pt x="0" y="12"/>
                    <a:pt x="8" y="3"/>
                    <a:pt x="18" y="2"/>
                  </a:cubicBezTo>
                  <a:cubicBezTo>
                    <a:pt x="29" y="0"/>
                    <a:pt x="38" y="8"/>
                    <a:pt x="39" y="18"/>
                  </a:cubicBezTo>
                </a:path>
              </a:pathLst>
            </a:custGeom>
            <a:solidFill>
              <a:srgbClr val="FFC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31"/>
            <p:cNvSpPr>
              <a:spLocks/>
            </p:cNvSpPr>
            <p:nvPr/>
          </p:nvSpPr>
          <p:spPr bwMode="auto">
            <a:xfrm>
              <a:off x="5734" y="2214"/>
              <a:ext cx="16" cy="36"/>
            </a:xfrm>
            <a:custGeom>
              <a:avLst/>
              <a:gdLst>
                <a:gd name="T0" fmla="*/ 0 w 17"/>
                <a:gd name="T1" fmla="*/ 0 h 39"/>
                <a:gd name="T2" fmla="*/ 2 w 17"/>
                <a:gd name="T3" fmla="*/ 19 h 39"/>
                <a:gd name="T4" fmla="*/ 2 w 17"/>
                <a:gd name="T5" fmla="*/ 21 h 39"/>
                <a:gd name="T6" fmla="*/ 3 w 17"/>
                <a:gd name="T7" fmla="*/ 39 h 39"/>
                <a:gd name="T8" fmla="*/ 17 w 17"/>
                <a:gd name="T9" fmla="*/ 15 h 39"/>
                <a:gd name="T10" fmla="*/ 0 w 17"/>
                <a:gd name="T11" fmla="*/ 0 h 39"/>
                <a:gd name="T12" fmla="*/ 0 w 1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7" h="39">
                  <a:moveTo>
                    <a:pt x="0" y="0"/>
                  </a:moveTo>
                  <a:cubicBezTo>
                    <a:pt x="2" y="19"/>
                    <a:pt x="2" y="19"/>
                    <a:pt x="2" y="19"/>
                  </a:cubicBezTo>
                  <a:cubicBezTo>
                    <a:pt x="2" y="21"/>
                    <a:pt x="2" y="21"/>
                    <a:pt x="2" y="21"/>
                  </a:cubicBezTo>
                  <a:cubicBezTo>
                    <a:pt x="2" y="24"/>
                    <a:pt x="2" y="32"/>
                    <a:pt x="3" y="39"/>
                  </a:cubicBezTo>
                  <a:cubicBezTo>
                    <a:pt x="5" y="33"/>
                    <a:pt x="9" y="23"/>
                    <a:pt x="17" y="15"/>
                  </a:cubicBezTo>
                  <a:cubicBezTo>
                    <a:pt x="7" y="10"/>
                    <a:pt x="1" y="2"/>
                    <a:pt x="0" y="0"/>
                  </a:cubicBezTo>
                  <a:cubicBezTo>
                    <a:pt x="0" y="0"/>
                    <a:pt x="0" y="0"/>
                    <a:pt x="0" y="0"/>
                  </a:cubicBezTo>
                </a:path>
              </a:pathLst>
            </a:custGeom>
            <a:solidFill>
              <a:srgbClr val="FFC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32"/>
            <p:cNvSpPr>
              <a:spLocks/>
            </p:cNvSpPr>
            <p:nvPr/>
          </p:nvSpPr>
          <p:spPr bwMode="auto">
            <a:xfrm>
              <a:off x="5701" y="2250"/>
              <a:ext cx="13" cy="33"/>
            </a:xfrm>
            <a:custGeom>
              <a:avLst/>
              <a:gdLst>
                <a:gd name="T0" fmla="*/ 14 w 14"/>
                <a:gd name="T1" fmla="*/ 1 h 35"/>
                <a:gd name="T2" fmla="*/ 3 w 14"/>
                <a:gd name="T3" fmla="*/ 3 h 35"/>
                <a:gd name="T4" fmla="*/ 4 w 14"/>
                <a:gd name="T5" fmla="*/ 23 h 35"/>
                <a:gd name="T6" fmla="*/ 8 w 14"/>
                <a:gd name="T7" fmla="*/ 35 h 35"/>
                <a:gd name="T8" fmla="*/ 14 w 14"/>
                <a:gd name="T9" fmla="*/ 1 h 35"/>
              </a:gdLst>
              <a:ahLst/>
              <a:cxnLst>
                <a:cxn ang="0">
                  <a:pos x="T0" y="T1"/>
                </a:cxn>
                <a:cxn ang="0">
                  <a:pos x="T2" y="T3"/>
                </a:cxn>
                <a:cxn ang="0">
                  <a:pos x="T4" y="T5"/>
                </a:cxn>
                <a:cxn ang="0">
                  <a:pos x="T6" y="T7"/>
                </a:cxn>
                <a:cxn ang="0">
                  <a:pos x="T8" y="T9"/>
                </a:cxn>
              </a:cxnLst>
              <a:rect l="0" t="0" r="r" b="b"/>
              <a:pathLst>
                <a:path w="14" h="35">
                  <a:moveTo>
                    <a:pt x="14" y="1"/>
                  </a:moveTo>
                  <a:cubicBezTo>
                    <a:pt x="9" y="0"/>
                    <a:pt x="5" y="0"/>
                    <a:pt x="3" y="3"/>
                  </a:cubicBezTo>
                  <a:cubicBezTo>
                    <a:pt x="0" y="8"/>
                    <a:pt x="2" y="16"/>
                    <a:pt x="4" y="23"/>
                  </a:cubicBezTo>
                  <a:cubicBezTo>
                    <a:pt x="5" y="28"/>
                    <a:pt x="7" y="32"/>
                    <a:pt x="8" y="35"/>
                  </a:cubicBezTo>
                  <a:cubicBezTo>
                    <a:pt x="7" y="27"/>
                    <a:pt x="6" y="7"/>
                    <a:pt x="14" y="1"/>
                  </a:cubicBezTo>
                </a:path>
              </a:pathLst>
            </a:custGeom>
            <a:solidFill>
              <a:srgbClr val="FFC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33"/>
            <p:cNvSpPr>
              <a:spLocks noChangeArrowheads="1"/>
            </p:cNvSpPr>
            <p:nvPr/>
          </p:nvSpPr>
          <p:spPr bwMode="auto">
            <a:xfrm>
              <a:off x="5701" y="2320"/>
              <a:ext cx="1" cy="1"/>
            </a:xfrm>
            <a:prstGeom prst="rect">
              <a:avLst/>
            </a:prstGeom>
            <a:solidFill>
              <a:srgbClr val="7441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34"/>
            <p:cNvSpPr>
              <a:spLocks/>
            </p:cNvSpPr>
            <p:nvPr/>
          </p:nvSpPr>
          <p:spPr bwMode="auto">
            <a:xfrm>
              <a:off x="5744" y="2232"/>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0"/>
                    <a:pt x="0" y="2"/>
                  </a:cubicBezTo>
                </a:path>
              </a:pathLst>
            </a:custGeom>
            <a:solidFill>
              <a:srgbClr val="FFC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35"/>
            <p:cNvSpPr>
              <a:spLocks/>
            </p:cNvSpPr>
            <p:nvPr/>
          </p:nvSpPr>
          <p:spPr bwMode="auto">
            <a:xfrm>
              <a:off x="5577" y="2128"/>
              <a:ext cx="246" cy="271"/>
            </a:xfrm>
            <a:custGeom>
              <a:avLst/>
              <a:gdLst>
                <a:gd name="T0" fmla="*/ 192 w 264"/>
                <a:gd name="T1" fmla="*/ 24 h 292"/>
                <a:gd name="T2" fmla="*/ 183 w 264"/>
                <a:gd name="T3" fmla="*/ 21 h 292"/>
                <a:gd name="T4" fmla="*/ 20 w 264"/>
                <a:gd name="T5" fmla="*/ 110 h 292"/>
                <a:gd name="T6" fmla="*/ 110 w 264"/>
                <a:gd name="T7" fmla="*/ 274 h 292"/>
                <a:gd name="T8" fmla="*/ 264 w 264"/>
                <a:gd name="T9" fmla="*/ 207 h 292"/>
                <a:gd name="T10" fmla="*/ 116 w 264"/>
                <a:gd name="T11" fmla="*/ 164 h 292"/>
                <a:gd name="T12" fmla="*/ 192 w 264"/>
                <a:gd name="T13" fmla="*/ 24 h 292"/>
              </a:gdLst>
              <a:ahLst/>
              <a:cxnLst>
                <a:cxn ang="0">
                  <a:pos x="T0" y="T1"/>
                </a:cxn>
                <a:cxn ang="0">
                  <a:pos x="T2" y="T3"/>
                </a:cxn>
                <a:cxn ang="0">
                  <a:pos x="T4" y="T5"/>
                </a:cxn>
                <a:cxn ang="0">
                  <a:pos x="T6" y="T7"/>
                </a:cxn>
                <a:cxn ang="0">
                  <a:pos x="T8" y="T9"/>
                </a:cxn>
                <a:cxn ang="0">
                  <a:pos x="T10" y="T11"/>
                </a:cxn>
                <a:cxn ang="0">
                  <a:pos x="T12" y="T13"/>
                </a:cxn>
              </a:cxnLst>
              <a:rect l="0" t="0" r="r" b="b"/>
              <a:pathLst>
                <a:path w="264" h="292">
                  <a:moveTo>
                    <a:pt x="192" y="24"/>
                  </a:moveTo>
                  <a:cubicBezTo>
                    <a:pt x="190" y="23"/>
                    <a:pt x="187" y="22"/>
                    <a:pt x="183" y="21"/>
                  </a:cubicBezTo>
                  <a:cubicBezTo>
                    <a:pt x="114" y="0"/>
                    <a:pt x="41" y="41"/>
                    <a:pt x="20" y="110"/>
                  </a:cubicBezTo>
                  <a:cubicBezTo>
                    <a:pt x="0" y="180"/>
                    <a:pt x="40" y="253"/>
                    <a:pt x="110" y="274"/>
                  </a:cubicBezTo>
                  <a:cubicBezTo>
                    <a:pt x="172" y="292"/>
                    <a:pt x="236" y="262"/>
                    <a:pt x="264" y="207"/>
                  </a:cubicBezTo>
                  <a:cubicBezTo>
                    <a:pt x="116" y="164"/>
                    <a:pt x="116" y="164"/>
                    <a:pt x="116" y="164"/>
                  </a:cubicBezTo>
                  <a:cubicBezTo>
                    <a:pt x="192" y="24"/>
                    <a:pt x="192" y="24"/>
                    <a:pt x="192"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36"/>
            <p:cNvSpPr>
              <a:spLocks/>
            </p:cNvSpPr>
            <p:nvPr/>
          </p:nvSpPr>
          <p:spPr bwMode="auto">
            <a:xfrm>
              <a:off x="5577" y="2150"/>
              <a:ext cx="213" cy="243"/>
            </a:xfrm>
            <a:custGeom>
              <a:avLst/>
              <a:gdLst>
                <a:gd name="T0" fmla="*/ 145 w 229"/>
                <a:gd name="T1" fmla="*/ 230 h 262"/>
                <a:gd name="T2" fmla="*/ 55 w 229"/>
                <a:gd name="T3" fmla="*/ 67 h 262"/>
                <a:gd name="T4" fmla="*/ 99 w 229"/>
                <a:gd name="T5" fmla="*/ 0 h 262"/>
                <a:gd name="T6" fmla="*/ 20 w 229"/>
                <a:gd name="T7" fmla="*/ 86 h 262"/>
                <a:gd name="T8" fmla="*/ 110 w 229"/>
                <a:gd name="T9" fmla="*/ 250 h 262"/>
                <a:gd name="T10" fmla="*/ 229 w 229"/>
                <a:gd name="T11" fmla="*/ 226 h 262"/>
                <a:gd name="T12" fmla="*/ 145 w 229"/>
                <a:gd name="T13" fmla="*/ 230 h 262"/>
              </a:gdLst>
              <a:ahLst/>
              <a:cxnLst>
                <a:cxn ang="0">
                  <a:pos x="T0" y="T1"/>
                </a:cxn>
                <a:cxn ang="0">
                  <a:pos x="T2" y="T3"/>
                </a:cxn>
                <a:cxn ang="0">
                  <a:pos x="T4" y="T5"/>
                </a:cxn>
                <a:cxn ang="0">
                  <a:pos x="T6" y="T7"/>
                </a:cxn>
                <a:cxn ang="0">
                  <a:pos x="T8" y="T9"/>
                </a:cxn>
                <a:cxn ang="0">
                  <a:pos x="T10" y="T11"/>
                </a:cxn>
                <a:cxn ang="0">
                  <a:pos x="T12" y="T13"/>
                </a:cxn>
              </a:cxnLst>
              <a:rect l="0" t="0" r="r" b="b"/>
              <a:pathLst>
                <a:path w="229" h="262">
                  <a:moveTo>
                    <a:pt x="145" y="230"/>
                  </a:moveTo>
                  <a:cubicBezTo>
                    <a:pt x="75" y="209"/>
                    <a:pt x="35" y="136"/>
                    <a:pt x="55" y="67"/>
                  </a:cubicBezTo>
                  <a:cubicBezTo>
                    <a:pt x="63" y="39"/>
                    <a:pt x="79" y="17"/>
                    <a:pt x="99" y="0"/>
                  </a:cubicBezTo>
                  <a:cubicBezTo>
                    <a:pt x="62" y="15"/>
                    <a:pt x="32" y="45"/>
                    <a:pt x="20" y="86"/>
                  </a:cubicBezTo>
                  <a:cubicBezTo>
                    <a:pt x="0" y="156"/>
                    <a:pt x="40" y="229"/>
                    <a:pt x="110" y="250"/>
                  </a:cubicBezTo>
                  <a:cubicBezTo>
                    <a:pt x="153" y="262"/>
                    <a:pt x="196" y="252"/>
                    <a:pt x="229" y="226"/>
                  </a:cubicBezTo>
                  <a:cubicBezTo>
                    <a:pt x="203" y="236"/>
                    <a:pt x="173" y="238"/>
                    <a:pt x="145" y="230"/>
                  </a:cubicBez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37"/>
            <p:cNvSpPr>
              <a:spLocks noEditPoints="1"/>
            </p:cNvSpPr>
            <p:nvPr/>
          </p:nvSpPr>
          <p:spPr bwMode="auto">
            <a:xfrm>
              <a:off x="5708" y="2152"/>
              <a:ext cx="141" cy="165"/>
            </a:xfrm>
            <a:custGeom>
              <a:avLst/>
              <a:gdLst>
                <a:gd name="T0" fmla="*/ 29 w 151"/>
                <a:gd name="T1" fmla="*/ 122 h 178"/>
                <a:gd name="T2" fmla="*/ 29 w 151"/>
                <a:gd name="T3" fmla="*/ 122 h 178"/>
                <a:gd name="T4" fmla="*/ 32 w 151"/>
                <a:gd name="T5" fmla="*/ 119 h 178"/>
                <a:gd name="T6" fmla="*/ 32 w 151"/>
                <a:gd name="T7" fmla="*/ 119 h 178"/>
                <a:gd name="T8" fmla="*/ 0 w 151"/>
                <a:gd name="T9" fmla="*/ 121 h 178"/>
                <a:gd name="T10" fmla="*/ 6 w 151"/>
                <a:gd name="T11" fmla="*/ 107 h 178"/>
                <a:gd name="T12" fmla="*/ 29 w 151"/>
                <a:gd name="T13" fmla="*/ 122 h 178"/>
                <a:gd name="T14" fmla="*/ 6 w 151"/>
                <a:gd name="T15" fmla="*/ 107 h 178"/>
                <a:gd name="T16" fmla="*/ 6 w 151"/>
                <a:gd name="T17" fmla="*/ 107 h 178"/>
                <a:gd name="T18" fmla="*/ 6 w 151"/>
                <a:gd name="T19" fmla="*/ 107 h 178"/>
                <a:gd name="T20" fmla="*/ 5 w 151"/>
                <a:gd name="T21" fmla="*/ 107 h 178"/>
                <a:gd name="T22" fmla="*/ 1 w 151"/>
                <a:gd name="T23" fmla="*/ 106 h 178"/>
                <a:gd name="T24" fmla="*/ 1 w 151"/>
                <a:gd name="T25" fmla="*/ 106 h 178"/>
                <a:gd name="T26" fmla="*/ 66 w 151"/>
                <a:gd name="T27" fmla="*/ 88 h 178"/>
                <a:gd name="T28" fmla="*/ 66 w 151"/>
                <a:gd name="T29" fmla="*/ 88 h 178"/>
                <a:gd name="T30" fmla="*/ 79 w 151"/>
                <a:gd name="T31" fmla="*/ 86 h 178"/>
                <a:gd name="T32" fmla="*/ 79 w 151"/>
                <a:gd name="T33" fmla="*/ 86 h 178"/>
                <a:gd name="T34" fmla="*/ 66 w 151"/>
                <a:gd name="T35" fmla="*/ 88 h 178"/>
                <a:gd name="T36" fmla="*/ 46 w 151"/>
                <a:gd name="T37" fmla="*/ 83 h 178"/>
                <a:gd name="T38" fmla="*/ 46 w 151"/>
                <a:gd name="T39" fmla="*/ 83 h 178"/>
                <a:gd name="T40" fmla="*/ 32 w 151"/>
                <a:gd name="T41" fmla="*/ 119 h 178"/>
                <a:gd name="T42" fmla="*/ 45 w 151"/>
                <a:gd name="T43" fmla="*/ 82 h 178"/>
                <a:gd name="T44" fmla="*/ 45 w 151"/>
                <a:gd name="T45" fmla="*/ 82 h 178"/>
                <a:gd name="T46" fmla="*/ 31 w 151"/>
                <a:gd name="T47" fmla="*/ 106 h 178"/>
                <a:gd name="T48" fmla="*/ 30 w 151"/>
                <a:gd name="T49" fmla="*/ 86 h 178"/>
                <a:gd name="T50" fmla="*/ 56 w 151"/>
                <a:gd name="T51" fmla="*/ 0 h 178"/>
                <a:gd name="T52" fmla="*/ 53 w 151"/>
                <a:gd name="T53" fmla="*/ 19 h 178"/>
                <a:gd name="T54" fmla="*/ 92 w 151"/>
                <a:gd name="T55" fmla="*/ 53 h 178"/>
                <a:gd name="T56" fmla="*/ 80 w 151"/>
                <a:gd name="T57" fmla="*/ 86 h 178"/>
                <a:gd name="T58" fmla="*/ 80 w 151"/>
                <a:gd name="T59" fmla="*/ 86 h 178"/>
                <a:gd name="T60" fmla="*/ 81 w 151"/>
                <a:gd name="T61" fmla="*/ 92 h 178"/>
                <a:gd name="T62" fmla="*/ 89 w 151"/>
                <a:gd name="T63" fmla="*/ 139 h 178"/>
                <a:gd name="T64" fmla="*/ 87 w 151"/>
                <a:gd name="T65" fmla="*/ 153 h 178"/>
                <a:gd name="T66" fmla="*/ 124 w 151"/>
                <a:gd name="T67" fmla="*/ 178 h 178"/>
                <a:gd name="T68" fmla="*/ 132 w 151"/>
                <a:gd name="T69" fmla="*/ 15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178">
                  <a:moveTo>
                    <a:pt x="29" y="122"/>
                  </a:moveTo>
                  <a:cubicBezTo>
                    <a:pt x="29" y="122"/>
                    <a:pt x="29" y="122"/>
                    <a:pt x="29" y="122"/>
                  </a:cubicBezTo>
                  <a:cubicBezTo>
                    <a:pt x="29" y="122"/>
                    <a:pt x="29" y="122"/>
                    <a:pt x="29" y="122"/>
                  </a:cubicBezTo>
                  <a:cubicBezTo>
                    <a:pt x="29" y="122"/>
                    <a:pt x="29" y="122"/>
                    <a:pt x="29" y="122"/>
                  </a:cubicBezTo>
                  <a:moveTo>
                    <a:pt x="32" y="119"/>
                  </a:moveTo>
                  <a:cubicBezTo>
                    <a:pt x="32" y="119"/>
                    <a:pt x="32" y="119"/>
                    <a:pt x="32" y="119"/>
                  </a:cubicBezTo>
                  <a:cubicBezTo>
                    <a:pt x="32" y="119"/>
                    <a:pt x="32" y="119"/>
                    <a:pt x="32" y="119"/>
                  </a:cubicBezTo>
                  <a:cubicBezTo>
                    <a:pt x="32" y="119"/>
                    <a:pt x="32" y="119"/>
                    <a:pt x="32" y="119"/>
                  </a:cubicBezTo>
                  <a:moveTo>
                    <a:pt x="6" y="107"/>
                  </a:moveTo>
                  <a:cubicBezTo>
                    <a:pt x="2" y="110"/>
                    <a:pt x="1" y="115"/>
                    <a:pt x="0" y="121"/>
                  </a:cubicBezTo>
                  <a:cubicBezTo>
                    <a:pt x="0" y="121"/>
                    <a:pt x="0" y="121"/>
                    <a:pt x="0" y="121"/>
                  </a:cubicBezTo>
                  <a:cubicBezTo>
                    <a:pt x="1" y="115"/>
                    <a:pt x="2" y="110"/>
                    <a:pt x="6" y="107"/>
                  </a:cubicBezTo>
                  <a:cubicBezTo>
                    <a:pt x="14" y="111"/>
                    <a:pt x="23" y="119"/>
                    <a:pt x="23" y="119"/>
                  </a:cubicBezTo>
                  <a:cubicBezTo>
                    <a:pt x="23" y="119"/>
                    <a:pt x="26" y="122"/>
                    <a:pt x="29" y="122"/>
                  </a:cubicBezTo>
                  <a:cubicBezTo>
                    <a:pt x="26" y="122"/>
                    <a:pt x="23" y="119"/>
                    <a:pt x="23" y="119"/>
                  </a:cubicBezTo>
                  <a:cubicBezTo>
                    <a:pt x="23" y="119"/>
                    <a:pt x="14" y="111"/>
                    <a:pt x="6" y="107"/>
                  </a:cubicBezTo>
                  <a:cubicBezTo>
                    <a:pt x="6" y="107"/>
                    <a:pt x="6" y="107"/>
                    <a:pt x="6" y="107"/>
                  </a:cubicBezTo>
                  <a:moveTo>
                    <a:pt x="6" y="107"/>
                  </a:moveTo>
                  <a:cubicBezTo>
                    <a:pt x="6" y="107"/>
                    <a:pt x="6" y="107"/>
                    <a:pt x="6" y="107"/>
                  </a:cubicBezTo>
                  <a:cubicBezTo>
                    <a:pt x="6" y="107"/>
                    <a:pt x="6" y="107"/>
                    <a:pt x="6" y="107"/>
                  </a:cubicBezTo>
                  <a:moveTo>
                    <a:pt x="1" y="106"/>
                  </a:moveTo>
                  <a:cubicBezTo>
                    <a:pt x="2" y="106"/>
                    <a:pt x="4" y="107"/>
                    <a:pt x="5" y="107"/>
                  </a:cubicBezTo>
                  <a:cubicBezTo>
                    <a:pt x="4" y="107"/>
                    <a:pt x="2" y="106"/>
                    <a:pt x="1" y="106"/>
                  </a:cubicBezTo>
                  <a:moveTo>
                    <a:pt x="1" y="106"/>
                  </a:moveTo>
                  <a:cubicBezTo>
                    <a:pt x="0" y="106"/>
                    <a:pt x="0" y="106"/>
                    <a:pt x="0" y="106"/>
                  </a:cubicBezTo>
                  <a:cubicBezTo>
                    <a:pt x="0" y="106"/>
                    <a:pt x="0" y="106"/>
                    <a:pt x="1" y="106"/>
                  </a:cubicBezTo>
                  <a:cubicBezTo>
                    <a:pt x="1" y="106"/>
                    <a:pt x="1" y="106"/>
                    <a:pt x="1" y="106"/>
                  </a:cubicBezTo>
                  <a:moveTo>
                    <a:pt x="66" y="88"/>
                  </a:moveTo>
                  <a:cubicBezTo>
                    <a:pt x="66" y="88"/>
                    <a:pt x="66" y="88"/>
                    <a:pt x="66" y="88"/>
                  </a:cubicBezTo>
                  <a:cubicBezTo>
                    <a:pt x="66" y="88"/>
                    <a:pt x="66" y="88"/>
                    <a:pt x="66" y="88"/>
                  </a:cubicBezTo>
                  <a:cubicBezTo>
                    <a:pt x="66" y="88"/>
                    <a:pt x="66" y="88"/>
                    <a:pt x="66" y="88"/>
                  </a:cubicBezTo>
                  <a:moveTo>
                    <a:pt x="79" y="86"/>
                  </a:moveTo>
                  <a:cubicBezTo>
                    <a:pt x="79" y="86"/>
                    <a:pt x="79" y="86"/>
                    <a:pt x="79" y="86"/>
                  </a:cubicBezTo>
                  <a:cubicBezTo>
                    <a:pt x="79" y="86"/>
                    <a:pt x="79" y="86"/>
                    <a:pt x="79" y="86"/>
                  </a:cubicBezTo>
                  <a:moveTo>
                    <a:pt x="46" y="83"/>
                  </a:moveTo>
                  <a:cubicBezTo>
                    <a:pt x="51" y="86"/>
                    <a:pt x="58" y="88"/>
                    <a:pt x="66" y="88"/>
                  </a:cubicBezTo>
                  <a:cubicBezTo>
                    <a:pt x="58" y="88"/>
                    <a:pt x="51" y="86"/>
                    <a:pt x="46" y="83"/>
                  </a:cubicBezTo>
                  <a:moveTo>
                    <a:pt x="46" y="83"/>
                  </a:moveTo>
                  <a:cubicBezTo>
                    <a:pt x="46" y="83"/>
                    <a:pt x="46" y="83"/>
                    <a:pt x="46" y="83"/>
                  </a:cubicBezTo>
                  <a:cubicBezTo>
                    <a:pt x="46" y="83"/>
                    <a:pt x="46" y="83"/>
                    <a:pt x="46" y="83"/>
                  </a:cubicBezTo>
                  <a:moveTo>
                    <a:pt x="28" y="67"/>
                  </a:moveTo>
                  <a:cubicBezTo>
                    <a:pt x="32" y="119"/>
                    <a:pt x="32" y="119"/>
                    <a:pt x="32" y="119"/>
                  </a:cubicBezTo>
                  <a:cubicBezTo>
                    <a:pt x="32" y="117"/>
                    <a:pt x="31" y="112"/>
                    <a:pt x="31" y="106"/>
                  </a:cubicBezTo>
                  <a:cubicBezTo>
                    <a:pt x="33" y="100"/>
                    <a:pt x="37" y="90"/>
                    <a:pt x="45" y="82"/>
                  </a:cubicBezTo>
                  <a:cubicBezTo>
                    <a:pt x="45" y="82"/>
                    <a:pt x="45" y="82"/>
                    <a:pt x="45" y="83"/>
                  </a:cubicBezTo>
                  <a:cubicBezTo>
                    <a:pt x="45" y="82"/>
                    <a:pt x="45" y="82"/>
                    <a:pt x="45" y="82"/>
                  </a:cubicBezTo>
                  <a:cubicBezTo>
                    <a:pt x="45" y="82"/>
                    <a:pt x="45" y="82"/>
                    <a:pt x="45" y="82"/>
                  </a:cubicBezTo>
                  <a:cubicBezTo>
                    <a:pt x="37" y="90"/>
                    <a:pt x="33" y="100"/>
                    <a:pt x="31" y="106"/>
                  </a:cubicBezTo>
                  <a:cubicBezTo>
                    <a:pt x="30" y="99"/>
                    <a:pt x="30" y="91"/>
                    <a:pt x="30" y="88"/>
                  </a:cubicBezTo>
                  <a:cubicBezTo>
                    <a:pt x="30" y="86"/>
                    <a:pt x="30" y="86"/>
                    <a:pt x="30" y="86"/>
                  </a:cubicBezTo>
                  <a:cubicBezTo>
                    <a:pt x="28" y="67"/>
                    <a:pt x="28" y="67"/>
                    <a:pt x="28" y="67"/>
                  </a:cubicBezTo>
                  <a:moveTo>
                    <a:pt x="56" y="0"/>
                  </a:moveTo>
                  <a:cubicBezTo>
                    <a:pt x="48" y="15"/>
                    <a:pt x="48" y="15"/>
                    <a:pt x="48" y="15"/>
                  </a:cubicBezTo>
                  <a:cubicBezTo>
                    <a:pt x="50" y="16"/>
                    <a:pt x="52" y="18"/>
                    <a:pt x="53" y="19"/>
                  </a:cubicBezTo>
                  <a:cubicBezTo>
                    <a:pt x="54" y="19"/>
                    <a:pt x="54" y="19"/>
                    <a:pt x="55" y="19"/>
                  </a:cubicBezTo>
                  <a:cubicBezTo>
                    <a:pt x="74" y="19"/>
                    <a:pt x="90" y="33"/>
                    <a:pt x="92" y="53"/>
                  </a:cubicBezTo>
                  <a:cubicBezTo>
                    <a:pt x="94" y="66"/>
                    <a:pt x="89" y="78"/>
                    <a:pt x="80" y="86"/>
                  </a:cubicBezTo>
                  <a:cubicBezTo>
                    <a:pt x="80" y="86"/>
                    <a:pt x="80" y="86"/>
                    <a:pt x="80" y="86"/>
                  </a:cubicBezTo>
                  <a:cubicBezTo>
                    <a:pt x="80" y="86"/>
                    <a:pt x="80" y="86"/>
                    <a:pt x="79" y="86"/>
                  </a:cubicBezTo>
                  <a:cubicBezTo>
                    <a:pt x="80" y="86"/>
                    <a:pt x="80" y="86"/>
                    <a:pt x="80" y="86"/>
                  </a:cubicBezTo>
                  <a:cubicBezTo>
                    <a:pt x="80" y="86"/>
                    <a:pt x="80" y="86"/>
                    <a:pt x="80" y="86"/>
                  </a:cubicBezTo>
                  <a:cubicBezTo>
                    <a:pt x="80" y="88"/>
                    <a:pt x="81" y="90"/>
                    <a:pt x="81" y="92"/>
                  </a:cubicBezTo>
                  <a:cubicBezTo>
                    <a:pt x="81" y="98"/>
                    <a:pt x="100" y="124"/>
                    <a:pt x="101" y="126"/>
                  </a:cubicBezTo>
                  <a:cubicBezTo>
                    <a:pt x="103" y="129"/>
                    <a:pt x="110" y="136"/>
                    <a:pt x="89" y="139"/>
                  </a:cubicBezTo>
                  <a:cubicBezTo>
                    <a:pt x="87" y="153"/>
                    <a:pt x="87" y="153"/>
                    <a:pt x="87" y="153"/>
                  </a:cubicBezTo>
                  <a:cubicBezTo>
                    <a:pt x="87" y="153"/>
                    <a:pt x="87" y="153"/>
                    <a:pt x="87" y="153"/>
                  </a:cubicBezTo>
                  <a:cubicBezTo>
                    <a:pt x="85" y="166"/>
                    <a:pt x="85" y="166"/>
                    <a:pt x="85" y="166"/>
                  </a:cubicBezTo>
                  <a:cubicBezTo>
                    <a:pt x="124" y="178"/>
                    <a:pt x="124" y="178"/>
                    <a:pt x="124" y="178"/>
                  </a:cubicBezTo>
                  <a:cubicBezTo>
                    <a:pt x="124" y="178"/>
                    <a:pt x="124" y="178"/>
                    <a:pt x="125" y="178"/>
                  </a:cubicBezTo>
                  <a:cubicBezTo>
                    <a:pt x="128" y="172"/>
                    <a:pt x="130" y="165"/>
                    <a:pt x="132" y="158"/>
                  </a:cubicBezTo>
                  <a:cubicBezTo>
                    <a:pt x="151" y="93"/>
                    <a:pt x="117" y="25"/>
                    <a:pt x="56" y="0"/>
                  </a:cubicBezTo>
                </a:path>
              </a:pathLst>
            </a:custGeom>
            <a:solidFill>
              <a:srgbClr val="7D3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38"/>
            <p:cNvSpPr>
              <a:spLocks/>
            </p:cNvSpPr>
            <p:nvPr/>
          </p:nvSpPr>
          <p:spPr bwMode="auto">
            <a:xfrm>
              <a:off x="5708" y="2228"/>
              <a:ext cx="103" cy="74"/>
            </a:xfrm>
            <a:custGeom>
              <a:avLst/>
              <a:gdLst>
                <a:gd name="T0" fmla="*/ 45 w 110"/>
                <a:gd name="T1" fmla="*/ 0 h 80"/>
                <a:gd name="T2" fmla="*/ 31 w 110"/>
                <a:gd name="T3" fmla="*/ 24 h 80"/>
                <a:gd name="T4" fmla="*/ 32 w 110"/>
                <a:gd name="T5" fmla="*/ 37 h 80"/>
                <a:gd name="T6" fmla="*/ 32 w 110"/>
                <a:gd name="T7" fmla="*/ 37 h 80"/>
                <a:gd name="T8" fmla="*/ 32 w 110"/>
                <a:gd name="T9" fmla="*/ 37 h 80"/>
                <a:gd name="T10" fmla="*/ 32 w 110"/>
                <a:gd name="T11" fmla="*/ 37 h 80"/>
                <a:gd name="T12" fmla="*/ 32 w 110"/>
                <a:gd name="T13" fmla="*/ 37 h 80"/>
                <a:gd name="T14" fmla="*/ 29 w 110"/>
                <a:gd name="T15" fmla="*/ 40 h 80"/>
                <a:gd name="T16" fmla="*/ 29 w 110"/>
                <a:gd name="T17" fmla="*/ 40 h 80"/>
                <a:gd name="T18" fmla="*/ 29 w 110"/>
                <a:gd name="T19" fmla="*/ 40 h 80"/>
                <a:gd name="T20" fmla="*/ 29 w 110"/>
                <a:gd name="T21" fmla="*/ 40 h 80"/>
                <a:gd name="T22" fmla="*/ 29 w 110"/>
                <a:gd name="T23" fmla="*/ 40 h 80"/>
                <a:gd name="T24" fmla="*/ 23 w 110"/>
                <a:gd name="T25" fmla="*/ 37 h 80"/>
                <a:gd name="T26" fmla="*/ 6 w 110"/>
                <a:gd name="T27" fmla="*/ 25 h 80"/>
                <a:gd name="T28" fmla="*/ 0 w 110"/>
                <a:gd name="T29" fmla="*/ 39 h 80"/>
                <a:gd name="T30" fmla="*/ 7 w 110"/>
                <a:gd name="T31" fmla="*/ 58 h 80"/>
                <a:gd name="T32" fmla="*/ 6 w 110"/>
                <a:gd name="T33" fmla="*/ 60 h 80"/>
                <a:gd name="T34" fmla="*/ 14 w 110"/>
                <a:gd name="T35" fmla="*/ 63 h 80"/>
                <a:gd name="T36" fmla="*/ 31 w 110"/>
                <a:gd name="T37" fmla="*/ 44 h 80"/>
                <a:gd name="T38" fmla="*/ 33 w 110"/>
                <a:gd name="T39" fmla="*/ 43 h 80"/>
                <a:gd name="T40" fmla="*/ 52 w 110"/>
                <a:gd name="T41" fmla="*/ 60 h 80"/>
                <a:gd name="T42" fmla="*/ 49 w 110"/>
                <a:gd name="T43" fmla="*/ 73 h 80"/>
                <a:gd name="T44" fmla="*/ 65 w 110"/>
                <a:gd name="T45" fmla="*/ 78 h 80"/>
                <a:gd name="T46" fmla="*/ 56 w 110"/>
                <a:gd name="T47" fmla="*/ 68 h 80"/>
                <a:gd name="T48" fmla="*/ 61 w 110"/>
                <a:gd name="T49" fmla="*/ 68 h 80"/>
                <a:gd name="T50" fmla="*/ 73 w 110"/>
                <a:gd name="T51" fmla="*/ 80 h 80"/>
                <a:gd name="T52" fmla="*/ 73 w 110"/>
                <a:gd name="T53" fmla="*/ 80 h 80"/>
                <a:gd name="T54" fmla="*/ 61 w 110"/>
                <a:gd name="T55" fmla="*/ 68 h 80"/>
                <a:gd name="T56" fmla="*/ 87 w 110"/>
                <a:gd name="T57" fmla="*/ 71 h 80"/>
                <a:gd name="T58" fmla="*/ 89 w 110"/>
                <a:gd name="T59" fmla="*/ 57 h 80"/>
                <a:gd name="T60" fmla="*/ 101 w 110"/>
                <a:gd name="T61" fmla="*/ 44 h 80"/>
                <a:gd name="T62" fmla="*/ 81 w 110"/>
                <a:gd name="T63" fmla="*/ 10 h 80"/>
                <a:gd name="T64" fmla="*/ 80 w 110"/>
                <a:gd name="T65" fmla="*/ 4 h 80"/>
                <a:gd name="T66" fmla="*/ 80 w 110"/>
                <a:gd name="T67" fmla="*/ 4 h 80"/>
                <a:gd name="T68" fmla="*/ 79 w 110"/>
                <a:gd name="T69" fmla="*/ 4 h 80"/>
                <a:gd name="T70" fmla="*/ 79 w 110"/>
                <a:gd name="T71" fmla="*/ 4 h 80"/>
                <a:gd name="T72" fmla="*/ 79 w 110"/>
                <a:gd name="T73" fmla="*/ 4 h 80"/>
                <a:gd name="T74" fmla="*/ 66 w 110"/>
                <a:gd name="T75" fmla="*/ 6 h 80"/>
                <a:gd name="T76" fmla="*/ 66 w 110"/>
                <a:gd name="T77" fmla="*/ 6 h 80"/>
                <a:gd name="T78" fmla="*/ 66 w 110"/>
                <a:gd name="T79" fmla="*/ 6 h 80"/>
                <a:gd name="T80" fmla="*/ 66 w 110"/>
                <a:gd name="T81" fmla="*/ 6 h 80"/>
                <a:gd name="T82" fmla="*/ 66 w 110"/>
                <a:gd name="T83" fmla="*/ 6 h 80"/>
                <a:gd name="T84" fmla="*/ 46 w 110"/>
                <a:gd name="T85" fmla="*/ 1 h 80"/>
                <a:gd name="T86" fmla="*/ 46 w 110"/>
                <a:gd name="T87" fmla="*/ 1 h 80"/>
                <a:gd name="T88" fmla="*/ 46 w 110"/>
                <a:gd name="T89" fmla="*/ 1 h 80"/>
                <a:gd name="T90" fmla="*/ 45 w 110"/>
                <a:gd name="T91" fmla="*/ 1 h 80"/>
                <a:gd name="T92" fmla="*/ 45 w 110"/>
                <a:gd name="T9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80">
                  <a:moveTo>
                    <a:pt x="45" y="0"/>
                  </a:moveTo>
                  <a:cubicBezTo>
                    <a:pt x="37" y="8"/>
                    <a:pt x="33" y="18"/>
                    <a:pt x="31" y="24"/>
                  </a:cubicBezTo>
                  <a:cubicBezTo>
                    <a:pt x="31" y="30"/>
                    <a:pt x="32" y="35"/>
                    <a:pt x="32" y="37"/>
                  </a:cubicBezTo>
                  <a:cubicBezTo>
                    <a:pt x="32" y="37"/>
                    <a:pt x="32" y="37"/>
                    <a:pt x="32" y="37"/>
                  </a:cubicBezTo>
                  <a:cubicBezTo>
                    <a:pt x="32" y="37"/>
                    <a:pt x="32" y="37"/>
                    <a:pt x="32" y="37"/>
                  </a:cubicBezTo>
                  <a:cubicBezTo>
                    <a:pt x="32" y="37"/>
                    <a:pt x="32" y="37"/>
                    <a:pt x="32" y="37"/>
                  </a:cubicBezTo>
                  <a:cubicBezTo>
                    <a:pt x="32" y="37"/>
                    <a:pt x="32" y="37"/>
                    <a:pt x="32" y="37"/>
                  </a:cubicBezTo>
                  <a:cubicBezTo>
                    <a:pt x="31" y="39"/>
                    <a:pt x="30" y="40"/>
                    <a:pt x="29" y="40"/>
                  </a:cubicBezTo>
                  <a:cubicBezTo>
                    <a:pt x="29" y="40"/>
                    <a:pt x="29" y="40"/>
                    <a:pt x="29" y="40"/>
                  </a:cubicBezTo>
                  <a:cubicBezTo>
                    <a:pt x="29" y="40"/>
                    <a:pt x="29" y="40"/>
                    <a:pt x="29" y="40"/>
                  </a:cubicBezTo>
                  <a:cubicBezTo>
                    <a:pt x="29" y="40"/>
                    <a:pt x="29" y="40"/>
                    <a:pt x="29" y="40"/>
                  </a:cubicBezTo>
                  <a:cubicBezTo>
                    <a:pt x="29" y="40"/>
                    <a:pt x="29" y="40"/>
                    <a:pt x="29" y="40"/>
                  </a:cubicBezTo>
                  <a:cubicBezTo>
                    <a:pt x="26" y="40"/>
                    <a:pt x="23" y="37"/>
                    <a:pt x="23" y="37"/>
                  </a:cubicBezTo>
                  <a:cubicBezTo>
                    <a:pt x="23" y="37"/>
                    <a:pt x="14" y="29"/>
                    <a:pt x="6" y="25"/>
                  </a:cubicBezTo>
                  <a:cubicBezTo>
                    <a:pt x="2" y="28"/>
                    <a:pt x="1" y="33"/>
                    <a:pt x="0" y="39"/>
                  </a:cubicBezTo>
                  <a:cubicBezTo>
                    <a:pt x="4" y="44"/>
                    <a:pt x="6" y="51"/>
                    <a:pt x="7" y="58"/>
                  </a:cubicBezTo>
                  <a:cubicBezTo>
                    <a:pt x="7" y="59"/>
                    <a:pt x="7" y="59"/>
                    <a:pt x="6" y="60"/>
                  </a:cubicBezTo>
                  <a:cubicBezTo>
                    <a:pt x="14" y="63"/>
                    <a:pt x="14" y="63"/>
                    <a:pt x="14" y="63"/>
                  </a:cubicBezTo>
                  <a:cubicBezTo>
                    <a:pt x="14" y="53"/>
                    <a:pt x="21" y="45"/>
                    <a:pt x="31" y="44"/>
                  </a:cubicBezTo>
                  <a:cubicBezTo>
                    <a:pt x="32" y="43"/>
                    <a:pt x="33" y="43"/>
                    <a:pt x="33" y="43"/>
                  </a:cubicBezTo>
                  <a:cubicBezTo>
                    <a:pt x="43" y="43"/>
                    <a:pt x="51" y="51"/>
                    <a:pt x="52" y="60"/>
                  </a:cubicBezTo>
                  <a:cubicBezTo>
                    <a:pt x="52" y="65"/>
                    <a:pt x="51" y="69"/>
                    <a:pt x="49" y="73"/>
                  </a:cubicBezTo>
                  <a:cubicBezTo>
                    <a:pt x="65" y="78"/>
                    <a:pt x="65" y="78"/>
                    <a:pt x="65" y="78"/>
                  </a:cubicBezTo>
                  <a:cubicBezTo>
                    <a:pt x="60" y="72"/>
                    <a:pt x="56" y="68"/>
                    <a:pt x="56" y="68"/>
                  </a:cubicBezTo>
                  <a:cubicBezTo>
                    <a:pt x="61" y="68"/>
                    <a:pt x="61" y="68"/>
                    <a:pt x="61" y="68"/>
                  </a:cubicBezTo>
                  <a:cubicBezTo>
                    <a:pt x="62" y="69"/>
                    <a:pt x="66" y="75"/>
                    <a:pt x="73" y="80"/>
                  </a:cubicBezTo>
                  <a:cubicBezTo>
                    <a:pt x="73" y="80"/>
                    <a:pt x="73" y="80"/>
                    <a:pt x="73" y="80"/>
                  </a:cubicBezTo>
                  <a:cubicBezTo>
                    <a:pt x="66" y="75"/>
                    <a:pt x="62" y="69"/>
                    <a:pt x="61" y="68"/>
                  </a:cubicBezTo>
                  <a:cubicBezTo>
                    <a:pt x="87" y="71"/>
                    <a:pt x="87" y="71"/>
                    <a:pt x="87" y="71"/>
                  </a:cubicBezTo>
                  <a:cubicBezTo>
                    <a:pt x="89" y="57"/>
                    <a:pt x="89" y="57"/>
                    <a:pt x="89" y="57"/>
                  </a:cubicBezTo>
                  <a:cubicBezTo>
                    <a:pt x="110" y="54"/>
                    <a:pt x="103" y="47"/>
                    <a:pt x="101" y="44"/>
                  </a:cubicBezTo>
                  <a:cubicBezTo>
                    <a:pt x="100" y="42"/>
                    <a:pt x="81" y="16"/>
                    <a:pt x="81" y="10"/>
                  </a:cubicBezTo>
                  <a:cubicBezTo>
                    <a:pt x="81" y="8"/>
                    <a:pt x="80" y="6"/>
                    <a:pt x="80" y="4"/>
                  </a:cubicBezTo>
                  <a:cubicBezTo>
                    <a:pt x="80" y="4"/>
                    <a:pt x="80" y="4"/>
                    <a:pt x="80" y="4"/>
                  </a:cubicBezTo>
                  <a:cubicBezTo>
                    <a:pt x="80" y="4"/>
                    <a:pt x="80" y="4"/>
                    <a:pt x="79" y="4"/>
                  </a:cubicBezTo>
                  <a:cubicBezTo>
                    <a:pt x="79" y="4"/>
                    <a:pt x="79" y="4"/>
                    <a:pt x="79" y="4"/>
                  </a:cubicBezTo>
                  <a:cubicBezTo>
                    <a:pt x="79" y="4"/>
                    <a:pt x="79" y="4"/>
                    <a:pt x="79" y="4"/>
                  </a:cubicBezTo>
                  <a:cubicBezTo>
                    <a:pt x="74" y="5"/>
                    <a:pt x="70" y="6"/>
                    <a:pt x="66" y="6"/>
                  </a:cubicBezTo>
                  <a:cubicBezTo>
                    <a:pt x="66" y="6"/>
                    <a:pt x="66" y="6"/>
                    <a:pt x="66" y="6"/>
                  </a:cubicBezTo>
                  <a:cubicBezTo>
                    <a:pt x="66" y="6"/>
                    <a:pt x="66" y="6"/>
                    <a:pt x="66" y="6"/>
                  </a:cubicBezTo>
                  <a:cubicBezTo>
                    <a:pt x="66" y="6"/>
                    <a:pt x="66" y="6"/>
                    <a:pt x="66" y="6"/>
                  </a:cubicBezTo>
                  <a:cubicBezTo>
                    <a:pt x="66" y="6"/>
                    <a:pt x="66" y="6"/>
                    <a:pt x="66" y="6"/>
                  </a:cubicBezTo>
                  <a:cubicBezTo>
                    <a:pt x="58" y="6"/>
                    <a:pt x="51" y="4"/>
                    <a:pt x="46" y="1"/>
                  </a:cubicBezTo>
                  <a:cubicBezTo>
                    <a:pt x="46" y="1"/>
                    <a:pt x="46" y="1"/>
                    <a:pt x="46" y="1"/>
                  </a:cubicBezTo>
                  <a:cubicBezTo>
                    <a:pt x="46" y="1"/>
                    <a:pt x="46" y="1"/>
                    <a:pt x="46" y="1"/>
                  </a:cubicBezTo>
                  <a:cubicBezTo>
                    <a:pt x="45" y="1"/>
                    <a:pt x="45" y="1"/>
                    <a:pt x="45" y="1"/>
                  </a:cubicBezTo>
                  <a:cubicBezTo>
                    <a:pt x="45" y="0"/>
                    <a:pt x="45" y="0"/>
                    <a:pt x="45" y="0"/>
                  </a:cubicBezTo>
                </a:path>
              </a:pathLst>
            </a:custGeom>
            <a:solidFill>
              <a:srgbClr val="FFE1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9"/>
            <p:cNvSpPr>
              <a:spLocks/>
            </p:cNvSpPr>
            <p:nvPr/>
          </p:nvSpPr>
          <p:spPr bwMode="auto">
            <a:xfrm>
              <a:off x="5706" y="2166"/>
              <a:ext cx="90" cy="99"/>
            </a:xfrm>
            <a:custGeom>
              <a:avLst/>
              <a:gdLst>
                <a:gd name="T0" fmla="*/ 50 w 96"/>
                <a:gd name="T1" fmla="*/ 0 h 107"/>
                <a:gd name="T2" fmla="*/ 0 w 96"/>
                <a:gd name="T3" fmla="*/ 92 h 107"/>
                <a:gd name="T4" fmla="*/ 2 w 96"/>
                <a:gd name="T5" fmla="*/ 91 h 107"/>
                <a:gd name="T6" fmla="*/ 3 w 96"/>
                <a:gd name="T7" fmla="*/ 91 h 107"/>
                <a:gd name="T8" fmla="*/ 3 w 96"/>
                <a:gd name="T9" fmla="*/ 91 h 107"/>
                <a:gd name="T10" fmla="*/ 3 w 96"/>
                <a:gd name="T11" fmla="*/ 91 h 107"/>
                <a:gd name="T12" fmla="*/ 3 w 96"/>
                <a:gd name="T13" fmla="*/ 91 h 107"/>
                <a:gd name="T14" fmla="*/ 7 w 96"/>
                <a:gd name="T15" fmla="*/ 92 h 107"/>
                <a:gd name="T16" fmla="*/ 8 w 96"/>
                <a:gd name="T17" fmla="*/ 92 h 107"/>
                <a:gd name="T18" fmla="*/ 8 w 96"/>
                <a:gd name="T19" fmla="*/ 92 h 107"/>
                <a:gd name="T20" fmla="*/ 8 w 96"/>
                <a:gd name="T21" fmla="*/ 92 h 107"/>
                <a:gd name="T22" fmla="*/ 8 w 96"/>
                <a:gd name="T23" fmla="*/ 92 h 107"/>
                <a:gd name="T24" fmla="*/ 8 w 96"/>
                <a:gd name="T25" fmla="*/ 92 h 107"/>
                <a:gd name="T26" fmla="*/ 25 w 96"/>
                <a:gd name="T27" fmla="*/ 104 h 107"/>
                <a:gd name="T28" fmla="*/ 31 w 96"/>
                <a:gd name="T29" fmla="*/ 107 h 107"/>
                <a:gd name="T30" fmla="*/ 31 w 96"/>
                <a:gd name="T31" fmla="*/ 107 h 107"/>
                <a:gd name="T32" fmla="*/ 31 w 96"/>
                <a:gd name="T33" fmla="*/ 107 h 107"/>
                <a:gd name="T34" fmla="*/ 31 w 96"/>
                <a:gd name="T35" fmla="*/ 107 h 107"/>
                <a:gd name="T36" fmla="*/ 34 w 96"/>
                <a:gd name="T37" fmla="*/ 104 h 107"/>
                <a:gd name="T38" fmla="*/ 34 w 96"/>
                <a:gd name="T39" fmla="*/ 104 h 107"/>
                <a:gd name="T40" fmla="*/ 34 w 96"/>
                <a:gd name="T41" fmla="*/ 104 h 107"/>
                <a:gd name="T42" fmla="*/ 30 w 96"/>
                <a:gd name="T43" fmla="*/ 52 h 107"/>
                <a:gd name="T44" fmla="*/ 30 w 96"/>
                <a:gd name="T45" fmla="*/ 52 h 107"/>
                <a:gd name="T46" fmla="*/ 47 w 96"/>
                <a:gd name="T47" fmla="*/ 67 h 107"/>
                <a:gd name="T48" fmla="*/ 47 w 96"/>
                <a:gd name="T49" fmla="*/ 67 h 107"/>
                <a:gd name="T50" fmla="*/ 47 w 96"/>
                <a:gd name="T51" fmla="*/ 67 h 107"/>
                <a:gd name="T52" fmla="*/ 47 w 96"/>
                <a:gd name="T53" fmla="*/ 68 h 107"/>
                <a:gd name="T54" fmla="*/ 48 w 96"/>
                <a:gd name="T55" fmla="*/ 68 h 107"/>
                <a:gd name="T56" fmla="*/ 48 w 96"/>
                <a:gd name="T57" fmla="*/ 68 h 107"/>
                <a:gd name="T58" fmla="*/ 48 w 96"/>
                <a:gd name="T59" fmla="*/ 68 h 107"/>
                <a:gd name="T60" fmla="*/ 68 w 96"/>
                <a:gd name="T61" fmla="*/ 73 h 107"/>
                <a:gd name="T62" fmla="*/ 68 w 96"/>
                <a:gd name="T63" fmla="*/ 73 h 107"/>
                <a:gd name="T64" fmla="*/ 68 w 96"/>
                <a:gd name="T65" fmla="*/ 73 h 107"/>
                <a:gd name="T66" fmla="*/ 68 w 96"/>
                <a:gd name="T67" fmla="*/ 73 h 107"/>
                <a:gd name="T68" fmla="*/ 81 w 96"/>
                <a:gd name="T69" fmla="*/ 71 h 107"/>
                <a:gd name="T70" fmla="*/ 81 w 96"/>
                <a:gd name="T71" fmla="*/ 71 h 107"/>
                <a:gd name="T72" fmla="*/ 81 w 96"/>
                <a:gd name="T73" fmla="*/ 71 h 107"/>
                <a:gd name="T74" fmla="*/ 82 w 96"/>
                <a:gd name="T75" fmla="*/ 71 h 107"/>
                <a:gd name="T76" fmla="*/ 82 w 96"/>
                <a:gd name="T77" fmla="*/ 71 h 107"/>
                <a:gd name="T78" fmla="*/ 94 w 96"/>
                <a:gd name="T79" fmla="*/ 38 h 107"/>
                <a:gd name="T80" fmla="*/ 57 w 96"/>
                <a:gd name="T81" fmla="*/ 4 h 107"/>
                <a:gd name="T82" fmla="*/ 55 w 96"/>
                <a:gd name="T83" fmla="*/ 4 h 107"/>
                <a:gd name="T84" fmla="*/ 50 w 96"/>
                <a:gd name="T8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107">
                  <a:moveTo>
                    <a:pt x="50" y="0"/>
                  </a:moveTo>
                  <a:cubicBezTo>
                    <a:pt x="0" y="92"/>
                    <a:pt x="0" y="92"/>
                    <a:pt x="0" y="92"/>
                  </a:cubicBezTo>
                  <a:cubicBezTo>
                    <a:pt x="1" y="91"/>
                    <a:pt x="2" y="91"/>
                    <a:pt x="2" y="91"/>
                  </a:cubicBezTo>
                  <a:cubicBezTo>
                    <a:pt x="2" y="91"/>
                    <a:pt x="2" y="91"/>
                    <a:pt x="3" y="91"/>
                  </a:cubicBezTo>
                  <a:cubicBezTo>
                    <a:pt x="3" y="91"/>
                    <a:pt x="3" y="91"/>
                    <a:pt x="3" y="91"/>
                  </a:cubicBezTo>
                  <a:cubicBezTo>
                    <a:pt x="3" y="91"/>
                    <a:pt x="3" y="91"/>
                    <a:pt x="3" y="91"/>
                  </a:cubicBezTo>
                  <a:cubicBezTo>
                    <a:pt x="3" y="91"/>
                    <a:pt x="3" y="91"/>
                    <a:pt x="3" y="91"/>
                  </a:cubicBezTo>
                  <a:cubicBezTo>
                    <a:pt x="4" y="91"/>
                    <a:pt x="6" y="92"/>
                    <a:pt x="7" y="92"/>
                  </a:cubicBezTo>
                  <a:cubicBezTo>
                    <a:pt x="7" y="92"/>
                    <a:pt x="8" y="92"/>
                    <a:pt x="8" y="92"/>
                  </a:cubicBezTo>
                  <a:cubicBezTo>
                    <a:pt x="8" y="92"/>
                    <a:pt x="8" y="92"/>
                    <a:pt x="8" y="92"/>
                  </a:cubicBezTo>
                  <a:cubicBezTo>
                    <a:pt x="8" y="92"/>
                    <a:pt x="8" y="92"/>
                    <a:pt x="8" y="92"/>
                  </a:cubicBezTo>
                  <a:cubicBezTo>
                    <a:pt x="8" y="92"/>
                    <a:pt x="8" y="92"/>
                    <a:pt x="8" y="92"/>
                  </a:cubicBezTo>
                  <a:cubicBezTo>
                    <a:pt x="8" y="92"/>
                    <a:pt x="8" y="92"/>
                    <a:pt x="8" y="92"/>
                  </a:cubicBezTo>
                  <a:cubicBezTo>
                    <a:pt x="16" y="96"/>
                    <a:pt x="25" y="104"/>
                    <a:pt x="25" y="104"/>
                  </a:cubicBezTo>
                  <a:cubicBezTo>
                    <a:pt x="25" y="104"/>
                    <a:pt x="28" y="107"/>
                    <a:pt x="31" y="107"/>
                  </a:cubicBezTo>
                  <a:cubicBezTo>
                    <a:pt x="31" y="107"/>
                    <a:pt x="31" y="107"/>
                    <a:pt x="31" y="107"/>
                  </a:cubicBezTo>
                  <a:cubicBezTo>
                    <a:pt x="31" y="107"/>
                    <a:pt x="31" y="107"/>
                    <a:pt x="31" y="107"/>
                  </a:cubicBezTo>
                  <a:cubicBezTo>
                    <a:pt x="31" y="107"/>
                    <a:pt x="31" y="107"/>
                    <a:pt x="31" y="107"/>
                  </a:cubicBezTo>
                  <a:cubicBezTo>
                    <a:pt x="32" y="107"/>
                    <a:pt x="33" y="106"/>
                    <a:pt x="34" y="104"/>
                  </a:cubicBezTo>
                  <a:cubicBezTo>
                    <a:pt x="34" y="104"/>
                    <a:pt x="34" y="104"/>
                    <a:pt x="34" y="104"/>
                  </a:cubicBezTo>
                  <a:cubicBezTo>
                    <a:pt x="34" y="104"/>
                    <a:pt x="34" y="104"/>
                    <a:pt x="34" y="104"/>
                  </a:cubicBezTo>
                  <a:cubicBezTo>
                    <a:pt x="30" y="52"/>
                    <a:pt x="30" y="52"/>
                    <a:pt x="30" y="52"/>
                  </a:cubicBezTo>
                  <a:cubicBezTo>
                    <a:pt x="30" y="52"/>
                    <a:pt x="30" y="52"/>
                    <a:pt x="30" y="52"/>
                  </a:cubicBezTo>
                  <a:cubicBezTo>
                    <a:pt x="31" y="54"/>
                    <a:pt x="37" y="62"/>
                    <a:pt x="47" y="67"/>
                  </a:cubicBezTo>
                  <a:cubicBezTo>
                    <a:pt x="47" y="67"/>
                    <a:pt x="47" y="67"/>
                    <a:pt x="47" y="67"/>
                  </a:cubicBezTo>
                  <a:cubicBezTo>
                    <a:pt x="47" y="67"/>
                    <a:pt x="47" y="67"/>
                    <a:pt x="47" y="67"/>
                  </a:cubicBezTo>
                  <a:cubicBezTo>
                    <a:pt x="47" y="67"/>
                    <a:pt x="47" y="67"/>
                    <a:pt x="47" y="68"/>
                  </a:cubicBezTo>
                  <a:cubicBezTo>
                    <a:pt x="47" y="68"/>
                    <a:pt x="47" y="68"/>
                    <a:pt x="48" y="68"/>
                  </a:cubicBezTo>
                  <a:cubicBezTo>
                    <a:pt x="48" y="68"/>
                    <a:pt x="48" y="68"/>
                    <a:pt x="48" y="68"/>
                  </a:cubicBezTo>
                  <a:cubicBezTo>
                    <a:pt x="48" y="68"/>
                    <a:pt x="48" y="68"/>
                    <a:pt x="48" y="68"/>
                  </a:cubicBezTo>
                  <a:cubicBezTo>
                    <a:pt x="53" y="71"/>
                    <a:pt x="60" y="73"/>
                    <a:pt x="68" y="73"/>
                  </a:cubicBezTo>
                  <a:cubicBezTo>
                    <a:pt x="68" y="73"/>
                    <a:pt x="68" y="73"/>
                    <a:pt x="68" y="73"/>
                  </a:cubicBezTo>
                  <a:cubicBezTo>
                    <a:pt x="68" y="73"/>
                    <a:pt x="68" y="73"/>
                    <a:pt x="68" y="73"/>
                  </a:cubicBezTo>
                  <a:cubicBezTo>
                    <a:pt x="68" y="73"/>
                    <a:pt x="68" y="73"/>
                    <a:pt x="68" y="73"/>
                  </a:cubicBezTo>
                  <a:cubicBezTo>
                    <a:pt x="72" y="73"/>
                    <a:pt x="76" y="72"/>
                    <a:pt x="81" y="71"/>
                  </a:cubicBezTo>
                  <a:cubicBezTo>
                    <a:pt x="81" y="71"/>
                    <a:pt x="81" y="71"/>
                    <a:pt x="81" y="71"/>
                  </a:cubicBezTo>
                  <a:cubicBezTo>
                    <a:pt x="81" y="71"/>
                    <a:pt x="81" y="71"/>
                    <a:pt x="81" y="71"/>
                  </a:cubicBezTo>
                  <a:cubicBezTo>
                    <a:pt x="82" y="71"/>
                    <a:pt x="82" y="71"/>
                    <a:pt x="82" y="71"/>
                  </a:cubicBezTo>
                  <a:cubicBezTo>
                    <a:pt x="82" y="71"/>
                    <a:pt x="82" y="71"/>
                    <a:pt x="82" y="71"/>
                  </a:cubicBezTo>
                  <a:cubicBezTo>
                    <a:pt x="91" y="63"/>
                    <a:pt x="96" y="51"/>
                    <a:pt x="94" y="38"/>
                  </a:cubicBezTo>
                  <a:cubicBezTo>
                    <a:pt x="92" y="18"/>
                    <a:pt x="76" y="4"/>
                    <a:pt x="57" y="4"/>
                  </a:cubicBezTo>
                  <a:cubicBezTo>
                    <a:pt x="56" y="4"/>
                    <a:pt x="56" y="4"/>
                    <a:pt x="55" y="4"/>
                  </a:cubicBezTo>
                  <a:cubicBezTo>
                    <a:pt x="54" y="3"/>
                    <a:pt x="52" y="1"/>
                    <a:pt x="50" y="0"/>
                  </a:cubicBezTo>
                </a:path>
              </a:pathLst>
            </a:custGeom>
            <a:solidFill>
              <a:srgbClr val="C23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40"/>
            <p:cNvSpPr>
              <a:spLocks/>
            </p:cNvSpPr>
            <p:nvPr/>
          </p:nvSpPr>
          <p:spPr bwMode="auto">
            <a:xfrm>
              <a:off x="5761" y="2291"/>
              <a:ext cx="15" cy="11"/>
            </a:xfrm>
            <a:custGeom>
              <a:avLst/>
              <a:gdLst>
                <a:gd name="T0" fmla="*/ 0 w 17"/>
                <a:gd name="T1" fmla="*/ 0 h 12"/>
                <a:gd name="T2" fmla="*/ 9 w 17"/>
                <a:gd name="T3" fmla="*/ 10 h 12"/>
                <a:gd name="T4" fmla="*/ 17 w 17"/>
                <a:gd name="T5" fmla="*/ 12 h 12"/>
                <a:gd name="T6" fmla="*/ 5 w 17"/>
                <a:gd name="T7" fmla="*/ 0 h 12"/>
                <a:gd name="T8" fmla="*/ 0 w 17"/>
                <a:gd name="T9" fmla="*/ 0 h 12"/>
              </a:gdLst>
              <a:ahLst/>
              <a:cxnLst>
                <a:cxn ang="0">
                  <a:pos x="T0" y="T1"/>
                </a:cxn>
                <a:cxn ang="0">
                  <a:pos x="T2" y="T3"/>
                </a:cxn>
                <a:cxn ang="0">
                  <a:pos x="T4" y="T5"/>
                </a:cxn>
                <a:cxn ang="0">
                  <a:pos x="T6" y="T7"/>
                </a:cxn>
                <a:cxn ang="0">
                  <a:pos x="T8" y="T9"/>
                </a:cxn>
              </a:cxnLst>
              <a:rect l="0" t="0" r="r" b="b"/>
              <a:pathLst>
                <a:path w="17" h="12">
                  <a:moveTo>
                    <a:pt x="0" y="0"/>
                  </a:moveTo>
                  <a:cubicBezTo>
                    <a:pt x="0" y="0"/>
                    <a:pt x="4" y="4"/>
                    <a:pt x="9" y="10"/>
                  </a:cubicBezTo>
                  <a:cubicBezTo>
                    <a:pt x="17" y="12"/>
                    <a:pt x="17" y="12"/>
                    <a:pt x="17" y="12"/>
                  </a:cubicBezTo>
                  <a:cubicBezTo>
                    <a:pt x="10" y="7"/>
                    <a:pt x="6" y="1"/>
                    <a:pt x="5" y="0"/>
                  </a:cubicBezTo>
                  <a:cubicBezTo>
                    <a:pt x="0" y="0"/>
                    <a:pt x="0" y="0"/>
                    <a:pt x="0" y="0"/>
                  </a:cubicBezTo>
                </a:path>
              </a:pathLst>
            </a:custGeom>
            <a:solidFill>
              <a:srgbClr val="C23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41"/>
            <p:cNvSpPr>
              <a:spLocks/>
            </p:cNvSpPr>
            <p:nvPr/>
          </p:nvSpPr>
          <p:spPr bwMode="auto">
            <a:xfrm>
              <a:off x="5765" y="2291"/>
              <a:ext cx="24" cy="15"/>
            </a:xfrm>
            <a:custGeom>
              <a:avLst/>
              <a:gdLst>
                <a:gd name="T0" fmla="*/ 0 w 26"/>
                <a:gd name="T1" fmla="*/ 0 h 16"/>
                <a:gd name="T2" fmla="*/ 12 w 26"/>
                <a:gd name="T3" fmla="*/ 12 h 16"/>
                <a:gd name="T4" fmla="*/ 24 w 26"/>
                <a:gd name="T5" fmla="*/ 16 h 16"/>
                <a:gd name="T6" fmla="*/ 26 w 26"/>
                <a:gd name="T7" fmla="*/ 3 h 16"/>
                <a:gd name="T8" fmla="*/ 26 w 26"/>
                <a:gd name="T9" fmla="*/ 3 h 16"/>
                <a:gd name="T10" fmla="*/ 0 w 26"/>
                <a:gd name="T11" fmla="*/ 0 h 16"/>
              </a:gdLst>
              <a:ahLst/>
              <a:cxnLst>
                <a:cxn ang="0">
                  <a:pos x="T0" y="T1"/>
                </a:cxn>
                <a:cxn ang="0">
                  <a:pos x="T2" y="T3"/>
                </a:cxn>
                <a:cxn ang="0">
                  <a:pos x="T4" y="T5"/>
                </a:cxn>
                <a:cxn ang="0">
                  <a:pos x="T6" y="T7"/>
                </a:cxn>
                <a:cxn ang="0">
                  <a:pos x="T8" y="T9"/>
                </a:cxn>
                <a:cxn ang="0">
                  <a:pos x="T10" y="T11"/>
                </a:cxn>
              </a:cxnLst>
              <a:rect l="0" t="0" r="r" b="b"/>
              <a:pathLst>
                <a:path w="26" h="16">
                  <a:moveTo>
                    <a:pt x="0" y="0"/>
                  </a:moveTo>
                  <a:cubicBezTo>
                    <a:pt x="1" y="1"/>
                    <a:pt x="5" y="7"/>
                    <a:pt x="12" y="12"/>
                  </a:cubicBezTo>
                  <a:cubicBezTo>
                    <a:pt x="24" y="16"/>
                    <a:pt x="24" y="16"/>
                    <a:pt x="24" y="16"/>
                  </a:cubicBezTo>
                  <a:cubicBezTo>
                    <a:pt x="26" y="3"/>
                    <a:pt x="26" y="3"/>
                    <a:pt x="26" y="3"/>
                  </a:cubicBezTo>
                  <a:cubicBezTo>
                    <a:pt x="26" y="3"/>
                    <a:pt x="26" y="3"/>
                    <a:pt x="26" y="3"/>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42"/>
            <p:cNvSpPr>
              <a:spLocks/>
            </p:cNvSpPr>
            <p:nvPr/>
          </p:nvSpPr>
          <p:spPr bwMode="auto">
            <a:xfrm>
              <a:off x="5721" y="2268"/>
              <a:ext cx="36" cy="28"/>
            </a:xfrm>
            <a:custGeom>
              <a:avLst/>
              <a:gdLst>
                <a:gd name="T0" fmla="*/ 19 w 38"/>
                <a:gd name="T1" fmla="*/ 0 h 30"/>
                <a:gd name="T2" fmla="*/ 17 w 38"/>
                <a:gd name="T3" fmla="*/ 1 h 30"/>
                <a:gd name="T4" fmla="*/ 0 w 38"/>
                <a:gd name="T5" fmla="*/ 20 h 30"/>
                <a:gd name="T6" fmla="*/ 35 w 38"/>
                <a:gd name="T7" fmla="*/ 30 h 30"/>
                <a:gd name="T8" fmla="*/ 38 w 38"/>
                <a:gd name="T9" fmla="*/ 17 h 30"/>
                <a:gd name="T10" fmla="*/ 19 w 38"/>
                <a:gd name="T11" fmla="*/ 0 h 30"/>
              </a:gdLst>
              <a:ahLst/>
              <a:cxnLst>
                <a:cxn ang="0">
                  <a:pos x="T0" y="T1"/>
                </a:cxn>
                <a:cxn ang="0">
                  <a:pos x="T2" y="T3"/>
                </a:cxn>
                <a:cxn ang="0">
                  <a:pos x="T4" y="T5"/>
                </a:cxn>
                <a:cxn ang="0">
                  <a:pos x="T6" y="T7"/>
                </a:cxn>
                <a:cxn ang="0">
                  <a:pos x="T8" y="T9"/>
                </a:cxn>
                <a:cxn ang="0">
                  <a:pos x="T10" y="T11"/>
                </a:cxn>
              </a:cxnLst>
              <a:rect l="0" t="0" r="r" b="b"/>
              <a:pathLst>
                <a:path w="38" h="30">
                  <a:moveTo>
                    <a:pt x="19" y="0"/>
                  </a:moveTo>
                  <a:cubicBezTo>
                    <a:pt x="19" y="0"/>
                    <a:pt x="18" y="0"/>
                    <a:pt x="17" y="1"/>
                  </a:cubicBezTo>
                  <a:cubicBezTo>
                    <a:pt x="7" y="2"/>
                    <a:pt x="0" y="10"/>
                    <a:pt x="0" y="20"/>
                  </a:cubicBezTo>
                  <a:cubicBezTo>
                    <a:pt x="35" y="30"/>
                    <a:pt x="35" y="30"/>
                    <a:pt x="35" y="30"/>
                  </a:cubicBezTo>
                  <a:cubicBezTo>
                    <a:pt x="37" y="26"/>
                    <a:pt x="38" y="22"/>
                    <a:pt x="38" y="17"/>
                  </a:cubicBezTo>
                  <a:cubicBezTo>
                    <a:pt x="37" y="8"/>
                    <a:pt x="29" y="0"/>
                    <a:pt x="19" y="0"/>
                  </a:cubicBezTo>
                </a:path>
              </a:pathLst>
            </a:custGeom>
            <a:solidFill>
              <a:srgbClr val="FFD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43"/>
            <p:cNvSpPr>
              <a:spLocks noEditPoints="1"/>
            </p:cNvSpPr>
            <p:nvPr/>
          </p:nvSpPr>
          <p:spPr bwMode="auto">
            <a:xfrm>
              <a:off x="5734" y="2214"/>
              <a:ext cx="16" cy="36"/>
            </a:xfrm>
            <a:custGeom>
              <a:avLst/>
              <a:gdLst>
                <a:gd name="T0" fmla="*/ 10 w 17"/>
                <a:gd name="T1" fmla="*/ 19 h 39"/>
                <a:gd name="T2" fmla="*/ 10 w 17"/>
                <a:gd name="T3" fmla="*/ 19 h 39"/>
                <a:gd name="T4" fmla="*/ 10 w 17"/>
                <a:gd name="T5" fmla="*/ 19 h 39"/>
                <a:gd name="T6" fmla="*/ 10 w 17"/>
                <a:gd name="T7" fmla="*/ 21 h 39"/>
                <a:gd name="T8" fmla="*/ 10 w 17"/>
                <a:gd name="T9" fmla="*/ 19 h 39"/>
                <a:gd name="T10" fmla="*/ 0 w 17"/>
                <a:gd name="T11" fmla="*/ 0 h 39"/>
                <a:gd name="T12" fmla="*/ 0 w 17"/>
                <a:gd name="T13" fmla="*/ 0 h 39"/>
                <a:gd name="T14" fmla="*/ 2 w 17"/>
                <a:gd name="T15" fmla="*/ 19 h 39"/>
                <a:gd name="T16" fmla="*/ 2 w 17"/>
                <a:gd name="T17" fmla="*/ 21 h 39"/>
                <a:gd name="T18" fmla="*/ 3 w 17"/>
                <a:gd name="T19" fmla="*/ 39 h 39"/>
                <a:gd name="T20" fmla="*/ 17 w 17"/>
                <a:gd name="T21" fmla="*/ 15 h 39"/>
                <a:gd name="T22" fmla="*/ 17 w 17"/>
                <a:gd name="T23" fmla="*/ 15 h 39"/>
                <a:gd name="T24" fmla="*/ 0 w 17"/>
                <a:gd name="T25" fmla="*/ 0 h 39"/>
                <a:gd name="T26" fmla="*/ 0 w 17"/>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39">
                  <a:moveTo>
                    <a:pt x="10" y="19"/>
                  </a:moveTo>
                  <a:cubicBezTo>
                    <a:pt x="10" y="19"/>
                    <a:pt x="10" y="19"/>
                    <a:pt x="10" y="19"/>
                  </a:cubicBezTo>
                  <a:cubicBezTo>
                    <a:pt x="10" y="19"/>
                    <a:pt x="10" y="19"/>
                    <a:pt x="10" y="19"/>
                  </a:cubicBezTo>
                  <a:cubicBezTo>
                    <a:pt x="10" y="19"/>
                    <a:pt x="10" y="19"/>
                    <a:pt x="10" y="21"/>
                  </a:cubicBezTo>
                  <a:cubicBezTo>
                    <a:pt x="10" y="19"/>
                    <a:pt x="10" y="19"/>
                    <a:pt x="10" y="19"/>
                  </a:cubicBezTo>
                  <a:moveTo>
                    <a:pt x="0" y="0"/>
                  </a:moveTo>
                  <a:cubicBezTo>
                    <a:pt x="0" y="0"/>
                    <a:pt x="0" y="0"/>
                    <a:pt x="0" y="0"/>
                  </a:cubicBezTo>
                  <a:cubicBezTo>
                    <a:pt x="2" y="19"/>
                    <a:pt x="2" y="19"/>
                    <a:pt x="2" y="19"/>
                  </a:cubicBezTo>
                  <a:cubicBezTo>
                    <a:pt x="2" y="21"/>
                    <a:pt x="2" y="21"/>
                    <a:pt x="2" y="21"/>
                  </a:cubicBezTo>
                  <a:cubicBezTo>
                    <a:pt x="2" y="24"/>
                    <a:pt x="2" y="32"/>
                    <a:pt x="3" y="39"/>
                  </a:cubicBezTo>
                  <a:cubicBezTo>
                    <a:pt x="5" y="33"/>
                    <a:pt x="9" y="23"/>
                    <a:pt x="17" y="15"/>
                  </a:cubicBezTo>
                  <a:cubicBezTo>
                    <a:pt x="17" y="15"/>
                    <a:pt x="17" y="15"/>
                    <a:pt x="17" y="15"/>
                  </a:cubicBezTo>
                  <a:cubicBezTo>
                    <a:pt x="7" y="10"/>
                    <a:pt x="1" y="2"/>
                    <a:pt x="0" y="0"/>
                  </a:cubicBezTo>
                  <a:cubicBezTo>
                    <a:pt x="0" y="0"/>
                    <a:pt x="0" y="0"/>
                    <a:pt x="0" y="0"/>
                  </a:cubicBezTo>
                </a:path>
              </a:pathLst>
            </a:custGeom>
            <a:solidFill>
              <a:srgbClr val="FFD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44"/>
            <p:cNvSpPr>
              <a:spLocks/>
            </p:cNvSpPr>
            <p:nvPr/>
          </p:nvSpPr>
          <p:spPr bwMode="auto">
            <a:xfrm>
              <a:off x="5703" y="2250"/>
              <a:ext cx="11" cy="14"/>
            </a:xfrm>
            <a:custGeom>
              <a:avLst/>
              <a:gdLst>
                <a:gd name="T0" fmla="*/ 7 w 12"/>
                <a:gd name="T1" fmla="*/ 0 h 15"/>
                <a:gd name="T2" fmla="*/ 7 w 12"/>
                <a:gd name="T3" fmla="*/ 0 h 15"/>
                <a:gd name="T4" fmla="*/ 6 w 12"/>
                <a:gd name="T5" fmla="*/ 0 h 15"/>
                <a:gd name="T6" fmla="*/ 4 w 12"/>
                <a:gd name="T7" fmla="*/ 1 h 15"/>
                <a:gd name="T8" fmla="*/ 0 w 12"/>
                <a:gd name="T9" fmla="*/ 9 h 15"/>
                <a:gd name="T10" fmla="*/ 6 w 12"/>
                <a:gd name="T11" fmla="*/ 15 h 15"/>
                <a:gd name="T12" fmla="*/ 12 w 12"/>
                <a:gd name="T13" fmla="*/ 1 h 15"/>
                <a:gd name="T14" fmla="*/ 12 w 12"/>
                <a:gd name="T15" fmla="*/ 1 h 15"/>
                <a:gd name="T16" fmla="*/ 12 w 12"/>
                <a:gd name="T17" fmla="*/ 1 h 15"/>
                <a:gd name="T18" fmla="*/ 12 w 12"/>
                <a:gd name="T19" fmla="*/ 1 h 15"/>
                <a:gd name="T20" fmla="*/ 11 w 12"/>
                <a:gd name="T21" fmla="*/ 1 h 15"/>
                <a:gd name="T22" fmla="*/ 7 w 12"/>
                <a:gd name="T23" fmla="*/ 0 h 15"/>
                <a:gd name="T24" fmla="*/ 7 w 12"/>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5">
                  <a:moveTo>
                    <a:pt x="7" y="0"/>
                  </a:moveTo>
                  <a:cubicBezTo>
                    <a:pt x="7" y="0"/>
                    <a:pt x="7" y="0"/>
                    <a:pt x="7" y="0"/>
                  </a:cubicBezTo>
                  <a:cubicBezTo>
                    <a:pt x="6" y="0"/>
                    <a:pt x="6" y="0"/>
                    <a:pt x="6" y="0"/>
                  </a:cubicBezTo>
                  <a:cubicBezTo>
                    <a:pt x="6" y="0"/>
                    <a:pt x="5" y="0"/>
                    <a:pt x="4" y="1"/>
                  </a:cubicBezTo>
                  <a:cubicBezTo>
                    <a:pt x="0" y="9"/>
                    <a:pt x="0" y="9"/>
                    <a:pt x="0" y="9"/>
                  </a:cubicBezTo>
                  <a:cubicBezTo>
                    <a:pt x="2" y="11"/>
                    <a:pt x="4" y="13"/>
                    <a:pt x="6" y="15"/>
                  </a:cubicBezTo>
                  <a:cubicBezTo>
                    <a:pt x="7" y="9"/>
                    <a:pt x="8" y="4"/>
                    <a:pt x="12" y="1"/>
                  </a:cubicBezTo>
                  <a:cubicBezTo>
                    <a:pt x="12" y="1"/>
                    <a:pt x="12" y="1"/>
                    <a:pt x="12" y="1"/>
                  </a:cubicBezTo>
                  <a:cubicBezTo>
                    <a:pt x="12" y="1"/>
                    <a:pt x="12" y="1"/>
                    <a:pt x="12" y="1"/>
                  </a:cubicBezTo>
                  <a:cubicBezTo>
                    <a:pt x="12" y="1"/>
                    <a:pt x="12" y="1"/>
                    <a:pt x="12" y="1"/>
                  </a:cubicBezTo>
                  <a:cubicBezTo>
                    <a:pt x="12" y="1"/>
                    <a:pt x="11" y="1"/>
                    <a:pt x="11" y="1"/>
                  </a:cubicBezTo>
                  <a:cubicBezTo>
                    <a:pt x="10" y="1"/>
                    <a:pt x="8" y="0"/>
                    <a:pt x="7" y="0"/>
                  </a:cubicBezTo>
                  <a:cubicBezTo>
                    <a:pt x="7" y="0"/>
                    <a:pt x="7" y="0"/>
                    <a:pt x="7" y="0"/>
                  </a:cubicBezTo>
                </a:path>
              </a:pathLst>
            </a:custGeom>
            <a:solidFill>
              <a:srgbClr val="FFD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45"/>
            <p:cNvSpPr>
              <a:spLocks noEditPoints="1"/>
            </p:cNvSpPr>
            <p:nvPr/>
          </p:nvSpPr>
          <p:spPr bwMode="auto">
            <a:xfrm>
              <a:off x="5744" y="2232"/>
              <a:ext cx="0" cy="2"/>
            </a:xfrm>
            <a:custGeom>
              <a:avLst/>
              <a:gdLst>
                <a:gd name="T0" fmla="*/ 0 h 2"/>
                <a:gd name="T1" fmla="*/ 2 h 2"/>
                <a:gd name="T2" fmla="*/ 0 h 2"/>
                <a:gd name="T3" fmla="*/ 0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2"/>
                    <a:pt x="0" y="2"/>
                    <a:pt x="0" y="2"/>
                  </a:cubicBezTo>
                  <a:cubicBezTo>
                    <a:pt x="0" y="0"/>
                    <a:pt x="0" y="0"/>
                    <a:pt x="0" y="0"/>
                  </a:cubicBezTo>
                  <a:moveTo>
                    <a:pt x="0" y="0"/>
                  </a:moveTo>
                  <a:cubicBezTo>
                    <a:pt x="0" y="0"/>
                    <a:pt x="0" y="0"/>
                    <a:pt x="0" y="0"/>
                  </a:cubicBezTo>
                  <a:cubicBezTo>
                    <a:pt x="0" y="0"/>
                    <a:pt x="0" y="0"/>
                    <a:pt x="0" y="0"/>
                  </a:cubicBezTo>
                </a:path>
              </a:pathLst>
            </a:custGeom>
            <a:solidFill>
              <a:srgbClr val="FFD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46"/>
            <p:cNvSpPr>
              <a:spLocks/>
            </p:cNvSpPr>
            <p:nvPr/>
          </p:nvSpPr>
          <p:spPr bwMode="auto">
            <a:xfrm>
              <a:off x="5677" y="2140"/>
              <a:ext cx="152" cy="188"/>
            </a:xfrm>
            <a:custGeom>
              <a:avLst/>
              <a:gdLst>
                <a:gd name="T0" fmla="*/ 81 w 163"/>
                <a:gd name="T1" fmla="*/ 4 h 203"/>
                <a:gd name="T2" fmla="*/ 0 w 163"/>
                <a:gd name="T3" fmla="*/ 155 h 203"/>
                <a:gd name="T4" fmla="*/ 155 w 163"/>
                <a:gd name="T5" fmla="*/ 202 h 203"/>
                <a:gd name="T6" fmla="*/ 162 w 163"/>
                <a:gd name="T7" fmla="*/ 198 h 203"/>
                <a:gd name="T8" fmla="*/ 158 w 163"/>
                <a:gd name="T9" fmla="*/ 191 h 203"/>
                <a:gd name="T10" fmla="*/ 17 w 163"/>
                <a:gd name="T11" fmla="*/ 148 h 203"/>
                <a:gd name="T12" fmla="*/ 92 w 163"/>
                <a:gd name="T13" fmla="*/ 9 h 203"/>
                <a:gd name="T14" fmla="*/ 89 w 163"/>
                <a:gd name="T15" fmla="*/ 1 h 203"/>
                <a:gd name="T16" fmla="*/ 81 w 163"/>
                <a:gd name="T17" fmla="*/ 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03">
                  <a:moveTo>
                    <a:pt x="81" y="4"/>
                  </a:moveTo>
                  <a:cubicBezTo>
                    <a:pt x="0" y="155"/>
                    <a:pt x="0" y="155"/>
                    <a:pt x="0" y="155"/>
                  </a:cubicBezTo>
                  <a:cubicBezTo>
                    <a:pt x="155" y="202"/>
                    <a:pt x="155" y="202"/>
                    <a:pt x="155" y="202"/>
                  </a:cubicBezTo>
                  <a:cubicBezTo>
                    <a:pt x="158" y="203"/>
                    <a:pt x="161" y="201"/>
                    <a:pt x="162" y="198"/>
                  </a:cubicBezTo>
                  <a:cubicBezTo>
                    <a:pt x="163" y="195"/>
                    <a:pt x="162" y="192"/>
                    <a:pt x="158" y="191"/>
                  </a:cubicBezTo>
                  <a:cubicBezTo>
                    <a:pt x="17" y="148"/>
                    <a:pt x="17" y="148"/>
                    <a:pt x="17" y="148"/>
                  </a:cubicBezTo>
                  <a:cubicBezTo>
                    <a:pt x="92" y="9"/>
                    <a:pt x="92" y="9"/>
                    <a:pt x="92" y="9"/>
                  </a:cubicBezTo>
                  <a:cubicBezTo>
                    <a:pt x="93" y="7"/>
                    <a:pt x="92" y="3"/>
                    <a:pt x="89" y="1"/>
                  </a:cubicBezTo>
                  <a:cubicBezTo>
                    <a:pt x="86" y="0"/>
                    <a:pt x="83" y="1"/>
                    <a:pt x="81" y="4"/>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47"/>
            <p:cNvSpPr>
              <a:spLocks/>
            </p:cNvSpPr>
            <p:nvPr/>
          </p:nvSpPr>
          <p:spPr bwMode="auto">
            <a:xfrm>
              <a:off x="5654" y="2252"/>
              <a:ext cx="61" cy="60"/>
            </a:xfrm>
            <a:custGeom>
              <a:avLst/>
              <a:gdLst>
                <a:gd name="T0" fmla="*/ 65 w 65"/>
                <a:gd name="T1" fmla="*/ 32 h 65"/>
                <a:gd name="T2" fmla="*/ 33 w 65"/>
                <a:gd name="T3" fmla="*/ 65 h 65"/>
                <a:gd name="T4" fmla="*/ 0 w 65"/>
                <a:gd name="T5" fmla="*/ 33 h 65"/>
                <a:gd name="T6" fmla="*/ 32 w 65"/>
                <a:gd name="T7" fmla="*/ 0 h 65"/>
                <a:gd name="T8" fmla="*/ 65 w 65"/>
                <a:gd name="T9" fmla="*/ 32 h 65"/>
              </a:gdLst>
              <a:ahLst/>
              <a:cxnLst>
                <a:cxn ang="0">
                  <a:pos x="T0" y="T1"/>
                </a:cxn>
                <a:cxn ang="0">
                  <a:pos x="T2" y="T3"/>
                </a:cxn>
                <a:cxn ang="0">
                  <a:pos x="T4" y="T5"/>
                </a:cxn>
                <a:cxn ang="0">
                  <a:pos x="T6" y="T7"/>
                </a:cxn>
                <a:cxn ang="0">
                  <a:pos x="T8" y="T9"/>
                </a:cxn>
              </a:cxnLst>
              <a:rect l="0" t="0" r="r" b="b"/>
              <a:pathLst>
                <a:path w="65" h="65">
                  <a:moveTo>
                    <a:pt x="65" y="32"/>
                  </a:moveTo>
                  <a:cubicBezTo>
                    <a:pt x="65" y="50"/>
                    <a:pt x="51" y="64"/>
                    <a:pt x="33" y="65"/>
                  </a:cubicBezTo>
                  <a:cubicBezTo>
                    <a:pt x="15" y="65"/>
                    <a:pt x="0" y="51"/>
                    <a:pt x="0" y="33"/>
                  </a:cubicBezTo>
                  <a:cubicBezTo>
                    <a:pt x="0" y="15"/>
                    <a:pt x="14" y="0"/>
                    <a:pt x="32" y="0"/>
                  </a:cubicBezTo>
                  <a:cubicBezTo>
                    <a:pt x="50" y="0"/>
                    <a:pt x="64" y="14"/>
                    <a:pt x="65" y="32"/>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48"/>
            <p:cNvSpPr>
              <a:spLocks/>
            </p:cNvSpPr>
            <p:nvPr/>
          </p:nvSpPr>
          <p:spPr bwMode="auto">
            <a:xfrm>
              <a:off x="5663" y="2260"/>
              <a:ext cx="43" cy="43"/>
            </a:xfrm>
            <a:custGeom>
              <a:avLst/>
              <a:gdLst>
                <a:gd name="T0" fmla="*/ 46 w 46"/>
                <a:gd name="T1" fmla="*/ 23 h 46"/>
                <a:gd name="T2" fmla="*/ 24 w 46"/>
                <a:gd name="T3" fmla="*/ 46 h 46"/>
                <a:gd name="T4" fmla="*/ 0 w 46"/>
                <a:gd name="T5" fmla="*/ 24 h 46"/>
                <a:gd name="T6" fmla="*/ 23 w 46"/>
                <a:gd name="T7" fmla="*/ 1 h 46"/>
                <a:gd name="T8" fmla="*/ 46 w 46"/>
                <a:gd name="T9" fmla="*/ 23 h 46"/>
              </a:gdLst>
              <a:ahLst/>
              <a:cxnLst>
                <a:cxn ang="0">
                  <a:pos x="T0" y="T1"/>
                </a:cxn>
                <a:cxn ang="0">
                  <a:pos x="T2" y="T3"/>
                </a:cxn>
                <a:cxn ang="0">
                  <a:pos x="T4" y="T5"/>
                </a:cxn>
                <a:cxn ang="0">
                  <a:pos x="T6" y="T7"/>
                </a:cxn>
                <a:cxn ang="0">
                  <a:pos x="T8" y="T9"/>
                </a:cxn>
              </a:cxnLst>
              <a:rect l="0" t="0" r="r" b="b"/>
              <a:pathLst>
                <a:path w="46" h="46">
                  <a:moveTo>
                    <a:pt x="46" y="23"/>
                  </a:moveTo>
                  <a:cubicBezTo>
                    <a:pt x="46" y="36"/>
                    <a:pt x="36" y="46"/>
                    <a:pt x="24" y="46"/>
                  </a:cubicBezTo>
                  <a:cubicBezTo>
                    <a:pt x="11" y="46"/>
                    <a:pt x="1" y="36"/>
                    <a:pt x="0" y="24"/>
                  </a:cubicBezTo>
                  <a:cubicBezTo>
                    <a:pt x="0" y="11"/>
                    <a:pt x="10" y="1"/>
                    <a:pt x="23" y="1"/>
                  </a:cubicBezTo>
                  <a:cubicBezTo>
                    <a:pt x="35" y="0"/>
                    <a:pt x="46" y="10"/>
                    <a:pt x="46"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49"/>
            <p:cNvSpPr>
              <a:spLocks noEditPoints="1"/>
            </p:cNvSpPr>
            <p:nvPr/>
          </p:nvSpPr>
          <p:spPr bwMode="auto">
            <a:xfrm>
              <a:off x="5684" y="2303"/>
              <a:ext cx="1" cy="0"/>
            </a:xfrm>
            <a:custGeom>
              <a:avLst/>
              <a:gdLst>
                <a:gd name="T0" fmla="*/ 0 w 1"/>
                <a:gd name="T1" fmla="*/ 0 w 1"/>
                <a:gd name="T2" fmla="*/ 0 w 1"/>
                <a:gd name="T3" fmla="*/ 0 w 1"/>
                <a:gd name="T4" fmla="*/ 1 w 1"/>
                <a:gd name="T5" fmla="*/ 1 w 1"/>
                <a:gd name="T6" fmla="*/ 1 w 1"/>
                <a:gd name="T7" fmla="*/ 1 w 1"/>
                <a:gd name="T8" fmla="*/ 1 w 1"/>
                <a:gd name="T9" fmla="*/ 1 w 1"/>
                <a:gd name="T10" fmla="*/ 1 w 1"/>
                <a:gd name="T11" fmla="*/ 1 w 1"/>
                <a:gd name="T12" fmla="*/ 1 w 1"/>
                <a:gd name="T13" fmla="*/ 1 w 1"/>
                <a:gd name="T14" fmla="*/ 1 w 1"/>
                <a:gd name="T15" fmla="*/ 1 w 1"/>
                <a:gd name="T16" fmla="*/ 1 w 1"/>
                <a:gd name="T17" fmla="*/ 1 w 1"/>
                <a:gd name="T1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50"/>
            <p:cNvSpPr>
              <a:spLocks/>
            </p:cNvSpPr>
            <p:nvPr/>
          </p:nvSpPr>
          <p:spPr bwMode="auto">
            <a:xfrm>
              <a:off x="5663" y="2268"/>
              <a:ext cx="36" cy="35"/>
            </a:xfrm>
            <a:custGeom>
              <a:avLst/>
              <a:gdLst>
                <a:gd name="T0" fmla="*/ 7 w 39"/>
                <a:gd name="T1" fmla="*/ 0 h 38"/>
                <a:gd name="T2" fmla="*/ 0 w 39"/>
                <a:gd name="T3" fmla="*/ 16 h 38"/>
                <a:gd name="T4" fmla="*/ 23 w 39"/>
                <a:gd name="T5" fmla="*/ 38 h 38"/>
                <a:gd name="T6" fmla="*/ 23 w 39"/>
                <a:gd name="T7" fmla="*/ 38 h 38"/>
                <a:gd name="T8" fmla="*/ 24 w 39"/>
                <a:gd name="T9" fmla="*/ 38 h 38"/>
                <a:gd name="T10" fmla="*/ 24 w 39"/>
                <a:gd name="T11" fmla="*/ 38 h 38"/>
                <a:gd name="T12" fmla="*/ 24 w 39"/>
                <a:gd name="T13" fmla="*/ 38 h 38"/>
                <a:gd name="T14" fmla="*/ 24 w 39"/>
                <a:gd name="T15" fmla="*/ 38 h 38"/>
                <a:gd name="T16" fmla="*/ 24 w 39"/>
                <a:gd name="T17" fmla="*/ 38 h 38"/>
                <a:gd name="T18" fmla="*/ 24 w 39"/>
                <a:gd name="T19" fmla="*/ 38 h 38"/>
                <a:gd name="T20" fmla="*/ 24 w 39"/>
                <a:gd name="T21" fmla="*/ 38 h 38"/>
                <a:gd name="T22" fmla="*/ 24 w 39"/>
                <a:gd name="T23" fmla="*/ 38 h 38"/>
                <a:gd name="T24" fmla="*/ 24 w 39"/>
                <a:gd name="T25" fmla="*/ 38 h 38"/>
                <a:gd name="T26" fmla="*/ 24 w 39"/>
                <a:gd name="T27" fmla="*/ 38 h 38"/>
                <a:gd name="T28" fmla="*/ 24 w 39"/>
                <a:gd name="T29" fmla="*/ 38 h 38"/>
                <a:gd name="T30" fmla="*/ 39 w 39"/>
                <a:gd name="T31" fmla="*/ 32 h 38"/>
                <a:gd name="T32" fmla="*/ 7 w 39"/>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8">
                  <a:moveTo>
                    <a:pt x="7" y="0"/>
                  </a:moveTo>
                  <a:cubicBezTo>
                    <a:pt x="3" y="4"/>
                    <a:pt x="0" y="9"/>
                    <a:pt x="0" y="16"/>
                  </a:cubicBezTo>
                  <a:cubicBezTo>
                    <a:pt x="1" y="28"/>
                    <a:pt x="11" y="38"/>
                    <a:pt x="23" y="38"/>
                  </a:cubicBezTo>
                  <a:cubicBezTo>
                    <a:pt x="23" y="38"/>
                    <a:pt x="23" y="38"/>
                    <a:pt x="23" y="38"/>
                  </a:cubicBezTo>
                  <a:cubicBezTo>
                    <a:pt x="23" y="38"/>
                    <a:pt x="23" y="38"/>
                    <a:pt x="24" y="38"/>
                  </a:cubicBezTo>
                  <a:cubicBezTo>
                    <a:pt x="24" y="38"/>
                    <a:pt x="24" y="38"/>
                    <a:pt x="24" y="38"/>
                  </a:cubicBezTo>
                  <a:cubicBezTo>
                    <a:pt x="24" y="38"/>
                    <a:pt x="24" y="38"/>
                    <a:pt x="24" y="38"/>
                  </a:cubicBezTo>
                  <a:cubicBezTo>
                    <a:pt x="24" y="38"/>
                    <a:pt x="24" y="38"/>
                    <a:pt x="24" y="38"/>
                  </a:cubicBezTo>
                  <a:cubicBezTo>
                    <a:pt x="24" y="38"/>
                    <a:pt x="24" y="38"/>
                    <a:pt x="24" y="38"/>
                  </a:cubicBezTo>
                  <a:cubicBezTo>
                    <a:pt x="24" y="38"/>
                    <a:pt x="24" y="38"/>
                    <a:pt x="24" y="38"/>
                  </a:cubicBezTo>
                  <a:cubicBezTo>
                    <a:pt x="24" y="38"/>
                    <a:pt x="24" y="38"/>
                    <a:pt x="24" y="38"/>
                  </a:cubicBezTo>
                  <a:cubicBezTo>
                    <a:pt x="24" y="38"/>
                    <a:pt x="24" y="38"/>
                    <a:pt x="24" y="38"/>
                  </a:cubicBezTo>
                  <a:cubicBezTo>
                    <a:pt x="24" y="38"/>
                    <a:pt x="24" y="38"/>
                    <a:pt x="24" y="38"/>
                  </a:cubicBezTo>
                  <a:cubicBezTo>
                    <a:pt x="24" y="38"/>
                    <a:pt x="24" y="38"/>
                    <a:pt x="24" y="38"/>
                  </a:cubicBezTo>
                  <a:cubicBezTo>
                    <a:pt x="24" y="38"/>
                    <a:pt x="24" y="38"/>
                    <a:pt x="24" y="38"/>
                  </a:cubicBezTo>
                  <a:cubicBezTo>
                    <a:pt x="30" y="38"/>
                    <a:pt x="35" y="35"/>
                    <a:pt x="39" y="32"/>
                  </a:cubicBezTo>
                  <a:cubicBezTo>
                    <a:pt x="7" y="0"/>
                    <a:pt x="7" y="0"/>
                    <a:pt x="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51"/>
            <p:cNvSpPr>
              <a:spLocks/>
            </p:cNvSpPr>
            <p:nvPr/>
          </p:nvSpPr>
          <p:spPr bwMode="auto">
            <a:xfrm>
              <a:off x="5762" y="2248"/>
              <a:ext cx="13" cy="13"/>
            </a:xfrm>
            <a:custGeom>
              <a:avLst/>
              <a:gdLst>
                <a:gd name="T0" fmla="*/ 6 w 15"/>
                <a:gd name="T1" fmla="*/ 1 h 15"/>
                <a:gd name="T2" fmla="*/ 4 w 15"/>
                <a:gd name="T3" fmla="*/ 2 h 15"/>
                <a:gd name="T4" fmla="*/ 1 w 15"/>
                <a:gd name="T5" fmla="*/ 9 h 15"/>
                <a:gd name="T6" fmla="*/ 2 w 15"/>
                <a:gd name="T7" fmla="*/ 12 h 15"/>
                <a:gd name="T8" fmla="*/ 9 w 15"/>
                <a:gd name="T9" fmla="*/ 14 h 15"/>
                <a:gd name="T10" fmla="*/ 14 w 15"/>
                <a:gd name="T11" fmla="*/ 6 h 15"/>
                <a:gd name="T12" fmla="*/ 6 w 15"/>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15" h="15">
                  <a:moveTo>
                    <a:pt x="6" y="1"/>
                  </a:moveTo>
                  <a:cubicBezTo>
                    <a:pt x="5" y="1"/>
                    <a:pt x="5" y="1"/>
                    <a:pt x="4" y="2"/>
                  </a:cubicBezTo>
                  <a:cubicBezTo>
                    <a:pt x="2" y="3"/>
                    <a:pt x="0" y="6"/>
                    <a:pt x="1" y="9"/>
                  </a:cubicBezTo>
                  <a:cubicBezTo>
                    <a:pt x="1" y="10"/>
                    <a:pt x="2" y="11"/>
                    <a:pt x="2" y="12"/>
                  </a:cubicBezTo>
                  <a:cubicBezTo>
                    <a:pt x="4" y="14"/>
                    <a:pt x="6" y="15"/>
                    <a:pt x="9" y="14"/>
                  </a:cubicBezTo>
                  <a:cubicBezTo>
                    <a:pt x="13" y="13"/>
                    <a:pt x="15" y="10"/>
                    <a:pt x="14" y="6"/>
                  </a:cubicBezTo>
                  <a:cubicBezTo>
                    <a:pt x="14" y="2"/>
                    <a:pt x="10" y="0"/>
                    <a:pt x="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52"/>
            <p:cNvSpPr>
              <a:spLocks noEditPoints="1"/>
            </p:cNvSpPr>
            <p:nvPr/>
          </p:nvSpPr>
          <p:spPr bwMode="auto">
            <a:xfrm>
              <a:off x="5209" y="2304"/>
              <a:ext cx="717" cy="573"/>
            </a:xfrm>
            <a:custGeom>
              <a:avLst/>
              <a:gdLst>
                <a:gd name="T0" fmla="*/ 524 w 769"/>
                <a:gd name="T1" fmla="*/ 319 h 618"/>
                <a:gd name="T2" fmla="*/ 530 w 769"/>
                <a:gd name="T3" fmla="*/ 324 h 618"/>
                <a:gd name="T4" fmla="*/ 548 w 769"/>
                <a:gd name="T5" fmla="*/ 340 h 618"/>
                <a:gd name="T6" fmla="*/ 564 w 769"/>
                <a:gd name="T7" fmla="*/ 357 h 618"/>
                <a:gd name="T8" fmla="*/ 594 w 769"/>
                <a:gd name="T9" fmla="*/ 385 h 618"/>
                <a:gd name="T10" fmla="*/ 613 w 769"/>
                <a:gd name="T11" fmla="*/ 399 h 618"/>
                <a:gd name="T12" fmla="*/ 630 w 769"/>
                <a:gd name="T13" fmla="*/ 416 h 618"/>
                <a:gd name="T14" fmla="*/ 664 w 769"/>
                <a:gd name="T15" fmla="*/ 450 h 618"/>
                <a:gd name="T16" fmla="*/ 669 w 769"/>
                <a:gd name="T17" fmla="*/ 456 h 618"/>
                <a:gd name="T18" fmla="*/ 686 w 769"/>
                <a:gd name="T19" fmla="*/ 474 h 618"/>
                <a:gd name="T20" fmla="*/ 700 w 769"/>
                <a:gd name="T21" fmla="*/ 493 h 618"/>
                <a:gd name="T22" fmla="*/ 725 w 769"/>
                <a:gd name="T23" fmla="*/ 524 h 618"/>
                <a:gd name="T24" fmla="*/ 742 w 769"/>
                <a:gd name="T25" fmla="*/ 542 h 618"/>
                <a:gd name="T26" fmla="*/ 765 w 769"/>
                <a:gd name="T27" fmla="*/ 584 h 618"/>
                <a:gd name="T28" fmla="*/ 769 w 769"/>
                <a:gd name="T29" fmla="*/ 600 h 618"/>
                <a:gd name="T30" fmla="*/ 746 w 769"/>
                <a:gd name="T31" fmla="*/ 618 h 618"/>
                <a:gd name="T32" fmla="*/ 746 w 769"/>
                <a:gd name="T33" fmla="*/ 618 h 618"/>
                <a:gd name="T34" fmla="*/ 699 w 769"/>
                <a:gd name="T35" fmla="*/ 606 h 618"/>
                <a:gd name="T36" fmla="*/ 691 w 769"/>
                <a:gd name="T37" fmla="*/ 604 h 618"/>
                <a:gd name="T38" fmla="*/ 670 w 769"/>
                <a:gd name="T39" fmla="*/ 592 h 618"/>
                <a:gd name="T40" fmla="*/ 635 w 769"/>
                <a:gd name="T41" fmla="*/ 574 h 618"/>
                <a:gd name="T42" fmla="*/ 612 w 769"/>
                <a:gd name="T43" fmla="*/ 564 h 618"/>
                <a:gd name="T44" fmla="*/ 592 w 769"/>
                <a:gd name="T45" fmla="*/ 552 h 618"/>
                <a:gd name="T46" fmla="*/ 551 w 769"/>
                <a:gd name="T47" fmla="*/ 527 h 618"/>
                <a:gd name="T48" fmla="*/ 531 w 769"/>
                <a:gd name="T49" fmla="*/ 514 h 618"/>
                <a:gd name="T50" fmla="*/ 524 w 769"/>
                <a:gd name="T51" fmla="*/ 509 h 618"/>
                <a:gd name="T52" fmla="*/ 505 w 769"/>
                <a:gd name="T53" fmla="*/ 494 h 618"/>
                <a:gd name="T54" fmla="*/ 472 w 769"/>
                <a:gd name="T55" fmla="*/ 471 h 618"/>
                <a:gd name="T56" fmla="*/ 451 w 769"/>
                <a:gd name="T57" fmla="*/ 459 h 618"/>
                <a:gd name="T58" fmla="*/ 432 w 769"/>
                <a:gd name="T59" fmla="*/ 445 h 618"/>
                <a:gd name="T60" fmla="*/ 393 w 769"/>
                <a:gd name="T61" fmla="*/ 417 h 618"/>
                <a:gd name="T62" fmla="*/ 387 w 769"/>
                <a:gd name="T63" fmla="*/ 412 h 618"/>
                <a:gd name="T64" fmla="*/ 369 w 769"/>
                <a:gd name="T65" fmla="*/ 395 h 618"/>
                <a:gd name="T66" fmla="*/ 351 w 769"/>
                <a:gd name="T67" fmla="*/ 380 h 618"/>
                <a:gd name="T68" fmla="*/ 332 w 769"/>
                <a:gd name="T69" fmla="*/ 366 h 618"/>
                <a:gd name="T70" fmla="*/ 301 w 769"/>
                <a:gd name="T71" fmla="*/ 340 h 618"/>
                <a:gd name="T72" fmla="*/ 281 w 769"/>
                <a:gd name="T73" fmla="*/ 327 h 618"/>
                <a:gd name="T74" fmla="*/ 244 w 769"/>
                <a:gd name="T75" fmla="*/ 296 h 618"/>
                <a:gd name="T76" fmla="*/ 238 w 769"/>
                <a:gd name="T77" fmla="*/ 290 h 618"/>
                <a:gd name="T78" fmla="*/ 222 w 769"/>
                <a:gd name="T79" fmla="*/ 273 h 618"/>
                <a:gd name="T80" fmla="*/ 204 w 769"/>
                <a:gd name="T81" fmla="*/ 257 h 618"/>
                <a:gd name="T82" fmla="*/ 186 w 769"/>
                <a:gd name="T83" fmla="*/ 241 h 618"/>
                <a:gd name="T84" fmla="*/ 157 w 769"/>
                <a:gd name="T85" fmla="*/ 213 h 618"/>
                <a:gd name="T86" fmla="*/ 138 w 769"/>
                <a:gd name="T87" fmla="*/ 198 h 618"/>
                <a:gd name="T88" fmla="*/ 121 w 769"/>
                <a:gd name="T89" fmla="*/ 181 h 618"/>
                <a:gd name="T90" fmla="*/ 88 w 769"/>
                <a:gd name="T91" fmla="*/ 146 h 618"/>
                <a:gd name="T92" fmla="*/ 82 w 769"/>
                <a:gd name="T93" fmla="*/ 141 h 618"/>
                <a:gd name="T94" fmla="*/ 68 w 769"/>
                <a:gd name="T95" fmla="*/ 121 h 618"/>
                <a:gd name="T96" fmla="*/ 43 w 769"/>
                <a:gd name="T97" fmla="*/ 90 h 618"/>
                <a:gd name="T98" fmla="*/ 27 w 769"/>
                <a:gd name="T99" fmla="*/ 72 h 618"/>
                <a:gd name="T100" fmla="*/ 14 w 769"/>
                <a:gd name="T101" fmla="*/ 52 h 618"/>
                <a:gd name="T102" fmla="*/ 2 w 769"/>
                <a:gd name="T103" fmla="*/ 6 h 618"/>
                <a:gd name="T104" fmla="*/ 2 w 769"/>
                <a:gd name="T105" fmla="*/ 6 h 618"/>
                <a:gd name="T106" fmla="*/ 25 w 769"/>
                <a:gd name="T107" fmla="*/ 3 h 618"/>
                <a:gd name="T108" fmla="*/ 49 w 769"/>
                <a:gd name="T109" fmla="*/ 6 h 618"/>
                <a:gd name="T110" fmla="*/ 94 w 769"/>
                <a:gd name="T111" fmla="*/ 23 h 618"/>
                <a:gd name="T112" fmla="*/ 101 w 769"/>
                <a:gd name="T113" fmla="*/ 26 h 618"/>
                <a:gd name="T114" fmla="*/ 122 w 769"/>
                <a:gd name="T115" fmla="*/ 38 h 618"/>
                <a:gd name="T116" fmla="*/ 158 w 769"/>
                <a:gd name="T117" fmla="*/ 56 h 618"/>
                <a:gd name="T118" fmla="*/ 180 w 769"/>
                <a:gd name="T119" fmla="*/ 65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9" h="618">
                  <a:moveTo>
                    <a:pt x="506" y="303"/>
                  </a:moveTo>
                  <a:cubicBezTo>
                    <a:pt x="499" y="296"/>
                    <a:pt x="499" y="296"/>
                    <a:pt x="499" y="296"/>
                  </a:cubicBezTo>
                  <a:cubicBezTo>
                    <a:pt x="498" y="298"/>
                    <a:pt x="498" y="298"/>
                    <a:pt x="498" y="298"/>
                  </a:cubicBezTo>
                  <a:cubicBezTo>
                    <a:pt x="504" y="304"/>
                    <a:pt x="504" y="304"/>
                    <a:pt x="504" y="304"/>
                  </a:cubicBezTo>
                  <a:cubicBezTo>
                    <a:pt x="506" y="303"/>
                    <a:pt x="506" y="303"/>
                    <a:pt x="506" y="303"/>
                  </a:cubicBezTo>
                  <a:moveTo>
                    <a:pt x="524" y="319"/>
                  </a:moveTo>
                  <a:cubicBezTo>
                    <a:pt x="520" y="315"/>
                    <a:pt x="516" y="312"/>
                    <a:pt x="512" y="308"/>
                  </a:cubicBezTo>
                  <a:cubicBezTo>
                    <a:pt x="510" y="310"/>
                    <a:pt x="510" y="310"/>
                    <a:pt x="510" y="310"/>
                  </a:cubicBezTo>
                  <a:cubicBezTo>
                    <a:pt x="514" y="313"/>
                    <a:pt x="518" y="317"/>
                    <a:pt x="522" y="320"/>
                  </a:cubicBezTo>
                  <a:cubicBezTo>
                    <a:pt x="524" y="319"/>
                    <a:pt x="524" y="319"/>
                    <a:pt x="524" y="319"/>
                  </a:cubicBezTo>
                  <a:moveTo>
                    <a:pt x="542" y="334"/>
                  </a:moveTo>
                  <a:cubicBezTo>
                    <a:pt x="538" y="331"/>
                    <a:pt x="534" y="327"/>
                    <a:pt x="530" y="324"/>
                  </a:cubicBezTo>
                  <a:cubicBezTo>
                    <a:pt x="528" y="326"/>
                    <a:pt x="528" y="326"/>
                    <a:pt x="528" y="326"/>
                  </a:cubicBezTo>
                  <a:cubicBezTo>
                    <a:pt x="532" y="329"/>
                    <a:pt x="536" y="333"/>
                    <a:pt x="540" y="336"/>
                  </a:cubicBezTo>
                  <a:cubicBezTo>
                    <a:pt x="542" y="334"/>
                    <a:pt x="542" y="334"/>
                    <a:pt x="542" y="334"/>
                  </a:cubicBezTo>
                  <a:cubicBezTo>
                    <a:pt x="542" y="334"/>
                    <a:pt x="542" y="334"/>
                    <a:pt x="542" y="334"/>
                  </a:cubicBezTo>
                  <a:moveTo>
                    <a:pt x="560" y="350"/>
                  </a:moveTo>
                  <a:cubicBezTo>
                    <a:pt x="556" y="347"/>
                    <a:pt x="552" y="343"/>
                    <a:pt x="548" y="340"/>
                  </a:cubicBezTo>
                  <a:cubicBezTo>
                    <a:pt x="546" y="341"/>
                    <a:pt x="546" y="341"/>
                    <a:pt x="546" y="341"/>
                  </a:cubicBezTo>
                  <a:cubicBezTo>
                    <a:pt x="550" y="345"/>
                    <a:pt x="554" y="349"/>
                    <a:pt x="558" y="352"/>
                  </a:cubicBezTo>
                  <a:cubicBezTo>
                    <a:pt x="560" y="350"/>
                    <a:pt x="560" y="350"/>
                    <a:pt x="560" y="350"/>
                  </a:cubicBezTo>
                  <a:moveTo>
                    <a:pt x="578" y="366"/>
                  </a:moveTo>
                  <a:cubicBezTo>
                    <a:pt x="574" y="363"/>
                    <a:pt x="570" y="359"/>
                    <a:pt x="566" y="356"/>
                  </a:cubicBezTo>
                  <a:cubicBezTo>
                    <a:pt x="564" y="357"/>
                    <a:pt x="564" y="357"/>
                    <a:pt x="564" y="357"/>
                  </a:cubicBezTo>
                  <a:cubicBezTo>
                    <a:pt x="568" y="361"/>
                    <a:pt x="572" y="365"/>
                    <a:pt x="576" y="368"/>
                  </a:cubicBezTo>
                  <a:cubicBezTo>
                    <a:pt x="578" y="366"/>
                    <a:pt x="578" y="366"/>
                    <a:pt x="578" y="366"/>
                  </a:cubicBezTo>
                  <a:moveTo>
                    <a:pt x="595" y="383"/>
                  </a:moveTo>
                  <a:cubicBezTo>
                    <a:pt x="591" y="379"/>
                    <a:pt x="588" y="376"/>
                    <a:pt x="584" y="372"/>
                  </a:cubicBezTo>
                  <a:cubicBezTo>
                    <a:pt x="582" y="374"/>
                    <a:pt x="582" y="374"/>
                    <a:pt x="582" y="374"/>
                  </a:cubicBezTo>
                  <a:cubicBezTo>
                    <a:pt x="586" y="377"/>
                    <a:pt x="590" y="381"/>
                    <a:pt x="594" y="385"/>
                  </a:cubicBezTo>
                  <a:cubicBezTo>
                    <a:pt x="595" y="383"/>
                    <a:pt x="595" y="383"/>
                    <a:pt x="595" y="383"/>
                  </a:cubicBezTo>
                  <a:moveTo>
                    <a:pt x="613" y="399"/>
                  </a:moveTo>
                  <a:cubicBezTo>
                    <a:pt x="609" y="396"/>
                    <a:pt x="605" y="392"/>
                    <a:pt x="601" y="388"/>
                  </a:cubicBezTo>
                  <a:cubicBezTo>
                    <a:pt x="600" y="390"/>
                    <a:pt x="600" y="390"/>
                    <a:pt x="600" y="390"/>
                  </a:cubicBezTo>
                  <a:cubicBezTo>
                    <a:pt x="603" y="394"/>
                    <a:pt x="607" y="397"/>
                    <a:pt x="611" y="401"/>
                  </a:cubicBezTo>
                  <a:cubicBezTo>
                    <a:pt x="613" y="399"/>
                    <a:pt x="613" y="399"/>
                    <a:pt x="613" y="399"/>
                  </a:cubicBezTo>
                  <a:moveTo>
                    <a:pt x="630" y="416"/>
                  </a:moveTo>
                  <a:cubicBezTo>
                    <a:pt x="626" y="412"/>
                    <a:pt x="622" y="409"/>
                    <a:pt x="619" y="405"/>
                  </a:cubicBezTo>
                  <a:cubicBezTo>
                    <a:pt x="617" y="407"/>
                    <a:pt x="617" y="407"/>
                    <a:pt x="617" y="407"/>
                  </a:cubicBezTo>
                  <a:cubicBezTo>
                    <a:pt x="621" y="410"/>
                    <a:pt x="625" y="414"/>
                    <a:pt x="628" y="418"/>
                  </a:cubicBezTo>
                  <a:cubicBezTo>
                    <a:pt x="630" y="416"/>
                    <a:pt x="630" y="416"/>
                    <a:pt x="630" y="416"/>
                  </a:cubicBezTo>
                  <a:cubicBezTo>
                    <a:pt x="630" y="416"/>
                    <a:pt x="630" y="416"/>
                    <a:pt x="630" y="416"/>
                  </a:cubicBezTo>
                  <a:moveTo>
                    <a:pt x="647" y="433"/>
                  </a:moveTo>
                  <a:cubicBezTo>
                    <a:pt x="643" y="429"/>
                    <a:pt x="640" y="426"/>
                    <a:pt x="636" y="422"/>
                  </a:cubicBezTo>
                  <a:cubicBezTo>
                    <a:pt x="634" y="423"/>
                    <a:pt x="634" y="423"/>
                    <a:pt x="634" y="423"/>
                  </a:cubicBezTo>
                  <a:cubicBezTo>
                    <a:pt x="638" y="427"/>
                    <a:pt x="642" y="431"/>
                    <a:pt x="645" y="435"/>
                  </a:cubicBezTo>
                  <a:cubicBezTo>
                    <a:pt x="647" y="433"/>
                    <a:pt x="647" y="433"/>
                    <a:pt x="647" y="433"/>
                  </a:cubicBezTo>
                  <a:moveTo>
                    <a:pt x="664" y="450"/>
                  </a:moveTo>
                  <a:cubicBezTo>
                    <a:pt x="660" y="446"/>
                    <a:pt x="656" y="443"/>
                    <a:pt x="653" y="439"/>
                  </a:cubicBezTo>
                  <a:cubicBezTo>
                    <a:pt x="651" y="440"/>
                    <a:pt x="651" y="440"/>
                    <a:pt x="651" y="440"/>
                  </a:cubicBezTo>
                  <a:cubicBezTo>
                    <a:pt x="655" y="444"/>
                    <a:pt x="658" y="448"/>
                    <a:pt x="662" y="452"/>
                  </a:cubicBezTo>
                  <a:cubicBezTo>
                    <a:pt x="664" y="450"/>
                    <a:pt x="664" y="450"/>
                    <a:pt x="664" y="450"/>
                  </a:cubicBezTo>
                  <a:moveTo>
                    <a:pt x="680" y="468"/>
                  </a:moveTo>
                  <a:cubicBezTo>
                    <a:pt x="677" y="464"/>
                    <a:pt x="673" y="460"/>
                    <a:pt x="669" y="456"/>
                  </a:cubicBezTo>
                  <a:cubicBezTo>
                    <a:pt x="668" y="458"/>
                    <a:pt x="668" y="458"/>
                    <a:pt x="668" y="458"/>
                  </a:cubicBezTo>
                  <a:cubicBezTo>
                    <a:pt x="671" y="462"/>
                    <a:pt x="675" y="466"/>
                    <a:pt x="678" y="469"/>
                  </a:cubicBezTo>
                  <a:cubicBezTo>
                    <a:pt x="680" y="468"/>
                    <a:pt x="680" y="468"/>
                    <a:pt x="680" y="468"/>
                  </a:cubicBezTo>
                  <a:cubicBezTo>
                    <a:pt x="680" y="468"/>
                    <a:pt x="680" y="468"/>
                    <a:pt x="680" y="468"/>
                  </a:cubicBezTo>
                  <a:moveTo>
                    <a:pt x="696" y="486"/>
                  </a:moveTo>
                  <a:cubicBezTo>
                    <a:pt x="693" y="482"/>
                    <a:pt x="689" y="478"/>
                    <a:pt x="686" y="474"/>
                  </a:cubicBezTo>
                  <a:cubicBezTo>
                    <a:pt x="684" y="475"/>
                    <a:pt x="684" y="475"/>
                    <a:pt x="684" y="475"/>
                  </a:cubicBezTo>
                  <a:cubicBezTo>
                    <a:pt x="688" y="479"/>
                    <a:pt x="691" y="483"/>
                    <a:pt x="695" y="487"/>
                  </a:cubicBezTo>
                  <a:cubicBezTo>
                    <a:pt x="696" y="486"/>
                    <a:pt x="696" y="486"/>
                    <a:pt x="696" y="486"/>
                  </a:cubicBezTo>
                  <a:moveTo>
                    <a:pt x="712" y="504"/>
                  </a:moveTo>
                  <a:cubicBezTo>
                    <a:pt x="709" y="500"/>
                    <a:pt x="705" y="496"/>
                    <a:pt x="702" y="492"/>
                  </a:cubicBezTo>
                  <a:cubicBezTo>
                    <a:pt x="700" y="493"/>
                    <a:pt x="700" y="493"/>
                    <a:pt x="700" y="493"/>
                  </a:cubicBezTo>
                  <a:cubicBezTo>
                    <a:pt x="703" y="497"/>
                    <a:pt x="707" y="501"/>
                    <a:pt x="710" y="505"/>
                  </a:cubicBezTo>
                  <a:cubicBezTo>
                    <a:pt x="712" y="504"/>
                    <a:pt x="712" y="504"/>
                    <a:pt x="712" y="504"/>
                  </a:cubicBezTo>
                  <a:moveTo>
                    <a:pt x="727" y="522"/>
                  </a:moveTo>
                  <a:cubicBezTo>
                    <a:pt x="724" y="518"/>
                    <a:pt x="721" y="514"/>
                    <a:pt x="717" y="510"/>
                  </a:cubicBezTo>
                  <a:cubicBezTo>
                    <a:pt x="715" y="511"/>
                    <a:pt x="715" y="511"/>
                    <a:pt x="715" y="511"/>
                  </a:cubicBezTo>
                  <a:cubicBezTo>
                    <a:pt x="719" y="516"/>
                    <a:pt x="722" y="520"/>
                    <a:pt x="725" y="524"/>
                  </a:cubicBezTo>
                  <a:cubicBezTo>
                    <a:pt x="727" y="522"/>
                    <a:pt x="727" y="522"/>
                    <a:pt x="727" y="522"/>
                  </a:cubicBezTo>
                  <a:moveTo>
                    <a:pt x="742" y="542"/>
                  </a:moveTo>
                  <a:cubicBezTo>
                    <a:pt x="739" y="538"/>
                    <a:pt x="735" y="533"/>
                    <a:pt x="732" y="529"/>
                  </a:cubicBezTo>
                  <a:cubicBezTo>
                    <a:pt x="730" y="530"/>
                    <a:pt x="730" y="530"/>
                    <a:pt x="730" y="530"/>
                  </a:cubicBezTo>
                  <a:cubicBezTo>
                    <a:pt x="734" y="535"/>
                    <a:pt x="737" y="539"/>
                    <a:pt x="740" y="543"/>
                  </a:cubicBezTo>
                  <a:cubicBezTo>
                    <a:pt x="742" y="542"/>
                    <a:pt x="742" y="542"/>
                    <a:pt x="742" y="542"/>
                  </a:cubicBezTo>
                  <a:moveTo>
                    <a:pt x="755" y="562"/>
                  </a:moveTo>
                  <a:cubicBezTo>
                    <a:pt x="752" y="558"/>
                    <a:pt x="749" y="553"/>
                    <a:pt x="746" y="548"/>
                  </a:cubicBezTo>
                  <a:cubicBezTo>
                    <a:pt x="744" y="550"/>
                    <a:pt x="744" y="550"/>
                    <a:pt x="744" y="550"/>
                  </a:cubicBezTo>
                  <a:cubicBezTo>
                    <a:pt x="747" y="554"/>
                    <a:pt x="750" y="559"/>
                    <a:pt x="753" y="563"/>
                  </a:cubicBezTo>
                  <a:cubicBezTo>
                    <a:pt x="755" y="562"/>
                    <a:pt x="755" y="562"/>
                    <a:pt x="755" y="562"/>
                  </a:cubicBezTo>
                  <a:moveTo>
                    <a:pt x="765" y="584"/>
                  </a:moveTo>
                  <a:cubicBezTo>
                    <a:pt x="764" y="579"/>
                    <a:pt x="761" y="574"/>
                    <a:pt x="759" y="569"/>
                  </a:cubicBezTo>
                  <a:cubicBezTo>
                    <a:pt x="756" y="570"/>
                    <a:pt x="756" y="570"/>
                    <a:pt x="756" y="570"/>
                  </a:cubicBezTo>
                  <a:cubicBezTo>
                    <a:pt x="759" y="575"/>
                    <a:pt x="761" y="580"/>
                    <a:pt x="763" y="585"/>
                  </a:cubicBezTo>
                  <a:cubicBezTo>
                    <a:pt x="765" y="584"/>
                    <a:pt x="765" y="584"/>
                    <a:pt x="765" y="584"/>
                  </a:cubicBezTo>
                  <a:moveTo>
                    <a:pt x="767" y="608"/>
                  </a:moveTo>
                  <a:cubicBezTo>
                    <a:pt x="768" y="606"/>
                    <a:pt x="769" y="603"/>
                    <a:pt x="769" y="600"/>
                  </a:cubicBezTo>
                  <a:cubicBezTo>
                    <a:pt x="769" y="597"/>
                    <a:pt x="768" y="595"/>
                    <a:pt x="768" y="592"/>
                  </a:cubicBezTo>
                  <a:cubicBezTo>
                    <a:pt x="765" y="592"/>
                    <a:pt x="765" y="592"/>
                    <a:pt x="765" y="592"/>
                  </a:cubicBezTo>
                  <a:cubicBezTo>
                    <a:pt x="766" y="595"/>
                    <a:pt x="766" y="598"/>
                    <a:pt x="766" y="600"/>
                  </a:cubicBezTo>
                  <a:cubicBezTo>
                    <a:pt x="766" y="603"/>
                    <a:pt x="766" y="605"/>
                    <a:pt x="765" y="607"/>
                  </a:cubicBezTo>
                  <a:cubicBezTo>
                    <a:pt x="767" y="608"/>
                    <a:pt x="767" y="608"/>
                    <a:pt x="767" y="608"/>
                  </a:cubicBezTo>
                  <a:moveTo>
                    <a:pt x="746" y="618"/>
                  </a:moveTo>
                  <a:cubicBezTo>
                    <a:pt x="746" y="618"/>
                    <a:pt x="746" y="618"/>
                    <a:pt x="746" y="618"/>
                  </a:cubicBezTo>
                  <a:cubicBezTo>
                    <a:pt x="753" y="618"/>
                    <a:pt x="758" y="617"/>
                    <a:pt x="762" y="615"/>
                  </a:cubicBezTo>
                  <a:cubicBezTo>
                    <a:pt x="760" y="613"/>
                    <a:pt x="760" y="613"/>
                    <a:pt x="760" y="613"/>
                  </a:cubicBezTo>
                  <a:cubicBezTo>
                    <a:pt x="757" y="615"/>
                    <a:pt x="752" y="616"/>
                    <a:pt x="746" y="616"/>
                  </a:cubicBezTo>
                  <a:cubicBezTo>
                    <a:pt x="746" y="616"/>
                    <a:pt x="746" y="616"/>
                    <a:pt x="746" y="616"/>
                  </a:cubicBezTo>
                  <a:cubicBezTo>
                    <a:pt x="746" y="618"/>
                    <a:pt x="746" y="618"/>
                    <a:pt x="746" y="618"/>
                  </a:cubicBezTo>
                  <a:moveTo>
                    <a:pt x="722" y="614"/>
                  </a:moveTo>
                  <a:cubicBezTo>
                    <a:pt x="727" y="616"/>
                    <a:pt x="733" y="617"/>
                    <a:pt x="737" y="617"/>
                  </a:cubicBezTo>
                  <a:cubicBezTo>
                    <a:pt x="738" y="615"/>
                    <a:pt x="738" y="615"/>
                    <a:pt x="738" y="615"/>
                  </a:cubicBezTo>
                  <a:cubicBezTo>
                    <a:pt x="733" y="614"/>
                    <a:pt x="728" y="613"/>
                    <a:pt x="722" y="612"/>
                  </a:cubicBezTo>
                  <a:cubicBezTo>
                    <a:pt x="722" y="614"/>
                    <a:pt x="722" y="614"/>
                    <a:pt x="722" y="614"/>
                  </a:cubicBezTo>
                  <a:moveTo>
                    <a:pt x="699" y="606"/>
                  </a:moveTo>
                  <a:cubicBezTo>
                    <a:pt x="704" y="609"/>
                    <a:pt x="709" y="610"/>
                    <a:pt x="714" y="612"/>
                  </a:cubicBezTo>
                  <a:cubicBezTo>
                    <a:pt x="715" y="610"/>
                    <a:pt x="715" y="610"/>
                    <a:pt x="715" y="610"/>
                  </a:cubicBezTo>
                  <a:cubicBezTo>
                    <a:pt x="710" y="608"/>
                    <a:pt x="705" y="606"/>
                    <a:pt x="700" y="604"/>
                  </a:cubicBezTo>
                  <a:cubicBezTo>
                    <a:pt x="699" y="606"/>
                    <a:pt x="699" y="606"/>
                    <a:pt x="699" y="606"/>
                  </a:cubicBezTo>
                  <a:moveTo>
                    <a:pt x="677" y="597"/>
                  </a:moveTo>
                  <a:cubicBezTo>
                    <a:pt x="682" y="599"/>
                    <a:pt x="687" y="602"/>
                    <a:pt x="691" y="604"/>
                  </a:cubicBezTo>
                  <a:cubicBezTo>
                    <a:pt x="692" y="601"/>
                    <a:pt x="692" y="601"/>
                    <a:pt x="692" y="601"/>
                  </a:cubicBezTo>
                  <a:cubicBezTo>
                    <a:pt x="687" y="599"/>
                    <a:pt x="683" y="597"/>
                    <a:pt x="678" y="595"/>
                  </a:cubicBezTo>
                  <a:cubicBezTo>
                    <a:pt x="677" y="597"/>
                    <a:pt x="677" y="597"/>
                    <a:pt x="677" y="597"/>
                  </a:cubicBezTo>
                  <a:moveTo>
                    <a:pt x="655" y="587"/>
                  </a:moveTo>
                  <a:cubicBezTo>
                    <a:pt x="660" y="589"/>
                    <a:pt x="665" y="592"/>
                    <a:pt x="669" y="594"/>
                  </a:cubicBezTo>
                  <a:cubicBezTo>
                    <a:pt x="670" y="592"/>
                    <a:pt x="670" y="592"/>
                    <a:pt x="670" y="592"/>
                  </a:cubicBezTo>
                  <a:cubicBezTo>
                    <a:pt x="666" y="589"/>
                    <a:pt x="661" y="587"/>
                    <a:pt x="656" y="585"/>
                  </a:cubicBezTo>
                  <a:cubicBezTo>
                    <a:pt x="655" y="587"/>
                    <a:pt x="655" y="587"/>
                    <a:pt x="655" y="587"/>
                  </a:cubicBezTo>
                  <a:moveTo>
                    <a:pt x="634" y="576"/>
                  </a:moveTo>
                  <a:cubicBezTo>
                    <a:pt x="638" y="578"/>
                    <a:pt x="643" y="581"/>
                    <a:pt x="648" y="583"/>
                  </a:cubicBezTo>
                  <a:cubicBezTo>
                    <a:pt x="649" y="581"/>
                    <a:pt x="649" y="581"/>
                    <a:pt x="649" y="581"/>
                  </a:cubicBezTo>
                  <a:cubicBezTo>
                    <a:pt x="644" y="579"/>
                    <a:pt x="639" y="576"/>
                    <a:pt x="635" y="574"/>
                  </a:cubicBezTo>
                  <a:cubicBezTo>
                    <a:pt x="634" y="576"/>
                    <a:pt x="634" y="576"/>
                    <a:pt x="634" y="576"/>
                  </a:cubicBezTo>
                  <a:moveTo>
                    <a:pt x="612" y="564"/>
                  </a:moveTo>
                  <a:cubicBezTo>
                    <a:pt x="617" y="567"/>
                    <a:pt x="622" y="569"/>
                    <a:pt x="626" y="572"/>
                  </a:cubicBezTo>
                  <a:cubicBezTo>
                    <a:pt x="628" y="570"/>
                    <a:pt x="628" y="570"/>
                    <a:pt x="628" y="570"/>
                  </a:cubicBezTo>
                  <a:cubicBezTo>
                    <a:pt x="623" y="567"/>
                    <a:pt x="618" y="565"/>
                    <a:pt x="614" y="562"/>
                  </a:cubicBezTo>
                  <a:cubicBezTo>
                    <a:pt x="612" y="564"/>
                    <a:pt x="612" y="564"/>
                    <a:pt x="612" y="564"/>
                  </a:cubicBezTo>
                  <a:moveTo>
                    <a:pt x="592" y="552"/>
                  </a:moveTo>
                  <a:cubicBezTo>
                    <a:pt x="596" y="555"/>
                    <a:pt x="601" y="557"/>
                    <a:pt x="606" y="560"/>
                  </a:cubicBezTo>
                  <a:cubicBezTo>
                    <a:pt x="607" y="558"/>
                    <a:pt x="607" y="558"/>
                    <a:pt x="607" y="558"/>
                  </a:cubicBezTo>
                  <a:cubicBezTo>
                    <a:pt x="602" y="555"/>
                    <a:pt x="598" y="553"/>
                    <a:pt x="593" y="550"/>
                  </a:cubicBezTo>
                  <a:cubicBezTo>
                    <a:pt x="592" y="552"/>
                    <a:pt x="592" y="552"/>
                    <a:pt x="592" y="552"/>
                  </a:cubicBezTo>
                  <a:cubicBezTo>
                    <a:pt x="592" y="552"/>
                    <a:pt x="592" y="552"/>
                    <a:pt x="592" y="552"/>
                  </a:cubicBezTo>
                  <a:moveTo>
                    <a:pt x="571" y="540"/>
                  </a:moveTo>
                  <a:cubicBezTo>
                    <a:pt x="576" y="542"/>
                    <a:pt x="580" y="545"/>
                    <a:pt x="585" y="548"/>
                  </a:cubicBezTo>
                  <a:cubicBezTo>
                    <a:pt x="586" y="546"/>
                    <a:pt x="586" y="546"/>
                    <a:pt x="586" y="546"/>
                  </a:cubicBezTo>
                  <a:cubicBezTo>
                    <a:pt x="582" y="543"/>
                    <a:pt x="577" y="540"/>
                    <a:pt x="572" y="537"/>
                  </a:cubicBezTo>
                  <a:cubicBezTo>
                    <a:pt x="571" y="540"/>
                    <a:pt x="571" y="540"/>
                    <a:pt x="571" y="540"/>
                  </a:cubicBezTo>
                  <a:moveTo>
                    <a:pt x="551" y="527"/>
                  </a:moveTo>
                  <a:cubicBezTo>
                    <a:pt x="555" y="530"/>
                    <a:pt x="560" y="533"/>
                    <a:pt x="564" y="535"/>
                  </a:cubicBezTo>
                  <a:cubicBezTo>
                    <a:pt x="566" y="533"/>
                    <a:pt x="566" y="533"/>
                    <a:pt x="566" y="533"/>
                  </a:cubicBezTo>
                  <a:cubicBezTo>
                    <a:pt x="561" y="530"/>
                    <a:pt x="557" y="528"/>
                    <a:pt x="552" y="525"/>
                  </a:cubicBezTo>
                  <a:cubicBezTo>
                    <a:pt x="551" y="527"/>
                    <a:pt x="551" y="527"/>
                    <a:pt x="551" y="527"/>
                  </a:cubicBezTo>
                  <a:cubicBezTo>
                    <a:pt x="551" y="527"/>
                    <a:pt x="551" y="527"/>
                    <a:pt x="551" y="527"/>
                  </a:cubicBezTo>
                  <a:moveTo>
                    <a:pt x="531" y="514"/>
                  </a:moveTo>
                  <a:cubicBezTo>
                    <a:pt x="535" y="517"/>
                    <a:pt x="540" y="520"/>
                    <a:pt x="544" y="522"/>
                  </a:cubicBezTo>
                  <a:cubicBezTo>
                    <a:pt x="545" y="520"/>
                    <a:pt x="545" y="520"/>
                    <a:pt x="545" y="520"/>
                  </a:cubicBezTo>
                  <a:cubicBezTo>
                    <a:pt x="541" y="518"/>
                    <a:pt x="536" y="515"/>
                    <a:pt x="532" y="512"/>
                  </a:cubicBezTo>
                  <a:cubicBezTo>
                    <a:pt x="531" y="514"/>
                    <a:pt x="531" y="514"/>
                    <a:pt x="531" y="514"/>
                  </a:cubicBezTo>
                  <a:moveTo>
                    <a:pt x="511" y="500"/>
                  </a:moveTo>
                  <a:cubicBezTo>
                    <a:pt x="515" y="503"/>
                    <a:pt x="520" y="506"/>
                    <a:pt x="524" y="509"/>
                  </a:cubicBezTo>
                  <a:cubicBezTo>
                    <a:pt x="525" y="507"/>
                    <a:pt x="525" y="507"/>
                    <a:pt x="525" y="507"/>
                  </a:cubicBezTo>
                  <a:cubicBezTo>
                    <a:pt x="521" y="504"/>
                    <a:pt x="516" y="501"/>
                    <a:pt x="512" y="498"/>
                  </a:cubicBezTo>
                  <a:cubicBezTo>
                    <a:pt x="511" y="500"/>
                    <a:pt x="511" y="500"/>
                    <a:pt x="511" y="500"/>
                  </a:cubicBezTo>
                  <a:moveTo>
                    <a:pt x="491" y="487"/>
                  </a:moveTo>
                  <a:cubicBezTo>
                    <a:pt x="495" y="490"/>
                    <a:pt x="500" y="493"/>
                    <a:pt x="504" y="496"/>
                  </a:cubicBezTo>
                  <a:cubicBezTo>
                    <a:pt x="505" y="494"/>
                    <a:pt x="505" y="494"/>
                    <a:pt x="505" y="494"/>
                  </a:cubicBezTo>
                  <a:cubicBezTo>
                    <a:pt x="501" y="491"/>
                    <a:pt x="497" y="488"/>
                    <a:pt x="492" y="485"/>
                  </a:cubicBezTo>
                  <a:cubicBezTo>
                    <a:pt x="491" y="487"/>
                    <a:pt x="491" y="487"/>
                    <a:pt x="491" y="487"/>
                  </a:cubicBezTo>
                  <a:moveTo>
                    <a:pt x="471" y="473"/>
                  </a:moveTo>
                  <a:cubicBezTo>
                    <a:pt x="475" y="476"/>
                    <a:pt x="480" y="479"/>
                    <a:pt x="484" y="482"/>
                  </a:cubicBezTo>
                  <a:cubicBezTo>
                    <a:pt x="485" y="480"/>
                    <a:pt x="485" y="480"/>
                    <a:pt x="485" y="480"/>
                  </a:cubicBezTo>
                  <a:cubicBezTo>
                    <a:pt x="481" y="477"/>
                    <a:pt x="477" y="474"/>
                    <a:pt x="472" y="471"/>
                  </a:cubicBezTo>
                  <a:cubicBezTo>
                    <a:pt x="471" y="473"/>
                    <a:pt x="471" y="473"/>
                    <a:pt x="471" y="473"/>
                  </a:cubicBezTo>
                  <a:moveTo>
                    <a:pt x="451" y="459"/>
                  </a:moveTo>
                  <a:cubicBezTo>
                    <a:pt x="456" y="462"/>
                    <a:pt x="460" y="466"/>
                    <a:pt x="464" y="469"/>
                  </a:cubicBezTo>
                  <a:cubicBezTo>
                    <a:pt x="466" y="467"/>
                    <a:pt x="466" y="467"/>
                    <a:pt x="466" y="467"/>
                  </a:cubicBezTo>
                  <a:cubicBezTo>
                    <a:pt x="462" y="464"/>
                    <a:pt x="457" y="461"/>
                    <a:pt x="453" y="457"/>
                  </a:cubicBezTo>
                  <a:cubicBezTo>
                    <a:pt x="451" y="459"/>
                    <a:pt x="451" y="459"/>
                    <a:pt x="451" y="459"/>
                  </a:cubicBezTo>
                  <a:cubicBezTo>
                    <a:pt x="451" y="459"/>
                    <a:pt x="451" y="459"/>
                    <a:pt x="451" y="459"/>
                  </a:cubicBezTo>
                  <a:moveTo>
                    <a:pt x="432" y="445"/>
                  </a:moveTo>
                  <a:cubicBezTo>
                    <a:pt x="436" y="448"/>
                    <a:pt x="441" y="452"/>
                    <a:pt x="445" y="455"/>
                  </a:cubicBezTo>
                  <a:cubicBezTo>
                    <a:pt x="446" y="453"/>
                    <a:pt x="446" y="453"/>
                    <a:pt x="446" y="453"/>
                  </a:cubicBezTo>
                  <a:cubicBezTo>
                    <a:pt x="442" y="450"/>
                    <a:pt x="438" y="447"/>
                    <a:pt x="433" y="443"/>
                  </a:cubicBezTo>
                  <a:cubicBezTo>
                    <a:pt x="432" y="445"/>
                    <a:pt x="432" y="445"/>
                    <a:pt x="432" y="445"/>
                  </a:cubicBezTo>
                  <a:moveTo>
                    <a:pt x="413" y="431"/>
                  </a:moveTo>
                  <a:cubicBezTo>
                    <a:pt x="417" y="434"/>
                    <a:pt x="421" y="437"/>
                    <a:pt x="426" y="441"/>
                  </a:cubicBezTo>
                  <a:cubicBezTo>
                    <a:pt x="427" y="439"/>
                    <a:pt x="427" y="439"/>
                    <a:pt x="427" y="439"/>
                  </a:cubicBezTo>
                  <a:cubicBezTo>
                    <a:pt x="423" y="435"/>
                    <a:pt x="418" y="432"/>
                    <a:pt x="414" y="429"/>
                  </a:cubicBezTo>
                  <a:cubicBezTo>
                    <a:pt x="413" y="431"/>
                    <a:pt x="413" y="431"/>
                    <a:pt x="413" y="431"/>
                  </a:cubicBezTo>
                  <a:moveTo>
                    <a:pt x="393" y="417"/>
                  </a:moveTo>
                  <a:cubicBezTo>
                    <a:pt x="398" y="420"/>
                    <a:pt x="402" y="423"/>
                    <a:pt x="406" y="426"/>
                  </a:cubicBezTo>
                  <a:cubicBezTo>
                    <a:pt x="408" y="424"/>
                    <a:pt x="408" y="424"/>
                    <a:pt x="408" y="424"/>
                  </a:cubicBezTo>
                  <a:cubicBezTo>
                    <a:pt x="403" y="421"/>
                    <a:pt x="399" y="418"/>
                    <a:pt x="395" y="415"/>
                  </a:cubicBezTo>
                  <a:cubicBezTo>
                    <a:pt x="393" y="417"/>
                    <a:pt x="393" y="417"/>
                    <a:pt x="393" y="417"/>
                  </a:cubicBezTo>
                  <a:moveTo>
                    <a:pt x="374" y="402"/>
                  </a:moveTo>
                  <a:cubicBezTo>
                    <a:pt x="379" y="405"/>
                    <a:pt x="383" y="409"/>
                    <a:pt x="387" y="412"/>
                  </a:cubicBezTo>
                  <a:cubicBezTo>
                    <a:pt x="389" y="410"/>
                    <a:pt x="389" y="410"/>
                    <a:pt x="389" y="410"/>
                  </a:cubicBezTo>
                  <a:cubicBezTo>
                    <a:pt x="384" y="407"/>
                    <a:pt x="380" y="403"/>
                    <a:pt x="376" y="400"/>
                  </a:cubicBezTo>
                  <a:cubicBezTo>
                    <a:pt x="374" y="402"/>
                    <a:pt x="374" y="402"/>
                    <a:pt x="374" y="402"/>
                  </a:cubicBezTo>
                  <a:moveTo>
                    <a:pt x="355" y="387"/>
                  </a:moveTo>
                  <a:cubicBezTo>
                    <a:pt x="360" y="391"/>
                    <a:pt x="364" y="394"/>
                    <a:pt x="368" y="397"/>
                  </a:cubicBezTo>
                  <a:cubicBezTo>
                    <a:pt x="369" y="395"/>
                    <a:pt x="369" y="395"/>
                    <a:pt x="369" y="395"/>
                  </a:cubicBezTo>
                  <a:cubicBezTo>
                    <a:pt x="365" y="392"/>
                    <a:pt x="361" y="389"/>
                    <a:pt x="357" y="385"/>
                  </a:cubicBezTo>
                  <a:cubicBezTo>
                    <a:pt x="355" y="387"/>
                    <a:pt x="355" y="387"/>
                    <a:pt x="355" y="387"/>
                  </a:cubicBezTo>
                  <a:moveTo>
                    <a:pt x="337" y="372"/>
                  </a:moveTo>
                  <a:cubicBezTo>
                    <a:pt x="338" y="374"/>
                    <a:pt x="340" y="375"/>
                    <a:pt x="342" y="377"/>
                  </a:cubicBezTo>
                  <a:cubicBezTo>
                    <a:pt x="344" y="379"/>
                    <a:pt x="347" y="380"/>
                    <a:pt x="349" y="382"/>
                  </a:cubicBezTo>
                  <a:cubicBezTo>
                    <a:pt x="351" y="380"/>
                    <a:pt x="351" y="380"/>
                    <a:pt x="351" y="380"/>
                  </a:cubicBezTo>
                  <a:cubicBezTo>
                    <a:pt x="348" y="379"/>
                    <a:pt x="346" y="377"/>
                    <a:pt x="343" y="375"/>
                  </a:cubicBezTo>
                  <a:cubicBezTo>
                    <a:pt x="342" y="373"/>
                    <a:pt x="340" y="372"/>
                    <a:pt x="338" y="371"/>
                  </a:cubicBezTo>
                  <a:cubicBezTo>
                    <a:pt x="337" y="372"/>
                    <a:pt x="337" y="372"/>
                    <a:pt x="337" y="372"/>
                  </a:cubicBezTo>
                  <a:moveTo>
                    <a:pt x="318" y="357"/>
                  </a:moveTo>
                  <a:cubicBezTo>
                    <a:pt x="322" y="361"/>
                    <a:pt x="326" y="364"/>
                    <a:pt x="330" y="367"/>
                  </a:cubicBezTo>
                  <a:cubicBezTo>
                    <a:pt x="332" y="366"/>
                    <a:pt x="332" y="366"/>
                    <a:pt x="332" y="366"/>
                  </a:cubicBezTo>
                  <a:cubicBezTo>
                    <a:pt x="328" y="362"/>
                    <a:pt x="323" y="359"/>
                    <a:pt x="319" y="355"/>
                  </a:cubicBezTo>
                  <a:cubicBezTo>
                    <a:pt x="318" y="357"/>
                    <a:pt x="318" y="357"/>
                    <a:pt x="318" y="357"/>
                  </a:cubicBezTo>
                  <a:moveTo>
                    <a:pt x="299" y="342"/>
                  </a:moveTo>
                  <a:cubicBezTo>
                    <a:pt x="303" y="346"/>
                    <a:pt x="307" y="349"/>
                    <a:pt x="312" y="352"/>
                  </a:cubicBezTo>
                  <a:cubicBezTo>
                    <a:pt x="313" y="350"/>
                    <a:pt x="313" y="350"/>
                    <a:pt x="313" y="350"/>
                  </a:cubicBezTo>
                  <a:cubicBezTo>
                    <a:pt x="309" y="347"/>
                    <a:pt x="305" y="344"/>
                    <a:pt x="301" y="340"/>
                  </a:cubicBezTo>
                  <a:cubicBezTo>
                    <a:pt x="299" y="342"/>
                    <a:pt x="299" y="342"/>
                    <a:pt x="299" y="342"/>
                  </a:cubicBezTo>
                  <a:moveTo>
                    <a:pt x="281" y="327"/>
                  </a:moveTo>
                  <a:cubicBezTo>
                    <a:pt x="285" y="330"/>
                    <a:pt x="289" y="334"/>
                    <a:pt x="293" y="337"/>
                  </a:cubicBezTo>
                  <a:cubicBezTo>
                    <a:pt x="295" y="335"/>
                    <a:pt x="295" y="335"/>
                    <a:pt x="295" y="335"/>
                  </a:cubicBezTo>
                  <a:cubicBezTo>
                    <a:pt x="290" y="332"/>
                    <a:pt x="286" y="328"/>
                    <a:pt x="282" y="325"/>
                  </a:cubicBezTo>
                  <a:cubicBezTo>
                    <a:pt x="281" y="327"/>
                    <a:pt x="281" y="327"/>
                    <a:pt x="281" y="327"/>
                  </a:cubicBezTo>
                  <a:moveTo>
                    <a:pt x="262" y="311"/>
                  </a:moveTo>
                  <a:cubicBezTo>
                    <a:pt x="266" y="315"/>
                    <a:pt x="271" y="318"/>
                    <a:pt x="275" y="322"/>
                  </a:cubicBezTo>
                  <a:cubicBezTo>
                    <a:pt x="276" y="320"/>
                    <a:pt x="276" y="320"/>
                    <a:pt x="276" y="320"/>
                  </a:cubicBezTo>
                  <a:cubicBezTo>
                    <a:pt x="272" y="316"/>
                    <a:pt x="268" y="313"/>
                    <a:pt x="264" y="310"/>
                  </a:cubicBezTo>
                  <a:cubicBezTo>
                    <a:pt x="262" y="311"/>
                    <a:pt x="262" y="311"/>
                    <a:pt x="262" y="311"/>
                  </a:cubicBezTo>
                  <a:moveTo>
                    <a:pt x="244" y="296"/>
                  </a:moveTo>
                  <a:cubicBezTo>
                    <a:pt x="248" y="299"/>
                    <a:pt x="252" y="303"/>
                    <a:pt x="256" y="306"/>
                  </a:cubicBezTo>
                  <a:cubicBezTo>
                    <a:pt x="258" y="304"/>
                    <a:pt x="258" y="304"/>
                    <a:pt x="258" y="304"/>
                  </a:cubicBezTo>
                  <a:cubicBezTo>
                    <a:pt x="254" y="301"/>
                    <a:pt x="250" y="297"/>
                    <a:pt x="246" y="294"/>
                  </a:cubicBezTo>
                  <a:cubicBezTo>
                    <a:pt x="244" y="296"/>
                    <a:pt x="244" y="296"/>
                    <a:pt x="244" y="296"/>
                  </a:cubicBezTo>
                  <a:moveTo>
                    <a:pt x="226" y="280"/>
                  </a:moveTo>
                  <a:cubicBezTo>
                    <a:pt x="230" y="283"/>
                    <a:pt x="234" y="287"/>
                    <a:pt x="238" y="290"/>
                  </a:cubicBezTo>
                  <a:cubicBezTo>
                    <a:pt x="240" y="289"/>
                    <a:pt x="240" y="289"/>
                    <a:pt x="240" y="289"/>
                  </a:cubicBezTo>
                  <a:cubicBezTo>
                    <a:pt x="236" y="285"/>
                    <a:pt x="232" y="282"/>
                    <a:pt x="228" y="278"/>
                  </a:cubicBezTo>
                  <a:cubicBezTo>
                    <a:pt x="226" y="280"/>
                    <a:pt x="226" y="280"/>
                    <a:pt x="226" y="280"/>
                  </a:cubicBezTo>
                  <a:moveTo>
                    <a:pt x="208" y="264"/>
                  </a:moveTo>
                  <a:cubicBezTo>
                    <a:pt x="212" y="267"/>
                    <a:pt x="216" y="271"/>
                    <a:pt x="220" y="275"/>
                  </a:cubicBezTo>
                  <a:cubicBezTo>
                    <a:pt x="222" y="273"/>
                    <a:pt x="222" y="273"/>
                    <a:pt x="222" y="273"/>
                  </a:cubicBezTo>
                  <a:cubicBezTo>
                    <a:pt x="218" y="269"/>
                    <a:pt x="214" y="266"/>
                    <a:pt x="210" y="262"/>
                  </a:cubicBezTo>
                  <a:cubicBezTo>
                    <a:pt x="208" y="264"/>
                    <a:pt x="208" y="264"/>
                    <a:pt x="208" y="264"/>
                  </a:cubicBezTo>
                  <a:cubicBezTo>
                    <a:pt x="208" y="264"/>
                    <a:pt x="208" y="264"/>
                    <a:pt x="208" y="264"/>
                  </a:cubicBezTo>
                  <a:moveTo>
                    <a:pt x="190" y="248"/>
                  </a:moveTo>
                  <a:cubicBezTo>
                    <a:pt x="194" y="251"/>
                    <a:pt x="198" y="255"/>
                    <a:pt x="202" y="259"/>
                  </a:cubicBezTo>
                  <a:cubicBezTo>
                    <a:pt x="204" y="257"/>
                    <a:pt x="204" y="257"/>
                    <a:pt x="204" y="257"/>
                  </a:cubicBezTo>
                  <a:cubicBezTo>
                    <a:pt x="200" y="253"/>
                    <a:pt x="196" y="250"/>
                    <a:pt x="192" y="246"/>
                  </a:cubicBezTo>
                  <a:cubicBezTo>
                    <a:pt x="190" y="248"/>
                    <a:pt x="190" y="248"/>
                    <a:pt x="190" y="248"/>
                  </a:cubicBezTo>
                  <a:cubicBezTo>
                    <a:pt x="190" y="248"/>
                    <a:pt x="190" y="248"/>
                    <a:pt x="190" y="248"/>
                  </a:cubicBezTo>
                  <a:moveTo>
                    <a:pt x="173" y="231"/>
                  </a:moveTo>
                  <a:cubicBezTo>
                    <a:pt x="177" y="235"/>
                    <a:pt x="181" y="239"/>
                    <a:pt x="185" y="242"/>
                  </a:cubicBezTo>
                  <a:cubicBezTo>
                    <a:pt x="186" y="241"/>
                    <a:pt x="186" y="241"/>
                    <a:pt x="186" y="241"/>
                  </a:cubicBezTo>
                  <a:cubicBezTo>
                    <a:pt x="182" y="237"/>
                    <a:pt x="178" y="233"/>
                    <a:pt x="174" y="230"/>
                  </a:cubicBezTo>
                  <a:cubicBezTo>
                    <a:pt x="173" y="231"/>
                    <a:pt x="173" y="231"/>
                    <a:pt x="173" y="231"/>
                  </a:cubicBezTo>
                  <a:moveTo>
                    <a:pt x="155" y="215"/>
                  </a:moveTo>
                  <a:cubicBezTo>
                    <a:pt x="159" y="219"/>
                    <a:pt x="163" y="222"/>
                    <a:pt x="167" y="226"/>
                  </a:cubicBezTo>
                  <a:cubicBezTo>
                    <a:pt x="169" y="224"/>
                    <a:pt x="169" y="224"/>
                    <a:pt x="169" y="224"/>
                  </a:cubicBezTo>
                  <a:cubicBezTo>
                    <a:pt x="165" y="220"/>
                    <a:pt x="161" y="217"/>
                    <a:pt x="157" y="213"/>
                  </a:cubicBezTo>
                  <a:cubicBezTo>
                    <a:pt x="155" y="215"/>
                    <a:pt x="155" y="215"/>
                    <a:pt x="155" y="215"/>
                  </a:cubicBezTo>
                  <a:moveTo>
                    <a:pt x="138" y="198"/>
                  </a:moveTo>
                  <a:cubicBezTo>
                    <a:pt x="142" y="202"/>
                    <a:pt x="146" y="206"/>
                    <a:pt x="150" y="209"/>
                  </a:cubicBezTo>
                  <a:cubicBezTo>
                    <a:pt x="151" y="208"/>
                    <a:pt x="151" y="208"/>
                    <a:pt x="151" y="208"/>
                  </a:cubicBezTo>
                  <a:cubicBezTo>
                    <a:pt x="147" y="204"/>
                    <a:pt x="144" y="200"/>
                    <a:pt x="140" y="196"/>
                  </a:cubicBezTo>
                  <a:cubicBezTo>
                    <a:pt x="138" y="198"/>
                    <a:pt x="138" y="198"/>
                    <a:pt x="138" y="198"/>
                  </a:cubicBezTo>
                  <a:moveTo>
                    <a:pt x="121" y="181"/>
                  </a:moveTo>
                  <a:cubicBezTo>
                    <a:pt x="125" y="185"/>
                    <a:pt x="129" y="189"/>
                    <a:pt x="132" y="193"/>
                  </a:cubicBezTo>
                  <a:cubicBezTo>
                    <a:pt x="134" y="191"/>
                    <a:pt x="134" y="191"/>
                    <a:pt x="134" y="191"/>
                  </a:cubicBezTo>
                  <a:cubicBezTo>
                    <a:pt x="130" y="187"/>
                    <a:pt x="127" y="183"/>
                    <a:pt x="123" y="179"/>
                  </a:cubicBezTo>
                  <a:cubicBezTo>
                    <a:pt x="121" y="181"/>
                    <a:pt x="121" y="181"/>
                    <a:pt x="121" y="181"/>
                  </a:cubicBezTo>
                  <a:cubicBezTo>
                    <a:pt x="121" y="181"/>
                    <a:pt x="121" y="181"/>
                    <a:pt x="121" y="181"/>
                  </a:cubicBezTo>
                  <a:moveTo>
                    <a:pt x="104" y="164"/>
                  </a:moveTo>
                  <a:cubicBezTo>
                    <a:pt x="108" y="168"/>
                    <a:pt x="112" y="172"/>
                    <a:pt x="116" y="175"/>
                  </a:cubicBezTo>
                  <a:cubicBezTo>
                    <a:pt x="117" y="174"/>
                    <a:pt x="117" y="174"/>
                    <a:pt x="117" y="174"/>
                  </a:cubicBezTo>
                  <a:cubicBezTo>
                    <a:pt x="113" y="170"/>
                    <a:pt x="110" y="166"/>
                    <a:pt x="106" y="162"/>
                  </a:cubicBezTo>
                  <a:cubicBezTo>
                    <a:pt x="104" y="164"/>
                    <a:pt x="104" y="164"/>
                    <a:pt x="104" y="164"/>
                  </a:cubicBezTo>
                  <a:moveTo>
                    <a:pt x="88" y="146"/>
                  </a:moveTo>
                  <a:cubicBezTo>
                    <a:pt x="91" y="150"/>
                    <a:pt x="95" y="154"/>
                    <a:pt x="99" y="158"/>
                  </a:cubicBezTo>
                  <a:cubicBezTo>
                    <a:pt x="101" y="157"/>
                    <a:pt x="101" y="157"/>
                    <a:pt x="101" y="157"/>
                  </a:cubicBezTo>
                  <a:cubicBezTo>
                    <a:pt x="97" y="153"/>
                    <a:pt x="93" y="149"/>
                    <a:pt x="90" y="145"/>
                  </a:cubicBezTo>
                  <a:cubicBezTo>
                    <a:pt x="88" y="146"/>
                    <a:pt x="88" y="146"/>
                    <a:pt x="88" y="146"/>
                  </a:cubicBezTo>
                  <a:moveTo>
                    <a:pt x="72" y="129"/>
                  </a:moveTo>
                  <a:cubicBezTo>
                    <a:pt x="75" y="133"/>
                    <a:pt x="79" y="137"/>
                    <a:pt x="82" y="141"/>
                  </a:cubicBezTo>
                  <a:cubicBezTo>
                    <a:pt x="84" y="139"/>
                    <a:pt x="84" y="139"/>
                    <a:pt x="84" y="139"/>
                  </a:cubicBezTo>
                  <a:cubicBezTo>
                    <a:pt x="81" y="135"/>
                    <a:pt x="77" y="131"/>
                    <a:pt x="74" y="127"/>
                  </a:cubicBezTo>
                  <a:cubicBezTo>
                    <a:pt x="72" y="129"/>
                    <a:pt x="72" y="129"/>
                    <a:pt x="72" y="129"/>
                  </a:cubicBezTo>
                  <a:moveTo>
                    <a:pt x="56" y="110"/>
                  </a:moveTo>
                  <a:cubicBezTo>
                    <a:pt x="59" y="114"/>
                    <a:pt x="63" y="118"/>
                    <a:pt x="67" y="123"/>
                  </a:cubicBezTo>
                  <a:cubicBezTo>
                    <a:pt x="68" y="121"/>
                    <a:pt x="68" y="121"/>
                    <a:pt x="68" y="121"/>
                  </a:cubicBezTo>
                  <a:cubicBezTo>
                    <a:pt x="65" y="117"/>
                    <a:pt x="61" y="113"/>
                    <a:pt x="58" y="109"/>
                  </a:cubicBezTo>
                  <a:cubicBezTo>
                    <a:pt x="56" y="110"/>
                    <a:pt x="56" y="110"/>
                    <a:pt x="56" y="110"/>
                  </a:cubicBezTo>
                  <a:moveTo>
                    <a:pt x="41" y="92"/>
                  </a:moveTo>
                  <a:cubicBezTo>
                    <a:pt x="44" y="96"/>
                    <a:pt x="48" y="100"/>
                    <a:pt x="51" y="104"/>
                  </a:cubicBezTo>
                  <a:cubicBezTo>
                    <a:pt x="53" y="103"/>
                    <a:pt x="53" y="103"/>
                    <a:pt x="53" y="103"/>
                  </a:cubicBezTo>
                  <a:cubicBezTo>
                    <a:pt x="49" y="98"/>
                    <a:pt x="46" y="94"/>
                    <a:pt x="43" y="90"/>
                  </a:cubicBezTo>
                  <a:cubicBezTo>
                    <a:pt x="41" y="92"/>
                    <a:pt x="41" y="92"/>
                    <a:pt x="41" y="92"/>
                  </a:cubicBezTo>
                  <a:moveTo>
                    <a:pt x="27" y="72"/>
                  </a:moveTo>
                  <a:cubicBezTo>
                    <a:pt x="30" y="76"/>
                    <a:pt x="33" y="81"/>
                    <a:pt x="36" y="85"/>
                  </a:cubicBezTo>
                  <a:cubicBezTo>
                    <a:pt x="38" y="84"/>
                    <a:pt x="38" y="84"/>
                    <a:pt x="38" y="84"/>
                  </a:cubicBezTo>
                  <a:cubicBezTo>
                    <a:pt x="35" y="79"/>
                    <a:pt x="32" y="75"/>
                    <a:pt x="29" y="71"/>
                  </a:cubicBezTo>
                  <a:cubicBezTo>
                    <a:pt x="27" y="72"/>
                    <a:pt x="27" y="72"/>
                    <a:pt x="27" y="72"/>
                  </a:cubicBezTo>
                  <a:cubicBezTo>
                    <a:pt x="27" y="72"/>
                    <a:pt x="27" y="72"/>
                    <a:pt x="27" y="72"/>
                  </a:cubicBezTo>
                  <a:moveTo>
                    <a:pt x="14" y="52"/>
                  </a:moveTo>
                  <a:cubicBezTo>
                    <a:pt x="16" y="56"/>
                    <a:pt x="19" y="61"/>
                    <a:pt x="22" y="66"/>
                  </a:cubicBezTo>
                  <a:cubicBezTo>
                    <a:pt x="24" y="64"/>
                    <a:pt x="24" y="64"/>
                    <a:pt x="24" y="64"/>
                  </a:cubicBezTo>
                  <a:cubicBezTo>
                    <a:pt x="21" y="60"/>
                    <a:pt x="18" y="55"/>
                    <a:pt x="16" y="51"/>
                  </a:cubicBezTo>
                  <a:cubicBezTo>
                    <a:pt x="14" y="52"/>
                    <a:pt x="14" y="52"/>
                    <a:pt x="14" y="52"/>
                  </a:cubicBezTo>
                  <a:moveTo>
                    <a:pt x="3" y="30"/>
                  </a:moveTo>
                  <a:cubicBezTo>
                    <a:pt x="5" y="35"/>
                    <a:pt x="7" y="40"/>
                    <a:pt x="10" y="45"/>
                  </a:cubicBezTo>
                  <a:cubicBezTo>
                    <a:pt x="12" y="44"/>
                    <a:pt x="12" y="44"/>
                    <a:pt x="12" y="44"/>
                  </a:cubicBezTo>
                  <a:cubicBezTo>
                    <a:pt x="9" y="39"/>
                    <a:pt x="7" y="34"/>
                    <a:pt x="6" y="29"/>
                  </a:cubicBezTo>
                  <a:cubicBezTo>
                    <a:pt x="3" y="30"/>
                    <a:pt x="3" y="30"/>
                    <a:pt x="3" y="30"/>
                  </a:cubicBezTo>
                  <a:moveTo>
                    <a:pt x="2" y="6"/>
                  </a:moveTo>
                  <a:cubicBezTo>
                    <a:pt x="1" y="9"/>
                    <a:pt x="0" y="12"/>
                    <a:pt x="0" y="15"/>
                  </a:cubicBezTo>
                  <a:cubicBezTo>
                    <a:pt x="0" y="17"/>
                    <a:pt x="1" y="20"/>
                    <a:pt x="1" y="22"/>
                  </a:cubicBezTo>
                  <a:cubicBezTo>
                    <a:pt x="3" y="22"/>
                    <a:pt x="3" y="22"/>
                    <a:pt x="3" y="22"/>
                  </a:cubicBezTo>
                  <a:cubicBezTo>
                    <a:pt x="3" y="19"/>
                    <a:pt x="3" y="17"/>
                    <a:pt x="3" y="15"/>
                  </a:cubicBezTo>
                  <a:cubicBezTo>
                    <a:pt x="3" y="12"/>
                    <a:pt x="3" y="9"/>
                    <a:pt x="4" y="7"/>
                  </a:cubicBezTo>
                  <a:cubicBezTo>
                    <a:pt x="2" y="6"/>
                    <a:pt x="2" y="6"/>
                    <a:pt x="2" y="6"/>
                  </a:cubicBezTo>
                  <a:moveTo>
                    <a:pt x="26" y="0"/>
                  </a:moveTo>
                  <a:cubicBezTo>
                    <a:pt x="22" y="0"/>
                    <a:pt x="20" y="0"/>
                    <a:pt x="17" y="0"/>
                  </a:cubicBezTo>
                  <a:cubicBezTo>
                    <a:pt x="14" y="0"/>
                    <a:pt x="11" y="0"/>
                    <a:pt x="9" y="1"/>
                  </a:cubicBezTo>
                  <a:cubicBezTo>
                    <a:pt x="10" y="3"/>
                    <a:pt x="10" y="3"/>
                    <a:pt x="10" y="3"/>
                  </a:cubicBezTo>
                  <a:cubicBezTo>
                    <a:pt x="12" y="2"/>
                    <a:pt x="14" y="2"/>
                    <a:pt x="17" y="2"/>
                  </a:cubicBezTo>
                  <a:cubicBezTo>
                    <a:pt x="19" y="2"/>
                    <a:pt x="22" y="2"/>
                    <a:pt x="25" y="3"/>
                  </a:cubicBezTo>
                  <a:cubicBezTo>
                    <a:pt x="26" y="0"/>
                    <a:pt x="26" y="0"/>
                    <a:pt x="26" y="0"/>
                  </a:cubicBezTo>
                  <a:moveTo>
                    <a:pt x="49" y="6"/>
                  </a:moveTo>
                  <a:cubicBezTo>
                    <a:pt x="43" y="4"/>
                    <a:pt x="38" y="3"/>
                    <a:pt x="34" y="2"/>
                  </a:cubicBezTo>
                  <a:cubicBezTo>
                    <a:pt x="33" y="4"/>
                    <a:pt x="33" y="4"/>
                    <a:pt x="33" y="4"/>
                  </a:cubicBezTo>
                  <a:cubicBezTo>
                    <a:pt x="38" y="5"/>
                    <a:pt x="43" y="7"/>
                    <a:pt x="48" y="8"/>
                  </a:cubicBezTo>
                  <a:cubicBezTo>
                    <a:pt x="49" y="6"/>
                    <a:pt x="49" y="6"/>
                    <a:pt x="49" y="6"/>
                  </a:cubicBezTo>
                  <a:moveTo>
                    <a:pt x="72" y="14"/>
                  </a:moveTo>
                  <a:cubicBezTo>
                    <a:pt x="67" y="12"/>
                    <a:pt x="62" y="10"/>
                    <a:pt x="57" y="8"/>
                  </a:cubicBezTo>
                  <a:cubicBezTo>
                    <a:pt x="56" y="11"/>
                    <a:pt x="56" y="11"/>
                    <a:pt x="56" y="11"/>
                  </a:cubicBezTo>
                  <a:cubicBezTo>
                    <a:pt x="61" y="12"/>
                    <a:pt x="66" y="14"/>
                    <a:pt x="71" y="16"/>
                  </a:cubicBezTo>
                  <a:cubicBezTo>
                    <a:pt x="72" y="14"/>
                    <a:pt x="72" y="14"/>
                    <a:pt x="72" y="14"/>
                  </a:cubicBezTo>
                  <a:moveTo>
                    <a:pt x="94" y="23"/>
                  </a:moveTo>
                  <a:cubicBezTo>
                    <a:pt x="89" y="21"/>
                    <a:pt x="84" y="19"/>
                    <a:pt x="79" y="17"/>
                  </a:cubicBezTo>
                  <a:cubicBezTo>
                    <a:pt x="78" y="19"/>
                    <a:pt x="78" y="19"/>
                    <a:pt x="78" y="19"/>
                  </a:cubicBezTo>
                  <a:cubicBezTo>
                    <a:pt x="83" y="21"/>
                    <a:pt x="88" y="23"/>
                    <a:pt x="93" y="25"/>
                  </a:cubicBezTo>
                  <a:cubicBezTo>
                    <a:pt x="94" y="23"/>
                    <a:pt x="94" y="23"/>
                    <a:pt x="94" y="23"/>
                  </a:cubicBezTo>
                  <a:moveTo>
                    <a:pt x="116" y="33"/>
                  </a:moveTo>
                  <a:cubicBezTo>
                    <a:pt x="111" y="31"/>
                    <a:pt x="106" y="28"/>
                    <a:pt x="101" y="26"/>
                  </a:cubicBezTo>
                  <a:cubicBezTo>
                    <a:pt x="100" y="28"/>
                    <a:pt x="100" y="28"/>
                    <a:pt x="100" y="28"/>
                  </a:cubicBezTo>
                  <a:cubicBezTo>
                    <a:pt x="105" y="31"/>
                    <a:pt x="110" y="33"/>
                    <a:pt x="115" y="35"/>
                  </a:cubicBezTo>
                  <a:cubicBezTo>
                    <a:pt x="116" y="33"/>
                    <a:pt x="116" y="33"/>
                    <a:pt x="116" y="33"/>
                  </a:cubicBezTo>
                  <a:moveTo>
                    <a:pt x="138" y="43"/>
                  </a:moveTo>
                  <a:cubicBezTo>
                    <a:pt x="133" y="41"/>
                    <a:pt x="128" y="39"/>
                    <a:pt x="123" y="36"/>
                  </a:cubicBezTo>
                  <a:cubicBezTo>
                    <a:pt x="122" y="38"/>
                    <a:pt x="122" y="38"/>
                    <a:pt x="122" y="38"/>
                  </a:cubicBezTo>
                  <a:cubicBezTo>
                    <a:pt x="127" y="41"/>
                    <a:pt x="132" y="43"/>
                    <a:pt x="137" y="45"/>
                  </a:cubicBezTo>
                  <a:cubicBezTo>
                    <a:pt x="138" y="43"/>
                    <a:pt x="138" y="43"/>
                    <a:pt x="138" y="43"/>
                  </a:cubicBezTo>
                  <a:moveTo>
                    <a:pt x="159" y="54"/>
                  </a:moveTo>
                  <a:cubicBezTo>
                    <a:pt x="154" y="52"/>
                    <a:pt x="150" y="49"/>
                    <a:pt x="145" y="47"/>
                  </a:cubicBezTo>
                  <a:cubicBezTo>
                    <a:pt x="144" y="49"/>
                    <a:pt x="144" y="49"/>
                    <a:pt x="144" y="49"/>
                  </a:cubicBezTo>
                  <a:cubicBezTo>
                    <a:pt x="148" y="51"/>
                    <a:pt x="153" y="54"/>
                    <a:pt x="158" y="56"/>
                  </a:cubicBezTo>
                  <a:cubicBezTo>
                    <a:pt x="159" y="54"/>
                    <a:pt x="159" y="54"/>
                    <a:pt x="159" y="54"/>
                  </a:cubicBezTo>
                  <a:moveTo>
                    <a:pt x="180" y="65"/>
                  </a:moveTo>
                  <a:cubicBezTo>
                    <a:pt x="176" y="63"/>
                    <a:pt x="171" y="60"/>
                    <a:pt x="166" y="58"/>
                  </a:cubicBezTo>
                  <a:cubicBezTo>
                    <a:pt x="165" y="60"/>
                    <a:pt x="165" y="60"/>
                    <a:pt x="165" y="60"/>
                  </a:cubicBezTo>
                  <a:cubicBezTo>
                    <a:pt x="170" y="62"/>
                    <a:pt x="175" y="65"/>
                    <a:pt x="179" y="67"/>
                  </a:cubicBezTo>
                  <a:cubicBezTo>
                    <a:pt x="180" y="65"/>
                    <a:pt x="180" y="65"/>
                    <a:pt x="180" y="65"/>
                  </a:cubicBezTo>
                  <a:moveTo>
                    <a:pt x="202" y="77"/>
                  </a:moveTo>
                  <a:cubicBezTo>
                    <a:pt x="197" y="74"/>
                    <a:pt x="192" y="72"/>
                    <a:pt x="187" y="69"/>
                  </a:cubicBezTo>
                  <a:cubicBezTo>
                    <a:pt x="186" y="71"/>
                    <a:pt x="186" y="71"/>
                    <a:pt x="186" y="71"/>
                  </a:cubicBezTo>
                  <a:cubicBezTo>
                    <a:pt x="191" y="74"/>
                    <a:pt x="196" y="76"/>
                    <a:pt x="200" y="79"/>
                  </a:cubicBezTo>
                  <a:cubicBezTo>
                    <a:pt x="202" y="77"/>
                    <a:pt x="202" y="77"/>
                    <a:pt x="202"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53"/>
            <p:cNvSpPr>
              <a:spLocks noEditPoints="1"/>
            </p:cNvSpPr>
            <p:nvPr/>
          </p:nvSpPr>
          <p:spPr bwMode="auto">
            <a:xfrm>
              <a:off x="5129" y="2487"/>
              <a:ext cx="851" cy="175"/>
            </a:xfrm>
            <a:custGeom>
              <a:avLst/>
              <a:gdLst>
                <a:gd name="T0" fmla="*/ 277 w 912"/>
                <a:gd name="T1" fmla="*/ 3 h 189"/>
                <a:gd name="T2" fmla="*/ 269 w 912"/>
                <a:gd name="T3" fmla="*/ 3 h 189"/>
                <a:gd name="T4" fmla="*/ 245 w 912"/>
                <a:gd name="T5" fmla="*/ 0 h 189"/>
                <a:gd name="T6" fmla="*/ 209 w 912"/>
                <a:gd name="T7" fmla="*/ 2 h 189"/>
                <a:gd name="T8" fmla="*/ 205 w 912"/>
                <a:gd name="T9" fmla="*/ 2 h 189"/>
                <a:gd name="T10" fmla="*/ 157 w 912"/>
                <a:gd name="T11" fmla="*/ 4 h 189"/>
                <a:gd name="T12" fmla="*/ 149 w 912"/>
                <a:gd name="T13" fmla="*/ 4 h 189"/>
                <a:gd name="T14" fmla="*/ 125 w 912"/>
                <a:gd name="T15" fmla="*/ 3 h 189"/>
                <a:gd name="T16" fmla="*/ 85 w 912"/>
                <a:gd name="T17" fmla="*/ 7 h 189"/>
                <a:gd name="T18" fmla="*/ 62 w 912"/>
                <a:gd name="T19" fmla="*/ 14 h 189"/>
                <a:gd name="T20" fmla="*/ 17 w 912"/>
                <a:gd name="T21" fmla="*/ 28 h 189"/>
                <a:gd name="T22" fmla="*/ 3 w 912"/>
                <a:gd name="T23" fmla="*/ 44 h 189"/>
                <a:gd name="T24" fmla="*/ 0 w 912"/>
                <a:gd name="T25" fmla="*/ 45 h 189"/>
                <a:gd name="T26" fmla="*/ 14 w 912"/>
                <a:gd name="T27" fmla="*/ 64 h 189"/>
                <a:gd name="T28" fmla="*/ 55 w 912"/>
                <a:gd name="T29" fmla="*/ 87 h 189"/>
                <a:gd name="T30" fmla="*/ 62 w 912"/>
                <a:gd name="T31" fmla="*/ 91 h 189"/>
                <a:gd name="T32" fmla="*/ 84 w 912"/>
                <a:gd name="T33" fmla="*/ 101 h 189"/>
                <a:gd name="T34" fmla="*/ 122 w 912"/>
                <a:gd name="T35" fmla="*/ 114 h 189"/>
                <a:gd name="T36" fmla="*/ 146 w 912"/>
                <a:gd name="T37" fmla="*/ 118 h 189"/>
                <a:gd name="T38" fmla="*/ 192 w 912"/>
                <a:gd name="T39" fmla="*/ 129 h 189"/>
                <a:gd name="T40" fmla="*/ 200 w 912"/>
                <a:gd name="T41" fmla="*/ 131 h 189"/>
                <a:gd name="T42" fmla="*/ 223 w 912"/>
                <a:gd name="T43" fmla="*/ 139 h 189"/>
                <a:gd name="T44" fmla="*/ 262 w 912"/>
                <a:gd name="T45" fmla="*/ 147 h 189"/>
                <a:gd name="T46" fmla="*/ 286 w 912"/>
                <a:gd name="T47" fmla="*/ 149 h 189"/>
                <a:gd name="T48" fmla="*/ 334 w 912"/>
                <a:gd name="T49" fmla="*/ 156 h 189"/>
                <a:gd name="T50" fmla="*/ 342 w 912"/>
                <a:gd name="T51" fmla="*/ 158 h 189"/>
                <a:gd name="T52" fmla="*/ 365 w 912"/>
                <a:gd name="T53" fmla="*/ 164 h 189"/>
                <a:gd name="T54" fmla="*/ 405 w 912"/>
                <a:gd name="T55" fmla="*/ 169 h 189"/>
                <a:gd name="T56" fmla="*/ 429 w 912"/>
                <a:gd name="T57" fmla="*/ 169 h 189"/>
                <a:gd name="T58" fmla="*/ 452 w 912"/>
                <a:gd name="T59" fmla="*/ 174 h 189"/>
                <a:gd name="T60" fmla="*/ 476 w 912"/>
                <a:gd name="T61" fmla="*/ 175 h 189"/>
                <a:gd name="T62" fmla="*/ 524 w 912"/>
                <a:gd name="T63" fmla="*/ 179 h 189"/>
                <a:gd name="T64" fmla="*/ 532 w 912"/>
                <a:gd name="T65" fmla="*/ 179 h 189"/>
                <a:gd name="T66" fmla="*/ 556 w 912"/>
                <a:gd name="T67" fmla="*/ 184 h 189"/>
                <a:gd name="T68" fmla="*/ 596 w 912"/>
                <a:gd name="T69" fmla="*/ 186 h 189"/>
                <a:gd name="T70" fmla="*/ 620 w 912"/>
                <a:gd name="T71" fmla="*/ 185 h 189"/>
                <a:gd name="T72" fmla="*/ 668 w 912"/>
                <a:gd name="T73" fmla="*/ 186 h 189"/>
                <a:gd name="T74" fmla="*/ 676 w 912"/>
                <a:gd name="T75" fmla="*/ 186 h 189"/>
                <a:gd name="T76" fmla="*/ 700 w 912"/>
                <a:gd name="T77" fmla="*/ 189 h 189"/>
                <a:gd name="T78" fmla="*/ 740 w 912"/>
                <a:gd name="T79" fmla="*/ 188 h 189"/>
                <a:gd name="T80" fmla="*/ 764 w 912"/>
                <a:gd name="T81" fmla="*/ 184 h 189"/>
                <a:gd name="T82" fmla="*/ 812 w 912"/>
                <a:gd name="T83" fmla="*/ 181 h 189"/>
                <a:gd name="T84" fmla="*/ 820 w 912"/>
                <a:gd name="T85" fmla="*/ 180 h 189"/>
                <a:gd name="T86" fmla="*/ 844 w 912"/>
                <a:gd name="T87" fmla="*/ 178 h 189"/>
                <a:gd name="T88" fmla="*/ 883 w 912"/>
                <a:gd name="T89" fmla="*/ 169 h 189"/>
                <a:gd name="T90" fmla="*/ 903 w 912"/>
                <a:gd name="T91" fmla="*/ 156 h 189"/>
                <a:gd name="T92" fmla="*/ 910 w 912"/>
                <a:gd name="T93" fmla="*/ 151 h 189"/>
                <a:gd name="T94" fmla="*/ 887 w 912"/>
                <a:gd name="T95" fmla="*/ 124 h 189"/>
                <a:gd name="T96" fmla="*/ 880 w 912"/>
                <a:gd name="T97" fmla="*/ 120 h 189"/>
                <a:gd name="T98" fmla="*/ 858 w 912"/>
                <a:gd name="T99" fmla="*/ 108 h 189"/>
                <a:gd name="T100" fmla="*/ 821 w 912"/>
                <a:gd name="T101" fmla="*/ 95 h 189"/>
                <a:gd name="T102" fmla="*/ 797 w 912"/>
                <a:gd name="T103" fmla="*/ 90 h 189"/>
                <a:gd name="T104" fmla="*/ 751 w 912"/>
                <a:gd name="T105" fmla="*/ 76 h 189"/>
                <a:gd name="T106" fmla="*/ 743 w 912"/>
                <a:gd name="T107" fmla="*/ 74 h 189"/>
                <a:gd name="T108" fmla="*/ 721 w 912"/>
                <a:gd name="T109" fmla="*/ 65 h 189"/>
                <a:gd name="T110" fmla="*/ 682 w 912"/>
                <a:gd name="T111" fmla="*/ 55 h 189"/>
                <a:gd name="T112" fmla="*/ 658 w 912"/>
                <a:gd name="T113" fmla="*/ 52 h 189"/>
                <a:gd name="T114" fmla="*/ 651 w 912"/>
                <a:gd name="T115" fmla="*/ 48 h 189"/>
                <a:gd name="T116" fmla="*/ 612 w 912"/>
                <a:gd name="T117" fmla="*/ 4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2" h="189">
                  <a:moveTo>
                    <a:pt x="301" y="3"/>
                  </a:moveTo>
                  <a:cubicBezTo>
                    <a:pt x="315" y="3"/>
                    <a:pt x="315" y="3"/>
                    <a:pt x="315" y="3"/>
                  </a:cubicBezTo>
                  <a:cubicBezTo>
                    <a:pt x="315" y="1"/>
                    <a:pt x="315" y="1"/>
                    <a:pt x="315" y="1"/>
                  </a:cubicBezTo>
                  <a:cubicBezTo>
                    <a:pt x="301" y="1"/>
                    <a:pt x="301" y="1"/>
                    <a:pt x="301" y="1"/>
                  </a:cubicBezTo>
                  <a:lnTo>
                    <a:pt x="301" y="3"/>
                  </a:lnTo>
                  <a:close/>
                  <a:moveTo>
                    <a:pt x="277" y="3"/>
                  </a:moveTo>
                  <a:cubicBezTo>
                    <a:pt x="293" y="3"/>
                    <a:pt x="293" y="3"/>
                    <a:pt x="293" y="3"/>
                  </a:cubicBezTo>
                  <a:cubicBezTo>
                    <a:pt x="293" y="1"/>
                    <a:pt x="293" y="1"/>
                    <a:pt x="293" y="1"/>
                  </a:cubicBezTo>
                  <a:cubicBezTo>
                    <a:pt x="277" y="1"/>
                    <a:pt x="277" y="1"/>
                    <a:pt x="277" y="1"/>
                  </a:cubicBezTo>
                  <a:lnTo>
                    <a:pt x="277" y="3"/>
                  </a:lnTo>
                  <a:close/>
                  <a:moveTo>
                    <a:pt x="253" y="3"/>
                  </a:moveTo>
                  <a:cubicBezTo>
                    <a:pt x="269" y="3"/>
                    <a:pt x="269" y="3"/>
                    <a:pt x="269" y="3"/>
                  </a:cubicBezTo>
                  <a:cubicBezTo>
                    <a:pt x="269" y="1"/>
                    <a:pt x="269" y="1"/>
                    <a:pt x="269" y="1"/>
                  </a:cubicBezTo>
                  <a:cubicBezTo>
                    <a:pt x="253" y="0"/>
                    <a:pt x="253" y="0"/>
                    <a:pt x="253" y="0"/>
                  </a:cubicBezTo>
                  <a:lnTo>
                    <a:pt x="253" y="3"/>
                  </a:lnTo>
                  <a:close/>
                  <a:moveTo>
                    <a:pt x="229" y="3"/>
                  </a:moveTo>
                  <a:cubicBezTo>
                    <a:pt x="245" y="3"/>
                    <a:pt x="245" y="3"/>
                    <a:pt x="245" y="3"/>
                  </a:cubicBezTo>
                  <a:cubicBezTo>
                    <a:pt x="245" y="0"/>
                    <a:pt x="245" y="0"/>
                    <a:pt x="245" y="0"/>
                  </a:cubicBezTo>
                  <a:cubicBezTo>
                    <a:pt x="229" y="0"/>
                    <a:pt x="229" y="0"/>
                    <a:pt x="229" y="0"/>
                  </a:cubicBezTo>
                  <a:lnTo>
                    <a:pt x="229" y="3"/>
                  </a:lnTo>
                  <a:close/>
                  <a:moveTo>
                    <a:pt x="205" y="2"/>
                  </a:moveTo>
                  <a:cubicBezTo>
                    <a:pt x="206" y="2"/>
                    <a:pt x="207" y="2"/>
                    <a:pt x="209" y="2"/>
                  </a:cubicBezTo>
                  <a:cubicBezTo>
                    <a:pt x="209" y="1"/>
                    <a:pt x="209" y="1"/>
                    <a:pt x="209" y="1"/>
                  </a:cubicBezTo>
                  <a:cubicBezTo>
                    <a:pt x="209" y="2"/>
                    <a:pt x="209" y="2"/>
                    <a:pt x="209" y="2"/>
                  </a:cubicBezTo>
                  <a:cubicBezTo>
                    <a:pt x="221" y="2"/>
                    <a:pt x="221" y="2"/>
                    <a:pt x="221" y="2"/>
                  </a:cubicBezTo>
                  <a:cubicBezTo>
                    <a:pt x="221" y="0"/>
                    <a:pt x="221" y="0"/>
                    <a:pt x="221" y="0"/>
                  </a:cubicBezTo>
                  <a:cubicBezTo>
                    <a:pt x="209" y="0"/>
                    <a:pt x="209" y="0"/>
                    <a:pt x="209" y="0"/>
                  </a:cubicBezTo>
                  <a:cubicBezTo>
                    <a:pt x="209" y="0"/>
                    <a:pt x="209" y="0"/>
                    <a:pt x="209" y="0"/>
                  </a:cubicBezTo>
                  <a:cubicBezTo>
                    <a:pt x="207" y="0"/>
                    <a:pt x="206" y="0"/>
                    <a:pt x="205" y="0"/>
                  </a:cubicBezTo>
                  <a:cubicBezTo>
                    <a:pt x="205" y="2"/>
                    <a:pt x="205" y="2"/>
                    <a:pt x="205" y="2"/>
                  </a:cubicBezTo>
                  <a:close/>
                  <a:moveTo>
                    <a:pt x="181" y="3"/>
                  </a:moveTo>
                  <a:cubicBezTo>
                    <a:pt x="186" y="3"/>
                    <a:pt x="192" y="3"/>
                    <a:pt x="197" y="2"/>
                  </a:cubicBezTo>
                  <a:cubicBezTo>
                    <a:pt x="197" y="0"/>
                    <a:pt x="197" y="0"/>
                    <a:pt x="197" y="0"/>
                  </a:cubicBezTo>
                  <a:cubicBezTo>
                    <a:pt x="192" y="0"/>
                    <a:pt x="186" y="0"/>
                    <a:pt x="181" y="0"/>
                  </a:cubicBezTo>
                  <a:cubicBezTo>
                    <a:pt x="181" y="3"/>
                    <a:pt x="181" y="3"/>
                    <a:pt x="181" y="3"/>
                  </a:cubicBezTo>
                  <a:close/>
                  <a:moveTo>
                    <a:pt x="157" y="4"/>
                  </a:moveTo>
                  <a:cubicBezTo>
                    <a:pt x="162" y="3"/>
                    <a:pt x="168" y="3"/>
                    <a:pt x="173" y="3"/>
                  </a:cubicBezTo>
                  <a:cubicBezTo>
                    <a:pt x="173" y="1"/>
                    <a:pt x="173" y="1"/>
                    <a:pt x="173" y="1"/>
                  </a:cubicBezTo>
                  <a:cubicBezTo>
                    <a:pt x="168" y="1"/>
                    <a:pt x="162" y="1"/>
                    <a:pt x="157" y="1"/>
                  </a:cubicBezTo>
                  <a:cubicBezTo>
                    <a:pt x="157" y="4"/>
                    <a:pt x="157" y="4"/>
                    <a:pt x="157" y="4"/>
                  </a:cubicBezTo>
                  <a:close/>
                  <a:moveTo>
                    <a:pt x="133" y="5"/>
                  </a:moveTo>
                  <a:cubicBezTo>
                    <a:pt x="138" y="5"/>
                    <a:pt x="144" y="4"/>
                    <a:pt x="149" y="4"/>
                  </a:cubicBezTo>
                  <a:cubicBezTo>
                    <a:pt x="149" y="2"/>
                    <a:pt x="149" y="2"/>
                    <a:pt x="149" y="2"/>
                  </a:cubicBezTo>
                  <a:cubicBezTo>
                    <a:pt x="144" y="2"/>
                    <a:pt x="138" y="2"/>
                    <a:pt x="133" y="3"/>
                  </a:cubicBezTo>
                  <a:cubicBezTo>
                    <a:pt x="133" y="5"/>
                    <a:pt x="133" y="5"/>
                    <a:pt x="133" y="5"/>
                  </a:cubicBezTo>
                  <a:close/>
                  <a:moveTo>
                    <a:pt x="109" y="7"/>
                  </a:moveTo>
                  <a:cubicBezTo>
                    <a:pt x="114" y="7"/>
                    <a:pt x="120" y="6"/>
                    <a:pt x="125" y="6"/>
                  </a:cubicBezTo>
                  <a:cubicBezTo>
                    <a:pt x="125" y="3"/>
                    <a:pt x="125" y="3"/>
                    <a:pt x="125" y="3"/>
                  </a:cubicBezTo>
                  <a:cubicBezTo>
                    <a:pt x="120" y="4"/>
                    <a:pt x="114" y="4"/>
                    <a:pt x="109" y="5"/>
                  </a:cubicBezTo>
                  <a:cubicBezTo>
                    <a:pt x="109" y="7"/>
                    <a:pt x="109" y="7"/>
                    <a:pt x="109" y="7"/>
                  </a:cubicBezTo>
                  <a:close/>
                  <a:moveTo>
                    <a:pt x="85" y="10"/>
                  </a:moveTo>
                  <a:cubicBezTo>
                    <a:pt x="91" y="9"/>
                    <a:pt x="96" y="8"/>
                    <a:pt x="101" y="8"/>
                  </a:cubicBezTo>
                  <a:cubicBezTo>
                    <a:pt x="101" y="5"/>
                    <a:pt x="101" y="5"/>
                    <a:pt x="101" y="5"/>
                  </a:cubicBezTo>
                  <a:cubicBezTo>
                    <a:pt x="96" y="6"/>
                    <a:pt x="90" y="7"/>
                    <a:pt x="85" y="7"/>
                  </a:cubicBezTo>
                  <a:lnTo>
                    <a:pt x="85" y="10"/>
                  </a:lnTo>
                  <a:close/>
                  <a:moveTo>
                    <a:pt x="62" y="14"/>
                  </a:moveTo>
                  <a:cubicBezTo>
                    <a:pt x="67" y="13"/>
                    <a:pt x="72" y="12"/>
                    <a:pt x="78" y="11"/>
                  </a:cubicBezTo>
                  <a:cubicBezTo>
                    <a:pt x="77" y="9"/>
                    <a:pt x="77" y="9"/>
                    <a:pt x="77" y="9"/>
                  </a:cubicBezTo>
                  <a:cubicBezTo>
                    <a:pt x="72" y="9"/>
                    <a:pt x="66" y="10"/>
                    <a:pt x="61" y="11"/>
                  </a:cubicBezTo>
                  <a:cubicBezTo>
                    <a:pt x="62" y="14"/>
                    <a:pt x="62" y="14"/>
                    <a:pt x="62" y="14"/>
                  </a:cubicBezTo>
                  <a:close/>
                  <a:moveTo>
                    <a:pt x="39" y="19"/>
                  </a:moveTo>
                  <a:cubicBezTo>
                    <a:pt x="43" y="18"/>
                    <a:pt x="49" y="17"/>
                    <a:pt x="54" y="15"/>
                  </a:cubicBezTo>
                  <a:cubicBezTo>
                    <a:pt x="54" y="13"/>
                    <a:pt x="54" y="13"/>
                    <a:pt x="54" y="13"/>
                  </a:cubicBezTo>
                  <a:cubicBezTo>
                    <a:pt x="48" y="14"/>
                    <a:pt x="43" y="16"/>
                    <a:pt x="38" y="17"/>
                  </a:cubicBezTo>
                  <a:lnTo>
                    <a:pt x="39" y="19"/>
                  </a:lnTo>
                  <a:close/>
                  <a:moveTo>
                    <a:pt x="17" y="28"/>
                  </a:moveTo>
                  <a:cubicBezTo>
                    <a:pt x="21" y="26"/>
                    <a:pt x="26" y="24"/>
                    <a:pt x="31" y="22"/>
                  </a:cubicBezTo>
                  <a:cubicBezTo>
                    <a:pt x="30" y="20"/>
                    <a:pt x="30" y="20"/>
                    <a:pt x="30" y="20"/>
                  </a:cubicBezTo>
                  <a:cubicBezTo>
                    <a:pt x="25" y="22"/>
                    <a:pt x="20" y="24"/>
                    <a:pt x="16" y="26"/>
                  </a:cubicBezTo>
                  <a:cubicBezTo>
                    <a:pt x="17" y="28"/>
                    <a:pt x="17" y="28"/>
                    <a:pt x="17" y="28"/>
                  </a:cubicBezTo>
                  <a:close/>
                  <a:moveTo>
                    <a:pt x="3" y="45"/>
                  </a:moveTo>
                  <a:cubicBezTo>
                    <a:pt x="3" y="44"/>
                    <a:pt x="3" y="44"/>
                    <a:pt x="3" y="44"/>
                  </a:cubicBezTo>
                  <a:cubicBezTo>
                    <a:pt x="3" y="44"/>
                    <a:pt x="3" y="44"/>
                    <a:pt x="3" y="44"/>
                  </a:cubicBezTo>
                  <a:cubicBezTo>
                    <a:pt x="3" y="40"/>
                    <a:pt x="6" y="36"/>
                    <a:pt x="10" y="32"/>
                  </a:cubicBezTo>
                  <a:cubicBezTo>
                    <a:pt x="9" y="31"/>
                    <a:pt x="9" y="31"/>
                    <a:pt x="9" y="31"/>
                  </a:cubicBezTo>
                  <a:cubicBezTo>
                    <a:pt x="4" y="35"/>
                    <a:pt x="1" y="39"/>
                    <a:pt x="0" y="44"/>
                  </a:cubicBezTo>
                  <a:cubicBezTo>
                    <a:pt x="0" y="44"/>
                    <a:pt x="0" y="44"/>
                    <a:pt x="0" y="44"/>
                  </a:cubicBezTo>
                  <a:cubicBezTo>
                    <a:pt x="0" y="45"/>
                    <a:pt x="0" y="45"/>
                    <a:pt x="0" y="45"/>
                  </a:cubicBezTo>
                  <a:lnTo>
                    <a:pt x="3" y="45"/>
                  </a:lnTo>
                  <a:close/>
                  <a:moveTo>
                    <a:pt x="14" y="64"/>
                  </a:moveTo>
                  <a:cubicBezTo>
                    <a:pt x="9" y="60"/>
                    <a:pt x="6" y="56"/>
                    <a:pt x="4" y="52"/>
                  </a:cubicBezTo>
                  <a:cubicBezTo>
                    <a:pt x="2" y="53"/>
                    <a:pt x="2" y="53"/>
                    <a:pt x="2" y="53"/>
                  </a:cubicBezTo>
                  <a:cubicBezTo>
                    <a:pt x="4" y="57"/>
                    <a:pt x="7" y="61"/>
                    <a:pt x="12" y="66"/>
                  </a:cubicBezTo>
                  <a:cubicBezTo>
                    <a:pt x="14" y="64"/>
                    <a:pt x="14" y="64"/>
                    <a:pt x="14" y="64"/>
                  </a:cubicBezTo>
                  <a:close/>
                  <a:moveTo>
                    <a:pt x="33" y="77"/>
                  </a:moveTo>
                  <a:cubicBezTo>
                    <a:pt x="28" y="74"/>
                    <a:pt x="24" y="71"/>
                    <a:pt x="20" y="69"/>
                  </a:cubicBezTo>
                  <a:cubicBezTo>
                    <a:pt x="19" y="71"/>
                    <a:pt x="19" y="71"/>
                    <a:pt x="19" y="71"/>
                  </a:cubicBezTo>
                  <a:cubicBezTo>
                    <a:pt x="23" y="73"/>
                    <a:pt x="27" y="76"/>
                    <a:pt x="32" y="79"/>
                  </a:cubicBezTo>
                  <a:cubicBezTo>
                    <a:pt x="33" y="77"/>
                    <a:pt x="33" y="77"/>
                    <a:pt x="33" y="77"/>
                  </a:cubicBezTo>
                  <a:close/>
                  <a:moveTo>
                    <a:pt x="55" y="87"/>
                  </a:moveTo>
                  <a:cubicBezTo>
                    <a:pt x="50" y="85"/>
                    <a:pt x="45" y="83"/>
                    <a:pt x="40" y="81"/>
                  </a:cubicBezTo>
                  <a:cubicBezTo>
                    <a:pt x="39" y="83"/>
                    <a:pt x="39" y="83"/>
                    <a:pt x="39" y="83"/>
                  </a:cubicBezTo>
                  <a:cubicBezTo>
                    <a:pt x="44" y="85"/>
                    <a:pt x="49" y="87"/>
                    <a:pt x="54" y="90"/>
                  </a:cubicBezTo>
                  <a:lnTo>
                    <a:pt x="55" y="87"/>
                  </a:lnTo>
                  <a:close/>
                  <a:moveTo>
                    <a:pt x="77" y="96"/>
                  </a:moveTo>
                  <a:cubicBezTo>
                    <a:pt x="72" y="94"/>
                    <a:pt x="67" y="92"/>
                    <a:pt x="62" y="91"/>
                  </a:cubicBezTo>
                  <a:cubicBezTo>
                    <a:pt x="61" y="93"/>
                    <a:pt x="61" y="93"/>
                    <a:pt x="61" y="93"/>
                  </a:cubicBezTo>
                  <a:cubicBezTo>
                    <a:pt x="66" y="95"/>
                    <a:pt x="71" y="97"/>
                    <a:pt x="76" y="99"/>
                  </a:cubicBezTo>
                  <a:cubicBezTo>
                    <a:pt x="77" y="96"/>
                    <a:pt x="77" y="96"/>
                    <a:pt x="77" y="96"/>
                  </a:cubicBezTo>
                  <a:close/>
                  <a:moveTo>
                    <a:pt x="100" y="104"/>
                  </a:moveTo>
                  <a:cubicBezTo>
                    <a:pt x="95" y="102"/>
                    <a:pt x="89" y="101"/>
                    <a:pt x="85" y="99"/>
                  </a:cubicBezTo>
                  <a:cubicBezTo>
                    <a:pt x="84" y="101"/>
                    <a:pt x="84" y="101"/>
                    <a:pt x="84" y="101"/>
                  </a:cubicBezTo>
                  <a:cubicBezTo>
                    <a:pt x="89" y="103"/>
                    <a:pt x="94" y="105"/>
                    <a:pt x="99" y="106"/>
                  </a:cubicBezTo>
                  <a:cubicBezTo>
                    <a:pt x="100" y="104"/>
                    <a:pt x="100" y="104"/>
                    <a:pt x="100" y="104"/>
                  </a:cubicBezTo>
                  <a:close/>
                  <a:moveTo>
                    <a:pt x="123" y="111"/>
                  </a:moveTo>
                  <a:cubicBezTo>
                    <a:pt x="117" y="110"/>
                    <a:pt x="112" y="108"/>
                    <a:pt x="107" y="107"/>
                  </a:cubicBezTo>
                  <a:cubicBezTo>
                    <a:pt x="107" y="109"/>
                    <a:pt x="107" y="109"/>
                    <a:pt x="107" y="109"/>
                  </a:cubicBezTo>
                  <a:cubicBezTo>
                    <a:pt x="112" y="110"/>
                    <a:pt x="117" y="112"/>
                    <a:pt x="122" y="114"/>
                  </a:cubicBezTo>
                  <a:lnTo>
                    <a:pt x="123" y="111"/>
                  </a:lnTo>
                  <a:close/>
                  <a:moveTo>
                    <a:pt x="146" y="118"/>
                  </a:moveTo>
                  <a:cubicBezTo>
                    <a:pt x="140" y="116"/>
                    <a:pt x="135" y="115"/>
                    <a:pt x="130" y="114"/>
                  </a:cubicBezTo>
                  <a:cubicBezTo>
                    <a:pt x="130" y="116"/>
                    <a:pt x="130" y="116"/>
                    <a:pt x="130" y="116"/>
                  </a:cubicBezTo>
                  <a:cubicBezTo>
                    <a:pt x="135" y="117"/>
                    <a:pt x="140" y="119"/>
                    <a:pt x="145" y="120"/>
                  </a:cubicBezTo>
                  <a:cubicBezTo>
                    <a:pt x="146" y="118"/>
                    <a:pt x="146" y="118"/>
                    <a:pt x="146" y="118"/>
                  </a:cubicBezTo>
                  <a:close/>
                  <a:moveTo>
                    <a:pt x="169" y="124"/>
                  </a:moveTo>
                  <a:cubicBezTo>
                    <a:pt x="164" y="123"/>
                    <a:pt x="159" y="121"/>
                    <a:pt x="153" y="120"/>
                  </a:cubicBezTo>
                  <a:cubicBezTo>
                    <a:pt x="153" y="122"/>
                    <a:pt x="153" y="122"/>
                    <a:pt x="153" y="122"/>
                  </a:cubicBezTo>
                  <a:cubicBezTo>
                    <a:pt x="158" y="124"/>
                    <a:pt x="163" y="125"/>
                    <a:pt x="168" y="126"/>
                  </a:cubicBezTo>
                  <a:cubicBezTo>
                    <a:pt x="169" y="124"/>
                    <a:pt x="169" y="124"/>
                    <a:pt x="169" y="124"/>
                  </a:cubicBezTo>
                  <a:close/>
                  <a:moveTo>
                    <a:pt x="192" y="129"/>
                  </a:moveTo>
                  <a:cubicBezTo>
                    <a:pt x="187" y="128"/>
                    <a:pt x="182" y="127"/>
                    <a:pt x="177" y="126"/>
                  </a:cubicBezTo>
                  <a:cubicBezTo>
                    <a:pt x="176" y="128"/>
                    <a:pt x="176" y="128"/>
                    <a:pt x="176" y="128"/>
                  </a:cubicBezTo>
                  <a:cubicBezTo>
                    <a:pt x="181" y="129"/>
                    <a:pt x="186" y="131"/>
                    <a:pt x="192" y="132"/>
                  </a:cubicBezTo>
                  <a:cubicBezTo>
                    <a:pt x="192" y="129"/>
                    <a:pt x="192" y="129"/>
                    <a:pt x="192" y="129"/>
                  </a:cubicBezTo>
                  <a:close/>
                  <a:moveTo>
                    <a:pt x="216" y="135"/>
                  </a:moveTo>
                  <a:cubicBezTo>
                    <a:pt x="210" y="134"/>
                    <a:pt x="205" y="132"/>
                    <a:pt x="200" y="131"/>
                  </a:cubicBezTo>
                  <a:cubicBezTo>
                    <a:pt x="200" y="134"/>
                    <a:pt x="200" y="134"/>
                    <a:pt x="200" y="134"/>
                  </a:cubicBezTo>
                  <a:cubicBezTo>
                    <a:pt x="205" y="135"/>
                    <a:pt x="210" y="136"/>
                    <a:pt x="215" y="137"/>
                  </a:cubicBezTo>
                  <a:cubicBezTo>
                    <a:pt x="216" y="135"/>
                    <a:pt x="216" y="135"/>
                    <a:pt x="216" y="135"/>
                  </a:cubicBezTo>
                  <a:close/>
                  <a:moveTo>
                    <a:pt x="239" y="140"/>
                  </a:moveTo>
                  <a:cubicBezTo>
                    <a:pt x="234" y="139"/>
                    <a:pt x="229" y="137"/>
                    <a:pt x="223" y="136"/>
                  </a:cubicBezTo>
                  <a:cubicBezTo>
                    <a:pt x="223" y="139"/>
                    <a:pt x="223" y="139"/>
                    <a:pt x="223" y="139"/>
                  </a:cubicBezTo>
                  <a:cubicBezTo>
                    <a:pt x="228" y="140"/>
                    <a:pt x="233" y="141"/>
                    <a:pt x="239" y="142"/>
                  </a:cubicBezTo>
                  <a:cubicBezTo>
                    <a:pt x="239" y="140"/>
                    <a:pt x="239" y="140"/>
                    <a:pt x="239" y="140"/>
                  </a:cubicBezTo>
                  <a:close/>
                  <a:moveTo>
                    <a:pt x="263" y="144"/>
                  </a:moveTo>
                  <a:cubicBezTo>
                    <a:pt x="257" y="143"/>
                    <a:pt x="252" y="142"/>
                    <a:pt x="247" y="141"/>
                  </a:cubicBezTo>
                  <a:cubicBezTo>
                    <a:pt x="247" y="144"/>
                    <a:pt x="247" y="144"/>
                    <a:pt x="247" y="144"/>
                  </a:cubicBezTo>
                  <a:cubicBezTo>
                    <a:pt x="252" y="145"/>
                    <a:pt x="257" y="146"/>
                    <a:pt x="262" y="147"/>
                  </a:cubicBezTo>
                  <a:lnTo>
                    <a:pt x="263" y="144"/>
                  </a:lnTo>
                  <a:close/>
                  <a:moveTo>
                    <a:pt x="286" y="149"/>
                  </a:moveTo>
                  <a:cubicBezTo>
                    <a:pt x="281" y="148"/>
                    <a:pt x="276" y="147"/>
                    <a:pt x="271" y="146"/>
                  </a:cubicBezTo>
                  <a:cubicBezTo>
                    <a:pt x="270" y="148"/>
                    <a:pt x="270" y="148"/>
                    <a:pt x="270" y="148"/>
                  </a:cubicBezTo>
                  <a:cubicBezTo>
                    <a:pt x="275" y="149"/>
                    <a:pt x="281" y="150"/>
                    <a:pt x="286" y="151"/>
                  </a:cubicBezTo>
                  <a:cubicBezTo>
                    <a:pt x="286" y="149"/>
                    <a:pt x="286" y="149"/>
                    <a:pt x="286" y="149"/>
                  </a:cubicBezTo>
                  <a:close/>
                  <a:moveTo>
                    <a:pt x="310" y="153"/>
                  </a:moveTo>
                  <a:cubicBezTo>
                    <a:pt x="305" y="152"/>
                    <a:pt x="299" y="151"/>
                    <a:pt x="294" y="150"/>
                  </a:cubicBezTo>
                  <a:cubicBezTo>
                    <a:pt x="294" y="152"/>
                    <a:pt x="294" y="152"/>
                    <a:pt x="294" y="152"/>
                  </a:cubicBezTo>
                  <a:cubicBezTo>
                    <a:pt x="299" y="153"/>
                    <a:pt x="304" y="154"/>
                    <a:pt x="310" y="155"/>
                  </a:cubicBezTo>
                  <a:cubicBezTo>
                    <a:pt x="310" y="153"/>
                    <a:pt x="310" y="153"/>
                    <a:pt x="310" y="153"/>
                  </a:cubicBezTo>
                  <a:close/>
                  <a:moveTo>
                    <a:pt x="334" y="156"/>
                  </a:moveTo>
                  <a:cubicBezTo>
                    <a:pt x="328" y="156"/>
                    <a:pt x="323" y="155"/>
                    <a:pt x="318" y="154"/>
                  </a:cubicBezTo>
                  <a:cubicBezTo>
                    <a:pt x="317" y="156"/>
                    <a:pt x="317" y="156"/>
                    <a:pt x="317" y="156"/>
                  </a:cubicBezTo>
                  <a:cubicBezTo>
                    <a:pt x="323" y="157"/>
                    <a:pt x="328" y="158"/>
                    <a:pt x="333" y="159"/>
                  </a:cubicBezTo>
                  <a:cubicBezTo>
                    <a:pt x="334" y="156"/>
                    <a:pt x="334" y="156"/>
                    <a:pt x="334" y="156"/>
                  </a:cubicBezTo>
                  <a:close/>
                  <a:moveTo>
                    <a:pt x="357" y="160"/>
                  </a:moveTo>
                  <a:cubicBezTo>
                    <a:pt x="352" y="159"/>
                    <a:pt x="347" y="158"/>
                    <a:pt x="342" y="158"/>
                  </a:cubicBezTo>
                  <a:cubicBezTo>
                    <a:pt x="341" y="160"/>
                    <a:pt x="341" y="160"/>
                    <a:pt x="341" y="160"/>
                  </a:cubicBezTo>
                  <a:cubicBezTo>
                    <a:pt x="346" y="161"/>
                    <a:pt x="352" y="162"/>
                    <a:pt x="357" y="162"/>
                  </a:cubicBezTo>
                  <a:cubicBezTo>
                    <a:pt x="357" y="160"/>
                    <a:pt x="357" y="160"/>
                    <a:pt x="357" y="160"/>
                  </a:cubicBezTo>
                  <a:close/>
                  <a:moveTo>
                    <a:pt x="381" y="163"/>
                  </a:moveTo>
                  <a:cubicBezTo>
                    <a:pt x="376" y="163"/>
                    <a:pt x="371" y="162"/>
                    <a:pt x="365" y="161"/>
                  </a:cubicBezTo>
                  <a:cubicBezTo>
                    <a:pt x="365" y="164"/>
                    <a:pt x="365" y="164"/>
                    <a:pt x="365" y="164"/>
                  </a:cubicBezTo>
                  <a:cubicBezTo>
                    <a:pt x="370" y="164"/>
                    <a:pt x="375" y="165"/>
                    <a:pt x="381" y="166"/>
                  </a:cubicBezTo>
                  <a:cubicBezTo>
                    <a:pt x="381" y="163"/>
                    <a:pt x="381" y="163"/>
                    <a:pt x="381" y="163"/>
                  </a:cubicBezTo>
                  <a:close/>
                  <a:moveTo>
                    <a:pt x="405" y="166"/>
                  </a:moveTo>
                  <a:cubicBezTo>
                    <a:pt x="400" y="166"/>
                    <a:pt x="394" y="165"/>
                    <a:pt x="389" y="164"/>
                  </a:cubicBezTo>
                  <a:cubicBezTo>
                    <a:pt x="389" y="167"/>
                    <a:pt x="389" y="167"/>
                    <a:pt x="389" y="167"/>
                  </a:cubicBezTo>
                  <a:cubicBezTo>
                    <a:pt x="394" y="167"/>
                    <a:pt x="399" y="168"/>
                    <a:pt x="405" y="169"/>
                  </a:cubicBezTo>
                  <a:cubicBezTo>
                    <a:pt x="405" y="166"/>
                    <a:pt x="405" y="166"/>
                    <a:pt x="405" y="166"/>
                  </a:cubicBezTo>
                  <a:close/>
                  <a:moveTo>
                    <a:pt x="429" y="169"/>
                  </a:moveTo>
                  <a:cubicBezTo>
                    <a:pt x="423" y="169"/>
                    <a:pt x="418" y="168"/>
                    <a:pt x="413" y="167"/>
                  </a:cubicBezTo>
                  <a:cubicBezTo>
                    <a:pt x="413" y="170"/>
                    <a:pt x="413" y="170"/>
                    <a:pt x="413" y="170"/>
                  </a:cubicBezTo>
                  <a:cubicBezTo>
                    <a:pt x="418" y="170"/>
                    <a:pt x="423" y="171"/>
                    <a:pt x="428" y="172"/>
                  </a:cubicBezTo>
                  <a:cubicBezTo>
                    <a:pt x="429" y="169"/>
                    <a:pt x="429" y="169"/>
                    <a:pt x="429" y="169"/>
                  </a:cubicBezTo>
                  <a:close/>
                  <a:moveTo>
                    <a:pt x="453" y="172"/>
                  </a:moveTo>
                  <a:cubicBezTo>
                    <a:pt x="451" y="172"/>
                    <a:pt x="449" y="172"/>
                    <a:pt x="448" y="172"/>
                  </a:cubicBezTo>
                  <a:cubicBezTo>
                    <a:pt x="444" y="171"/>
                    <a:pt x="440" y="171"/>
                    <a:pt x="437" y="170"/>
                  </a:cubicBezTo>
                  <a:cubicBezTo>
                    <a:pt x="436" y="173"/>
                    <a:pt x="436" y="173"/>
                    <a:pt x="436" y="173"/>
                  </a:cubicBezTo>
                  <a:cubicBezTo>
                    <a:pt x="440" y="173"/>
                    <a:pt x="444" y="174"/>
                    <a:pt x="448" y="174"/>
                  </a:cubicBezTo>
                  <a:cubicBezTo>
                    <a:pt x="449" y="174"/>
                    <a:pt x="451" y="174"/>
                    <a:pt x="452" y="174"/>
                  </a:cubicBezTo>
                  <a:cubicBezTo>
                    <a:pt x="453" y="172"/>
                    <a:pt x="453" y="172"/>
                    <a:pt x="453" y="172"/>
                  </a:cubicBezTo>
                  <a:close/>
                  <a:moveTo>
                    <a:pt x="476" y="175"/>
                  </a:moveTo>
                  <a:cubicBezTo>
                    <a:pt x="471" y="174"/>
                    <a:pt x="466" y="173"/>
                    <a:pt x="461" y="173"/>
                  </a:cubicBezTo>
                  <a:cubicBezTo>
                    <a:pt x="460" y="175"/>
                    <a:pt x="460" y="175"/>
                    <a:pt x="460" y="175"/>
                  </a:cubicBezTo>
                  <a:cubicBezTo>
                    <a:pt x="466" y="176"/>
                    <a:pt x="471" y="176"/>
                    <a:pt x="476" y="177"/>
                  </a:cubicBezTo>
                  <a:lnTo>
                    <a:pt x="476" y="175"/>
                  </a:lnTo>
                  <a:close/>
                  <a:moveTo>
                    <a:pt x="500" y="177"/>
                  </a:moveTo>
                  <a:cubicBezTo>
                    <a:pt x="495" y="176"/>
                    <a:pt x="490" y="176"/>
                    <a:pt x="484" y="175"/>
                  </a:cubicBezTo>
                  <a:cubicBezTo>
                    <a:pt x="484" y="178"/>
                    <a:pt x="484" y="178"/>
                    <a:pt x="484" y="178"/>
                  </a:cubicBezTo>
                  <a:cubicBezTo>
                    <a:pt x="489" y="178"/>
                    <a:pt x="495" y="179"/>
                    <a:pt x="500" y="179"/>
                  </a:cubicBezTo>
                  <a:lnTo>
                    <a:pt x="500" y="177"/>
                  </a:lnTo>
                  <a:close/>
                  <a:moveTo>
                    <a:pt x="524" y="179"/>
                  </a:moveTo>
                  <a:cubicBezTo>
                    <a:pt x="519" y="178"/>
                    <a:pt x="514" y="178"/>
                    <a:pt x="508" y="178"/>
                  </a:cubicBezTo>
                  <a:cubicBezTo>
                    <a:pt x="508" y="180"/>
                    <a:pt x="508" y="180"/>
                    <a:pt x="508" y="180"/>
                  </a:cubicBezTo>
                  <a:cubicBezTo>
                    <a:pt x="513" y="180"/>
                    <a:pt x="519" y="181"/>
                    <a:pt x="524" y="181"/>
                  </a:cubicBezTo>
                  <a:cubicBezTo>
                    <a:pt x="524" y="179"/>
                    <a:pt x="524" y="179"/>
                    <a:pt x="524" y="179"/>
                  </a:cubicBezTo>
                  <a:close/>
                  <a:moveTo>
                    <a:pt x="548" y="181"/>
                  </a:moveTo>
                  <a:cubicBezTo>
                    <a:pt x="543" y="180"/>
                    <a:pt x="538" y="180"/>
                    <a:pt x="532" y="179"/>
                  </a:cubicBezTo>
                  <a:cubicBezTo>
                    <a:pt x="532" y="182"/>
                    <a:pt x="532" y="182"/>
                    <a:pt x="532" y="182"/>
                  </a:cubicBezTo>
                  <a:cubicBezTo>
                    <a:pt x="537" y="182"/>
                    <a:pt x="543" y="183"/>
                    <a:pt x="548" y="183"/>
                  </a:cubicBezTo>
                  <a:cubicBezTo>
                    <a:pt x="548" y="181"/>
                    <a:pt x="548" y="181"/>
                    <a:pt x="548" y="181"/>
                  </a:cubicBezTo>
                  <a:close/>
                  <a:moveTo>
                    <a:pt x="572" y="182"/>
                  </a:moveTo>
                  <a:cubicBezTo>
                    <a:pt x="567" y="182"/>
                    <a:pt x="561" y="182"/>
                    <a:pt x="556" y="181"/>
                  </a:cubicBezTo>
                  <a:cubicBezTo>
                    <a:pt x="556" y="184"/>
                    <a:pt x="556" y="184"/>
                    <a:pt x="556" y="184"/>
                  </a:cubicBezTo>
                  <a:cubicBezTo>
                    <a:pt x="561" y="184"/>
                    <a:pt x="567" y="184"/>
                    <a:pt x="572" y="185"/>
                  </a:cubicBezTo>
                  <a:cubicBezTo>
                    <a:pt x="572" y="182"/>
                    <a:pt x="572" y="182"/>
                    <a:pt x="572" y="182"/>
                  </a:cubicBezTo>
                  <a:close/>
                  <a:moveTo>
                    <a:pt x="596" y="184"/>
                  </a:moveTo>
                  <a:cubicBezTo>
                    <a:pt x="591" y="183"/>
                    <a:pt x="585" y="183"/>
                    <a:pt x="580" y="183"/>
                  </a:cubicBezTo>
                  <a:cubicBezTo>
                    <a:pt x="580" y="185"/>
                    <a:pt x="580" y="185"/>
                    <a:pt x="580" y="185"/>
                  </a:cubicBezTo>
                  <a:cubicBezTo>
                    <a:pt x="585" y="185"/>
                    <a:pt x="591" y="186"/>
                    <a:pt x="596" y="186"/>
                  </a:cubicBezTo>
                  <a:lnTo>
                    <a:pt x="596" y="184"/>
                  </a:lnTo>
                  <a:close/>
                  <a:moveTo>
                    <a:pt x="620" y="185"/>
                  </a:moveTo>
                  <a:cubicBezTo>
                    <a:pt x="615" y="184"/>
                    <a:pt x="609" y="184"/>
                    <a:pt x="604" y="184"/>
                  </a:cubicBezTo>
                  <a:cubicBezTo>
                    <a:pt x="604" y="186"/>
                    <a:pt x="604" y="186"/>
                    <a:pt x="604" y="186"/>
                  </a:cubicBezTo>
                  <a:cubicBezTo>
                    <a:pt x="609" y="187"/>
                    <a:pt x="615" y="187"/>
                    <a:pt x="620" y="187"/>
                  </a:cubicBezTo>
                  <a:lnTo>
                    <a:pt x="620" y="185"/>
                  </a:lnTo>
                  <a:close/>
                  <a:moveTo>
                    <a:pt x="644" y="185"/>
                  </a:moveTo>
                  <a:cubicBezTo>
                    <a:pt x="639" y="185"/>
                    <a:pt x="633" y="185"/>
                    <a:pt x="628" y="185"/>
                  </a:cubicBezTo>
                  <a:cubicBezTo>
                    <a:pt x="628" y="187"/>
                    <a:pt x="628" y="187"/>
                    <a:pt x="628" y="187"/>
                  </a:cubicBezTo>
                  <a:cubicBezTo>
                    <a:pt x="633" y="188"/>
                    <a:pt x="639" y="188"/>
                    <a:pt x="644" y="188"/>
                  </a:cubicBezTo>
                  <a:cubicBezTo>
                    <a:pt x="644" y="185"/>
                    <a:pt x="644" y="185"/>
                    <a:pt x="644" y="185"/>
                  </a:cubicBezTo>
                  <a:close/>
                  <a:moveTo>
                    <a:pt x="668" y="186"/>
                  </a:moveTo>
                  <a:cubicBezTo>
                    <a:pt x="663" y="186"/>
                    <a:pt x="657" y="186"/>
                    <a:pt x="652" y="186"/>
                  </a:cubicBezTo>
                  <a:cubicBezTo>
                    <a:pt x="652" y="188"/>
                    <a:pt x="652" y="188"/>
                    <a:pt x="652" y="188"/>
                  </a:cubicBezTo>
                  <a:cubicBezTo>
                    <a:pt x="657" y="188"/>
                    <a:pt x="663" y="188"/>
                    <a:pt x="668" y="188"/>
                  </a:cubicBezTo>
                  <a:cubicBezTo>
                    <a:pt x="668" y="186"/>
                    <a:pt x="668" y="186"/>
                    <a:pt x="668" y="186"/>
                  </a:cubicBezTo>
                  <a:close/>
                  <a:moveTo>
                    <a:pt x="692" y="186"/>
                  </a:moveTo>
                  <a:cubicBezTo>
                    <a:pt x="687" y="186"/>
                    <a:pt x="681" y="186"/>
                    <a:pt x="676" y="186"/>
                  </a:cubicBezTo>
                  <a:cubicBezTo>
                    <a:pt x="676" y="188"/>
                    <a:pt x="676" y="188"/>
                    <a:pt x="676" y="188"/>
                  </a:cubicBezTo>
                  <a:cubicBezTo>
                    <a:pt x="681" y="189"/>
                    <a:pt x="687" y="189"/>
                    <a:pt x="692" y="189"/>
                  </a:cubicBezTo>
                  <a:lnTo>
                    <a:pt x="692" y="186"/>
                  </a:lnTo>
                  <a:close/>
                  <a:moveTo>
                    <a:pt x="716" y="186"/>
                  </a:moveTo>
                  <a:cubicBezTo>
                    <a:pt x="711" y="186"/>
                    <a:pt x="705" y="186"/>
                    <a:pt x="700" y="186"/>
                  </a:cubicBezTo>
                  <a:cubicBezTo>
                    <a:pt x="700" y="189"/>
                    <a:pt x="700" y="189"/>
                    <a:pt x="700" y="189"/>
                  </a:cubicBezTo>
                  <a:cubicBezTo>
                    <a:pt x="705" y="189"/>
                    <a:pt x="711" y="188"/>
                    <a:pt x="716" y="188"/>
                  </a:cubicBezTo>
                  <a:cubicBezTo>
                    <a:pt x="716" y="186"/>
                    <a:pt x="716" y="186"/>
                    <a:pt x="716" y="186"/>
                  </a:cubicBezTo>
                  <a:close/>
                  <a:moveTo>
                    <a:pt x="740" y="185"/>
                  </a:moveTo>
                  <a:cubicBezTo>
                    <a:pt x="735" y="186"/>
                    <a:pt x="729" y="186"/>
                    <a:pt x="724" y="186"/>
                  </a:cubicBezTo>
                  <a:cubicBezTo>
                    <a:pt x="724" y="188"/>
                    <a:pt x="724" y="188"/>
                    <a:pt x="724" y="188"/>
                  </a:cubicBezTo>
                  <a:cubicBezTo>
                    <a:pt x="729" y="188"/>
                    <a:pt x="735" y="188"/>
                    <a:pt x="740" y="188"/>
                  </a:cubicBezTo>
                  <a:cubicBezTo>
                    <a:pt x="740" y="185"/>
                    <a:pt x="740" y="185"/>
                    <a:pt x="740" y="185"/>
                  </a:cubicBezTo>
                  <a:close/>
                  <a:moveTo>
                    <a:pt x="764" y="184"/>
                  </a:moveTo>
                  <a:cubicBezTo>
                    <a:pt x="759" y="185"/>
                    <a:pt x="753" y="185"/>
                    <a:pt x="748" y="185"/>
                  </a:cubicBezTo>
                  <a:cubicBezTo>
                    <a:pt x="748" y="188"/>
                    <a:pt x="748" y="188"/>
                    <a:pt x="748" y="188"/>
                  </a:cubicBezTo>
                  <a:cubicBezTo>
                    <a:pt x="753" y="187"/>
                    <a:pt x="759" y="187"/>
                    <a:pt x="764" y="187"/>
                  </a:cubicBezTo>
                  <a:cubicBezTo>
                    <a:pt x="764" y="184"/>
                    <a:pt x="764" y="184"/>
                    <a:pt x="764" y="184"/>
                  </a:cubicBezTo>
                  <a:close/>
                  <a:moveTo>
                    <a:pt x="788" y="183"/>
                  </a:moveTo>
                  <a:cubicBezTo>
                    <a:pt x="783" y="183"/>
                    <a:pt x="777" y="184"/>
                    <a:pt x="772" y="184"/>
                  </a:cubicBezTo>
                  <a:cubicBezTo>
                    <a:pt x="772" y="186"/>
                    <a:pt x="772" y="186"/>
                    <a:pt x="772" y="186"/>
                  </a:cubicBezTo>
                  <a:cubicBezTo>
                    <a:pt x="777" y="186"/>
                    <a:pt x="783" y="186"/>
                    <a:pt x="788" y="185"/>
                  </a:cubicBezTo>
                  <a:cubicBezTo>
                    <a:pt x="788" y="183"/>
                    <a:pt x="788" y="183"/>
                    <a:pt x="788" y="183"/>
                  </a:cubicBezTo>
                  <a:close/>
                  <a:moveTo>
                    <a:pt x="812" y="181"/>
                  </a:moveTo>
                  <a:cubicBezTo>
                    <a:pt x="806" y="181"/>
                    <a:pt x="801" y="182"/>
                    <a:pt x="796" y="182"/>
                  </a:cubicBezTo>
                  <a:cubicBezTo>
                    <a:pt x="796" y="185"/>
                    <a:pt x="796" y="185"/>
                    <a:pt x="796" y="185"/>
                  </a:cubicBezTo>
                  <a:cubicBezTo>
                    <a:pt x="801" y="184"/>
                    <a:pt x="807" y="184"/>
                    <a:pt x="812" y="183"/>
                  </a:cubicBezTo>
                  <a:cubicBezTo>
                    <a:pt x="812" y="181"/>
                    <a:pt x="812" y="181"/>
                    <a:pt x="812" y="181"/>
                  </a:cubicBezTo>
                  <a:close/>
                  <a:moveTo>
                    <a:pt x="835" y="177"/>
                  </a:moveTo>
                  <a:cubicBezTo>
                    <a:pt x="830" y="178"/>
                    <a:pt x="825" y="179"/>
                    <a:pt x="820" y="180"/>
                  </a:cubicBezTo>
                  <a:cubicBezTo>
                    <a:pt x="820" y="182"/>
                    <a:pt x="820" y="182"/>
                    <a:pt x="820" y="182"/>
                  </a:cubicBezTo>
                  <a:cubicBezTo>
                    <a:pt x="825" y="181"/>
                    <a:pt x="831" y="181"/>
                    <a:pt x="836" y="180"/>
                  </a:cubicBezTo>
                  <a:cubicBezTo>
                    <a:pt x="835" y="177"/>
                    <a:pt x="835" y="177"/>
                    <a:pt x="835" y="177"/>
                  </a:cubicBezTo>
                  <a:close/>
                  <a:moveTo>
                    <a:pt x="859" y="173"/>
                  </a:moveTo>
                  <a:cubicBezTo>
                    <a:pt x="854" y="174"/>
                    <a:pt x="849" y="175"/>
                    <a:pt x="843" y="176"/>
                  </a:cubicBezTo>
                  <a:cubicBezTo>
                    <a:pt x="844" y="178"/>
                    <a:pt x="844" y="178"/>
                    <a:pt x="844" y="178"/>
                  </a:cubicBezTo>
                  <a:cubicBezTo>
                    <a:pt x="849" y="177"/>
                    <a:pt x="854" y="176"/>
                    <a:pt x="859" y="175"/>
                  </a:cubicBezTo>
                  <a:lnTo>
                    <a:pt x="859" y="173"/>
                  </a:lnTo>
                  <a:close/>
                  <a:moveTo>
                    <a:pt x="882" y="166"/>
                  </a:moveTo>
                  <a:cubicBezTo>
                    <a:pt x="877" y="168"/>
                    <a:pt x="872" y="170"/>
                    <a:pt x="867" y="171"/>
                  </a:cubicBezTo>
                  <a:cubicBezTo>
                    <a:pt x="867" y="173"/>
                    <a:pt x="867" y="173"/>
                    <a:pt x="867" y="173"/>
                  </a:cubicBezTo>
                  <a:cubicBezTo>
                    <a:pt x="873" y="172"/>
                    <a:pt x="878" y="170"/>
                    <a:pt x="883" y="169"/>
                  </a:cubicBezTo>
                  <a:cubicBezTo>
                    <a:pt x="882" y="166"/>
                    <a:pt x="882" y="166"/>
                    <a:pt x="882" y="166"/>
                  </a:cubicBezTo>
                  <a:close/>
                  <a:moveTo>
                    <a:pt x="903" y="156"/>
                  </a:moveTo>
                  <a:cubicBezTo>
                    <a:pt x="899" y="158"/>
                    <a:pt x="895" y="161"/>
                    <a:pt x="889" y="164"/>
                  </a:cubicBezTo>
                  <a:cubicBezTo>
                    <a:pt x="890" y="166"/>
                    <a:pt x="890" y="166"/>
                    <a:pt x="890" y="166"/>
                  </a:cubicBezTo>
                  <a:cubicBezTo>
                    <a:pt x="896" y="163"/>
                    <a:pt x="901" y="160"/>
                    <a:pt x="904" y="157"/>
                  </a:cubicBezTo>
                  <a:cubicBezTo>
                    <a:pt x="903" y="156"/>
                    <a:pt x="903" y="156"/>
                    <a:pt x="903" y="156"/>
                  </a:cubicBezTo>
                  <a:close/>
                  <a:moveTo>
                    <a:pt x="906" y="137"/>
                  </a:moveTo>
                  <a:cubicBezTo>
                    <a:pt x="908" y="139"/>
                    <a:pt x="909" y="142"/>
                    <a:pt x="909" y="144"/>
                  </a:cubicBezTo>
                  <a:cubicBezTo>
                    <a:pt x="909" y="144"/>
                    <a:pt x="909" y="144"/>
                    <a:pt x="909" y="144"/>
                  </a:cubicBezTo>
                  <a:cubicBezTo>
                    <a:pt x="909" y="144"/>
                    <a:pt x="909" y="144"/>
                    <a:pt x="909" y="144"/>
                  </a:cubicBezTo>
                  <a:cubicBezTo>
                    <a:pt x="909" y="146"/>
                    <a:pt x="909" y="148"/>
                    <a:pt x="907" y="150"/>
                  </a:cubicBezTo>
                  <a:cubicBezTo>
                    <a:pt x="910" y="151"/>
                    <a:pt x="910" y="151"/>
                    <a:pt x="910" y="151"/>
                  </a:cubicBezTo>
                  <a:cubicBezTo>
                    <a:pt x="911" y="149"/>
                    <a:pt x="912" y="147"/>
                    <a:pt x="912" y="144"/>
                  </a:cubicBezTo>
                  <a:cubicBezTo>
                    <a:pt x="912" y="144"/>
                    <a:pt x="912" y="144"/>
                    <a:pt x="912" y="144"/>
                  </a:cubicBezTo>
                  <a:cubicBezTo>
                    <a:pt x="912" y="144"/>
                    <a:pt x="912" y="144"/>
                    <a:pt x="912" y="144"/>
                  </a:cubicBezTo>
                  <a:cubicBezTo>
                    <a:pt x="912" y="141"/>
                    <a:pt x="910" y="138"/>
                    <a:pt x="908" y="135"/>
                  </a:cubicBezTo>
                  <a:cubicBezTo>
                    <a:pt x="906" y="137"/>
                    <a:pt x="906" y="137"/>
                    <a:pt x="906" y="137"/>
                  </a:cubicBezTo>
                  <a:close/>
                  <a:moveTo>
                    <a:pt x="887" y="124"/>
                  </a:moveTo>
                  <a:cubicBezTo>
                    <a:pt x="892" y="126"/>
                    <a:pt x="897" y="129"/>
                    <a:pt x="900" y="132"/>
                  </a:cubicBezTo>
                  <a:cubicBezTo>
                    <a:pt x="902" y="130"/>
                    <a:pt x="902" y="130"/>
                    <a:pt x="902" y="130"/>
                  </a:cubicBezTo>
                  <a:cubicBezTo>
                    <a:pt x="898" y="127"/>
                    <a:pt x="893" y="124"/>
                    <a:pt x="888" y="121"/>
                  </a:cubicBezTo>
                  <a:cubicBezTo>
                    <a:pt x="887" y="124"/>
                    <a:pt x="887" y="124"/>
                    <a:pt x="887" y="124"/>
                  </a:cubicBezTo>
                  <a:close/>
                  <a:moveTo>
                    <a:pt x="865" y="114"/>
                  </a:moveTo>
                  <a:cubicBezTo>
                    <a:pt x="870" y="116"/>
                    <a:pt x="875" y="118"/>
                    <a:pt x="880" y="120"/>
                  </a:cubicBezTo>
                  <a:cubicBezTo>
                    <a:pt x="881" y="118"/>
                    <a:pt x="881" y="118"/>
                    <a:pt x="881" y="118"/>
                  </a:cubicBezTo>
                  <a:cubicBezTo>
                    <a:pt x="876" y="116"/>
                    <a:pt x="871" y="114"/>
                    <a:pt x="866" y="111"/>
                  </a:cubicBezTo>
                  <a:cubicBezTo>
                    <a:pt x="865" y="114"/>
                    <a:pt x="865" y="114"/>
                    <a:pt x="865" y="114"/>
                  </a:cubicBezTo>
                  <a:close/>
                  <a:moveTo>
                    <a:pt x="843" y="105"/>
                  </a:moveTo>
                  <a:cubicBezTo>
                    <a:pt x="848" y="107"/>
                    <a:pt x="853" y="109"/>
                    <a:pt x="858" y="111"/>
                  </a:cubicBezTo>
                  <a:cubicBezTo>
                    <a:pt x="858" y="108"/>
                    <a:pt x="858" y="108"/>
                    <a:pt x="858" y="108"/>
                  </a:cubicBezTo>
                  <a:cubicBezTo>
                    <a:pt x="854" y="106"/>
                    <a:pt x="849" y="105"/>
                    <a:pt x="843" y="103"/>
                  </a:cubicBezTo>
                  <a:cubicBezTo>
                    <a:pt x="843" y="105"/>
                    <a:pt x="843" y="105"/>
                    <a:pt x="843" y="105"/>
                  </a:cubicBezTo>
                  <a:close/>
                  <a:moveTo>
                    <a:pt x="820" y="97"/>
                  </a:moveTo>
                  <a:cubicBezTo>
                    <a:pt x="825" y="99"/>
                    <a:pt x="830" y="101"/>
                    <a:pt x="835" y="102"/>
                  </a:cubicBezTo>
                  <a:cubicBezTo>
                    <a:pt x="836" y="100"/>
                    <a:pt x="836" y="100"/>
                    <a:pt x="836" y="100"/>
                  </a:cubicBezTo>
                  <a:cubicBezTo>
                    <a:pt x="831" y="98"/>
                    <a:pt x="826" y="97"/>
                    <a:pt x="821" y="95"/>
                  </a:cubicBezTo>
                  <a:cubicBezTo>
                    <a:pt x="820" y="97"/>
                    <a:pt x="820" y="97"/>
                    <a:pt x="820" y="97"/>
                  </a:cubicBezTo>
                  <a:close/>
                  <a:moveTo>
                    <a:pt x="797" y="90"/>
                  </a:moveTo>
                  <a:cubicBezTo>
                    <a:pt x="802" y="91"/>
                    <a:pt x="807" y="93"/>
                    <a:pt x="812" y="95"/>
                  </a:cubicBezTo>
                  <a:cubicBezTo>
                    <a:pt x="813" y="92"/>
                    <a:pt x="813" y="92"/>
                    <a:pt x="813" y="92"/>
                  </a:cubicBezTo>
                  <a:cubicBezTo>
                    <a:pt x="808" y="91"/>
                    <a:pt x="803" y="89"/>
                    <a:pt x="798" y="87"/>
                  </a:cubicBezTo>
                  <a:cubicBezTo>
                    <a:pt x="797" y="90"/>
                    <a:pt x="797" y="90"/>
                    <a:pt x="797" y="90"/>
                  </a:cubicBezTo>
                  <a:close/>
                  <a:moveTo>
                    <a:pt x="774" y="83"/>
                  </a:moveTo>
                  <a:cubicBezTo>
                    <a:pt x="779" y="84"/>
                    <a:pt x="784" y="86"/>
                    <a:pt x="790" y="87"/>
                  </a:cubicBezTo>
                  <a:cubicBezTo>
                    <a:pt x="790" y="85"/>
                    <a:pt x="790" y="85"/>
                    <a:pt x="790" y="85"/>
                  </a:cubicBezTo>
                  <a:cubicBezTo>
                    <a:pt x="785" y="83"/>
                    <a:pt x="780" y="82"/>
                    <a:pt x="775" y="80"/>
                  </a:cubicBezTo>
                  <a:cubicBezTo>
                    <a:pt x="774" y="83"/>
                    <a:pt x="774" y="83"/>
                    <a:pt x="774" y="83"/>
                  </a:cubicBezTo>
                  <a:close/>
                  <a:moveTo>
                    <a:pt x="751" y="76"/>
                  </a:moveTo>
                  <a:cubicBezTo>
                    <a:pt x="756" y="78"/>
                    <a:pt x="761" y="79"/>
                    <a:pt x="766" y="80"/>
                  </a:cubicBezTo>
                  <a:cubicBezTo>
                    <a:pt x="767" y="78"/>
                    <a:pt x="767" y="78"/>
                    <a:pt x="767" y="78"/>
                  </a:cubicBezTo>
                  <a:cubicBezTo>
                    <a:pt x="762" y="77"/>
                    <a:pt x="757" y="75"/>
                    <a:pt x="752" y="74"/>
                  </a:cubicBezTo>
                  <a:cubicBezTo>
                    <a:pt x="751" y="76"/>
                    <a:pt x="751" y="76"/>
                    <a:pt x="751" y="76"/>
                  </a:cubicBezTo>
                  <a:close/>
                  <a:moveTo>
                    <a:pt x="728" y="70"/>
                  </a:moveTo>
                  <a:cubicBezTo>
                    <a:pt x="733" y="71"/>
                    <a:pt x="738" y="73"/>
                    <a:pt x="743" y="74"/>
                  </a:cubicBezTo>
                  <a:cubicBezTo>
                    <a:pt x="744" y="72"/>
                    <a:pt x="744" y="72"/>
                    <a:pt x="744" y="72"/>
                  </a:cubicBezTo>
                  <a:cubicBezTo>
                    <a:pt x="739" y="70"/>
                    <a:pt x="734" y="69"/>
                    <a:pt x="729" y="67"/>
                  </a:cubicBezTo>
                  <a:cubicBezTo>
                    <a:pt x="728" y="70"/>
                    <a:pt x="728" y="70"/>
                    <a:pt x="728" y="70"/>
                  </a:cubicBezTo>
                  <a:close/>
                  <a:moveTo>
                    <a:pt x="705" y="64"/>
                  </a:moveTo>
                  <a:cubicBezTo>
                    <a:pt x="710" y="65"/>
                    <a:pt x="715" y="66"/>
                    <a:pt x="720" y="68"/>
                  </a:cubicBezTo>
                  <a:cubicBezTo>
                    <a:pt x="721" y="65"/>
                    <a:pt x="721" y="65"/>
                    <a:pt x="721" y="65"/>
                  </a:cubicBezTo>
                  <a:cubicBezTo>
                    <a:pt x="716" y="64"/>
                    <a:pt x="710" y="63"/>
                    <a:pt x="705" y="61"/>
                  </a:cubicBezTo>
                  <a:lnTo>
                    <a:pt x="705" y="64"/>
                  </a:lnTo>
                  <a:close/>
                  <a:moveTo>
                    <a:pt x="681" y="58"/>
                  </a:moveTo>
                  <a:cubicBezTo>
                    <a:pt x="687" y="59"/>
                    <a:pt x="692" y="60"/>
                    <a:pt x="697" y="62"/>
                  </a:cubicBezTo>
                  <a:cubicBezTo>
                    <a:pt x="698" y="59"/>
                    <a:pt x="698" y="59"/>
                    <a:pt x="698" y="59"/>
                  </a:cubicBezTo>
                  <a:cubicBezTo>
                    <a:pt x="692" y="58"/>
                    <a:pt x="687" y="57"/>
                    <a:pt x="682" y="55"/>
                  </a:cubicBezTo>
                  <a:cubicBezTo>
                    <a:pt x="681" y="58"/>
                    <a:pt x="681" y="58"/>
                    <a:pt x="681" y="58"/>
                  </a:cubicBezTo>
                  <a:close/>
                  <a:moveTo>
                    <a:pt x="658" y="52"/>
                  </a:moveTo>
                  <a:cubicBezTo>
                    <a:pt x="663" y="53"/>
                    <a:pt x="668" y="54"/>
                    <a:pt x="674" y="56"/>
                  </a:cubicBezTo>
                  <a:cubicBezTo>
                    <a:pt x="674" y="53"/>
                    <a:pt x="674" y="53"/>
                    <a:pt x="674" y="53"/>
                  </a:cubicBezTo>
                  <a:cubicBezTo>
                    <a:pt x="669" y="52"/>
                    <a:pt x="664" y="51"/>
                    <a:pt x="659" y="49"/>
                  </a:cubicBezTo>
                  <a:lnTo>
                    <a:pt x="658" y="52"/>
                  </a:lnTo>
                  <a:close/>
                  <a:moveTo>
                    <a:pt x="635" y="46"/>
                  </a:moveTo>
                  <a:cubicBezTo>
                    <a:pt x="639" y="47"/>
                    <a:pt x="639" y="47"/>
                    <a:pt x="639" y="47"/>
                  </a:cubicBezTo>
                  <a:cubicBezTo>
                    <a:pt x="639" y="47"/>
                    <a:pt x="639" y="47"/>
                    <a:pt x="639" y="47"/>
                  </a:cubicBezTo>
                  <a:cubicBezTo>
                    <a:pt x="639" y="47"/>
                    <a:pt x="639" y="47"/>
                    <a:pt x="639" y="47"/>
                  </a:cubicBezTo>
                  <a:cubicBezTo>
                    <a:pt x="643" y="48"/>
                    <a:pt x="647" y="49"/>
                    <a:pt x="650" y="50"/>
                  </a:cubicBezTo>
                  <a:cubicBezTo>
                    <a:pt x="651" y="48"/>
                    <a:pt x="651" y="48"/>
                    <a:pt x="651" y="48"/>
                  </a:cubicBezTo>
                  <a:cubicBezTo>
                    <a:pt x="647" y="47"/>
                    <a:pt x="643" y="46"/>
                    <a:pt x="640" y="45"/>
                  </a:cubicBezTo>
                  <a:cubicBezTo>
                    <a:pt x="639" y="46"/>
                    <a:pt x="639" y="46"/>
                    <a:pt x="639" y="46"/>
                  </a:cubicBezTo>
                  <a:cubicBezTo>
                    <a:pt x="640" y="45"/>
                    <a:pt x="640" y="45"/>
                    <a:pt x="640" y="45"/>
                  </a:cubicBezTo>
                  <a:cubicBezTo>
                    <a:pt x="635" y="44"/>
                    <a:pt x="635" y="44"/>
                    <a:pt x="635" y="44"/>
                  </a:cubicBezTo>
                  <a:cubicBezTo>
                    <a:pt x="635" y="46"/>
                    <a:pt x="635" y="46"/>
                    <a:pt x="635" y="46"/>
                  </a:cubicBezTo>
                  <a:close/>
                  <a:moveTo>
                    <a:pt x="612" y="40"/>
                  </a:moveTo>
                  <a:cubicBezTo>
                    <a:pt x="627" y="44"/>
                    <a:pt x="627" y="44"/>
                    <a:pt x="627" y="44"/>
                  </a:cubicBezTo>
                  <a:cubicBezTo>
                    <a:pt x="628" y="42"/>
                    <a:pt x="628" y="42"/>
                    <a:pt x="628" y="42"/>
                  </a:cubicBezTo>
                  <a:cubicBezTo>
                    <a:pt x="612" y="38"/>
                    <a:pt x="612" y="38"/>
                    <a:pt x="612" y="38"/>
                  </a:cubicBezTo>
                  <a:lnTo>
                    <a:pt x="61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61"/>
            <p:cNvSpPr>
              <a:spLocks/>
            </p:cNvSpPr>
            <p:nvPr/>
          </p:nvSpPr>
          <p:spPr bwMode="auto">
            <a:xfrm>
              <a:off x="5760" y="2782"/>
              <a:ext cx="25" cy="12"/>
            </a:xfrm>
            <a:custGeom>
              <a:avLst/>
              <a:gdLst>
                <a:gd name="T0" fmla="*/ 23 w 25"/>
                <a:gd name="T1" fmla="*/ 12 h 12"/>
                <a:gd name="T2" fmla="*/ 0 w 25"/>
                <a:gd name="T3" fmla="*/ 6 h 12"/>
                <a:gd name="T4" fmla="*/ 1 w 25"/>
                <a:gd name="T5" fmla="*/ 0 h 12"/>
                <a:gd name="T6" fmla="*/ 25 w 25"/>
                <a:gd name="T7" fmla="*/ 5 h 12"/>
                <a:gd name="T8" fmla="*/ 23 w 25"/>
                <a:gd name="T9" fmla="*/ 12 h 12"/>
              </a:gdLst>
              <a:ahLst/>
              <a:cxnLst>
                <a:cxn ang="0">
                  <a:pos x="T0" y="T1"/>
                </a:cxn>
                <a:cxn ang="0">
                  <a:pos x="T2" y="T3"/>
                </a:cxn>
                <a:cxn ang="0">
                  <a:pos x="T4" y="T5"/>
                </a:cxn>
                <a:cxn ang="0">
                  <a:pos x="T6" y="T7"/>
                </a:cxn>
                <a:cxn ang="0">
                  <a:pos x="T8" y="T9"/>
                </a:cxn>
              </a:cxnLst>
              <a:rect l="0" t="0" r="r" b="b"/>
              <a:pathLst>
                <a:path w="25" h="12">
                  <a:moveTo>
                    <a:pt x="23" y="12"/>
                  </a:moveTo>
                  <a:lnTo>
                    <a:pt x="0" y="6"/>
                  </a:lnTo>
                  <a:lnTo>
                    <a:pt x="1" y="0"/>
                  </a:lnTo>
                  <a:lnTo>
                    <a:pt x="25" y="5"/>
                  </a:lnTo>
                  <a:lnTo>
                    <a:pt x="23"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63"/>
            <p:cNvSpPr>
              <a:spLocks/>
            </p:cNvSpPr>
            <p:nvPr/>
          </p:nvSpPr>
          <p:spPr bwMode="auto">
            <a:xfrm>
              <a:off x="5753" y="2801"/>
              <a:ext cx="27" cy="20"/>
            </a:xfrm>
            <a:custGeom>
              <a:avLst/>
              <a:gdLst>
                <a:gd name="T0" fmla="*/ 23 w 27"/>
                <a:gd name="T1" fmla="*/ 20 h 20"/>
                <a:gd name="T2" fmla="*/ 0 w 27"/>
                <a:gd name="T3" fmla="*/ 13 h 20"/>
                <a:gd name="T4" fmla="*/ 3 w 27"/>
                <a:gd name="T5" fmla="*/ 0 h 20"/>
                <a:gd name="T6" fmla="*/ 27 w 27"/>
                <a:gd name="T7" fmla="*/ 6 h 20"/>
                <a:gd name="T8" fmla="*/ 23 w 27"/>
                <a:gd name="T9" fmla="*/ 20 h 20"/>
              </a:gdLst>
              <a:ahLst/>
              <a:cxnLst>
                <a:cxn ang="0">
                  <a:pos x="T0" y="T1"/>
                </a:cxn>
                <a:cxn ang="0">
                  <a:pos x="T2" y="T3"/>
                </a:cxn>
                <a:cxn ang="0">
                  <a:pos x="T4" y="T5"/>
                </a:cxn>
                <a:cxn ang="0">
                  <a:pos x="T6" y="T7"/>
                </a:cxn>
                <a:cxn ang="0">
                  <a:pos x="T8" y="T9"/>
                </a:cxn>
              </a:cxnLst>
              <a:rect l="0" t="0" r="r" b="b"/>
              <a:pathLst>
                <a:path w="27" h="20">
                  <a:moveTo>
                    <a:pt x="23" y="20"/>
                  </a:moveTo>
                  <a:lnTo>
                    <a:pt x="0" y="13"/>
                  </a:lnTo>
                  <a:lnTo>
                    <a:pt x="3" y="0"/>
                  </a:lnTo>
                  <a:lnTo>
                    <a:pt x="27" y="6"/>
                  </a:lnTo>
                  <a:lnTo>
                    <a:pt x="23"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65"/>
            <p:cNvSpPr>
              <a:spLocks/>
            </p:cNvSpPr>
            <p:nvPr/>
          </p:nvSpPr>
          <p:spPr bwMode="auto">
            <a:xfrm>
              <a:off x="5831" y="2837"/>
              <a:ext cx="9" cy="8"/>
            </a:xfrm>
            <a:custGeom>
              <a:avLst/>
              <a:gdLst>
                <a:gd name="T0" fmla="*/ 0 w 9"/>
                <a:gd name="T1" fmla="*/ 4 h 9"/>
                <a:gd name="T2" fmla="*/ 6 w 9"/>
                <a:gd name="T3" fmla="*/ 0 h 9"/>
                <a:gd name="T4" fmla="*/ 9 w 9"/>
                <a:gd name="T5" fmla="*/ 6 h 9"/>
                <a:gd name="T6" fmla="*/ 3 w 9"/>
                <a:gd name="T7" fmla="*/ 9 h 9"/>
                <a:gd name="T8" fmla="*/ 0 w 9"/>
                <a:gd name="T9" fmla="*/ 4 h 9"/>
              </a:gdLst>
              <a:ahLst/>
              <a:cxnLst>
                <a:cxn ang="0">
                  <a:pos x="T0" y="T1"/>
                </a:cxn>
                <a:cxn ang="0">
                  <a:pos x="T2" y="T3"/>
                </a:cxn>
                <a:cxn ang="0">
                  <a:pos x="T4" y="T5"/>
                </a:cxn>
                <a:cxn ang="0">
                  <a:pos x="T6" y="T7"/>
                </a:cxn>
                <a:cxn ang="0">
                  <a:pos x="T8" y="T9"/>
                </a:cxn>
              </a:cxnLst>
              <a:rect l="0" t="0" r="r" b="b"/>
              <a:pathLst>
                <a:path w="9" h="9">
                  <a:moveTo>
                    <a:pt x="0" y="4"/>
                  </a:moveTo>
                  <a:cubicBezTo>
                    <a:pt x="1" y="1"/>
                    <a:pt x="3" y="0"/>
                    <a:pt x="6" y="0"/>
                  </a:cubicBezTo>
                  <a:cubicBezTo>
                    <a:pt x="8" y="1"/>
                    <a:pt x="9" y="3"/>
                    <a:pt x="9" y="6"/>
                  </a:cubicBezTo>
                  <a:cubicBezTo>
                    <a:pt x="8" y="8"/>
                    <a:pt x="6" y="9"/>
                    <a:pt x="3" y="9"/>
                  </a:cubicBezTo>
                  <a:cubicBezTo>
                    <a:pt x="1" y="8"/>
                    <a:pt x="0" y="6"/>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66"/>
            <p:cNvSpPr>
              <a:spLocks noEditPoints="1"/>
            </p:cNvSpPr>
            <p:nvPr/>
          </p:nvSpPr>
          <p:spPr bwMode="auto">
            <a:xfrm>
              <a:off x="5735" y="2785"/>
              <a:ext cx="8" cy="14"/>
            </a:xfrm>
            <a:custGeom>
              <a:avLst/>
              <a:gdLst>
                <a:gd name="T0" fmla="*/ 8 w 8"/>
                <a:gd name="T1" fmla="*/ 0 h 15"/>
                <a:gd name="T2" fmla="*/ 2 w 8"/>
                <a:gd name="T3" fmla="*/ 5 h 15"/>
                <a:gd name="T4" fmla="*/ 0 w 8"/>
                <a:gd name="T5" fmla="*/ 15 h 15"/>
                <a:gd name="T6" fmla="*/ 0 w 8"/>
                <a:gd name="T7" fmla="*/ 15 h 15"/>
                <a:gd name="T8" fmla="*/ 2 w 8"/>
                <a:gd name="T9" fmla="*/ 5 h 15"/>
                <a:gd name="T10" fmla="*/ 8 w 8"/>
                <a:gd name="T11" fmla="*/ 0 h 15"/>
                <a:gd name="T12" fmla="*/ 8 w 8"/>
                <a:gd name="T13" fmla="*/ 0 h 15"/>
                <a:gd name="T14" fmla="*/ 8 w 8"/>
                <a:gd name="T15" fmla="*/ 0 h 15"/>
                <a:gd name="T16" fmla="*/ 8 w 8"/>
                <a:gd name="T17" fmla="*/ 0 h 15"/>
                <a:gd name="T18" fmla="*/ 8 w 8"/>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5">
                  <a:moveTo>
                    <a:pt x="8" y="0"/>
                  </a:moveTo>
                  <a:cubicBezTo>
                    <a:pt x="5" y="0"/>
                    <a:pt x="3" y="2"/>
                    <a:pt x="2" y="5"/>
                  </a:cubicBezTo>
                  <a:cubicBezTo>
                    <a:pt x="0" y="15"/>
                    <a:pt x="0" y="15"/>
                    <a:pt x="0" y="15"/>
                  </a:cubicBezTo>
                  <a:cubicBezTo>
                    <a:pt x="0" y="15"/>
                    <a:pt x="0" y="15"/>
                    <a:pt x="0" y="15"/>
                  </a:cubicBezTo>
                  <a:cubicBezTo>
                    <a:pt x="2" y="5"/>
                    <a:pt x="2" y="5"/>
                    <a:pt x="2" y="5"/>
                  </a:cubicBezTo>
                  <a:cubicBezTo>
                    <a:pt x="3" y="2"/>
                    <a:pt x="5" y="0"/>
                    <a:pt x="8" y="0"/>
                  </a:cubicBezTo>
                  <a:moveTo>
                    <a:pt x="8" y="0"/>
                  </a:moveTo>
                  <a:cubicBezTo>
                    <a:pt x="8" y="0"/>
                    <a:pt x="8" y="0"/>
                    <a:pt x="8" y="0"/>
                  </a:cubicBezTo>
                  <a:cubicBezTo>
                    <a:pt x="8" y="0"/>
                    <a:pt x="8" y="0"/>
                    <a:pt x="8" y="0"/>
                  </a:cubicBezTo>
                  <a:cubicBezTo>
                    <a:pt x="8" y="0"/>
                    <a:pt x="8" y="0"/>
                    <a:pt x="8"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67"/>
            <p:cNvSpPr>
              <a:spLocks/>
            </p:cNvSpPr>
            <p:nvPr/>
          </p:nvSpPr>
          <p:spPr bwMode="auto">
            <a:xfrm>
              <a:off x="5865" y="290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72"/>
            <p:cNvSpPr>
              <a:spLocks/>
            </p:cNvSpPr>
            <p:nvPr/>
          </p:nvSpPr>
          <p:spPr bwMode="auto">
            <a:xfrm>
              <a:off x="5753" y="2801"/>
              <a:ext cx="27" cy="20"/>
            </a:xfrm>
            <a:custGeom>
              <a:avLst/>
              <a:gdLst>
                <a:gd name="T0" fmla="*/ 3 w 27"/>
                <a:gd name="T1" fmla="*/ 0 h 20"/>
                <a:gd name="T2" fmla="*/ 0 w 27"/>
                <a:gd name="T3" fmla="*/ 13 h 20"/>
                <a:gd name="T4" fmla="*/ 23 w 27"/>
                <a:gd name="T5" fmla="*/ 20 h 20"/>
                <a:gd name="T6" fmla="*/ 27 w 27"/>
                <a:gd name="T7" fmla="*/ 6 h 20"/>
                <a:gd name="T8" fmla="*/ 3 w 27"/>
                <a:gd name="T9" fmla="*/ 0 h 20"/>
              </a:gdLst>
              <a:ahLst/>
              <a:cxnLst>
                <a:cxn ang="0">
                  <a:pos x="T0" y="T1"/>
                </a:cxn>
                <a:cxn ang="0">
                  <a:pos x="T2" y="T3"/>
                </a:cxn>
                <a:cxn ang="0">
                  <a:pos x="T4" y="T5"/>
                </a:cxn>
                <a:cxn ang="0">
                  <a:pos x="T6" y="T7"/>
                </a:cxn>
                <a:cxn ang="0">
                  <a:pos x="T8" y="T9"/>
                </a:cxn>
              </a:cxnLst>
              <a:rect l="0" t="0" r="r" b="b"/>
              <a:pathLst>
                <a:path w="27" h="20">
                  <a:moveTo>
                    <a:pt x="3" y="0"/>
                  </a:moveTo>
                  <a:lnTo>
                    <a:pt x="0" y="13"/>
                  </a:lnTo>
                  <a:lnTo>
                    <a:pt x="23" y="20"/>
                  </a:lnTo>
                  <a:lnTo>
                    <a:pt x="27" y="6"/>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78"/>
            <p:cNvSpPr>
              <a:spLocks/>
            </p:cNvSpPr>
            <p:nvPr/>
          </p:nvSpPr>
          <p:spPr bwMode="auto">
            <a:xfrm>
              <a:off x="5238" y="2370"/>
              <a:ext cx="12" cy="10"/>
            </a:xfrm>
            <a:custGeom>
              <a:avLst/>
              <a:gdLst>
                <a:gd name="T0" fmla="*/ 4 w 12"/>
                <a:gd name="T1" fmla="*/ 11 h 11"/>
                <a:gd name="T2" fmla="*/ 11 w 12"/>
                <a:gd name="T3" fmla="*/ 7 h 11"/>
                <a:gd name="T4" fmla="*/ 7 w 12"/>
                <a:gd name="T5" fmla="*/ 1 h 11"/>
                <a:gd name="T6" fmla="*/ 1 w 12"/>
                <a:gd name="T7" fmla="*/ 4 h 11"/>
                <a:gd name="T8" fmla="*/ 4 w 12"/>
                <a:gd name="T9" fmla="*/ 11 h 11"/>
              </a:gdLst>
              <a:ahLst/>
              <a:cxnLst>
                <a:cxn ang="0">
                  <a:pos x="T0" y="T1"/>
                </a:cxn>
                <a:cxn ang="0">
                  <a:pos x="T2" y="T3"/>
                </a:cxn>
                <a:cxn ang="0">
                  <a:pos x="T4" y="T5"/>
                </a:cxn>
                <a:cxn ang="0">
                  <a:pos x="T6" y="T7"/>
                </a:cxn>
                <a:cxn ang="0">
                  <a:pos x="T8" y="T9"/>
                </a:cxn>
              </a:cxnLst>
              <a:rect l="0" t="0" r="r" b="b"/>
              <a:pathLst>
                <a:path w="12" h="11">
                  <a:moveTo>
                    <a:pt x="4" y="11"/>
                  </a:moveTo>
                  <a:cubicBezTo>
                    <a:pt x="7" y="11"/>
                    <a:pt x="10" y="10"/>
                    <a:pt x="11" y="7"/>
                  </a:cubicBezTo>
                  <a:cubicBezTo>
                    <a:pt x="12" y="4"/>
                    <a:pt x="10" y="1"/>
                    <a:pt x="7" y="1"/>
                  </a:cubicBezTo>
                  <a:cubicBezTo>
                    <a:pt x="5" y="0"/>
                    <a:pt x="2" y="1"/>
                    <a:pt x="1" y="4"/>
                  </a:cubicBezTo>
                  <a:cubicBezTo>
                    <a:pt x="0" y="7"/>
                    <a:pt x="2" y="10"/>
                    <a:pt x="4" y="11"/>
                  </a:cubicBezTo>
                </a:path>
              </a:pathLst>
            </a:cu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82"/>
            <p:cNvSpPr>
              <a:spLocks noEditPoints="1"/>
            </p:cNvSpPr>
            <p:nvPr/>
          </p:nvSpPr>
          <p:spPr bwMode="auto">
            <a:xfrm>
              <a:off x="5188" y="2325"/>
              <a:ext cx="55" cy="16"/>
            </a:xfrm>
            <a:custGeom>
              <a:avLst/>
              <a:gdLst>
                <a:gd name="T0" fmla="*/ 29 w 59"/>
                <a:gd name="T1" fmla="*/ 9 h 17"/>
                <a:gd name="T2" fmla="*/ 29 w 59"/>
                <a:gd name="T3" fmla="*/ 9 h 17"/>
                <a:gd name="T4" fmla="*/ 33 w 59"/>
                <a:gd name="T5" fmla="*/ 10 h 17"/>
                <a:gd name="T6" fmla="*/ 34 w 59"/>
                <a:gd name="T7" fmla="*/ 11 h 17"/>
                <a:gd name="T8" fmla="*/ 35 w 59"/>
                <a:gd name="T9" fmla="*/ 11 h 17"/>
                <a:gd name="T10" fmla="*/ 59 w 59"/>
                <a:gd name="T11" fmla="*/ 17 h 17"/>
                <a:gd name="T12" fmla="*/ 58 w 59"/>
                <a:gd name="T13" fmla="*/ 17 h 17"/>
                <a:gd name="T14" fmla="*/ 34 w 59"/>
                <a:gd name="T15" fmla="*/ 10 h 17"/>
                <a:gd name="T16" fmla="*/ 29 w 59"/>
                <a:gd name="T17" fmla="*/ 9 h 17"/>
                <a:gd name="T18" fmla="*/ 9 w 59"/>
                <a:gd name="T19" fmla="*/ 4 h 17"/>
                <a:gd name="T20" fmla="*/ 26 w 59"/>
                <a:gd name="T21" fmla="*/ 8 h 17"/>
                <a:gd name="T22" fmla="*/ 26 w 59"/>
                <a:gd name="T23" fmla="*/ 8 h 17"/>
                <a:gd name="T24" fmla="*/ 10 w 59"/>
                <a:gd name="T25" fmla="*/ 4 h 17"/>
                <a:gd name="T26" fmla="*/ 9 w 59"/>
                <a:gd name="T27" fmla="*/ 4 h 17"/>
                <a:gd name="T28" fmla="*/ 0 w 59"/>
                <a:gd name="T29" fmla="*/ 0 h 17"/>
                <a:gd name="T30" fmla="*/ 4 w 59"/>
                <a:gd name="T31" fmla="*/ 1 h 17"/>
                <a:gd name="T32" fmla="*/ 0 w 59"/>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7">
                  <a:moveTo>
                    <a:pt x="29" y="9"/>
                  </a:moveTo>
                  <a:cubicBezTo>
                    <a:pt x="29" y="9"/>
                    <a:pt x="29" y="9"/>
                    <a:pt x="29" y="9"/>
                  </a:cubicBezTo>
                  <a:cubicBezTo>
                    <a:pt x="30" y="9"/>
                    <a:pt x="31" y="10"/>
                    <a:pt x="33" y="10"/>
                  </a:cubicBezTo>
                  <a:cubicBezTo>
                    <a:pt x="33" y="10"/>
                    <a:pt x="34" y="10"/>
                    <a:pt x="34" y="11"/>
                  </a:cubicBezTo>
                  <a:cubicBezTo>
                    <a:pt x="35" y="11"/>
                    <a:pt x="35" y="11"/>
                    <a:pt x="35" y="11"/>
                  </a:cubicBezTo>
                  <a:cubicBezTo>
                    <a:pt x="50" y="15"/>
                    <a:pt x="55" y="17"/>
                    <a:pt x="59" y="17"/>
                  </a:cubicBezTo>
                  <a:cubicBezTo>
                    <a:pt x="58" y="17"/>
                    <a:pt x="58" y="17"/>
                    <a:pt x="58" y="17"/>
                  </a:cubicBezTo>
                  <a:cubicBezTo>
                    <a:pt x="34" y="10"/>
                    <a:pt x="34" y="10"/>
                    <a:pt x="34" y="10"/>
                  </a:cubicBezTo>
                  <a:cubicBezTo>
                    <a:pt x="29" y="9"/>
                    <a:pt x="29" y="9"/>
                    <a:pt x="29" y="9"/>
                  </a:cubicBezTo>
                  <a:moveTo>
                    <a:pt x="9" y="4"/>
                  </a:moveTo>
                  <a:cubicBezTo>
                    <a:pt x="12" y="5"/>
                    <a:pt x="16" y="6"/>
                    <a:pt x="26" y="8"/>
                  </a:cubicBezTo>
                  <a:cubicBezTo>
                    <a:pt x="26" y="8"/>
                    <a:pt x="26" y="8"/>
                    <a:pt x="26" y="8"/>
                  </a:cubicBezTo>
                  <a:cubicBezTo>
                    <a:pt x="10" y="4"/>
                    <a:pt x="10" y="4"/>
                    <a:pt x="10" y="4"/>
                  </a:cubicBezTo>
                  <a:cubicBezTo>
                    <a:pt x="10" y="4"/>
                    <a:pt x="10" y="4"/>
                    <a:pt x="9" y="4"/>
                  </a:cubicBezTo>
                  <a:moveTo>
                    <a:pt x="0" y="0"/>
                  </a:moveTo>
                  <a:cubicBezTo>
                    <a:pt x="1" y="0"/>
                    <a:pt x="3" y="1"/>
                    <a:pt x="4" y="1"/>
                  </a:cubicBezTo>
                  <a:cubicBezTo>
                    <a:pt x="3" y="1"/>
                    <a:pt x="2" y="0"/>
                    <a:pt x="0"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83"/>
            <p:cNvSpPr>
              <a:spLocks/>
            </p:cNvSpPr>
            <p:nvPr/>
          </p:nvSpPr>
          <p:spPr bwMode="auto">
            <a:xfrm>
              <a:off x="5212" y="2333"/>
              <a:ext cx="3" cy="1"/>
            </a:xfrm>
            <a:custGeom>
              <a:avLst/>
              <a:gdLst>
                <a:gd name="T0" fmla="*/ 0 w 3"/>
                <a:gd name="T1" fmla="*/ 0 h 1"/>
                <a:gd name="T2" fmla="*/ 0 w 3"/>
                <a:gd name="T3" fmla="*/ 0 h 1"/>
                <a:gd name="T4" fmla="*/ 3 w 3"/>
                <a:gd name="T5" fmla="*/ 1 h 1"/>
                <a:gd name="T6" fmla="*/ 3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0" y="0"/>
                    <a:pt x="0" y="0"/>
                    <a:pt x="0" y="0"/>
                  </a:cubicBezTo>
                  <a:cubicBezTo>
                    <a:pt x="1" y="1"/>
                    <a:pt x="2" y="1"/>
                    <a:pt x="3" y="1"/>
                  </a:cubicBezTo>
                  <a:cubicBezTo>
                    <a:pt x="3" y="1"/>
                    <a:pt x="3" y="1"/>
                    <a:pt x="3" y="1"/>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84"/>
            <p:cNvSpPr>
              <a:spLocks/>
            </p:cNvSpPr>
            <p:nvPr/>
          </p:nvSpPr>
          <p:spPr bwMode="auto">
            <a:xfrm>
              <a:off x="5249" y="2341"/>
              <a:ext cx="3" cy="1"/>
            </a:xfrm>
            <a:custGeom>
              <a:avLst/>
              <a:gdLst>
                <a:gd name="T0" fmla="*/ 0 w 4"/>
                <a:gd name="T1" fmla="*/ 0 h 1"/>
                <a:gd name="T2" fmla="*/ 0 w 4"/>
                <a:gd name="T3" fmla="*/ 1 h 1"/>
                <a:gd name="T4" fmla="*/ 4 w 4"/>
                <a:gd name="T5" fmla="*/ 1 h 1"/>
                <a:gd name="T6" fmla="*/ 0 w 4"/>
                <a:gd name="T7" fmla="*/ 0 h 1"/>
              </a:gdLst>
              <a:ahLst/>
              <a:cxnLst>
                <a:cxn ang="0">
                  <a:pos x="T0" y="T1"/>
                </a:cxn>
                <a:cxn ang="0">
                  <a:pos x="T2" y="T3"/>
                </a:cxn>
                <a:cxn ang="0">
                  <a:pos x="T4" y="T5"/>
                </a:cxn>
                <a:cxn ang="0">
                  <a:pos x="T6" y="T7"/>
                </a:cxn>
              </a:cxnLst>
              <a:rect l="0" t="0" r="r" b="b"/>
              <a:pathLst>
                <a:path w="4" h="1">
                  <a:moveTo>
                    <a:pt x="0" y="0"/>
                  </a:moveTo>
                  <a:cubicBezTo>
                    <a:pt x="0" y="0"/>
                    <a:pt x="0" y="0"/>
                    <a:pt x="0" y="1"/>
                  </a:cubicBezTo>
                  <a:cubicBezTo>
                    <a:pt x="1" y="1"/>
                    <a:pt x="3" y="1"/>
                    <a:pt x="4" y="1"/>
                  </a:cubicBezTo>
                  <a:cubicBezTo>
                    <a:pt x="2" y="1"/>
                    <a:pt x="1" y="0"/>
                    <a:pt x="0"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86"/>
            <p:cNvSpPr>
              <a:spLocks noEditPoints="1"/>
            </p:cNvSpPr>
            <p:nvPr/>
          </p:nvSpPr>
          <p:spPr bwMode="auto">
            <a:xfrm>
              <a:off x="5125" y="2426"/>
              <a:ext cx="131" cy="35"/>
            </a:xfrm>
            <a:custGeom>
              <a:avLst/>
              <a:gdLst>
                <a:gd name="T0" fmla="*/ 141 w 141"/>
                <a:gd name="T1" fmla="*/ 38 h 38"/>
                <a:gd name="T2" fmla="*/ 141 w 141"/>
                <a:gd name="T3" fmla="*/ 38 h 38"/>
                <a:gd name="T4" fmla="*/ 141 w 141"/>
                <a:gd name="T5" fmla="*/ 38 h 38"/>
                <a:gd name="T6" fmla="*/ 141 w 141"/>
                <a:gd name="T7" fmla="*/ 38 h 38"/>
                <a:gd name="T8" fmla="*/ 0 w 141"/>
                <a:gd name="T9" fmla="*/ 0 h 38"/>
                <a:gd name="T10" fmla="*/ 0 w 141"/>
                <a:gd name="T11" fmla="*/ 0 h 38"/>
                <a:gd name="T12" fmla="*/ 1 w 141"/>
                <a:gd name="T13" fmla="*/ 0 h 38"/>
                <a:gd name="T14" fmla="*/ 0 w 14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38">
                  <a:moveTo>
                    <a:pt x="141" y="38"/>
                  </a:moveTo>
                  <a:cubicBezTo>
                    <a:pt x="141" y="38"/>
                    <a:pt x="141" y="38"/>
                    <a:pt x="141" y="38"/>
                  </a:cubicBezTo>
                  <a:cubicBezTo>
                    <a:pt x="141" y="38"/>
                    <a:pt x="141" y="38"/>
                    <a:pt x="141" y="38"/>
                  </a:cubicBezTo>
                  <a:cubicBezTo>
                    <a:pt x="141" y="38"/>
                    <a:pt x="141" y="38"/>
                    <a:pt x="141" y="38"/>
                  </a:cubicBezTo>
                  <a:moveTo>
                    <a:pt x="0" y="0"/>
                  </a:moveTo>
                  <a:cubicBezTo>
                    <a:pt x="0" y="0"/>
                    <a:pt x="0" y="0"/>
                    <a:pt x="0" y="0"/>
                  </a:cubicBezTo>
                  <a:cubicBezTo>
                    <a:pt x="1" y="0"/>
                    <a:pt x="1" y="0"/>
                    <a:pt x="1" y="0"/>
                  </a:cubicBezTo>
                  <a:cubicBezTo>
                    <a:pt x="1" y="0"/>
                    <a:pt x="1" y="0"/>
                    <a:pt x="0" y="0"/>
                  </a:cubicBezTo>
                </a:path>
              </a:pathLst>
            </a:custGeom>
            <a:solidFill>
              <a:srgbClr val="5300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3"/>
          <p:cNvSpPr>
            <a:spLocks noGrp="1"/>
          </p:cNvSpPr>
          <p:nvPr>
            <p:ph type="title"/>
          </p:nvPr>
        </p:nvSpPr>
        <p:spPr/>
        <p:txBody>
          <a:bodyPr/>
          <a:lstStyle/>
          <a:p>
            <a:r>
              <a:rPr lang="en-US" dirty="0"/>
              <a:t>Manage your cold data with SQL Server Stretch database</a:t>
            </a:r>
          </a:p>
        </p:txBody>
      </p:sp>
      <p:sp>
        <p:nvSpPr>
          <p:cNvPr id="5" name="Text Placeholder 4"/>
          <p:cNvSpPr>
            <a:spLocks noGrp="1"/>
          </p:cNvSpPr>
          <p:nvPr>
            <p:ph type="body" sz="quarter" idx="12"/>
          </p:nvPr>
        </p:nvSpPr>
        <p:spPr/>
        <p:txBody>
          <a:bodyPr/>
          <a:lstStyle/>
          <a:p>
            <a:r>
              <a:rPr lang="en-US" dirty="0"/>
              <a:t>Anthony van Gemert </a:t>
            </a:r>
          </a:p>
          <a:p>
            <a:r>
              <a:rPr lang="en-US" dirty="0"/>
              <a:t>Program Manager</a:t>
            </a:r>
          </a:p>
        </p:txBody>
      </p:sp>
      <p:sp>
        <p:nvSpPr>
          <p:cNvPr id="174" name="Text Placeholder 2"/>
          <p:cNvSpPr txBox="1">
            <a:spLocks/>
          </p:cNvSpPr>
          <p:nvPr/>
        </p:nvSpPr>
        <p:spPr bwMode="white">
          <a:xfrm>
            <a:off x="10333038" y="296863"/>
            <a:ext cx="1828800" cy="461665"/>
          </a:xfrm>
          <a:prstGeom prst="rect">
            <a:avLst/>
          </a:prstGeom>
        </p:spPr>
        <p:txBody>
          <a:bodyPr/>
          <a:lstStyle>
            <a:lvl1pPr marL="0" marR="0" indent="0" algn="r"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a:gradFill>
                  <a:gsLst>
                    <a:gs pos="125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BRK3159</a:t>
            </a:r>
          </a:p>
        </p:txBody>
      </p:sp>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3176254"/>
          </a:xfrm>
        </p:spPr>
        <p:txBody>
          <a:bodyPr/>
          <a:lstStyle/>
          <a:p>
            <a:r>
              <a:rPr lang="en-US" dirty="0"/>
              <a:t>SQL Server Stretch DB with Azure, makes ‘Hybrid’ as simple as it gets…</a:t>
            </a:r>
          </a:p>
        </p:txBody>
      </p:sp>
    </p:spTree>
    <p:extLst>
      <p:ext uri="{BB962C8B-B14F-4D97-AF65-F5344CB8AC3E}">
        <p14:creationId xmlns:p14="http://schemas.microsoft.com/office/powerpoint/2010/main" val="13030075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What is Stretch?</a:t>
            </a:r>
          </a:p>
        </p:txBody>
      </p:sp>
      <p:sp>
        <p:nvSpPr>
          <p:cNvPr id="6" name="Text Placeholder 5"/>
          <p:cNvSpPr>
            <a:spLocks noGrp="1"/>
          </p:cNvSpPr>
          <p:nvPr>
            <p:ph type="body" sz="quarter" idx="10"/>
          </p:nvPr>
        </p:nvSpPr>
        <p:spPr>
          <a:xfrm>
            <a:off x="274638" y="1212850"/>
            <a:ext cx="11887200" cy="960263"/>
          </a:xfrm>
        </p:spPr>
        <p:txBody>
          <a:bodyPr/>
          <a:lstStyle/>
          <a:p>
            <a:r>
              <a:rPr lang="en-US" sz="2800" dirty="0">
                <a:solidFill>
                  <a:srgbClr val="0078D7"/>
                </a:solidFill>
              </a:rPr>
              <a:t>SQL Stretch Database is a hybrid solution for securely migrating cold data to Azure, with remote query processing abilities</a:t>
            </a:r>
            <a:endParaRPr lang="en-US" sz="2800" dirty="0"/>
          </a:p>
        </p:txBody>
      </p:sp>
      <p:pic>
        <p:nvPicPr>
          <p:cNvPr id="8" name="Picture 7"/>
          <p:cNvPicPr>
            <a:picLocks noChangeAspect="1"/>
          </p:cNvPicPr>
          <p:nvPr/>
        </p:nvPicPr>
        <p:blipFill>
          <a:blip r:embed="rId3"/>
          <a:stretch>
            <a:fillRect/>
          </a:stretch>
        </p:blipFill>
        <p:spPr>
          <a:xfrm>
            <a:off x="427037" y="2659062"/>
            <a:ext cx="6553200" cy="3354434"/>
          </a:xfrm>
          <a:prstGeom prst="rect">
            <a:avLst/>
          </a:prstGeom>
        </p:spPr>
      </p:pic>
      <p:sp>
        <p:nvSpPr>
          <p:cNvPr id="5" name="Rectangle 4"/>
          <p:cNvSpPr/>
          <p:nvPr/>
        </p:nvSpPr>
        <p:spPr>
          <a:xfrm>
            <a:off x="7285037" y="2659062"/>
            <a:ext cx="4724400" cy="2759730"/>
          </a:xfrm>
          <a:prstGeom prst="rect">
            <a:avLst/>
          </a:prstGeom>
        </p:spPr>
        <p:txBody>
          <a:bodyPr wrap="square">
            <a:spAutoFit/>
          </a:bodyPr>
          <a:lstStyle/>
          <a:p>
            <a:pPr>
              <a:spcBef>
                <a:spcPts val="1000"/>
              </a:spcBef>
              <a:spcAft>
                <a:spcPts val="0"/>
              </a:spcAft>
            </a:pPr>
            <a:r>
              <a:rPr lang="en-US" sz="2000" dirty="0">
                <a:ln>
                  <a:solidFill>
                    <a:srgbClr val="FFFFFF">
                      <a:alpha val="0"/>
                    </a:srgbClr>
                  </a:solidFill>
                </a:ln>
                <a:solidFill>
                  <a:srgbClr val="FF0000"/>
                </a:solidFill>
                <a:ea typeface="Segoe UI" panose="020B0502040204020203" pitchFamily="34" charset="0"/>
                <a:cs typeface="Segoe UI Light" panose="020B0502040204020203" pitchFamily="34" charset="0"/>
              </a:rPr>
              <a:t>Cost effective online cold data</a:t>
            </a:r>
          </a:p>
          <a:p>
            <a:pPr>
              <a:spcBef>
                <a:spcPts val="1000"/>
              </a:spcBef>
            </a:pPr>
            <a:r>
              <a:rPr lang="en-US" sz="2000" dirty="0">
                <a:ln>
                  <a:solidFill>
                    <a:srgbClr val="FFFFFF">
                      <a:alpha val="0"/>
                    </a:srgbClr>
                  </a:solidFill>
                </a:ln>
                <a:solidFill>
                  <a:srgbClr val="FF0000"/>
                </a:solidFill>
                <a:ea typeface="Segoe UI" panose="020B0502040204020203" pitchFamily="34" charset="0"/>
                <a:cs typeface="Segoe UI Light" panose="020B0502040204020203" pitchFamily="34" charset="0"/>
              </a:rPr>
              <a:t>Reduced local storage and maintenance costs</a:t>
            </a:r>
          </a:p>
          <a:p>
            <a:pPr>
              <a:spcBef>
                <a:spcPts val="1000"/>
              </a:spcBef>
            </a:pPr>
            <a:r>
              <a:rPr lang="en-US" sz="2000" dirty="0">
                <a:ln>
                  <a:solidFill>
                    <a:srgbClr val="FFFFFF">
                      <a:alpha val="0"/>
                    </a:srgbClr>
                  </a:solidFill>
                </a:ln>
                <a:solidFill>
                  <a:srgbClr val="FF0000"/>
                </a:solidFill>
                <a:ea typeface="Segoe UI" panose="020B0502040204020203" pitchFamily="34" charset="0"/>
                <a:cs typeface="Segoe UI Light" panose="020B0502040204020203" pitchFamily="34" charset="0"/>
              </a:rPr>
              <a:t>Entire table always online and accessible</a:t>
            </a:r>
          </a:p>
          <a:p>
            <a:pPr>
              <a:spcBef>
                <a:spcPts val="1000"/>
              </a:spcBef>
            </a:pPr>
            <a:r>
              <a:rPr lang="en-US" sz="2000" dirty="0">
                <a:ln>
                  <a:solidFill>
                    <a:srgbClr val="FFFFFF">
                      <a:alpha val="0"/>
                    </a:srgbClr>
                  </a:solidFill>
                </a:ln>
                <a:solidFill>
                  <a:srgbClr val="FF0000"/>
                </a:solidFill>
                <a:ea typeface="Segoe UI" panose="020B0502040204020203" pitchFamily="34" charset="0"/>
                <a:cs typeface="Segoe UI Light" panose="020B0502040204020203" pitchFamily="34" charset="0"/>
              </a:rPr>
              <a:t>No application changes</a:t>
            </a:r>
          </a:p>
          <a:p>
            <a:pPr>
              <a:spcBef>
                <a:spcPts val="1000"/>
              </a:spcBef>
            </a:pPr>
            <a:r>
              <a:rPr lang="en-US" sz="2000" dirty="0">
                <a:ln>
                  <a:solidFill>
                    <a:srgbClr val="FFFFFF">
                      <a:alpha val="0"/>
                    </a:srgbClr>
                  </a:solidFill>
                </a:ln>
                <a:solidFill>
                  <a:srgbClr val="FF0000"/>
                </a:solidFill>
                <a:ea typeface="Segoe UI" panose="020B0502040204020203" pitchFamily="34" charset="0"/>
                <a:cs typeface="Segoe UI Light" panose="020B0502040204020203" pitchFamily="34" charset="0"/>
              </a:rPr>
              <a:t>Supports Always Encrypted and Row-Level Security</a:t>
            </a:r>
          </a:p>
        </p:txBody>
      </p:sp>
    </p:spTree>
    <p:extLst>
      <p:ext uri="{BB962C8B-B14F-4D97-AF65-F5344CB8AC3E}">
        <p14:creationId xmlns:p14="http://schemas.microsoft.com/office/powerpoint/2010/main" val="421284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1112837" y="2125663"/>
            <a:ext cx="10668000" cy="1295399"/>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a:t>Why did we create Stretch? </a:t>
            </a:r>
          </a:p>
        </p:txBody>
      </p:sp>
      <p:grpSp>
        <p:nvGrpSpPr>
          <p:cNvPr id="9" name="Group 8"/>
          <p:cNvGrpSpPr/>
          <p:nvPr/>
        </p:nvGrpSpPr>
        <p:grpSpPr>
          <a:xfrm>
            <a:off x="9875837" y="3116262"/>
            <a:ext cx="1851512" cy="3467277"/>
            <a:chOff x="6265863" y="1336675"/>
            <a:chExt cx="511174" cy="957262"/>
          </a:xfrm>
        </p:grpSpPr>
        <p:sp>
          <p:nvSpPr>
            <p:cNvPr id="10" name="Freeform 581"/>
            <p:cNvSpPr>
              <a:spLocks noEditPoints="1"/>
            </p:cNvSpPr>
            <p:nvPr/>
          </p:nvSpPr>
          <p:spPr bwMode="auto">
            <a:xfrm>
              <a:off x="6448425" y="1584325"/>
              <a:ext cx="119062" cy="119062"/>
            </a:xfrm>
            <a:custGeom>
              <a:avLst/>
              <a:gdLst>
                <a:gd name="T0" fmla="*/ 8 w 35"/>
                <a:gd name="T1" fmla="*/ 9 h 35"/>
                <a:gd name="T2" fmla="*/ 8 w 35"/>
                <a:gd name="T3" fmla="*/ 11 h 35"/>
                <a:gd name="T4" fmla="*/ 5 w 35"/>
                <a:gd name="T5" fmla="*/ 13 h 35"/>
                <a:gd name="T6" fmla="*/ 1 w 35"/>
                <a:gd name="T7" fmla="*/ 14 h 35"/>
                <a:gd name="T8" fmla="*/ 1 w 35"/>
                <a:gd name="T9" fmla="*/ 18 h 35"/>
                <a:gd name="T10" fmla="*/ 6 w 35"/>
                <a:gd name="T11" fmla="*/ 20 h 35"/>
                <a:gd name="T12" fmla="*/ 6 w 35"/>
                <a:gd name="T13" fmla="*/ 24 h 35"/>
                <a:gd name="T14" fmla="*/ 3 w 35"/>
                <a:gd name="T15" fmla="*/ 27 h 35"/>
                <a:gd name="T16" fmla="*/ 6 w 35"/>
                <a:gd name="T17" fmla="*/ 30 h 35"/>
                <a:gd name="T18" fmla="*/ 11 w 35"/>
                <a:gd name="T19" fmla="*/ 28 h 35"/>
                <a:gd name="T20" fmla="*/ 14 w 35"/>
                <a:gd name="T21" fmla="*/ 31 h 35"/>
                <a:gd name="T22" fmla="*/ 14 w 35"/>
                <a:gd name="T23" fmla="*/ 35 h 35"/>
                <a:gd name="T24" fmla="*/ 18 w 35"/>
                <a:gd name="T25" fmla="*/ 34 h 35"/>
                <a:gd name="T26" fmla="*/ 20 w 35"/>
                <a:gd name="T27" fmla="*/ 30 h 35"/>
                <a:gd name="T28" fmla="*/ 22 w 35"/>
                <a:gd name="T29" fmla="*/ 29 h 35"/>
                <a:gd name="T30" fmla="*/ 24 w 35"/>
                <a:gd name="T31" fmla="*/ 30 h 35"/>
                <a:gd name="T32" fmla="*/ 27 w 35"/>
                <a:gd name="T33" fmla="*/ 32 h 35"/>
                <a:gd name="T34" fmla="*/ 30 w 35"/>
                <a:gd name="T35" fmla="*/ 29 h 35"/>
                <a:gd name="T36" fmla="*/ 28 w 35"/>
                <a:gd name="T37" fmla="*/ 25 h 35"/>
                <a:gd name="T38" fmla="*/ 29 w 35"/>
                <a:gd name="T39" fmla="*/ 23 h 35"/>
                <a:gd name="T40" fmla="*/ 31 w 35"/>
                <a:gd name="T41" fmla="*/ 22 h 35"/>
                <a:gd name="T42" fmla="*/ 35 w 35"/>
                <a:gd name="T43" fmla="*/ 21 h 35"/>
                <a:gd name="T44" fmla="*/ 34 w 35"/>
                <a:gd name="T45" fmla="*/ 18 h 35"/>
                <a:gd name="T46" fmla="*/ 30 w 35"/>
                <a:gd name="T47" fmla="*/ 15 h 35"/>
                <a:gd name="T48" fmla="*/ 29 w 35"/>
                <a:gd name="T49" fmla="*/ 14 h 35"/>
                <a:gd name="T50" fmla="*/ 30 w 35"/>
                <a:gd name="T51" fmla="*/ 12 h 35"/>
                <a:gd name="T52" fmla="*/ 32 w 35"/>
                <a:gd name="T53" fmla="*/ 8 h 35"/>
                <a:gd name="T54" fmla="*/ 29 w 35"/>
                <a:gd name="T55" fmla="*/ 6 h 35"/>
                <a:gd name="T56" fmla="*/ 25 w 35"/>
                <a:gd name="T57" fmla="*/ 8 h 35"/>
                <a:gd name="T58" fmla="*/ 23 w 35"/>
                <a:gd name="T59" fmla="*/ 7 h 35"/>
                <a:gd name="T60" fmla="*/ 22 w 35"/>
                <a:gd name="T61" fmla="*/ 5 h 35"/>
                <a:gd name="T62" fmla="*/ 21 w 35"/>
                <a:gd name="T63" fmla="*/ 1 h 35"/>
                <a:gd name="T64" fmla="*/ 18 w 35"/>
                <a:gd name="T65" fmla="*/ 1 h 35"/>
                <a:gd name="T66" fmla="*/ 15 w 35"/>
                <a:gd name="T67" fmla="*/ 6 h 35"/>
                <a:gd name="T68" fmla="*/ 14 w 35"/>
                <a:gd name="T69" fmla="*/ 6 h 35"/>
                <a:gd name="T70" fmla="*/ 12 w 35"/>
                <a:gd name="T71" fmla="*/ 6 h 35"/>
                <a:gd name="T72" fmla="*/ 8 w 35"/>
                <a:gd name="T73" fmla="*/ 3 h 35"/>
                <a:gd name="T74" fmla="*/ 6 w 35"/>
                <a:gd name="T75" fmla="*/ 6 h 35"/>
                <a:gd name="T76" fmla="*/ 22 w 35"/>
                <a:gd name="T77" fmla="*/ 23 h 35"/>
                <a:gd name="T78" fmla="*/ 14 w 35"/>
                <a:gd name="T7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5">
                  <a:moveTo>
                    <a:pt x="6" y="6"/>
                  </a:moveTo>
                  <a:cubicBezTo>
                    <a:pt x="8" y="9"/>
                    <a:pt x="8" y="9"/>
                    <a:pt x="8" y="9"/>
                  </a:cubicBezTo>
                  <a:cubicBezTo>
                    <a:pt x="8" y="10"/>
                    <a:pt x="8" y="10"/>
                    <a:pt x="8" y="11"/>
                  </a:cubicBezTo>
                  <a:cubicBezTo>
                    <a:pt x="8" y="11"/>
                    <a:pt x="8" y="11"/>
                    <a:pt x="8" y="11"/>
                  </a:cubicBezTo>
                  <a:cubicBezTo>
                    <a:pt x="7" y="11"/>
                    <a:pt x="7" y="12"/>
                    <a:pt x="7" y="12"/>
                  </a:cubicBezTo>
                  <a:cubicBezTo>
                    <a:pt x="7" y="13"/>
                    <a:pt x="6" y="13"/>
                    <a:pt x="5" y="13"/>
                  </a:cubicBezTo>
                  <a:cubicBezTo>
                    <a:pt x="2" y="13"/>
                    <a:pt x="2" y="13"/>
                    <a:pt x="2" y="13"/>
                  </a:cubicBezTo>
                  <a:cubicBezTo>
                    <a:pt x="1" y="13"/>
                    <a:pt x="1" y="14"/>
                    <a:pt x="1" y="14"/>
                  </a:cubicBezTo>
                  <a:cubicBezTo>
                    <a:pt x="0" y="17"/>
                    <a:pt x="0" y="17"/>
                    <a:pt x="0" y="17"/>
                  </a:cubicBezTo>
                  <a:cubicBezTo>
                    <a:pt x="0" y="17"/>
                    <a:pt x="1" y="18"/>
                    <a:pt x="1" y="18"/>
                  </a:cubicBezTo>
                  <a:cubicBezTo>
                    <a:pt x="4" y="19"/>
                    <a:pt x="4" y="19"/>
                    <a:pt x="4" y="19"/>
                  </a:cubicBezTo>
                  <a:cubicBezTo>
                    <a:pt x="5" y="19"/>
                    <a:pt x="6" y="19"/>
                    <a:pt x="6" y="20"/>
                  </a:cubicBezTo>
                  <a:cubicBezTo>
                    <a:pt x="6" y="21"/>
                    <a:pt x="6" y="21"/>
                    <a:pt x="6" y="22"/>
                  </a:cubicBezTo>
                  <a:cubicBezTo>
                    <a:pt x="7" y="22"/>
                    <a:pt x="6" y="23"/>
                    <a:pt x="6" y="24"/>
                  </a:cubicBezTo>
                  <a:cubicBezTo>
                    <a:pt x="3" y="26"/>
                    <a:pt x="3" y="26"/>
                    <a:pt x="3" y="26"/>
                  </a:cubicBezTo>
                  <a:cubicBezTo>
                    <a:pt x="3" y="26"/>
                    <a:pt x="3" y="27"/>
                    <a:pt x="3" y="27"/>
                  </a:cubicBezTo>
                  <a:cubicBezTo>
                    <a:pt x="5" y="29"/>
                    <a:pt x="5" y="29"/>
                    <a:pt x="5" y="29"/>
                  </a:cubicBezTo>
                  <a:cubicBezTo>
                    <a:pt x="5" y="30"/>
                    <a:pt x="6" y="30"/>
                    <a:pt x="6" y="30"/>
                  </a:cubicBezTo>
                  <a:cubicBezTo>
                    <a:pt x="9" y="28"/>
                    <a:pt x="9" y="28"/>
                    <a:pt x="9" y="28"/>
                  </a:cubicBezTo>
                  <a:cubicBezTo>
                    <a:pt x="10" y="27"/>
                    <a:pt x="11" y="28"/>
                    <a:pt x="11" y="28"/>
                  </a:cubicBezTo>
                  <a:cubicBezTo>
                    <a:pt x="12" y="28"/>
                    <a:pt x="12" y="28"/>
                    <a:pt x="12" y="29"/>
                  </a:cubicBezTo>
                  <a:cubicBezTo>
                    <a:pt x="13" y="29"/>
                    <a:pt x="14" y="29"/>
                    <a:pt x="14" y="31"/>
                  </a:cubicBezTo>
                  <a:cubicBezTo>
                    <a:pt x="13" y="34"/>
                    <a:pt x="13" y="34"/>
                    <a:pt x="13" y="34"/>
                  </a:cubicBezTo>
                  <a:cubicBezTo>
                    <a:pt x="13" y="34"/>
                    <a:pt x="14" y="35"/>
                    <a:pt x="14" y="35"/>
                  </a:cubicBezTo>
                  <a:cubicBezTo>
                    <a:pt x="17" y="35"/>
                    <a:pt x="17" y="35"/>
                    <a:pt x="17" y="35"/>
                  </a:cubicBezTo>
                  <a:cubicBezTo>
                    <a:pt x="17" y="35"/>
                    <a:pt x="18" y="35"/>
                    <a:pt x="18" y="34"/>
                  </a:cubicBezTo>
                  <a:cubicBezTo>
                    <a:pt x="19" y="31"/>
                    <a:pt x="19" y="31"/>
                    <a:pt x="19" y="31"/>
                  </a:cubicBezTo>
                  <a:cubicBezTo>
                    <a:pt x="19" y="30"/>
                    <a:pt x="20" y="30"/>
                    <a:pt x="20" y="30"/>
                  </a:cubicBezTo>
                  <a:cubicBezTo>
                    <a:pt x="20" y="30"/>
                    <a:pt x="20" y="30"/>
                    <a:pt x="20" y="30"/>
                  </a:cubicBezTo>
                  <a:cubicBezTo>
                    <a:pt x="21" y="30"/>
                    <a:pt x="21" y="29"/>
                    <a:pt x="22" y="29"/>
                  </a:cubicBezTo>
                  <a:cubicBezTo>
                    <a:pt x="22" y="29"/>
                    <a:pt x="22" y="29"/>
                    <a:pt x="22" y="29"/>
                  </a:cubicBezTo>
                  <a:cubicBezTo>
                    <a:pt x="22" y="29"/>
                    <a:pt x="23" y="29"/>
                    <a:pt x="24" y="30"/>
                  </a:cubicBezTo>
                  <a:cubicBezTo>
                    <a:pt x="26" y="32"/>
                    <a:pt x="26" y="32"/>
                    <a:pt x="26" y="32"/>
                  </a:cubicBezTo>
                  <a:cubicBezTo>
                    <a:pt x="26" y="33"/>
                    <a:pt x="27" y="33"/>
                    <a:pt x="27" y="32"/>
                  </a:cubicBezTo>
                  <a:cubicBezTo>
                    <a:pt x="29" y="31"/>
                    <a:pt x="29" y="31"/>
                    <a:pt x="29" y="31"/>
                  </a:cubicBezTo>
                  <a:cubicBezTo>
                    <a:pt x="30" y="30"/>
                    <a:pt x="30" y="30"/>
                    <a:pt x="30" y="29"/>
                  </a:cubicBezTo>
                  <a:cubicBezTo>
                    <a:pt x="28" y="27"/>
                    <a:pt x="28" y="27"/>
                    <a:pt x="28" y="27"/>
                  </a:cubicBezTo>
                  <a:cubicBezTo>
                    <a:pt x="27" y="26"/>
                    <a:pt x="28" y="25"/>
                    <a:pt x="28" y="25"/>
                  </a:cubicBezTo>
                  <a:cubicBezTo>
                    <a:pt x="28" y="24"/>
                    <a:pt x="28" y="24"/>
                    <a:pt x="28" y="24"/>
                  </a:cubicBezTo>
                  <a:cubicBezTo>
                    <a:pt x="28" y="24"/>
                    <a:pt x="29" y="24"/>
                    <a:pt x="29" y="23"/>
                  </a:cubicBezTo>
                  <a:cubicBezTo>
                    <a:pt x="29" y="23"/>
                    <a:pt x="29" y="23"/>
                    <a:pt x="29" y="23"/>
                  </a:cubicBezTo>
                  <a:cubicBezTo>
                    <a:pt x="29" y="23"/>
                    <a:pt x="29" y="22"/>
                    <a:pt x="31" y="22"/>
                  </a:cubicBezTo>
                  <a:cubicBezTo>
                    <a:pt x="34" y="22"/>
                    <a:pt x="34" y="22"/>
                    <a:pt x="34" y="22"/>
                  </a:cubicBezTo>
                  <a:cubicBezTo>
                    <a:pt x="34" y="22"/>
                    <a:pt x="35" y="22"/>
                    <a:pt x="35" y="21"/>
                  </a:cubicBezTo>
                  <a:cubicBezTo>
                    <a:pt x="35" y="19"/>
                    <a:pt x="35" y="19"/>
                    <a:pt x="35" y="19"/>
                  </a:cubicBezTo>
                  <a:cubicBezTo>
                    <a:pt x="35" y="18"/>
                    <a:pt x="35" y="18"/>
                    <a:pt x="34" y="18"/>
                  </a:cubicBezTo>
                  <a:cubicBezTo>
                    <a:pt x="31" y="17"/>
                    <a:pt x="31" y="17"/>
                    <a:pt x="31" y="17"/>
                  </a:cubicBezTo>
                  <a:cubicBezTo>
                    <a:pt x="30" y="17"/>
                    <a:pt x="30" y="16"/>
                    <a:pt x="30" y="15"/>
                  </a:cubicBezTo>
                  <a:cubicBezTo>
                    <a:pt x="30" y="15"/>
                    <a:pt x="30" y="15"/>
                    <a:pt x="30" y="15"/>
                  </a:cubicBezTo>
                  <a:cubicBezTo>
                    <a:pt x="30" y="15"/>
                    <a:pt x="30" y="14"/>
                    <a:pt x="29" y="14"/>
                  </a:cubicBezTo>
                  <a:cubicBezTo>
                    <a:pt x="29" y="14"/>
                    <a:pt x="29" y="14"/>
                    <a:pt x="29" y="14"/>
                  </a:cubicBezTo>
                  <a:cubicBezTo>
                    <a:pt x="29" y="13"/>
                    <a:pt x="29" y="13"/>
                    <a:pt x="30" y="12"/>
                  </a:cubicBezTo>
                  <a:cubicBezTo>
                    <a:pt x="32" y="10"/>
                    <a:pt x="32" y="10"/>
                    <a:pt x="32" y="10"/>
                  </a:cubicBezTo>
                  <a:cubicBezTo>
                    <a:pt x="33" y="9"/>
                    <a:pt x="33" y="8"/>
                    <a:pt x="32" y="8"/>
                  </a:cubicBezTo>
                  <a:cubicBezTo>
                    <a:pt x="31" y="6"/>
                    <a:pt x="31" y="6"/>
                    <a:pt x="31" y="6"/>
                  </a:cubicBezTo>
                  <a:cubicBezTo>
                    <a:pt x="31" y="6"/>
                    <a:pt x="30" y="6"/>
                    <a:pt x="29" y="6"/>
                  </a:cubicBezTo>
                  <a:cubicBezTo>
                    <a:pt x="27" y="8"/>
                    <a:pt x="27" y="8"/>
                    <a:pt x="27" y="8"/>
                  </a:cubicBezTo>
                  <a:cubicBezTo>
                    <a:pt x="26" y="8"/>
                    <a:pt x="25" y="8"/>
                    <a:pt x="25" y="8"/>
                  </a:cubicBezTo>
                  <a:cubicBezTo>
                    <a:pt x="25" y="8"/>
                    <a:pt x="25" y="8"/>
                    <a:pt x="25" y="8"/>
                  </a:cubicBezTo>
                  <a:cubicBezTo>
                    <a:pt x="24" y="7"/>
                    <a:pt x="24" y="7"/>
                    <a:pt x="23" y="7"/>
                  </a:cubicBezTo>
                  <a:cubicBezTo>
                    <a:pt x="23" y="7"/>
                    <a:pt x="23" y="7"/>
                    <a:pt x="23" y="7"/>
                  </a:cubicBezTo>
                  <a:cubicBezTo>
                    <a:pt x="23" y="7"/>
                    <a:pt x="22" y="6"/>
                    <a:pt x="22" y="5"/>
                  </a:cubicBezTo>
                  <a:cubicBezTo>
                    <a:pt x="22" y="2"/>
                    <a:pt x="22" y="2"/>
                    <a:pt x="22" y="2"/>
                  </a:cubicBezTo>
                  <a:cubicBezTo>
                    <a:pt x="22" y="1"/>
                    <a:pt x="22" y="1"/>
                    <a:pt x="21" y="1"/>
                  </a:cubicBezTo>
                  <a:cubicBezTo>
                    <a:pt x="19" y="0"/>
                    <a:pt x="19" y="0"/>
                    <a:pt x="19" y="0"/>
                  </a:cubicBezTo>
                  <a:cubicBezTo>
                    <a:pt x="18" y="0"/>
                    <a:pt x="18" y="1"/>
                    <a:pt x="18" y="1"/>
                  </a:cubicBezTo>
                  <a:cubicBezTo>
                    <a:pt x="17" y="4"/>
                    <a:pt x="17" y="4"/>
                    <a:pt x="17" y="4"/>
                  </a:cubicBezTo>
                  <a:cubicBezTo>
                    <a:pt x="17" y="5"/>
                    <a:pt x="16" y="6"/>
                    <a:pt x="15" y="6"/>
                  </a:cubicBezTo>
                  <a:cubicBezTo>
                    <a:pt x="15" y="6"/>
                    <a:pt x="15" y="6"/>
                    <a:pt x="15" y="6"/>
                  </a:cubicBezTo>
                  <a:cubicBezTo>
                    <a:pt x="15" y="6"/>
                    <a:pt x="14" y="6"/>
                    <a:pt x="14" y="6"/>
                  </a:cubicBezTo>
                  <a:cubicBezTo>
                    <a:pt x="14" y="6"/>
                    <a:pt x="14" y="6"/>
                    <a:pt x="14" y="6"/>
                  </a:cubicBezTo>
                  <a:cubicBezTo>
                    <a:pt x="13" y="6"/>
                    <a:pt x="13" y="6"/>
                    <a:pt x="12" y="6"/>
                  </a:cubicBezTo>
                  <a:cubicBezTo>
                    <a:pt x="10" y="3"/>
                    <a:pt x="10" y="3"/>
                    <a:pt x="10" y="3"/>
                  </a:cubicBezTo>
                  <a:cubicBezTo>
                    <a:pt x="9" y="3"/>
                    <a:pt x="9" y="3"/>
                    <a:pt x="8" y="3"/>
                  </a:cubicBezTo>
                  <a:cubicBezTo>
                    <a:pt x="6" y="5"/>
                    <a:pt x="6" y="5"/>
                    <a:pt x="6" y="5"/>
                  </a:cubicBezTo>
                  <a:cubicBezTo>
                    <a:pt x="6" y="5"/>
                    <a:pt x="6" y="6"/>
                    <a:pt x="6" y="6"/>
                  </a:cubicBezTo>
                  <a:close/>
                  <a:moveTo>
                    <a:pt x="23" y="14"/>
                  </a:moveTo>
                  <a:cubicBezTo>
                    <a:pt x="25" y="17"/>
                    <a:pt x="24" y="21"/>
                    <a:pt x="22" y="23"/>
                  </a:cubicBezTo>
                  <a:cubicBezTo>
                    <a:pt x="19" y="25"/>
                    <a:pt x="15" y="24"/>
                    <a:pt x="13" y="22"/>
                  </a:cubicBezTo>
                  <a:cubicBezTo>
                    <a:pt x="11" y="19"/>
                    <a:pt x="11" y="15"/>
                    <a:pt x="14" y="13"/>
                  </a:cubicBezTo>
                  <a:cubicBezTo>
                    <a:pt x="17" y="11"/>
                    <a:pt x="21" y="11"/>
                    <a:pt x="23" y="14"/>
                  </a:cubicBezTo>
                  <a:close/>
                </a:path>
              </a:pathLst>
            </a:custGeom>
            <a:solidFill>
              <a:srgbClr val="854C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82"/>
            <p:cNvSpPr>
              <a:spLocks noEditPoints="1"/>
            </p:cNvSpPr>
            <p:nvPr/>
          </p:nvSpPr>
          <p:spPr bwMode="auto">
            <a:xfrm>
              <a:off x="6365875" y="1768475"/>
              <a:ext cx="358775" cy="361950"/>
            </a:xfrm>
            <a:custGeom>
              <a:avLst/>
              <a:gdLst>
                <a:gd name="T0" fmla="*/ 95 w 105"/>
                <a:gd name="T1" fmla="*/ 42 h 106"/>
                <a:gd name="T2" fmla="*/ 100 w 105"/>
                <a:gd name="T3" fmla="*/ 30 h 106"/>
                <a:gd name="T4" fmla="*/ 87 w 105"/>
                <a:gd name="T5" fmla="*/ 26 h 106"/>
                <a:gd name="T6" fmla="*/ 88 w 105"/>
                <a:gd name="T7" fmla="*/ 14 h 106"/>
                <a:gd name="T8" fmla="*/ 74 w 105"/>
                <a:gd name="T9" fmla="*/ 15 h 106"/>
                <a:gd name="T10" fmla="*/ 70 w 105"/>
                <a:gd name="T11" fmla="*/ 3 h 106"/>
                <a:gd name="T12" fmla="*/ 58 w 105"/>
                <a:gd name="T13" fmla="*/ 10 h 106"/>
                <a:gd name="T14" fmla="*/ 50 w 105"/>
                <a:gd name="T15" fmla="*/ 0 h 106"/>
                <a:gd name="T16" fmla="*/ 41 w 105"/>
                <a:gd name="T17" fmla="*/ 11 h 106"/>
                <a:gd name="T18" fmla="*/ 30 w 105"/>
                <a:gd name="T19" fmla="*/ 5 h 106"/>
                <a:gd name="T20" fmla="*/ 26 w 105"/>
                <a:gd name="T21" fmla="*/ 18 h 106"/>
                <a:gd name="T22" fmla="*/ 13 w 105"/>
                <a:gd name="T23" fmla="*/ 17 h 106"/>
                <a:gd name="T24" fmla="*/ 15 w 105"/>
                <a:gd name="T25" fmla="*/ 31 h 106"/>
                <a:gd name="T26" fmla="*/ 3 w 105"/>
                <a:gd name="T27" fmla="*/ 35 h 106"/>
                <a:gd name="T28" fmla="*/ 9 w 105"/>
                <a:gd name="T29" fmla="*/ 47 h 106"/>
                <a:gd name="T30" fmla="*/ 0 w 105"/>
                <a:gd name="T31" fmla="*/ 55 h 106"/>
                <a:gd name="T32" fmla="*/ 10 w 105"/>
                <a:gd name="T33" fmla="*/ 64 h 106"/>
                <a:gd name="T34" fmla="*/ 4 w 105"/>
                <a:gd name="T35" fmla="*/ 75 h 106"/>
                <a:gd name="T36" fmla="*/ 18 w 105"/>
                <a:gd name="T37" fmla="*/ 79 h 106"/>
                <a:gd name="T38" fmla="*/ 17 w 105"/>
                <a:gd name="T39" fmla="*/ 92 h 106"/>
                <a:gd name="T40" fmla="*/ 30 w 105"/>
                <a:gd name="T41" fmla="*/ 90 h 106"/>
                <a:gd name="T42" fmla="*/ 34 w 105"/>
                <a:gd name="T43" fmla="*/ 103 h 106"/>
                <a:gd name="T44" fmla="*/ 47 w 105"/>
                <a:gd name="T45" fmla="*/ 96 h 106"/>
                <a:gd name="T46" fmla="*/ 55 w 105"/>
                <a:gd name="T47" fmla="*/ 106 h 106"/>
                <a:gd name="T48" fmla="*/ 63 w 105"/>
                <a:gd name="T49" fmla="*/ 95 h 106"/>
                <a:gd name="T50" fmla="*/ 75 w 105"/>
                <a:gd name="T51" fmla="*/ 101 h 106"/>
                <a:gd name="T52" fmla="*/ 79 w 105"/>
                <a:gd name="T53" fmla="*/ 87 h 106"/>
                <a:gd name="T54" fmla="*/ 92 w 105"/>
                <a:gd name="T55" fmla="*/ 88 h 106"/>
                <a:gd name="T56" fmla="*/ 90 w 105"/>
                <a:gd name="T57" fmla="*/ 75 h 106"/>
                <a:gd name="T58" fmla="*/ 102 w 105"/>
                <a:gd name="T59" fmla="*/ 71 h 106"/>
                <a:gd name="T60" fmla="*/ 95 w 105"/>
                <a:gd name="T61" fmla="*/ 59 h 106"/>
                <a:gd name="T62" fmla="*/ 105 w 105"/>
                <a:gd name="T63" fmla="*/ 50 h 106"/>
                <a:gd name="T64" fmla="*/ 81 w 105"/>
                <a:gd name="T65" fmla="*/ 63 h 106"/>
                <a:gd name="T66" fmla="*/ 81 w 105"/>
                <a:gd name="T67" fmla="*/ 43 h 106"/>
                <a:gd name="T68" fmla="*/ 85 w 105"/>
                <a:gd name="T69" fmla="*/ 61 h 106"/>
                <a:gd name="T70" fmla="*/ 64 w 105"/>
                <a:gd name="T71" fmla="*/ 43 h 106"/>
                <a:gd name="T72" fmla="*/ 69 w 105"/>
                <a:gd name="T73" fmla="*/ 24 h 106"/>
                <a:gd name="T74" fmla="*/ 44 w 105"/>
                <a:gd name="T75" fmla="*/ 20 h 106"/>
                <a:gd name="T76" fmla="*/ 62 w 105"/>
                <a:gd name="T77" fmla="*/ 24 h 106"/>
                <a:gd name="T78" fmla="*/ 42 w 105"/>
                <a:gd name="T79" fmla="*/ 24 h 106"/>
                <a:gd name="T80" fmla="*/ 52 w 105"/>
                <a:gd name="T81" fmla="*/ 61 h 106"/>
                <a:gd name="T82" fmla="*/ 61 w 105"/>
                <a:gd name="T83" fmla="*/ 53 h 106"/>
                <a:gd name="T84" fmla="*/ 43 w 105"/>
                <a:gd name="T85" fmla="*/ 40 h 106"/>
                <a:gd name="T86" fmla="*/ 23 w 105"/>
                <a:gd name="T87" fmla="*/ 35 h 106"/>
                <a:gd name="T88" fmla="*/ 19 w 105"/>
                <a:gd name="T89" fmla="*/ 61 h 106"/>
                <a:gd name="T90" fmla="*/ 23 w 105"/>
                <a:gd name="T91" fmla="*/ 42 h 106"/>
                <a:gd name="T92" fmla="*/ 23 w 105"/>
                <a:gd name="T93" fmla="*/ 62 h 106"/>
                <a:gd name="T94" fmla="*/ 25 w 105"/>
                <a:gd name="T95" fmla="*/ 66 h 106"/>
                <a:gd name="T96" fmla="*/ 39 w 105"/>
                <a:gd name="T97" fmla="*/ 80 h 106"/>
                <a:gd name="T98" fmla="*/ 23 w 105"/>
                <a:gd name="T99" fmla="*/ 69 h 106"/>
                <a:gd name="T100" fmla="*/ 43 w 105"/>
                <a:gd name="T101" fmla="*/ 85 h 106"/>
                <a:gd name="T102" fmla="*/ 54 w 105"/>
                <a:gd name="T103" fmla="*/ 68 h 106"/>
                <a:gd name="T104" fmla="*/ 69 w 105"/>
                <a:gd name="T105" fmla="*/ 82 h 106"/>
                <a:gd name="T106" fmla="*/ 64 w 105"/>
                <a:gd name="T107" fmla="*/ 62 h 106"/>
                <a:gd name="T108" fmla="*/ 76 w 105"/>
                <a:gd name="T109"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 h="106">
                  <a:moveTo>
                    <a:pt x="103" y="48"/>
                  </a:moveTo>
                  <a:cubicBezTo>
                    <a:pt x="95" y="47"/>
                    <a:pt x="95" y="47"/>
                    <a:pt x="95" y="47"/>
                  </a:cubicBezTo>
                  <a:cubicBezTo>
                    <a:pt x="95" y="45"/>
                    <a:pt x="95" y="44"/>
                    <a:pt x="95" y="42"/>
                  </a:cubicBezTo>
                  <a:cubicBezTo>
                    <a:pt x="101" y="38"/>
                    <a:pt x="101" y="38"/>
                    <a:pt x="101" y="38"/>
                  </a:cubicBezTo>
                  <a:cubicBezTo>
                    <a:pt x="102" y="37"/>
                    <a:pt x="103" y="36"/>
                    <a:pt x="102" y="35"/>
                  </a:cubicBezTo>
                  <a:cubicBezTo>
                    <a:pt x="100" y="30"/>
                    <a:pt x="100" y="30"/>
                    <a:pt x="100" y="30"/>
                  </a:cubicBezTo>
                  <a:cubicBezTo>
                    <a:pt x="100" y="29"/>
                    <a:pt x="99" y="29"/>
                    <a:pt x="98" y="29"/>
                  </a:cubicBezTo>
                  <a:cubicBezTo>
                    <a:pt x="90" y="31"/>
                    <a:pt x="90" y="31"/>
                    <a:pt x="90" y="31"/>
                  </a:cubicBezTo>
                  <a:cubicBezTo>
                    <a:pt x="89" y="29"/>
                    <a:pt x="88" y="28"/>
                    <a:pt x="87" y="26"/>
                  </a:cubicBezTo>
                  <a:cubicBezTo>
                    <a:pt x="92" y="20"/>
                    <a:pt x="92" y="20"/>
                    <a:pt x="92" y="20"/>
                  </a:cubicBezTo>
                  <a:cubicBezTo>
                    <a:pt x="92" y="19"/>
                    <a:pt x="92" y="18"/>
                    <a:pt x="92" y="17"/>
                  </a:cubicBezTo>
                  <a:cubicBezTo>
                    <a:pt x="88" y="14"/>
                    <a:pt x="88" y="14"/>
                    <a:pt x="88" y="14"/>
                  </a:cubicBezTo>
                  <a:cubicBezTo>
                    <a:pt x="87" y="13"/>
                    <a:pt x="86" y="13"/>
                    <a:pt x="85" y="13"/>
                  </a:cubicBezTo>
                  <a:cubicBezTo>
                    <a:pt x="79" y="18"/>
                    <a:pt x="79" y="18"/>
                    <a:pt x="79" y="18"/>
                  </a:cubicBezTo>
                  <a:cubicBezTo>
                    <a:pt x="77" y="17"/>
                    <a:pt x="76" y="16"/>
                    <a:pt x="74" y="15"/>
                  </a:cubicBezTo>
                  <a:cubicBezTo>
                    <a:pt x="76" y="8"/>
                    <a:pt x="76" y="8"/>
                    <a:pt x="76" y="8"/>
                  </a:cubicBezTo>
                  <a:cubicBezTo>
                    <a:pt x="77" y="7"/>
                    <a:pt x="76" y="5"/>
                    <a:pt x="75" y="5"/>
                  </a:cubicBezTo>
                  <a:cubicBezTo>
                    <a:pt x="70" y="3"/>
                    <a:pt x="70" y="3"/>
                    <a:pt x="70" y="3"/>
                  </a:cubicBezTo>
                  <a:cubicBezTo>
                    <a:pt x="69" y="3"/>
                    <a:pt x="68" y="3"/>
                    <a:pt x="68" y="4"/>
                  </a:cubicBezTo>
                  <a:cubicBezTo>
                    <a:pt x="64" y="11"/>
                    <a:pt x="64" y="11"/>
                    <a:pt x="64" y="11"/>
                  </a:cubicBezTo>
                  <a:cubicBezTo>
                    <a:pt x="62" y="10"/>
                    <a:pt x="60" y="10"/>
                    <a:pt x="58" y="10"/>
                  </a:cubicBezTo>
                  <a:cubicBezTo>
                    <a:pt x="57" y="2"/>
                    <a:pt x="57" y="2"/>
                    <a:pt x="57" y="2"/>
                  </a:cubicBezTo>
                  <a:cubicBezTo>
                    <a:pt x="57" y="1"/>
                    <a:pt x="56" y="0"/>
                    <a:pt x="55" y="0"/>
                  </a:cubicBezTo>
                  <a:cubicBezTo>
                    <a:pt x="50" y="0"/>
                    <a:pt x="50" y="0"/>
                    <a:pt x="50" y="0"/>
                  </a:cubicBezTo>
                  <a:cubicBezTo>
                    <a:pt x="49" y="0"/>
                    <a:pt x="48" y="1"/>
                    <a:pt x="48" y="2"/>
                  </a:cubicBezTo>
                  <a:cubicBezTo>
                    <a:pt x="47" y="10"/>
                    <a:pt x="47" y="10"/>
                    <a:pt x="47" y="10"/>
                  </a:cubicBezTo>
                  <a:cubicBezTo>
                    <a:pt x="45" y="10"/>
                    <a:pt x="43" y="10"/>
                    <a:pt x="41" y="11"/>
                  </a:cubicBezTo>
                  <a:cubicBezTo>
                    <a:pt x="37" y="4"/>
                    <a:pt x="37" y="4"/>
                    <a:pt x="37" y="4"/>
                  </a:cubicBezTo>
                  <a:cubicBezTo>
                    <a:pt x="37" y="3"/>
                    <a:pt x="36" y="2"/>
                    <a:pt x="35" y="3"/>
                  </a:cubicBezTo>
                  <a:cubicBezTo>
                    <a:pt x="30" y="5"/>
                    <a:pt x="30" y="5"/>
                    <a:pt x="30" y="5"/>
                  </a:cubicBezTo>
                  <a:cubicBezTo>
                    <a:pt x="29" y="5"/>
                    <a:pt x="28" y="6"/>
                    <a:pt x="29" y="7"/>
                  </a:cubicBezTo>
                  <a:cubicBezTo>
                    <a:pt x="31" y="15"/>
                    <a:pt x="31" y="15"/>
                    <a:pt x="31" y="15"/>
                  </a:cubicBezTo>
                  <a:cubicBezTo>
                    <a:pt x="29" y="16"/>
                    <a:pt x="27" y="17"/>
                    <a:pt x="26" y="18"/>
                  </a:cubicBezTo>
                  <a:cubicBezTo>
                    <a:pt x="20" y="13"/>
                    <a:pt x="20" y="13"/>
                    <a:pt x="20" y="13"/>
                  </a:cubicBezTo>
                  <a:cubicBezTo>
                    <a:pt x="19" y="13"/>
                    <a:pt x="18" y="13"/>
                    <a:pt x="17" y="14"/>
                  </a:cubicBezTo>
                  <a:cubicBezTo>
                    <a:pt x="13" y="17"/>
                    <a:pt x="13" y="17"/>
                    <a:pt x="13" y="17"/>
                  </a:cubicBezTo>
                  <a:cubicBezTo>
                    <a:pt x="12" y="18"/>
                    <a:pt x="12" y="19"/>
                    <a:pt x="13" y="20"/>
                  </a:cubicBezTo>
                  <a:cubicBezTo>
                    <a:pt x="18" y="26"/>
                    <a:pt x="18" y="26"/>
                    <a:pt x="18" y="26"/>
                  </a:cubicBezTo>
                  <a:cubicBezTo>
                    <a:pt x="17" y="28"/>
                    <a:pt x="16" y="29"/>
                    <a:pt x="15" y="31"/>
                  </a:cubicBezTo>
                  <a:cubicBezTo>
                    <a:pt x="7" y="29"/>
                    <a:pt x="7" y="29"/>
                    <a:pt x="7" y="29"/>
                  </a:cubicBezTo>
                  <a:cubicBezTo>
                    <a:pt x="6" y="28"/>
                    <a:pt x="5" y="29"/>
                    <a:pt x="5" y="30"/>
                  </a:cubicBezTo>
                  <a:cubicBezTo>
                    <a:pt x="3" y="35"/>
                    <a:pt x="3" y="35"/>
                    <a:pt x="3" y="35"/>
                  </a:cubicBezTo>
                  <a:cubicBezTo>
                    <a:pt x="2" y="36"/>
                    <a:pt x="3" y="37"/>
                    <a:pt x="3" y="37"/>
                  </a:cubicBezTo>
                  <a:cubicBezTo>
                    <a:pt x="10" y="41"/>
                    <a:pt x="10" y="41"/>
                    <a:pt x="10" y="41"/>
                  </a:cubicBezTo>
                  <a:cubicBezTo>
                    <a:pt x="10" y="43"/>
                    <a:pt x="10" y="45"/>
                    <a:pt x="9" y="47"/>
                  </a:cubicBezTo>
                  <a:cubicBezTo>
                    <a:pt x="1" y="48"/>
                    <a:pt x="1" y="48"/>
                    <a:pt x="1" y="48"/>
                  </a:cubicBezTo>
                  <a:cubicBezTo>
                    <a:pt x="0" y="48"/>
                    <a:pt x="0" y="49"/>
                    <a:pt x="0" y="50"/>
                  </a:cubicBezTo>
                  <a:cubicBezTo>
                    <a:pt x="0" y="55"/>
                    <a:pt x="0" y="55"/>
                    <a:pt x="0" y="55"/>
                  </a:cubicBezTo>
                  <a:cubicBezTo>
                    <a:pt x="0" y="56"/>
                    <a:pt x="0" y="57"/>
                    <a:pt x="1" y="57"/>
                  </a:cubicBezTo>
                  <a:cubicBezTo>
                    <a:pt x="9" y="59"/>
                    <a:pt x="9" y="59"/>
                    <a:pt x="9" y="59"/>
                  </a:cubicBezTo>
                  <a:cubicBezTo>
                    <a:pt x="9" y="60"/>
                    <a:pt x="10" y="62"/>
                    <a:pt x="10" y="64"/>
                  </a:cubicBezTo>
                  <a:cubicBezTo>
                    <a:pt x="3" y="68"/>
                    <a:pt x="3" y="68"/>
                    <a:pt x="3" y="68"/>
                  </a:cubicBezTo>
                  <a:cubicBezTo>
                    <a:pt x="2" y="68"/>
                    <a:pt x="2" y="69"/>
                    <a:pt x="2" y="70"/>
                  </a:cubicBezTo>
                  <a:cubicBezTo>
                    <a:pt x="4" y="75"/>
                    <a:pt x="4" y="75"/>
                    <a:pt x="4" y="75"/>
                  </a:cubicBezTo>
                  <a:cubicBezTo>
                    <a:pt x="5" y="76"/>
                    <a:pt x="6" y="77"/>
                    <a:pt x="7" y="76"/>
                  </a:cubicBezTo>
                  <a:cubicBezTo>
                    <a:pt x="15" y="75"/>
                    <a:pt x="15" y="75"/>
                    <a:pt x="15" y="75"/>
                  </a:cubicBezTo>
                  <a:cubicBezTo>
                    <a:pt x="16" y="76"/>
                    <a:pt x="17" y="78"/>
                    <a:pt x="18" y="79"/>
                  </a:cubicBezTo>
                  <a:cubicBezTo>
                    <a:pt x="13" y="86"/>
                    <a:pt x="13" y="86"/>
                    <a:pt x="13" y="86"/>
                  </a:cubicBezTo>
                  <a:cubicBezTo>
                    <a:pt x="12" y="86"/>
                    <a:pt x="12" y="88"/>
                    <a:pt x="13" y="88"/>
                  </a:cubicBezTo>
                  <a:cubicBezTo>
                    <a:pt x="17" y="92"/>
                    <a:pt x="17" y="92"/>
                    <a:pt x="17" y="92"/>
                  </a:cubicBezTo>
                  <a:cubicBezTo>
                    <a:pt x="18" y="93"/>
                    <a:pt x="19" y="93"/>
                    <a:pt x="20" y="92"/>
                  </a:cubicBezTo>
                  <a:cubicBezTo>
                    <a:pt x="26" y="87"/>
                    <a:pt x="26" y="87"/>
                    <a:pt x="26" y="87"/>
                  </a:cubicBezTo>
                  <a:cubicBezTo>
                    <a:pt x="27" y="88"/>
                    <a:pt x="29" y="89"/>
                    <a:pt x="30" y="90"/>
                  </a:cubicBezTo>
                  <a:cubicBezTo>
                    <a:pt x="28" y="98"/>
                    <a:pt x="28" y="98"/>
                    <a:pt x="28" y="98"/>
                  </a:cubicBezTo>
                  <a:cubicBezTo>
                    <a:pt x="28" y="99"/>
                    <a:pt x="29" y="100"/>
                    <a:pt x="29" y="100"/>
                  </a:cubicBezTo>
                  <a:cubicBezTo>
                    <a:pt x="34" y="103"/>
                    <a:pt x="34" y="103"/>
                    <a:pt x="34" y="103"/>
                  </a:cubicBezTo>
                  <a:cubicBezTo>
                    <a:pt x="35" y="103"/>
                    <a:pt x="36" y="103"/>
                    <a:pt x="37" y="102"/>
                  </a:cubicBezTo>
                  <a:cubicBezTo>
                    <a:pt x="41" y="95"/>
                    <a:pt x="41" y="95"/>
                    <a:pt x="41" y="95"/>
                  </a:cubicBezTo>
                  <a:cubicBezTo>
                    <a:pt x="43" y="95"/>
                    <a:pt x="45" y="96"/>
                    <a:pt x="47" y="96"/>
                  </a:cubicBezTo>
                  <a:cubicBezTo>
                    <a:pt x="48" y="104"/>
                    <a:pt x="48" y="104"/>
                    <a:pt x="48" y="104"/>
                  </a:cubicBezTo>
                  <a:cubicBezTo>
                    <a:pt x="48" y="105"/>
                    <a:pt x="49" y="106"/>
                    <a:pt x="50" y="106"/>
                  </a:cubicBezTo>
                  <a:cubicBezTo>
                    <a:pt x="55" y="106"/>
                    <a:pt x="55" y="106"/>
                    <a:pt x="55" y="106"/>
                  </a:cubicBezTo>
                  <a:cubicBezTo>
                    <a:pt x="56" y="106"/>
                    <a:pt x="57" y="105"/>
                    <a:pt x="57" y="104"/>
                  </a:cubicBezTo>
                  <a:cubicBezTo>
                    <a:pt x="58" y="96"/>
                    <a:pt x="58" y="96"/>
                    <a:pt x="58" y="96"/>
                  </a:cubicBezTo>
                  <a:cubicBezTo>
                    <a:pt x="60" y="96"/>
                    <a:pt x="62" y="95"/>
                    <a:pt x="63" y="95"/>
                  </a:cubicBezTo>
                  <a:cubicBezTo>
                    <a:pt x="67" y="102"/>
                    <a:pt x="67" y="102"/>
                    <a:pt x="67" y="102"/>
                  </a:cubicBezTo>
                  <a:cubicBezTo>
                    <a:pt x="68" y="103"/>
                    <a:pt x="69" y="103"/>
                    <a:pt x="70" y="103"/>
                  </a:cubicBezTo>
                  <a:cubicBezTo>
                    <a:pt x="75" y="101"/>
                    <a:pt x="75" y="101"/>
                    <a:pt x="75" y="101"/>
                  </a:cubicBezTo>
                  <a:cubicBezTo>
                    <a:pt x="76" y="100"/>
                    <a:pt x="76" y="99"/>
                    <a:pt x="76" y="98"/>
                  </a:cubicBezTo>
                  <a:cubicBezTo>
                    <a:pt x="74" y="90"/>
                    <a:pt x="74" y="90"/>
                    <a:pt x="74" y="90"/>
                  </a:cubicBezTo>
                  <a:cubicBezTo>
                    <a:pt x="76" y="90"/>
                    <a:pt x="77" y="89"/>
                    <a:pt x="79" y="87"/>
                  </a:cubicBezTo>
                  <a:cubicBezTo>
                    <a:pt x="85" y="92"/>
                    <a:pt x="85" y="92"/>
                    <a:pt x="85" y="92"/>
                  </a:cubicBezTo>
                  <a:cubicBezTo>
                    <a:pt x="86" y="93"/>
                    <a:pt x="87" y="93"/>
                    <a:pt x="88" y="92"/>
                  </a:cubicBezTo>
                  <a:cubicBezTo>
                    <a:pt x="92" y="88"/>
                    <a:pt x="92" y="88"/>
                    <a:pt x="92" y="88"/>
                  </a:cubicBezTo>
                  <a:cubicBezTo>
                    <a:pt x="92" y="88"/>
                    <a:pt x="92" y="86"/>
                    <a:pt x="92" y="86"/>
                  </a:cubicBezTo>
                  <a:cubicBezTo>
                    <a:pt x="87" y="79"/>
                    <a:pt x="87" y="79"/>
                    <a:pt x="87" y="79"/>
                  </a:cubicBezTo>
                  <a:cubicBezTo>
                    <a:pt x="88" y="78"/>
                    <a:pt x="89" y="76"/>
                    <a:pt x="90" y="75"/>
                  </a:cubicBezTo>
                  <a:cubicBezTo>
                    <a:pt x="98" y="77"/>
                    <a:pt x="98" y="77"/>
                    <a:pt x="98" y="77"/>
                  </a:cubicBezTo>
                  <a:cubicBezTo>
                    <a:pt x="99" y="77"/>
                    <a:pt x="100" y="77"/>
                    <a:pt x="100" y="76"/>
                  </a:cubicBezTo>
                  <a:cubicBezTo>
                    <a:pt x="102" y="71"/>
                    <a:pt x="102" y="71"/>
                    <a:pt x="102" y="71"/>
                  </a:cubicBezTo>
                  <a:cubicBezTo>
                    <a:pt x="102" y="70"/>
                    <a:pt x="102" y="69"/>
                    <a:pt x="101" y="68"/>
                  </a:cubicBezTo>
                  <a:cubicBezTo>
                    <a:pt x="94" y="64"/>
                    <a:pt x="94" y="64"/>
                    <a:pt x="94" y="64"/>
                  </a:cubicBezTo>
                  <a:cubicBezTo>
                    <a:pt x="95" y="62"/>
                    <a:pt x="95" y="60"/>
                    <a:pt x="95" y="59"/>
                  </a:cubicBezTo>
                  <a:cubicBezTo>
                    <a:pt x="103" y="57"/>
                    <a:pt x="103" y="57"/>
                    <a:pt x="103" y="57"/>
                  </a:cubicBezTo>
                  <a:cubicBezTo>
                    <a:pt x="104" y="57"/>
                    <a:pt x="105" y="56"/>
                    <a:pt x="105" y="55"/>
                  </a:cubicBezTo>
                  <a:cubicBezTo>
                    <a:pt x="105" y="50"/>
                    <a:pt x="105" y="50"/>
                    <a:pt x="105" y="50"/>
                  </a:cubicBezTo>
                  <a:cubicBezTo>
                    <a:pt x="105" y="49"/>
                    <a:pt x="104" y="48"/>
                    <a:pt x="103" y="48"/>
                  </a:cubicBezTo>
                  <a:close/>
                  <a:moveTo>
                    <a:pt x="85" y="61"/>
                  </a:moveTo>
                  <a:cubicBezTo>
                    <a:pt x="84" y="63"/>
                    <a:pt x="82" y="64"/>
                    <a:pt x="81" y="63"/>
                  </a:cubicBezTo>
                  <a:cubicBezTo>
                    <a:pt x="67" y="55"/>
                    <a:pt x="67" y="55"/>
                    <a:pt x="67" y="55"/>
                  </a:cubicBezTo>
                  <a:cubicBezTo>
                    <a:pt x="66" y="54"/>
                    <a:pt x="66" y="52"/>
                    <a:pt x="67" y="51"/>
                  </a:cubicBezTo>
                  <a:cubicBezTo>
                    <a:pt x="81" y="43"/>
                    <a:pt x="81" y="43"/>
                    <a:pt x="81" y="43"/>
                  </a:cubicBezTo>
                  <a:cubicBezTo>
                    <a:pt x="82" y="42"/>
                    <a:pt x="84" y="42"/>
                    <a:pt x="85" y="44"/>
                  </a:cubicBezTo>
                  <a:cubicBezTo>
                    <a:pt x="85" y="44"/>
                    <a:pt x="86" y="49"/>
                    <a:pt x="86" y="53"/>
                  </a:cubicBezTo>
                  <a:cubicBezTo>
                    <a:pt x="86" y="57"/>
                    <a:pt x="85" y="61"/>
                    <a:pt x="85" y="61"/>
                  </a:cubicBezTo>
                  <a:close/>
                  <a:moveTo>
                    <a:pt x="81" y="36"/>
                  </a:moveTo>
                  <a:cubicBezTo>
                    <a:pt x="82" y="37"/>
                    <a:pt x="82" y="39"/>
                    <a:pt x="80" y="40"/>
                  </a:cubicBezTo>
                  <a:cubicBezTo>
                    <a:pt x="64" y="43"/>
                    <a:pt x="64" y="43"/>
                    <a:pt x="64" y="43"/>
                  </a:cubicBezTo>
                  <a:cubicBezTo>
                    <a:pt x="63" y="44"/>
                    <a:pt x="61" y="42"/>
                    <a:pt x="62" y="41"/>
                  </a:cubicBezTo>
                  <a:cubicBezTo>
                    <a:pt x="65" y="25"/>
                    <a:pt x="65" y="25"/>
                    <a:pt x="65" y="25"/>
                  </a:cubicBezTo>
                  <a:cubicBezTo>
                    <a:pt x="66" y="23"/>
                    <a:pt x="68" y="23"/>
                    <a:pt x="69" y="24"/>
                  </a:cubicBezTo>
                  <a:cubicBezTo>
                    <a:pt x="69" y="24"/>
                    <a:pt x="73" y="26"/>
                    <a:pt x="76" y="29"/>
                  </a:cubicBezTo>
                  <a:cubicBezTo>
                    <a:pt x="79" y="32"/>
                    <a:pt x="81" y="36"/>
                    <a:pt x="81" y="36"/>
                  </a:cubicBezTo>
                  <a:close/>
                  <a:moveTo>
                    <a:pt x="44" y="20"/>
                  </a:moveTo>
                  <a:cubicBezTo>
                    <a:pt x="44" y="20"/>
                    <a:pt x="48" y="19"/>
                    <a:pt x="52" y="19"/>
                  </a:cubicBezTo>
                  <a:cubicBezTo>
                    <a:pt x="57" y="19"/>
                    <a:pt x="61" y="20"/>
                    <a:pt x="61" y="20"/>
                  </a:cubicBezTo>
                  <a:cubicBezTo>
                    <a:pt x="63" y="20"/>
                    <a:pt x="63" y="22"/>
                    <a:pt x="62" y="24"/>
                  </a:cubicBezTo>
                  <a:cubicBezTo>
                    <a:pt x="54" y="37"/>
                    <a:pt x="54" y="37"/>
                    <a:pt x="54" y="37"/>
                  </a:cubicBezTo>
                  <a:cubicBezTo>
                    <a:pt x="53" y="39"/>
                    <a:pt x="52" y="39"/>
                    <a:pt x="50" y="37"/>
                  </a:cubicBezTo>
                  <a:cubicBezTo>
                    <a:pt x="42" y="24"/>
                    <a:pt x="42" y="24"/>
                    <a:pt x="42" y="24"/>
                  </a:cubicBezTo>
                  <a:cubicBezTo>
                    <a:pt x="41" y="22"/>
                    <a:pt x="42" y="20"/>
                    <a:pt x="44" y="20"/>
                  </a:cubicBezTo>
                  <a:close/>
                  <a:moveTo>
                    <a:pt x="61" y="53"/>
                  </a:moveTo>
                  <a:cubicBezTo>
                    <a:pt x="61" y="57"/>
                    <a:pt x="57" y="61"/>
                    <a:pt x="52" y="61"/>
                  </a:cubicBezTo>
                  <a:cubicBezTo>
                    <a:pt x="48" y="61"/>
                    <a:pt x="44" y="57"/>
                    <a:pt x="44" y="53"/>
                  </a:cubicBezTo>
                  <a:cubicBezTo>
                    <a:pt x="44" y="48"/>
                    <a:pt x="48" y="45"/>
                    <a:pt x="52" y="45"/>
                  </a:cubicBezTo>
                  <a:cubicBezTo>
                    <a:pt x="57" y="45"/>
                    <a:pt x="61" y="48"/>
                    <a:pt x="61" y="53"/>
                  </a:cubicBezTo>
                  <a:close/>
                  <a:moveTo>
                    <a:pt x="35" y="23"/>
                  </a:moveTo>
                  <a:cubicBezTo>
                    <a:pt x="37" y="22"/>
                    <a:pt x="39" y="23"/>
                    <a:pt x="39" y="25"/>
                  </a:cubicBezTo>
                  <a:cubicBezTo>
                    <a:pt x="43" y="40"/>
                    <a:pt x="43" y="40"/>
                    <a:pt x="43" y="40"/>
                  </a:cubicBezTo>
                  <a:cubicBezTo>
                    <a:pt x="43" y="42"/>
                    <a:pt x="42" y="43"/>
                    <a:pt x="40" y="43"/>
                  </a:cubicBezTo>
                  <a:cubicBezTo>
                    <a:pt x="25" y="39"/>
                    <a:pt x="25" y="39"/>
                    <a:pt x="25" y="39"/>
                  </a:cubicBezTo>
                  <a:cubicBezTo>
                    <a:pt x="23" y="39"/>
                    <a:pt x="22" y="37"/>
                    <a:pt x="23" y="35"/>
                  </a:cubicBezTo>
                  <a:cubicBezTo>
                    <a:pt x="23" y="35"/>
                    <a:pt x="25" y="31"/>
                    <a:pt x="28" y="28"/>
                  </a:cubicBezTo>
                  <a:cubicBezTo>
                    <a:pt x="31" y="25"/>
                    <a:pt x="35" y="23"/>
                    <a:pt x="35" y="23"/>
                  </a:cubicBezTo>
                  <a:close/>
                  <a:moveTo>
                    <a:pt x="19" y="61"/>
                  </a:moveTo>
                  <a:cubicBezTo>
                    <a:pt x="19" y="61"/>
                    <a:pt x="18" y="57"/>
                    <a:pt x="18" y="52"/>
                  </a:cubicBezTo>
                  <a:cubicBezTo>
                    <a:pt x="18" y="48"/>
                    <a:pt x="19" y="44"/>
                    <a:pt x="19" y="44"/>
                  </a:cubicBezTo>
                  <a:cubicBezTo>
                    <a:pt x="20" y="42"/>
                    <a:pt x="22" y="41"/>
                    <a:pt x="23" y="42"/>
                  </a:cubicBezTo>
                  <a:cubicBezTo>
                    <a:pt x="37" y="50"/>
                    <a:pt x="37" y="50"/>
                    <a:pt x="37" y="50"/>
                  </a:cubicBezTo>
                  <a:cubicBezTo>
                    <a:pt x="38" y="51"/>
                    <a:pt x="38" y="53"/>
                    <a:pt x="37" y="54"/>
                  </a:cubicBezTo>
                  <a:cubicBezTo>
                    <a:pt x="23" y="62"/>
                    <a:pt x="23" y="62"/>
                    <a:pt x="23" y="62"/>
                  </a:cubicBezTo>
                  <a:cubicBezTo>
                    <a:pt x="22" y="63"/>
                    <a:pt x="20" y="63"/>
                    <a:pt x="19" y="61"/>
                  </a:cubicBezTo>
                  <a:close/>
                  <a:moveTo>
                    <a:pt x="23" y="69"/>
                  </a:moveTo>
                  <a:cubicBezTo>
                    <a:pt x="22" y="68"/>
                    <a:pt x="23" y="66"/>
                    <a:pt x="25" y="66"/>
                  </a:cubicBezTo>
                  <a:cubicBezTo>
                    <a:pt x="40" y="62"/>
                    <a:pt x="40" y="62"/>
                    <a:pt x="40" y="62"/>
                  </a:cubicBezTo>
                  <a:cubicBezTo>
                    <a:pt x="42" y="61"/>
                    <a:pt x="43" y="63"/>
                    <a:pt x="42" y="65"/>
                  </a:cubicBezTo>
                  <a:cubicBezTo>
                    <a:pt x="39" y="80"/>
                    <a:pt x="39" y="80"/>
                    <a:pt x="39" y="80"/>
                  </a:cubicBezTo>
                  <a:cubicBezTo>
                    <a:pt x="38" y="82"/>
                    <a:pt x="37" y="82"/>
                    <a:pt x="35" y="82"/>
                  </a:cubicBezTo>
                  <a:cubicBezTo>
                    <a:pt x="35" y="82"/>
                    <a:pt x="31" y="79"/>
                    <a:pt x="28" y="76"/>
                  </a:cubicBezTo>
                  <a:cubicBezTo>
                    <a:pt x="25" y="73"/>
                    <a:pt x="23" y="69"/>
                    <a:pt x="23" y="69"/>
                  </a:cubicBezTo>
                  <a:close/>
                  <a:moveTo>
                    <a:pt x="60" y="85"/>
                  </a:moveTo>
                  <a:cubicBezTo>
                    <a:pt x="60" y="85"/>
                    <a:pt x="56" y="86"/>
                    <a:pt x="52" y="86"/>
                  </a:cubicBezTo>
                  <a:cubicBezTo>
                    <a:pt x="48" y="86"/>
                    <a:pt x="43" y="85"/>
                    <a:pt x="43" y="85"/>
                  </a:cubicBezTo>
                  <a:cubicBezTo>
                    <a:pt x="42" y="85"/>
                    <a:pt x="41" y="83"/>
                    <a:pt x="42" y="81"/>
                  </a:cubicBezTo>
                  <a:cubicBezTo>
                    <a:pt x="50" y="68"/>
                    <a:pt x="50" y="68"/>
                    <a:pt x="50" y="68"/>
                  </a:cubicBezTo>
                  <a:cubicBezTo>
                    <a:pt x="51" y="66"/>
                    <a:pt x="53" y="66"/>
                    <a:pt x="54" y="68"/>
                  </a:cubicBezTo>
                  <a:cubicBezTo>
                    <a:pt x="62" y="81"/>
                    <a:pt x="62" y="81"/>
                    <a:pt x="62" y="81"/>
                  </a:cubicBezTo>
                  <a:cubicBezTo>
                    <a:pt x="63" y="83"/>
                    <a:pt x="62" y="85"/>
                    <a:pt x="60" y="85"/>
                  </a:cubicBezTo>
                  <a:close/>
                  <a:moveTo>
                    <a:pt x="69" y="82"/>
                  </a:moveTo>
                  <a:cubicBezTo>
                    <a:pt x="67" y="83"/>
                    <a:pt x="66" y="82"/>
                    <a:pt x="65" y="80"/>
                  </a:cubicBezTo>
                  <a:cubicBezTo>
                    <a:pt x="61" y="65"/>
                    <a:pt x="61" y="65"/>
                    <a:pt x="61" y="65"/>
                  </a:cubicBezTo>
                  <a:cubicBezTo>
                    <a:pt x="61" y="63"/>
                    <a:pt x="62" y="62"/>
                    <a:pt x="64" y="62"/>
                  </a:cubicBezTo>
                  <a:cubicBezTo>
                    <a:pt x="79" y="66"/>
                    <a:pt x="79" y="66"/>
                    <a:pt x="79" y="66"/>
                  </a:cubicBezTo>
                  <a:cubicBezTo>
                    <a:pt x="81" y="66"/>
                    <a:pt x="82" y="68"/>
                    <a:pt x="81" y="70"/>
                  </a:cubicBezTo>
                  <a:cubicBezTo>
                    <a:pt x="81" y="70"/>
                    <a:pt x="79" y="74"/>
                    <a:pt x="76" y="77"/>
                  </a:cubicBezTo>
                  <a:cubicBezTo>
                    <a:pt x="73" y="80"/>
                    <a:pt x="69" y="82"/>
                    <a:pt x="69" y="82"/>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83"/>
            <p:cNvSpPr>
              <a:spLocks noEditPoints="1"/>
            </p:cNvSpPr>
            <p:nvPr/>
          </p:nvSpPr>
          <p:spPr bwMode="auto">
            <a:xfrm>
              <a:off x="6472238" y="1336675"/>
              <a:ext cx="169862" cy="169862"/>
            </a:xfrm>
            <a:custGeom>
              <a:avLst/>
              <a:gdLst>
                <a:gd name="T0" fmla="*/ 49 w 50"/>
                <a:gd name="T1" fmla="*/ 31 h 50"/>
                <a:gd name="T2" fmla="*/ 42 w 50"/>
                <a:gd name="T3" fmla="*/ 27 h 50"/>
                <a:gd name="T4" fmla="*/ 42 w 50"/>
                <a:gd name="T5" fmla="*/ 27 h 50"/>
                <a:gd name="T6" fmla="*/ 42 w 50"/>
                <a:gd name="T7" fmla="*/ 22 h 50"/>
                <a:gd name="T8" fmla="*/ 42 w 50"/>
                <a:gd name="T9" fmla="*/ 22 h 50"/>
                <a:gd name="T10" fmla="*/ 48 w 50"/>
                <a:gd name="T11" fmla="*/ 17 h 50"/>
                <a:gd name="T12" fmla="*/ 49 w 50"/>
                <a:gd name="T13" fmla="*/ 14 h 50"/>
                <a:gd name="T14" fmla="*/ 46 w 50"/>
                <a:gd name="T15" fmla="*/ 13 h 50"/>
                <a:gd name="T16" fmla="*/ 38 w 50"/>
                <a:gd name="T17" fmla="*/ 14 h 50"/>
                <a:gd name="T18" fmla="*/ 38 w 50"/>
                <a:gd name="T19" fmla="*/ 14 h 50"/>
                <a:gd name="T20" fmla="*/ 35 w 50"/>
                <a:gd name="T21" fmla="*/ 12 h 50"/>
                <a:gd name="T22" fmla="*/ 35 w 50"/>
                <a:gd name="T23" fmla="*/ 11 h 50"/>
                <a:gd name="T24" fmla="*/ 36 w 50"/>
                <a:gd name="T25" fmla="*/ 4 h 50"/>
                <a:gd name="T26" fmla="*/ 34 w 50"/>
                <a:gd name="T27" fmla="*/ 1 h 50"/>
                <a:gd name="T28" fmla="*/ 31 w 50"/>
                <a:gd name="T29" fmla="*/ 2 h 50"/>
                <a:gd name="T30" fmla="*/ 27 w 50"/>
                <a:gd name="T31" fmla="*/ 9 h 50"/>
                <a:gd name="T32" fmla="*/ 26 w 50"/>
                <a:gd name="T33" fmla="*/ 9 h 50"/>
                <a:gd name="T34" fmla="*/ 22 w 50"/>
                <a:gd name="T35" fmla="*/ 9 h 50"/>
                <a:gd name="T36" fmla="*/ 22 w 50"/>
                <a:gd name="T37" fmla="*/ 9 h 50"/>
                <a:gd name="T38" fmla="*/ 17 w 50"/>
                <a:gd name="T39" fmla="*/ 3 h 50"/>
                <a:gd name="T40" fmla="*/ 14 w 50"/>
                <a:gd name="T41" fmla="*/ 2 h 50"/>
                <a:gd name="T42" fmla="*/ 12 w 50"/>
                <a:gd name="T43" fmla="*/ 5 h 50"/>
                <a:gd name="T44" fmla="*/ 14 w 50"/>
                <a:gd name="T45" fmla="*/ 13 h 50"/>
                <a:gd name="T46" fmla="*/ 14 w 50"/>
                <a:gd name="T47" fmla="*/ 13 h 50"/>
                <a:gd name="T48" fmla="*/ 11 w 50"/>
                <a:gd name="T49" fmla="*/ 16 h 50"/>
                <a:gd name="T50" fmla="*/ 11 w 50"/>
                <a:gd name="T51" fmla="*/ 16 h 50"/>
                <a:gd name="T52" fmla="*/ 4 w 50"/>
                <a:gd name="T53" fmla="*/ 15 h 50"/>
                <a:gd name="T54" fmla="*/ 1 w 50"/>
                <a:gd name="T55" fmla="*/ 17 h 50"/>
                <a:gd name="T56" fmla="*/ 2 w 50"/>
                <a:gd name="T57" fmla="*/ 20 h 50"/>
                <a:gd name="T58" fmla="*/ 8 w 50"/>
                <a:gd name="T59" fmla="*/ 24 h 50"/>
                <a:gd name="T60" fmla="*/ 9 w 50"/>
                <a:gd name="T61" fmla="*/ 29 h 50"/>
                <a:gd name="T62" fmla="*/ 3 w 50"/>
                <a:gd name="T63" fmla="*/ 33 h 50"/>
                <a:gd name="T64" fmla="*/ 2 w 50"/>
                <a:gd name="T65" fmla="*/ 37 h 50"/>
                <a:gd name="T66" fmla="*/ 5 w 50"/>
                <a:gd name="T67" fmla="*/ 38 h 50"/>
                <a:gd name="T68" fmla="*/ 12 w 50"/>
                <a:gd name="T69" fmla="*/ 36 h 50"/>
                <a:gd name="T70" fmla="*/ 16 w 50"/>
                <a:gd name="T71" fmla="*/ 39 h 50"/>
                <a:gd name="T72" fmla="*/ 15 w 50"/>
                <a:gd name="T73" fmla="*/ 47 h 50"/>
                <a:gd name="T74" fmla="*/ 17 w 50"/>
                <a:gd name="T75" fmla="*/ 50 h 50"/>
                <a:gd name="T76" fmla="*/ 20 w 50"/>
                <a:gd name="T77" fmla="*/ 49 h 50"/>
                <a:gd name="T78" fmla="*/ 24 w 50"/>
                <a:gd name="T79" fmla="*/ 42 h 50"/>
                <a:gd name="T80" fmla="*/ 29 w 50"/>
                <a:gd name="T81" fmla="*/ 42 h 50"/>
                <a:gd name="T82" fmla="*/ 33 w 50"/>
                <a:gd name="T83" fmla="*/ 48 h 50"/>
                <a:gd name="T84" fmla="*/ 37 w 50"/>
                <a:gd name="T85" fmla="*/ 49 h 50"/>
                <a:gd name="T86" fmla="*/ 38 w 50"/>
                <a:gd name="T87" fmla="*/ 46 h 50"/>
                <a:gd name="T88" fmla="*/ 36 w 50"/>
                <a:gd name="T89" fmla="*/ 38 h 50"/>
                <a:gd name="T90" fmla="*/ 39 w 50"/>
                <a:gd name="T91" fmla="*/ 35 h 50"/>
                <a:gd name="T92" fmla="*/ 47 w 50"/>
                <a:gd name="T93" fmla="*/ 36 h 50"/>
                <a:gd name="T94" fmla="*/ 50 w 50"/>
                <a:gd name="T95" fmla="*/ 34 h 50"/>
                <a:gd name="T96" fmla="*/ 49 w 50"/>
                <a:gd name="T97" fmla="*/ 31 h 50"/>
                <a:gd name="T98" fmla="*/ 22 w 50"/>
                <a:gd name="T99" fmla="*/ 36 h 50"/>
                <a:gd name="T100" fmla="*/ 15 w 50"/>
                <a:gd name="T101" fmla="*/ 22 h 50"/>
                <a:gd name="T102" fmla="*/ 29 w 50"/>
                <a:gd name="T103" fmla="*/ 15 h 50"/>
                <a:gd name="T104" fmla="*/ 35 w 50"/>
                <a:gd name="T105" fmla="*/ 29 h 50"/>
                <a:gd name="T106" fmla="*/ 22 w 50"/>
                <a:gd name="T10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50">
                  <a:moveTo>
                    <a:pt x="49" y="31"/>
                  </a:moveTo>
                  <a:cubicBezTo>
                    <a:pt x="42" y="27"/>
                    <a:pt x="42" y="27"/>
                    <a:pt x="42" y="27"/>
                  </a:cubicBezTo>
                  <a:cubicBezTo>
                    <a:pt x="42" y="27"/>
                    <a:pt x="42" y="27"/>
                    <a:pt x="42" y="27"/>
                  </a:cubicBezTo>
                  <a:cubicBezTo>
                    <a:pt x="42" y="25"/>
                    <a:pt x="42" y="24"/>
                    <a:pt x="42" y="22"/>
                  </a:cubicBezTo>
                  <a:cubicBezTo>
                    <a:pt x="42" y="22"/>
                    <a:pt x="42" y="22"/>
                    <a:pt x="42" y="22"/>
                  </a:cubicBezTo>
                  <a:cubicBezTo>
                    <a:pt x="48" y="17"/>
                    <a:pt x="48" y="17"/>
                    <a:pt x="48" y="17"/>
                  </a:cubicBezTo>
                  <a:cubicBezTo>
                    <a:pt x="49" y="16"/>
                    <a:pt x="49" y="15"/>
                    <a:pt x="49" y="14"/>
                  </a:cubicBezTo>
                  <a:cubicBezTo>
                    <a:pt x="48" y="13"/>
                    <a:pt x="47" y="12"/>
                    <a:pt x="46" y="13"/>
                  </a:cubicBezTo>
                  <a:cubicBezTo>
                    <a:pt x="38" y="14"/>
                    <a:pt x="38" y="14"/>
                    <a:pt x="38" y="14"/>
                  </a:cubicBezTo>
                  <a:cubicBezTo>
                    <a:pt x="38" y="14"/>
                    <a:pt x="38" y="14"/>
                    <a:pt x="38" y="14"/>
                  </a:cubicBezTo>
                  <a:cubicBezTo>
                    <a:pt x="37" y="13"/>
                    <a:pt x="36" y="12"/>
                    <a:pt x="35" y="12"/>
                  </a:cubicBezTo>
                  <a:cubicBezTo>
                    <a:pt x="35" y="11"/>
                    <a:pt x="35" y="11"/>
                    <a:pt x="35" y="11"/>
                  </a:cubicBezTo>
                  <a:cubicBezTo>
                    <a:pt x="36" y="4"/>
                    <a:pt x="36" y="4"/>
                    <a:pt x="36" y="4"/>
                  </a:cubicBezTo>
                  <a:cubicBezTo>
                    <a:pt x="36" y="2"/>
                    <a:pt x="35" y="1"/>
                    <a:pt x="34" y="1"/>
                  </a:cubicBezTo>
                  <a:cubicBezTo>
                    <a:pt x="33" y="0"/>
                    <a:pt x="31" y="1"/>
                    <a:pt x="31" y="2"/>
                  </a:cubicBezTo>
                  <a:cubicBezTo>
                    <a:pt x="27" y="9"/>
                    <a:pt x="27" y="9"/>
                    <a:pt x="27" y="9"/>
                  </a:cubicBezTo>
                  <a:cubicBezTo>
                    <a:pt x="26" y="9"/>
                    <a:pt x="26" y="9"/>
                    <a:pt x="26" y="9"/>
                  </a:cubicBezTo>
                  <a:cubicBezTo>
                    <a:pt x="25" y="9"/>
                    <a:pt x="24" y="9"/>
                    <a:pt x="22" y="9"/>
                  </a:cubicBezTo>
                  <a:cubicBezTo>
                    <a:pt x="22" y="9"/>
                    <a:pt x="22" y="9"/>
                    <a:pt x="22" y="9"/>
                  </a:cubicBezTo>
                  <a:cubicBezTo>
                    <a:pt x="17" y="3"/>
                    <a:pt x="17" y="3"/>
                    <a:pt x="17" y="3"/>
                  </a:cubicBezTo>
                  <a:cubicBezTo>
                    <a:pt x="16" y="2"/>
                    <a:pt x="15" y="1"/>
                    <a:pt x="14" y="2"/>
                  </a:cubicBezTo>
                  <a:cubicBezTo>
                    <a:pt x="13" y="2"/>
                    <a:pt x="12" y="4"/>
                    <a:pt x="12" y="5"/>
                  </a:cubicBezTo>
                  <a:cubicBezTo>
                    <a:pt x="14" y="13"/>
                    <a:pt x="14" y="13"/>
                    <a:pt x="14" y="13"/>
                  </a:cubicBezTo>
                  <a:cubicBezTo>
                    <a:pt x="14" y="13"/>
                    <a:pt x="14" y="13"/>
                    <a:pt x="14" y="13"/>
                  </a:cubicBezTo>
                  <a:cubicBezTo>
                    <a:pt x="13" y="14"/>
                    <a:pt x="12" y="15"/>
                    <a:pt x="11" y="16"/>
                  </a:cubicBezTo>
                  <a:cubicBezTo>
                    <a:pt x="11" y="16"/>
                    <a:pt x="11" y="16"/>
                    <a:pt x="11" y="16"/>
                  </a:cubicBezTo>
                  <a:cubicBezTo>
                    <a:pt x="4" y="15"/>
                    <a:pt x="4" y="15"/>
                    <a:pt x="4" y="15"/>
                  </a:cubicBezTo>
                  <a:cubicBezTo>
                    <a:pt x="2" y="15"/>
                    <a:pt x="1" y="16"/>
                    <a:pt x="1" y="17"/>
                  </a:cubicBezTo>
                  <a:cubicBezTo>
                    <a:pt x="0" y="18"/>
                    <a:pt x="1" y="19"/>
                    <a:pt x="2" y="20"/>
                  </a:cubicBezTo>
                  <a:cubicBezTo>
                    <a:pt x="8" y="24"/>
                    <a:pt x="8" y="24"/>
                    <a:pt x="8" y="24"/>
                  </a:cubicBezTo>
                  <a:cubicBezTo>
                    <a:pt x="8" y="26"/>
                    <a:pt x="8" y="27"/>
                    <a:pt x="9" y="29"/>
                  </a:cubicBezTo>
                  <a:cubicBezTo>
                    <a:pt x="3" y="33"/>
                    <a:pt x="3" y="33"/>
                    <a:pt x="3" y="33"/>
                  </a:cubicBezTo>
                  <a:cubicBezTo>
                    <a:pt x="2" y="34"/>
                    <a:pt x="1" y="36"/>
                    <a:pt x="2" y="37"/>
                  </a:cubicBezTo>
                  <a:cubicBezTo>
                    <a:pt x="2" y="38"/>
                    <a:pt x="4" y="38"/>
                    <a:pt x="5" y="38"/>
                  </a:cubicBezTo>
                  <a:cubicBezTo>
                    <a:pt x="12" y="36"/>
                    <a:pt x="12" y="36"/>
                    <a:pt x="12" y="36"/>
                  </a:cubicBezTo>
                  <a:cubicBezTo>
                    <a:pt x="13" y="38"/>
                    <a:pt x="15" y="39"/>
                    <a:pt x="16" y="39"/>
                  </a:cubicBezTo>
                  <a:cubicBezTo>
                    <a:pt x="15" y="47"/>
                    <a:pt x="15" y="47"/>
                    <a:pt x="15" y="47"/>
                  </a:cubicBezTo>
                  <a:cubicBezTo>
                    <a:pt x="15" y="48"/>
                    <a:pt x="16" y="50"/>
                    <a:pt x="17" y="50"/>
                  </a:cubicBezTo>
                  <a:cubicBezTo>
                    <a:pt x="18" y="50"/>
                    <a:pt x="19" y="50"/>
                    <a:pt x="20" y="49"/>
                  </a:cubicBezTo>
                  <a:cubicBezTo>
                    <a:pt x="24" y="42"/>
                    <a:pt x="24" y="42"/>
                    <a:pt x="24" y="42"/>
                  </a:cubicBezTo>
                  <a:cubicBezTo>
                    <a:pt x="26" y="42"/>
                    <a:pt x="27" y="42"/>
                    <a:pt x="29" y="42"/>
                  </a:cubicBezTo>
                  <a:cubicBezTo>
                    <a:pt x="33" y="48"/>
                    <a:pt x="33" y="48"/>
                    <a:pt x="33" y="48"/>
                  </a:cubicBezTo>
                  <a:cubicBezTo>
                    <a:pt x="34" y="49"/>
                    <a:pt x="36" y="49"/>
                    <a:pt x="37" y="49"/>
                  </a:cubicBezTo>
                  <a:cubicBezTo>
                    <a:pt x="38" y="48"/>
                    <a:pt x="38" y="47"/>
                    <a:pt x="38" y="46"/>
                  </a:cubicBezTo>
                  <a:cubicBezTo>
                    <a:pt x="36" y="38"/>
                    <a:pt x="36" y="38"/>
                    <a:pt x="36" y="38"/>
                  </a:cubicBezTo>
                  <a:cubicBezTo>
                    <a:pt x="37" y="37"/>
                    <a:pt x="38" y="36"/>
                    <a:pt x="39" y="35"/>
                  </a:cubicBezTo>
                  <a:cubicBezTo>
                    <a:pt x="47" y="36"/>
                    <a:pt x="47" y="36"/>
                    <a:pt x="47" y="36"/>
                  </a:cubicBezTo>
                  <a:cubicBezTo>
                    <a:pt x="48" y="36"/>
                    <a:pt x="49" y="35"/>
                    <a:pt x="50" y="34"/>
                  </a:cubicBezTo>
                  <a:cubicBezTo>
                    <a:pt x="50" y="33"/>
                    <a:pt x="50" y="31"/>
                    <a:pt x="49" y="31"/>
                  </a:cubicBezTo>
                  <a:close/>
                  <a:moveTo>
                    <a:pt x="22" y="36"/>
                  </a:moveTo>
                  <a:cubicBezTo>
                    <a:pt x="16" y="34"/>
                    <a:pt x="13" y="28"/>
                    <a:pt x="15" y="22"/>
                  </a:cubicBezTo>
                  <a:cubicBezTo>
                    <a:pt x="17" y="16"/>
                    <a:pt x="23" y="13"/>
                    <a:pt x="29" y="15"/>
                  </a:cubicBezTo>
                  <a:cubicBezTo>
                    <a:pt x="34" y="17"/>
                    <a:pt x="37" y="23"/>
                    <a:pt x="35" y="29"/>
                  </a:cubicBezTo>
                  <a:cubicBezTo>
                    <a:pt x="33" y="35"/>
                    <a:pt x="27" y="38"/>
                    <a:pt x="22" y="36"/>
                  </a:cubicBez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84"/>
            <p:cNvSpPr>
              <a:spLocks noEditPoints="1"/>
            </p:cNvSpPr>
            <p:nvPr/>
          </p:nvSpPr>
          <p:spPr bwMode="auto">
            <a:xfrm>
              <a:off x="6265863" y="1622425"/>
              <a:ext cx="212725" cy="211137"/>
            </a:xfrm>
            <a:custGeom>
              <a:avLst/>
              <a:gdLst>
                <a:gd name="T0" fmla="*/ 60 w 62"/>
                <a:gd name="T1" fmla="*/ 35 h 62"/>
                <a:gd name="T2" fmla="*/ 62 w 62"/>
                <a:gd name="T3" fmla="*/ 31 h 62"/>
                <a:gd name="T4" fmla="*/ 58 w 62"/>
                <a:gd name="T5" fmla="*/ 27 h 62"/>
                <a:gd name="T6" fmla="*/ 54 w 62"/>
                <a:gd name="T7" fmla="*/ 26 h 62"/>
                <a:gd name="T8" fmla="*/ 52 w 62"/>
                <a:gd name="T9" fmla="*/ 17 h 62"/>
                <a:gd name="T10" fmla="*/ 54 w 62"/>
                <a:gd name="T11" fmla="*/ 13 h 62"/>
                <a:gd name="T12" fmla="*/ 53 w 62"/>
                <a:gd name="T13" fmla="*/ 9 h 62"/>
                <a:gd name="T14" fmla="*/ 48 w 62"/>
                <a:gd name="T15" fmla="*/ 9 h 62"/>
                <a:gd name="T16" fmla="*/ 44 w 62"/>
                <a:gd name="T17" fmla="*/ 11 h 62"/>
                <a:gd name="T18" fmla="*/ 36 w 62"/>
                <a:gd name="T19" fmla="*/ 7 h 62"/>
                <a:gd name="T20" fmla="*/ 35 w 62"/>
                <a:gd name="T21" fmla="*/ 3 h 62"/>
                <a:gd name="T22" fmla="*/ 31 w 62"/>
                <a:gd name="T23" fmla="*/ 0 h 62"/>
                <a:gd name="T24" fmla="*/ 27 w 62"/>
                <a:gd name="T25" fmla="*/ 4 h 62"/>
                <a:gd name="T26" fmla="*/ 26 w 62"/>
                <a:gd name="T27" fmla="*/ 9 h 62"/>
                <a:gd name="T28" fmla="*/ 18 w 62"/>
                <a:gd name="T29" fmla="*/ 11 h 62"/>
                <a:gd name="T30" fmla="*/ 13 w 62"/>
                <a:gd name="T31" fmla="*/ 9 h 62"/>
                <a:gd name="T32" fmla="*/ 9 w 62"/>
                <a:gd name="T33" fmla="*/ 10 h 62"/>
                <a:gd name="T34" fmla="*/ 9 w 62"/>
                <a:gd name="T35" fmla="*/ 15 h 62"/>
                <a:gd name="T36" fmla="*/ 11 w 62"/>
                <a:gd name="T37" fmla="*/ 19 h 62"/>
                <a:gd name="T38" fmla="*/ 7 w 62"/>
                <a:gd name="T39" fmla="*/ 27 h 62"/>
                <a:gd name="T40" fmla="*/ 3 w 62"/>
                <a:gd name="T41" fmla="*/ 28 h 62"/>
                <a:gd name="T42" fmla="*/ 0 w 62"/>
                <a:gd name="T43" fmla="*/ 32 h 62"/>
                <a:gd name="T44" fmla="*/ 4 w 62"/>
                <a:gd name="T45" fmla="*/ 35 h 62"/>
                <a:gd name="T46" fmla="*/ 8 w 62"/>
                <a:gd name="T47" fmla="*/ 37 h 62"/>
                <a:gd name="T48" fmla="*/ 11 w 62"/>
                <a:gd name="T49" fmla="*/ 45 h 62"/>
                <a:gd name="T50" fmla="*/ 9 w 62"/>
                <a:gd name="T51" fmla="*/ 49 h 62"/>
                <a:gd name="T52" fmla="*/ 10 w 62"/>
                <a:gd name="T53" fmla="*/ 53 h 62"/>
                <a:gd name="T54" fmla="*/ 15 w 62"/>
                <a:gd name="T55" fmla="*/ 53 h 62"/>
                <a:gd name="T56" fmla="*/ 19 w 62"/>
                <a:gd name="T57" fmla="*/ 51 h 62"/>
                <a:gd name="T58" fmla="*/ 27 w 62"/>
                <a:gd name="T59" fmla="*/ 56 h 62"/>
                <a:gd name="T60" fmla="*/ 28 w 62"/>
                <a:gd name="T61" fmla="*/ 60 h 62"/>
                <a:gd name="T62" fmla="*/ 32 w 62"/>
                <a:gd name="T63" fmla="*/ 62 h 62"/>
                <a:gd name="T64" fmla="*/ 35 w 62"/>
                <a:gd name="T65" fmla="*/ 58 h 62"/>
                <a:gd name="T66" fmla="*/ 36 w 62"/>
                <a:gd name="T67" fmla="*/ 55 h 62"/>
                <a:gd name="T68" fmla="*/ 45 w 62"/>
                <a:gd name="T69" fmla="*/ 52 h 62"/>
                <a:gd name="T70" fmla="*/ 49 w 62"/>
                <a:gd name="T71" fmla="*/ 54 h 62"/>
                <a:gd name="T72" fmla="*/ 53 w 62"/>
                <a:gd name="T73" fmla="*/ 53 h 62"/>
                <a:gd name="T74" fmla="*/ 53 w 62"/>
                <a:gd name="T75" fmla="*/ 48 h 62"/>
                <a:gd name="T76" fmla="*/ 51 w 62"/>
                <a:gd name="T77" fmla="*/ 44 h 62"/>
                <a:gd name="T78" fmla="*/ 56 w 62"/>
                <a:gd name="T79" fmla="*/ 36 h 62"/>
                <a:gd name="T80" fmla="*/ 45 w 62"/>
                <a:gd name="T81" fmla="*/ 18 h 62"/>
                <a:gd name="T82" fmla="*/ 38 w 62"/>
                <a:gd name="T83" fmla="*/ 25 h 62"/>
                <a:gd name="T84" fmla="*/ 45 w 62"/>
                <a:gd name="T85" fmla="*/ 18 h 62"/>
                <a:gd name="T86" fmla="*/ 34 w 62"/>
                <a:gd name="T87" fmla="*/ 29 h 62"/>
                <a:gd name="T88" fmla="*/ 28 w 62"/>
                <a:gd name="T89" fmla="*/ 35 h 62"/>
                <a:gd name="T90" fmla="*/ 25 w 62"/>
                <a:gd name="T91" fmla="*/ 25 h 62"/>
                <a:gd name="T92" fmla="*/ 18 w 62"/>
                <a:gd name="T93" fmla="*/ 18 h 62"/>
                <a:gd name="T94" fmla="*/ 25 w 62"/>
                <a:gd name="T95" fmla="*/ 25 h 62"/>
                <a:gd name="T96" fmla="*/ 18 w 62"/>
                <a:gd name="T97" fmla="*/ 38 h 62"/>
                <a:gd name="T98" fmla="*/ 25 w 62"/>
                <a:gd name="T99" fmla="*/ 45 h 62"/>
                <a:gd name="T100" fmla="*/ 38 w 62"/>
                <a:gd name="T101" fmla="*/ 38 h 62"/>
                <a:gd name="T102" fmla="*/ 45 w 62"/>
                <a:gd name="T103" fmla="*/ 45 h 62"/>
                <a:gd name="T104" fmla="*/ 38 w 62"/>
                <a:gd name="T105"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62">
                  <a:moveTo>
                    <a:pt x="58" y="35"/>
                  </a:moveTo>
                  <a:cubicBezTo>
                    <a:pt x="59" y="35"/>
                    <a:pt x="59" y="35"/>
                    <a:pt x="60" y="35"/>
                  </a:cubicBezTo>
                  <a:cubicBezTo>
                    <a:pt x="62" y="32"/>
                    <a:pt x="62" y="32"/>
                    <a:pt x="62" y="32"/>
                  </a:cubicBezTo>
                  <a:cubicBezTo>
                    <a:pt x="62" y="32"/>
                    <a:pt x="62" y="31"/>
                    <a:pt x="62" y="31"/>
                  </a:cubicBezTo>
                  <a:cubicBezTo>
                    <a:pt x="60" y="28"/>
                    <a:pt x="60" y="28"/>
                    <a:pt x="60" y="28"/>
                  </a:cubicBezTo>
                  <a:cubicBezTo>
                    <a:pt x="59" y="28"/>
                    <a:pt x="59" y="27"/>
                    <a:pt x="58" y="27"/>
                  </a:cubicBezTo>
                  <a:cubicBezTo>
                    <a:pt x="56" y="27"/>
                    <a:pt x="56" y="27"/>
                    <a:pt x="56" y="27"/>
                  </a:cubicBezTo>
                  <a:cubicBezTo>
                    <a:pt x="55" y="27"/>
                    <a:pt x="55" y="26"/>
                    <a:pt x="54" y="26"/>
                  </a:cubicBezTo>
                  <a:cubicBezTo>
                    <a:pt x="51" y="19"/>
                    <a:pt x="51" y="19"/>
                    <a:pt x="51" y="19"/>
                  </a:cubicBezTo>
                  <a:cubicBezTo>
                    <a:pt x="51" y="19"/>
                    <a:pt x="51" y="18"/>
                    <a:pt x="52" y="17"/>
                  </a:cubicBezTo>
                  <a:cubicBezTo>
                    <a:pt x="53" y="15"/>
                    <a:pt x="53" y="15"/>
                    <a:pt x="53" y="15"/>
                  </a:cubicBezTo>
                  <a:cubicBezTo>
                    <a:pt x="54" y="15"/>
                    <a:pt x="54" y="14"/>
                    <a:pt x="54" y="13"/>
                  </a:cubicBezTo>
                  <a:cubicBezTo>
                    <a:pt x="54" y="10"/>
                    <a:pt x="54" y="10"/>
                    <a:pt x="54" y="10"/>
                  </a:cubicBezTo>
                  <a:cubicBezTo>
                    <a:pt x="54" y="9"/>
                    <a:pt x="53" y="9"/>
                    <a:pt x="53" y="9"/>
                  </a:cubicBezTo>
                  <a:cubicBezTo>
                    <a:pt x="49" y="9"/>
                    <a:pt x="49" y="9"/>
                    <a:pt x="49" y="9"/>
                  </a:cubicBezTo>
                  <a:cubicBezTo>
                    <a:pt x="49" y="9"/>
                    <a:pt x="48" y="9"/>
                    <a:pt x="48" y="9"/>
                  </a:cubicBezTo>
                  <a:cubicBezTo>
                    <a:pt x="45" y="11"/>
                    <a:pt x="45" y="11"/>
                    <a:pt x="45" y="11"/>
                  </a:cubicBezTo>
                  <a:cubicBezTo>
                    <a:pt x="45" y="12"/>
                    <a:pt x="44" y="12"/>
                    <a:pt x="44" y="11"/>
                  </a:cubicBezTo>
                  <a:cubicBezTo>
                    <a:pt x="37" y="9"/>
                    <a:pt x="37" y="9"/>
                    <a:pt x="37" y="9"/>
                  </a:cubicBezTo>
                  <a:cubicBezTo>
                    <a:pt x="36" y="8"/>
                    <a:pt x="36" y="8"/>
                    <a:pt x="36" y="7"/>
                  </a:cubicBezTo>
                  <a:cubicBezTo>
                    <a:pt x="35" y="4"/>
                    <a:pt x="35" y="4"/>
                    <a:pt x="35" y="4"/>
                  </a:cubicBezTo>
                  <a:cubicBezTo>
                    <a:pt x="35" y="4"/>
                    <a:pt x="35" y="3"/>
                    <a:pt x="35" y="3"/>
                  </a:cubicBezTo>
                  <a:cubicBezTo>
                    <a:pt x="32" y="0"/>
                    <a:pt x="32" y="0"/>
                    <a:pt x="32" y="0"/>
                  </a:cubicBezTo>
                  <a:cubicBezTo>
                    <a:pt x="32" y="0"/>
                    <a:pt x="31" y="0"/>
                    <a:pt x="31" y="0"/>
                  </a:cubicBezTo>
                  <a:cubicBezTo>
                    <a:pt x="28" y="3"/>
                    <a:pt x="28" y="3"/>
                    <a:pt x="28" y="3"/>
                  </a:cubicBezTo>
                  <a:cubicBezTo>
                    <a:pt x="28" y="3"/>
                    <a:pt x="27" y="4"/>
                    <a:pt x="27" y="4"/>
                  </a:cubicBezTo>
                  <a:cubicBezTo>
                    <a:pt x="27" y="7"/>
                    <a:pt x="27" y="7"/>
                    <a:pt x="27" y="7"/>
                  </a:cubicBezTo>
                  <a:cubicBezTo>
                    <a:pt x="27" y="8"/>
                    <a:pt x="26" y="8"/>
                    <a:pt x="26" y="9"/>
                  </a:cubicBezTo>
                  <a:cubicBezTo>
                    <a:pt x="19" y="11"/>
                    <a:pt x="19" y="11"/>
                    <a:pt x="19" y="11"/>
                  </a:cubicBezTo>
                  <a:cubicBezTo>
                    <a:pt x="19" y="12"/>
                    <a:pt x="18" y="11"/>
                    <a:pt x="18" y="11"/>
                  </a:cubicBezTo>
                  <a:cubicBezTo>
                    <a:pt x="15" y="9"/>
                    <a:pt x="15" y="9"/>
                    <a:pt x="15" y="9"/>
                  </a:cubicBezTo>
                  <a:cubicBezTo>
                    <a:pt x="15" y="9"/>
                    <a:pt x="14" y="9"/>
                    <a:pt x="13" y="9"/>
                  </a:cubicBezTo>
                  <a:cubicBezTo>
                    <a:pt x="10" y="9"/>
                    <a:pt x="10" y="9"/>
                    <a:pt x="10" y="9"/>
                  </a:cubicBezTo>
                  <a:cubicBezTo>
                    <a:pt x="9" y="9"/>
                    <a:pt x="9" y="9"/>
                    <a:pt x="9" y="10"/>
                  </a:cubicBezTo>
                  <a:cubicBezTo>
                    <a:pt x="9" y="13"/>
                    <a:pt x="9" y="13"/>
                    <a:pt x="9" y="13"/>
                  </a:cubicBezTo>
                  <a:cubicBezTo>
                    <a:pt x="9" y="14"/>
                    <a:pt x="9" y="15"/>
                    <a:pt x="9" y="15"/>
                  </a:cubicBezTo>
                  <a:cubicBezTo>
                    <a:pt x="11" y="17"/>
                    <a:pt x="11" y="17"/>
                    <a:pt x="11" y="17"/>
                  </a:cubicBezTo>
                  <a:cubicBezTo>
                    <a:pt x="12" y="18"/>
                    <a:pt x="12" y="18"/>
                    <a:pt x="11" y="19"/>
                  </a:cubicBezTo>
                  <a:cubicBezTo>
                    <a:pt x="8" y="26"/>
                    <a:pt x="8" y="26"/>
                    <a:pt x="8" y="26"/>
                  </a:cubicBezTo>
                  <a:cubicBezTo>
                    <a:pt x="8" y="26"/>
                    <a:pt x="8" y="27"/>
                    <a:pt x="7" y="27"/>
                  </a:cubicBezTo>
                  <a:cubicBezTo>
                    <a:pt x="4" y="27"/>
                    <a:pt x="4" y="27"/>
                    <a:pt x="4" y="27"/>
                  </a:cubicBezTo>
                  <a:cubicBezTo>
                    <a:pt x="4" y="27"/>
                    <a:pt x="3" y="27"/>
                    <a:pt x="3" y="28"/>
                  </a:cubicBezTo>
                  <a:cubicBezTo>
                    <a:pt x="0" y="30"/>
                    <a:pt x="0" y="30"/>
                    <a:pt x="0" y="30"/>
                  </a:cubicBezTo>
                  <a:cubicBezTo>
                    <a:pt x="0" y="31"/>
                    <a:pt x="0" y="31"/>
                    <a:pt x="0" y="32"/>
                  </a:cubicBezTo>
                  <a:cubicBezTo>
                    <a:pt x="3" y="34"/>
                    <a:pt x="3" y="34"/>
                    <a:pt x="3" y="34"/>
                  </a:cubicBezTo>
                  <a:cubicBezTo>
                    <a:pt x="3" y="35"/>
                    <a:pt x="4" y="35"/>
                    <a:pt x="4" y="35"/>
                  </a:cubicBezTo>
                  <a:cubicBezTo>
                    <a:pt x="7" y="35"/>
                    <a:pt x="7" y="35"/>
                    <a:pt x="7" y="35"/>
                  </a:cubicBezTo>
                  <a:cubicBezTo>
                    <a:pt x="8" y="36"/>
                    <a:pt x="8" y="36"/>
                    <a:pt x="8" y="37"/>
                  </a:cubicBezTo>
                  <a:cubicBezTo>
                    <a:pt x="11" y="44"/>
                    <a:pt x="11" y="44"/>
                    <a:pt x="11" y="44"/>
                  </a:cubicBezTo>
                  <a:cubicBezTo>
                    <a:pt x="11" y="44"/>
                    <a:pt x="11" y="45"/>
                    <a:pt x="11" y="45"/>
                  </a:cubicBezTo>
                  <a:cubicBezTo>
                    <a:pt x="9" y="47"/>
                    <a:pt x="9" y="47"/>
                    <a:pt x="9" y="47"/>
                  </a:cubicBezTo>
                  <a:cubicBezTo>
                    <a:pt x="9" y="48"/>
                    <a:pt x="9" y="49"/>
                    <a:pt x="9" y="49"/>
                  </a:cubicBezTo>
                  <a:cubicBezTo>
                    <a:pt x="9" y="52"/>
                    <a:pt x="9" y="52"/>
                    <a:pt x="9" y="52"/>
                  </a:cubicBezTo>
                  <a:cubicBezTo>
                    <a:pt x="9" y="53"/>
                    <a:pt x="9" y="53"/>
                    <a:pt x="10" y="53"/>
                  </a:cubicBezTo>
                  <a:cubicBezTo>
                    <a:pt x="13" y="54"/>
                    <a:pt x="13" y="54"/>
                    <a:pt x="13" y="54"/>
                  </a:cubicBezTo>
                  <a:cubicBezTo>
                    <a:pt x="14" y="54"/>
                    <a:pt x="15" y="53"/>
                    <a:pt x="15" y="53"/>
                  </a:cubicBezTo>
                  <a:cubicBezTo>
                    <a:pt x="17" y="52"/>
                    <a:pt x="17" y="52"/>
                    <a:pt x="17" y="52"/>
                  </a:cubicBezTo>
                  <a:cubicBezTo>
                    <a:pt x="17" y="51"/>
                    <a:pt x="18" y="51"/>
                    <a:pt x="19" y="51"/>
                  </a:cubicBezTo>
                  <a:cubicBezTo>
                    <a:pt x="26" y="55"/>
                    <a:pt x="26" y="55"/>
                    <a:pt x="26" y="55"/>
                  </a:cubicBezTo>
                  <a:cubicBezTo>
                    <a:pt x="26" y="55"/>
                    <a:pt x="27" y="55"/>
                    <a:pt x="27" y="56"/>
                  </a:cubicBezTo>
                  <a:cubicBezTo>
                    <a:pt x="27" y="58"/>
                    <a:pt x="27" y="58"/>
                    <a:pt x="27" y="58"/>
                  </a:cubicBezTo>
                  <a:cubicBezTo>
                    <a:pt x="27" y="59"/>
                    <a:pt x="27" y="59"/>
                    <a:pt x="28" y="60"/>
                  </a:cubicBezTo>
                  <a:cubicBezTo>
                    <a:pt x="30" y="62"/>
                    <a:pt x="30" y="62"/>
                    <a:pt x="30" y="62"/>
                  </a:cubicBezTo>
                  <a:cubicBezTo>
                    <a:pt x="31" y="62"/>
                    <a:pt x="31" y="62"/>
                    <a:pt x="32" y="62"/>
                  </a:cubicBezTo>
                  <a:cubicBezTo>
                    <a:pt x="34" y="60"/>
                    <a:pt x="34" y="60"/>
                    <a:pt x="34" y="60"/>
                  </a:cubicBezTo>
                  <a:cubicBezTo>
                    <a:pt x="35" y="59"/>
                    <a:pt x="35" y="59"/>
                    <a:pt x="35" y="58"/>
                  </a:cubicBezTo>
                  <a:cubicBezTo>
                    <a:pt x="35" y="56"/>
                    <a:pt x="35" y="56"/>
                    <a:pt x="35" y="56"/>
                  </a:cubicBezTo>
                  <a:cubicBezTo>
                    <a:pt x="35" y="55"/>
                    <a:pt x="36" y="55"/>
                    <a:pt x="36" y="55"/>
                  </a:cubicBezTo>
                  <a:cubicBezTo>
                    <a:pt x="44" y="52"/>
                    <a:pt x="44" y="52"/>
                    <a:pt x="44" y="52"/>
                  </a:cubicBezTo>
                  <a:cubicBezTo>
                    <a:pt x="44" y="51"/>
                    <a:pt x="45" y="51"/>
                    <a:pt x="45" y="52"/>
                  </a:cubicBezTo>
                  <a:cubicBezTo>
                    <a:pt x="47" y="53"/>
                    <a:pt x="47" y="53"/>
                    <a:pt x="47" y="53"/>
                  </a:cubicBezTo>
                  <a:cubicBezTo>
                    <a:pt x="48" y="54"/>
                    <a:pt x="49" y="54"/>
                    <a:pt x="49" y="54"/>
                  </a:cubicBezTo>
                  <a:cubicBezTo>
                    <a:pt x="52" y="54"/>
                    <a:pt x="52" y="54"/>
                    <a:pt x="52" y="54"/>
                  </a:cubicBezTo>
                  <a:cubicBezTo>
                    <a:pt x="53" y="54"/>
                    <a:pt x="53" y="53"/>
                    <a:pt x="53" y="53"/>
                  </a:cubicBezTo>
                  <a:cubicBezTo>
                    <a:pt x="54" y="49"/>
                    <a:pt x="54" y="49"/>
                    <a:pt x="54" y="49"/>
                  </a:cubicBezTo>
                  <a:cubicBezTo>
                    <a:pt x="54" y="49"/>
                    <a:pt x="53" y="48"/>
                    <a:pt x="53" y="48"/>
                  </a:cubicBezTo>
                  <a:cubicBezTo>
                    <a:pt x="52" y="46"/>
                    <a:pt x="52" y="46"/>
                    <a:pt x="52" y="46"/>
                  </a:cubicBezTo>
                  <a:cubicBezTo>
                    <a:pt x="51" y="45"/>
                    <a:pt x="51" y="45"/>
                    <a:pt x="51" y="44"/>
                  </a:cubicBezTo>
                  <a:cubicBezTo>
                    <a:pt x="54" y="37"/>
                    <a:pt x="54" y="37"/>
                    <a:pt x="54" y="37"/>
                  </a:cubicBezTo>
                  <a:cubicBezTo>
                    <a:pt x="55" y="36"/>
                    <a:pt x="55" y="36"/>
                    <a:pt x="56" y="36"/>
                  </a:cubicBezTo>
                  <a:lnTo>
                    <a:pt x="58" y="35"/>
                  </a:lnTo>
                  <a:close/>
                  <a:moveTo>
                    <a:pt x="45" y="18"/>
                  </a:moveTo>
                  <a:cubicBezTo>
                    <a:pt x="47" y="20"/>
                    <a:pt x="47" y="23"/>
                    <a:pt x="45" y="25"/>
                  </a:cubicBezTo>
                  <a:cubicBezTo>
                    <a:pt x="43" y="27"/>
                    <a:pt x="40" y="27"/>
                    <a:pt x="38" y="25"/>
                  </a:cubicBezTo>
                  <a:cubicBezTo>
                    <a:pt x="36" y="23"/>
                    <a:pt x="36" y="20"/>
                    <a:pt x="38" y="18"/>
                  </a:cubicBezTo>
                  <a:cubicBezTo>
                    <a:pt x="40" y="16"/>
                    <a:pt x="43" y="16"/>
                    <a:pt x="45" y="18"/>
                  </a:cubicBezTo>
                  <a:close/>
                  <a:moveTo>
                    <a:pt x="28" y="29"/>
                  </a:moveTo>
                  <a:cubicBezTo>
                    <a:pt x="30" y="27"/>
                    <a:pt x="33" y="27"/>
                    <a:pt x="34" y="29"/>
                  </a:cubicBezTo>
                  <a:cubicBezTo>
                    <a:pt x="36" y="30"/>
                    <a:pt x="36" y="33"/>
                    <a:pt x="34" y="35"/>
                  </a:cubicBezTo>
                  <a:cubicBezTo>
                    <a:pt x="33" y="36"/>
                    <a:pt x="30" y="36"/>
                    <a:pt x="28" y="35"/>
                  </a:cubicBezTo>
                  <a:cubicBezTo>
                    <a:pt x="27" y="33"/>
                    <a:pt x="27" y="30"/>
                    <a:pt x="28" y="29"/>
                  </a:cubicBezTo>
                  <a:close/>
                  <a:moveTo>
                    <a:pt x="25" y="25"/>
                  </a:moveTo>
                  <a:cubicBezTo>
                    <a:pt x="23" y="27"/>
                    <a:pt x="20" y="27"/>
                    <a:pt x="18" y="25"/>
                  </a:cubicBezTo>
                  <a:cubicBezTo>
                    <a:pt x="16" y="23"/>
                    <a:pt x="16" y="20"/>
                    <a:pt x="18" y="18"/>
                  </a:cubicBezTo>
                  <a:cubicBezTo>
                    <a:pt x="20" y="16"/>
                    <a:pt x="23" y="16"/>
                    <a:pt x="25" y="18"/>
                  </a:cubicBezTo>
                  <a:cubicBezTo>
                    <a:pt x="27" y="20"/>
                    <a:pt x="27" y="23"/>
                    <a:pt x="25" y="25"/>
                  </a:cubicBezTo>
                  <a:close/>
                  <a:moveTo>
                    <a:pt x="18" y="45"/>
                  </a:moveTo>
                  <a:cubicBezTo>
                    <a:pt x="16" y="43"/>
                    <a:pt x="16" y="40"/>
                    <a:pt x="18" y="38"/>
                  </a:cubicBezTo>
                  <a:cubicBezTo>
                    <a:pt x="20" y="36"/>
                    <a:pt x="23" y="36"/>
                    <a:pt x="25" y="38"/>
                  </a:cubicBezTo>
                  <a:cubicBezTo>
                    <a:pt x="27" y="40"/>
                    <a:pt x="27" y="43"/>
                    <a:pt x="25" y="45"/>
                  </a:cubicBezTo>
                  <a:cubicBezTo>
                    <a:pt x="23" y="47"/>
                    <a:pt x="20" y="47"/>
                    <a:pt x="18" y="45"/>
                  </a:cubicBezTo>
                  <a:close/>
                  <a:moveTo>
                    <a:pt x="38" y="38"/>
                  </a:moveTo>
                  <a:cubicBezTo>
                    <a:pt x="40" y="36"/>
                    <a:pt x="43" y="36"/>
                    <a:pt x="45" y="38"/>
                  </a:cubicBezTo>
                  <a:cubicBezTo>
                    <a:pt x="47" y="40"/>
                    <a:pt x="47" y="43"/>
                    <a:pt x="45" y="45"/>
                  </a:cubicBezTo>
                  <a:cubicBezTo>
                    <a:pt x="43" y="47"/>
                    <a:pt x="40" y="47"/>
                    <a:pt x="38" y="45"/>
                  </a:cubicBezTo>
                  <a:cubicBezTo>
                    <a:pt x="36" y="43"/>
                    <a:pt x="36" y="40"/>
                    <a:pt x="38" y="38"/>
                  </a:cubicBez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85"/>
            <p:cNvSpPr>
              <a:spLocks noEditPoints="1"/>
            </p:cNvSpPr>
            <p:nvPr/>
          </p:nvSpPr>
          <p:spPr bwMode="auto">
            <a:xfrm>
              <a:off x="6553200" y="1476375"/>
              <a:ext cx="223837" cy="217487"/>
            </a:xfrm>
            <a:custGeom>
              <a:avLst/>
              <a:gdLst>
                <a:gd name="T0" fmla="*/ 65 w 65"/>
                <a:gd name="T1" fmla="*/ 32 h 64"/>
                <a:gd name="T2" fmla="*/ 58 w 65"/>
                <a:gd name="T3" fmla="*/ 27 h 64"/>
                <a:gd name="T4" fmla="*/ 62 w 65"/>
                <a:gd name="T5" fmla="*/ 20 h 64"/>
                <a:gd name="T6" fmla="*/ 54 w 65"/>
                <a:gd name="T7" fmla="*/ 17 h 64"/>
                <a:gd name="T8" fmla="*/ 56 w 65"/>
                <a:gd name="T9" fmla="*/ 9 h 64"/>
                <a:gd name="T10" fmla="*/ 47 w 65"/>
                <a:gd name="T11" fmla="*/ 10 h 64"/>
                <a:gd name="T12" fmla="*/ 45 w 65"/>
                <a:gd name="T13" fmla="*/ 2 h 64"/>
                <a:gd name="T14" fmla="*/ 37 w 65"/>
                <a:gd name="T15" fmla="*/ 6 h 64"/>
                <a:gd name="T16" fmla="*/ 33 w 65"/>
                <a:gd name="T17" fmla="*/ 0 h 64"/>
                <a:gd name="T18" fmla="*/ 27 w 65"/>
                <a:gd name="T19" fmla="*/ 7 h 64"/>
                <a:gd name="T20" fmla="*/ 20 w 65"/>
                <a:gd name="T21" fmla="*/ 2 h 64"/>
                <a:gd name="T22" fmla="*/ 18 w 65"/>
                <a:gd name="T23" fmla="*/ 11 h 64"/>
                <a:gd name="T24" fmla="*/ 10 w 65"/>
                <a:gd name="T25" fmla="*/ 9 h 64"/>
                <a:gd name="T26" fmla="*/ 11 w 65"/>
                <a:gd name="T27" fmla="*/ 18 h 64"/>
                <a:gd name="T28" fmla="*/ 3 w 65"/>
                <a:gd name="T29" fmla="*/ 19 h 64"/>
                <a:gd name="T30" fmla="*/ 7 w 65"/>
                <a:gd name="T31" fmla="*/ 27 h 64"/>
                <a:gd name="T32" fmla="*/ 0 w 65"/>
                <a:gd name="T33" fmla="*/ 31 h 64"/>
                <a:gd name="T34" fmla="*/ 7 w 65"/>
                <a:gd name="T35" fmla="*/ 37 h 64"/>
                <a:gd name="T36" fmla="*/ 3 w 65"/>
                <a:gd name="T37" fmla="*/ 44 h 64"/>
                <a:gd name="T38" fmla="*/ 11 w 65"/>
                <a:gd name="T39" fmla="*/ 46 h 64"/>
                <a:gd name="T40" fmla="*/ 9 w 65"/>
                <a:gd name="T41" fmla="*/ 54 h 64"/>
                <a:gd name="T42" fmla="*/ 18 w 65"/>
                <a:gd name="T43" fmla="*/ 53 h 64"/>
                <a:gd name="T44" fmla="*/ 20 w 65"/>
                <a:gd name="T45" fmla="*/ 61 h 64"/>
                <a:gd name="T46" fmla="*/ 28 w 65"/>
                <a:gd name="T47" fmla="*/ 57 h 64"/>
                <a:gd name="T48" fmla="*/ 32 w 65"/>
                <a:gd name="T49" fmla="*/ 64 h 64"/>
                <a:gd name="T50" fmla="*/ 38 w 65"/>
                <a:gd name="T51" fmla="*/ 57 h 64"/>
                <a:gd name="T52" fmla="*/ 45 w 65"/>
                <a:gd name="T53" fmla="*/ 62 h 64"/>
                <a:gd name="T54" fmla="*/ 47 w 65"/>
                <a:gd name="T55" fmla="*/ 53 h 64"/>
                <a:gd name="T56" fmla="*/ 55 w 65"/>
                <a:gd name="T57" fmla="*/ 55 h 64"/>
                <a:gd name="T58" fmla="*/ 54 w 65"/>
                <a:gd name="T59" fmla="*/ 46 h 64"/>
                <a:gd name="T60" fmla="*/ 62 w 65"/>
                <a:gd name="T61" fmla="*/ 44 h 64"/>
                <a:gd name="T62" fmla="*/ 58 w 65"/>
                <a:gd name="T63" fmla="*/ 37 h 64"/>
                <a:gd name="T64" fmla="*/ 45 w 65"/>
                <a:gd name="T65" fmla="*/ 31 h 64"/>
                <a:gd name="T66" fmla="*/ 20 w 65"/>
                <a:gd name="T67" fmla="*/ 33 h 64"/>
                <a:gd name="T68" fmla="*/ 45 w 65"/>
                <a:gd name="T6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 h="64">
                  <a:moveTo>
                    <a:pt x="58" y="34"/>
                  </a:moveTo>
                  <a:cubicBezTo>
                    <a:pt x="65" y="32"/>
                    <a:pt x="65" y="32"/>
                    <a:pt x="65" y="32"/>
                  </a:cubicBezTo>
                  <a:cubicBezTo>
                    <a:pt x="64" y="27"/>
                    <a:pt x="64" y="27"/>
                    <a:pt x="64" y="27"/>
                  </a:cubicBezTo>
                  <a:cubicBezTo>
                    <a:pt x="58" y="27"/>
                    <a:pt x="58" y="27"/>
                    <a:pt x="58" y="27"/>
                  </a:cubicBezTo>
                  <a:cubicBezTo>
                    <a:pt x="58" y="26"/>
                    <a:pt x="57" y="24"/>
                    <a:pt x="57" y="23"/>
                  </a:cubicBezTo>
                  <a:cubicBezTo>
                    <a:pt x="62" y="20"/>
                    <a:pt x="62" y="20"/>
                    <a:pt x="62" y="20"/>
                  </a:cubicBezTo>
                  <a:cubicBezTo>
                    <a:pt x="60" y="15"/>
                    <a:pt x="60" y="15"/>
                    <a:pt x="60" y="15"/>
                  </a:cubicBezTo>
                  <a:cubicBezTo>
                    <a:pt x="54" y="17"/>
                    <a:pt x="54" y="17"/>
                    <a:pt x="54" y="17"/>
                  </a:cubicBezTo>
                  <a:cubicBezTo>
                    <a:pt x="53" y="16"/>
                    <a:pt x="53" y="16"/>
                    <a:pt x="52" y="15"/>
                  </a:cubicBezTo>
                  <a:cubicBezTo>
                    <a:pt x="56" y="9"/>
                    <a:pt x="56" y="9"/>
                    <a:pt x="56" y="9"/>
                  </a:cubicBezTo>
                  <a:cubicBezTo>
                    <a:pt x="52" y="6"/>
                    <a:pt x="52" y="6"/>
                    <a:pt x="52" y="6"/>
                  </a:cubicBezTo>
                  <a:cubicBezTo>
                    <a:pt x="47" y="10"/>
                    <a:pt x="47" y="10"/>
                    <a:pt x="47" y="10"/>
                  </a:cubicBezTo>
                  <a:cubicBezTo>
                    <a:pt x="46" y="10"/>
                    <a:pt x="45" y="9"/>
                    <a:pt x="44" y="9"/>
                  </a:cubicBezTo>
                  <a:cubicBezTo>
                    <a:pt x="45" y="2"/>
                    <a:pt x="45" y="2"/>
                    <a:pt x="45" y="2"/>
                  </a:cubicBezTo>
                  <a:cubicBezTo>
                    <a:pt x="40" y="1"/>
                    <a:pt x="40" y="1"/>
                    <a:pt x="40" y="1"/>
                  </a:cubicBezTo>
                  <a:cubicBezTo>
                    <a:pt x="37" y="6"/>
                    <a:pt x="37" y="6"/>
                    <a:pt x="37" y="6"/>
                  </a:cubicBezTo>
                  <a:cubicBezTo>
                    <a:pt x="36" y="6"/>
                    <a:pt x="35" y="6"/>
                    <a:pt x="34" y="6"/>
                  </a:cubicBezTo>
                  <a:cubicBezTo>
                    <a:pt x="33" y="0"/>
                    <a:pt x="33" y="0"/>
                    <a:pt x="33" y="0"/>
                  </a:cubicBezTo>
                  <a:cubicBezTo>
                    <a:pt x="28" y="0"/>
                    <a:pt x="28" y="0"/>
                    <a:pt x="28" y="0"/>
                  </a:cubicBezTo>
                  <a:cubicBezTo>
                    <a:pt x="27" y="7"/>
                    <a:pt x="27" y="7"/>
                    <a:pt x="27" y="7"/>
                  </a:cubicBezTo>
                  <a:cubicBezTo>
                    <a:pt x="26" y="7"/>
                    <a:pt x="25" y="7"/>
                    <a:pt x="24" y="7"/>
                  </a:cubicBezTo>
                  <a:cubicBezTo>
                    <a:pt x="20" y="2"/>
                    <a:pt x="20" y="2"/>
                    <a:pt x="20" y="2"/>
                  </a:cubicBezTo>
                  <a:cubicBezTo>
                    <a:pt x="16" y="4"/>
                    <a:pt x="16" y="4"/>
                    <a:pt x="16" y="4"/>
                  </a:cubicBezTo>
                  <a:cubicBezTo>
                    <a:pt x="18" y="11"/>
                    <a:pt x="18" y="11"/>
                    <a:pt x="18" y="11"/>
                  </a:cubicBezTo>
                  <a:cubicBezTo>
                    <a:pt x="17" y="11"/>
                    <a:pt x="16" y="12"/>
                    <a:pt x="16" y="12"/>
                  </a:cubicBezTo>
                  <a:cubicBezTo>
                    <a:pt x="10" y="9"/>
                    <a:pt x="10" y="9"/>
                    <a:pt x="10" y="9"/>
                  </a:cubicBezTo>
                  <a:cubicBezTo>
                    <a:pt x="7" y="13"/>
                    <a:pt x="7" y="13"/>
                    <a:pt x="7" y="13"/>
                  </a:cubicBezTo>
                  <a:cubicBezTo>
                    <a:pt x="11" y="18"/>
                    <a:pt x="11" y="18"/>
                    <a:pt x="11" y="18"/>
                  </a:cubicBezTo>
                  <a:cubicBezTo>
                    <a:pt x="10" y="19"/>
                    <a:pt x="10" y="19"/>
                    <a:pt x="9" y="20"/>
                  </a:cubicBezTo>
                  <a:cubicBezTo>
                    <a:pt x="3" y="19"/>
                    <a:pt x="3" y="19"/>
                    <a:pt x="3" y="19"/>
                  </a:cubicBezTo>
                  <a:cubicBezTo>
                    <a:pt x="1" y="24"/>
                    <a:pt x="1" y="24"/>
                    <a:pt x="1" y="24"/>
                  </a:cubicBezTo>
                  <a:cubicBezTo>
                    <a:pt x="7" y="27"/>
                    <a:pt x="7" y="27"/>
                    <a:pt x="7" y="27"/>
                  </a:cubicBezTo>
                  <a:cubicBezTo>
                    <a:pt x="7" y="28"/>
                    <a:pt x="7" y="29"/>
                    <a:pt x="7" y="30"/>
                  </a:cubicBezTo>
                  <a:cubicBezTo>
                    <a:pt x="0" y="31"/>
                    <a:pt x="0" y="31"/>
                    <a:pt x="0" y="31"/>
                  </a:cubicBezTo>
                  <a:cubicBezTo>
                    <a:pt x="1" y="37"/>
                    <a:pt x="1" y="37"/>
                    <a:pt x="1" y="37"/>
                  </a:cubicBezTo>
                  <a:cubicBezTo>
                    <a:pt x="7" y="37"/>
                    <a:pt x="7" y="37"/>
                    <a:pt x="7" y="37"/>
                  </a:cubicBezTo>
                  <a:cubicBezTo>
                    <a:pt x="7" y="38"/>
                    <a:pt x="8" y="39"/>
                    <a:pt x="8" y="40"/>
                  </a:cubicBezTo>
                  <a:cubicBezTo>
                    <a:pt x="3" y="44"/>
                    <a:pt x="3" y="44"/>
                    <a:pt x="3" y="44"/>
                  </a:cubicBezTo>
                  <a:cubicBezTo>
                    <a:pt x="5" y="49"/>
                    <a:pt x="5" y="49"/>
                    <a:pt x="5" y="49"/>
                  </a:cubicBezTo>
                  <a:cubicBezTo>
                    <a:pt x="11" y="46"/>
                    <a:pt x="11" y="46"/>
                    <a:pt x="11" y="46"/>
                  </a:cubicBezTo>
                  <a:cubicBezTo>
                    <a:pt x="12" y="47"/>
                    <a:pt x="12" y="48"/>
                    <a:pt x="13" y="49"/>
                  </a:cubicBezTo>
                  <a:cubicBezTo>
                    <a:pt x="9" y="54"/>
                    <a:pt x="9" y="54"/>
                    <a:pt x="9" y="54"/>
                  </a:cubicBezTo>
                  <a:cubicBezTo>
                    <a:pt x="13" y="58"/>
                    <a:pt x="13" y="58"/>
                    <a:pt x="13" y="58"/>
                  </a:cubicBezTo>
                  <a:cubicBezTo>
                    <a:pt x="18" y="53"/>
                    <a:pt x="18" y="53"/>
                    <a:pt x="18" y="53"/>
                  </a:cubicBezTo>
                  <a:cubicBezTo>
                    <a:pt x="19" y="54"/>
                    <a:pt x="20" y="55"/>
                    <a:pt x="21" y="55"/>
                  </a:cubicBezTo>
                  <a:cubicBezTo>
                    <a:pt x="20" y="61"/>
                    <a:pt x="20" y="61"/>
                    <a:pt x="20" y="61"/>
                  </a:cubicBezTo>
                  <a:cubicBezTo>
                    <a:pt x="25" y="63"/>
                    <a:pt x="25" y="63"/>
                    <a:pt x="25" y="63"/>
                  </a:cubicBezTo>
                  <a:cubicBezTo>
                    <a:pt x="28" y="57"/>
                    <a:pt x="28" y="57"/>
                    <a:pt x="28" y="57"/>
                  </a:cubicBezTo>
                  <a:cubicBezTo>
                    <a:pt x="29" y="57"/>
                    <a:pt x="30" y="58"/>
                    <a:pt x="31" y="58"/>
                  </a:cubicBezTo>
                  <a:cubicBezTo>
                    <a:pt x="32" y="64"/>
                    <a:pt x="32" y="64"/>
                    <a:pt x="32" y="64"/>
                  </a:cubicBezTo>
                  <a:cubicBezTo>
                    <a:pt x="37" y="64"/>
                    <a:pt x="37" y="64"/>
                    <a:pt x="37" y="64"/>
                  </a:cubicBezTo>
                  <a:cubicBezTo>
                    <a:pt x="38" y="57"/>
                    <a:pt x="38" y="57"/>
                    <a:pt x="38" y="57"/>
                  </a:cubicBezTo>
                  <a:cubicBezTo>
                    <a:pt x="39" y="57"/>
                    <a:pt x="40" y="57"/>
                    <a:pt x="41" y="56"/>
                  </a:cubicBezTo>
                  <a:cubicBezTo>
                    <a:pt x="45" y="62"/>
                    <a:pt x="45" y="62"/>
                    <a:pt x="45" y="62"/>
                  </a:cubicBezTo>
                  <a:cubicBezTo>
                    <a:pt x="49" y="59"/>
                    <a:pt x="49" y="59"/>
                    <a:pt x="49" y="59"/>
                  </a:cubicBezTo>
                  <a:cubicBezTo>
                    <a:pt x="47" y="53"/>
                    <a:pt x="47" y="53"/>
                    <a:pt x="47" y="53"/>
                  </a:cubicBezTo>
                  <a:cubicBezTo>
                    <a:pt x="48" y="53"/>
                    <a:pt x="49" y="52"/>
                    <a:pt x="49" y="51"/>
                  </a:cubicBezTo>
                  <a:cubicBezTo>
                    <a:pt x="55" y="55"/>
                    <a:pt x="55" y="55"/>
                    <a:pt x="55" y="55"/>
                  </a:cubicBezTo>
                  <a:cubicBezTo>
                    <a:pt x="58" y="51"/>
                    <a:pt x="58" y="51"/>
                    <a:pt x="58" y="51"/>
                  </a:cubicBezTo>
                  <a:cubicBezTo>
                    <a:pt x="54" y="46"/>
                    <a:pt x="54" y="46"/>
                    <a:pt x="54" y="46"/>
                  </a:cubicBezTo>
                  <a:cubicBezTo>
                    <a:pt x="55" y="45"/>
                    <a:pt x="55" y="44"/>
                    <a:pt x="56" y="43"/>
                  </a:cubicBezTo>
                  <a:cubicBezTo>
                    <a:pt x="62" y="44"/>
                    <a:pt x="62" y="44"/>
                    <a:pt x="62" y="44"/>
                  </a:cubicBezTo>
                  <a:cubicBezTo>
                    <a:pt x="64" y="39"/>
                    <a:pt x="64" y="39"/>
                    <a:pt x="64" y="39"/>
                  </a:cubicBezTo>
                  <a:cubicBezTo>
                    <a:pt x="58" y="37"/>
                    <a:pt x="58" y="37"/>
                    <a:pt x="58" y="37"/>
                  </a:cubicBezTo>
                  <a:cubicBezTo>
                    <a:pt x="58" y="36"/>
                    <a:pt x="58" y="35"/>
                    <a:pt x="58" y="34"/>
                  </a:cubicBezTo>
                  <a:close/>
                  <a:moveTo>
                    <a:pt x="45" y="31"/>
                  </a:moveTo>
                  <a:cubicBezTo>
                    <a:pt x="45" y="38"/>
                    <a:pt x="40" y="44"/>
                    <a:pt x="33" y="44"/>
                  </a:cubicBezTo>
                  <a:cubicBezTo>
                    <a:pt x="27" y="45"/>
                    <a:pt x="21" y="39"/>
                    <a:pt x="20" y="33"/>
                  </a:cubicBezTo>
                  <a:cubicBezTo>
                    <a:pt x="20" y="26"/>
                    <a:pt x="25" y="20"/>
                    <a:pt x="32" y="20"/>
                  </a:cubicBezTo>
                  <a:cubicBezTo>
                    <a:pt x="38" y="19"/>
                    <a:pt x="44" y="24"/>
                    <a:pt x="45" y="31"/>
                  </a:cubicBez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86"/>
            <p:cNvSpPr>
              <a:spLocks/>
            </p:cNvSpPr>
            <p:nvPr/>
          </p:nvSpPr>
          <p:spPr bwMode="auto">
            <a:xfrm>
              <a:off x="6362700" y="1949450"/>
              <a:ext cx="409575" cy="344487"/>
            </a:xfrm>
            <a:custGeom>
              <a:avLst/>
              <a:gdLst>
                <a:gd name="T0" fmla="*/ 230 w 258"/>
                <a:gd name="T1" fmla="*/ 58 h 217"/>
                <a:gd name="T2" fmla="*/ 230 w 258"/>
                <a:gd name="T3" fmla="*/ 0 h 217"/>
                <a:gd name="T4" fmla="*/ 204 w 258"/>
                <a:gd name="T5" fmla="*/ 0 h 217"/>
                <a:gd name="T6" fmla="*/ 200 w 258"/>
                <a:gd name="T7" fmla="*/ 0 h 217"/>
                <a:gd name="T8" fmla="*/ 0 w 258"/>
                <a:gd name="T9" fmla="*/ 0 h 217"/>
                <a:gd name="T10" fmla="*/ 0 w 258"/>
                <a:gd name="T11" fmla="*/ 217 h 217"/>
                <a:gd name="T12" fmla="*/ 213 w 258"/>
                <a:gd name="T13" fmla="*/ 217 h 217"/>
                <a:gd name="T14" fmla="*/ 213 w 258"/>
                <a:gd name="T15" fmla="*/ 124 h 217"/>
                <a:gd name="T16" fmla="*/ 258 w 258"/>
                <a:gd name="T17" fmla="*/ 124 h 217"/>
                <a:gd name="T18" fmla="*/ 230 w 258"/>
                <a:gd name="T19" fmla="*/ 5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217">
                  <a:moveTo>
                    <a:pt x="230" y="58"/>
                  </a:moveTo>
                  <a:lnTo>
                    <a:pt x="230" y="0"/>
                  </a:lnTo>
                  <a:lnTo>
                    <a:pt x="204" y="0"/>
                  </a:lnTo>
                  <a:lnTo>
                    <a:pt x="200" y="0"/>
                  </a:lnTo>
                  <a:lnTo>
                    <a:pt x="0" y="0"/>
                  </a:lnTo>
                  <a:lnTo>
                    <a:pt x="0" y="217"/>
                  </a:lnTo>
                  <a:lnTo>
                    <a:pt x="213" y="217"/>
                  </a:lnTo>
                  <a:lnTo>
                    <a:pt x="213" y="124"/>
                  </a:lnTo>
                  <a:lnTo>
                    <a:pt x="258" y="124"/>
                  </a:lnTo>
                  <a:lnTo>
                    <a:pt x="230" y="58"/>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587"/>
            <p:cNvSpPr>
              <a:spLocks/>
            </p:cNvSpPr>
            <p:nvPr/>
          </p:nvSpPr>
          <p:spPr bwMode="auto">
            <a:xfrm>
              <a:off x="6430963" y="2020888"/>
              <a:ext cx="53975" cy="98425"/>
            </a:xfrm>
            <a:custGeom>
              <a:avLst/>
              <a:gdLst>
                <a:gd name="T0" fmla="*/ 15 w 16"/>
                <a:gd name="T1" fmla="*/ 26 h 29"/>
                <a:gd name="T2" fmla="*/ 3 w 16"/>
                <a:gd name="T3" fmla="*/ 14 h 29"/>
                <a:gd name="T4" fmla="*/ 15 w 16"/>
                <a:gd name="T5" fmla="*/ 2 h 29"/>
                <a:gd name="T6" fmla="*/ 16 w 16"/>
                <a:gd name="T7" fmla="*/ 1 h 29"/>
                <a:gd name="T8" fmla="*/ 15 w 16"/>
                <a:gd name="T9" fmla="*/ 0 h 29"/>
                <a:gd name="T10" fmla="*/ 0 w 16"/>
                <a:gd name="T11" fmla="*/ 14 h 29"/>
                <a:gd name="T12" fmla="*/ 15 w 16"/>
                <a:gd name="T13" fmla="*/ 29 h 29"/>
                <a:gd name="T14" fmla="*/ 16 w 16"/>
                <a:gd name="T15" fmla="*/ 27 h 29"/>
                <a:gd name="T16" fmla="*/ 15 w 16"/>
                <a:gd name="T1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9">
                  <a:moveTo>
                    <a:pt x="15" y="26"/>
                  </a:moveTo>
                  <a:cubicBezTo>
                    <a:pt x="8" y="26"/>
                    <a:pt x="3" y="21"/>
                    <a:pt x="3" y="14"/>
                  </a:cubicBezTo>
                  <a:cubicBezTo>
                    <a:pt x="3" y="8"/>
                    <a:pt x="8" y="2"/>
                    <a:pt x="15" y="2"/>
                  </a:cubicBezTo>
                  <a:cubicBezTo>
                    <a:pt x="15" y="2"/>
                    <a:pt x="16" y="2"/>
                    <a:pt x="16" y="1"/>
                  </a:cubicBezTo>
                  <a:cubicBezTo>
                    <a:pt x="16" y="0"/>
                    <a:pt x="15" y="0"/>
                    <a:pt x="15" y="0"/>
                  </a:cubicBezTo>
                  <a:cubicBezTo>
                    <a:pt x="7" y="0"/>
                    <a:pt x="0" y="6"/>
                    <a:pt x="0" y="14"/>
                  </a:cubicBezTo>
                  <a:cubicBezTo>
                    <a:pt x="0" y="22"/>
                    <a:pt x="7" y="29"/>
                    <a:pt x="15" y="29"/>
                  </a:cubicBezTo>
                  <a:cubicBezTo>
                    <a:pt x="15" y="29"/>
                    <a:pt x="16" y="28"/>
                    <a:pt x="16" y="27"/>
                  </a:cubicBezTo>
                  <a:cubicBezTo>
                    <a:pt x="16" y="27"/>
                    <a:pt x="15" y="26"/>
                    <a:pt x="15"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588"/>
            <p:cNvSpPr>
              <a:spLocks noChangeArrowheads="1"/>
            </p:cNvSpPr>
            <p:nvPr/>
          </p:nvSpPr>
          <p:spPr bwMode="auto">
            <a:xfrm>
              <a:off x="6605588" y="2014538"/>
              <a:ext cx="50800" cy="47625"/>
            </a:xfrm>
            <a:prstGeom prst="ellipse">
              <a:avLst/>
            </a:pr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599538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112837" y="2278063"/>
            <a:ext cx="11125200"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5400" dirty="0">
                <a:solidFill>
                  <a:schemeClr val="tx1"/>
                </a:solidFill>
              </a:rPr>
              <a:t>Up to 85% of enterprise data is considered cold or historical …sometimes more.</a:t>
            </a:r>
          </a:p>
        </p:txBody>
      </p:sp>
      <p:grpSp>
        <p:nvGrpSpPr>
          <p:cNvPr id="141" name="Group 140"/>
          <p:cNvGrpSpPr/>
          <p:nvPr/>
        </p:nvGrpSpPr>
        <p:grpSpPr>
          <a:xfrm>
            <a:off x="9875837" y="3116262"/>
            <a:ext cx="1851512" cy="3467277"/>
            <a:chOff x="6265863" y="1336675"/>
            <a:chExt cx="511174" cy="957262"/>
          </a:xfrm>
        </p:grpSpPr>
        <p:sp>
          <p:nvSpPr>
            <p:cNvPr id="142" name="Freeform 581"/>
            <p:cNvSpPr>
              <a:spLocks noEditPoints="1"/>
            </p:cNvSpPr>
            <p:nvPr/>
          </p:nvSpPr>
          <p:spPr bwMode="auto">
            <a:xfrm>
              <a:off x="6448425" y="1584325"/>
              <a:ext cx="119062" cy="119062"/>
            </a:xfrm>
            <a:custGeom>
              <a:avLst/>
              <a:gdLst>
                <a:gd name="T0" fmla="*/ 8 w 35"/>
                <a:gd name="T1" fmla="*/ 9 h 35"/>
                <a:gd name="T2" fmla="*/ 8 w 35"/>
                <a:gd name="T3" fmla="*/ 11 h 35"/>
                <a:gd name="T4" fmla="*/ 5 w 35"/>
                <a:gd name="T5" fmla="*/ 13 h 35"/>
                <a:gd name="T6" fmla="*/ 1 w 35"/>
                <a:gd name="T7" fmla="*/ 14 h 35"/>
                <a:gd name="T8" fmla="*/ 1 w 35"/>
                <a:gd name="T9" fmla="*/ 18 h 35"/>
                <a:gd name="T10" fmla="*/ 6 w 35"/>
                <a:gd name="T11" fmla="*/ 20 h 35"/>
                <a:gd name="T12" fmla="*/ 6 w 35"/>
                <a:gd name="T13" fmla="*/ 24 h 35"/>
                <a:gd name="T14" fmla="*/ 3 w 35"/>
                <a:gd name="T15" fmla="*/ 27 h 35"/>
                <a:gd name="T16" fmla="*/ 6 w 35"/>
                <a:gd name="T17" fmla="*/ 30 h 35"/>
                <a:gd name="T18" fmla="*/ 11 w 35"/>
                <a:gd name="T19" fmla="*/ 28 h 35"/>
                <a:gd name="T20" fmla="*/ 14 w 35"/>
                <a:gd name="T21" fmla="*/ 31 h 35"/>
                <a:gd name="T22" fmla="*/ 14 w 35"/>
                <a:gd name="T23" fmla="*/ 35 h 35"/>
                <a:gd name="T24" fmla="*/ 18 w 35"/>
                <a:gd name="T25" fmla="*/ 34 h 35"/>
                <a:gd name="T26" fmla="*/ 20 w 35"/>
                <a:gd name="T27" fmla="*/ 30 h 35"/>
                <a:gd name="T28" fmla="*/ 22 w 35"/>
                <a:gd name="T29" fmla="*/ 29 h 35"/>
                <a:gd name="T30" fmla="*/ 24 w 35"/>
                <a:gd name="T31" fmla="*/ 30 h 35"/>
                <a:gd name="T32" fmla="*/ 27 w 35"/>
                <a:gd name="T33" fmla="*/ 32 h 35"/>
                <a:gd name="T34" fmla="*/ 30 w 35"/>
                <a:gd name="T35" fmla="*/ 29 h 35"/>
                <a:gd name="T36" fmla="*/ 28 w 35"/>
                <a:gd name="T37" fmla="*/ 25 h 35"/>
                <a:gd name="T38" fmla="*/ 29 w 35"/>
                <a:gd name="T39" fmla="*/ 23 h 35"/>
                <a:gd name="T40" fmla="*/ 31 w 35"/>
                <a:gd name="T41" fmla="*/ 22 h 35"/>
                <a:gd name="T42" fmla="*/ 35 w 35"/>
                <a:gd name="T43" fmla="*/ 21 h 35"/>
                <a:gd name="T44" fmla="*/ 34 w 35"/>
                <a:gd name="T45" fmla="*/ 18 h 35"/>
                <a:gd name="T46" fmla="*/ 30 w 35"/>
                <a:gd name="T47" fmla="*/ 15 h 35"/>
                <a:gd name="T48" fmla="*/ 29 w 35"/>
                <a:gd name="T49" fmla="*/ 14 h 35"/>
                <a:gd name="T50" fmla="*/ 30 w 35"/>
                <a:gd name="T51" fmla="*/ 12 h 35"/>
                <a:gd name="T52" fmla="*/ 32 w 35"/>
                <a:gd name="T53" fmla="*/ 8 h 35"/>
                <a:gd name="T54" fmla="*/ 29 w 35"/>
                <a:gd name="T55" fmla="*/ 6 h 35"/>
                <a:gd name="T56" fmla="*/ 25 w 35"/>
                <a:gd name="T57" fmla="*/ 8 h 35"/>
                <a:gd name="T58" fmla="*/ 23 w 35"/>
                <a:gd name="T59" fmla="*/ 7 h 35"/>
                <a:gd name="T60" fmla="*/ 22 w 35"/>
                <a:gd name="T61" fmla="*/ 5 h 35"/>
                <a:gd name="T62" fmla="*/ 21 w 35"/>
                <a:gd name="T63" fmla="*/ 1 h 35"/>
                <a:gd name="T64" fmla="*/ 18 w 35"/>
                <a:gd name="T65" fmla="*/ 1 h 35"/>
                <a:gd name="T66" fmla="*/ 15 w 35"/>
                <a:gd name="T67" fmla="*/ 6 h 35"/>
                <a:gd name="T68" fmla="*/ 14 w 35"/>
                <a:gd name="T69" fmla="*/ 6 h 35"/>
                <a:gd name="T70" fmla="*/ 12 w 35"/>
                <a:gd name="T71" fmla="*/ 6 h 35"/>
                <a:gd name="T72" fmla="*/ 8 w 35"/>
                <a:gd name="T73" fmla="*/ 3 h 35"/>
                <a:gd name="T74" fmla="*/ 6 w 35"/>
                <a:gd name="T75" fmla="*/ 6 h 35"/>
                <a:gd name="T76" fmla="*/ 22 w 35"/>
                <a:gd name="T77" fmla="*/ 23 h 35"/>
                <a:gd name="T78" fmla="*/ 14 w 35"/>
                <a:gd name="T7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5">
                  <a:moveTo>
                    <a:pt x="6" y="6"/>
                  </a:moveTo>
                  <a:cubicBezTo>
                    <a:pt x="8" y="9"/>
                    <a:pt x="8" y="9"/>
                    <a:pt x="8" y="9"/>
                  </a:cubicBezTo>
                  <a:cubicBezTo>
                    <a:pt x="8" y="10"/>
                    <a:pt x="8" y="10"/>
                    <a:pt x="8" y="11"/>
                  </a:cubicBezTo>
                  <a:cubicBezTo>
                    <a:pt x="8" y="11"/>
                    <a:pt x="8" y="11"/>
                    <a:pt x="8" y="11"/>
                  </a:cubicBezTo>
                  <a:cubicBezTo>
                    <a:pt x="7" y="11"/>
                    <a:pt x="7" y="12"/>
                    <a:pt x="7" y="12"/>
                  </a:cubicBezTo>
                  <a:cubicBezTo>
                    <a:pt x="7" y="13"/>
                    <a:pt x="6" y="13"/>
                    <a:pt x="5" y="13"/>
                  </a:cubicBezTo>
                  <a:cubicBezTo>
                    <a:pt x="2" y="13"/>
                    <a:pt x="2" y="13"/>
                    <a:pt x="2" y="13"/>
                  </a:cubicBezTo>
                  <a:cubicBezTo>
                    <a:pt x="1" y="13"/>
                    <a:pt x="1" y="14"/>
                    <a:pt x="1" y="14"/>
                  </a:cubicBezTo>
                  <a:cubicBezTo>
                    <a:pt x="0" y="17"/>
                    <a:pt x="0" y="17"/>
                    <a:pt x="0" y="17"/>
                  </a:cubicBezTo>
                  <a:cubicBezTo>
                    <a:pt x="0" y="17"/>
                    <a:pt x="1" y="18"/>
                    <a:pt x="1" y="18"/>
                  </a:cubicBezTo>
                  <a:cubicBezTo>
                    <a:pt x="4" y="19"/>
                    <a:pt x="4" y="19"/>
                    <a:pt x="4" y="19"/>
                  </a:cubicBezTo>
                  <a:cubicBezTo>
                    <a:pt x="5" y="19"/>
                    <a:pt x="6" y="19"/>
                    <a:pt x="6" y="20"/>
                  </a:cubicBezTo>
                  <a:cubicBezTo>
                    <a:pt x="6" y="21"/>
                    <a:pt x="6" y="21"/>
                    <a:pt x="6" y="22"/>
                  </a:cubicBezTo>
                  <a:cubicBezTo>
                    <a:pt x="7" y="22"/>
                    <a:pt x="6" y="23"/>
                    <a:pt x="6" y="24"/>
                  </a:cubicBezTo>
                  <a:cubicBezTo>
                    <a:pt x="3" y="26"/>
                    <a:pt x="3" y="26"/>
                    <a:pt x="3" y="26"/>
                  </a:cubicBezTo>
                  <a:cubicBezTo>
                    <a:pt x="3" y="26"/>
                    <a:pt x="3" y="27"/>
                    <a:pt x="3" y="27"/>
                  </a:cubicBezTo>
                  <a:cubicBezTo>
                    <a:pt x="5" y="29"/>
                    <a:pt x="5" y="29"/>
                    <a:pt x="5" y="29"/>
                  </a:cubicBezTo>
                  <a:cubicBezTo>
                    <a:pt x="5" y="30"/>
                    <a:pt x="6" y="30"/>
                    <a:pt x="6" y="30"/>
                  </a:cubicBezTo>
                  <a:cubicBezTo>
                    <a:pt x="9" y="28"/>
                    <a:pt x="9" y="28"/>
                    <a:pt x="9" y="28"/>
                  </a:cubicBezTo>
                  <a:cubicBezTo>
                    <a:pt x="10" y="27"/>
                    <a:pt x="11" y="28"/>
                    <a:pt x="11" y="28"/>
                  </a:cubicBezTo>
                  <a:cubicBezTo>
                    <a:pt x="12" y="28"/>
                    <a:pt x="12" y="28"/>
                    <a:pt x="12" y="29"/>
                  </a:cubicBezTo>
                  <a:cubicBezTo>
                    <a:pt x="13" y="29"/>
                    <a:pt x="14" y="29"/>
                    <a:pt x="14" y="31"/>
                  </a:cubicBezTo>
                  <a:cubicBezTo>
                    <a:pt x="13" y="34"/>
                    <a:pt x="13" y="34"/>
                    <a:pt x="13" y="34"/>
                  </a:cubicBezTo>
                  <a:cubicBezTo>
                    <a:pt x="13" y="34"/>
                    <a:pt x="14" y="35"/>
                    <a:pt x="14" y="35"/>
                  </a:cubicBezTo>
                  <a:cubicBezTo>
                    <a:pt x="17" y="35"/>
                    <a:pt x="17" y="35"/>
                    <a:pt x="17" y="35"/>
                  </a:cubicBezTo>
                  <a:cubicBezTo>
                    <a:pt x="17" y="35"/>
                    <a:pt x="18" y="35"/>
                    <a:pt x="18" y="34"/>
                  </a:cubicBezTo>
                  <a:cubicBezTo>
                    <a:pt x="19" y="31"/>
                    <a:pt x="19" y="31"/>
                    <a:pt x="19" y="31"/>
                  </a:cubicBezTo>
                  <a:cubicBezTo>
                    <a:pt x="19" y="30"/>
                    <a:pt x="20" y="30"/>
                    <a:pt x="20" y="30"/>
                  </a:cubicBezTo>
                  <a:cubicBezTo>
                    <a:pt x="20" y="30"/>
                    <a:pt x="20" y="30"/>
                    <a:pt x="20" y="30"/>
                  </a:cubicBezTo>
                  <a:cubicBezTo>
                    <a:pt x="21" y="30"/>
                    <a:pt x="21" y="29"/>
                    <a:pt x="22" y="29"/>
                  </a:cubicBezTo>
                  <a:cubicBezTo>
                    <a:pt x="22" y="29"/>
                    <a:pt x="22" y="29"/>
                    <a:pt x="22" y="29"/>
                  </a:cubicBezTo>
                  <a:cubicBezTo>
                    <a:pt x="22" y="29"/>
                    <a:pt x="23" y="29"/>
                    <a:pt x="24" y="30"/>
                  </a:cubicBezTo>
                  <a:cubicBezTo>
                    <a:pt x="26" y="32"/>
                    <a:pt x="26" y="32"/>
                    <a:pt x="26" y="32"/>
                  </a:cubicBezTo>
                  <a:cubicBezTo>
                    <a:pt x="26" y="33"/>
                    <a:pt x="27" y="33"/>
                    <a:pt x="27" y="32"/>
                  </a:cubicBezTo>
                  <a:cubicBezTo>
                    <a:pt x="29" y="31"/>
                    <a:pt x="29" y="31"/>
                    <a:pt x="29" y="31"/>
                  </a:cubicBezTo>
                  <a:cubicBezTo>
                    <a:pt x="30" y="30"/>
                    <a:pt x="30" y="30"/>
                    <a:pt x="30" y="29"/>
                  </a:cubicBezTo>
                  <a:cubicBezTo>
                    <a:pt x="28" y="27"/>
                    <a:pt x="28" y="27"/>
                    <a:pt x="28" y="27"/>
                  </a:cubicBezTo>
                  <a:cubicBezTo>
                    <a:pt x="27" y="26"/>
                    <a:pt x="28" y="25"/>
                    <a:pt x="28" y="25"/>
                  </a:cubicBezTo>
                  <a:cubicBezTo>
                    <a:pt x="28" y="24"/>
                    <a:pt x="28" y="24"/>
                    <a:pt x="28" y="24"/>
                  </a:cubicBezTo>
                  <a:cubicBezTo>
                    <a:pt x="28" y="24"/>
                    <a:pt x="29" y="24"/>
                    <a:pt x="29" y="23"/>
                  </a:cubicBezTo>
                  <a:cubicBezTo>
                    <a:pt x="29" y="23"/>
                    <a:pt x="29" y="23"/>
                    <a:pt x="29" y="23"/>
                  </a:cubicBezTo>
                  <a:cubicBezTo>
                    <a:pt x="29" y="23"/>
                    <a:pt x="29" y="22"/>
                    <a:pt x="31" y="22"/>
                  </a:cubicBezTo>
                  <a:cubicBezTo>
                    <a:pt x="34" y="22"/>
                    <a:pt x="34" y="22"/>
                    <a:pt x="34" y="22"/>
                  </a:cubicBezTo>
                  <a:cubicBezTo>
                    <a:pt x="34" y="22"/>
                    <a:pt x="35" y="22"/>
                    <a:pt x="35" y="21"/>
                  </a:cubicBezTo>
                  <a:cubicBezTo>
                    <a:pt x="35" y="19"/>
                    <a:pt x="35" y="19"/>
                    <a:pt x="35" y="19"/>
                  </a:cubicBezTo>
                  <a:cubicBezTo>
                    <a:pt x="35" y="18"/>
                    <a:pt x="35" y="18"/>
                    <a:pt x="34" y="18"/>
                  </a:cubicBezTo>
                  <a:cubicBezTo>
                    <a:pt x="31" y="17"/>
                    <a:pt x="31" y="17"/>
                    <a:pt x="31" y="17"/>
                  </a:cubicBezTo>
                  <a:cubicBezTo>
                    <a:pt x="30" y="17"/>
                    <a:pt x="30" y="16"/>
                    <a:pt x="30" y="15"/>
                  </a:cubicBezTo>
                  <a:cubicBezTo>
                    <a:pt x="30" y="15"/>
                    <a:pt x="30" y="15"/>
                    <a:pt x="30" y="15"/>
                  </a:cubicBezTo>
                  <a:cubicBezTo>
                    <a:pt x="30" y="15"/>
                    <a:pt x="30" y="14"/>
                    <a:pt x="29" y="14"/>
                  </a:cubicBezTo>
                  <a:cubicBezTo>
                    <a:pt x="29" y="14"/>
                    <a:pt x="29" y="14"/>
                    <a:pt x="29" y="14"/>
                  </a:cubicBezTo>
                  <a:cubicBezTo>
                    <a:pt x="29" y="13"/>
                    <a:pt x="29" y="13"/>
                    <a:pt x="30" y="12"/>
                  </a:cubicBezTo>
                  <a:cubicBezTo>
                    <a:pt x="32" y="10"/>
                    <a:pt x="32" y="10"/>
                    <a:pt x="32" y="10"/>
                  </a:cubicBezTo>
                  <a:cubicBezTo>
                    <a:pt x="33" y="9"/>
                    <a:pt x="33" y="8"/>
                    <a:pt x="32" y="8"/>
                  </a:cubicBezTo>
                  <a:cubicBezTo>
                    <a:pt x="31" y="6"/>
                    <a:pt x="31" y="6"/>
                    <a:pt x="31" y="6"/>
                  </a:cubicBezTo>
                  <a:cubicBezTo>
                    <a:pt x="31" y="6"/>
                    <a:pt x="30" y="6"/>
                    <a:pt x="29" y="6"/>
                  </a:cubicBezTo>
                  <a:cubicBezTo>
                    <a:pt x="27" y="8"/>
                    <a:pt x="27" y="8"/>
                    <a:pt x="27" y="8"/>
                  </a:cubicBezTo>
                  <a:cubicBezTo>
                    <a:pt x="26" y="8"/>
                    <a:pt x="25" y="8"/>
                    <a:pt x="25" y="8"/>
                  </a:cubicBezTo>
                  <a:cubicBezTo>
                    <a:pt x="25" y="8"/>
                    <a:pt x="25" y="8"/>
                    <a:pt x="25" y="8"/>
                  </a:cubicBezTo>
                  <a:cubicBezTo>
                    <a:pt x="24" y="7"/>
                    <a:pt x="24" y="7"/>
                    <a:pt x="23" y="7"/>
                  </a:cubicBezTo>
                  <a:cubicBezTo>
                    <a:pt x="23" y="7"/>
                    <a:pt x="23" y="7"/>
                    <a:pt x="23" y="7"/>
                  </a:cubicBezTo>
                  <a:cubicBezTo>
                    <a:pt x="23" y="7"/>
                    <a:pt x="22" y="6"/>
                    <a:pt x="22" y="5"/>
                  </a:cubicBezTo>
                  <a:cubicBezTo>
                    <a:pt x="22" y="2"/>
                    <a:pt x="22" y="2"/>
                    <a:pt x="22" y="2"/>
                  </a:cubicBezTo>
                  <a:cubicBezTo>
                    <a:pt x="22" y="1"/>
                    <a:pt x="22" y="1"/>
                    <a:pt x="21" y="1"/>
                  </a:cubicBezTo>
                  <a:cubicBezTo>
                    <a:pt x="19" y="0"/>
                    <a:pt x="19" y="0"/>
                    <a:pt x="19" y="0"/>
                  </a:cubicBezTo>
                  <a:cubicBezTo>
                    <a:pt x="18" y="0"/>
                    <a:pt x="18" y="1"/>
                    <a:pt x="18" y="1"/>
                  </a:cubicBezTo>
                  <a:cubicBezTo>
                    <a:pt x="17" y="4"/>
                    <a:pt x="17" y="4"/>
                    <a:pt x="17" y="4"/>
                  </a:cubicBezTo>
                  <a:cubicBezTo>
                    <a:pt x="17" y="5"/>
                    <a:pt x="16" y="6"/>
                    <a:pt x="15" y="6"/>
                  </a:cubicBezTo>
                  <a:cubicBezTo>
                    <a:pt x="15" y="6"/>
                    <a:pt x="15" y="6"/>
                    <a:pt x="15" y="6"/>
                  </a:cubicBezTo>
                  <a:cubicBezTo>
                    <a:pt x="15" y="6"/>
                    <a:pt x="14" y="6"/>
                    <a:pt x="14" y="6"/>
                  </a:cubicBezTo>
                  <a:cubicBezTo>
                    <a:pt x="14" y="6"/>
                    <a:pt x="14" y="6"/>
                    <a:pt x="14" y="6"/>
                  </a:cubicBezTo>
                  <a:cubicBezTo>
                    <a:pt x="13" y="6"/>
                    <a:pt x="13" y="6"/>
                    <a:pt x="12" y="6"/>
                  </a:cubicBezTo>
                  <a:cubicBezTo>
                    <a:pt x="10" y="3"/>
                    <a:pt x="10" y="3"/>
                    <a:pt x="10" y="3"/>
                  </a:cubicBezTo>
                  <a:cubicBezTo>
                    <a:pt x="9" y="3"/>
                    <a:pt x="9" y="3"/>
                    <a:pt x="8" y="3"/>
                  </a:cubicBezTo>
                  <a:cubicBezTo>
                    <a:pt x="6" y="5"/>
                    <a:pt x="6" y="5"/>
                    <a:pt x="6" y="5"/>
                  </a:cubicBezTo>
                  <a:cubicBezTo>
                    <a:pt x="6" y="5"/>
                    <a:pt x="6" y="6"/>
                    <a:pt x="6" y="6"/>
                  </a:cubicBezTo>
                  <a:close/>
                  <a:moveTo>
                    <a:pt x="23" y="14"/>
                  </a:moveTo>
                  <a:cubicBezTo>
                    <a:pt x="25" y="17"/>
                    <a:pt x="24" y="21"/>
                    <a:pt x="22" y="23"/>
                  </a:cubicBezTo>
                  <a:cubicBezTo>
                    <a:pt x="19" y="25"/>
                    <a:pt x="15" y="24"/>
                    <a:pt x="13" y="22"/>
                  </a:cubicBezTo>
                  <a:cubicBezTo>
                    <a:pt x="11" y="19"/>
                    <a:pt x="11" y="15"/>
                    <a:pt x="14" y="13"/>
                  </a:cubicBezTo>
                  <a:cubicBezTo>
                    <a:pt x="17" y="11"/>
                    <a:pt x="21" y="11"/>
                    <a:pt x="23" y="14"/>
                  </a:cubicBezTo>
                  <a:close/>
                </a:path>
              </a:pathLst>
            </a:custGeom>
            <a:solidFill>
              <a:srgbClr val="854C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582"/>
            <p:cNvSpPr>
              <a:spLocks noEditPoints="1"/>
            </p:cNvSpPr>
            <p:nvPr/>
          </p:nvSpPr>
          <p:spPr bwMode="auto">
            <a:xfrm>
              <a:off x="6365875" y="1768475"/>
              <a:ext cx="358775" cy="361950"/>
            </a:xfrm>
            <a:custGeom>
              <a:avLst/>
              <a:gdLst>
                <a:gd name="T0" fmla="*/ 95 w 105"/>
                <a:gd name="T1" fmla="*/ 42 h 106"/>
                <a:gd name="T2" fmla="*/ 100 w 105"/>
                <a:gd name="T3" fmla="*/ 30 h 106"/>
                <a:gd name="T4" fmla="*/ 87 w 105"/>
                <a:gd name="T5" fmla="*/ 26 h 106"/>
                <a:gd name="T6" fmla="*/ 88 w 105"/>
                <a:gd name="T7" fmla="*/ 14 h 106"/>
                <a:gd name="T8" fmla="*/ 74 w 105"/>
                <a:gd name="T9" fmla="*/ 15 h 106"/>
                <a:gd name="T10" fmla="*/ 70 w 105"/>
                <a:gd name="T11" fmla="*/ 3 h 106"/>
                <a:gd name="T12" fmla="*/ 58 w 105"/>
                <a:gd name="T13" fmla="*/ 10 h 106"/>
                <a:gd name="T14" fmla="*/ 50 w 105"/>
                <a:gd name="T15" fmla="*/ 0 h 106"/>
                <a:gd name="T16" fmla="*/ 41 w 105"/>
                <a:gd name="T17" fmla="*/ 11 h 106"/>
                <a:gd name="T18" fmla="*/ 30 w 105"/>
                <a:gd name="T19" fmla="*/ 5 h 106"/>
                <a:gd name="T20" fmla="*/ 26 w 105"/>
                <a:gd name="T21" fmla="*/ 18 h 106"/>
                <a:gd name="T22" fmla="*/ 13 w 105"/>
                <a:gd name="T23" fmla="*/ 17 h 106"/>
                <a:gd name="T24" fmla="*/ 15 w 105"/>
                <a:gd name="T25" fmla="*/ 31 h 106"/>
                <a:gd name="T26" fmla="*/ 3 w 105"/>
                <a:gd name="T27" fmla="*/ 35 h 106"/>
                <a:gd name="T28" fmla="*/ 9 w 105"/>
                <a:gd name="T29" fmla="*/ 47 h 106"/>
                <a:gd name="T30" fmla="*/ 0 w 105"/>
                <a:gd name="T31" fmla="*/ 55 h 106"/>
                <a:gd name="T32" fmla="*/ 10 w 105"/>
                <a:gd name="T33" fmla="*/ 64 h 106"/>
                <a:gd name="T34" fmla="*/ 4 w 105"/>
                <a:gd name="T35" fmla="*/ 75 h 106"/>
                <a:gd name="T36" fmla="*/ 18 w 105"/>
                <a:gd name="T37" fmla="*/ 79 h 106"/>
                <a:gd name="T38" fmla="*/ 17 w 105"/>
                <a:gd name="T39" fmla="*/ 92 h 106"/>
                <a:gd name="T40" fmla="*/ 30 w 105"/>
                <a:gd name="T41" fmla="*/ 90 h 106"/>
                <a:gd name="T42" fmla="*/ 34 w 105"/>
                <a:gd name="T43" fmla="*/ 103 h 106"/>
                <a:gd name="T44" fmla="*/ 47 w 105"/>
                <a:gd name="T45" fmla="*/ 96 h 106"/>
                <a:gd name="T46" fmla="*/ 55 w 105"/>
                <a:gd name="T47" fmla="*/ 106 h 106"/>
                <a:gd name="T48" fmla="*/ 63 w 105"/>
                <a:gd name="T49" fmla="*/ 95 h 106"/>
                <a:gd name="T50" fmla="*/ 75 w 105"/>
                <a:gd name="T51" fmla="*/ 101 h 106"/>
                <a:gd name="T52" fmla="*/ 79 w 105"/>
                <a:gd name="T53" fmla="*/ 87 h 106"/>
                <a:gd name="T54" fmla="*/ 92 w 105"/>
                <a:gd name="T55" fmla="*/ 88 h 106"/>
                <a:gd name="T56" fmla="*/ 90 w 105"/>
                <a:gd name="T57" fmla="*/ 75 h 106"/>
                <a:gd name="T58" fmla="*/ 102 w 105"/>
                <a:gd name="T59" fmla="*/ 71 h 106"/>
                <a:gd name="T60" fmla="*/ 95 w 105"/>
                <a:gd name="T61" fmla="*/ 59 h 106"/>
                <a:gd name="T62" fmla="*/ 105 w 105"/>
                <a:gd name="T63" fmla="*/ 50 h 106"/>
                <a:gd name="T64" fmla="*/ 81 w 105"/>
                <a:gd name="T65" fmla="*/ 63 h 106"/>
                <a:gd name="T66" fmla="*/ 81 w 105"/>
                <a:gd name="T67" fmla="*/ 43 h 106"/>
                <a:gd name="T68" fmla="*/ 85 w 105"/>
                <a:gd name="T69" fmla="*/ 61 h 106"/>
                <a:gd name="T70" fmla="*/ 64 w 105"/>
                <a:gd name="T71" fmla="*/ 43 h 106"/>
                <a:gd name="T72" fmla="*/ 69 w 105"/>
                <a:gd name="T73" fmla="*/ 24 h 106"/>
                <a:gd name="T74" fmla="*/ 44 w 105"/>
                <a:gd name="T75" fmla="*/ 20 h 106"/>
                <a:gd name="T76" fmla="*/ 62 w 105"/>
                <a:gd name="T77" fmla="*/ 24 h 106"/>
                <a:gd name="T78" fmla="*/ 42 w 105"/>
                <a:gd name="T79" fmla="*/ 24 h 106"/>
                <a:gd name="T80" fmla="*/ 52 w 105"/>
                <a:gd name="T81" fmla="*/ 61 h 106"/>
                <a:gd name="T82" fmla="*/ 61 w 105"/>
                <a:gd name="T83" fmla="*/ 53 h 106"/>
                <a:gd name="T84" fmla="*/ 43 w 105"/>
                <a:gd name="T85" fmla="*/ 40 h 106"/>
                <a:gd name="T86" fmla="*/ 23 w 105"/>
                <a:gd name="T87" fmla="*/ 35 h 106"/>
                <a:gd name="T88" fmla="*/ 19 w 105"/>
                <a:gd name="T89" fmla="*/ 61 h 106"/>
                <a:gd name="T90" fmla="*/ 23 w 105"/>
                <a:gd name="T91" fmla="*/ 42 h 106"/>
                <a:gd name="T92" fmla="*/ 23 w 105"/>
                <a:gd name="T93" fmla="*/ 62 h 106"/>
                <a:gd name="T94" fmla="*/ 25 w 105"/>
                <a:gd name="T95" fmla="*/ 66 h 106"/>
                <a:gd name="T96" fmla="*/ 39 w 105"/>
                <a:gd name="T97" fmla="*/ 80 h 106"/>
                <a:gd name="T98" fmla="*/ 23 w 105"/>
                <a:gd name="T99" fmla="*/ 69 h 106"/>
                <a:gd name="T100" fmla="*/ 43 w 105"/>
                <a:gd name="T101" fmla="*/ 85 h 106"/>
                <a:gd name="T102" fmla="*/ 54 w 105"/>
                <a:gd name="T103" fmla="*/ 68 h 106"/>
                <a:gd name="T104" fmla="*/ 69 w 105"/>
                <a:gd name="T105" fmla="*/ 82 h 106"/>
                <a:gd name="T106" fmla="*/ 64 w 105"/>
                <a:gd name="T107" fmla="*/ 62 h 106"/>
                <a:gd name="T108" fmla="*/ 76 w 105"/>
                <a:gd name="T109"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 h="106">
                  <a:moveTo>
                    <a:pt x="103" y="48"/>
                  </a:moveTo>
                  <a:cubicBezTo>
                    <a:pt x="95" y="47"/>
                    <a:pt x="95" y="47"/>
                    <a:pt x="95" y="47"/>
                  </a:cubicBezTo>
                  <a:cubicBezTo>
                    <a:pt x="95" y="45"/>
                    <a:pt x="95" y="44"/>
                    <a:pt x="95" y="42"/>
                  </a:cubicBezTo>
                  <a:cubicBezTo>
                    <a:pt x="101" y="38"/>
                    <a:pt x="101" y="38"/>
                    <a:pt x="101" y="38"/>
                  </a:cubicBezTo>
                  <a:cubicBezTo>
                    <a:pt x="102" y="37"/>
                    <a:pt x="103" y="36"/>
                    <a:pt x="102" y="35"/>
                  </a:cubicBezTo>
                  <a:cubicBezTo>
                    <a:pt x="100" y="30"/>
                    <a:pt x="100" y="30"/>
                    <a:pt x="100" y="30"/>
                  </a:cubicBezTo>
                  <a:cubicBezTo>
                    <a:pt x="100" y="29"/>
                    <a:pt x="99" y="29"/>
                    <a:pt x="98" y="29"/>
                  </a:cubicBezTo>
                  <a:cubicBezTo>
                    <a:pt x="90" y="31"/>
                    <a:pt x="90" y="31"/>
                    <a:pt x="90" y="31"/>
                  </a:cubicBezTo>
                  <a:cubicBezTo>
                    <a:pt x="89" y="29"/>
                    <a:pt x="88" y="28"/>
                    <a:pt x="87" y="26"/>
                  </a:cubicBezTo>
                  <a:cubicBezTo>
                    <a:pt x="92" y="20"/>
                    <a:pt x="92" y="20"/>
                    <a:pt x="92" y="20"/>
                  </a:cubicBezTo>
                  <a:cubicBezTo>
                    <a:pt x="92" y="19"/>
                    <a:pt x="92" y="18"/>
                    <a:pt x="92" y="17"/>
                  </a:cubicBezTo>
                  <a:cubicBezTo>
                    <a:pt x="88" y="14"/>
                    <a:pt x="88" y="14"/>
                    <a:pt x="88" y="14"/>
                  </a:cubicBezTo>
                  <a:cubicBezTo>
                    <a:pt x="87" y="13"/>
                    <a:pt x="86" y="13"/>
                    <a:pt x="85" y="13"/>
                  </a:cubicBezTo>
                  <a:cubicBezTo>
                    <a:pt x="79" y="18"/>
                    <a:pt x="79" y="18"/>
                    <a:pt x="79" y="18"/>
                  </a:cubicBezTo>
                  <a:cubicBezTo>
                    <a:pt x="77" y="17"/>
                    <a:pt x="76" y="16"/>
                    <a:pt x="74" y="15"/>
                  </a:cubicBezTo>
                  <a:cubicBezTo>
                    <a:pt x="76" y="8"/>
                    <a:pt x="76" y="8"/>
                    <a:pt x="76" y="8"/>
                  </a:cubicBezTo>
                  <a:cubicBezTo>
                    <a:pt x="77" y="7"/>
                    <a:pt x="76" y="5"/>
                    <a:pt x="75" y="5"/>
                  </a:cubicBezTo>
                  <a:cubicBezTo>
                    <a:pt x="70" y="3"/>
                    <a:pt x="70" y="3"/>
                    <a:pt x="70" y="3"/>
                  </a:cubicBezTo>
                  <a:cubicBezTo>
                    <a:pt x="69" y="3"/>
                    <a:pt x="68" y="3"/>
                    <a:pt x="68" y="4"/>
                  </a:cubicBezTo>
                  <a:cubicBezTo>
                    <a:pt x="64" y="11"/>
                    <a:pt x="64" y="11"/>
                    <a:pt x="64" y="11"/>
                  </a:cubicBezTo>
                  <a:cubicBezTo>
                    <a:pt x="62" y="10"/>
                    <a:pt x="60" y="10"/>
                    <a:pt x="58" y="10"/>
                  </a:cubicBezTo>
                  <a:cubicBezTo>
                    <a:pt x="57" y="2"/>
                    <a:pt x="57" y="2"/>
                    <a:pt x="57" y="2"/>
                  </a:cubicBezTo>
                  <a:cubicBezTo>
                    <a:pt x="57" y="1"/>
                    <a:pt x="56" y="0"/>
                    <a:pt x="55" y="0"/>
                  </a:cubicBezTo>
                  <a:cubicBezTo>
                    <a:pt x="50" y="0"/>
                    <a:pt x="50" y="0"/>
                    <a:pt x="50" y="0"/>
                  </a:cubicBezTo>
                  <a:cubicBezTo>
                    <a:pt x="49" y="0"/>
                    <a:pt x="48" y="1"/>
                    <a:pt x="48" y="2"/>
                  </a:cubicBezTo>
                  <a:cubicBezTo>
                    <a:pt x="47" y="10"/>
                    <a:pt x="47" y="10"/>
                    <a:pt x="47" y="10"/>
                  </a:cubicBezTo>
                  <a:cubicBezTo>
                    <a:pt x="45" y="10"/>
                    <a:pt x="43" y="10"/>
                    <a:pt x="41" y="11"/>
                  </a:cubicBezTo>
                  <a:cubicBezTo>
                    <a:pt x="37" y="4"/>
                    <a:pt x="37" y="4"/>
                    <a:pt x="37" y="4"/>
                  </a:cubicBezTo>
                  <a:cubicBezTo>
                    <a:pt x="37" y="3"/>
                    <a:pt x="36" y="2"/>
                    <a:pt x="35" y="3"/>
                  </a:cubicBezTo>
                  <a:cubicBezTo>
                    <a:pt x="30" y="5"/>
                    <a:pt x="30" y="5"/>
                    <a:pt x="30" y="5"/>
                  </a:cubicBezTo>
                  <a:cubicBezTo>
                    <a:pt x="29" y="5"/>
                    <a:pt x="28" y="6"/>
                    <a:pt x="29" y="7"/>
                  </a:cubicBezTo>
                  <a:cubicBezTo>
                    <a:pt x="31" y="15"/>
                    <a:pt x="31" y="15"/>
                    <a:pt x="31" y="15"/>
                  </a:cubicBezTo>
                  <a:cubicBezTo>
                    <a:pt x="29" y="16"/>
                    <a:pt x="27" y="17"/>
                    <a:pt x="26" y="18"/>
                  </a:cubicBezTo>
                  <a:cubicBezTo>
                    <a:pt x="20" y="13"/>
                    <a:pt x="20" y="13"/>
                    <a:pt x="20" y="13"/>
                  </a:cubicBezTo>
                  <a:cubicBezTo>
                    <a:pt x="19" y="13"/>
                    <a:pt x="18" y="13"/>
                    <a:pt x="17" y="14"/>
                  </a:cubicBezTo>
                  <a:cubicBezTo>
                    <a:pt x="13" y="17"/>
                    <a:pt x="13" y="17"/>
                    <a:pt x="13" y="17"/>
                  </a:cubicBezTo>
                  <a:cubicBezTo>
                    <a:pt x="12" y="18"/>
                    <a:pt x="12" y="19"/>
                    <a:pt x="13" y="20"/>
                  </a:cubicBezTo>
                  <a:cubicBezTo>
                    <a:pt x="18" y="26"/>
                    <a:pt x="18" y="26"/>
                    <a:pt x="18" y="26"/>
                  </a:cubicBezTo>
                  <a:cubicBezTo>
                    <a:pt x="17" y="28"/>
                    <a:pt x="16" y="29"/>
                    <a:pt x="15" y="31"/>
                  </a:cubicBezTo>
                  <a:cubicBezTo>
                    <a:pt x="7" y="29"/>
                    <a:pt x="7" y="29"/>
                    <a:pt x="7" y="29"/>
                  </a:cubicBezTo>
                  <a:cubicBezTo>
                    <a:pt x="6" y="28"/>
                    <a:pt x="5" y="29"/>
                    <a:pt x="5" y="30"/>
                  </a:cubicBezTo>
                  <a:cubicBezTo>
                    <a:pt x="3" y="35"/>
                    <a:pt x="3" y="35"/>
                    <a:pt x="3" y="35"/>
                  </a:cubicBezTo>
                  <a:cubicBezTo>
                    <a:pt x="2" y="36"/>
                    <a:pt x="3" y="37"/>
                    <a:pt x="3" y="37"/>
                  </a:cubicBezTo>
                  <a:cubicBezTo>
                    <a:pt x="10" y="41"/>
                    <a:pt x="10" y="41"/>
                    <a:pt x="10" y="41"/>
                  </a:cubicBezTo>
                  <a:cubicBezTo>
                    <a:pt x="10" y="43"/>
                    <a:pt x="10" y="45"/>
                    <a:pt x="9" y="47"/>
                  </a:cubicBezTo>
                  <a:cubicBezTo>
                    <a:pt x="1" y="48"/>
                    <a:pt x="1" y="48"/>
                    <a:pt x="1" y="48"/>
                  </a:cubicBezTo>
                  <a:cubicBezTo>
                    <a:pt x="0" y="48"/>
                    <a:pt x="0" y="49"/>
                    <a:pt x="0" y="50"/>
                  </a:cubicBezTo>
                  <a:cubicBezTo>
                    <a:pt x="0" y="55"/>
                    <a:pt x="0" y="55"/>
                    <a:pt x="0" y="55"/>
                  </a:cubicBezTo>
                  <a:cubicBezTo>
                    <a:pt x="0" y="56"/>
                    <a:pt x="0" y="57"/>
                    <a:pt x="1" y="57"/>
                  </a:cubicBezTo>
                  <a:cubicBezTo>
                    <a:pt x="9" y="59"/>
                    <a:pt x="9" y="59"/>
                    <a:pt x="9" y="59"/>
                  </a:cubicBezTo>
                  <a:cubicBezTo>
                    <a:pt x="9" y="60"/>
                    <a:pt x="10" y="62"/>
                    <a:pt x="10" y="64"/>
                  </a:cubicBezTo>
                  <a:cubicBezTo>
                    <a:pt x="3" y="68"/>
                    <a:pt x="3" y="68"/>
                    <a:pt x="3" y="68"/>
                  </a:cubicBezTo>
                  <a:cubicBezTo>
                    <a:pt x="2" y="68"/>
                    <a:pt x="2" y="69"/>
                    <a:pt x="2" y="70"/>
                  </a:cubicBezTo>
                  <a:cubicBezTo>
                    <a:pt x="4" y="75"/>
                    <a:pt x="4" y="75"/>
                    <a:pt x="4" y="75"/>
                  </a:cubicBezTo>
                  <a:cubicBezTo>
                    <a:pt x="5" y="76"/>
                    <a:pt x="6" y="77"/>
                    <a:pt x="7" y="76"/>
                  </a:cubicBezTo>
                  <a:cubicBezTo>
                    <a:pt x="15" y="75"/>
                    <a:pt x="15" y="75"/>
                    <a:pt x="15" y="75"/>
                  </a:cubicBezTo>
                  <a:cubicBezTo>
                    <a:pt x="16" y="76"/>
                    <a:pt x="17" y="78"/>
                    <a:pt x="18" y="79"/>
                  </a:cubicBezTo>
                  <a:cubicBezTo>
                    <a:pt x="13" y="86"/>
                    <a:pt x="13" y="86"/>
                    <a:pt x="13" y="86"/>
                  </a:cubicBezTo>
                  <a:cubicBezTo>
                    <a:pt x="12" y="86"/>
                    <a:pt x="12" y="88"/>
                    <a:pt x="13" y="88"/>
                  </a:cubicBezTo>
                  <a:cubicBezTo>
                    <a:pt x="17" y="92"/>
                    <a:pt x="17" y="92"/>
                    <a:pt x="17" y="92"/>
                  </a:cubicBezTo>
                  <a:cubicBezTo>
                    <a:pt x="18" y="93"/>
                    <a:pt x="19" y="93"/>
                    <a:pt x="20" y="92"/>
                  </a:cubicBezTo>
                  <a:cubicBezTo>
                    <a:pt x="26" y="87"/>
                    <a:pt x="26" y="87"/>
                    <a:pt x="26" y="87"/>
                  </a:cubicBezTo>
                  <a:cubicBezTo>
                    <a:pt x="27" y="88"/>
                    <a:pt x="29" y="89"/>
                    <a:pt x="30" y="90"/>
                  </a:cubicBezTo>
                  <a:cubicBezTo>
                    <a:pt x="28" y="98"/>
                    <a:pt x="28" y="98"/>
                    <a:pt x="28" y="98"/>
                  </a:cubicBezTo>
                  <a:cubicBezTo>
                    <a:pt x="28" y="99"/>
                    <a:pt x="29" y="100"/>
                    <a:pt x="29" y="100"/>
                  </a:cubicBezTo>
                  <a:cubicBezTo>
                    <a:pt x="34" y="103"/>
                    <a:pt x="34" y="103"/>
                    <a:pt x="34" y="103"/>
                  </a:cubicBezTo>
                  <a:cubicBezTo>
                    <a:pt x="35" y="103"/>
                    <a:pt x="36" y="103"/>
                    <a:pt x="37" y="102"/>
                  </a:cubicBezTo>
                  <a:cubicBezTo>
                    <a:pt x="41" y="95"/>
                    <a:pt x="41" y="95"/>
                    <a:pt x="41" y="95"/>
                  </a:cubicBezTo>
                  <a:cubicBezTo>
                    <a:pt x="43" y="95"/>
                    <a:pt x="45" y="96"/>
                    <a:pt x="47" y="96"/>
                  </a:cubicBezTo>
                  <a:cubicBezTo>
                    <a:pt x="48" y="104"/>
                    <a:pt x="48" y="104"/>
                    <a:pt x="48" y="104"/>
                  </a:cubicBezTo>
                  <a:cubicBezTo>
                    <a:pt x="48" y="105"/>
                    <a:pt x="49" y="106"/>
                    <a:pt x="50" y="106"/>
                  </a:cubicBezTo>
                  <a:cubicBezTo>
                    <a:pt x="55" y="106"/>
                    <a:pt x="55" y="106"/>
                    <a:pt x="55" y="106"/>
                  </a:cubicBezTo>
                  <a:cubicBezTo>
                    <a:pt x="56" y="106"/>
                    <a:pt x="57" y="105"/>
                    <a:pt x="57" y="104"/>
                  </a:cubicBezTo>
                  <a:cubicBezTo>
                    <a:pt x="58" y="96"/>
                    <a:pt x="58" y="96"/>
                    <a:pt x="58" y="96"/>
                  </a:cubicBezTo>
                  <a:cubicBezTo>
                    <a:pt x="60" y="96"/>
                    <a:pt x="62" y="95"/>
                    <a:pt x="63" y="95"/>
                  </a:cubicBezTo>
                  <a:cubicBezTo>
                    <a:pt x="67" y="102"/>
                    <a:pt x="67" y="102"/>
                    <a:pt x="67" y="102"/>
                  </a:cubicBezTo>
                  <a:cubicBezTo>
                    <a:pt x="68" y="103"/>
                    <a:pt x="69" y="103"/>
                    <a:pt x="70" y="103"/>
                  </a:cubicBezTo>
                  <a:cubicBezTo>
                    <a:pt x="75" y="101"/>
                    <a:pt x="75" y="101"/>
                    <a:pt x="75" y="101"/>
                  </a:cubicBezTo>
                  <a:cubicBezTo>
                    <a:pt x="76" y="100"/>
                    <a:pt x="76" y="99"/>
                    <a:pt x="76" y="98"/>
                  </a:cubicBezTo>
                  <a:cubicBezTo>
                    <a:pt x="74" y="90"/>
                    <a:pt x="74" y="90"/>
                    <a:pt x="74" y="90"/>
                  </a:cubicBezTo>
                  <a:cubicBezTo>
                    <a:pt x="76" y="90"/>
                    <a:pt x="77" y="89"/>
                    <a:pt x="79" y="87"/>
                  </a:cubicBezTo>
                  <a:cubicBezTo>
                    <a:pt x="85" y="92"/>
                    <a:pt x="85" y="92"/>
                    <a:pt x="85" y="92"/>
                  </a:cubicBezTo>
                  <a:cubicBezTo>
                    <a:pt x="86" y="93"/>
                    <a:pt x="87" y="93"/>
                    <a:pt x="88" y="92"/>
                  </a:cubicBezTo>
                  <a:cubicBezTo>
                    <a:pt x="92" y="88"/>
                    <a:pt x="92" y="88"/>
                    <a:pt x="92" y="88"/>
                  </a:cubicBezTo>
                  <a:cubicBezTo>
                    <a:pt x="92" y="88"/>
                    <a:pt x="92" y="86"/>
                    <a:pt x="92" y="86"/>
                  </a:cubicBezTo>
                  <a:cubicBezTo>
                    <a:pt x="87" y="79"/>
                    <a:pt x="87" y="79"/>
                    <a:pt x="87" y="79"/>
                  </a:cubicBezTo>
                  <a:cubicBezTo>
                    <a:pt x="88" y="78"/>
                    <a:pt x="89" y="76"/>
                    <a:pt x="90" y="75"/>
                  </a:cubicBezTo>
                  <a:cubicBezTo>
                    <a:pt x="98" y="77"/>
                    <a:pt x="98" y="77"/>
                    <a:pt x="98" y="77"/>
                  </a:cubicBezTo>
                  <a:cubicBezTo>
                    <a:pt x="99" y="77"/>
                    <a:pt x="100" y="77"/>
                    <a:pt x="100" y="76"/>
                  </a:cubicBezTo>
                  <a:cubicBezTo>
                    <a:pt x="102" y="71"/>
                    <a:pt x="102" y="71"/>
                    <a:pt x="102" y="71"/>
                  </a:cubicBezTo>
                  <a:cubicBezTo>
                    <a:pt x="102" y="70"/>
                    <a:pt x="102" y="69"/>
                    <a:pt x="101" y="68"/>
                  </a:cubicBezTo>
                  <a:cubicBezTo>
                    <a:pt x="94" y="64"/>
                    <a:pt x="94" y="64"/>
                    <a:pt x="94" y="64"/>
                  </a:cubicBezTo>
                  <a:cubicBezTo>
                    <a:pt x="95" y="62"/>
                    <a:pt x="95" y="60"/>
                    <a:pt x="95" y="59"/>
                  </a:cubicBezTo>
                  <a:cubicBezTo>
                    <a:pt x="103" y="57"/>
                    <a:pt x="103" y="57"/>
                    <a:pt x="103" y="57"/>
                  </a:cubicBezTo>
                  <a:cubicBezTo>
                    <a:pt x="104" y="57"/>
                    <a:pt x="105" y="56"/>
                    <a:pt x="105" y="55"/>
                  </a:cubicBezTo>
                  <a:cubicBezTo>
                    <a:pt x="105" y="50"/>
                    <a:pt x="105" y="50"/>
                    <a:pt x="105" y="50"/>
                  </a:cubicBezTo>
                  <a:cubicBezTo>
                    <a:pt x="105" y="49"/>
                    <a:pt x="104" y="48"/>
                    <a:pt x="103" y="48"/>
                  </a:cubicBezTo>
                  <a:close/>
                  <a:moveTo>
                    <a:pt x="85" y="61"/>
                  </a:moveTo>
                  <a:cubicBezTo>
                    <a:pt x="84" y="63"/>
                    <a:pt x="82" y="64"/>
                    <a:pt x="81" y="63"/>
                  </a:cubicBezTo>
                  <a:cubicBezTo>
                    <a:pt x="67" y="55"/>
                    <a:pt x="67" y="55"/>
                    <a:pt x="67" y="55"/>
                  </a:cubicBezTo>
                  <a:cubicBezTo>
                    <a:pt x="66" y="54"/>
                    <a:pt x="66" y="52"/>
                    <a:pt x="67" y="51"/>
                  </a:cubicBezTo>
                  <a:cubicBezTo>
                    <a:pt x="81" y="43"/>
                    <a:pt x="81" y="43"/>
                    <a:pt x="81" y="43"/>
                  </a:cubicBezTo>
                  <a:cubicBezTo>
                    <a:pt x="82" y="42"/>
                    <a:pt x="84" y="42"/>
                    <a:pt x="85" y="44"/>
                  </a:cubicBezTo>
                  <a:cubicBezTo>
                    <a:pt x="85" y="44"/>
                    <a:pt x="86" y="49"/>
                    <a:pt x="86" y="53"/>
                  </a:cubicBezTo>
                  <a:cubicBezTo>
                    <a:pt x="86" y="57"/>
                    <a:pt x="85" y="61"/>
                    <a:pt x="85" y="61"/>
                  </a:cubicBezTo>
                  <a:close/>
                  <a:moveTo>
                    <a:pt x="81" y="36"/>
                  </a:moveTo>
                  <a:cubicBezTo>
                    <a:pt x="82" y="37"/>
                    <a:pt x="82" y="39"/>
                    <a:pt x="80" y="40"/>
                  </a:cubicBezTo>
                  <a:cubicBezTo>
                    <a:pt x="64" y="43"/>
                    <a:pt x="64" y="43"/>
                    <a:pt x="64" y="43"/>
                  </a:cubicBezTo>
                  <a:cubicBezTo>
                    <a:pt x="63" y="44"/>
                    <a:pt x="61" y="42"/>
                    <a:pt x="62" y="41"/>
                  </a:cubicBezTo>
                  <a:cubicBezTo>
                    <a:pt x="65" y="25"/>
                    <a:pt x="65" y="25"/>
                    <a:pt x="65" y="25"/>
                  </a:cubicBezTo>
                  <a:cubicBezTo>
                    <a:pt x="66" y="23"/>
                    <a:pt x="68" y="23"/>
                    <a:pt x="69" y="24"/>
                  </a:cubicBezTo>
                  <a:cubicBezTo>
                    <a:pt x="69" y="24"/>
                    <a:pt x="73" y="26"/>
                    <a:pt x="76" y="29"/>
                  </a:cubicBezTo>
                  <a:cubicBezTo>
                    <a:pt x="79" y="32"/>
                    <a:pt x="81" y="36"/>
                    <a:pt x="81" y="36"/>
                  </a:cubicBezTo>
                  <a:close/>
                  <a:moveTo>
                    <a:pt x="44" y="20"/>
                  </a:moveTo>
                  <a:cubicBezTo>
                    <a:pt x="44" y="20"/>
                    <a:pt x="48" y="19"/>
                    <a:pt x="52" y="19"/>
                  </a:cubicBezTo>
                  <a:cubicBezTo>
                    <a:pt x="57" y="19"/>
                    <a:pt x="61" y="20"/>
                    <a:pt x="61" y="20"/>
                  </a:cubicBezTo>
                  <a:cubicBezTo>
                    <a:pt x="63" y="20"/>
                    <a:pt x="63" y="22"/>
                    <a:pt x="62" y="24"/>
                  </a:cubicBezTo>
                  <a:cubicBezTo>
                    <a:pt x="54" y="37"/>
                    <a:pt x="54" y="37"/>
                    <a:pt x="54" y="37"/>
                  </a:cubicBezTo>
                  <a:cubicBezTo>
                    <a:pt x="53" y="39"/>
                    <a:pt x="52" y="39"/>
                    <a:pt x="50" y="37"/>
                  </a:cubicBezTo>
                  <a:cubicBezTo>
                    <a:pt x="42" y="24"/>
                    <a:pt x="42" y="24"/>
                    <a:pt x="42" y="24"/>
                  </a:cubicBezTo>
                  <a:cubicBezTo>
                    <a:pt x="41" y="22"/>
                    <a:pt x="42" y="20"/>
                    <a:pt x="44" y="20"/>
                  </a:cubicBezTo>
                  <a:close/>
                  <a:moveTo>
                    <a:pt x="61" y="53"/>
                  </a:moveTo>
                  <a:cubicBezTo>
                    <a:pt x="61" y="57"/>
                    <a:pt x="57" y="61"/>
                    <a:pt x="52" y="61"/>
                  </a:cubicBezTo>
                  <a:cubicBezTo>
                    <a:pt x="48" y="61"/>
                    <a:pt x="44" y="57"/>
                    <a:pt x="44" y="53"/>
                  </a:cubicBezTo>
                  <a:cubicBezTo>
                    <a:pt x="44" y="48"/>
                    <a:pt x="48" y="45"/>
                    <a:pt x="52" y="45"/>
                  </a:cubicBezTo>
                  <a:cubicBezTo>
                    <a:pt x="57" y="45"/>
                    <a:pt x="61" y="48"/>
                    <a:pt x="61" y="53"/>
                  </a:cubicBezTo>
                  <a:close/>
                  <a:moveTo>
                    <a:pt x="35" y="23"/>
                  </a:moveTo>
                  <a:cubicBezTo>
                    <a:pt x="37" y="22"/>
                    <a:pt x="39" y="23"/>
                    <a:pt x="39" y="25"/>
                  </a:cubicBezTo>
                  <a:cubicBezTo>
                    <a:pt x="43" y="40"/>
                    <a:pt x="43" y="40"/>
                    <a:pt x="43" y="40"/>
                  </a:cubicBezTo>
                  <a:cubicBezTo>
                    <a:pt x="43" y="42"/>
                    <a:pt x="42" y="43"/>
                    <a:pt x="40" y="43"/>
                  </a:cubicBezTo>
                  <a:cubicBezTo>
                    <a:pt x="25" y="39"/>
                    <a:pt x="25" y="39"/>
                    <a:pt x="25" y="39"/>
                  </a:cubicBezTo>
                  <a:cubicBezTo>
                    <a:pt x="23" y="39"/>
                    <a:pt x="22" y="37"/>
                    <a:pt x="23" y="35"/>
                  </a:cubicBezTo>
                  <a:cubicBezTo>
                    <a:pt x="23" y="35"/>
                    <a:pt x="25" y="31"/>
                    <a:pt x="28" y="28"/>
                  </a:cubicBezTo>
                  <a:cubicBezTo>
                    <a:pt x="31" y="25"/>
                    <a:pt x="35" y="23"/>
                    <a:pt x="35" y="23"/>
                  </a:cubicBezTo>
                  <a:close/>
                  <a:moveTo>
                    <a:pt x="19" y="61"/>
                  </a:moveTo>
                  <a:cubicBezTo>
                    <a:pt x="19" y="61"/>
                    <a:pt x="18" y="57"/>
                    <a:pt x="18" y="52"/>
                  </a:cubicBezTo>
                  <a:cubicBezTo>
                    <a:pt x="18" y="48"/>
                    <a:pt x="19" y="44"/>
                    <a:pt x="19" y="44"/>
                  </a:cubicBezTo>
                  <a:cubicBezTo>
                    <a:pt x="20" y="42"/>
                    <a:pt x="22" y="41"/>
                    <a:pt x="23" y="42"/>
                  </a:cubicBezTo>
                  <a:cubicBezTo>
                    <a:pt x="37" y="50"/>
                    <a:pt x="37" y="50"/>
                    <a:pt x="37" y="50"/>
                  </a:cubicBezTo>
                  <a:cubicBezTo>
                    <a:pt x="38" y="51"/>
                    <a:pt x="38" y="53"/>
                    <a:pt x="37" y="54"/>
                  </a:cubicBezTo>
                  <a:cubicBezTo>
                    <a:pt x="23" y="62"/>
                    <a:pt x="23" y="62"/>
                    <a:pt x="23" y="62"/>
                  </a:cubicBezTo>
                  <a:cubicBezTo>
                    <a:pt x="22" y="63"/>
                    <a:pt x="20" y="63"/>
                    <a:pt x="19" y="61"/>
                  </a:cubicBezTo>
                  <a:close/>
                  <a:moveTo>
                    <a:pt x="23" y="69"/>
                  </a:moveTo>
                  <a:cubicBezTo>
                    <a:pt x="22" y="68"/>
                    <a:pt x="23" y="66"/>
                    <a:pt x="25" y="66"/>
                  </a:cubicBezTo>
                  <a:cubicBezTo>
                    <a:pt x="40" y="62"/>
                    <a:pt x="40" y="62"/>
                    <a:pt x="40" y="62"/>
                  </a:cubicBezTo>
                  <a:cubicBezTo>
                    <a:pt x="42" y="61"/>
                    <a:pt x="43" y="63"/>
                    <a:pt x="42" y="65"/>
                  </a:cubicBezTo>
                  <a:cubicBezTo>
                    <a:pt x="39" y="80"/>
                    <a:pt x="39" y="80"/>
                    <a:pt x="39" y="80"/>
                  </a:cubicBezTo>
                  <a:cubicBezTo>
                    <a:pt x="38" y="82"/>
                    <a:pt x="37" y="82"/>
                    <a:pt x="35" y="82"/>
                  </a:cubicBezTo>
                  <a:cubicBezTo>
                    <a:pt x="35" y="82"/>
                    <a:pt x="31" y="79"/>
                    <a:pt x="28" y="76"/>
                  </a:cubicBezTo>
                  <a:cubicBezTo>
                    <a:pt x="25" y="73"/>
                    <a:pt x="23" y="69"/>
                    <a:pt x="23" y="69"/>
                  </a:cubicBezTo>
                  <a:close/>
                  <a:moveTo>
                    <a:pt x="60" y="85"/>
                  </a:moveTo>
                  <a:cubicBezTo>
                    <a:pt x="60" y="85"/>
                    <a:pt x="56" y="86"/>
                    <a:pt x="52" y="86"/>
                  </a:cubicBezTo>
                  <a:cubicBezTo>
                    <a:pt x="48" y="86"/>
                    <a:pt x="43" y="85"/>
                    <a:pt x="43" y="85"/>
                  </a:cubicBezTo>
                  <a:cubicBezTo>
                    <a:pt x="42" y="85"/>
                    <a:pt x="41" y="83"/>
                    <a:pt x="42" y="81"/>
                  </a:cubicBezTo>
                  <a:cubicBezTo>
                    <a:pt x="50" y="68"/>
                    <a:pt x="50" y="68"/>
                    <a:pt x="50" y="68"/>
                  </a:cubicBezTo>
                  <a:cubicBezTo>
                    <a:pt x="51" y="66"/>
                    <a:pt x="53" y="66"/>
                    <a:pt x="54" y="68"/>
                  </a:cubicBezTo>
                  <a:cubicBezTo>
                    <a:pt x="62" y="81"/>
                    <a:pt x="62" y="81"/>
                    <a:pt x="62" y="81"/>
                  </a:cubicBezTo>
                  <a:cubicBezTo>
                    <a:pt x="63" y="83"/>
                    <a:pt x="62" y="85"/>
                    <a:pt x="60" y="85"/>
                  </a:cubicBezTo>
                  <a:close/>
                  <a:moveTo>
                    <a:pt x="69" y="82"/>
                  </a:moveTo>
                  <a:cubicBezTo>
                    <a:pt x="67" y="83"/>
                    <a:pt x="66" y="82"/>
                    <a:pt x="65" y="80"/>
                  </a:cubicBezTo>
                  <a:cubicBezTo>
                    <a:pt x="61" y="65"/>
                    <a:pt x="61" y="65"/>
                    <a:pt x="61" y="65"/>
                  </a:cubicBezTo>
                  <a:cubicBezTo>
                    <a:pt x="61" y="63"/>
                    <a:pt x="62" y="62"/>
                    <a:pt x="64" y="62"/>
                  </a:cubicBezTo>
                  <a:cubicBezTo>
                    <a:pt x="79" y="66"/>
                    <a:pt x="79" y="66"/>
                    <a:pt x="79" y="66"/>
                  </a:cubicBezTo>
                  <a:cubicBezTo>
                    <a:pt x="81" y="66"/>
                    <a:pt x="82" y="68"/>
                    <a:pt x="81" y="70"/>
                  </a:cubicBezTo>
                  <a:cubicBezTo>
                    <a:pt x="81" y="70"/>
                    <a:pt x="79" y="74"/>
                    <a:pt x="76" y="77"/>
                  </a:cubicBezTo>
                  <a:cubicBezTo>
                    <a:pt x="73" y="80"/>
                    <a:pt x="69" y="82"/>
                    <a:pt x="69" y="82"/>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583"/>
            <p:cNvSpPr>
              <a:spLocks noEditPoints="1"/>
            </p:cNvSpPr>
            <p:nvPr/>
          </p:nvSpPr>
          <p:spPr bwMode="auto">
            <a:xfrm>
              <a:off x="6472238" y="1336675"/>
              <a:ext cx="169862" cy="169862"/>
            </a:xfrm>
            <a:custGeom>
              <a:avLst/>
              <a:gdLst>
                <a:gd name="T0" fmla="*/ 49 w 50"/>
                <a:gd name="T1" fmla="*/ 31 h 50"/>
                <a:gd name="T2" fmla="*/ 42 w 50"/>
                <a:gd name="T3" fmla="*/ 27 h 50"/>
                <a:gd name="T4" fmla="*/ 42 w 50"/>
                <a:gd name="T5" fmla="*/ 27 h 50"/>
                <a:gd name="T6" fmla="*/ 42 w 50"/>
                <a:gd name="T7" fmla="*/ 22 h 50"/>
                <a:gd name="T8" fmla="*/ 42 w 50"/>
                <a:gd name="T9" fmla="*/ 22 h 50"/>
                <a:gd name="T10" fmla="*/ 48 w 50"/>
                <a:gd name="T11" fmla="*/ 17 h 50"/>
                <a:gd name="T12" fmla="*/ 49 w 50"/>
                <a:gd name="T13" fmla="*/ 14 h 50"/>
                <a:gd name="T14" fmla="*/ 46 w 50"/>
                <a:gd name="T15" fmla="*/ 13 h 50"/>
                <a:gd name="T16" fmla="*/ 38 w 50"/>
                <a:gd name="T17" fmla="*/ 14 h 50"/>
                <a:gd name="T18" fmla="*/ 38 w 50"/>
                <a:gd name="T19" fmla="*/ 14 h 50"/>
                <a:gd name="T20" fmla="*/ 35 w 50"/>
                <a:gd name="T21" fmla="*/ 12 h 50"/>
                <a:gd name="T22" fmla="*/ 35 w 50"/>
                <a:gd name="T23" fmla="*/ 11 h 50"/>
                <a:gd name="T24" fmla="*/ 36 w 50"/>
                <a:gd name="T25" fmla="*/ 4 h 50"/>
                <a:gd name="T26" fmla="*/ 34 w 50"/>
                <a:gd name="T27" fmla="*/ 1 h 50"/>
                <a:gd name="T28" fmla="*/ 31 w 50"/>
                <a:gd name="T29" fmla="*/ 2 h 50"/>
                <a:gd name="T30" fmla="*/ 27 w 50"/>
                <a:gd name="T31" fmla="*/ 9 h 50"/>
                <a:gd name="T32" fmla="*/ 26 w 50"/>
                <a:gd name="T33" fmla="*/ 9 h 50"/>
                <a:gd name="T34" fmla="*/ 22 w 50"/>
                <a:gd name="T35" fmla="*/ 9 h 50"/>
                <a:gd name="T36" fmla="*/ 22 w 50"/>
                <a:gd name="T37" fmla="*/ 9 h 50"/>
                <a:gd name="T38" fmla="*/ 17 w 50"/>
                <a:gd name="T39" fmla="*/ 3 h 50"/>
                <a:gd name="T40" fmla="*/ 14 w 50"/>
                <a:gd name="T41" fmla="*/ 2 h 50"/>
                <a:gd name="T42" fmla="*/ 12 w 50"/>
                <a:gd name="T43" fmla="*/ 5 h 50"/>
                <a:gd name="T44" fmla="*/ 14 w 50"/>
                <a:gd name="T45" fmla="*/ 13 h 50"/>
                <a:gd name="T46" fmla="*/ 14 w 50"/>
                <a:gd name="T47" fmla="*/ 13 h 50"/>
                <a:gd name="T48" fmla="*/ 11 w 50"/>
                <a:gd name="T49" fmla="*/ 16 h 50"/>
                <a:gd name="T50" fmla="*/ 11 w 50"/>
                <a:gd name="T51" fmla="*/ 16 h 50"/>
                <a:gd name="T52" fmla="*/ 4 w 50"/>
                <a:gd name="T53" fmla="*/ 15 h 50"/>
                <a:gd name="T54" fmla="*/ 1 w 50"/>
                <a:gd name="T55" fmla="*/ 17 h 50"/>
                <a:gd name="T56" fmla="*/ 2 w 50"/>
                <a:gd name="T57" fmla="*/ 20 h 50"/>
                <a:gd name="T58" fmla="*/ 8 w 50"/>
                <a:gd name="T59" fmla="*/ 24 h 50"/>
                <a:gd name="T60" fmla="*/ 9 w 50"/>
                <a:gd name="T61" fmla="*/ 29 h 50"/>
                <a:gd name="T62" fmla="*/ 3 w 50"/>
                <a:gd name="T63" fmla="*/ 33 h 50"/>
                <a:gd name="T64" fmla="*/ 2 w 50"/>
                <a:gd name="T65" fmla="*/ 37 h 50"/>
                <a:gd name="T66" fmla="*/ 5 w 50"/>
                <a:gd name="T67" fmla="*/ 38 h 50"/>
                <a:gd name="T68" fmla="*/ 12 w 50"/>
                <a:gd name="T69" fmla="*/ 36 h 50"/>
                <a:gd name="T70" fmla="*/ 16 w 50"/>
                <a:gd name="T71" fmla="*/ 39 h 50"/>
                <a:gd name="T72" fmla="*/ 15 w 50"/>
                <a:gd name="T73" fmla="*/ 47 h 50"/>
                <a:gd name="T74" fmla="*/ 17 w 50"/>
                <a:gd name="T75" fmla="*/ 50 h 50"/>
                <a:gd name="T76" fmla="*/ 20 w 50"/>
                <a:gd name="T77" fmla="*/ 49 h 50"/>
                <a:gd name="T78" fmla="*/ 24 w 50"/>
                <a:gd name="T79" fmla="*/ 42 h 50"/>
                <a:gd name="T80" fmla="*/ 29 w 50"/>
                <a:gd name="T81" fmla="*/ 42 h 50"/>
                <a:gd name="T82" fmla="*/ 33 w 50"/>
                <a:gd name="T83" fmla="*/ 48 h 50"/>
                <a:gd name="T84" fmla="*/ 37 w 50"/>
                <a:gd name="T85" fmla="*/ 49 h 50"/>
                <a:gd name="T86" fmla="*/ 38 w 50"/>
                <a:gd name="T87" fmla="*/ 46 h 50"/>
                <a:gd name="T88" fmla="*/ 36 w 50"/>
                <a:gd name="T89" fmla="*/ 38 h 50"/>
                <a:gd name="T90" fmla="*/ 39 w 50"/>
                <a:gd name="T91" fmla="*/ 35 h 50"/>
                <a:gd name="T92" fmla="*/ 47 w 50"/>
                <a:gd name="T93" fmla="*/ 36 h 50"/>
                <a:gd name="T94" fmla="*/ 50 w 50"/>
                <a:gd name="T95" fmla="*/ 34 h 50"/>
                <a:gd name="T96" fmla="*/ 49 w 50"/>
                <a:gd name="T97" fmla="*/ 31 h 50"/>
                <a:gd name="T98" fmla="*/ 22 w 50"/>
                <a:gd name="T99" fmla="*/ 36 h 50"/>
                <a:gd name="T100" fmla="*/ 15 w 50"/>
                <a:gd name="T101" fmla="*/ 22 h 50"/>
                <a:gd name="T102" fmla="*/ 29 w 50"/>
                <a:gd name="T103" fmla="*/ 15 h 50"/>
                <a:gd name="T104" fmla="*/ 35 w 50"/>
                <a:gd name="T105" fmla="*/ 29 h 50"/>
                <a:gd name="T106" fmla="*/ 22 w 50"/>
                <a:gd name="T10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50">
                  <a:moveTo>
                    <a:pt x="49" y="31"/>
                  </a:moveTo>
                  <a:cubicBezTo>
                    <a:pt x="42" y="27"/>
                    <a:pt x="42" y="27"/>
                    <a:pt x="42" y="27"/>
                  </a:cubicBezTo>
                  <a:cubicBezTo>
                    <a:pt x="42" y="27"/>
                    <a:pt x="42" y="27"/>
                    <a:pt x="42" y="27"/>
                  </a:cubicBezTo>
                  <a:cubicBezTo>
                    <a:pt x="42" y="25"/>
                    <a:pt x="42" y="24"/>
                    <a:pt x="42" y="22"/>
                  </a:cubicBezTo>
                  <a:cubicBezTo>
                    <a:pt x="42" y="22"/>
                    <a:pt x="42" y="22"/>
                    <a:pt x="42" y="22"/>
                  </a:cubicBezTo>
                  <a:cubicBezTo>
                    <a:pt x="48" y="17"/>
                    <a:pt x="48" y="17"/>
                    <a:pt x="48" y="17"/>
                  </a:cubicBezTo>
                  <a:cubicBezTo>
                    <a:pt x="49" y="16"/>
                    <a:pt x="49" y="15"/>
                    <a:pt x="49" y="14"/>
                  </a:cubicBezTo>
                  <a:cubicBezTo>
                    <a:pt x="48" y="13"/>
                    <a:pt x="47" y="12"/>
                    <a:pt x="46" y="13"/>
                  </a:cubicBezTo>
                  <a:cubicBezTo>
                    <a:pt x="38" y="14"/>
                    <a:pt x="38" y="14"/>
                    <a:pt x="38" y="14"/>
                  </a:cubicBezTo>
                  <a:cubicBezTo>
                    <a:pt x="38" y="14"/>
                    <a:pt x="38" y="14"/>
                    <a:pt x="38" y="14"/>
                  </a:cubicBezTo>
                  <a:cubicBezTo>
                    <a:pt x="37" y="13"/>
                    <a:pt x="36" y="12"/>
                    <a:pt x="35" y="12"/>
                  </a:cubicBezTo>
                  <a:cubicBezTo>
                    <a:pt x="35" y="11"/>
                    <a:pt x="35" y="11"/>
                    <a:pt x="35" y="11"/>
                  </a:cubicBezTo>
                  <a:cubicBezTo>
                    <a:pt x="36" y="4"/>
                    <a:pt x="36" y="4"/>
                    <a:pt x="36" y="4"/>
                  </a:cubicBezTo>
                  <a:cubicBezTo>
                    <a:pt x="36" y="2"/>
                    <a:pt x="35" y="1"/>
                    <a:pt x="34" y="1"/>
                  </a:cubicBezTo>
                  <a:cubicBezTo>
                    <a:pt x="33" y="0"/>
                    <a:pt x="31" y="1"/>
                    <a:pt x="31" y="2"/>
                  </a:cubicBezTo>
                  <a:cubicBezTo>
                    <a:pt x="27" y="9"/>
                    <a:pt x="27" y="9"/>
                    <a:pt x="27" y="9"/>
                  </a:cubicBezTo>
                  <a:cubicBezTo>
                    <a:pt x="26" y="9"/>
                    <a:pt x="26" y="9"/>
                    <a:pt x="26" y="9"/>
                  </a:cubicBezTo>
                  <a:cubicBezTo>
                    <a:pt x="25" y="9"/>
                    <a:pt x="24" y="9"/>
                    <a:pt x="22" y="9"/>
                  </a:cubicBezTo>
                  <a:cubicBezTo>
                    <a:pt x="22" y="9"/>
                    <a:pt x="22" y="9"/>
                    <a:pt x="22" y="9"/>
                  </a:cubicBezTo>
                  <a:cubicBezTo>
                    <a:pt x="17" y="3"/>
                    <a:pt x="17" y="3"/>
                    <a:pt x="17" y="3"/>
                  </a:cubicBezTo>
                  <a:cubicBezTo>
                    <a:pt x="16" y="2"/>
                    <a:pt x="15" y="1"/>
                    <a:pt x="14" y="2"/>
                  </a:cubicBezTo>
                  <a:cubicBezTo>
                    <a:pt x="13" y="2"/>
                    <a:pt x="12" y="4"/>
                    <a:pt x="12" y="5"/>
                  </a:cubicBezTo>
                  <a:cubicBezTo>
                    <a:pt x="14" y="13"/>
                    <a:pt x="14" y="13"/>
                    <a:pt x="14" y="13"/>
                  </a:cubicBezTo>
                  <a:cubicBezTo>
                    <a:pt x="14" y="13"/>
                    <a:pt x="14" y="13"/>
                    <a:pt x="14" y="13"/>
                  </a:cubicBezTo>
                  <a:cubicBezTo>
                    <a:pt x="13" y="14"/>
                    <a:pt x="12" y="15"/>
                    <a:pt x="11" y="16"/>
                  </a:cubicBezTo>
                  <a:cubicBezTo>
                    <a:pt x="11" y="16"/>
                    <a:pt x="11" y="16"/>
                    <a:pt x="11" y="16"/>
                  </a:cubicBezTo>
                  <a:cubicBezTo>
                    <a:pt x="4" y="15"/>
                    <a:pt x="4" y="15"/>
                    <a:pt x="4" y="15"/>
                  </a:cubicBezTo>
                  <a:cubicBezTo>
                    <a:pt x="2" y="15"/>
                    <a:pt x="1" y="16"/>
                    <a:pt x="1" y="17"/>
                  </a:cubicBezTo>
                  <a:cubicBezTo>
                    <a:pt x="0" y="18"/>
                    <a:pt x="1" y="19"/>
                    <a:pt x="2" y="20"/>
                  </a:cubicBezTo>
                  <a:cubicBezTo>
                    <a:pt x="8" y="24"/>
                    <a:pt x="8" y="24"/>
                    <a:pt x="8" y="24"/>
                  </a:cubicBezTo>
                  <a:cubicBezTo>
                    <a:pt x="8" y="26"/>
                    <a:pt x="8" y="27"/>
                    <a:pt x="9" y="29"/>
                  </a:cubicBezTo>
                  <a:cubicBezTo>
                    <a:pt x="3" y="33"/>
                    <a:pt x="3" y="33"/>
                    <a:pt x="3" y="33"/>
                  </a:cubicBezTo>
                  <a:cubicBezTo>
                    <a:pt x="2" y="34"/>
                    <a:pt x="1" y="36"/>
                    <a:pt x="2" y="37"/>
                  </a:cubicBezTo>
                  <a:cubicBezTo>
                    <a:pt x="2" y="38"/>
                    <a:pt x="4" y="38"/>
                    <a:pt x="5" y="38"/>
                  </a:cubicBezTo>
                  <a:cubicBezTo>
                    <a:pt x="12" y="36"/>
                    <a:pt x="12" y="36"/>
                    <a:pt x="12" y="36"/>
                  </a:cubicBezTo>
                  <a:cubicBezTo>
                    <a:pt x="13" y="38"/>
                    <a:pt x="15" y="39"/>
                    <a:pt x="16" y="39"/>
                  </a:cubicBezTo>
                  <a:cubicBezTo>
                    <a:pt x="15" y="47"/>
                    <a:pt x="15" y="47"/>
                    <a:pt x="15" y="47"/>
                  </a:cubicBezTo>
                  <a:cubicBezTo>
                    <a:pt x="15" y="48"/>
                    <a:pt x="16" y="50"/>
                    <a:pt x="17" y="50"/>
                  </a:cubicBezTo>
                  <a:cubicBezTo>
                    <a:pt x="18" y="50"/>
                    <a:pt x="19" y="50"/>
                    <a:pt x="20" y="49"/>
                  </a:cubicBezTo>
                  <a:cubicBezTo>
                    <a:pt x="24" y="42"/>
                    <a:pt x="24" y="42"/>
                    <a:pt x="24" y="42"/>
                  </a:cubicBezTo>
                  <a:cubicBezTo>
                    <a:pt x="26" y="42"/>
                    <a:pt x="27" y="42"/>
                    <a:pt x="29" y="42"/>
                  </a:cubicBezTo>
                  <a:cubicBezTo>
                    <a:pt x="33" y="48"/>
                    <a:pt x="33" y="48"/>
                    <a:pt x="33" y="48"/>
                  </a:cubicBezTo>
                  <a:cubicBezTo>
                    <a:pt x="34" y="49"/>
                    <a:pt x="36" y="49"/>
                    <a:pt x="37" y="49"/>
                  </a:cubicBezTo>
                  <a:cubicBezTo>
                    <a:pt x="38" y="48"/>
                    <a:pt x="38" y="47"/>
                    <a:pt x="38" y="46"/>
                  </a:cubicBezTo>
                  <a:cubicBezTo>
                    <a:pt x="36" y="38"/>
                    <a:pt x="36" y="38"/>
                    <a:pt x="36" y="38"/>
                  </a:cubicBezTo>
                  <a:cubicBezTo>
                    <a:pt x="37" y="37"/>
                    <a:pt x="38" y="36"/>
                    <a:pt x="39" y="35"/>
                  </a:cubicBezTo>
                  <a:cubicBezTo>
                    <a:pt x="47" y="36"/>
                    <a:pt x="47" y="36"/>
                    <a:pt x="47" y="36"/>
                  </a:cubicBezTo>
                  <a:cubicBezTo>
                    <a:pt x="48" y="36"/>
                    <a:pt x="49" y="35"/>
                    <a:pt x="50" y="34"/>
                  </a:cubicBezTo>
                  <a:cubicBezTo>
                    <a:pt x="50" y="33"/>
                    <a:pt x="50" y="31"/>
                    <a:pt x="49" y="31"/>
                  </a:cubicBezTo>
                  <a:close/>
                  <a:moveTo>
                    <a:pt x="22" y="36"/>
                  </a:moveTo>
                  <a:cubicBezTo>
                    <a:pt x="16" y="34"/>
                    <a:pt x="13" y="28"/>
                    <a:pt x="15" y="22"/>
                  </a:cubicBezTo>
                  <a:cubicBezTo>
                    <a:pt x="17" y="16"/>
                    <a:pt x="23" y="13"/>
                    <a:pt x="29" y="15"/>
                  </a:cubicBezTo>
                  <a:cubicBezTo>
                    <a:pt x="34" y="17"/>
                    <a:pt x="37" y="23"/>
                    <a:pt x="35" y="29"/>
                  </a:cubicBezTo>
                  <a:cubicBezTo>
                    <a:pt x="33" y="35"/>
                    <a:pt x="27" y="38"/>
                    <a:pt x="22" y="36"/>
                  </a:cubicBez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584"/>
            <p:cNvSpPr>
              <a:spLocks noEditPoints="1"/>
            </p:cNvSpPr>
            <p:nvPr/>
          </p:nvSpPr>
          <p:spPr bwMode="auto">
            <a:xfrm>
              <a:off x="6265863" y="1622425"/>
              <a:ext cx="212725" cy="211137"/>
            </a:xfrm>
            <a:custGeom>
              <a:avLst/>
              <a:gdLst>
                <a:gd name="T0" fmla="*/ 60 w 62"/>
                <a:gd name="T1" fmla="*/ 35 h 62"/>
                <a:gd name="T2" fmla="*/ 62 w 62"/>
                <a:gd name="T3" fmla="*/ 31 h 62"/>
                <a:gd name="T4" fmla="*/ 58 w 62"/>
                <a:gd name="T5" fmla="*/ 27 h 62"/>
                <a:gd name="T6" fmla="*/ 54 w 62"/>
                <a:gd name="T7" fmla="*/ 26 h 62"/>
                <a:gd name="T8" fmla="*/ 52 w 62"/>
                <a:gd name="T9" fmla="*/ 17 h 62"/>
                <a:gd name="T10" fmla="*/ 54 w 62"/>
                <a:gd name="T11" fmla="*/ 13 h 62"/>
                <a:gd name="T12" fmla="*/ 53 w 62"/>
                <a:gd name="T13" fmla="*/ 9 h 62"/>
                <a:gd name="T14" fmla="*/ 48 w 62"/>
                <a:gd name="T15" fmla="*/ 9 h 62"/>
                <a:gd name="T16" fmla="*/ 44 w 62"/>
                <a:gd name="T17" fmla="*/ 11 h 62"/>
                <a:gd name="T18" fmla="*/ 36 w 62"/>
                <a:gd name="T19" fmla="*/ 7 h 62"/>
                <a:gd name="T20" fmla="*/ 35 w 62"/>
                <a:gd name="T21" fmla="*/ 3 h 62"/>
                <a:gd name="T22" fmla="*/ 31 w 62"/>
                <a:gd name="T23" fmla="*/ 0 h 62"/>
                <a:gd name="T24" fmla="*/ 27 w 62"/>
                <a:gd name="T25" fmla="*/ 4 h 62"/>
                <a:gd name="T26" fmla="*/ 26 w 62"/>
                <a:gd name="T27" fmla="*/ 9 h 62"/>
                <a:gd name="T28" fmla="*/ 18 w 62"/>
                <a:gd name="T29" fmla="*/ 11 h 62"/>
                <a:gd name="T30" fmla="*/ 13 w 62"/>
                <a:gd name="T31" fmla="*/ 9 h 62"/>
                <a:gd name="T32" fmla="*/ 9 w 62"/>
                <a:gd name="T33" fmla="*/ 10 h 62"/>
                <a:gd name="T34" fmla="*/ 9 w 62"/>
                <a:gd name="T35" fmla="*/ 15 h 62"/>
                <a:gd name="T36" fmla="*/ 11 w 62"/>
                <a:gd name="T37" fmla="*/ 19 h 62"/>
                <a:gd name="T38" fmla="*/ 7 w 62"/>
                <a:gd name="T39" fmla="*/ 27 h 62"/>
                <a:gd name="T40" fmla="*/ 3 w 62"/>
                <a:gd name="T41" fmla="*/ 28 h 62"/>
                <a:gd name="T42" fmla="*/ 0 w 62"/>
                <a:gd name="T43" fmla="*/ 32 h 62"/>
                <a:gd name="T44" fmla="*/ 4 w 62"/>
                <a:gd name="T45" fmla="*/ 35 h 62"/>
                <a:gd name="T46" fmla="*/ 8 w 62"/>
                <a:gd name="T47" fmla="*/ 37 h 62"/>
                <a:gd name="T48" fmla="*/ 11 w 62"/>
                <a:gd name="T49" fmla="*/ 45 h 62"/>
                <a:gd name="T50" fmla="*/ 9 w 62"/>
                <a:gd name="T51" fmla="*/ 49 h 62"/>
                <a:gd name="T52" fmla="*/ 10 w 62"/>
                <a:gd name="T53" fmla="*/ 53 h 62"/>
                <a:gd name="T54" fmla="*/ 15 w 62"/>
                <a:gd name="T55" fmla="*/ 53 h 62"/>
                <a:gd name="T56" fmla="*/ 19 w 62"/>
                <a:gd name="T57" fmla="*/ 51 h 62"/>
                <a:gd name="T58" fmla="*/ 27 w 62"/>
                <a:gd name="T59" fmla="*/ 56 h 62"/>
                <a:gd name="T60" fmla="*/ 28 w 62"/>
                <a:gd name="T61" fmla="*/ 60 h 62"/>
                <a:gd name="T62" fmla="*/ 32 w 62"/>
                <a:gd name="T63" fmla="*/ 62 h 62"/>
                <a:gd name="T64" fmla="*/ 35 w 62"/>
                <a:gd name="T65" fmla="*/ 58 h 62"/>
                <a:gd name="T66" fmla="*/ 36 w 62"/>
                <a:gd name="T67" fmla="*/ 55 h 62"/>
                <a:gd name="T68" fmla="*/ 45 w 62"/>
                <a:gd name="T69" fmla="*/ 52 h 62"/>
                <a:gd name="T70" fmla="*/ 49 w 62"/>
                <a:gd name="T71" fmla="*/ 54 h 62"/>
                <a:gd name="T72" fmla="*/ 53 w 62"/>
                <a:gd name="T73" fmla="*/ 53 h 62"/>
                <a:gd name="T74" fmla="*/ 53 w 62"/>
                <a:gd name="T75" fmla="*/ 48 h 62"/>
                <a:gd name="T76" fmla="*/ 51 w 62"/>
                <a:gd name="T77" fmla="*/ 44 h 62"/>
                <a:gd name="T78" fmla="*/ 56 w 62"/>
                <a:gd name="T79" fmla="*/ 36 h 62"/>
                <a:gd name="T80" fmla="*/ 45 w 62"/>
                <a:gd name="T81" fmla="*/ 18 h 62"/>
                <a:gd name="T82" fmla="*/ 38 w 62"/>
                <a:gd name="T83" fmla="*/ 25 h 62"/>
                <a:gd name="T84" fmla="*/ 45 w 62"/>
                <a:gd name="T85" fmla="*/ 18 h 62"/>
                <a:gd name="T86" fmla="*/ 34 w 62"/>
                <a:gd name="T87" fmla="*/ 29 h 62"/>
                <a:gd name="T88" fmla="*/ 28 w 62"/>
                <a:gd name="T89" fmla="*/ 35 h 62"/>
                <a:gd name="T90" fmla="*/ 25 w 62"/>
                <a:gd name="T91" fmla="*/ 25 h 62"/>
                <a:gd name="T92" fmla="*/ 18 w 62"/>
                <a:gd name="T93" fmla="*/ 18 h 62"/>
                <a:gd name="T94" fmla="*/ 25 w 62"/>
                <a:gd name="T95" fmla="*/ 25 h 62"/>
                <a:gd name="T96" fmla="*/ 18 w 62"/>
                <a:gd name="T97" fmla="*/ 38 h 62"/>
                <a:gd name="T98" fmla="*/ 25 w 62"/>
                <a:gd name="T99" fmla="*/ 45 h 62"/>
                <a:gd name="T100" fmla="*/ 38 w 62"/>
                <a:gd name="T101" fmla="*/ 38 h 62"/>
                <a:gd name="T102" fmla="*/ 45 w 62"/>
                <a:gd name="T103" fmla="*/ 45 h 62"/>
                <a:gd name="T104" fmla="*/ 38 w 62"/>
                <a:gd name="T105"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62">
                  <a:moveTo>
                    <a:pt x="58" y="35"/>
                  </a:moveTo>
                  <a:cubicBezTo>
                    <a:pt x="59" y="35"/>
                    <a:pt x="59" y="35"/>
                    <a:pt x="60" y="35"/>
                  </a:cubicBezTo>
                  <a:cubicBezTo>
                    <a:pt x="62" y="32"/>
                    <a:pt x="62" y="32"/>
                    <a:pt x="62" y="32"/>
                  </a:cubicBezTo>
                  <a:cubicBezTo>
                    <a:pt x="62" y="32"/>
                    <a:pt x="62" y="31"/>
                    <a:pt x="62" y="31"/>
                  </a:cubicBezTo>
                  <a:cubicBezTo>
                    <a:pt x="60" y="28"/>
                    <a:pt x="60" y="28"/>
                    <a:pt x="60" y="28"/>
                  </a:cubicBezTo>
                  <a:cubicBezTo>
                    <a:pt x="59" y="28"/>
                    <a:pt x="59" y="27"/>
                    <a:pt x="58" y="27"/>
                  </a:cubicBezTo>
                  <a:cubicBezTo>
                    <a:pt x="56" y="27"/>
                    <a:pt x="56" y="27"/>
                    <a:pt x="56" y="27"/>
                  </a:cubicBezTo>
                  <a:cubicBezTo>
                    <a:pt x="55" y="27"/>
                    <a:pt x="55" y="26"/>
                    <a:pt x="54" y="26"/>
                  </a:cubicBezTo>
                  <a:cubicBezTo>
                    <a:pt x="51" y="19"/>
                    <a:pt x="51" y="19"/>
                    <a:pt x="51" y="19"/>
                  </a:cubicBezTo>
                  <a:cubicBezTo>
                    <a:pt x="51" y="19"/>
                    <a:pt x="51" y="18"/>
                    <a:pt x="52" y="17"/>
                  </a:cubicBezTo>
                  <a:cubicBezTo>
                    <a:pt x="53" y="15"/>
                    <a:pt x="53" y="15"/>
                    <a:pt x="53" y="15"/>
                  </a:cubicBezTo>
                  <a:cubicBezTo>
                    <a:pt x="54" y="15"/>
                    <a:pt x="54" y="14"/>
                    <a:pt x="54" y="13"/>
                  </a:cubicBezTo>
                  <a:cubicBezTo>
                    <a:pt x="54" y="10"/>
                    <a:pt x="54" y="10"/>
                    <a:pt x="54" y="10"/>
                  </a:cubicBezTo>
                  <a:cubicBezTo>
                    <a:pt x="54" y="9"/>
                    <a:pt x="53" y="9"/>
                    <a:pt x="53" y="9"/>
                  </a:cubicBezTo>
                  <a:cubicBezTo>
                    <a:pt x="49" y="9"/>
                    <a:pt x="49" y="9"/>
                    <a:pt x="49" y="9"/>
                  </a:cubicBezTo>
                  <a:cubicBezTo>
                    <a:pt x="49" y="9"/>
                    <a:pt x="48" y="9"/>
                    <a:pt x="48" y="9"/>
                  </a:cubicBezTo>
                  <a:cubicBezTo>
                    <a:pt x="45" y="11"/>
                    <a:pt x="45" y="11"/>
                    <a:pt x="45" y="11"/>
                  </a:cubicBezTo>
                  <a:cubicBezTo>
                    <a:pt x="45" y="12"/>
                    <a:pt x="44" y="12"/>
                    <a:pt x="44" y="11"/>
                  </a:cubicBezTo>
                  <a:cubicBezTo>
                    <a:pt x="37" y="9"/>
                    <a:pt x="37" y="9"/>
                    <a:pt x="37" y="9"/>
                  </a:cubicBezTo>
                  <a:cubicBezTo>
                    <a:pt x="36" y="8"/>
                    <a:pt x="36" y="8"/>
                    <a:pt x="36" y="7"/>
                  </a:cubicBezTo>
                  <a:cubicBezTo>
                    <a:pt x="35" y="4"/>
                    <a:pt x="35" y="4"/>
                    <a:pt x="35" y="4"/>
                  </a:cubicBezTo>
                  <a:cubicBezTo>
                    <a:pt x="35" y="4"/>
                    <a:pt x="35" y="3"/>
                    <a:pt x="35" y="3"/>
                  </a:cubicBezTo>
                  <a:cubicBezTo>
                    <a:pt x="32" y="0"/>
                    <a:pt x="32" y="0"/>
                    <a:pt x="32" y="0"/>
                  </a:cubicBezTo>
                  <a:cubicBezTo>
                    <a:pt x="32" y="0"/>
                    <a:pt x="31" y="0"/>
                    <a:pt x="31" y="0"/>
                  </a:cubicBezTo>
                  <a:cubicBezTo>
                    <a:pt x="28" y="3"/>
                    <a:pt x="28" y="3"/>
                    <a:pt x="28" y="3"/>
                  </a:cubicBezTo>
                  <a:cubicBezTo>
                    <a:pt x="28" y="3"/>
                    <a:pt x="27" y="4"/>
                    <a:pt x="27" y="4"/>
                  </a:cubicBezTo>
                  <a:cubicBezTo>
                    <a:pt x="27" y="7"/>
                    <a:pt x="27" y="7"/>
                    <a:pt x="27" y="7"/>
                  </a:cubicBezTo>
                  <a:cubicBezTo>
                    <a:pt x="27" y="8"/>
                    <a:pt x="26" y="8"/>
                    <a:pt x="26" y="9"/>
                  </a:cubicBezTo>
                  <a:cubicBezTo>
                    <a:pt x="19" y="11"/>
                    <a:pt x="19" y="11"/>
                    <a:pt x="19" y="11"/>
                  </a:cubicBezTo>
                  <a:cubicBezTo>
                    <a:pt x="19" y="12"/>
                    <a:pt x="18" y="11"/>
                    <a:pt x="18" y="11"/>
                  </a:cubicBezTo>
                  <a:cubicBezTo>
                    <a:pt x="15" y="9"/>
                    <a:pt x="15" y="9"/>
                    <a:pt x="15" y="9"/>
                  </a:cubicBezTo>
                  <a:cubicBezTo>
                    <a:pt x="15" y="9"/>
                    <a:pt x="14" y="9"/>
                    <a:pt x="13" y="9"/>
                  </a:cubicBezTo>
                  <a:cubicBezTo>
                    <a:pt x="10" y="9"/>
                    <a:pt x="10" y="9"/>
                    <a:pt x="10" y="9"/>
                  </a:cubicBezTo>
                  <a:cubicBezTo>
                    <a:pt x="9" y="9"/>
                    <a:pt x="9" y="9"/>
                    <a:pt x="9" y="10"/>
                  </a:cubicBezTo>
                  <a:cubicBezTo>
                    <a:pt x="9" y="13"/>
                    <a:pt x="9" y="13"/>
                    <a:pt x="9" y="13"/>
                  </a:cubicBezTo>
                  <a:cubicBezTo>
                    <a:pt x="9" y="14"/>
                    <a:pt x="9" y="15"/>
                    <a:pt x="9" y="15"/>
                  </a:cubicBezTo>
                  <a:cubicBezTo>
                    <a:pt x="11" y="17"/>
                    <a:pt x="11" y="17"/>
                    <a:pt x="11" y="17"/>
                  </a:cubicBezTo>
                  <a:cubicBezTo>
                    <a:pt x="12" y="18"/>
                    <a:pt x="12" y="18"/>
                    <a:pt x="11" y="19"/>
                  </a:cubicBezTo>
                  <a:cubicBezTo>
                    <a:pt x="8" y="26"/>
                    <a:pt x="8" y="26"/>
                    <a:pt x="8" y="26"/>
                  </a:cubicBezTo>
                  <a:cubicBezTo>
                    <a:pt x="8" y="26"/>
                    <a:pt x="8" y="27"/>
                    <a:pt x="7" y="27"/>
                  </a:cubicBezTo>
                  <a:cubicBezTo>
                    <a:pt x="4" y="27"/>
                    <a:pt x="4" y="27"/>
                    <a:pt x="4" y="27"/>
                  </a:cubicBezTo>
                  <a:cubicBezTo>
                    <a:pt x="4" y="27"/>
                    <a:pt x="3" y="27"/>
                    <a:pt x="3" y="28"/>
                  </a:cubicBezTo>
                  <a:cubicBezTo>
                    <a:pt x="0" y="30"/>
                    <a:pt x="0" y="30"/>
                    <a:pt x="0" y="30"/>
                  </a:cubicBezTo>
                  <a:cubicBezTo>
                    <a:pt x="0" y="31"/>
                    <a:pt x="0" y="31"/>
                    <a:pt x="0" y="32"/>
                  </a:cubicBezTo>
                  <a:cubicBezTo>
                    <a:pt x="3" y="34"/>
                    <a:pt x="3" y="34"/>
                    <a:pt x="3" y="34"/>
                  </a:cubicBezTo>
                  <a:cubicBezTo>
                    <a:pt x="3" y="35"/>
                    <a:pt x="4" y="35"/>
                    <a:pt x="4" y="35"/>
                  </a:cubicBezTo>
                  <a:cubicBezTo>
                    <a:pt x="7" y="35"/>
                    <a:pt x="7" y="35"/>
                    <a:pt x="7" y="35"/>
                  </a:cubicBezTo>
                  <a:cubicBezTo>
                    <a:pt x="8" y="36"/>
                    <a:pt x="8" y="36"/>
                    <a:pt x="8" y="37"/>
                  </a:cubicBezTo>
                  <a:cubicBezTo>
                    <a:pt x="11" y="44"/>
                    <a:pt x="11" y="44"/>
                    <a:pt x="11" y="44"/>
                  </a:cubicBezTo>
                  <a:cubicBezTo>
                    <a:pt x="11" y="44"/>
                    <a:pt x="11" y="45"/>
                    <a:pt x="11" y="45"/>
                  </a:cubicBezTo>
                  <a:cubicBezTo>
                    <a:pt x="9" y="47"/>
                    <a:pt x="9" y="47"/>
                    <a:pt x="9" y="47"/>
                  </a:cubicBezTo>
                  <a:cubicBezTo>
                    <a:pt x="9" y="48"/>
                    <a:pt x="9" y="49"/>
                    <a:pt x="9" y="49"/>
                  </a:cubicBezTo>
                  <a:cubicBezTo>
                    <a:pt x="9" y="52"/>
                    <a:pt x="9" y="52"/>
                    <a:pt x="9" y="52"/>
                  </a:cubicBezTo>
                  <a:cubicBezTo>
                    <a:pt x="9" y="53"/>
                    <a:pt x="9" y="53"/>
                    <a:pt x="10" y="53"/>
                  </a:cubicBezTo>
                  <a:cubicBezTo>
                    <a:pt x="13" y="54"/>
                    <a:pt x="13" y="54"/>
                    <a:pt x="13" y="54"/>
                  </a:cubicBezTo>
                  <a:cubicBezTo>
                    <a:pt x="14" y="54"/>
                    <a:pt x="15" y="53"/>
                    <a:pt x="15" y="53"/>
                  </a:cubicBezTo>
                  <a:cubicBezTo>
                    <a:pt x="17" y="52"/>
                    <a:pt x="17" y="52"/>
                    <a:pt x="17" y="52"/>
                  </a:cubicBezTo>
                  <a:cubicBezTo>
                    <a:pt x="17" y="51"/>
                    <a:pt x="18" y="51"/>
                    <a:pt x="19" y="51"/>
                  </a:cubicBezTo>
                  <a:cubicBezTo>
                    <a:pt x="26" y="55"/>
                    <a:pt x="26" y="55"/>
                    <a:pt x="26" y="55"/>
                  </a:cubicBezTo>
                  <a:cubicBezTo>
                    <a:pt x="26" y="55"/>
                    <a:pt x="27" y="55"/>
                    <a:pt x="27" y="56"/>
                  </a:cubicBezTo>
                  <a:cubicBezTo>
                    <a:pt x="27" y="58"/>
                    <a:pt x="27" y="58"/>
                    <a:pt x="27" y="58"/>
                  </a:cubicBezTo>
                  <a:cubicBezTo>
                    <a:pt x="27" y="59"/>
                    <a:pt x="27" y="59"/>
                    <a:pt x="28" y="60"/>
                  </a:cubicBezTo>
                  <a:cubicBezTo>
                    <a:pt x="30" y="62"/>
                    <a:pt x="30" y="62"/>
                    <a:pt x="30" y="62"/>
                  </a:cubicBezTo>
                  <a:cubicBezTo>
                    <a:pt x="31" y="62"/>
                    <a:pt x="31" y="62"/>
                    <a:pt x="32" y="62"/>
                  </a:cubicBezTo>
                  <a:cubicBezTo>
                    <a:pt x="34" y="60"/>
                    <a:pt x="34" y="60"/>
                    <a:pt x="34" y="60"/>
                  </a:cubicBezTo>
                  <a:cubicBezTo>
                    <a:pt x="35" y="59"/>
                    <a:pt x="35" y="59"/>
                    <a:pt x="35" y="58"/>
                  </a:cubicBezTo>
                  <a:cubicBezTo>
                    <a:pt x="35" y="56"/>
                    <a:pt x="35" y="56"/>
                    <a:pt x="35" y="56"/>
                  </a:cubicBezTo>
                  <a:cubicBezTo>
                    <a:pt x="35" y="55"/>
                    <a:pt x="36" y="55"/>
                    <a:pt x="36" y="55"/>
                  </a:cubicBezTo>
                  <a:cubicBezTo>
                    <a:pt x="44" y="52"/>
                    <a:pt x="44" y="52"/>
                    <a:pt x="44" y="52"/>
                  </a:cubicBezTo>
                  <a:cubicBezTo>
                    <a:pt x="44" y="51"/>
                    <a:pt x="45" y="51"/>
                    <a:pt x="45" y="52"/>
                  </a:cubicBezTo>
                  <a:cubicBezTo>
                    <a:pt x="47" y="53"/>
                    <a:pt x="47" y="53"/>
                    <a:pt x="47" y="53"/>
                  </a:cubicBezTo>
                  <a:cubicBezTo>
                    <a:pt x="48" y="54"/>
                    <a:pt x="49" y="54"/>
                    <a:pt x="49" y="54"/>
                  </a:cubicBezTo>
                  <a:cubicBezTo>
                    <a:pt x="52" y="54"/>
                    <a:pt x="52" y="54"/>
                    <a:pt x="52" y="54"/>
                  </a:cubicBezTo>
                  <a:cubicBezTo>
                    <a:pt x="53" y="54"/>
                    <a:pt x="53" y="53"/>
                    <a:pt x="53" y="53"/>
                  </a:cubicBezTo>
                  <a:cubicBezTo>
                    <a:pt x="54" y="49"/>
                    <a:pt x="54" y="49"/>
                    <a:pt x="54" y="49"/>
                  </a:cubicBezTo>
                  <a:cubicBezTo>
                    <a:pt x="54" y="49"/>
                    <a:pt x="53" y="48"/>
                    <a:pt x="53" y="48"/>
                  </a:cubicBezTo>
                  <a:cubicBezTo>
                    <a:pt x="52" y="46"/>
                    <a:pt x="52" y="46"/>
                    <a:pt x="52" y="46"/>
                  </a:cubicBezTo>
                  <a:cubicBezTo>
                    <a:pt x="51" y="45"/>
                    <a:pt x="51" y="45"/>
                    <a:pt x="51" y="44"/>
                  </a:cubicBezTo>
                  <a:cubicBezTo>
                    <a:pt x="54" y="37"/>
                    <a:pt x="54" y="37"/>
                    <a:pt x="54" y="37"/>
                  </a:cubicBezTo>
                  <a:cubicBezTo>
                    <a:pt x="55" y="36"/>
                    <a:pt x="55" y="36"/>
                    <a:pt x="56" y="36"/>
                  </a:cubicBezTo>
                  <a:lnTo>
                    <a:pt x="58" y="35"/>
                  </a:lnTo>
                  <a:close/>
                  <a:moveTo>
                    <a:pt x="45" y="18"/>
                  </a:moveTo>
                  <a:cubicBezTo>
                    <a:pt x="47" y="20"/>
                    <a:pt x="47" y="23"/>
                    <a:pt x="45" y="25"/>
                  </a:cubicBezTo>
                  <a:cubicBezTo>
                    <a:pt x="43" y="27"/>
                    <a:pt x="40" y="27"/>
                    <a:pt x="38" y="25"/>
                  </a:cubicBezTo>
                  <a:cubicBezTo>
                    <a:pt x="36" y="23"/>
                    <a:pt x="36" y="20"/>
                    <a:pt x="38" y="18"/>
                  </a:cubicBezTo>
                  <a:cubicBezTo>
                    <a:pt x="40" y="16"/>
                    <a:pt x="43" y="16"/>
                    <a:pt x="45" y="18"/>
                  </a:cubicBezTo>
                  <a:close/>
                  <a:moveTo>
                    <a:pt x="28" y="29"/>
                  </a:moveTo>
                  <a:cubicBezTo>
                    <a:pt x="30" y="27"/>
                    <a:pt x="33" y="27"/>
                    <a:pt x="34" y="29"/>
                  </a:cubicBezTo>
                  <a:cubicBezTo>
                    <a:pt x="36" y="30"/>
                    <a:pt x="36" y="33"/>
                    <a:pt x="34" y="35"/>
                  </a:cubicBezTo>
                  <a:cubicBezTo>
                    <a:pt x="33" y="36"/>
                    <a:pt x="30" y="36"/>
                    <a:pt x="28" y="35"/>
                  </a:cubicBezTo>
                  <a:cubicBezTo>
                    <a:pt x="27" y="33"/>
                    <a:pt x="27" y="30"/>
                    <a:pt x="28" y="29"/>
                  </a:cubicBezTo>
                  <a:close/>
                  <a:moveTo>
                    <a:pt x="25" y="25"/>
                  </a:moveTo>
                  <a:cubicBezTo>
                    <a:pt x="23" y="27"/>
                    <a:pt x="20" y="27"/>
                    <a:pt x="18" y="25"/>
                  </a:cubicBezTo>
                  <a:cubicBezTo>
                    <a:pt x="16" y="23"/>
                    <a:pt x="16" y="20"/>
                    <a:pt x="18" y="18"/>
                  </a:cubicBezTo>
                  <a:cubicBezTo>
                    <a:pt x="20" y="16"/>
                    <a:pt x="23" y="16"/>
                    <a:pt x="25" y="18"/>
                  </a:cubicBezTo>
                  <a:cubicBezTo>
                    <a:pt x="27" y="20"/>
                    <a:pt x="27" y="23"/>
                    <a:pt x="25" y="25"/>
                  </a:cubicBezTo>
                  <a:close/>
                  <a:moveTo>
                    <a:pt x="18" y="45"/>
                  </a:moveTo>
                  <a:cubicBezTo>
                    <a:pt x="16" y="43"/>
                    <a:pt x="16" y="40"/>
                    <a:pt x="18" y="38"/>
                  </a:cubicBezTo>
                  <a:cubicBezTo>
                    <a:pt x="20" y="36"/>
                    <a:pt x="23" y="36"/>
                    <a:pt x="25" y="38"/>
                  </a:cubicBezTo>
                  <a:cubicBezTo>
                    <a:pt x="27" y="40"/>
                    <a:pt x="27" y="43"/>
                    <a:pt x="25" y="45"/>
                  </a:cubicBezTo>
                  <a:cubicBezTo>
                    <a:pt x="23" y="47"/>
                    <a:pt x="20" y="47"/>
                    <a:pt x="18" y="45"/>
                  </a:cubicBezTo>
                  <a:close/>
                  <a:moveTo>
                    <a:pt x="38" y="38"/>
                  </a:moveTo>
                  <a:cubicBezTo>
                    <a:pt x="40" y="36"/>
                    <a:pt x="43" y="36"/>
                    <a:pt x="45" y="38"/>
                  </a:cubicBezTo>
                  <a:cubicBezTo>
                    <a:pt x="47" y="40"/>
                    <a:pt x="47" y="43"/>
                    <a:pt x="45" y="45"/>
                  </a:cubicBezTo>
                  <a:cubicBezTo>
                    <a:pt x="43" y="47"/>
                    <a:pt x="40" y="47"/>
                    <a:pt x="38" y="45"/>
                  </a:cubicBezTo>
                  <a:cubicBezTo>
                    <a:pt x="36" y="43"/>
                    <a:pt x="36" y="40"/>
                    <a:pt x="38" y="38"/>
                  </a:cubicBez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585"/>
            <p:cNvSpPr>
              <a:spLocks noEditPoints="1"/>
            </p:cNvSpPr>
            <p:nvPr/>
          </p:nvSpPr>
          <p:spPr bwMode="auto">
            <a:xfrm>
              <a:off x="6553200" y="1476375"/>
              <a:ext cx="223837" cy="217487"/>
            </a:xfrm>
            <a:custGeom>
              <a:avLst/>
              <a:gdLst>
                <a:gd name="T0" fmla="*/ 65 w 65"/>
                <a:gd name="T1" fmla="*/ 32 h 64"/>
                <a:gd name="T2" fmla="*/ 58 w 65"/>
                <a:gd name="T3" fmla="*/ 27 h 64"/>
                <a:gd name="T4" fmla="*/ 62 w 65"/>
                <a:gd name="T5" fmla="*/ 20 h 64"/>
                <a:gd name="T6" fmla="*/ 54 w 65"/>
                <a:gd name="T7" fmla="*/ 17 h 64"/>
                <a:gd name="T8" fmla="*/ 56 w 65"/>
                <a:gd name="T9" fmla="*/ 9 h 64"/>
                <a:gd name="T10" fmla="*/ 47 w 65"/>
                <a:gd name="T11" fmla="*/ 10 h 64"/>
                <a:gd name="T12" fmla="*/ 45 w 65"/>
                <a:gd name="T13" fmla="*/ 2 h 64"/>
                <a:gd name="T14" fmla="*/ 37 w 65"/>
                <a:gd name="T15" fmla="*/ 6 h 64"/>
                <a:gd name="T16" fmla="*/ 33 w 65"/>
                <a:gd name="T17" fmla="*/ 0 h 64"/>
                <a:gd name="T18" fmla="*/ 27 w 65"/>
                <a:gd name="T19" fmla="*/ 7 h 64"/>
                <a:gd name="T20" fmla="*/ 20 w 65"/>
                <a:gd name="T21" fmla="*/ 2 h 64"/>
                <a:gd name="T22" fmla="*/ 18 w 65"/>
                <a:gd name="T23" fmla="*/ 11 h 64"/>
                <a:gd name="T24" fmla="*/ 10 w 65"/>
                <a:gd name="T25" fmla="*/ 9 h 64"/>
                <a:gd name="T26" fmla="*/ 11 w 65"/>
                <a:gd name="T27" fmla="*/ 18 h 64"/>
                <a:gd name="T28" fmla="*/ 3 w 65"/>
                <a:gd name="T29" fmla="*/ 19 h 64"/>
                <a:gd name="T30" fmla="*/ 7 w 65"/>
                <a:gd name="T31" fmla="*/ 27 h 64"/>
                <a:gd name="T32" fmla="*/ 0 w 65"/>
                <a:gd name="T33" fmla="*/ 31 h 64"/>
                <a:gd name="T34" fmla="*/ 7 w 65"/>
                <a:gd name="T35" fmla="*/ 37 h 64"/>
                <a:gd name="T36" fmla="*/ 3 w 65"/>
                <a:gd name="T37" fmla="*/ 44 h 64"/>
                <a:gd name="T38" fmla="*/ 11 w 65"/>
                <a:gd name="T39" fmla="*/ 46 h 64"/>
                <a:gd name="T40" fmla="*/ 9 w 65"/>
                <a:gd name="T41" fmla="*/ 54 h 64"/>
                <a:gd name="T42" fmla="*/ 18 w 65"/>
                <a:gd name="T43" fmla="*/ 53 h 64"/>
                <a:gd name="T44" fmla="*/ 20 w 65"/>
                <a:gd name="T45" fmla="*/ 61 h 64"/>
                <a:gd name="T46" fmla="*/ 28 w 65"/>
                <a:gd name="T47" fmla="*/ 57 h 64"/>
                <a:gd name="T48" fmla="*/ 32 w 65"/>
                <a:gd name="T49" fmla="*/ 64 h 64"/>
                <a:gd name="T50" fmla="*/ 38 w 65"/>
                <a:gd name="T51" fmla="*/ 57 h 64"/>
                <a:gd name="T52" fmla="*/ 45 w 65"/>
                <a:gd name="T53" fmla="*/ 62 h 64"/>
                <a:gd name="T54" fmla="*/ 47 w 65"/>
                <a:gd name="T55" fmla="*/ 53 h 64"/>
                <a:gd name="T56" fmla="*/ 55 w 65"/>
                <a:gd name="T57" fmla="*/ 55 h 64"/>
                <a:gd name="T58" fmla="*/ 54 w 65"/>
                <a:gd name="T59" fmla="*/ 46 h 64"/>
                <a:gd name="T60" fmla="*/ 62 w 65"/>
                <a:gd name="T61" fmla="*/ 44 h 64"/>
                <a:gd name="T62" fmla="*/ 58 w 65"/>
                <a:gd name="T63" fmla="*/ 37 h 64"/>
                <a:gd name="T64" fmla="*/ 45 w 65"/>
                <a:gd name="T65" fmla="*/ 31 h 64"/>
                <a:gd name="T66" fmla="*/ 20 w 65"/>
                <a:gd name="T67" fmla="*/ 33 h 64"/>
                <a:gd name="T68" fmla="*/ 45 w 65"/>
                <a:gd name="T6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 h="64">
                  <a:moveTo>
                    <a:pt x="58" y="34"/>
                  </a:moveTo>
                  <a:cubicBezTo>
                    <a:pt x="65" y="32"/>
                    <a:pt x="65" y="32"/>
                    <a:pt x="65" y="32"/>
                  </a:cubicBezTo>
                  <a:cubicBezTo>
                    <a:pt x="64" y="27"/>
                    <a:pt x="64" y="27"/>
                    <a:pt x="64" y="27"/>
                  </a:cubicBezTo>
                  <a:cubicBezTo>
                    <a:pt x="58" y="27"/>
                    <a:pt x="58" y="27"/>
                    <a:pt x="58" y="27"/>
                  </a:cubicBezTo>
                  <a:cubicBezTo>
                    <a:pt x="58" y="26"/>
                    <a:pt x="57" y="24"/>
                    <a:pt x="57" y="23"/>
                  </a:cubicBezTo>
                  <a:cubicBezTo>
                    <a:pt x="62" y="20"/>
                    <a:pt x="62" y="20"/>
                    <a:pt x="62" y="20"/>
                  </a:cubicBezTo>
                  <a:cubicBezTo>
                    <a:pt x="60" y="15"/>
                    <a:pt x="60" y="15"/>
                    <a:pt x="60" y="15"/>
                  </a:cubicBezTo>
                  <a:cubicBezTo>
                    <a:pt x="54" y="17"/>
                    <a:pt x="54" y="17"/>
                    <a:pt x="54" y="17"/>
                  </a:cubicBezTo>
                  <a:cubicBezTo>
                    <a:pt x="53" y="16"/>
                    <a:pt x="53" y="16"/>
                    <a:pt x="52" y="15"/>
                  </a:cubicBezTo>
                  <a:cubicBezTo>
                    <a:pt x="56" y="9"/>
                    <a:pt x="56" y="9"/>
                    <a:pt x="56" y="9"/>
                  </a:cubicBezTo>
                  <a:cubicBezTo>
                    <a:pt x="52" y="6"/>
                    <a:pt x="52" y="6"/>
                    <a:pt x="52" y="6"/>
                  </a:cubicBezTo>
                  <a:cubicBezTo>
                    <a:pt x="47" y="10"/>
                    <a:pt x="47" y="10"/>
                    <a:pt x="47" y="10"/>
                  </a:cubicBezTo>
                  <a:cubicBezTo>
                    <a:pt x="46" y="10"/>
                    <a:pt x="45" y="9"/>
                    <a:pt x="44" y="9"/>
                  </a:cubicBezTo>
                  <a:cubicBezTo>
                    <a:pt x="45" y="2"/>
                    <a:pt x="45" y="2"/>
                    <a:pt x="45" y="2"/>
                  </a:cubicBezTo>
                  <a:cubicBezTo>
                    <a:pt x="40" y="1"/>
                    <a:pt x="40" y="1"/>
                    <a:pt x="40" y="1"/>
                  </a:cubicBezTo>
                  <a:cubicBezTo>
                    <a:pt x="37" y="6"/>
                    <a:pt x="37" y="6"/>
                    <a:pt x="37" y="6"/>
                  </a:cubicBezTo>
                  <a:cubicBezTo>
                    <a:pt x="36" y="6"/>
                    <a:pt x="35" y="6"/>
                    <a:pt x="34" y="6"/>
                  </a:cubicBezTo>
                  <a:cubicBezTo>
                    <a:pt x="33" y="0"/>
                    <a:pt x="33" y="0"/>
                    <a:pt x="33" y="0"/>
                  </a:cubicBezTo>
                  <a:cubicBezTo>
                    <a:pt x="28" y="0"/>
                    <a:pt x="28" y="0"/>
                    <a:pt x="28" y="0"/>
                  </a:cubicBezTo>
                  <a:cubicBezTo>
                    <a:pt x="27" y="7"/>
                    <a:pt x="27" y="7"/>
                    <a:pt x="27" y="7"/>
                  </a:cubicBezTo>
                  <a:cubicBezTo>
                    <a:pt x="26" y="7"/>
                    <a:pt x="25" y="7"/>
                    <a:pt x="24" y="7"/>
                  </a:cubicBezTo>
                  <a:cubicBezTo>
                    <a:pt x="20" y="2"/>
                    <a:pt x="20" y="2"/>
                    <a:pt x="20" y="2"/>
                  </a:cubicBezTo>
                  <a:cubicBezTo>
                    <a:pt x="16" y="4"/>
                    <a:pt x="16" y="4"/>
                    <a:pt x="16" y="4"/>
                  </a:cubicBezTo>
                  <a:cubicBezTo>
                    <a:pt x="18" y="11"/>
                    <a:pt x="18" y="11"/>
                    <a:pt x="18" y="11"/>
                  </a:cubicBezTo>
                  <a:cubicBezTo>
                    <a:pt x="17" y="11"/>
                    <a:pt x="16" y="12"/>
                    <a:pt x="16" y="12"/>
                  </a:cubicBezTo>
                  <a:cubicBezTo>
                    <a:pt x="10" y="9"/>
                    <a:pt x="10" y="9"/>
                    <a:pt x="10" y="9"/>
                  </a:cubicBezTo>
                  <a:cubicBezTo>
                    <a:pt x="7" y="13"/>
                    <a:pt x="7" y="13"/>
                    <a:pt x="7" y="13"/>
                  </a:cubicBezTo>
                  <a:cubicBezTo>
                    <a:pt x="11" y="18"/>
                    <a:pt x="11" y="18"/>
                    <a:pt x="11" y="18"/>
                  </a:cubicBezTo>
                  <a:cubicBezTo>
                    <a:pt x="10" y="19"/>
                    <a:pt x="10" y="19"/>
                    <a:pt x="9" y="20"/>
                  </a:cubicBezTo>
                  <a:cubicBezTo>
                    <a:pt x="3" y="19"/>
                    <a:pt x="3" y="19"/>
                    <a:pt x="3" y="19"/>
                  </a:cubicBezTo>
                  <a:cubicBezTo>
                    <a:pt x="1" y="24"/>
                    <a:pt x="1" y="24"/>
                    <a:pt x="1" y="24"/>
                  </a:cubicBezTo>
                  <a:cubicBezTo>
                    <a:pt x="7" y="27"/>
                    <a:pt x="7" y="27"/>
                    <a:pt x="7" y="27"/>
                  </a:cubicBezTo>
                  <a:cubicBezTo>
                    <a:pt x="7" y="28"/>
                    <a:pt x="7" y="29"/>
                    <a:pt x="7" y="30"/>
                  </a:cubicBezTo>
                  <a:cubicBezTo>
                    <a:pt x="0" y="31"/>
                    <a:pt x="0" y="31"/>
                    <a:pt x="0" y="31"/>
                  </a:cubicBezTo>
                  <a:cubicBezTo>
                    <a:pt x="1" y="37"/>
                    <a:pt x="1" y="37"/>
                    <a:pt x="1" y="37"/>
                  </a:cubicBezTo>
                  <a:cubicBezTo>
                    <a:pt x="7" y="37"/>
                    <a:pt x="7" y="37"/>
                    <a:pt x="7" y="37"/>
                  </a:cubicBezTo>
                  <a:cubicBezTo>
                    <a:pt x="7" y="38"/>
                    <a:pt x="8" y="39"/>
                    <a:pt x="8" y="40"/>
                  </a:cubicBezTo>
                  <a:cubicBezTo>
                    <a:pt x="3" y="44"/>
                    <a:pt x="3" y="44"/>
                    <a:pt x="3" y="44"/>
                  </a:cubicBezTo>
                  <a:cubicBezTo>
                    <a:pt x="5" y="49"/>
                    <a:pt x="5" y="49"/>
                    <a:pt x="5" y="49"/>
                  </a:cubicBezTo>
                  <a:cubicBezTo>
                    <a:pt x="11" y="46"/>
                    <a:pt x="11" y="46"/>
                    <a:pt x="11" y="46"/>
                  </a:cubicBezTo>
                  <a:cubicBezTo>
                    <a:pt x="12" y="47"/>
                    <a:pt x="12" y="48"/>
                    <a:pt x="13" y="49"/>
                  </a:cubicBezTo>
                  <a:cubicBezTo>
                    <a:pt x="9" y="54"/>
                    <a:pt x="9" y="54"/>
                    <a:pt x="9" y="54"/>
                  </a:cubicBezTo>
                  <a:cubicBezTo>
                    <a:pt x="13" y="58"/>
                    <a:pt x="13" y="58"/>
                    <a:pt x="13" y="58"/>
                  </a:cubicBezTo>
                  <a:cubicBezTo>
                    <a:pt x="18" y="53"/>
                    <a:pt x="18" y="53"/>
                    <a:pt x="18" y="53"/>
                  </a:cubicBezTo>
                  <a:cubicBezTo>
                    <a:pt x="19" y="54"/>
                    <a:pt x="20" y="55"/>
                    <a:pt x="21" y="55"/>
                  </a:cubicBezTo>
                  <a:cubicBezTo>
                    <a:pt x="20" y="61"/>
                    <a:pt x="20" y="61"/>
                    <a:pt x="20" y="61"/>
                  </a:cubicBezTo>
                  <a:cubicBezTo>
                    <a:pt x="25" y="63"/>
                    <a:pt x="25" y="63"/>
                    <a:pt x="25" y="63"/>
                  </a:cubicBezTo>
                  <a:cubicBezTo>
                    <a:pt x="28" y="57"/>
                    <a:pt x="28" y="57"/>
                    <a:pt x="28" y="57"/>
                  </a:cubicBezTo>
                  <a:cubicBezTo>
                    <a:pt x="29" y="57"/>
                    <a:pt x="30" y="58"/>
                    <a:pt x="31" y="58"/>
                  </a:cubicBezTo>
                  <a:cubicBezTo>
                    <a:pt x="32" y="64"/>
                    <a:pt x="32" y="64"/>
                    <a:pt x="32" y="64"/>
                  </a:cubicBezTo>
                  <a:cubicBezTo>
                    <a:pt x="37" y="64"/>
                    <a:pt x="37" y="64"/>
                    <a:pt x="37" y="64"/>
                  </a:cubicBezTo>
                  <a:cubicBezTo>
                    <a:pt x="38" y="57"/>
                    <a:pt x="38" y="57"/>
                    <a:pt x="38" y="57"/>
                  </a:cubicBezTo>
                  <a:cubicBezTo>
                    <a:pt x="39" y="57"/>
                    <a:pt x="40" y="57"/>
                    <a:pt x="41" y="56"/>
                  </a:cubicBezTo>
                  <a:cubicBezTo>
                    <a:pt x="45" y="62"/>
                    <a:pt x="45" y="62"/>
                    <a:pt x="45" y="62"/>
                  </a:cubicBezTo>
                  <a:cubicBezTo>
                    <a:pt x="49" y="59"/>
                    <a:pt x="49" y="59"/>
                    <a:pt x="49" y="59"/>
                  </a:cubicBezTo>
                  <a:cubicBezTo>
                    <a:pt x="47" y="53"/>
                    <a:pt x="47" y="53"/>
                    <a:pt x="47" y="53"/>
                  </a:cubicBezTo>
                  <a:cubicBezTo>
                    <a:pt x="48" y="53"/>
                    <a:pt x="49" y="52"/>
                    <a:pt x="49" y="51"/>
                  </a:cubicBezTo>
                  <a:cubicBezTo>
                    <a:pt x="55" y="55"/>
                    <a:pt x="55" y="55"/>
                    <a:pt x="55" y="55"/>
                  </a:cubicBezTo>
                  <a:cubicBezTo>
                    <a:pt x="58" y="51"/>
                    <a:pt x="58" y="51"/>
                    <a:pt x="58" y="51"/>
                  </a:cubicBezTo>
                  <a:cubicBezTo>
                    <a:pt x="54" y="46"/>
                    <a:pt x="54" y="46"/>
                    <a:pt x="54" y="46"/>
                  </a:cubicBezTo>
                  <a:cubicBezTo>
                    <a:pt x="55" y="45"/>
                    <a:pt x="55" y="44"/>
                    <a:pt x="56" y="43"/>
                  </a:cubicBezTo>
                  <a:cubicBezTo>
                    <a:pt x="62" y="44"/>
                    <a:pt x="62" y="44"/>
                    <a:pt x="62" y="44"/>
                  </a:cubicBezTo>
                  <a:cubicBezTo>
                    <a:pt x="64" y="39"/>
                    <a:pt x="64" y="39"/>
                    <a:pt x="64" y="39"/>
                  </a:cubicBezTo>
                  <a:cubicBezTo>
                    <a:pt x="58" y="37"/>
                    <a:pt x="58" y="37"/>
                    <a:pt x="58" y="37"/>
                  </a:cubicBezTo>
                  <a:cubicBezTo>
                    <a:pt x="58" y="36"/>
                    <a:pt x="58" y="35"/>
                    <a:pt x="58" y="34"/>
                  </a:cubicBezTo>
                  <a:close/>
                  <a:moveTo>
                    <a:pt x="45" y="31"/>
                  </a:moveTo>
                  <a:cubicBezTo>
                    <a:pt x="45" y="38"/>
                    <a:pt x="40" y="44"/>
                    <a:pt x="33" y="44"/>
                  </a:cubicBezTo>
                  <a:cubicBezTo>
                    <a:pt x="27" y="45"/>
                    <a:pt x="21" y="39"/>
                    <a:pt x="20" y="33"/>
                  </a:cubicBezTo>
                  <a:cubicBezTo>
                    <a:pt x="20" y="26"/>
                    <a:pt x="25" y="20"/>
                    <a:pt x="32" y="20"/>
                  </a:cubicBezTo>
                  <a:cubicBezTo>
                    <a:pt x="38" y="19"/>
                    <a:pt x="44" y="24"/>
                    <a:pt x="45" y="31"/>
                  </a:cubicBez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586"/>
            <p:cNvSpPr>
              <a:spLocks/>
            </p:cNvSpPr>
            <p:nvPr/>
          </p:nvSpPr>
          <p:spPr bwMode="auto">
            <a:xfrm>
              <a:off x="6362700" y="1949450"/>
              <a:ext cx="409575" cy="344487"/>
            </a:xfrm>
            <a:custGeom>
              <a:avLst/>
              <a:gdLst>
                <a:gd name="T0" fmla="*/ 230 w 258"/>
                <a:gd name="T1" fmla="*/ 58 h 217"/>
                <a:gd name="T2" fmla="*/ 230 w 258"/>
                <a:gd name="T3" fmla="*/ 0 h 217"/>
                <a:gd name="T4" fmla="*/ 204 w 258"/>
                <a:gd name="T5" fmla="*/ 0 h 217"/>
                <a:gd name="T6" fmla="*/ 200 w 258"/>
                <a:gd name="T7" fmla="*/ 0 h 217"/>
                <a:gd name="T8" fmla="*/ 0 w 258"/>
                <a:gd name="T9" fmla="*/ 0 h 217"/>
                <a:gd name="T10" fmla="*/ 0 w 258"/>
                <a:gd name="T11" fmla="*/ 217 h 217"/>
                <a:gd name="T12" fmla="*/ 213 w 258"/>
                <a:gd name="T13" fmla="*/ 217 h 217"/>
                <a:gd name="T14" fmla="*/ 213 w 258"/>
                <a:gd name="T15" fmla="*/ 124 h 217"/>
                <a:gd name="T16" fmla="*/ 258 w 258"/>
                <a:gd name="T17" fmla="*/ 124 h 217"/>
                <a:gd name="T18" fmla="*/ 230 w 258"/>
                <a:gd name="T19" fmla="*/ 5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217">
                  <a:moveTo>
                    <a:pt x="230" y="58"/>
                  </a:moveTo>
                  <a:lnTo>
                    <a:pt x="230" y="0"/>
                  </a:lnTo>
                  <a:lnTo>
                    <a:pt x="204" y="0"/>
                  </a:lnTo>
                  <a:lnTo>
                    <a:pt x="200" y="0"/>
                  </a:lnTo>
                  <a:lnTo>
                    <a:pt x="0" y="0"/>
                  </a:lnTo>
                  <a:lnTo>
                    <a:pt x="0" y="217"/>
                  </a:lnTo>
                  <a:lnTo>
                    <a:pt x="213" y="217"/>
                  </a:lnTo>
                  <a:lnTo>
                    <a:pt x="213" y="124"/>
                  </a:lnTo>
                  <a:lnTo>
                    <a:pt x="258" y="124"/>
                  </a:lnTo>
                  <a:lnTo>
                    <a:pt x="230" y="58"/>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587"/>
            <p:cNvSpPr>
              <a:spLocks/>
            </p:cNvSpPr>
            <p:nvPr/>
          </p:nvSpPr>
          <p:spPr bwMode="auto">
            <a:xfrm>
              <a:off x="6430963" y="2020888"/>
              <a:ext cx="53975" cy="98425"/>
            </a:xfrm>
            <a:custGeom>
              <a:avLst/>
              <a:gdLst>
                <a:gd name="T0" fmla="*/ 15 w 16"/>
                <a:gd name="T1" fmla="*/ 26 h 29"/>
                <a:gd name="T2" fmla="*/ 3 w 16"/>
                <a:gd name="T3" fmla="*/ 14 h 29"/>
                <a:gd name="T4" fmla="*/ 15 w 16"/>
                <a:gd name="T5" fmla="*/ 2 h 29"/>
                <a:gd name="T6" fmla="*/ 16 w 16"/>
                <a:gd name="T7" fmla="*/ 1 h 29"/>
                <a:gd name="T8" fmla="*/ 15 w 16"/>
                <a:gd name="T9" fmla="*/ 0 h 29"/>
                <a:gd name="T10" fmla="*/ 0 w 16"/>
                <a:gd name="T11" fmla="*/ 14 h 29"/>
                <a:gd name="T12" fmla="*/ 15 w 16"/>
                <a:gd name="T13" fmla="*/ 29 h 29"/>
                <a:gd name="T14" fmla="*/ 16 w 16"/>
                <a:gd name="T15" fmla="*/ 27 h 29"/>
                <a:gd name="T16" fmla="*/ 15 w 16"/>
                <a:gd name="T1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9">
                  <a:moveTo>
                    <a:pt x="15" y="26"/>
                  </a:moveTo>
                  <a:cubicBezTo>
                    <a:pt x="8" y="26"/>
                    <a:pt x="3" y="21"/>
                    <a:pt x="3" y="14"/>
                  </a:cubicBezTo>
                  <a:cubicBezTo>
                    <a:pt x="3" y="8"/>
                    <a:pt x="8" y="2"/>
                    <a:pt x="15" y="2"/>
                  </a:cubicBezTo>
                  <a:cubicBezTo>
                    <a:pt x="15" y="2"/>
                    <a:pt x="16" y="2"/>
                    <a:pt x="16" y="1"/>
                  </a:cubicBezTo>
                  <a:cubicBezTo>
                    <a:pt x="16" y="0"/>
                    <a:pt x="15" y="0"/>
                    <a:pt x="15" y="0"/>
                  </a:cubicBezTo>
                  <a:cubicBezTo>
                    <a:pt x="7" y="0"/>
                    <a:pt x="0" y="6"/>
                    <a:pt x="0" y="14"/>
                  </a:cubicBezTo>
                  <a:cubicBezTo>
                    <a:pt x="0" y="22"/>
                    <a:pt x="7" y="29"/>
                    <a:pt x="15" y="29"/>
                  </a:cubicBezTo>
                  <a:cubicBezTo>
                    <a:pt x="15" y="29"/>
                    <a:pt x="16" y="28"/>
                    <a:pt x="16" y="27"/>
                  </a:cubicBezTo>
                  <a:cubicBezTo>
                    <a:pt x="16" y="27"/>
                    <a:pt x="15" y="26"/>
                    <a:pt x="15"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Oval 588"/>
            <p:cNvSpPr>
              <a:spLocks noChangeArrowheads="1"/>
            </p:cNvSpPr>
            <p:nvPr/>
          </p:nvSpPr>
          <p:spPr bwMode="auto">
            <a:xfrm>
              <a:off x="6605588" y="2014538"/>
              <a:ext cx="50800" cy="47625"/>
            </a:xfrm>
            <a:prstGeom prst="ellipse">
              <a:avLst/>
            </a:pr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940713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stretch>
            <a:fillRect/>
          </a:stretch>
        </p:blipFill>
        <p:spPr>
          <a:xfrm>
            <a:off x="6751637" y="4525962"/>
            <a:ext cx="5322522" cy="2209800"/>
          </a:xfrm>
          <a:prstGeom prst="rect">
            <a:avLst/>
          </a:prstGeom>
        </p:spPr>
      </p:pic>
      <p:sp>
        <p:nvSpPr>
          <p:cNvPr id="10" name="Title 23"/>
          <p:cNvSpPr txBox="1">
            <a:spLocks/>
          </p:cNvSpPr>
          <p:nvPr/>
        </p:nvSpPr>
        <p:spPr>
          <a:xfrm>
            <a:off x="2027237" y="5630862"/>
            <a:ext cx="8143612"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lang="en-US" dirty="0"/>
          </a:p>
        </p:txBody>
      </p:sp>
      <p:sp>
        <p:nvSpPr>
          <p:cNvPr id="9" name="Title 1"/>
          <p:cNvSpPr txBox="1">
            <a:spLocks/>
          </p:cNvSpPr>
          <p:nvPr/>
        </p:nvSpPr>
        <p:spPr>
          <a:xfrm>
            <a:off x="960437" y="4945062"/>
            <a:ext cx="9667612" cy="27432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0078D7"/>
                </a:solidFill>
              </a:rPr>
              <a:t> </a:t>
            </a:r>
          </a:p>
        </p:txBody>
      </p:sp>
      <p:sp>
        <p:nvSpPr>
          <p:cNvPr id="8" name="Title 6"/>
          <p:cNvSpPr txBox="1">
            <a:spLocks/>
          </p:cNvSpPr>
          <p:nvPr/>
        </p:nvSpPr>
        <p:spPr>
          <a:xfrm>
            <a:off x="1112837" y="2125663"/>
            <a:ext cx="10668000" cy="914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a:t>What is this cold data…?</a:t>
            </a:r>
          </a:p>
        </p:txBody>
      </p:sp>
      <p:pic>
        <p:nvPicPr>
          <p:cNvPr id="51" name="Picture 50"/>
          <p:cNvPicPr>
            <a:picLocks noChangeAspect="1"/>
          </p:cNvPicPr>
          <p:nvPr/>
        </p:nvPicPr>
        <p:blipFill>
          <a:blip r:embed="rId3"/>
          <a:stretch>
            <a:fillRect/>
          </a:stretch>
        </p:blipFill>
        <p:spPr>
          <a:xfrm>
            <a:off x="6091327" y="5097463"/>
            <a:ext cx="2580843" cy="1071512"/>
          </a:xfrm>
          <a:prstGeom prst="rect">
            <a:avLst/>
          </a:prstGeom>
        </p:spPr>
      </p:pic>
    </p:spTree>
    <p:extLst>
      <p:ext uri="{BB962C8B-B14F-4D97-AF65-F5344CB8AC3E}">
        <p14:creationId xmlns:p14="http://schemas.microsoft.com/office/powerpoint/2010/main" val="7262822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960437" y="2278063"/>
            <a:ext cx="11125200"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800" dirty="0">
                <a:solidFill>
                  <a:schemeClr val="tx1"/>
                </a:solidFill>
              </a:rPr>
              <a:t>It’s a lot of things…</a:t>
            </a:r>
          </a:p>
          <a:p>
            <a:r>
              <a:rPr lang="en-US" sz="4800" dirty="0">
                <a:solidFill>
                  <a:schemeClr val="tx1"/>
                </a:solidFill>
              </a:rPr>
              <a:t>Order history </a:t>
            </a:r>
          </a:p>
          <a:p>
            <a:r>
              <a:rPr lang="en-US" sz="4800" dirty="0">
                <a:solidFill>
                  <a:schemeClr val="tx1"/>
                </a:solidFill>
              </a:rPr>
              <a:t>Medical records   </a:t>
            </a:r>
          </a:p>
          <a:p>
            <a:r>
              <a:rPr lang="en-US" sz="4800" dirty="0">
                <a:solidFill>
                  <a:schemeClr val="tx1"/>
                </a:solidFill>
              </a:rPr>
              <a:t>Bank or credit card statements </a:t>
            </a:r>
          </a:p>
          <a:p>
            <a:r>
              <a:rPr lang="en-US" sz="4800" dirty="0">
                <a:solidFill>
                  <a:schemeClr val="tx1"/>
                </a:solidFill>
              </a:rPr>
              <a:t>… </a:t>
            </a:r>
          </a:p>
        </p:txBody>
      </p:sp>
      <p:sp>
        <p:nvSpPr>
          <p:cNvPr id="10" name="Title 23"/>
          <p:cNvSpPr txBox="1">
            <a:spLocks/>
          </p:cNvSpPr>
          <p:nvPr/>
        </p:nvSpPr>
        <p:spPr>
          <a:xfrm>
            <a:off x="2027237" y="5630862"/>
            <a:ext cx="8143612"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lang="en-US" dirty="0"/>
          </a:p>
        </p:txBody>
      </p:sp>
      <p:sp>
        <p:nvSpPr>
          <p:cNvPr id="9" name="Title 1"/>
          <p:cNvSpPr txBox="1">
            <a:spLocks/>
          </p:cNvSpPr>
          <p:nvPr/>
        </p:nvSpPr>
        <p:spPr>
          <a:xfrm>
            <a:off x="960437" y="4945062"/>
            <a:ext cx="9667612" cy="27432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0078D7"/>
                </a:solidFill>
              </a:rPr>
              <a:t> </a:t>
            </a:r>
          </a:p>
        </p:txBody>
      </p:sp>
      <p:grpSp>
        <p:nvGrpSpPr>
          <p:cNvPr id="40" name="Group 39"/>
          <p:cNvGrpSpPr/>
          <p:nvPr/>
        </p:nvGrpSpPr>
        <p:grpSpPr>
          <a:xfrm>
            <a:off x="8333692" y="3878262"/>
            <a:ext cx="3751945" cy="2902770"/>
            <a:chOff x="6209256" y="3497262"/>
            <a:chExt cx="3447145" cy="2666955"/>
          </a:xfrm>
        </p:grpSpPr>
        <p:grpSp>
          <p:nvGrpSpPr>
            <p:cNvPr id="41" name="Group 40"/>
            <p:cNvGrpSpPr/>
            <p:nvPr/>
          </p:nvGrpSpPr>
          <p:grpSpPr>
            <a:xfrm rot="19212195">
              <a:off x="7462371" y="3704807"/>
              <a:ext cx="1408109" cy="566175"/>
              <a:chOff x="5084765" y="2635267"/>
              <a:chExt cx="915988" cy="368302"/>
            </a:xfrm>
          </p:grpSpPr>
          <p:sp>
            <p:nvSpPr>
              <p:cNvPr id="223" name="Freeform 118"/>
              <p:cNvSpPr>
                <a:spLocks/>
              </p:cNvSpPr>
              <p:nvPr/>
            </p:nvSpPr>
            <p:spPr bwMode="auto">
              <a:xfrm>
                <a:off x="5518152" y="2635267"/>
                <a:ext cx="209550" cy="122238"/>
              </a:xfrm>
              <a:custGeom>
                <a:avLst/>
                <a:gdLst>
                  <a:gd name="T0" fmla="*/ 43 w 132"/>
                  <a:gd name="T1" fmla="*/ 77 h 77"/>
                  <a:gd name="T2" fmla="*/ 0 w 132"/>
                  <a:gd name="T3" fmla="*/ 0 h 77"/>
                  <a:gd name="T4" fmla="*/ 37 w 132"/>
                  <a:gd name="T5" fmla="*/ 0 h 77"/>
                  <a:gd name="T6" fmla="*/ 132 w 132"/>
                  <a:gd name="T7" fmla="*/ 77 h 77"/>
                  <a:gd name="T8" fmla="*/ 43 w 132"/>
                  <a:gd name="T9" fmla="*/ 77 h 77"/>
                </a:gdLst>
                <a:ahLst/>
                <a:cxnLst>
                  <a:cxn ang="0">
                    <a:pos x="T0" y="T1"/>
                  </a:cxn>
                  <a:cxn ang="0">
                    <a:pos x="T2" y="T3"/>
                  </a:cxn>
                  <a:cxn ang="0">
                    <a:pos x="T4" y="T5"/>
                  </a:cxn>
                  <a:cxn ang="0">
                    <a:pos x="T6" y="T7"/>
                  </a:cxn>
                  <a:cxn ang="0">
                    <a:pos x="T8" y="T9"/>
                  </a:cxn>
                </a:cxnLst>
                <a:rect l="0" t="0" r="r" b="b"/>
                <a:pathLst>
                  <a:path w="132" h="77">
                    <a:moveTo>
                      <a:pt x="43" y="77"/>
                    </a:moveTo>
                    <a:lnTo>
                      <a:pt x="0" y="0"/>
                    </a:lnTo>
                    <a:lnTo>
                      <a:pt x="37" y="0"/>
                    </a:lnTo>
                    <a:lnTo>
                      <a:pt x="132" y="77"/>
                    </a:lnTo>
                    <a:lnTo>
                      <a:pt x="43" y="77"/>
                    </a:lnTo>
                    <a:close/>
                  </a:path>
                </a:pathLst>
              </a:custGeom>
              <a:solidFill>
                <a:srgbClr val="001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19"/>
              <p:cNvSpPr>
                <a:spLocks/>
              </p:cNvSpPr>
              <p:nvPr/>
            </p:nvSpPr>
            <p:spPr bwMode="auto">
              <a:xfrm>
                <a:off x="5518152" y="2635267"/>
                <a:ext cx="209550" cy="122238"/>
              </a:xfrm>
              <a:custGeom>
                <a:avLst/>
                <a:gdLst>
                  <a:gd name="T0" fmla="*/ 43 w 132"/>
                  <a:gd name="T1" fmla="*/ 77 h 77"/>
                  <a:gd name="T2" fmla="*/ 0 w 132"/>
                  <a:gd name="T3" fmla="*/ 0 h 77"/>
                  <a:gd name="T4" fmla="*/ 37 w 132"/>
                  <a:gd name="T5" fmla="*/ 0 h 77"/>
                  <a:gd name="T6" fmla="*/ 132 w 132"/>
                  <a:gd name="T7" fmla="*/ 77 h 77"/>
                </a:gdLst>
                <a:ahLst/>
                <a:cxnLst>
                  <a:cxn ang="0">
                    <a:pos x="T0" y="T1"/>
                  </a:cxn>
                  <a:cxn ang="0">
                    <a:pos x="T2" y="T3"/>
                  </a:cxn>
                  <a:cxn ang="0">
                    <a:pos x="T4" y="T5"/>
                  </a:cxn>
                  <a:cxn ang="0">
                    <a:pos x="T6" y="T7"/>
                  </a:cxn>
                </a:cxnLst>
                <a:rect l="0" t="0" r="r" b="b"/>
                <a:pathLst>
                  <a:path w="132" h="77">
                    <a:moveTo>
                      <a:pt x="43" y="77"/>
                    </a:moveTo>
                    <a:lnTo>
                      <a:pt x="0" y="0"/>
                    </a:lnTo>
                    <a:lnTo>
                      <a:pt x="37" y="0"/>
                    </a:lnTo>
                    <a:lnTo>
                      <a:pt x="132"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120"/>
              <p:cNvSpPr>
                <a:spLocks/>
              </p:cNvSpPr>
              <p:nvPr/>
            </p:nvSpPr>
            <p:spPr bwMode="auto">
              <a:xfrm>
                <a:off x="5265740" y="2752742"/>
                <a:ext cx="735013" cy="114301"/>
              </a:xfrm>
              <a:custGeom>
                <a:avLst/>
                <a:gdLst>
                  <a:gd name="T0" fmla="*/ 492 w 496"/>
                  <a:gd name="T1" fmla="*/ 47 h 77"/>
                  <a:gd name="T2" fmla="*/ 444 w 496"/>
                  <a:gd name="T3" fmla="*/ 11 h 77"/>
                  <a:gd name="T4" fmla="*/ 366 w 496"/>
                  <a:gd name="T5" fmla="*/ 3 h 77"/>
                  <a:gd name="T6" fmla="*/ 0 w 496"/>
                  <a:gd name="T7" fmla="*/ 3 h 77"/>
                  <a:gd name="T8" fmla="*/ 227 w 496"/>
                  <a:gd name="T9" fmla="*/ 77 h 77"/>
                  <a:gd name="T10" fmla="*/ 456 w 496"/>
                  <a:gd name="T11" fmla="*/ 77 h 77"/>
                  <a:gd name="T12" fmla="*/ 492 w 496"/>
                  <a:gd name="T13" fmla="*/ 47 h 77"/>
                </a:gdLst>
                <a:ahLst/>
                <a:cxnLst>
                  <a:cxn ang="0">
                    <a:pos x="T0" y="T1"/>
                  </a:cxn>
                  <a:cxn ang="0">
                    <a:pos x="T2" y="T3"/>
                  </a:cxn>
                  <a:cxn ang="0">
                    <a:pos x="T4" y="T5"/>
                  </a:cxn>
                  <a:cxn ang="0">
                    <a:pos x="T6" y="T7"/>
                  </a:cxn>
                  <a:cxn ang="0">
                    <a:pos x="T8" y="T9"/>
                  </a:cxn>
                  <a:cxn ang="0">
                    <a:pos x="T10" y="T11"/>
                  </a:cxn>
                  <a:cxn ang="0">
                    <a:pos x="T12" y="T13"/>
                  </a:cxn>
                </a:cxnLst>
                <a:rect l="0" t="0" r="r" b="b"/>
                <a:pathLst>
                  <a:path w="496" h="77">
                    <a:moveTo>
                      <a:pt x="492" y="47"/>
                    </a:moveTo>
                    <a:cubicBezTo>
                      <a:pt x="444" y="11"/>
                      <a:pt x="444" y="11"/>
                      <a:pt x="444" y="11"/>
                    </a:cubicBezTo>
                    <a:cubicBezTo>
                      <a:pt x="431" y="0"/>
                      <a:pt x="416" y="3"/>
                      <a:pt x="366" y="3"/>
                    </a:cubicBezTo>
                    <a:cubicBezTo>
                      <a:pt x="296" y="3"/>
                      <a:pt x="0" y="3"/>
                      <a:pt x="0" y="3"/>
                    </a:cubicBezTo>
                    <a:cubicBezTo>
                      <a:pt x="0" y="3"/>
                      <a:pt x="30" y="77"/>
                      <a:pt x="227" y="77"/>
                    </a:cubicBezTo>
                    <a:cubicBezTo>
                      <a:pt x="425" y="77"/>
                      <a:pt x="430" y="77"/>
                      <a:pt x="456" y="77"/>
                    </a:cubicBezTo>
                    <a:cubicBezTo>
                      <a:pt x="496" y="77"/>
                      <a:pt x="492" y="47"/>
                      <a:pt x="492"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121"/>
              <p:cNvSpPr>
                <a:spLocks/>
              </p:cNvSpPr>
              <p:nvPr/>
            </p:nvSpPr>
            <p:spPr bwMode="auto">
              <a:xfrm>
                <a:off x="5302252" y="2655904"/>
                <a:ext cx="146050" cy="101601"/>
              </a:xfrm>
              <a:custGeom>
                <a:avLst/>
                <a:gdLst>
                  <a:gd name="T0" fmla="*/ 11 w 99"/>
                  <a:gd name="T1" fmla="*/ 69 h 69"/>
                  <a:gd name="T2" fmla="*/ 10 w 99"/>
                  <a:gd name="T3" fmla="*/ 63 h 69"/>
                  <a:gd name="T4" fmla="*/ 0 w 99"/>
                  <a:gd name="T5" fmla="*/ 0 h 69"/>
                  <a:gd name="T6" fmla="*/ 16 w 99"/>
                  <a:gd name="T7" fmla="*/ 0 h 69"/>
                  <a:gd name="T8" fmla="*/ 99 w 99"/>
                  <a:gd name="T9" fmla="*/ 69 h 69"/>
                </a:gdLst>
                <a:ahLst/>
                <a:cxnLst>
                  <a:cxn ang="0">
                    <a:pos x="T0" y="T1"/>
                  </a:cxn>
                  <a:cxn ang="0">
                    <a:pos x="T2" y="T3"/>
                  </a:cxn>
                  <a:cxn ang="0">
                    <a:pos x="T4" y="T5"/>
                  </a:cxn>
                  <a:cxn ang="0">
                    <a:pos x="T6" y="T7"/>
                  </a:cxn>
                  <a:cxn ang="0">
                    <a:pos x="T8" y="T9"/>
                  </a:cxn>
                </a:cxnLst>
                <a:rect l="0" t="0" r="r" b="b"/>
                <a:pathLst>
                  <a:path w="99" h="69">
                    <a:moveTo>
                      <a:pt x="11" y="69"/>
                    </a:moveTo>
                    <a:cubicBezTo>
                      <a:pt x="10" y="63"/>
                      <a:pt x="10" y="63"/>
                      <a:pt x="10" y="63"/>
                    </a:cubicBezTo>
                    <a:cubicBezTo>
                      <a:pt x="0" y="0"/>
                      <a:pt x="0" y="0"/>
                      <a:pt x="0" y="0"/>
                    </a:cubicBezTo>
                    <a:cubicBezTo>
                      <a:pt x="16" y="0"/>
                      <a:pt x="16" y="0"/>
                      <a:pt x="16" y="0"/>
                    </a:cubicBezTo>
                    <a:cubicBezTo>
                      <a:pt x="16" y="0"/>
                      <a:pt x="66" y="69"/>
                      <a:pt x="99" y="69"/>
                    </a:cubicBezTo>
                  </a:path>
                </a:pathLst>
              </a:custGeom>
              <a:solidFill>
                <a:srgbClr val="FF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122"/>
              <p:cNvSpPr>
                <a:spLocks/>
              </p:cNvSpPr>
              <p:nvPr/>
            </p:nvSpPr>
            <p:spPr bwMode="auto">
              <a:xfrm>
                <a:off x="5265740" y="2757505"/>
                <a:ext cx="735013" cy="109538"/>
              </a:xfrm>
              <a:custGeom>
                <a:avLst/>
                <a:gdLst>
                  <a:gd name="T0" fmla="*/ 492 w 496"/>
                  <a:gd name="T1" fmla="*/ 44 h 74"/>
                  <a:gd name="T2" fmla="*/ 460 w 496"/>
                  <a:gd name="T3" fmla="*/ 57 h 74"/>
                  <a:gd name="T4" fmla="*/ 226 w 496"/>
                  <a:gd name="T5" fmla="*/ 57 h 74"/>
                  <a:gd name="T6" fmla="*/ 27 w 496"/>
                  <a:gd name="T7" fmla="*/ 0 h 74"/>
                  <a:gd name="T8" fmla="*/ 0 w 496"/>
                  <a:gd name="T9" fmla="*/ 0 h 74"/>
                  <a:gd name="T10" fmla="*/ 227 w 496"/>
                  <a:gd name="T11" fmla="*/ 74 h 74"/>
                  <a:gd name="T12" fmla="*/ 456 w 496"/>
                  <a:gd name="T13" fmla="*/ 74 h 74"/>
                  <a:gd name="T14" fmla="*/ 492 w 496"/>
                  <a:gd name="T15" fmla="*/ 4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74">
                    <a:moveTo>
                      <a:pt x="492" y="44"/>
                    </a:moveTo>
                    <a:cubicBezTo>
                      <a:pt x="488" y="51"/>
                      <a:pt x="478" y="57"/>
                      <a:pt x="460" y="57"/>
                    </a:cubicBezTo>
                    <a:cubicBezTo>
                      <a:pt x="433" y="57"/>
                      <a:pt x="427" y="57"/>
                      <a:pt x="226" y="57"/>
                    </a:cubicBezTo>
                    <a:cubicBezTo>
                      <a:pt x="88" y="57"/>
                      <a:pt x="50" y="22"/>
                      <a:pt x="27" y="0"/>
                    </a:cubicBezTo>
                    <a:cubicBezTo>
                      <a:pt x="22" y="0"/>
                      <a:pt x="0" y="0"/>
                      <a:pt x="0" y="0"/>
                    </a:cubicBezTo>
                    <a:cubicBezTo>
                      <a:pt x="0" y="0"/>
                      <a:pt x="30" y="74"/>
                      <a:pt x="227" y="74"/>
                    </a:cubicBezTo>
                    <a:cubicBezTo>
                      <a:pt x="425" y="74"/>
                      <a:pt x="430" y="74"/>
                      <a:pt x="456" y="74"/>
                    </a:cubicBezTo>
                    <a:cubicBezTo>
                      <a:pt x="496" y="74"/>
                      <a:pt x="492" y="44"/>
                      <a:pt x="492" y="44"/>
                    </a:cubicBezTo>
                    <a:close/>
                  </a:path>
                </a:pathLst>
              </a:custGeom>
              <a:solidFill>
                <a:srgbClr val="FF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23"/>
              <p:cNvSpPr>
                <a:spLocks/>
              </p:cNvSpPr>
              <p:nvPr/>
            </p:nvSpPr>
            <p:spPr bwMode="auto">
              <a:xfrm>
                <a:off x="5494340" y="2819418"/>
                <a:ext cx="233363" cy="184151"/>
              </a:xfrm>
              <a:custGeom>
                <a:avLst/>
                <a:gdLst>
                  <a:gd name="T0" fmla="*/ 58 w 147"/>
                  <a:gd name="T1" fmla="*/ 0 h 116"/>
                  <a:gd name="T2" fmla="*/ 0 w 147"/>
                  <a:gd name="T3" fmla="*/ 116 h 116"/>
                  <a:gd name="T4" fmla="*/ 30 w 147"/>
                  <a:gd name="T5" fmla="*/ 116 h 116"/>
                  <a:gd name="T6" fmla="*/ 147 w 147"/>
                  <a:gd name="T7" fmla="*/ 1 h 116"/>
                  <a:gd name="T8" fmla="*/ 58 w 147"/>
                  <a:gd name="T9" fmla="*/ 0 h 116"/>
                </a:gdLst>
                <a:ahLst/>
                <a:cxnLst>
                  <a:cxn ang="0">
                    <a:pos x="T0" y="T1"/>
                  </a:cxn>
                  <a:cxn ang="0">
                    <a:pos x="T2" y="T3"/>
                  </a:cxn>
                  <a:cxn ang="0">
                    <a:pos x="T4" y="T5"/>
                  </a:cxn>
                  <a:cxn ang="0">
                    <a:pos x="T6" y="T7"/>
                  </a:cxn>
                  <a:cxn ang="0">
                    <a:pos x="T8" y="T9"/>
                  </a:cxn>
                </a:cxnLst>
                <a:rect l="0" t="0" r="r" b="b"/>
                <a:pathLst>
                  <a:path w="147" h="116">
                    <a:moveTo>
                      <a:pt x="58" y="0"/>
                    </a:moveTo>
                    <a:lnTo>
                      <a:pt x="0" y="116"/>
                    </a:lnTo>
                    <a:lnTo>
                      <a:pt x="30" y="116"/>
                    </a:lnTo>
                    <a:lnTo>
                      <a:pt x="147" y="1"/>
                    </a:lnTo>
                    <a:lnTo>
                      <a:pt x="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124"/>
              <p:cNvSpPr>
                <a:spLocks/>
              </p:cNvSpPr>
              <p:nvPr/>
            </p:nvSpPr>
            <p:spPr bwMode="auto">
              <a:xfrm>
                <a:off x="5494340" y="2819418"/>
                <a:ext cx="233363" cy="184151"/>
              </a:xfrm>
              <a:custGeom>
                <a:avLst/>
                <a:gdLst>
                  <a:gd name="T0" fmla="*/ 58 w 147"/>
                  <a:gd name="T1" fmla="*/ 0 h 116"/>
                  <a:gd name="T2" fmla="*/ 0 w 147"/>
                  <a:gd name="T3" fmla="*/ 116 h 116"/>
                  <a:gd name="T4" fmla="*/ 30 w 147"/>
                  <a:gd name="T5" fmla="*/ 116 h 116"/>
                  <a:gd name="T6" fmla="*/ 147 w 147"/>
                  <a:gd name="T7" fmla="*/ 1 h 116"/>
                </a:gdLst>
                <a:ahLst/>
                <a:cxnLst>
                  <a:cxn ang="0">
                    <a:pos x="T0" y="T1"/>
                  </a:cxn>
                  <a:cxn ang="0">
                    <a:pos x="T2" y="T3"/>
                  </a:cxn>
                  <a:cxn ang="0">
                    <a:pos x="T4" y="T5"/>
                  </a:cxn>
                  <a:cxn ang="0">
                    <a:pos x="T6" y="T7"/>
                  </a:cxn>
                </a:cxnLst>
                <a:rect l="0" t="0" r="r" b="b"/>
                <a:pathLst>
                  <a:path w="147" h="116">
                    <a:moveTo>
                      <a:pt x="58" y="0"/>
                    </a:moveTo>
                    <a:lnTo>
                      <a:pt x="0" y="116"/>
                    </a:lnTo>
                    <a:lnTo>
                      <a:pt x="30" y="116"/>
                    </a:lnTo>
                    <a:lnTo>
                      <a:pt x="147"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25"/>
              <p:cNvSpPr>
                <a:spLocks/>
              </p:cNvSpPr>
              <p:nvPr/>
            </p:nvSpPr>
            <p:spPr bwMode="auto">
              <a:xfrm>
                <a:off x="5816602" y="2778142"/>
                <a:ext cx="17463" cy="25400"/>
              </a:xfrm>
              <a:custGeom>
                <a:avLst/>
                <a:gdLst>
                  <a:gd name="T0" fmla="*/ 5 w 11"/>
                  <a:gd name="T1" fmla="*/ 17 h 17"/>
                  <a:gd name="T2" fmla="*/ 0 w 11"/>
                  <a:gd name="T3" fmla="*/ 11 h 17"/>
                  <a:gd name="T4" fmla="*/ 0 w 11"/>
                  <a:gd name="T5" fmla="*/ 5 h 17"/>
                  <a:gd name="T6" fmla="*/ 5 w 11"/>
                  <a:gd name="T7" fmla="*/ 0 h 17"/>
                  <a:gd name="T8" fmla="*/ 11 w 11"/>
                  <a:gd name="T9" fmla="*/ 5 h 17"/>
                  <a:gd name="T10" fmla="*/ 11 w 11"/>
                  <a:gd name="T11" fmla="*/ 11 h 17"/>
                  <a:gd name="T12" fmla="*/ 5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5" y="17"/>
                    </a:moveTo>
                    <a:cubicBezTo>
                      <a:pt x="2" y="17"/>
                      <a:pt x="0" y="15"/>
                      <a:pt x="0" y="11"/>
                    </a:cubicBezTo>
                    <a:cubicBezTo>
                      <a:pt x="0" y="5"/>
                      <a:pt x="0" y="5"/>
                      <a:pt x="0" y="5"/>
                    </a:cubicBezTo>
                    <a:cubicBezTo>
                      <a:pt x="0" y="2"/>
                      <a:pt x="2" y="0"/>
                      <a:pt x="5" y="0"/>
                    </a:cubicBezTo>
                    <a:cubicBezTo>
                      <a:pt x="8" y="0"/>
                      <a:pt x="11" y="2"/>
                      <a:pt x="11" y="5"/>
                    </a:cubicBezTo>
                    <a:cubicBezTo>
                      <a:pt x="11" y="11"/>
                      <a:pt x="11" y="11"/>
                      <a:pt x="11" y="11"/>
                    </a:cubicBezTo>
                    <a:cubicBezTo>
                      <a:pt x="11" y="15"/>
                      <a:pt x="8" y="17"/>
                      <a:pt x="5"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126"/>
              <p:cNvSpPr>
                <a:spLocks/>
              </p:cNvSpPr>
              <p:nvPr/>
            </p:nvSpPr>
            <p:spPr bwMode="auto">
              <a:xfrm>
                <a:off x="5781677" y="2778142"/>
                <a:ext cx="15875" cy="25400"/>
              </a:xfrm>
              <a:custGeom>
                <a:avLst/>
                <a:gdLst>
                  <a:gd name="T0" fmla="*/ 6 w 11"/>
                  <a:gd name="T1" fmla="*/ 17 h 17"/>
                  <a:gd name="T2" fmla="*/ 0 w 11"/>
                  <a:gd name="T3" fmla="*/ 11 h 17"/>
                  <a:gd name="T4" fmla="*/ 0 w 11"/>
                  <a:gd name="T5" fmla="*/ 5 h 17"/>
                  <a:gd name="T6" fmla="*/ 6 w 11"/>
                  <a:gd name="T7" fmla="*/ 0 h 17"/>
                  <a:gd name="T8" fmla="*/ 11 w 11"/>
                  <a:gd name="T9" fmla="*/ 5 h 17"/>
                  <a:gd name="T10" fmla="*/ 11 w 11"/>
                  <a:gd name="T11" fmla="*/ 11 h 17"/>
                  <a:gd name="T12" fmla="*/ 6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6" y="17"/>
                    </a:moveTo>
                    <a:cubicBezTo>
                      <a:pt x="3" y="17"/>
                      <a:pt x="0" y="15"/>
                      <a:pt x="0" y="11"/>
                    </a:cubicBezTo>
                    <a:cubicBezTo>
                      <a:pt x="0" y="5"/>
                      <a:pt x="0" y="5"/>
                      <a:pt x="0" y="5"/>
                    </a:cubicBezTo>
                    <a:cubicBezTo>
                      <a:pt x="0" y="2"/>
                      <a:pt x="3" y="0"/>
                      <a:pt x="6" y="0"/>
                    </a:cubicBezTo>
                    <a:cubicBezTo>
                      <a:pt x="9" y="0"/>
                      <a:pt x="11" y="2"/>
                      <a:pt x="11" y="5"/>
                    </a:cubicBezTo>
                    <a:cubicBezTo>
                      <a:pt x="11" y="11"/>
                      <a:pt x="11" y="11"/>
                      <a:pt x="11" y="11"/>
                    </a:cubicBezTo>
                    <a:cubicBezTo>
                      <a:pt x="11" y="15"/>
                      <a:pt x="9" y="17"/>
                      <a:pt x="6"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27"/>
              <p:cNvSpPr>
                <a:spLocks/>
              </p:cNvSpPr>
              <p:nvPr/>
            </p:nvSpPr>
            <p:spPr bwMode="auto">
              <a:xfrm>
                <a:off x="5748340" y="2778142"/>
                <a:ext cx="15875" cy="25400"/>
              </a:xfrm>
              <a:custGeom>
                <a:avLst/>
                <a:gdLst>
                  <a:gd name="T0" fmla="*/ 5 w 11"/>
                  <a:gd name="T1" fmla="*/ 17 h 17"/>
                  <a:gd name="T2" fmla="*/ 0 w 11"/>
                  <a:gd name="T3" fmla="*/ 11 h 17"/>
                  <a:gd name="T4" fmla="*/ 0 w 11"/>
                  <a:gd name="T5" fmla="*/ 5 h 17"/>
                  <a:gd name="T6" fmla="*/ 5 w 11"/>
                  <a:gd name="T7" fmla="*/ 0 h 17"/>
                  <a:gd name="T8" fmla="*/ 11 w 11"/>
                  <a:gd name="T9" fmla="*/ 5 h 17"/>
                  <a:gd name="T10" fmla="*/ 11 w 11"/>
                  <a:gd name="T11" fmla="*/ 11 h 17"/>
                  <a:gd name="T12" fmla="*/ 5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5" y="17"/>
                    </a:moveTo>
                    <a:cubicBezTo>
                      <a:pt x="2" y="17"/>
                      <a:pt x="0" y="15"/>
                      <a:pt x="0" y="11"/>
                    </a:cubicBezTo>
                    <a:cubicBezTo>
                      <a:pt x="0" y="5"/>
                      <a:pt x="0" y="5"/>
                      <a:pt x="0" y="5"/>
                    </a:cubicBezTo>
                    <a:cubicBezTo>
                      <a:pt x="0" y="2"/>
                      <a:pt x="2" y="0"/>
                      <a:pt x="5" y="0"/>
                    </a:cubicBezTo>
                    <a:cubicBezTo>
                      <a:pt x="8" y="0"/>
                      <a:pt x="11" y="2"/>
                      <a:pt x="11" y="5"/>
                    </a:cubicBezTo>
                    <a:cubicBezTo>
                      <a:pt x="11" y="11"/>
                      <a:pt x="11" y="11"/>
                      <a:pt x="11" y="11"/>
                    </a:cubicBezTo>
                    <a:cubicBezTo>
                      <a:pt x="11" y="15"/>
                      <a:pt x="8" y="17"/>
                      <a:pt x="5"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128"/>
              <p:cNvSpPr>
                <a:spLocks/>
              </p:cNvSpPr>
              <p:nvPr/>
            </p:nvSpPr>
            <p:spPr bwMode="auto">
              <a:xfrm>
                <a:off x="5711827" y="2778142"/>
                <a:ext cx="15875" cy="25400"/>
              </a:xfrm>
              <a:custGeom>
                <a:avLst/>
                <a:gdLst>
                  <a:gd name="T0" fmla="*/ 6 w 11"/>
                  <a:gd name="T1" fmla="*/ 17 h 17"/>
                  <a:gd name="T2" fmla="*/ 0 w 11"/>
                  <a:gd name="T3" fmla="*/ 11 h 17"/>
                  <a:gd name="T4" fmla="*/ 0 w 11"/>
                  <a:gd name="T5" fmla="*/ 5 h 17"/>
                  <a:gd name="T6" fmla="*/ 6 w 11"/>
                  <a:gd name="T7" fmla="*/ 0 h 17"/>
                  <a:gd name="T8" fmla="*/ 11 w 11"/>
                  <a:gd name="T9" fmla="*/ 5 h 17"/>
                  <a:gd name="T10" fmla="*/ 11 w 11"/>
                  <a:gd name="T11" fmla="*/ 11 h 17"/>
                  <a:gd name="T12" fmla="*/ 6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6" y="17"/>
                    </a:moveTo>
                    <a:cubicBezTo>
                      <a:pt x="2" y="17"/>
                      <a:pt x="0" y="15"/>
                      <a:pt x="0" y="11"/>
                    </a:cubicBezTo>
                    <a:cubicBezTo>
                      <a:pt x="0" y="5"/>
                      <a:pt x="0" y="5"/>
                      <a:pt x="0" y="5"/>
                    </a:cubicBezTo>
                    <a:cubicBezTo>
                      <a:pt x="0" y="2"/>
                      <a:pt x="2" y="0"/>
                      <a:pt x="6" y="0"/>
                    </a:cubicBezTo>
                    <a:cubicBezTo>
                      <a:pt x="9" y="0"/>
                      <a:pt x="11" y="2"/>
                      <a:pt x="11" y="5"/>
                    </a:cubicBezTo>
                    <a:cubicBezTo>
                      <a:pt x="11" y="11"/>
                      <a:pt x="11" y="11"/>
                      <a:pt x="11" y="11"/>
                    </a:cubicBezTo>
                    <a:cubicBezTo>
                      <a:pt x="11" y="15"/>
                      <a:pt x="9" y="17"/>
                      <a:pt x="6"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29"/>
              <p:cNvSpPr>
                <a:spLocks/>
              </p:cNvSpPr>
              <p:nvPr/>
            </p:nvSpPr>
            <p:spPr bwMode="auto">
              <a:xfrm>
                <a:off x="5676902" y="2778142"/>
                <a:ext cx="17463" cy="25400"/>
              </a:xfrm>
              <a:custGeom>
                <a:avLst/>
                <a:gdLst>
                  <a:gd name="T0" fmla="*/ 6 w 12"/>
                  <a:gd name="T1" fmla="*/ 17 h 17"/>
                  <a:gd name="T2" fmla="*/ 0 w 12"/>
                  <a:gd name="T3" fmla="*/ 11 h 17"/>
                  <a:gd name="T4" fmla="*/ 0 w 12"/>
                  <a:gd name="T5" fmla="*/ 5 h 17"/>
                  <a:gd name="T6" fmla="*/ 6 w 12"/>
                  <a:gd name="T7" fmla="*/ 0 h 17"/>
                  <a:gd name="T8" fmla="*/ 12 w 12"/>
                  <a:gd name="T9" fmla="*/ 5 h 17"/>
                  <a:gd name="T10" fmla="*/ 12 w 12"/>
                  <a:gd name="T11" fmla="*/ 11 h 17"/>
                  <a:gd name="T12" fmla="*/ 6 w 12"/>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2" h="17">
                    <a:moveTo>
                      <a:pt x="6" y="17"/>
                    </a:moveTo>
                    <a:cubicBezTo>
                      <a:pt x="3" y="17"/>
                      <a:pt x="0" y="15"/>
                      <a:pt x="0" y="11"/>
                    </a:cubicBezTo>
                    <a:cubicBezTo>
                      <a:pt x="0" y="5"/>
                      <a:pt x="0" y="5"/>
                      <a:pt x="0" y="5"/>
                    </a:cubicBezTo>
                    <a:cubicBezTo>
                      <a:pt x="0" y="2"/>
                      <a:pt x="3" y="0"/>
                      <a:pt x="6" y="0"/>
                    </a:cubicBezTo>
                    <a:cubicBezTo>
                      <a:pt x="9" y="0"/>
                      <a:pt x="12" y="2"/>
                      <a:pt x="12" y="5"/>
                    </a:cubicBezTo>
                    <a:cubicBezTo>
                      <a:pt x="12" y="11"/>
                      <a:pt x="12" y="11"/>
                      <a:pt x="12" y="11"/>
                    </a:cubicBezTo>
                    <a:cubicBezTo>
                      <a:pt x="12" y="15"/>
                      <a:pt x="9" y="17"/>
                      <a:pt x="6"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30"/>
              <p:cNvSpPr>
                <a:spLocks/>
              </p:cNvSpPr>
              <p:nvPr/>
            </p:nvSpPr>
            <p:spPr bwMode="auto">
              <a:xfrm>
                <a:off x="5641977" y="2778142"/>
                <a:ext cx="17463" cy="25400"/>
              </a:xfrm>
              <a:custGeom>
                <a:avLst/>
                <a:gdLst>
                  <a:gd name="T0" fmla="*/ 5 w 11"/>
                  <a:gd name="T1" fmla="*/ 17 h 17"/>
                  <a:gd name="T2" fmla="*/ 0 w 11"/>
                  <a:gd name="T3" fmla="*/ 11 h 17"/>
                  <a:gd name="T4" fmla="*/ 0 w 11"/>
                  <a:gd name="T5" fmla="*/ 5 h 17"/>
                  <a:gd name="T6" fmla="*/ 5 w 11"/>
                  <a:gd name="T7" fmla="*/ 0 h 17"/>
                  <a:gd name="T8" fmla="*/ 11 w 11"/>
                  <a:gd name="T9" fmla="*/ 5 h 17"/>
                  <a:gd name="T10" fmla="*/ 11 w 11"/>
                  <a:gd name="T11" fmla="*/ 11 h 17"/>
                  <a:gd name="T12" fmla="*/ 5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5" y="17"/>
                    </a:moveTo>
                    <a:cubicBezTo>
                      <a:pt x="2" y="17"/>
                      <a:pt x="0" y="15"/>
                      <a:pt x="0" y="11"/>
                    </a:cubicBezTo>
                    <a:cubicBezTo>
                      <a:pt x="0" y="5"/>
                      <a:pt x="0" y="5"/>
                      <a:pt x="0" y="5"/>
                    </a:cubicBezTo>
                    <a:cubicBezTo>
                      <a:pt x="0" y="2"/>
                      <a:pt x="2" y="0"/>
                      <a:pt x="5" y="0"/>
                    </a:cubicBezTo>
                    <a:cubicBezTo>
                      <a:pt x="9" y="0"/>
                      <a:pt x="11" y="2"/>
                      <a:pt x="11" y="5"/>
                    </a:cubicBezTo>
                    <a:cubicBezTo>
                      <a:pt x="11" y="11"/>
                      <a:pt x="11" y="11"/>
                      <a:pt x="11" y="11"/>
                    </a:cubicBezTo>
                    <a:cubicBezTo>
                      <a:pt x="11" y="15"/>
                      <a:pt x="9" y="17"/>
                      <a:pt x="5"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131"/>
              <p:cNvSpPr>
                <a:spLocks/>
              </p:cNvSpPr>
              <p:nvPr/>
            </p:nvSpPr>
            <p:spPr bwMode="auto">
              <a:xfrm>
                <a:off x="5572127" y="2778142"/>
                <a:ext cx="17463" cy="25400"/>
              </a:xfrm>
              <a:custGeom>
                <a:avLst/>
                <a:gdLst>
                  <a:gd name="T0" fmla="*/ 5 w 11"/>
                  <a:gd name="T1" fmla="*/ 17 h 17"/>
                  <a:gd name="T2" fmla="*/ 0 w 11"/>
                  <a:gd name="T3" fmla="*/ 11 h 17"/>
                  <a:gd name="T4" fmla="*/ 0 w 11"/>
                  <a:gd name="T5" fmla="*/ 5 h 17"/>
                  <a:gd name="T6" fmla="*/ 5 w 11"/>
                  <a:gd name="T7" fmla="*/ 0 h 17"/>
                  <a:gd name="T8" fmla="*/ 11 w 11"/>
                  <a:gd name="T9" fmla="*/ 5 h 17"/>
                  <a:gd name="T10" fmla="*/ 11 w 11"/>
                  <a:gd name="T11" fmla="*/ 11 h 17"/>
                  <a:gd name="T12" fmla="*/ 5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5" y="17"/>
                    </a:moveTo>
                    <a:cubicBezTo>
                      <a:pt x="2" y="17"/>
                      <a:pt x="0" y="15"/>
                      <a:pt x="0" y="11"/>
                    </a:cubicBezTo>
                    <a:cubicBezTo>
                      <a:pt x="0" y="5"/>
                      <a:pt x="0" y="5"/>
                      <a:pt x="0" y="5"/>
                    </a:cubicBezTo>
                    <a:cubicBezTo>
                      <a:pt x="0" y="2"/>
                      <a:pt x="2" y="0"/>
                      <a:pt x="5" y="0"/>
                    </a:cubicBezTo>
                    <a:cubicBezTo>
                      <a:pt x="8" y="0"/>
                      <a:pt x="11" y="2"/>
                      <a:pt x="11" y="5"/>
                    </a:cubicBezTo>
                    <a:cubicBezTo>
                      <a:pt x="11" y="11"/>
                      <a:pt x="11" y="11"/>
                      <a:pt x="11" y="11"/>
                    </a:cubicBezTo>
                    <a:cubicBezTo>
                      <a:pt x="11" y="15"/>
                      <a:pt x="8" y="17"/>
                      <a:pt x="5"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132"/>
              <p:cNvSpPr>
                <a:spLocks/>
              </p:cNvSpPr>
              <p:nvPr/>
            </p:nvSpPr>
            <p:spPr bwMode="auto">
              <a:xfrm>
                <a:off x="5502277" y="2778142"/>
                <a:ext cx="17463" cy="25400"/>
              </a:xfrm>
              <a:custGeom>
                <a:avLst/>
                <a:gdLst>
                  <a:gd name="T0" fmla="*/ 6 w 12"/>
                  <a:gd name="T1" fmla="*/ 17 h 17"/>
                  <a:gd name="T2" fmla="*/ 0 w 12"/>
                  <a:gd name="T3" fmla="*/ 11 h 17"/>
                  <a:gd name="T4" fmla="*/ 0 w 12"/>
                  <a:gd name="T5" fmla="*/ 5 h 17"/>
                  <a:gd name="T6" fmla="*/ 6 w 12"/>
                  <a:gd name="T7" fmla="*/ 0 h 17"/>
                  <a:gd name="T8" fmla="*/ 12 w 12"/>
                  <a:gd name="T9" fmla="*/ 5 h 17"/>
                  <a:gd name="T10" fmla="*/ 12 w 12"/>
                  <a:gd name="T11" fmla="*/ 11 h 17"/>
                  <a:gd name="T12" fmla="*/ 6 w 12"/>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2" h="17">
                    <a:moveTo>
                      <a:pt x="6" y="17"/>
                    </a:moveTo>
                    <a:cubicBezTo>
                      <a:pt x="3" y="17"/>
                      <a:pt x="0" y="15"/>
                      <a:pt x="0" y="11"/>
                    </a:cubicBezTo>
                    <a:cubicBezTo>
                      <a:pt x="0" y="5"/>
                      <a:pt x="0" y="5"/>
                      <a:pt x="0" y="5"/>
                    </a:cubicBezTo>
                    <a:cubicBezTo>
                      <a:pt x="0" y="2"/>
                      <a:pt x="3" y="0"/>
                      <a:pt x="6" y="0"/>
                    </a:cubicBezTo>
                    <a:cubicBezTo>
                      <a:pt x="9" y="0"/>
                      <a:pt x="12" y="2"/>
                      <a:pt x="12" y="5"/>
                    </a:cubicBezTo>
                    <a:cubicBezTo>
                      <a:pt x="12" y="11"/>
                      <a:pt x="12" y="11"/>
                      <a:pt x="12" y="11"/>
                    </a:cubicBezTo>
                    <a:cubicBezTo>
                      <a:pt x="12" y="15"/>
                      <a:pt x="9" y="17"/>
                      <a:pt x="6"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133"/>
              <p:cNvSpPr>
                <a:spLocks/>
              </p:cNvSpPr>
              <p:nvPr/>
            </p:nvSpPr>
            <p:spPr bwMode="auto">
              <a:xfrm>
                <a:off x="5607052" y="2778142"/>
                <a:ext cx="15875" cy="25400"/>
              </a:xfrm>
              <a:custGeom>
                <a:avLst/>
                <a:gdLst>
                  <a:gd name="T0" fmla="*/ 6 w 11"/>
                  <a:gd name="T1" fmla="*/ 17 h 17"/>
                  <a:gd name="T2" fmla="*/ 0 w 11"/>
                  <a:gd name="T3" fmla="*/ 11 h 17"/>
                  <a:gd name="T4" fmla="*/ 0 w 11"/>
                  <a:gd name="T5" fmla="*/ 5 h 17"/>
                  <a:gd name="T6" fmla="*/ 6 w 11"/>
                  <a:gd name="T7" fmla="*/ 0 h 17"/>
                  <a:gd name="T8" fmla="*/ 11 w 11"/>
                  <a:gd name="T9" fmla="*/ 5 h 17"/>
                  <a:gd name="T10" fmla="*/ 11 w 11"/>
                  <a:gd name="T11" fmla="*/ 11 h 17"/>
                  <a:gd name="T12" fmla="*/ 6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6" y="17"/>
                    </a:moveTo>
                    <a:cubicBezTo>
                      <a:pt x="3" y="17"/>
                      <a:pt x="0" y="15"/>
                      <a:pt x="0" y="11"/>
                    </a:cubicBezTo>
                    <a:cubicBezTo>
                      <a:pt x="0" y="5"/>
                      <a:pt x="0" y="5"/>
                      <a:pt x="0" y="5"/>
                    </a:cubicBezTo>
                    <a:cubicBezTo>
                      <a:pt x="0" y="2"/>
                      <a:pt x="3" y="0"/>
                      <a:pt x="6" y="0"/>
                    </a:cubicBezTo>
                    <a:cubicBezTo>
                      <a:pt x="9" y="0"/>
                      <a:pt x="11" y="2"/>
                      <a:pt x="11" y="5"/>
                    </a:cubicBezTo>
                    <a:cubicBezTo>
                      <a:pt x="11" y="11"/>
                      <a:pt x="11" y="11"/>
                      <a:pt x="11" y="11"/>
                    </a:cubicBezTo>
                    <a:cubicBezTo>
                      <a:pt x="11" y="15"/>
                      <a:pt x="9" y="17"/>
                      <a:pt x="6"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134"/>
              <p:cNvSpPr>
                <a:spLocks/>
              </p:cNvSpPr>
              <p:nvPr/>
            </p:nvSpPr>
            <p:spPr bwMode="auto">
              <a:xfrm>
                <a:off x="5537202" y="2778142"/>
                <a:ext cx="15875" cy="25400"/>
              </a:xfrm>
              <a:custGeom>
                <a:avLst/>
                <a:gdLst>
                  <a:gd name="T0" fmla="*/ 6 w 11"/>
                  <a:gd name="T1" fmla="*/ 17 h 17"/>
                  <a:gd name="T2" fmla="*/ 0 w 11"/>
                  <a:gd name="T3" fmla="*/ 11 h 17"/>
                  <a:gd name="T4" fmla="*/ 0 w 11"/>
                  <a:gd name="T5" fmla="*/ 5 h 17"/>
                  <a:gd name="T6" fmla="*/ 6 w 11"/>
                  <a:gd name="T7" fmla="*/ 0 h 17"/>
                  <a:gd name="T8" fmla="*/ 11 w 11"/>
                  <a:gd name="T9" fmla="*/ 5 h 17"/>
                  <a:gd name="T10" fmla="*/ 11 w 11"/>
                  <a:gd name="T11" fmla="*/ 11 h 17"/>
                  <a:gd name="T12" fmla="*/ 6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6" y="17"/>
                    </a:moveTo>
                    <a:cubicBezTo>
                      <a:pt x="3" y="17"/>
                      <a:pt x="0" y="15"/>
                      <a:pt x="0" y="11"/>
                    </a:cubicBezTo>
                    <a:cubicBezTo>
                      <a:pt x="0" y="5"/>
                      <a:pt x="0" y="5"/>
                      <a:pt x="0" y="5"/>
                    </a:cubicBezTo>
                    <a:cubicBezTo>
                      <a:pt x="0" y="2"/>
                      <a:pt x="3" y="0"/>
                      <a:pt x="6" y="0"/>
                    </a:cubicBezTo>
                    <a:cubicBezTo>
                      <a:pt x="9" y="0"/>
                      <a:pt x="11" y="2"/>
                      <a:pt x="11" y="5"/>
                    </a:cubicBezTo>
                    <a:cubicBezTo>
                      <a:pt x="11" y="11"/>
                      <a:pt x="11" y="11"/>
                      <a:pt x="11" y="11"/>
                    </a:cubicBezTo>
                    <a:cubicBezTo>
                      <a:pt x="11" y="15"/>
                      <a:pt x="9" y="17"/>
                      <a:pt x="6"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135"/>
              <p:cNvSpPr>
                <a:spLocks/>
              </p:cNvSpPr>
              <p:nvPr/>
            </p:nvSpPr>
            <p:spPr bwMode="auto">
              <a:xfrm>
                <a:off x="5467352" y="2778142"/>
                <a:ext cx="15875" cy="25400"/>
              </a:xfrm>
              <a:custGeom>
                <a:avLst/>
                <a:gdLst>
                  <a:gd name="T0" fmla="*/ 6 w 11"/>
                  <a:gd name="T1" fmla="*/ 17 h 17"/>
                  <a:gd name="T2" fmla="*/ 0 w 11"/>
                  <a:gd name="T3" fmla="*/ 11 h 17"/>
                  <a:gd name="T4" fmla="*/ 0 w 11"/>
                  <a:gd name="T5" fmla="*/ 5 h 17"/>
                  <a:gd name="T6" fmla="*/ 6 w 11"/>
                  <a:gd name="T7" fmla="*/ 0 h 17"/>
                  <a:gd name="T8" fmla="*/ 11 w 11"/>
                  <a:gd name="T9" fmla="*/ 5 h 17"/>
                  <a:gd name="T10" fmla="*/ 11 w 11"/>
                  <a:gd name="T11" fmla="*/ 11 h 17"/>
                  <a:gd name="T12" fmla="*/ 6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6" y="17"/>
                    </a:moveTo>
                    <a:cubicBezTo>
                      <a:pt x="2" y="17"/>
                      <a:pt x="0" y="15"/>
                      <a:pt x="0" y="11"/>
                    </a:cubicBezTo>
                    <a:cubicBezTo>
                      <a:pt x="0" y="5"/>
                      <a:pt x="0" y="5"/>
                      <a:pt x="0" y="5"/>
                    </a:cubicBezTo>
                    <a:cubicBezTo>
                      <a:pt x="0" y="2"/>
                      <a:pt x="2" y="0"/>
                      <a:pt x="6" y="0"/>
                    </a:cubicBezTo>
                    <a:cubicBezTo>
                      <a:pt x="9" y="0"/>
                      <a:pt x="11" y="2"/>
                      <a:pt x="11" y="5"/>
                    </a:cubicBezTo>
                    <a:cubicBezTo>
                      <a:pt x="11" y="11"/>
                      <a:pt x="11" y="11"/>
                      <a:pt x="11" y="11"/>
                    </a:cubicBezTo>
                    <a:cubicBezTo>
                      <a:pt x="11" y="15"/>
                      <a:pt x="9" y="17"/>
                      <a:pt x="6" y="17"/>
                    </a:cubicBezTo>
                    <a:close/>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136"/>
              <p:cNvSpPr>
                <a:spLocks/>
              </p:cNvSpPr>
              <p:nvPr/>
            </p:nvSpPr>
            <p:spPr bwMode="auto">
              <a:xfrm>
                <a:off x="5862640" y="2778142"/>
                <a:ext cx="107950" cy="25400"/>
              </a:xfrm>
              <a:custGeom>
                <a:avLst/>
                <a:gdLst>
                  <a:gd name="T0" fmla="*/ 49 w 72"/>
                  <a:gd name="T1" fmla="*/ 0 h 17"/>
                  <a:gd name="T2" fmla="*/ 3 w 72"/>
                  <a:gd name="T3" fmla="*/ 0 h 17"/>
                  <a:gd name="T4" fmla="*/ 24 w 72"/>
                  <a:gd name="T5" fmla="*/ 17 h 17"/>
                  <a:gd name="T6" fmla="*/ 72 w 72"/>
                  <a:gd name="T7" fmla="*/ 17 h 17"/>
                  <a:gd name="T8" fmla="*/ 49 w 72"/>
                  <a:gd name="T9" fmla="*/ 0 h 17"/>
                </a:gdLst>
                <a:ahLst/>
                <a:cxnLst>
                  <a:cxn ang="0">
                    <a:pos x="T0" y="T1"/>
                  </a:cxn>
                  <a:cxn ang="0">
                    <a:pos x="T2" y="T3"/>
                  </a:cxn>
                  <a:cxn ang="0">
                    <a:pos x="T4" y="T5"/>
                  </a:cxn>
                  <a:cxn ang="0">
                    <a:pos x="T6" y="T7"/>
                  </a:cxn>
                  <a:cxn ang="0">
                    <a:pos x="T8" y="T9"/>
                  </a:cxn>
                </a:cxnLst>
                <a:rect l="0" t="0" r="r" b="b"/>
                <a:pathLst>
                  <a:path w="72" h="17">
                    <a:moveTo>
                      <a:pt x="49" y="0"/>
                    </a:moveTo>
                    <a:cubicBezTo>
                      <a:pt x="3" y="0"/>
                      <a:pt x="3" y="0"/>
                      <a:pt x="3" y="0"/>
                    </a:cubicBezTo>
                    <a:cubicBezTo>
                      <a:pt x="3" y="0"/>
                      <a:pt x="0" y="17"/>
                      <a:pt x="24" y="17"/>
                    </a:cubicBezTo>
                    <a:cubicBezTo>
                      <a:pt x="39" y="17"/>
                      <a:pt x="60" y="17"/>
                      <a:pt x="72" y="17"/>
                    </a:cubicBezTo>
                    <a:lnTo>
                      <a:pt x="49" y="0"/>
                    </a:lnTo>
                    <a:close/>
                  </a:path>
                </a:pathLst>
              </a:custGeom>
              <a:solidFill>
                <a:srgbClr val="001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137"/>
              <p:cNvSpPr>
                <a:spLocks/>
              </p:cNvSpPr>
              <p:nvPr/>
            </p:nvSpPr>
            <p:spPr bwMode="auto">
              <a:xfrm>
                <a:off x="5084765" y="2836880"/>
                <a:ext cx="160338" cy="12700"/>
              </a:xfrm>
              <a:custGeom>
                <a:avLst/>
                <a:gdLst>
                  <a:gd name="T0" fmla="*/ 4 w 108"/>
                  <a:gd name="T1" fmla="*/ 0 h 8"/>
                  <a:gd name="T2" fmla="*/ 103 w 108"/>
                  <a:gd name="T3" fmla="*/ 0 h 8"/>
                  <a:gd name="T4" fmla="*/ 108 w 108"/>
                  <a:gd name="T5" fmla="*/ 4 h 8"/>
                  <a:gd name="T6" fmla="*/ 103 w 108"/>
                  <a:gd name="T7" fmla="*/ 8 h 8"/>
                  <a:gd name="T8" fmla="*/ 4 w 108"/>
                  <a:gd name="T9" fmla="*/ 8 h 8"/>
                  <a:gd name="T10" fmla="*/ 0 w 108"/>
                  <a:gd name="T11" fmla="*/ 4 h 8"/>
                  <a:gd name="T12" fmla="*/ 4 w 10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8" h="8">
                    <a:moveTo>
                      <a:pt x="4" y="0"/>
                    </a:moveTo>
                    <a:cubicBezTo>
                      <a:pt x="103" y="0"/>
                      <a:pt x="103" y="0"/>
                      <a:pt x="103" y="0"/>
                    </a:cubicBezTo>
                    <a:cubicBezTo>
                      <a:pt x="105" y="0"/>
                      <a:pt x="108" y="2"/>
                      <a:pt x="108" y="4"/>
                    </a:cubicBezTo>
                    <a:cubicBezTo>
                      <a:pt x="108" y="7"/>
                      <a:pt x="105" y="8"/>
                      <a:pt x="103" y="8"/>
                    </a:cubicBezTo>
                    <a:cubicBezTo>
                      <a:pt x="4" y="8"/>
                      <a:pt x="4" y="8"/>
                      <a:pt x="4" y="8"/>
                    </a:cubicBezTo>
                    <a:cubicBezTo>
                      <a:pt x="2" y="8"/>
                      <a:pt x="0" y="7"/>
                      <a:pt x="0" y="4"/>
                    </a:cubicBezTo>
                    <a:cubicBezTo>
                      <a:pt x="0" y="2"/>
                      <a:pt x="2"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138"/>
              <p:cNvSpPr>
                <a:spLocks/>
              </p:cNvSpPr>
              <p:nvPr/>
            </p:nvSpPr>
            <p:spPr bwMode="auto">
              <a:xfrm>
                <a:off x="5226052" y="2803543"/>
                <a:ext cx="127000" cy="11113"/>
              </a:xfrm>
              <a:custGeom>
                <a:avLst/>
                <a:gdLst>
                  <a:gd name="T0" fmla="*/ 5 w 86"/>
                  <a:gd name="T1" fmla="*/ 0 h 8"/>
                  <a:gd name="T2" fmla="*/ 81 w 86"/>
                  <a:gd name="T3" fmla="*/ 0 h 8"/>
                  <a:gd name="T4" fmla="*/ 86 w 86"/>
                  <a:gd name="T5" fmla="*/ 4 h 8"/>
                  <a:gd name="T6" fmla="*/ 81 w 86"/>
                  <a:gd name="T7" fmla="*/ 8 h 8"/>
                  <a:gd name="T8" fmla="*/ 5 w 86"/>
                  <a:gd name="T9" fmla="*/ 8 h 8"/>
                  <a:gd name="T10" fmla="*/ 0 w 86"/>
                  <a:gd name="T11" fmla="*/ 4 h 8"/>
                  <a:gd name="T12" fmla="*/ 5 w 8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6" h="8">
                    <a:moveTo>
                      <a:pt x="5" y="0"/>
                    </a:moveTo>
                    <a:cubicBezTo>
                      <a:pt x="81" y="0"/>
                      <a:pt x="81" y="0"/>
                      <a:pt x="81" y="0"/>
                    </a:cubicBezTo>
                    <a:cubicBezTo>
                      <a:pt x="84" y="0"/>
                      <a:pt x="86" y="2"/>
                      <a:pt x="86" y="4"/>
                    </a:cubicBezTo>
                    <a:cubicBezTo>
                      <a:pt x="86" y="6"/>
                      <a:pt x="84" y="8"/>
                      <a:pt x="81" y="8"/>
                    </a:cubicBezTo>
                    <a:cubicBezTo>
                      <a:pt x="5" y="8"/>
                      <a:pt x="5" y="8"/>
                      <a:pt x="5" y="8"/>
                    </a:cubicBezTo>
                    <a:cubicBezTo>
                      <a:pt x="2" y="8"/>
                      <a:pt x="0" y="6"/>
                      <a:pt x="0" y="4"/>
                    </a:cubicBezTo>
                    <a:cubicBezTo>
                      <a:pt x="0" y="2"/>
                      <a:pt x="2" y="0"/>
                      <a:pt x="5" y="0"/>
                    </a:cubicBezTo>
                    <a:close/>
                  </a:path>
                </a:pathLst>
              </a:custGeom>
              <a:solidFill>
                <a:srgbClr val="FF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139"/>
              <p:cNvSpPr>
                <a:spLocks/>
              </p:cNvSpPr>
              <p:nvPr/>
            </p:nvSpPr>
            <p:spPr bwMode="auto">
              <a:xfrm>
                <a:off x="5249865" y="2814655"/>
                <a:ext cx="127000" cy="12700"/>
              </a:xfrm>
              <a:custGeom>
                <a:avLst/>
                <a:gdLst>
                  <a:gd name="T0" fmla="*/ 5 w 86"/>
                  <a:gd name="T1" fmla="*/ 0 h 8"/>
                  <a:gd name="T2" fmla="*/ 81 w 86"/>
                  <a:gd name="T3" fmla="*/ 0 h 8"/>
                  <a:gd name="T4" fmla="*/ 86 w 86"/>
                  <a:gd name="T5" fmla="*/ 4 h 8"/>
                  <a:gd name="T6" fmla="*/ 81 w 86"/>
                  <a:gd name="T7" fmla="*/ 8 h 8"/>
                  <a:gd name="T8" fmla="*/ 5 w 86"/>
                  <a:gd name="T9" fmla="*/ 8 h 8"/>
                  <a:gd name="T10" fmla="*/ 0 w 86"/>
                  <a:gd name="T11" fmla="*/ 4 h 8"/>
                  <a:gd name="T12" fmla="*/ 5 w 8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6" h="8">
                    <a:moveTo>
                      <a:pt x="5" y="0"/>
                    </a:moveTo>
                    <a:cubicBezTo>
                      <a:pt x="81" y="0"/>
                      <a:pt x="81" y="0"/>
                      <a:pt x="81" y="0"/>
                    </a:cubicBezTo>
                    <a:cubicBezTo>
                      <a:pt x="84" y="0"/>
                      <a:pt x="86" y="2"/>
                      <a:pt x="86" y="4"/>
                    </a:cubicBezTo>
                    <a:cubicBezTo>
                      <a:pt x="86" y="6"/>
                      <a:pt x="84" y="8"/>
                      <a:pt x="81" y="8"/>
                    </a:cubicBezTo>
                    <a:cubicBezTo>
                      <a:pt x="5" y="8"/>
                      <a:pt x="5" y="8"/>
                      <a:pt x="5" y="8"/>
                    </a:cubicBezTo>
                    <a:cubicBezTo>
                      <a:pt x="2" y="8"/>
                      <a:pt x="0" y="6"/>
                      <a:pt x="0" y="4"/>
                    </a:cubicBezTo>
                    <a:cubicBezTo>
                      <a:pt x="0" y="2"/>
                      <a:pt x="2" y="0"/>
                      <a:pt x="5" y="0"/>
                    </a:cubicBez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140"/>
              <p:cNvSpPr>
                <a:spLocks/>
              </p:cNvSpPr>
              <p:nvPr/>
            </p:nvSpPr>
            <p:spPr bwMode="auto">
              <a:xfrm>
                <a:off x="5135565" y="2803543"/>
                <a:ext cx="61913" cy="11113"/>
              </a:xfrm>
              <a:custGeom>
                <a:avLst/>
                <a:gdLst>
                  <a:gd name="T0" fmla="*/ 5 w 42"/>
                  <a:gd name="T1" fmla="*/ 0 h 8"/>
                  <a:gd name="T2" fmla="*/ 37 w 42"/>
                  <a:gd name="T3" fmla="*/ 0 h 8"/>
                  <a:gd name="T4" fmla="*/ 42 w 42"/>
                  <a:gd name="T5" fmla="*/ 4 h 8"/>
                  <a:gd name="T6" fmla="*/ 37 w 42"/>
                  <a:gd name="T7" fmla="*/ 8 h 8"/>
                  <a:gd name="T8" fmla="*/ 5 w 42"/>
                  <a:gd name="T9" fmla="*/ 8 h 8"/>
                  <a:gd name="T10" fmla="*/ 0 w 42"/>
                  <a:gd name="T11" fmla="*/ 4 h 8"/>
                  <a:gd name="T12" fmla="*/ 5 w 4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2" h="8">
                    <a:moveTo>
                      <a:pt x="5" y="0"/>
                    </a:moveTo>
                    <a:cubicBezTo>
                      <a:pt x="37" y="0"/>
                      <a:pt x="37" y="0"/>
                      <a:pt x="37" y="0"/>
                    </a:cubicBezTo>
                    <a:cubicBezTo>
                      <a:pt x="40" y="0"/>
                      <a:pt x="42" y="2"/>
                      <a:pt x="42" y="4"/>
                    </a:cubicBezTo>
                    <a:cubicBezTo>
                      <a:pt x="42" y="6"/>
                      <a:pt x="40" y="8"/>
                      <a:pt x="37" y="8"/>
                    </a:cubicBezTo>
                    <a:cubicBezTo>
                      <a:pt x="5" y="8"/>
                      <a:pt x="5" y="8"/>
                      <a:pt x="5" y="8"/>
                    </a:cubicBezTo>
                    <a:cubicBezTo>
                      <a:pt x="2" y="8"/>
                      <a:pt x="0" y="6"/>
                      <a:pt x="0" y="4"/>
                    </a:cubicBezTo>
                    <a:cubicBezTo>
                      <a:pt x="0" y="2"/>
                      <a:pt x="2" y="0"/>
                      <a:pt x="5" y="0"/>
                    </a:cubicBezTo>
                    <a:close/>
                  </a:path>
                </a:pathLst>
              </a:custGeom>
              <a:solidFill>
                <a:srgbClr val="FF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7503177" y="4351649"/>
              <a:ext cx="868624" cy="1203013"/>
              <a:chOff x="8166103" y="2455878"/>
              <a:chExt cx="358775" cy="496891"/>
            </a:xfrm>
          </p:grpSpPr>
          <p:sp>
            <p:nvSpPr>
              <p:cNvPr id="210" name="Freeform 173"/>
              <p:cNvSpPr>
                <a:spLocks/>
              </p:cNvSpPr>
              <p:nvPr/>
            </p:nvSpPr>
            <p:spPr bwMode="auto">
              <a:xfrm>
                <a:off x="8166103" y="2679717"/>
                <a:ext cx="107950" cy="273052"/>
              </a:xfrm>
              <a:custGeom>
                <a:avLst/>
                <a:gdLst>
                  <a:gd name="T0" fmla="*/ 73 w 73"/>
                  <a:gd name="T1" fmla="*/ 172 h 185"/>
                  <a:gd name="T2" fmla="*/ 73 w 73"/>
                  <a:gd name="T3" fmla="*/ 12 h 185"/>
                  <a:gd name="T4" fmla="*/ 61 w 73"/>
                  <a:gd name="T5" fmla="*/ 0 h 185"/>
                  <a:gd name="T6" fmla="*/ 52 w 73"/>
                  <a:gd name="T7" fmla="*/ 0 h 185"/>
                  <a:gd name="T8" fmla="*/ 13 w 73"/>
                  <a:gd name="T9" fmla="*/ 0 h 185"/>
                  <a:gd name="T10" fmla="*/ 1 w 73"/>
                  <a:gd name="T11" fmla="*/ 12 h 185"/>
                  <a:gd name="T12" fmla="*/ 0 w 73"/>
                  <a:gd name="T13" fmla="*/ 172 h 185"/>
                  <a:gd name="T14" fmla="*/ 13 w 73"/>
                  <a:gd name="T15" fmla="*/ 185 h 185"/>
                  <a:gd name="T16" fmla="*/ 52 w 73"/>
                  <a:gd name="T17" fmla="*/ 185 h 185"/>
                  <a:gd name="T18" fmla="*/ 61 w 73"/>
                  <a:gd name="T19" fmla="*/ 185 h 185"/>
                  <a:gd name="T20" fmla="*/ 73 w 73"/>
                  <a:gd name="T21" fmla="*/ 17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5">
                    <a:moveTo>
                      <a:pt x="73" y="172"/>
                    </a:moveTo>
                    <a:cubicBezTo>
                      <a:pt x="73" y="12"/>
                      <a:pt x="73" y="12"/>
                      <a:pt x="73" y="12"/>
                    </a:cubicBezTo>
                    <a:cubicBezTo>
                      <a:pt x="73" y="5"/>
                      <a:pt x="68" y="0"/>
                      <a:pt x="61" y="0"/>
                    </a:cubicBezTo>
                    <a:cubicBezTo>
                      <a:pt x="52" y="0"/>
                      <a:pt x="52" y="0"/>
                      <a:pt x="52" y="0"/>
                    </a:cubicBezTo>
                    <a:cubicBezTo>
                      <a:pt x="13" y="0"/>
                      <a:pt x="13" y="0"/>
                      <a:pt x="13" y="0"/>
                    </a:cubicBezTo>
                    <a:cubicBezTo>
                      <a:pt x="6" y="0"/>
                      <a:pt x="1" y="5"/>
                      <a:pt x="1" y="12"/>
                    </a:cubicBezTo>
                    <a:cubicBezTo>
                      <a:pt x="0" y="172"/>
                      <a:pt x="0" y="172"/>
                      <a:pt x="0" y="172"/>
                    </a:cubicBezTo>
                    <a:cubicBezTo>
                      <a:pt x="0" y="179"/>
                      <a:pt x="6" y="185"/>
                      <a:pt x="13" y="185"/>
                    </a:cubicBezTo>
                    <a:cubicBezTo>
                      <a:pt x="52" y="185"/>
                      <a:pt x="52" y="185"/>
                      <a:pt x="52" y="185"/>
                    </a:cubicBezTo>
                    <a:cubicBezTo>
                      <a:pt x="61" y="185"/>
                      <a:pt x="61" y="185"/>
                      <a:pt x="61" y="185"/>
                    </a:cubicBezTo>
                    <a:cubicBezTo>
                      <a:pt x="68" y="185"/>
                      <a:pt x="73" y="179"/>
                      <a:pt x="73" y="172"/>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74"/>
              <p:cNvSpPr>
                <a:spLocks noEditPoints="1"/>
              </p:cNvSpPr>
              <p:nvPr/>
            </p:nvSpPr>
            <p:spPr bwMode="auto">
              <a:xfrm>
                <a:off x="8166103" y="2689242"/>
                <a:ext cx="31750" cy="263527"/>
              </a:xfrm>
              <a:custGeom>
                <a:avLst/>
                <a:gdLst>
                  <a:gd name="T0" fmla="*/ 0 w 22"/>
                  <a:gd name="T1" fmla="*/ 165 h 178"/>
                  <a:gd name="T2" fmla="*/ 0 w 22"/>
                  <a:gd name="T3" fmla="*/ 165 h 178"/>
                  <a:gd name="T4" fmla="*/ 13 w 22"/>
                  <a:gd name="T5" fmla="*/ 178 h 178"/>
                  <a:gd name="T6" fmla="*/ 13 w 22"/>
                  <a:gd name="T7" fmla="*/ 178 h 178"/>
                  <a:gd name="T8" fmla="*/ 22 w 22"/>
                  <a:gd name="T9" fmla="*/ 178 h 178"/>
                  <a:gd name="T10" fmla="*/ 22 w 22"/>
                  <a:gd name="T11" fmla="*/ 178 h 178"/>
                  <a:gd name="T12" fmla="*/ 13 w 22"/>
                  <a:gd name="T13" fmla="*/ 178 h 178"/>
                  <a:gd name="T14" fmla="*/ 0 w 22"/>
                  <a:gd name="T15" fmla="*/ 165 h 178"/>
                  <a:gd name="T16" fmla="*/ 2 w 22"/>
                  <a:gd name="T17" fmla="*/ 0 h 178"/>
                  <a:gd name="T18" fmla="*/ 1 w 22"/>
                  <a:gd name="T19" fmla="*/ 5 h 178"/>
                  <a:gd name="T20" fmla="*/ 0 w 22"/>
                  <a:gd name="T21" fmla="*/ 165 h 178"/>
                  <a:gd name="T22" fmla="*/ 1 w 22"/>
                  <a:gd name="T23" fmla="*/ 5 h 178"/>
                  <a:gd name="T24" fmla="*/ 2 w 22"/>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78">
                    <a:moveTo>
                      <a:pt x="0" y="165"/>
                    </a:moveTo>
                    <a:cubicBezTo>
                      <a:pt x="0" y="165"/>
                      <a:pt x="0" y="165"/>
                      <a:pt x="0" y="165"/>
                    </a:cubicBezTo>
                    <a:cubicBezTo>
                      <a:pt x="0" y="172"/>
                      <a:pt x="6" y="178"/>
                      <a:pt x="13" y="178"/>
                    </a:cubicBezTo>
                    <a:cubicBezTo>
                      <a:pt x="13" y="178"/>
                      <a:pt x="13" y="178"/>
                      <a:pt x="13" y="178"/>
                    </a:cubicBezTo>
                    <a:cubicBezTo>
                      <a:pt x="22" y="178"/>
                      <a:pt x="22" y="178"/>
                      <a:pt x="22" y="178"/>
                    </a:cubicBezTo>
                    <a:cubicBezTo>
                      <a:pt x="22" y="178"/>
                      <a:pt x="22" y="178"/>
                      <a:pt x="22" y="178"/>
                    </a:cubicBezTo>
                    <a:cubicBezTo>
                      <a:pt x="13" y="178"/>
                      <a:pt x="13" y="178"/>
                      <a:pt x="13" y="178"/>
                    </a:cubicBezTo>
                    <a:cubicBezTo>
                      <a:pt x="6" y="178"/>
                      <a:pt x="0" y="172"/>
                      <a:pt x="0" y="165"/>
                    </a:cubicBezTo>
                    <a:moveTo>
                      <a:pt x="2" y="0"/>
                    </a:moveTo>
                    <a:cubicBezTo>
                      <a:pt x="1" y="2"/>
                      <a:pt x="1" y="3"/>
                      <a:pt x="1" y="5"/>
                    </a:cubicBezTo>
                    <a:cubicBezTo>
                      <a:pt x="0" y="165"/>
                      <a:pt x="0" y="165"/>
                      <a:pt x="0" y="165"/>
                    </a:cubicBezTo>
                    <a:cubicBezTo>
                      <a:pt x="1" y="5"/>
                      <a:pt x="1" y="5"/>
                      <a:pt x="1" y="5"/>
                    </a:cubicBezTo>
                    <a:cubicBezTo>
                      <a:pt x="1" y="3"/>
                      <a:pt x="1" y="2"/>
                      <a:pt x="2" y="0"/>
                    </a:cubicBezTo>
                  </a:path>
                </a:pathLst>
              </a:custGeom>
              <a:solidFill>
                <a:srgbClr val="2B6A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75"/>
              <p:cNvSpPr>
                <a:spLocks/>
              </p:cNvSpPr>
              <p:nvPr/>
            </p:nvSpPr>
            <p:spPr bwMode="auto">
              <a:xfrm>
                <a:off x="8166103" y="2679717"/>
                <a:ext cx="31750" cy="273052"/>
              </a:xfrm>
              <a:custGeom>
                <a:avLst/>
                <a:gdLst>
                  <a:gd name="T0" fmla="*/ 22 w 22"/>
                  <a:gd name="T1" fmla="*/ 0 h 185"/>
                  <a:gd name="T2" fmla="*/ 13 w 22"/>
                  <a:gd name="T3" fmla="*/ 0 h 185"/>
                  <a:gd name="T4" fmla="*/ 2 w 22"/>
                  <a:gd name="T5" fmla="*/ 7 h 185"/>
                  <a:gd name="T6" fmla="*/ 1 w 22"/>
                  <a:gd name="T7" fmla="*/ 12 h 185"/>
                  <a:gd name="T8" fmla="*/ 0 w 22"/>
                  <a:gd name="T9" fmla="*/ 172 h 185"/>
                  <a:gd name="T10" fmla="*/ 0 w 22"/>
                  <a:gd name="T11" fmla="*/ 172 h 185"/>
                  <a:gd name="T12" fmla="*/ 13 w 22"/>
                  <a:gd name="T13" fmla="*/ 185 h 185"/>
                  <a:gd name="T14" fmla="*/ 22 w 22"/>
                  <a:gd name="T15" fmla="*/ 185 h 185"/>
                  <a:gd name="T16" fmla="*/ 22 w 22"/>
                  <a:gd name="T1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85">
                    <a:moveTo>
                      <a:pt x="22" y="0"/>
                    </a:moveTo>
                    <a:cubicBezTo>
                      <a:pt x="13" y="0"/>
                      <a:pt x="13" y="0"/>
                      <a:pt x="13" y="0"/>
                    </a:cubicBezTo>
                    <a:cubicBezTo>
                      <a:pt x="8" y="0"/>
                      <a:pt x="4" y="3"/>
                      <a:pt x="2" y="7"/>
                    </a:cubicBezTo>
                    <a:cubicBezTo>
                      <a:pt x="1" y="9"/>
                      <a:pt x="1" y="10"/>
                      <a:pt x="1" y="12"/>
                    </a:cubicBezTo>
                    <a:cubicBezTo>
                      <a:pt x="0" y="172"/>
                      <a:pt x="0" y="172"/>
                      <a:pt x="0" y="172"/>
                    </a:cubicBezTo>
                    <a:cubicBezTo>
                      <a:pt x="0" y="172"/>
                      <a:pt x="0" y="172"/>
                      <a:pt x="0" y="172"/>
                    </a:cubicBezTo>
                    <a:cubicBezTo>
                      <a:pt x="0" y="179"/>
                      <a:pt x="6" y="185"/>
                      <a:pt x="13" y="185"/>
                    </a:cubicBezTo>
                    <a:cubicBezTo>
                      <a:pt x="22" y="185"/>
                      <a:pt x="22" y="185"/>
                      <a:pt x="22" y="185"/>
                    </a:cubicBezTo>
                    <a:cubicBezTo>
                      <a:pt x="22" y="0"/>
                      <a:pt x="22" y="0"/>
                      <a:pt x="22"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76"/>
              <p:cNvSpPr>
                <a:spLocks/>
              </p:cNvSpPr>
              <p:nvPr/>
            </p:nvSpPr>
            <p:spPr bwMode="auto">
              <a:xfrm>
                <a:off x="8289928" y="2635267"/>
                <a:ext cx="106363" cy="317502"/>
              </a:xfrm>
              <a:custGeom>
                <a:avLst/>
                <a:gdLst>
                  <a:gd name="T0" fmla="*/ 72 w 72"/>
                  <a:gd name="T1" fmla="*/ 202 h 215"/>
                  <a:gd name="T2" fmla="*/ 72 w 72"/>
                  <a:gd name="T3" fmla="*/ 13 h 215"/>
                  <a:gd name="T4" fmla="*/ 60 w 72"/>
                  <a:gd name="T5" fmla="*/ 0 h 215"/>
                  <a:gd name="T6" fmla="*/ 51 w 72"/>
                  <a:gd name="T7" fmla="*/ 0 h 215"/>
                  <a:gd name="T8" fmla="*/ 12 w 72"/>
                  <a:gd name="T9" fmla="*/ 0 h 215"/>
                  <a:gd name="T10" fmla="*/ 0 w 72"/>
                  <a:gd name="T11" fmla="*/ 12 h 215"/>
                  <a:gd name="T12" fmla="*/ 0 w 72"/>
                  <a:gd name="T13" fmla="*/ 202 h 215"/>
                  <a:gd name="T14" fmla="*/ 12 w 72"/>
                  <a:gd name="T15" fmla="*/ 215 h 215"/>
                  <a:gd name="T16" fmla="*/ 51 w 72"/>
                  <a:gd name="T17" fmla="*/ 215 h 215"/>
                  <a:gd name="T18" fmla="*/ 60 w 72"/>
                  <a:gd name="T19" fmla="*/ 215 h 215"/>
                  <a:gd name="T20" fmla="*/ 72 w 72"/>
                  <a:gd name="T21" fmla="*/ 20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215">
                    <a:moveTo>
                      <a:pt x="72" y="202"/>
                    </a:moveTo>
                    <a:cubicBezTo>
                      <a:pt x="72" y="13"/>
                      <a:pt x="72" y="13"/>
                      <a:pt x="72" y="13"/>
                    </a:cubicBezTo>
                    <a:cubicBezTo>
                      <a:pt x="72" y="6"/>
                      <a:pt x="67" y="0"/>
                      <a:pt x="60" y="0"/>
                    </a:cubicBezTo>
                    <a:cubicBezTo>
                      <a:pt x="51" y="0"/>
                      <a:pt x="51" y="0"/>
                      <a:pt x="51" y="0"/>
                    </a:cubicBezTo>
                    <a:cubicBezTo>
                      <a:pt x="12" y="0"/>
                      <a:pt x="12" y="0"/>
                      <a:pt x="12" y="0"/>
                    </a:cubicBezTo>
                    <a:cubicBezTo>
                      <a:pt x="5" y="0"/>
                      <a:pt x="0" y="6"/>
                      <a:pt x="0" y="12"/>
                    </a:cubicBezTo>
                    <a:cubicBezTo>
                      <a:pt x="0" y="202"/>
                      <a:pt x="0" y="202"/>
                      <a:pt x="0" y="202"/>
                    </a:cubicBezTo>
                    <a:cubicBezTo>
                      <a:pt x="0" y="209"/>
                      <a:pt x="5" y="215"/>
                      <a:pt x="12" y="215"/>
                    </a:cubicBezTo>
                    <a:cubicBezTo>
                      <a:pt x="51" y="215"/>
                      <a:pt x="51" y="215"/>
                      <a:pt x="51" y="215"/>
                    </a:cubicBezTo>
                    <a:cubicBezTo>
                      <a:pt x="60" y="215"/>
                      <a:pt x="60" y="215"/>
                      <a:pt x="60" y="215"/>
                    </a:cubicBezTo>
                    <a:cubicBezTo>
                      <a:pt x="67" y="215"/>
                      <a:pt x="72" y="209"/>
                      <a:pt x="72" y="202"/>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77"/>
              <p:cNvSpPr>
                <a:spLocks/>
              </p:cNvSpPr>
              <p:nvPr/>
            </p:nvSpPr>
            <p:spPr bwMode="auto">
              <a:xfrm>
                <a:off x="8289928" y="2932131"/>
                <a:ext cx="31750" cy="20638"/>
              </a:xfrm>
              <a:custGeom>
                <a:avLst/>
                <a:gdLst>
                  <a:gd name="T0" fmla="*/ 0 w 21"/>
                  <a:gd name="T1" fmla="*/ 0 h 13"/>
                  <a:gd name="T2" fmla="*/ 0 w 21"/>
                  <a:gd name="T3" fmla="*/ 0 h 13"/>
                  <a:gd name="T4" fmla="*/ 12 w 21"/>
                  <a:gd name="T5" fmla="*/ 13 h 13"/>
                  <a:gd name="T6" fmla="*/ 21 w 21"/>
                  <a:gd name="T7" fmla="*/ 13 h 13"/>
                  <a:gd name="T8" fmla="*/ 21 w 21"/>
                  <a:gd name="T9" fmla="*/ 13 h 13"/>
                  <a:gd name="T10" fmla="*/ 12 w 21"/>
                  <a:gd name="T11" fmla="*/ 13 h 13"/>
                  <a:gd name="T12" fmla="*/ 0 w 2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0" y="0"/>
                    </a:moveTo>
                    <a:cubicBezTo>
                      <a:pt x="0" y="0"/>
                      <a:pt x="0" y="0"/>
                      <a:pt x="0" y="0"/>
                    </a:cubicBezTo>
                    <a:cubicBezTo>
                      <a:pt x="0" y="7"/>
                      <a:pt x="5" y="13"/>
                      <a:pt x="12" y="13"/>
                    </a:cubicBezTo>
                    <a:cubicBezTo>
                      <a:pt x="21" y="13"/>
                      <a:pt x="21" y="13"/>
                      <a:pt x="21" y="13"/>
                    </a:cubicBezTo>
                    <a:cubicBezTo>
                      <a:pt x="21" y="13"/>
                      <a:pt x="21" y="13"/>
                      <a:pt x="21" y="13"/>
                    </a:cubicBezTo>
                    <a:cubicBezTo>
                      <a:pt x="12" y="13"/>
                      <a:pt x="12" y="13"/>
                      <a:pt x="12" y="13"/>
                    </a:cubicBezTo>
                    <a:cubicBezTo>
                      <a:pt x="5" y="13"/>
                      <a:pt x="0" y="7"/>
                      <a:pt x="0" y="0"/>
                    </a:cubicBezTo>
                  </a:path>
                </a:pathLst>
              </a:custGeom>
              <a:solidFill>
                <a:srgbClr val="2B6A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78"/>
              <p:cNvSpPr>
                <a:spLocks/>
              </p:cNvSpPr>
              <p:nvPr/>
            </p:nvSpPr>
            <p:spPr bwMode="auto">
              <a:xfrm>
                <a:off x="8289928" y="2635267"/>
                <a:ext cx="31750" cy="317502"/>
              </a:xfrm>
              <a:custGeom>
                <a:avLst/>
                <a:gdLst>
                  <a:gd name="T0" fmla="*/ 21 w 21"/>
                  <a:gd name="T1" fmla="*/ 0 h 215"/>
                  <a:gd name="T2" fmla="*/ 12 w 21"/>
                  <a:gd name="T3" fmla="*/ 0 h 215"/>
                  <a:gd name="T4" fmla="*/ 0 w 21"/>
                  <a:gd name="T5" fmla="*/ 13 h 215"/>
                  <a:gd name="T6" fmla="*/ 0 w 21"/>
                  <a:gd name="T7" fmla="*/ 202 h 215"/>
                  <a:gd name="T8" fmla="*/ 12 w 21"/>
                  <a:gd name="T9" fmla="*/ 215 h 215"/>
                  <a:gd name="T10" fmla="*/ 21 w 21"/>
                  <a:gd name="T11" fmla="*/ 215 h 215"/>
                  <a:gd name="T12" fmla="*/ 21 w 21"/>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21" h="215">
                    <a:moveTo>
                      <a:pt x="21" y="0"/>
                    </a:moveTo>
                    <a:cubicBezTo>
                      <a:pt x="12" y="0"/>
                      <a:pt x="12" y="0"/>
                      <a:pt x="12" y="0"/>
                    </a:cubicBezTo>
                    <a:cubicBezTo>
                      <a:pt x="5" y="0"/>
                      <a:pt x="0" y="6"/>
                      <a:pt x="0" y="13"/>
                    </a:cubicBezTo>
                    <a:cubicBezTo>
                      <a:pt x="0" y="202"/>
                      <a:pt x="0" y="202"/>
                      <a:pt x="0" y="202"/>
                    </a:cubicBezTo>
                    <a:cubicBezTo>
                      <a:pt x="0" y="209"/>
                      <a:pt x="5" y="215"/>
                      <a:pt x="12" y="215"/>
                    </a:cubicBezTo>
                    <a:cubicBezTo>
                      <a:pt x="21" y="215"/>
                      <a:pt x="21" y="215"/>
                      <a:pt x="21" y="215"/>
                    </a:cubicBezTo>
                    <a:cubicBezTo>
                      <a:pt x="21" y="0"/>
                      <a:pt x="21" y="0"/>
                      <a:pt x="21"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79"/>
              <p:cNvSpPr>
                <a:spLocks/>
              </p:cNvSpPr>
              <p:nvPr/>
            </p:nvSpPr>
            <p:spPr bwMode="auto">
              <a:xfrm>
                <a:off x="8416928" y="2554304"/>
                <a:ext cx="107950" cy="398465"/>
              </a:xfrm>
              <a:custGeom>
                <a:avLst/>
                <a:gdLst>
                  <a:gd name="T0" fmla="*/ 72 w 73"/>
                  <a:gd name="T1" fmla="*/ 257 h 270"/>
                  <a:gd name="T2" fmla="*/ 73 w 73"/>
                  <a:gd name="T3" fmla="*/ 12 h 270"/>
                  <a:gd name="T4" fmla="*/ 60 w 73"/>
                  <a:gd name="T5" fmla="*/ 0 h 270"/>
                  <a:gd name="T6" fmla="*/ 51 w 73"/>
                  <a:gd name="T7" fmla="*/ 0 h 270"/>
                  <a:gd name="T8" fmla="*/ 12 w 73"/>
                  <a:gd name="T9" fmla="*/ 0 h 270"/>
                  <a:gd name="T10" fmla="*/ 0 w 73"/>
                  <a:gd name="T11" fmla="*/ 12 h 270"/>
                  <a:gd name="T12" fmla="*/ 0 w 73"/>
                  <a:gd name="T13" fmla="*/ 257 h 270"/>
                  <a:gd name="T14" fmla="*/ 12 w 73"/>
                  <a:gd name="T15" fmla="*/ 270 h 270"/>
                  <a:gd name="T16" fmla="*/ 51 w 73"/>
                  <a:gd name="T17" fmla="*/ 270 h 270"/>
                  <a:gd name="T18" fmla="*/ 60 w 73"/>
                  <a:gd name="T19" fmla="*/ 270 h 270"/>
                  <a:gd name="T20" fmla="*/ 72 w 73"/>
                  <a:gd name="T21" fmla="*/ 2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270">
                    <a:moveTo>
                      <a:pt x="72" y="257"/>
                    </a:moveTo>
                    <a:cubicBezTo>
                      <a:pt x="73" y="12"/>
                      <a:pt x="73" y="12"/>
                      <a:pt x="73" y="12"/>
                    </a:cubicBezTo>
                    <a:cubicBezTo>
                      <a:pt x="73" y="5"/>
                      <a:pt x="67" y="0"/>
                      <a:pt x="60" y="0"/>
                    </a:cubicBezTo>
                    <a:cubicBezTo>
                      <a:pt x="51" y="0"/>
                      <a:pt x="51" y="0"/>
                      <a:pt x="51" y="0"/>
                    </a:cubicBezTo>
                    <a:cubicBezTo>
                      <a:pt x="12" y="0"/>
                      <a:pt x="12" y="0"/>
                      <a:pt x="12" y="0"/>
                    </a:cubicBezTo>
                    <a:cubicBezTo>
                      <a:pt x="5" y="0"/>
                      <a:pt x="0" y="5"/>
                      <a:pt x="0" y="12"/>
                    </a:cubicBezTo>
                    <a:cubicBezTo>
                      <a:pt x="0" y="257"/>
                      <a:pt x="0" y="257"/>
                      <a:pt x="0" y="257"/>
                    </a:cubicBezTo>
                    <a:cubicBezTo>
                      <a:pt x="0" y="264"/>
                      <a:pt x="5" y="270"/>
                      <a:pt x="12" y="270"/>
                    </a:cubicBezTo>
                    <a:cubicBezTo>
                      <a:pt x="51" y="270"/>
                      <a:pt x="51" y="270"/>
                      <a:pt x="51" y="270"/>
                    </a:cubicBezTo>
                    <a:cubicBezTo>
                      <a:pt x="60" y="270"/>
                      <a:pt x="60" y="270"/>
                      <a:pt x="60" y="270"/>
                    </a:cubicBezTo>
                    <a:cubicBezTo>
                      <a:pt x="67" y="270"/>
                      <a:pt x="72" y="264"/>
                      <a:pt x="72" y="257"/>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80"/>
              <p:cNvSpPr>
                <a:spLocks/>
              </p:cNvSpPr>
              <p:nvPr/>
            </p:nvSpPr>
            <p:spPr bwMode="auto">
              <a:xfrm>
                <a:off x="8416928" y="2932131"/>
                <a:ext cx="31750" cy="20638"/>
              </a:xfrm>
              <a:custGeom>
                <a:avLst/>
                <a:gdLst>
                  <a:gd name="T0" fmla="*/ 0 w 21"/>
                  <a:gd name="T1" fmla="*/ 0 h 13"/>
                  <a:gd name="T2" fmla="*/ 0 w 21"/>
                  <a:gd name="T3" fmla="*/ 0 h 13"/>
                  <a:gd name="T4" fmla="*/ 12 w 21"/>
                  <a:gd name="T5" fmla="*/ 13 h 13"/>
                  <a:gd name="T6" fmla="*/ 21 w 21"/>
                  <a:gd name="T7" fmla="*/ 13 h 13"/>
                  <a:gd name="T8" fmla="*/ 21 w 21"/>
                  <a:gd name="T9" fmla="*/ 13 h 13"/>
                  <a:gd name="T10" fmla="*/ 12 w 21"/>
                  <a:gd name="T11" fmla="*/ 13 h 13"/>
                  <a:gd name="T12" fmla="*/ 0 w 2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0" y="0"/>
                    </a:moveTo>
                    <a:cubicBezTo>
                      <a:pt x="0" y="0"/>
                      <a:pt x="0" y="0"/>
                      <a:pt x="0" y="0"/>
                    </a:cubicBezTo>
                    <a:cubicBezTo>
                      <a:pt x="0" y="7"/>
                      <a:pt x="5" y="13"/>
                      <a:pt x="12" y="13"/>
                    </a:cubicBezTo>
                    <a:cubicBezTo>
                      <a:pt x="21" y="13"/>
                      <a:pt x="21" y="13"/>
                      <a:pt x="21" y="13"/>
                    </a:cubicBezTo>
                    <a:cubicBezTo>
                      <a:pt x="21" y="13"/>
                      <a:pt x="21" y="13"/>
                      <a:pt x="21" y="13"/>
                    </a:cubicBezTo>
                    <a:cubicBezTo>
                      <a:pt x="12" y="13"/>
                      <a:pt x="12" y="13"/>
                      <a:pt x="12" y="13"/>
                    </a:cubicBezTo>
                    <a:cubicBezTo>
                      <a:pt x="5" y="13"/>
                      <a:pt x="0" y="7"/>
                      <a:pt x="0" y="0"/>
                    </a:cubicBezTo>
                  </a:path>
                </a:pathLst>
              </a:custGeom>
              <a:solidFill>
                <a:srgbClr val="2B6A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81"/>
              <p:cNvSpPr>
                <a:spLocks/>
              </p:cNvSpPr>
              <p:nvPr/>
            </p:nvSpPr>
            <p:spPr bwMode="auto">
              <a:xfrm>
                <a:off x="8416928" y="2554304"/>
                <a:ext cx="31750" cy="398465"/>
              </a:xfrm>
              <a:custGeom>
                <a:avLst/>
                <a:gdLst>
                  <a:gd name="T0" fmla="*/ 21 w 21"/>
                  <a:gd name="T1" fmla="*/ 0 h 270"/>
                  <a:gd name="T2" fmla="*/ 12 w 21"/>
                  <a:gd name="T3" fmla="*/ 0 h 270"/>
                  <a:gd name="T4" fmla="*/ 0 w 21"/>
                  <a:gd name="T5" fmla="*/ 12 h 270"/>
                  <a:gd name="T6" fmla="*/ 0 w 21"/>
                  <a:gd name="T7" fmla="*/ 257 h 270"/>
                  <a:gd name="T8" fmla="*/ 12 w 21"/>
                  <a:gd name="T9" fmla="*/ 270 h 270"/>
                  <a:gd name="T10" fmla="*/ 21 w 21"/>
                  <a:gd name="T11" fmla="*/ 270 h 270"/>
                  <a:gd name="T12" fmla="*/ 21 w 21"/>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21" h="270">
                    <a:moveTo>
                      <a:pt x="21" y="0"/>
                    </a:moveTo>
                    <a:cubicBezTo>
                      <a:pt x="12" y="0"/>
                      <a:pt x="12" y="0"/>
                      <a:pt x="12" y="0"/>
                    </a:cubicBezTo>
                    <a:cubicBezTo>
                      <a:pt x="5" y="0"/>
                      <a:pt x="0" y="5"/>
                      <a:pt x="0" y="12"/>
                    </a:cubicBezTo>
                    <a:cubicBezTo>
                      <a:pt x="0" y="257"/>
                      <a:pt x="0" y="257"/>
                      <a:pt x="0" y="257"/>
                    </a:cubicBezTo>
                    <a:cubicBezTo>
                      <a:pt x="0" y="264"/>
                      <a:pt x="5" y="270"/>
                      <a:pt x="12" y="270"/>
                    </a:cubicBezTo>
                    <a:cubicBezTo>
                      <a:pt x="21" y="270"/>
                      <a:pt x="21" y="270"/>
                      <a:pt x="21" y="270"/>
                    </a:cubicBezTo>
                    <a:cubicBezTo>
                      <a:pt x="21" y="0"/>
                      <a:pt x="21" y="0"/>
                      <a:pt x="21"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82"/>
              <p:cNvSpPr>
                <a:spLocks/>
              </p:cNvSpPr>
              <p:nvPr/>
            </p:nvSpPr>
            <p:spPr bwMode="auto">
              <a:xfrm>
                <a:off x="8221666" y="2473341"/>
                <a:ext cx="252413" cy="168276"/>
              </a:xfrm>
              <a:custGeom>
                <a:avLst/>
                <a:gdLst>
                  <a:gd name="T0" fmla="*/ 79 w 159"/>
                  <a:gd name="T1" fmla="*/ 75 h 106"/>
                  <a:gd name="T2" fmla="*/ 2 w 159"/>
                  <a:gd name="T3" fmla="*/ 106 h 106"/>
                  <a:gd name="T4" fmla="*/ 0 w 159"/>
                  <a:gd name="T5" fmla="*/ 102 h 106"/>
                  <a:gd name="T6" fmla="*/ 78 w 159"/>
                  <a:gd name="T7" fmla="*/ 70 h 106"/>
                  <a:gd name="T8" fmla="*/ 156 w 159"/>
                  <a:gd name="T9" fmla="*/ 0 h 106"/>
                  <a:gd name="T10" fmla="*/ 159 w 159"/>
                  <a:gd name="T11" fmla="*/ 3 h 106"/>
                  <a:gd name="T12" fmla="*/ 79 w 159"/>
                  <a:gd name="T13" fmla="*/ 75 h 106"/>
                </a:gdLst>
                <a:ahLst/>
                <a:cxnLst>
                  <a:cxn ang="0">
                    <a:pos x="T0" y="T1"/>
                  </a:cxn>
                  <a:cxn ang="0">
                    <a:pos x="T2" y="T3"/>
                  </a:cxn>
                  <a:cxn ang="0">
                    <a:pos x="T4" y="T5"/>
                  </a:cxn>
                  <a:cxn ang="0">
                    <a:pos x="T6" y="T7"/>
                  </a:cxn>
                  <a:cxn ang="0">
                    <a:pos x="T8" y="T9"/>
                  </a:cxn>
                  <a:cxn ang="0">
                    <a:pos x="T10" y="T11"/>
                  </a:cxn>
                  <a:cxn ang="0">
                    <a:pos x="T12" y="T13"/>
                  </a:cxn>
                </a:cxnLst>
                <a:rect l="0" t="0" r="r" b="b"/>
                <a:pathLst>
                  <a:path w="159" h="106">
                    <a:moveTo>
                      <a:pt x="79" y="75"/>
                    </a:moveTo>
                    <a:lnTo>
                      <a:pt x="2" y="106"/>
                    </a:lnTo>
                    <a:lnTo>
                      <a:pt x="0" y="102"/>
                    </a:lnTo>
                    <a:lnTo>
                      <a:pt x="78" y="70"/>
                    </a:lnTo>
                    <a:lnTo>
                      <a:pt x="156" y="0"/>
                    </a:lnTo>
                    <a:lnTo>
                      <a:pt x="159" y="3"/>
                    </a:lnTo>
                    <a:lnTo>
                      <a:pt x="79" y="75"/>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83"/>
              <p:cNvSpPr>
                <a:spLocks/>
              </p:cNvSpPr>
              <p:nvPr/>
            </p:nvSpPr>
            <p:spPr bwMode="auto">
              <a:xfrm>
                <a:off x="8201028" y="2614629"/>
                <a:ext cx="44450" cy="46038"/>
              </a:xfrm>
              <a:custGeom>
                <a:avLst/>
                <a:gdLst>
                  <a:gd name="T0" fmla="*/ 25 w 30"/>
                  <a:gd name="T1" fmla="*/ 6 h 31"/>
                  <a:gd name="T2" fmla="*/ 24 w 30"/>
                  <a:gd name="T3" fmla="*/ 26 h 31"/>
                  <a:gd name="T4" fmla="*/ 5 w 30"/>
                  <a:gd name="T5" fmla="*/ 25 h 31"/>
                  <a:gd name="T6" fmla="*/ 5 w 30"/>
                  <a:gd name="T7" fmla="*/ 6 h 31"/>
                  <a:gd name="T8" fmla="*/ 25 w 30"/>
                  <a:gd name="T9" fmla="*/ 6 h 31"/>
                </a:gdLst>
                <a:ahLst/>
                <a:cxnLst>
                  <a:cxn ang="0">
                    <a:pos x="T0" y="T1"/>
                  </a:cxn>
                  <a:cxn ang="0">
                    <a:pos x="T2" y="T3"/>
                  </a:cxn>
                  <a:cxn ang="0">
                    <a:pos x="T4" y="T5"/>
                  </a:cxn>
                  <a:cxn ang="0">
                    <a:pos x="T6" y="T7"/>
                  </a:cxn>
                  <a:cxn ang="0">
                    <a:pos x="T8" y="T9"/>
                  </a:cxn>
                </a:cxnLst>
                <a:rect l="0" t="0" r="r" b="b"/>
                <a:pathLst>
                  <a:path w="30" h="31">
                    <a:moveTo>
                      <a:pt x="25" y="6"/>
                    </a:moveTo>
                    <a:cubicBezTo>
                      <a:pt x="30" y="12"/>
                      <a:pt x="30" y="20"/>
                      <a:pt x="24" y="26"/>
                    </a:cubicBezTo>
                    <a:cubicBezTo>
                      <a:pt x="19" y="31"/>
                      <a:pt x="10" y="31"/>
                      <a:pt x="5" y="25"/>
                    </a:cubicBezTo>
                    <a:cubicBezTo>
                      <a:pt x="0" y="20"/>
                      <a:pt x="0" y="11"/>
                      <a:pt x="5" y="6"/>
                    </a:cubicBezTo>
                    <a:cubicBezTo>
                      <a:pt x="11" y="0"/>
                      <a:pt x="19" y="1"/>
                      <a:pt x="25" y="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184"/>
              <p:cNvSpPr>
                <a:spLocks/>
              </p:cNvSpPr>
              <p:nvPr/>
            </p:nvSpPr>
            <p:spPr bwMode="auto">
              <a:xfrm>
                <a:off x="8324853" y="2568591"/>
                <a:ext cx="41275" cy="39688"/>
              </a:xfrm>
              <a:custGeom>
                <a:avLst/>
                <a:gdLst>
                  <a:gd name="T0" fmla="*/ 27 w 27"/>
                  <a:gd name="T1" fmla="*/ 14 h 27"/>
                  <a:gd name="T2" fmla="*/ 14 w 27"/>
                  <a:gd name="T3" fmla="*/ 27 h 27"/>
                  <a:gd name="T4" fmla="*/ 0 w 27"/>
                  <a:gd name="T5" fmla="*/ 13 h 27"/>
                  <a:gd name="T6" fmla="*/ 14 w 27"/>
                  <a:gd name="T7" fmla="*/ 0 h 27"/>
                  <a:gd name="T8" fmla="*/ 27 w 27"/>
                  <a:gd name="T9" fmla="*/ 14 h 27"/>
                </a:gdLst>
                <a:ahLst/>
                <a:cxnLst>
                  <a:cxn ang="0">
                    <a:pos x="T0" y="T1"/>
                  </a:cxn>
                  <a:cxn ang="0">
                    <a:pos x="T2" y="T3"/>
                  </a:cxn>
                  <a:cxn ang="0">
                    <a:pos x="T4" y="T5"/>
                  </a:cxn>
                  <a:cxn ang="0">
                    <a:pos x="T6" y="T7"/>
                  </a:cxn>
                  <a:cxn ang="0">
                    <a:pos x="T8" y="T9"/>
                  </a:cxn>
                </a:cxnLst>
                <a:rect l="0" t="0" r="r" b="b"/>
                <a:pathLst>
                  <a:path w="27" h="27">
                    <a:moveTo>
                      <a:pt x="27" y="14"/>
                    </a:moveTo>
                    <a:cubicBezTo>
                      <a:pt x="27" y="21"/>
                      <a:pt x="21" y="27"/>
                      <a:pt x="14" y="27"/>
                    </a:cubicBezTo>
                    <a:cubicBezTo>
                      <a:pt x="6" y="27"/>
                      <a:pt x="0" y="21"/>
                      <a:pt x="0" y="13"/>
                    </a:cubicBezTo>
                    <a:cubicBezTo>
                      <a:pt x="0" y="6"/>
                      <a:pt x="6" y="0"/>
                      <a:pt x="14" y="0"/>
                    </a:cubicBezTo>
                    <a:cubicBezTo>
                      <a:pt x="21" y="0"/>
                      <a:pt x="27" y="6"/>
                      <a:pt x="27" y="1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185"/>
              <p:cNvSpPr>
                <a:spLocks noChangeArrowheads="1"/>
              </p:cNvSpPr>
              <p:nvPr/>
            </p:nvSpPr>
            <p:spPr bwMode="auto">
              <a:xfrm>
                <a:off x="8450266" y="2455878"/>
                <a:ext cx="41275" cy="4127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2"/>
            <p:cNvGrpSpPr/>
            <p:nvPr/>
          </p:nvGrpSpPr>
          <p:grpSpPr>
            <a:xfrm>
              <a:off x="8371697" y="3497262"/>
              <a:ext cx="1284704" cy="2599529"/>
              <a:chOff x="7820028" y="3495697"/>
              <a:chExt cx="406400" cy="822329"/>
            </a:xfrm>
          </p:grpSpPr>
          <p:sp>
            <p:nvSpPr>
              <p:cNvPr id="195" name="Freeform 243"/>
              <p:cNvSpPr>
                <a:spLocks/>
              </p:cNvSpPr>
              <p:nvPr/>
            </p:nvSpPr>
            <p:spPr bwMode="auto">
              <a:xfrm>
                <a:off x="8043866" y="3517922"/>
                <a:ext cx="92075" cy="57150"/>
              </a:xfrm>
              <a:custGeom>
                <a:avLst/>
                <a:gdLst>
                  <a:gd name="T0" fmla="*/ 58 w 58"/>
                  <a:gd name="T1" fmla="*/ 0 h 36"/>
                  <a:gd name="T2" fmla="*/ 50 w 58"/>
                  <a:gd name="T3" fmla="*/ 18 h 36"/>
                  <a:gd name="T4" fmla="*/ 58 w 58"/>
                  <a:gd name="T5" fmla="*/ 36 h 36"/>
                  <a:gd name="T6" fmla="*/ 0 w 58"/>
                  <a:gd name="T7" fmla="*/ 36 h 36"/>
                  <a:gd name="T8" fmla="*/ 0 w 58"/>
                  <a:gd name="T9" fmla="*/ 0 h 36"/>
                  <a:gd name="T10" fmla="*/ 58 w 58"/>
                  <a:gd name="T11" fmla="*/ 0 h 36"/>
                </a:gdLst>
                <a:ahLst/>
                <a:cxnLst>
                  <a:cxn ang="0">
                    <a:pos x="T0" y="T1"/>
                  </a:cxn>
                  <a:cxn ang="0">
                    <a:pos x="T2" y="T3"/>
                  </a:cxn>
                  <a:cxn ang="0">
                    <a:pos x="T4" y="T5"/>
                  </a:cxn>
                  <a:cxn ang="0">
                    <a:pos x="T6" y="T7"/>
                  </a:cxn>
                  <a:cxn ang="0">
                    <a:pos x="T8" y="T9"/>
                  </a:cxn>
                  <a:cxn ang="0">
                    <a:pos x="T10" y="T11"/>
                  </a:cxn>
                </a:cxnLst>
                <a:rect l="0" t="0" r="r" b="b"/>
                <a:pathLst>
                  <a:path w="58" h="36">
                    <a:moveTo>
                      <a:pt x="58" y="0"/>
                    </a:moveTo>
                    <a:lnTo>
                      <a:pt x="50" y="18"/>
                    </a:lnTo>
                    <a:lnTo>
                      <a:pt x="58" y="36"/>
                    </a:lnTo>
                    <a:lnTo>
                      <a:pt x="0" y="36"/>
                    </a:lnTo>
                    <a:lnTo>
                      <a:pt x="0" y="0"/>
                    </a:lnTo>
                    <a:lnTo>
                      <a:pt x="58" y="0"/>
                    </a:ln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244"/>
              <p:cNvSpPr>
                <a:spLocks noChangeArrowheads="1"/>
              </p:cNvSpPr>
              <p:nvPr/>
            </p:nvSpPr>
            <p:spPr bwMode="auto">
              <a:xfrm>
                <a:off x="8039103" y="3508397"/>
                <a:ext cx="12700" cy="131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Oval 245"/>
              <p:cNvSpPr>
                <a:spLocks noChangeArrowheads="1"/>
              </p:cNvSpPr>
              <p:nvPr/>
            </p:nvSpPr>
            <p:spPr bwMode="auto">
              <a:xfrm>
                <a:off x="8035928" y="3495697"/>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246"/>
              <p:cNvSpPr>
                <a:spLocks noChangeArrowheads="1"/>
              </p:cNvSpPr>
              <p:nvPr/>
            </p:nvSpPr>
            <p:spPr bwMode="auto">
              <a:xfrm>
                <a:off x="7894640" y="3646510"/>
                <a:ext cx="42863" cy="77788"/>
              </a:xfrm>
              <a:prstGeom prst="rect">
                <a:avLst/>
              </a:prstGeom>
              <a:solidFill>
                <a:srgbClr val="FF8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247"/>
              <p:cNvSpPr>
                <a:spLocks noChangeArrowheads="1"/>
              </p:cNvSpPr>
              <p:nvPr/>
            </p:nvSpPr>
            <p:spPr bwMode="auto">
              <a:xfrm>
                <a:off x="7937503" y="3646510"/>
                <a:ext cx="227013" cy="77788"/>
              </a:xfrm>
              <a:prstGeom prst="rect">
                <a:avLst/>
              </a:prstGeom>
              <a:solidFill>
                <a:srgbClr val="FF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248"/>
              <p:cNvSpPr>
                <a:spLocks noChangeArrowheads="1"/>
              </p:cNvSpPr>
              <p:nvPr/>
            </p:nvSpPr>
            <p:spPr bwMode="auto">
              <a:xfrm>
                <a:off x="7820028" y="4270401"/>
                <a:ext cx="117475" cy="47625"/>
              </a:xfrm>
              <a:prstGeom prst="rect">
                <a:avLst/>
              </a:prstGeom>
              <a:solidFill>
                <a:srgbClr val="FF8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249"/>
              <p:cNvSpPr>
                <a:spLocks noChangeArrowheads="1"/>
              </p:cNvSpPr>
              <p:nvPr/>
            </p:nvSpPr>
            <p:spPr bwMode="auto">
              <a:xfrm>
                <a:off x="7937503" y="4270401"/>
                <a:ext cx="288925" cy="47625"/>
              </a:xfrm>
              <a:prstGeom prst="rect">
                <a:avLst/>
              </a:prstGeom>
              <a:solidFill>
                <a:srgbClr val="FF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250"/>
              <p:cNvSpPr>
                <a:spLocks noChangeArrowheads="1"/>
              </p:cNvSpPr>
              <p:nvPr/>
            </p:nvSpPr>
            <p:spPr bwMode="auto">
              <a:xfrm>
                <a:off x="7851778" y="3711598"/>
                <a:ext cx="85725" cy="561978"/>
              </a:xfrm>
              <a:prstGeom prst="rect">
                <a:avLst/>
              </a:prstGeom>
              <a:solidFill>
                <a:srgbClr val="FF8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251"/>
              <p:cNvSpPr>
                <a:spLocks noChangeArrowheads="1"/>
              </p:cNvSpPr>
              <p:nvPr/>
            </p:nvSpPr>
            <p:spPr bwMode="auto">
              <a:xfrm>
                <a:off x="7937503" y="3711598"/>
                <a:ext cx="257175" cy="561978"/>
              </a:xfrm>
              <a:prstGeom prst="rect">
                <a:avLst/>
              </a:prstGeom>
              <a:solidFill>
                <a:srgbClr val="FF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252"/>
              <p:cNvSpPr>
                <a:spLocks noChangeArrowheads="1"/>
              </p:cNvSpPr>
              <p:nvPr/>
            </p:nvSpPr>
            <p:spPr bwMode="auto">
              <a:xfrm>
                <a:off x="7937503" y="3729060"/>
                <a:ext cx="55563" cy="527053"/>
              </a:xfrm>
              <a:prstGeom prst="rect">
                <a:avLst/>
              </a:prstGeom>
              <a:solidFill>
                <a:srgbClr val="001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253"/>
              <p:cNvSpPr>
                <a:spLocks noChangeArrowheads="1"/>
              </p:cNvSpPr>
              <p:nvPr/>
            </p:nvSpPr>
            <p:spPr bwMode="auto">
              <a:xfrm>
                <a:off x="8023228" y="3729060"/>
                <a:ext cx="55563" cy="527053"/>
              </a:xfrm>
              <a:prstGeom prst="rect">
                <a:avLst/>
              </a:prstGeom>
              <a:solidFill>
                <a:srgbClr val="001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254"/>
              <p:cNvSpPr>
                <a:spLocks noChangeArrowheads="1"/>
              </p:cNvSpPr>
              <p:nvPr/>
            </p:nvSpPr>
            <p:spPr bwMode="auto">
              <a:xfrm>
                <a:off x="8107366" y="3729060"/>
                <a:ext cx="57150" cy="527053"/>
              </a:xfrm>
              <a:prstGeom prst="rect">
                <a:avLst/>
              </a:prstGeom>
              <a:solidFill>
                <a:srgbClr val="001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255"/>
              <p:cNvSpPr>
                <a:spLocks noChangeArrowheads="1"/>
              </p:cNvSpPr>
              <p:nvPr/>
            </p:nvSpPr>
            <p:spPr bwMode="auto">
              <a:xfrm>
                <a:off x="7937503" y="3822723"/>
                <a:ext cx="236538" cy="41275"/>
              </a:xfrm>
              <a:prstGeom prst="rect">
                <a:avLst/>
              </a:prstGeom>
              <a:solidFill>
                <a:srgbClr val="FF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256"/>
              <p:cNvSpPr>
                <a:spLocks noChangeArrowheads="1"/>
              </p:cNvSpPr>
              <p:nvPr/>
            </p:nvSpPr>
            <p:spPr bwMode="auto">
              <a:xfrm>
                <a:off x="7937503" y="3971949"/>
                <a:ext cx="236538" cy="41275"/>
              </a:xfrm>
              <a:prstGeom prst="rect">
                <a:avLst/>
              </a:prstGeom>
              <a:solidFill>
                <a:srgbClr val="FF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257"/>
              <p:cNvSpPr>
                <a:spLocks noChangeArrowheads="1"/>
              </p:cNvSpPr>
              <p:nvPr/>
            </p:nvSpPr>
            <p:spPr bwMode="auto">
              <a:xfrm>
                <a:off x="7937503" y="4119588"/>
                <a:ext cx="236538" cy="41275"/>
              </a:xfrm>
              <a:prstGeom prst="rect">
                <a:avLst/>
              </a:prstGeom>
              <a:solidFill>
                <a:srgbClr val="FF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6209256" y="5461276"/>
              <a:ext cx="528952" cy="561585"/>
              <a:chOff x="6891340" y="2546366"/>
              <a:chExt cx="488950" cy="519115"/>
            </a:xfrm>
          </p:grpSpPr>
          <p:sp>
            <p:nvSpPr>
              <p:cNvPr id="191" name="Freeform 273"/>
              <p:cNvSpPr>
                <a:spLocks/>
              </p:cNvSpPr>
              <p:nvPr/>
            </p:nvSpPr>
            <p:spPr bwMode="auto">
              <a:xfrm>
                <a:off x="6891340" y="2546366"/>
                <a:ext cx="488950" cy="519115"/>
              </a:xfrm>
              <a:custGeom>
                <a:avLst/>
                <a:gdLst>
                  <a:gd name="T0" fmla="*/ 240 w 330"/>
                  <a:gd name="T1" fmla="*/ 280 h 352"/>
                  <a:gd name="T2" fmla="*/ 281 w 330"/>
                  <a:gd name="T3" fmla="*/ 331 h 352"/>
                  <a:gd name="T4" fmla="*/ 330 w 330"/>
                  <a:gd name="T5" fmla="*/ 352 h 352"/>
                  <a:gd name="T6" fmla="*/ 125 w 330"/>
                  <a:gd name="T7" fmla="*/ 141 h 352"/>
                  <a:gd name="T8" fmla="*/ 126 w 330"/>
                  <a:gd name="T9" fmla="*/ 141 h 352"/>
                  <a:gd name="T10" fmla="*/ 127 w 330"/>
                  <a:gd name="T11" fmla="*/ 141 h 352"/>
                  <a:gd name="T12" fmla="*/ 233 w 330"/>
                  <a:gd name="T13" fmla="*/ 211 h 352"/>
                  <a:gd name="T14" fmla="*/ 269 w 330"/>
                  <a:gd name="T15" fmla="*/ 247 h 352"/>
                  <a:gd name="T16" fmla="*/ 270 w 330"/>
                  <a:gd name="T17" fmla="*/ 245 h 352"/>
                  <a:gd name="T18" fmla="*/ 282 w 330"/>
                  <a:gd name="T19" fmla="*/ 190 h 352"/>
                  <a:gd name="T20" fmla="*/ 246 w 330"/>
                  <a:gd name="T21" fmla="*/ 99 h 352"/>
                  <a:gd name="T22" fmla="*/ 183 w 330"/>
                  <a:gd name="T23" fmla="*/ 61 h 352"/>
                  <a:gd name="T24" fmla="*/ 130 w 330"/>
                  <a:gd name="T25" fmla="*/ 51 h 352"/>
                  <a:gd name="T26" fmla="*/ 0 w 330"/>
                  <a:gd name="T27" fmla="*/ 0 h 352"/>
                  <a:gd name="T28" fmla="*/ 17 w 330"/>
                  <a:gd name="T29" fmla="*/ 102 h 352"/>
                  <a:gd name="T30" fmla="*/ 44 w 330"/>
                  <a:gd name="T31" fmla="*/ 205 h 352"/>
                  <a:gd name="T32" fmla="*/ 67 w 330"/>
                  <a:gd name="T33" fmla="*/ 246 h 352"/>
                  <a:gd name="T34" fmla="*/ 120 w 330"/>
                  <a:gd name="T35" fmla="*/ 286 h 352"/>
                  <a:gd name="T36" fmla="*/ 185 w 330"/>
                  <a:gd name="T37" fmla="*/ 299 h 352"/>
                  <a:gd name="T38" fmla="*/ 238 w 330"/>
                  <a:gd name="T39" fmla="*/ 281 h 352"/>
                  <a:gd name="T40" fmla="*/ 240 w 330"/>
                  <a:gd name="T41" fmla="*/ 28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0" h="352">
                    <a:moveTo>
                      <a:pt x="240" y="280"/>
                    </a:moveTo>
                    <a:cubicBezTo>
                      <a:pt x="256" y="297"/>
                      <a:pt x="281" y="331"/>
                      <a:pt x="281" y="331"/>
                    </a:cubicBezTo>
                    <a:cubicBezTo>
                      <a:pt x="330" y="352"/>
                      <a:pt x="330" y="352"/>
                      <a:pt x="330" y="352"/>
                    </a:cubicBezTo>
                    <a:cubicBezTo>
                      <a:pt x="330" y="352"/>
                      <a:pt x="199" y="191"/>
                      <a:pt x="125" y="141"/>
                    </a:cubicBezTo>
                    <a:cubicBezTo>
                      <a:pt x="126" y="141"/>
                      <a:pt x="126" y="141"/>
                      <a:pt x="126" y="141"/>
                    </a:cubicBezTo>
                    <a:cubicBezTo>
                      <a:pt x="126" y="141"/>
                      <a:pt x="127" y="141"/>
                      <a:pt x="127" y="141"/>
                    </a:cubicBezTo>
                    <a:cubicBezTo>
                      <a:pt x="164" y="162"/>
                      <a:pt x="200" y="184"/>
                      <a:pt x="233" y="211"/>
                    </a:cubicBezTo>
                    <a:cubicBezTo>
                      <a:pt x="246" y="222"/>
                      <a:pt x="259" y="233"/>
                      <a:pt x="269" y="247"/>
                    </a:cubicBezTo>
                    <a:cubicBezTo>
                      <a:pt x="269" y="246"/>
                      <a:pt x="270" y="246"/>
                      <a:pt x="270" y="245"/>
                    </a:cubicBezTo>
                    <a:cubicBezTo>
                      <a:pt x="279" y="228"/>
                      <a:pt x="283" y="209"/>
                      <a:pt x="282" y="190"/>
                    </a:cubicBezTo>
                    <a:cubicBezTo>
                      <a:pt x="281" y="156"/>
                      <a:pt x="268" y="126"/>
                      <a:pt x="246" y="99"/>
                    </a:cubicBezTo>
                    <a:cubicBezTo>
                      <a:pt x="229" y="79"/>
                      <a:pt x="208" y="68"/>
                      <a:pt x="183" y="61"/>
                    </a:cubicBezTo>
                    <a:cubicBezTo>
                      <a:pt x="166" y="56"/>
                      <a:pt x="171" y="60"/>
                      <a:pt x="130" y="51"/>
                    </a:cubicBezTo>
                    <a:cubicBezTo>
                      <a:pt x="90" y="41"/>
                      <a:pt x="0" y="0"/>
                      <a:pt x="0" y="0"/>
                    </a:cubicBezTo>
                    <a:cubicBezTo>
                      <a:pt x="0" y="6"/>
                      <a:pt x="14" y="82"/>
                      <a:pt x="17" y="102"/>
                    </a:cubicBezTo>
                    <a:cubicBezTo>
                      <a:pt x="23" y="137"/>
                      <a:pt x="31" y="172"/>
                      <a:pt x="44" y="205"/>
                    </a:cubicBezTo>
                    <a:cubicBezTo>
                      <a:pt x="50" y="220"/>
                      <a:pt x="57" y="234"/>
                      <a:pt x="67" y="246"/>
                    </a:cubicBezTo>
                    <a:cubicBezTo>
                      <a:pt x="81" y="264"/>
                      <a:pt x="100" y="277"/>
                      <a:pt x="120" y="286"/>
                    </a:cubicBezTo>
                    <a:cubicBezTo>
                      <a:pt x="141" y="296"/>
                      <a:pt x="162" y="300"/>
                      <a:pt x="185" y="299"/>
                    </a:cubicBezTo>
                    <a:cubicBezTo>
                      <a:pt x="204" y="297"/>
                      <a:pt x="222" y="292"/>
                      <a:pt x="238" y="281"/>
                    </a:cubicBezTo>
                    <a:cubicBezTo>
                      <a:pt x="239" y="280"/>
                      <a:pt x="239" y="280"/>
                      <a:pt x="240" y="280"/>
                    </a:cubicBez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274"/>
              <p:cNvSpPr>
                <a:spLocks/>
              </p:cNvSpPr>
              <p:nvPr/>
            </p:nvSpPr>
            <p:spPr bwMode="auto">
              <a:xfrm>
                <a:off x="7134228" y="2738455"/>
                <a:ext cx="173038" cy="152401"/>
              </a:xfrm>
              <a:custGeom>
                <a:avLst/>
                <a:gdLst>
                  <a:gd name="T0" fmla="*/ 1 w 117"/>
                  <a:gd name="T1" fmla="*/ 0 h 104"/>
                  <a:gd name="T2" fmla="*/ 0 w 117"/>
                  <a:gd name="T3" fmla="*/ 0 h 104"/>
                  <a:gd name="T4" fmla="*/ 0 w 117"/>
                  <a:gd name="T5" fmla="*/ 0 h 104"/>
                  <a:gd name="T6" fmla="*/ 111 w 117"/>
                  <a:gd name="T7" fmla="*/ 104 h 104"/>
                  <a:gd name="T8" fmla="*/ 117 w 117"/>
                  <a:gd name="T9" fmla="*/ 78 h 104"/>
                  <a:gd name="T10" fmla="*/ 107 w 117"/>
                  <a:gd name="T11" fmla="*/ 70 h 104"/>
                  <a:gd name="T12" fmla="*/ 1 w 117"/>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17" h="104">
                    <a:moveTo>
                      <a:pt x="1" y="0"/>
                    </a:moveTo>
                    <a:cubicBezTo>
                      <a:pt x="1" y="0"/>
                      <a:pt x="0" y="0"/>
                      <a:pt x="0" y="0"/>
                    </a:cubicBezTo>
                    <a:cubicBezTo>
                      <a:pt x="0" y="0"/>
                      <a:pt x="0" y="0"/>
                      <a:pt x="0" y="0"/>
                    </a:cubicBezTo>
                    <a:cubicBezTo>
                      <a:pt x="31" y="22"/>
                      <a:pt x="73" y="63"/>
                      <a:pt x="111" y="104"/>
                    </a:cubicBezTo>
                    <a:cubicBezTo>
                      <a:pt x="114" y="96"/>
                      <a:pt x="116" y="87"/>
                      <a:pt x="117" y="78"/>
                    </a:cubicBezTo>
                    <a:cubicBezTo>
                      <a:pt x="114" y="76"/>
                      <a:pt x="111" y="73"/>
                      <a:pt x="107" y="70"/>
                    </a:cubicBezTo>
                    <a:cubicBezTo>
                      <a:pt x="74" y="43"/>
                      <a:pt x="38" y="21"/>
                      <a:pt x="1" y="0"/>
                    </a:cubicBez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275"/>
              <p:cNvSpPr>
                <a:spLocks/>
              </p:cNvSpPr>
              <p:nvPr/>
            </p:nvSpPr>
            <p:spPr bwMode="auto">
              <a:xfrm>
                <a:off x="6891340" y="2546366"/>
                <a:ext cx="336550" cy="442915"/>
              </a:xfrm>
              <a:custGeom>
                <a:avLst/>
                <a:gdLst>
                  <a:gd name="T0" fmla="*/ 223 w 227"/>
                  <a:gd name="T1" fmla="*/ 287 h 300"/>
                  <a:gd name="T2" fmla="*/ 159 w 227"/>
                  <a:gd name="T3" fmla="*/ 275 h 300"/>
                  <a:gd name="T4" fmla="*/ 105 w 227"/>
                  <a:gd name="T5" fmla="*/ 235 h 300"/>
                  <a:gd name="T6" fmla="*/ 82 w 227"/>
                  <a:gd name="T7" fmla="*/ 194 h 300"/>
                  <a:gd name="T8" fmla="*/ 55 w 227"/>
                  <a:gd name="T9" fmla="*/ 91 h 300"/>
                  <a:gd name="T10" fmla="*/ 43 w 227"/>
                  <a:gd name="T11" fmla="*/ 19 h 300"/>
                  <a:gd name="T12" fmla="*/ 0 w 227"/>
                  <a:gd name="T13" fmla="*/ 0 h 300"/>
                  <a:gd name="T14" fmla="*/ 17 w 227"/>
                  <a:gd name="T15" fmla="*/ 102 h 300"/>
                  <a:gd name="T16" fmla="*/ 44 w 227"/>
                  <a:gd name="T17" fmla="*/ 205 h 300"/>
                  <a:gd name="T18" fmla="*/ 67 w 227"/>
                  <a:gd name="T19" fmla="*/ 246 h 300"/>
                  <a:gd name="T20" fmla="*/ 120 w 227"/>
                  <a:gd name="T21" fmla="*/ 286 h 300"/>
                  <a:gd name="T22" fmla="*/ 185 w 227"/>
                  <a:gd name="T23" fmla="*/ 299 h 300"/>
                  <a:gd name="T24" fmla="*/ 227 w 227"/>
                  <a:gd name="T25" fmla="*/ 287 h 300"/>
                  <a:gd name="T26" fmla="*/ 223 w 227"/>
                  <a:gd name="T27" fmla="*/ 2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 h="300">
                    <a:moveTo>
                      <a:pt x="223" y="287"/>
                    </a:moveTo>
                    <a:cubicBezTo>
                      <a:pt x="201" y="289"/>
                      <a:pt x="179" y="285"/>
                      <a:pt x="159" y="275"/>
                    </a:cubicBezTo>
                    <a:cubicBezTo>
                      <a:pt x="138" y="266"/>
                      <a:pt x="120" y="253"/>
                      <a:pt x="105" y="235"/>
                    </a:cubicBezTo>
                    <a:cubicBezTo>
                      <a:pt x="95" y="223"/>
                      <a:pt x="88" y="209"/>
                      <a:pt x="82" y="194"/>
                    </a:cubicBezTo>
                    <a:cubicBezTo>
                      <a:pt x="69" y="161"/>
                      <a:pt x="61" y="126"/>
                      <a:pt x="55" y="91"/>
                    </a:cubicBezTo>
                    <a:cubicBezTo>
                      <a:pt x="53" y="78"/>
                      <a:pt x="47" y="44"/>
                      <a:pt x="43" y="19"/>
                    </a:cubicBezTo>
                    <a:cubicBezTo>
                      <a:pt x="19" y="8"/>
                      <a:pt x="0" y="0"/>
                      <a:pt x="0" y="0"/>
                    </a:cubicBezTo>
                    <a:cubicBezTo>
                      <a:pt x="0" y="6"/>
                      <a:pt x="14" y="82"/>
                      <a:pt x="17" y="102"/>
                    </a:cubicBezTo>
                    <a:cubicBezTo>
                      <a:pt x="23" y="137"/>
                      <a:pt x="31" y="172"/>
                      <a:pt x="44" y="205"/>
                    </a:cubicBezTo>
                    <a:cubicBezTo>
                      <a:pt x="50" y="220"/>
                      <a:pt x="57" y="234"/>
                      <a:pt x="67" y="246"/>
                    </a:cubicBezTo>
                    <a:cubicBezTo>
                      <a:pt x="81" y="264"/>
                      <a:pt x="100" y="277"/>
                      <a:pt x="120" y="286"/>
                    </a:cubicBezTo>
                    <a:cubicBezTo>
                      <a:pt x="141" y="296"/>
                      <a:pt x="162" y="300"/>
                      <a:pt x="185" y="299"/>
                    </a:cubicBezTo>
                    <a:cubicBezTo>
                      <a:pt x="200" y="298"/>
                      <a:pt x="214" y="294"/>
                      <a:pt x="227" y="287"/>
                    </a:cubicBezTo>
                    <a:cubicBezTo>
                      <a:pt x="226" y="287"/>
                      <a:pt x="224" y="287"/>
                      <a:pt x="223" y="287"/>
                    </a:cubicBezTo>
                    <a:close/>
                  </a:path>
                </a:pathLst>
              </a:custGeom>
              <a:solidFill>
                <a:srgbClr val="FF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276"/>
              <p:cNvSpPr>
                <a:spLocks/>
              </p:cNvSpPr>
              <p:nvPr/>
            </p:nvSpPr>
            <p:spPr bwMode="auto">
              <a:xfrm>
                <a:off x="7253290" y="2952768"/>
                <a:ext cx="127000" cy="112713"/>
              </a:xfrm>
              <a:custGeom>
                <a:avLst/>
                <a:gdLst>
                  <a:gd name="T0" fmla="*/ 0 w 86"/>
                  <a:gd name="T1" fmla="*/ 8 h 76"/>
                  <a:gd name="T2" fmla="*/ 37 w 86"/>
                  <a:gd name="T3" fmla="*/ 55 h 76"/>
                  <a:gd name="T4" fmla="*/ 86 w 86"/>
                  <a:gd name="T5" fmla="*/ 76 h 76"/>
                  <a:gd name="T6" fmla="*/ 21 w 86"/>
                  <a:gd name="T7" fmla="*/ 0 h 76"/>
                  <a:gd name="T8" fmla="*/ 0 w 86"/>
                  <a:gd name="T9" fmla="*/ 8 h 76"/>
                </a:gdLst>
                <a:ahLst/>
                <a:cxnLst>
                  <a:cxn ang="0">
                    <a:pos x="T0" y="T1"/>
                  </a:cxn>
                  <a:cxn ang="0">
                    <a:pos x="T2" y="T3"/>
                  </a:cxn>
                  <a:cxn ang="0">
                    <a:pos x="T4" y="T5"/>
                  </a:cxn>
                  <a:cxn ang="0">
                    <a:pos x="T6" y="T7"/>
                  </a:cxn>
                  <a:cxn ang="0">
                    <a:pos x="T8" y="T9"/>
                  </a:cxn>
                </a:cxnLst>
                <a:rect l="0" t="0" r="r" b="b"/>
                <a:pathLst>
                  <a:path w="86" h="76">
                    <a:moveTo>
                      <a:pt x="0" y="8"/>
                    </a:moveTo>
                    <a:cubicBezTo>
                      <a:pt x="16" y="26"/>
                      <a:pt x="37" y="55"/>
                      <a:pt x="37" y="55"/>
                    </a:cubicBezTo>
                    <a:cubicBezTo>
                      <a:pt x="86" y="76"/>
                      <a:pt x="86" y="76"/>
                      <a:pt x="86" y="76"/>
                    </a:cubicBezTo>
                    <a:cubicBezTo>
                      <a:pt x="86" y="76"/>
                      <a:pt x="58" y="42"/>
                      <a:pt x="21" y="0"/>
                    </a:cubicBezTo>
                    <a:cubicBezTo>
                      <a:pt x="14" y="4"/>
                      <a:pt x="7" y="6"/>
                      <a:pt x="0" y="8"/>
                    </a:cubicBez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p:nvPr/>
          </p:nvGrpSpPr>
          <p:grpSpPr>
            <a:xfrm>
              <a:off x="7151840" y="5317635"/>
              <a:ext cx="937025" cy="846582"/>
              <a:chOff x="7577140" y="2586054"/>
              <a:chExt cx="411163" cy="371477"/>
            </a:xfrm>
          </p:grpSpPr>
          <p:sp>
            <p:nvSpPr>
              <p:cNvPr id="186" name="Freeform 168"/>
              <p:cNvSpPr>
                <a:spLocks/>
              </p:cNvSpPr>
              <p:nvPr/>
            </p:nvSpPr>
            <p:spPr bwMode="auto">
              <a:xfrm>
                <a:off x="7577140" y="2589229"/>
                <a:ext cx="223838" cy="357190"/>
              </a:xfrm>
              <a:custGeom>
                <a:avLst/>
                <a:gdLst>
                  <a:gd name="T0" fmla="*/ 151 w 151"/>
                  <a:gd name="T1" fmla="*/ 0 h 242"/>
                  <a:gd name="T2" fmla="*/ 121 w 151"/>
                  <a:gd name="T3" fmla="*/ 0 h 242"/>
                  <a:gd name="T4" fmla="*/ 0 w 151"/>
                  <a:gd name="T5" fmla="*/ 121 h 242"/>
                  <a:gd name="T6" fmla="*/ 121 w 151"/>
                  <a:gd name="T7" fmla="*/ 242 h 242"/>
                  <a:gd name="T8" fmla="*/ 151 w 151"/>
                  <a:gd name="T9" fmla="*/ 242 h 242"/>
                  <a:gd name="T10" fmla="*/ 151 w 151"/>
                  <a:gd name="T11" fmla="*/ 0 h 242"/>
                </a:gdLst>
                <a:ahLst/>
                <a:cxnLst>
                  <a:cxn ang="0">
                    <a:pos x="T0" y="T1"/>
                  </a:cxn>
                  <a:cxn ang="0">
                    <a:pos x="T2" y="T3"/>
                  </a:cxn>
                  <a:cxn ang="0">
                    <a:pos x="T4" y="T5"/>
                  </a:cxn>
                  <a:cxn ang="0">
                    <a:pos x="T6" y="T7"/>
                  </a:cxn>
                  <a:cxn ang="0">
                    <a:pos x="T8" y="T9"/>
                  </a:cxn>
                  <a:cxn ang="0">
                    <a:pos x="T10" y="T11"/>
                  </a:cxn>
                </a:cxnLst>
                <a:rect l="0" t="0" r="r" b="b"/>
                <a:pathLst>
                  <a:path w="151" h="242">
                    <a:moveTo>
                      <a:pt x="151" y="0"/>
                    </a:moveTo>
                    <a:cubicBezTo>
                      <a:pt x="121" y="0"/>
                      <a:pt x="121" y="0"/>
                      <a:pt x="121" y="0"/>
                    </a:cubicBezTo>
                    <a:cubicBezTo>
                      <a:pt x="54" y="0"/>
                      <a:pt x="0" y="54"/>
                      <a:pt x="0" y="121"/>
                    </a:cubicBezTo>
                    <a:cubicBezTo>
                      <a:pt x="0" y="188"/>
                      <a:pt x="54" y="242"/>
                      <a:pt x="121" y="242"/>
                    </a:cubicBezTo>
                    <a:cubicBezTo>
                      <a:pt x="151" y="242"/>
                      <a:pt x="151" y="242"/>
                      <a:pt x="151" y="242"/>
                    </a:cubicBezTo>
                    <a:lnTo>
                      <a:pt x="151" y="0"/>
                    </a:lnTo>
                    <a:close/>
                  </a:path>
                </a:pathLst>
              </a:custGeom>
              <a:solidFill>
                <a:srgbClr val="FF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69"/>
              <p:cNvSpPr>
                <a:spLocks/>
              </p:cNvSpPr>
              <p:nvPr/>
            </p:nvSpPr>
            <p:spPr bwMode="auto">
              <a:xfrm>
                <a:off x="7610478" y="2586054"/>
                <a:ext cx="377825" cy="371477"/>
              </a:xfrm>
              <a:custGeom>
                <a:avLst/>
                <a:gdLst>
                  <a:gd name="T0" fmla="*/ 206 w 255"/>
                  <a:gd name="T1" fmla="*/ 36 h 252"/>
                  <a:gd name="T2" fmla="*/ 197 w 255"/>
                  <a:gd name="T3" fmla="*/ 28 h 252"/>
                  <a:gd name="T4" fmla="*/ 127 w 255"/>
                  <a:gd name="T5" fmla="*/ 2 h 252"/>
                  <a:gd name="T6" fmla="*/ 1 w 255"/>
                  <a:gd name="T7" fmla="*/ 119 h 252"/>
                  <a:gd name="T8" fmla="*/ 16 w 255"/>
                  <a:gd name="T9" fmla="*/ 182 h 252"/>
                  <a:gd name="T10" fmla="*/ 63 w 255"/>
                  <a:gd name="T11" fmla="*/ 229 h 252"/>
                  <a:gd name="T12" fmla="*/ 92 w 255"/>
                  <a:gd name="T13" fmla="*/ 241 h 252"/>
                  <a:gd name="T14" fmla="*/ 209 w 255"/>
                  <a:gd name="T15" fmla="*/ 208 h 252"/>
                  <a:gd name="T16" fmla="*/ 206 w 255"/>
                  <a:gd name="T17" fmla="*/ 3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2">
                    <a:moveTo>
                      <a:pt x="206" y="36"/>
                    </a:moveTo>
                    <a:cubicBezTo>
                      <a:pt x="203" y="33"/>
                      <a:pt x="200" y="31"/>
                      <a:pt x="197" y="28"/>
                    </a:cubicBezTo>
                    <a:cubicBezTo>
                      <a:pt x="176" y="12"/>
                      <a:pt x="153" y="3"/>
                      <a:pt x="127" y="2"/>
                    </a:cubicBezTo>
                    <a:cubicBezTo>
                      <a:pt x="60" y="0"/>
                      <a:pt x="4" y="52"/>
                      <a:pt x="1" y="119"/>
                    </a:cubicBezTo>
                    <a:cubicBezTo>
                      <a:pt x="0" y="142"/>
                      <a:pt x="5" y="161"/>
                      <a:pt x="16" y="182"/>
                    </a:cubicBezTo>
                    <a:cubicBezTo>
                      <a:pt x="28" y="202"/>
                      <a:pt x="42" y="217"/>
                      <a:pt x="63" y="229"/>
                    </a:cubicBezTo>
                    <a:cubicBezTo>
                      <a:pt x="72" y="234"/>
                      <a:pt x="82" y="238"/>
                      <a:pt x="92" y="241"/>
                    </a:cubicBezTo>
                    <a:cubicBezTo>
                      <a:pt x="136" y="252"/>
                      <a:pt x="178" y="240"/>
                      <a:pt x="209" y="208"/>
                    </a:cubicBezTo>
                    <a:cubicBezTo>
                      <a:pt x="255" y="160"/>
                      <a:pt x="254" y="83"/>
                      <a:pt x="206" y="36"/>
                    </a:cubicBezTo>
                    <a:close/>
                  </a:path>
                </a:pathLst>
              </a:custGeom>
              <a:solidFill>
                <a:srgbClr val="001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70"/>
              <p:cNvSpPr>
                <a:spLocks/>
              </p:cNvSpPr>
              <p:nvPr/>
            </p:nvSpPr>
            <p:spPr bwMode="auto">
              <a:xfrm>
                <a:off x="7610478" y="2586054"/>
                <a:ext cx="292100" cy="355602"/>
              </a:xfrm>
              <a:custGeom>
                <a:avLst/>
                <a:gdLst>
                  <a:gd name="T0" fmla="*/ 127 w 197"/>
                  <a:gd name="T1" fmla="*/ 2 h 241"/>
                  <a:gd name="T2" fmla="*/ 1 w 197"/>
                  <a:gd name="T3" fmla="*/ 119 h 241"/>
                  <a:gd name="T4" fmla="*/ 16 w 197"/>
                  <a:gd name="T5" fmla="*/ 182 h 241"/>
                  <a:gd name="T6" fmla="*/ 63 w 197"/>
                  <a:gd name="T7" fmla="*/ 229 h 241"/>
                  <a:gd name="T8" fmla="*/ 92 w 197"/>
                  <a:gd name="T9" fmla="*/ 241 h 241"/>
                  <a:gd name="T10" fmla="*/ 122 w 197"/>
                  <a:gd name="T11" fmla="*/ 123 h 241"/>
                  <a:gd name="T12" fmla="*/ 197 w 197"/>
                  <a:gd name="T13" fmla="*/ 28 h 241"/>
                  <a:gd name="T14" fmla="*/ 127 w 197"/>
                  <a:gd name="T15" fmla="*/ 2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241">
                    <a:moveTo>
                      <a:pt x="127" y="2"/>
                    </a:moveTo>
                    <a:cubicBezTo>
                      <a:pt x="60" y="0"/>
                      <a:pt x="4" y="52"/>
                      <a:pt x="1" y="119"/>
                    </a:cubicBezTo>
                    <a:cubicBezTo>
                      <a:pt x="0" y="142"/>
                      <a:pt x="5" y="161"/>
                      <a:pt x="16" y="182"/>
                    </a:cubicBezTo>
                    <a:cubicBezTo>
                      <a:pt x="28" y="202"/>
                      <a:pt x="42" y="217"/>
                      <a:pt x="63" y="229"/>
                    </a:cubicBezTo>
                    <a:cubicBezTo>
                      <a:pt x="72" y="234"/>
                      <a:pt x="82" y="238"/>
                      <a:pt x="92" y="241"/>
                    </a:cubicBezTo>
                    <a:cubicBezTo>
                      <a:pt x="122" y="123"/>
                      <a:pt x="122" y="123"/>
                      <a:pt x="122" y="123"/>
                    </a:cubicBezTo>
                    <a:cubicBezTo>
                      <a:pt x="197" y="28"/>
                      <a:pt x="197" y="28"/>
                      <a:pt x="197" y="28"/>
                    </a:cubicBezTo>
                    <a:cubicBezTo>
                      <a:pt x="176" y="12"/>
                      <a:pt x="153" y="3"/>
                      <a:pt x="127" y="2"/>
                    </a:cubicBezTo>
                    <a:close/>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71"/>
              <p:cNvSpPr>
                <a:spLocks/>
              </p:cNvSpPr>
              <p:nvPr/>
            </p:nvSpPr>
            <p:spPr bwMode="auto">
              <a:xfrm>
                <a:off x="7747003" y="2767030"/>
                <a:ext cx="173038" cy="190501"/>
              </a:xfrm>
              <a:custGeom>
                <a:avLst/>
                <a:gdLst>
                  <a:gd name="T0" fmla="*/ 30 w 117"/>
                  <a:gd name="T1" fmla="*/ 0 h 129"/>
                  <a:gd name="T2" fmla="*/ 0 w 117"/>
                  <a:gd name="T3" fmla="*/ 118 h 129"/>
                  <a:gd name="T4" fmla="*/ 117 w 117"/>
                  <a:gd name="T5" fmla="*/ 85 h 129"/>
                  <a:gd name="T6" fmla="*/ 30 w 117"/>
                  <a:gd name="T7" fmla="*/ 0 h 129"/>
                </a:gdLst>
                <a:ahLst/>
                <a:cxnLst>
                  <a:cxn ang="0">
                    <a:pos x="T0" y="T1"/>
                  </a:cxn>
                  <a:cxn ang="0">
                    <a:pos x="T2" y="T3"/>
                  </a:cxn>
                  <a:cxn ang="0">
                    <a:pos x="T4" y="T5"/>
                  </a:cxn>
                  <a:cxn ang="0">
                    <a:pos x="T6" y="T7"/>
                  </a:cxn>
                </a:cxnLst>
                <a:rect l="0" t="0" r="r" b="b"/>
                <a:pathLst>
                  <a:path w="117" h="129">
                    <a:moveTo>
                      <a:pt x="30" y="0"/>
                    </a:moveTo>
                    <a:cubicBezTo>
                      <a:pt x="0" y="118"/>
                      <a:pt x="0" y="118"/>
                      <a:pt x="0" y="118"/>
                    </a:cubicBezTo>
                    <a:cubicBezTo>
                      <a:pt x="44" y="129"/>
                      <a:pt x="86" y="117"/>
                      <a:pt x="117" y="85"/>
                    </a:cubicBezTo>
                    <a:lnTo>
                      <a:pt x="30" y="0"/>
                    </a:lnTo>
                    <a:close/>
                  </a:path>
                </a:pathLst>
              </a:custGeom>
              <a:solidFill>
                <a:srgbClr val="FF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72"/>
              <p:cNvSpPr>
                <a:spLocks/>
              </p:cNvSpPr>
              <p:nvPr/>
            </p:nvSpPr>
            <p:spPr bwMode="auto">
              <a:xfrm>
                <a:off x="7791453" y="2589229"/>
                <a:ext cx="111125" cy="177801"/>
              </a:xfrm>
              <a:custGeom>
                <a:avLst/>
                <a:gdLst>
                  <a:gd name="T0" fmla="*/ 0 w 75"/>
                  <a:gd name="T1" fmla="*/ 121 h 121"/>
                  <a:gd name="T2" fmla="*/ 75 w 75"/>
                  <a:gd name="T3" fmla="*/ 26 h 121"/>
                  <a:gd name="T4" fmla="*/ 5 w 75"/>
                  <a:gd name="T5" fmla="*/ 0 h 121"/>
                  <a:gd name="T6" fmla="*/ 0 w 75"/>
                  <a:gd name="T7" fmla="*/ 121 h 121"/>
                </a:gdLst>
                <a:ahLst/>
                <a:cxnLst>
                  <a:cxn ang="0">
                    <a:pos x="T0" y="T1"/>
                  </a:cxn>
                  <a:cxn ang="0">
                    <a:pos x="T2" y="T3"/>
                  </a:cxn>
                  <a:cxn ang="0">
                    <a:pos x="T4" y="T5"/>
                  </a:cxn>
                  <a:cxn ang="0">
                    <a:pos x="T6" y="T7"/>
                  </a:cxn>
                </a:cxnLst>
                <a:rect l="0" t="0" r="r" b="b"/>
                <a:pathLst>
                  <a:path w="75" h="121">
                    <a:moveTo>
                      <a:pt x="0" y="121"/>
                    </a:moveTo>
                    <a:cubicBezTo>
                      <a:pt x="75" y="26"/>
                      <a:pt x="75" y="26"/>
                      <a:pt x="75" y="26"/>
                    </a:cubicBezTo>
                    <a:cubicBezTo>
                      <a:pt x="54" y="10"/>
                      <a:pt x="31" y="1"/>
                      <a:pt x="5" y="0"/>
                    </a:cubicBezTo>
                    <a:lnTo>
                      <a:pt x="0"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p:nvGrpSpPr>
          <p:grpSpPr>
            <a:xfrm>
              <a:off x="7056437" y="4564062"/>
              <a:ext cx="368929" cy="458985"/>
              <a:chOff x="6424615" y="3678260"/>
              <a:chExt cx="403225" cy="501653"/>
            </a:xfrm>
          </p:grpSpPr>
          <p:sp>
            <p:nvSpPr>
              <p:cNvPr id="75" name="Freeform 7"/>
              <p:cNvSpPr>
                <a:spLocks/>
              </p:cNvSpPr>
              <p:nvPr/>
            </p:nvSpPr>
            <p:spPr bwMode="auto">
              <a:xfrm>
                <a:off x="6424615" y="3738585"/>
                <a:ext cx="87313" cy="296864"/>
              </a:xfrm>
              <a:custGeom>
                <a:avLst/>
                <a:gdLst>
                  <a:gd name="T0" fmla="*/ 59 w 59"/>
                  <a:gd name="T1" fmla="*/ 0 h 201"/>
                  <a:gd name="T2" fmla="*/ 0 w 59"/>
                  <a:gd name="T3" fmla="*/ 0 h 201"/>
                  <a:gd name="T4" fmla="*/ 0 w 59"/>
                  <a:gd name="T5" fmla="*/ 15 h 201"/>
                  <a:gd name="T6" fmla="*/ 3 w 59"/>
                  <a:gd name="T7" fmla="*/ 15 h 201"/>
                  <a:gd name="T8" fmla="*/ 3 w 59"/>
                  <a:gd name="T9" fmla="*/ 175 h 201"/>
                  <a:gd name="T10" fmla="*/ 3 w 59"/>
                  <a:gd name="T11" fmla="*/ 175 h 201"/>
                  <a:gd name="T12" fmla="*/ 29 w 59"/>
                  <a:gd name="T13" fmla="*/ 201 h 201"/>
                  <a:gd name="T14" fmla="*/ 56 w 59"/>
                  <a:gd name="T15" fmla="*/ 175 h 201"/>
                  <a:gd name="T16" fmla="*/ 56 w 59"/>
                  <a:gd name="T17" fmla="*/ 175 h 201"/>
                  <a:gd name="T18" fmla="*/ 56 w 59"/>
                  <a:gd name="T19" fmla="*/ 15 h 201"/>
                  <a:gd name="T20" fmla="*/ 59 w 59"/>
                  <a:gd name="T21" fmla="*/ 15 h 201"/>
                  <a:gd name="T22" fmla="*/ 59 w 59"/>
                  <a:gd name="T23"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201">
                    <a:moveTo>
                      <a:pt x="59" y="0"/>
                    </a:moveTo>
                    <a:cubicBezTo>
                      <a:pt x="0" y="0"/>
                      <a:pt x="0" y="0"/>
                      <a:pt x="0" y="0"/>
                    </a:cubicBezTo>
                    <a:cubicBezTo>
                      <a:pt x="0" y="15"/>
                      <a:pt x="0" y="15"/>
                      <a:pt x="0" y="15"/>
                    </a:cubicBezTo>
                    <a:cubicBezTo>
                      <a:pt x="3" y="15"/>
                      <a:pt x="3" y="15"/>
                      <a:pt x="3" y="15"/>
                    </a:cubicBezTo>
                    <a:cubicBezTo>
                      <a:pt x="3" y="175"/>
                      <a:pt x="3" y="175"/>
                      <a:pt x="3" y="175"/>
                    </a:cubicBezTo>
                    <a:cubicBezTo>
                      <a:pt x="3" y="175"/>
                      <a:pt x="3" y="175"/>
                      <a:pt x="3" y="175"/>
                    </a:cubicBezTo>
                    <a:cubicBezTo>
                      <a:pt x="3" y="190"/>
                      <a:pt x="15" y="201"/>
                      <a:pt x="29" y="201"/>
                    </a:cubicBezTo>
                    <a:cubicBezTo>
                      <a:pt x="44" y="201"/>
                      <a:pt x="56" y="190"/>
                      <a:pt x="56" y="175"/>
                    </a:cubicBezTo>
                    <a:cubicBezTo>
                      <a:pt x="56" y="175"/>
                      <a:pt x="56" y="175"/>
                      <a:pt x="56" y="175"/>
                    </a:cubicBezTo>
                    <a:cubicBezTo>
                      <a:pt x="56" y="15"/>
                      <a:pt x="56" y="15"/>
                      <a:pt x="56" y="15"/>
                    </a:cubicBezTo>
                    <a:cubicBezTo>
                      <a:pt x="59" y="15"/>
                      <a:pt x="59" y="15"/>
                      <a:pt x="59" y="15"/>
                    </a:cubicBezTo>
                    <a:cubicBezTo>
                      <a:pt x="59" y="0"/>
                      <a:pt x="59" y="0"/>
                      <a:pt x="5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
              <p:cNvSpPr>
                <a:spLocks/>
              </p:cNvSpPr>
              <p:nvPr/>
            </p:nvSpPr>
            <p:spPr bwMode="auto">
              <a:xfrm>
                <a:off x="6429378" y="3884636"/>
                <a:ext cx="77788" cy="150813"/>
              </a:xfrm>
              <a:custGeom>
                <a:avLst/>
                <a:gdLst>
                  <a:gd name="T0" fmla="*/ 0 w 53"/>
                  <a:gd name="T1" fmla="*/ 77 h 103"/>
                  <a:gd name="T2" fmla="*/ 0 w 53"/>
                  <a:gd name="T3" fmla="*/ 77 h 103"/>
                  <a:gd name="T4" fmla="*/ 26 w 53"/>
                  <a:gd name="T5" fmla="*/ 103 h 103"/>
                  <a:gd name="T6" fmla="*/ 53 w 53"/>
                  <a:gd name="T7" fmla="*/ 77 h 103"/>
                  <a:gd name="T8" fmla="*/ 53 w 53"/>
                  <a:gd name="T9" fmla="*/ 77 h 103"/>
                  <a:gd name="T10" fmla="*/ 53 w 53"/>
                  <a:gd name="T11" fmla="*/ 0 h 103"/>
                  <a:gd name="T12" fmla="*/ 0 w 53"/>
                  <a:gd name="T13" fmla="*/ 0 h 103"/>
                  <a:gd name="T14" fmla="*/ 0 w 53"/>
                  <a:gd name="T15" fmla="*/ 77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03">
                    <a:moveTo>
                      <a:pt x="0" y="77"/>
                    </a:moveTo>
                    <a:cubicBezTo>
                      <a:pt x="0" y="77"/>
                      <a:pt x="0" y="77"/>
                      <a:pt x="0" y="77"/>
                    </a:cubicBezTo>
                    <a:cubicBezTo>
                      <a:pt x="0" y="92"/>
                      <a:pt x="12" y="103"/>
                      <a:pt x="26" y="103"/>
                    </a:cubicBezTo>
                    <a:cubicBezTo>
                      <a:pt x="41" y="103"/>
                      <a:pt x="53" y="92"/>
                      <a:pt x="53" y="77"/>
                    </a:cubicBezTo>
                    <a:cubicBezTo>
                      <a:pt x="53" y="77"/>
                      <a:pt x="53" y="77"/>
                      <a:pt x="53" y="77"/>
                    </a:cubicBezTo>
                    <a:cubicBezTo>
                      <a:pt x="53" y="0"/>
                      <a:pt x="53" y="0"/>
                      <a:pt x="53" y="0"/>
                    </a:cubicBezTo>
                    <a:cubicBezTo>
                      <a:pt x="0" y="0"/>
                      <a:pt x="0" y="0"/>
                      <a:pt x="0" y="0"/>
                    </a:cubicBezTo>
                    <a:cubicBezTo>
                      <a:pt x="0" y="77"/>
                      <a:pt x="0" y="77"/>
                      <a:pt x="0" y="77"/>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9"/>
              <p:cNvSpPr>
                <a:spLocks noChangeArrowheads="1"/>
              </p:cNvSpPr>
              <p:nvPr/>
            </p:nvSpPr>
            <p:spPr bwMode="auto">
              <a:xfrm>
                <a:off x="6469065" y="3930674"/>
                <a:ext cx="17463" cy="17463"/>
              </a:xfrm>
              <a:prstGeom prst="ellipse">
                <a:avLst/>
              </a:pr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10"/>
              <p:cNvSpPr>
                <a:spLocks noChangeArrowheads="1"/>
              </p:cNvSpPr>
              <p:nvPr/>
            </p:nvSpPr>
            <p:spPr bwMode="auto">
              <a:xfrm>
                <a:off x="6473828" y="3800498"/>
                <a:ext cx="15875" cy="19050"/>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11"/>
              <p:cNvSpPr>
                <a:spLocks noChangeArrowheads="1"/>
              </p:cNvSpPr>
              <p:nvPr/>
            </p:nvSpPr>
            <p:spPr bwMode="auto">
              <a:xfrm>
                <a:off x="6451603" y="3779861"/>
                <a:ext cx="15875" cy="19050"/>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2"/>
              <p:cNvSpPr>
                <a:spLocks/>
              </p:cNvSpPr>
              <p:nvPr/>
            </p:nvSpPr>
            <p:spPr bwMode="auto">
              <a:xfrm>
                <a:off x="6461128" y="3964012"/>
                <a:ext cx="3175" cy="12700"/>
              </a:xfrm>
              <a:custGeom>
                <a:avLst/>
                <a:gdLst>
                  <a:gd name="T0" fmla="*/ 0 w 2"/>
                  <a:gd name="T1" fmla="*/ 0 h 9"/>
                  <a:gd name="T2" fmla="*/ 0 w 2"/>
                  <a:gd name="T3" fmla="*/ 9 h 9"/>
                  <a:gd name="T4" fmla="*/ 0 w 2"/>
                  <a:gd name="T5" fmla="*/ 9 h 9"/>
                  <a:gd name="T6" fmla="*/ 0 w 2"/>
                  <a:gd name="T7" fmla="*/ 9 h 9"/>
                  <a:gd name="T8" fmla="*/ 2 w 2"/>
                  <a:gd name="T9" fmla="*/ 4 h 9"/>
                  <a:gd name="T10" fmla="*/ 0 w 2"/>
                  <a:gd name="T11" fmla="*/ 0 h 9"/>
                </a:gdLst>
                <a:ahLst/>
                <a:cxnLst>
                  <a:cxn ang="0">
                    <a:pos x="T0" y="T1"/>
                  </a:cxn>
                  <a:cxn ang="0">
                    <a:pos x="T2" y="T3"/>
                  </a:cxn>
                  <a:cxn ang="0">
                    <a:pos x="T4" y="T5"/>
                  </a:cxn>
                  <a:cxn ang="0">
                    <a:pos x="T6" y="T7"/>
                  </a:cxn>
                  <a:cxn ang="0">
                    <a:pos x="T8" y="T9"/>
                  </a:cxn>
                  <a:cxn ang="0">
                    <a:pos x="T10" y="T11"/>
                  </a:cxn>
                </a:cxnLst>
                <a:rect l="0" t="0" r="r" b="b"/>
                <a:pathLst>
                  <a:path w="2" h="9">
                    <a:moveTo>
                      <a:pt x="0" y="0"/>
                    </a:moveTo>
                    <a:cubicBezTo>
                      <a:pt x="0" y="9"/>
                      <a:pt x="0" y="9"/>
                      <a:pt x="0" y="9"/>
                    </a:cubicBezTo>
                    <a:cubicBezTo>
                      <a:pt x="0" y="9"/>
                      <a:pt x="0" y="9"/>
                      <a:pt x="0" y="9"/>
                    </a:cubicBezTo>
                    <a:cubicBezTo>
                      <a:pt x="0" y="9"/>
                      <a:pt x="0" y="9"/>
                      <a:pt x="0" y="9"/>
                    </a:cubicBezTo>
                    <a:cubicBezTo>
                      <a:pt x="2" y="7"/>
                      <a:pt x="2" y="6"/>
                      <a:pt x="2" y="4"/>
                    </a:cubicBezTo>
                    <a:cubicBezTo>
                      <a:pt x="2" y="2"/>
                      <a:pt x="2" y="1"/>
                      <a:pt x="0"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3"/>
              <p:cNvSpPr>
                <a:spLocks/>
              </p:cNvSpPr>
              <p:nvPr/>
            </p:nvSpPr>
            <p:spPr bwMode="auto">
              <a:xfrm>
                <a:off x="6464303" y="3983062"/>
                <a:ext cx="17463" cy="17463"/>
              </a:xfrm>
              <a:custGeom>
                <a:avLst/>
                <a:gdLst>
                  <a:gd name="T0" fmla="*/ 6 w 12"/>
                  <a:gd name="T1" fmla="*/ 0 h 12"/>
                  <a:gd name="T2" fmla="*/ 0 w 12"/>
                  <a:gd name="T3" fmla="*/ 5 h 12"/>
                  <a:gd name="T4" fmla="*/ 4 w 12"/>
                  <a:gd name="T5" fmla="*/ 12 h 12"/>
                  <a:gd name="T6" fmla="*/ 6 w 12"/>
                  <a:gd name="T7" fmla="*/ 12 h 12"/>
                  <a:gd name="T8" fmla="*/ 12 w 12"/>
                  <a:gd name="T9" fmla="*/ 6 h 12"/>
                  <a:gd name="T10" fmla="*/ 6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6" y="0"/>
                    </a:moveTo>
                    <a:cubicBezTo>
                      <a:pt x="3" y="0"/>
                      <a:pt x="1" y="2"/>
                      <a:pt x="0" y="5"/>
                    </a:cubicBezTo>
                    <a:cubicBezTo>
                      <a:pt x="1" y="7"/>
                      <a:pt x="2" y="10"/>
                      <a:pt x="4" y="12"/>
                    </a:cubicBezTo>
                    <a:cubicBezTo>
                      <a:pt x="4" y="12"/>
                      <a:pt x="5" y="12"/>
                      <a:pt x="6" y="12"/>
                    </a:cubicBezTo>
                    <a:cubicBezTo>
                      <a:pt x="9" y="12"/>
                      <a:pt x="12" y="9"/>
                      <a:pt x="12" y="6"/>
                    </a:cubicBezTo>
                    <a:cubicBezTo>
                      <a:pt x="12" y="3"/>
                      <a:pt x="9" y="0"/>
                      <a:pt x="6"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4"/>
              <p:cNvSpPr>
                <a:spLocks/>
              </p:cNvSpPr>
              <p:nvPr/>
            </p:nvSpPr>
            <p:spPr bwMode="auto">
              <a:xfrm>
                <a:off x="6461128" y="3894161"/>
                <a:ext cx="14288" cy="26988"/>
              </a:xfrm>
              <a:custGeom>
                <a:avLst/>
                <a:gdLst>
                  <a:gd name="T0" fmla="*/ 0 w 9"/>
                  <a:gd name="T1" fmla="*/ 0 h 18"/>
                  <a:gd name="T2" fmla="*/ 0 w 9"/>
                  <a:gd name="T3" fmla="*/ 18 h 18"/>
                  <a:gd name="T4" fmla="*/ 9 w 9"/>
                  <a:gd name="T5" fmla="*/ 9 h 18"/>
                  <a:gd name="T6" fmla="*/ 0 w 9"/>
                  <a:gd name="T7" fmla="*/ 0 h 18"/>
                </a:gdLst>
                <a:ahLst/>
                <a:cxnLst>
                  <a:cxn ang="0">
                    <a:pos x="T0" y="T1"/>
                  </a:cxn>
                  <a:cxn ang="0">
                    <a:pos x="T2" y="T3"/>
                  </a:cxn>
                  <a:cxn ang="0">
                    <a:pos x="T4" y="T5"/>
                  </a:cxn>
                  <a:cxn ang="0">
                    <a:pos x="T6" y="T7"/>
                  </a:cxn>
                </a:cxnLst>
                <a:rect l="0" t="0" r="r" b="b"/>
                <a:pathLst>
                  <a:path w="9" h="18">
                    <a:moveTo>
                      <a:pt x="0" y="0"/>
                    </a:moveTo>
                    <a:cubicBezTo>
                      <a:pt x="0" y="18"/>
                      <a:pt x="0" y="18"/>
                      <a:pt x="0" y="18"/>
                    </a:cubicBezTo>
                    <a:cubicBezTo>
                      <a:pt x="5" y="18"/>
                      <a:pt x="9" y="14"/>
                      <a:pt x="9" y="9"/>
                    </a:cubicBezTo>
                    <a:cubicBezTo>
                      <a:pt x="9" y="4"/>
                      <a:pt x="5" y="0"/>
                      <a:pt x="0"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15"/>
              <p:cNvSpPr>
                <a:spLocks noChangeArrowheads="1"/>
              </p:cNvSpPr>
              <p:nvPr/>
            </p:nvSpPr>
            <p:spPr bwMode="auto">
              <a:xfrm>
                <a:off x="6450015" y="3840186"/>
                <a:ext cx="26988" cy="25400"/>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6"/>
              <p:cNvSpPr>
                <a:spLocks/>
              </p:cNvSpPr>
              <p:nvPr/>
            </p:nvSpPr>
            <p:spPr bwMode="auto">
              <a:xfrm>
                <a:off x="6429378" y="3760811"/>
                <a:ext cx="50800" cy="9525"/>
              </a:xfrm>
              <a:custGeom>
                <a:avLst/>
                <a:gdLst>
                  <a:gd name="T0" fmla="*/ 32 w 32"/>
                  <a:gd name="T1" fmla="*/ 0 h 6"/>
                  <a:gd name="T2" fmla="*/ 0 w 32"/>
                  <a:gd name="T3" fmla="*/ 0 h 6"/>
                  <a:gd name="T4" fmla="*/ 0 w 32"/>
                  <a:gd name="T5" fmla="*/ 6 h 6"/>
                  <a:gd name="T6" fmla="*/ 32 w 32"/>
                  <a:gd name="T7" fmla="*/ 0 h 6"/>
                </a:gdLst>
                <a:ahLst/>
                <a:cxnLst>
                  <a:cxn ang="0">
                    <a:pos x="T0" y="T1"/>
                  </a:cxn>
                  <a:cxn ang="0">
                    <a:pos x="T2" y="T3"/>
                  </a:cxn>
                  <a:cxn ang="0">
                    <a:pos x="T4" y="T5"/>
                  </a:cxn>
                  <a:cxn ang="0">
                    <a:pos x="T6" y="T7"/>
                  </a:cxn>
                </a:cxnLst>
                <a:rect l="0" t="0" r="r" b="b"/>
                <a:pathLst>
                  <a:path w="32" h="6">
                    <a:moveTo>
                      <a:pt x="32" y="0"/>
                    </a:moveTo>
                    <a:lnTo>
                      <a:pt x="0" y="0"/>
                    </a:lnTo>
                    <a:lnTo>
                      <a:pt x="0" y="6"/>
                    </a:lnTo>
                    <a:lnTo>
                      <a:pt x="32"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7"/>
              <p:cNvSpPr>
                <a:spLocks/>
              </p:cNvSpPr>
              <p:nvPr/>
            </p:nvSpPr>
            <p:spPr bwMode="auto">
              <a:xfrm>
                <a:off x="6429378" y="3760811"/>
                <a:ext cx="50800" cy="9525"/>
              </a:xfrm>
              <a:custGeom>
                <a:avLst/>
                <a:gdLst>
                  <a:gd name="T0" fmla="*/ 32 w 32"/>
                  <a:gd name="T1" fmla="*/ 0 h 6"/>
                  <a:gd name="T2" fmla="*/ 0 w 32"/>
                  <a:gd name="T3" fmla="*/ 0 h 6"/>
                  <a:gd name="T4" fmla="*/ 0 w 32"/>
                  <a:gd name="T5" fmla="*/ 6 h 6"/>
                  <a:gd name="T6" fmla="*/ 32 w 32"/>
                  <a:gd name="T7" fmla="*/ 0 h 6"/>
                </a:gdLst>
                <a:ahLst/>
                <a:cxnLst>
                  <a:cxn ang="0">
                    <a:pos x="T0" y="T1"/>
                  </a:cxn>
                  <a:cxn ang="0">
                    <a:pos x="T2" y="T3"/>
                  </a:cxn>
                  <a:cxn ang="0">
                    <a:pos x="T4" y="T5"/>
                  </a:cxn>
                  <a:cxn ang="0">
                    <a:pos x="T6" y="T7"/>
                  </a:cxn>
                </a:cxnLst>
                <a:rect l="0" t="0" r="r" b="b"/>
                <a:pathLst>
                  <a:path w="32" h="6">
                    <a:moveTo>
                      <a:pt x="32" y="0"/>
                    </a:moveTo>
                    <a:lnTo>
                      <a:pt x="0" y="0"/>
                    </a:lnTo>
                    <a:lnTo>
                      <a:pt x="0" y="6"/>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8"/>
              <p:cNvSpPr>
                <a:spLocks/>
              </p:cNvSpPr>
              <p:nvPr/>
            </p:nvSpPr>
            <p:spPr bwMode="auto">
              <a:xfrm>
                <a:off x="6467478" y="40354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B6A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9"/>
              <p:cNvSpPr>
                <a:spLocks noChangeArrowheads="1"/>
              </p:cNvSpPr>
              <p:nvPr/>
            </p:nvSpPr>
            <p:spPr bwMode="auto">
              <a:xfrm>
                <a:off x="6467478" y="4035450"/>
                <a:ext cx="1588" cy="1588"/>
              </a:xfrm>
              <a:prstGeom prst="ellipse">
                <a:avLst/>
              </a:pr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0"/>
              <p:cNvSpPr>
                <a:spLocks/>
              </p:cNvSpPr>
              <p:nvPr/>
            </p:nvSpPr>
            <p:spPr bwMode="auto">
              <a:xfrm>
                <a:off x="6492878" y="4024337"/>
                <a:ext cx="3175" cy="3175"/>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2" y="1"/>
                      <a:pt x="1" y="2"/>
                      <a:pt x="0" y="2"/>
                    </a:cubicBezTo>
                    <a:cubicBezTo>
                      <a:pt x="1" y="2"/>
                      <a:pt x="2" y="1"/>
                      <a:pt x="2"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1"/>
              <p:cNvSpPr>
                <a:spLocks/>
              </p:cNvSpPr>
              <p:nvPr/>
            </p:nvSpPr>
            <p:spPr bwMode="auto">
              <a:xfrm>
                <a:off x="6499228" y="402116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2"/>
              <p:cNvSpPr>
                <a:spLocks/>
              </p:cNvSpPr>
              <p:nvPr/>
            </p:nvSpPr>
            <p:spPr bwMode="auto">
              <a:xfrm>
                <a:off x="6481765" y="4032275"/>
                <a:ext cx="158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p:cNvSpPr>
              <p:nvPr/>
            </p:nvSpPr>
            <p:spPr bwMode="auto">
              <a:xfrm>
                <a:off x="6502403" y="4016400"/>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4"/>
              <p:cNvSpPr>
                <a:spLocks/>
              </p:cNvSpPr>
              <p:nvPr/>
            </p:nvSpPr>
            <p:spPr bwMode="auto">
              <a:xfrm>
                <a:off x="6500815" y="40195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5"/>
              <p:cNvSpPr>
                <a:spLocks/>
              </p:cNvSpPr>
              <p:nvPr/>
            </p:nvSpPr>
            <p:spPr bwMode="auto">
              <a:xfrm>
                <a:off x="6491290" y="3738585"/>
                <a:ext cx="336550" cy="439740"/>
              </a:xfrm>
              <a:custGeom>
                <a:avLst/>
                <a:gdLst>
                  <a:gd name="T0" fmla="*/ 217 w 227"/>
                  <a:gd name="T1" fmla="*/ 263 h 298"/>
                  <a:gd name="T2" fmla="*/ 143 w 227"/>
                  <a:gd name="T3" fmla="*/ 112 h 298"/>
                  <a:gd name="T4" fmla="*/ 143 w 227"/>
                  <a:gd name="T5" fmla="*/ 17 h 298"/>
                  <a:gd name="T6" fmla="*/ 147 w 227"/>
                  <a:gd name="T7" fmla="*/ 17 h 298"/>
                  <a:gd name="T8" fmla="*/ 147 w 227"/>
                  <a:gd name="T9" fmla="*/ 0 h 298"/>
                  <a:gd name="T10" fmla="*/ 80 w 227"/>
                  <a:gd name="T11" fmla="*/ 0 h 298"/>
                  <a:gd name="T12" fmla="*/ 80 w 227"/>
                  <a:gd name="T13" fmla="*/ 17 h 298"/>
                  <a:gd name="T14" fmla="*/ 84 w 227"/>
                  <a:gd name="T15" fmla="*/ 17 h 298"/>
                  <a:gd name="T16" fmla="*/ 84 w 227"/>
                  <a:gd name="T17" fmla="*/ 112 h 298"/>
                  <a:gd name="T18" fmla="*/ 10 w 227"/>
                  <a:gd name="T19" fmla="*/ 263 h 298"/>
                  <a:gd name="T20" fmla="*/ 25 w 227"/>
                  <a:gd name="T21" fmla="*/ 298 h 298"/>
                  <a:gd name="T22" fmla="*/ 114 w 227"/>
                  <a:gd name="T23" fmla="*/ 298 h 298"/>
                  <a:gd name="T24" fmla="*/ 203 w 227"/>
                  <a:gd name="T25" fmla="*/ 298 h 298"/>
                  <a:gd name="T26" fmla="*/ 217 w 227"/>
                  <a:gd name="T27" fmla="*/ 26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 h="298">
                    <a:moveTo>
                      <a:pt x="217" y="263"/>
                    </a:moveTo>
                    <a:cubicBezTo>
                      <a:pt x="143" y="112"/>
                      <a:pt x="143" y="112"/>
                      <a:pt x="143" y="112"/>
                    </a:cubicBezTo>
                    <a:cubicBezTo>
                      <a:pt x="143" y="17"/>
                      <a:pt x="143" y="17"/>
                      <a:pt x="143" y="17"/>
                    </a:cubicBezTo>
                    <a:cubicBezTo>
                      <a:pt x="147" y="17"/>
                      <a:pt x="147" y="17"/>
                      <a:pt x="147" y="17"/>
                    </a:cubicBezTo>
                    <a:cubicBezTo>
                      <a:pt x="147" y="0"/>
                      <a:pt x="147" y="0"/>
                      <a:pt x="147" y="0"/>
                    </a:cubicBezTo>
                    <a:cubicBezTo>
                      <a:pt x="80" y="0"/>
                      <a:pt x="80" y="0"/>
                      <a:pt x="80" y="0"/>
                    </a:cubicBezTo>
                    <a:cubicBezTo>
                      <a:pt x="80" y="17"/>
                      <a:pt x="80" y="17"/>
                      <a:pt x="80" y="17"/>
                    </a:cubicBezTo>
                    <a:cubicBezTo>
                      <a:pt x="84" y="17"/>
                      <a:pt x="84" y="17"/>
                      <a:pt x="84" y="17"/>
                    </a:cubicBezTo>
                    <a:cubicBezTo>
                      <a:pt x="84" y="112"/>
                      <a:pt x="84" y="112"/>
                      <a:pt x="84" y="112"/>
                    </a:cubicBezTo>
                    <a:cubicBezTo>
                      <a:pt x="10" y="263"/>
                      <a:pt x="10" y="263"/>
                      <a:pt x="10" y="263"/>
                    </a:cubicBezTo>
                    <a:cubicBezTo>
                      <a:pt x="0" y="290"/>
                      <a:pt x="25" y="298"/>
                      <a:pt x="25" y="298"/>
                    </a:cubicBezTo>
                    <a:cubicBezTo>
                      <a:pt x="114" y="298"/>
                      <a:pt x="114" y="298"/>
                      <a:pt x="114" y="298"/>
                    </a:cubicBezTo>
                    <a:cubicBezTo>
                      <a:pt x="203" y="298"/>
                      <a:pt x="203" y="298"/>
                      <a:pt x="203" y="298"/>
                    </a:cubicBezTo>
                    <a:cubicBezTo>
                      <a:pt x="203" y="298"/>
                      <a:pt x="227" y="290"/>
                      <a:pt x="217" y="2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6"/>
              <p:cNvSpPr>
                <a:spLocks/>
              </p:cNvSpPr>
              <p:nvPr/>
            </p:nvSpPr>
            <p:spPr bwMode="auto">
              <a:xfrm>
                <a:off x="6491290" y="3948137"/>
                <a:ext cx="336550" cy="230189"/>
              </a:xfrm>
              <a:custGeom>
                <a:avLst/>
                <a:gdLst>
                  <a:gd name="T0" fmla="*/ 158 w 227"/>
                  <a:gd name="T1" fmla="*/ 0 h 156"/>
                  <a:gd name="T2" fmla="*/ 69 w 227"/>
                  <a:gd name="T3" fmla="*/ 0 h 156"/>
                  <a:gd name="T4" fmla="*/ 10 w 227"/>
                  <a:gd name="T5" fmla="*/ 121 h 156"/>
                  <a:gd name="T6" fmla="*/ 25 w 227"/>
                  <a:gd name="T7" fmla="*/ 156 h 156"/>
                  <a:gd name="T8" fmla="*/ 114 w 227"/>
                  <a:gd name="T9" fmla="*/ 156 h 156"/>
                  <a:gd name="T10" fmla="*/ 203 w 227"/>
                  <a:gd name="T11" fmla="*/ 156 h 156"/>
                  <a:gd name="T12" fmla="*/ 217 w 227"/>
                  <a:gd name="T13" fmla="*/ 121 h 156"/>
                  <a:gd name="T14" fmla="*/ 158 w 22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156">
                    <a:moveTo>
                      <a:pt x="158" y="0"/>
                    </a:moveTo>
                    <a:cubicBezTo>
                      <a:pt x="69" y="0"/>
                      <a:pt x="69" y="0"/>
                      <a:pt x="69" y="0"/>
                    </a:cubicBezTo>
                    <a:cubicBezTo>
                      <a:pt x="10" y="121"/>
                      <a:pt x="10" y="121"/>
                      <a:pt x="10" y="121"/>
                    </a:cubicBezTo>
                    <a:cubicBezTo>
                      <a:pt x="0" y="148"/>
                      <a:pt x="25" y="156"/>
                      <a:pt x="25" y="156"/>
                    </a:cubicBezTo>
                    <a:cubicBezTo>
                      <a:pt x="114" y="156"/>
                      <a:pt x="114" y="156"/>
                      <a:pt x="114" y="156"/>
                    </a:cubicBezTo>
                    <a:cubicBezTo>
                      <a:pt x="203" y="156"/>
                      <a:pt x="203" y="156"/>
                      <a:pt x="203" y="156"/>
                    </a:cubicBezTo>
                    <a:cubicBezTo>
                      <a:pt x="203" y="156"/>
                      <a:pt x="227" y="148"/>
                      <a:pt x="217" y="121"/>
                    </a:cubicBezTo>
                    <a:cubicBezTo>
                      <a:pt x="158" y="0"/>
                      <a:pt x="158" y="0"/>
                      <a:pt x="158" y="0"/>
                    </a:cubicBezTo>
                  </a:path>
                </a:pathLst>
              </a:cu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27"/>
              <p:cNvSpPr>
                <a:spLocks noChangeArrowheads="1"/>
              </p:cNvSpPr>
              <p:nvPr/>
            </p:nvSpPr>
            <p:spPr bwMode="auto">
              <a:xfrm>
                <a:off x="6632578" y="3903686"/>
                <a:ext cx="36513" cy="36513"/>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28"/>
              <p:cNvSpPr>
                <a:spLocks noChangeArrowheads="1"/>
              </p:cNvSpPr>
              <p:nvPr/>
            </p:nvSpPr>
            <p:spPr bwMode="auto">
              <a:xfrm>
                <a:off x="6632578" y="3803673"/>
                <a:ext cx="23813" cy="25400"/>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29"/>
              <p:cNvSpPr>
                <a:spLocks noChangeArrowheads="1"/>
              </p:cNvSpPr>
              <p:nvPr/>
            </p:nvSpPr>
            <p:spPr bwMode="auto">
              <a:xfrm>
                <a:off x="6672265" y="3792561"/>
                <a:ext cx="17463" cy="17463"/>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30"/>
              <p:cNvSpPr>
                <a:spLocks/>
              </p:cNvSpPr>
              <p:nvPr/>
            </p:nvSpPr>
            <p:spPr bwMode="auto">
              <a:xfrm>
                <a:off x="6664328" y="3940199"/>
                <a:ext cx="34925" cy="7938"/>
              </a:xfrm>
              <a:custGeom>
                <a:avLst/>
                <a:gdLst>
                  <a:gd name="T0" fmla="*/ 11 w 23"/>
                  <a:gd name="T1" fmla="*/ 0 h 6"/>
                  <a:gd name="T2" fmla="*/ 0 w 23"/>
                  <a:gd name="T3" fmla="*/ 6 h 6"/>
                  <a:gd name="T4" fmla="*/ 23 w 23"/>
                  <a:gd name="T5" fmla="*/ 6 h 6"/>
                  <a:gd name="T6" fmla="*/ 11 w 23"/>
                  <a:gd name="T7" fmla="*/ 0 h 6"/>
                </a:gdLst>
                <a:ahLst/>
                <a:cxnLst>
                  <a:cxn ang="0">
                    <a:pos x="T0" y="T1"/>
                  </a:cxn>
                  <a:cxn ang="0">
                    <a:pos x="T2" y="T3"/>
                  </a:cxn>
                  <a:cxn ang="0">
                    <a:pos x="T4" y="T5"/>
                  </a:cxn>
                  <a:cxn ang="0">
                    <a:pos x="T6" y="T7"/>
                  </a:cxn>
                </a:cxnLst>
                <a:rect l="0" t="0" r="r" b="b"/>
                <a:pathLst>
                  <a:path w="23" h="6">
                    <a:moveTo>
                      <a:pt x="11" y="0"/>
                    </a:moveTo>
                    <a:cubicBezTo>
                      <a:pt x="7" y="0"/>
                      <a:pt x="2" y="2"/>
                      <a:pt x="0" y="6"/>
                    </a:cubicBezTo>
                    <a:cubicBezTo>
                      <a:pt x="23" y="6"/>
                      <a:pt x="23" y="6"/>
                      <a:pt x="23" y="6"/>
                    </a:cubicBezTo>
                    <a:cubicBezTo>
                      <a:pt x="21" y="2"/>
                      <a:pt x="16"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31"/>
              <p:cNvSpPr>
                <a:spLocks/>
              </p:cNvSpPr>
              <p:nvPr/>
            </p:nvSpPr>
            <p:spPr bwMode="auto">
              <a:xfrm>
                <a:off x="6661153" y="3948137"/>
                <a:ext cx="41275" cy="30163"/>
              </a:xfrm>
              <a:custGeom>
                <a:avLst/>
                <a:gdLst>
                  <a:gd name="T0" fmla="*/ 25 w 27"/>
                  <a:gd name="T1" fmla="*/ 0 h 20"/>
                  <a:gd name="T2" fmla="*/ 2 w 27"/>
                  <a:gd name="T3" fmla="*/ 0 h 20"/>
                  <a:gd name="T4" fmla="*/ 0 w 27"/>
                  <a:gd name="T5" fmla="*/ 7 h 20"/>
                  <a:gd name="T6" fmla="*/ 13 w 27"/>
                  <a:gd name="T7" fmla="*/ 20 h 20"/>
                  <a:gd name="T8" fmla="*/ 27 w 27"/>
                  <a:gd name="T9" fmla="*/ 7 h 20"/>
                  <a:gd name="T10" fmla="*/ 25 w 27"/>
                  <a:gd name="T11" fmla="*/ 0 h 20"/>
                </a:gdLst>
                <a:ahLst/>
                <a:cxnLst>
                  <a:cxn ang="0">
                    <a:pos x="T0" y="T1"/>
                  </a:cxn>
                  <a:cxn ang="0">
                    <a:pos x="T2" y="T3"/>
                  </a:cxn>
                  <a:cxn ang="0">
                    <a:pos x="T4" y="T5"/>
                  </a:cxn>
                  <a:cxn ang="0">
                    <a:pos x="T6" y="T7"/>
                  </a:cxn>
                  <a:cxn ang="0">
                    <a:pos x="T8" y="T9"/>
                  </a:cxn>
                  <a:cxn ang="0">
                    <a:pos x="T10" y="T11"/>
                  </a:cxn>
                </a:cxnLst>
                <a:rect l="0" t="0" r="r" b="b"/>
                <a:pathLst>
                  <a:path w="27" h="20">
                    <a:moveTo>
                      <a:pt x="25" y="0"/>
                    </a:moveTo>
                    <a:cubicBezTo>
                      <a:pt x="2" y="0"/>
                      <a:pt x="2" y="0"/>
                      <a:pt x="2" y="0"/>
                    </a:cubicBezTo>
                    <a:cubicBezTo>
                      <a:pt x="1" y="2"/>
                      <a:pt x="0" y="4"/>
                      <a:pt x="0" y="7"/>
                    </a:cubicBezTo>
                    <a:cubicBezTo>
                      <a:pt x="0" y="14"/>
                      <a:pt x="6" y="20"/>
                      <a:pt x="13" y="20"/>
                    </a:cubicBezTo>
                    <a:cubicBezTo>
                      <a:pt x="21" y="20"/>
                      <a:pt x="27" y="14"/>
                      <a:pt x="27" y="7"/>
                    </a:cubicBezTo>
                    <a:cubicBezTo>
                      <a:pt x="27" y="4"/>
                      <a:pt x="26" y="2"/>
                      <a:pt x="25"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32"/>
              <p:cNvSpPr>
                <a:spLocks noChangeArrowheads="1"/>
              </p:cNvSpPr>
              <p:nvPr/>
            </p:nvSpPr>
            <p:spPr bwMode="auto">
              <a:xfrm>
                <a:off x="6600828" y="4091012"/>
                <a:ext cx="39688" cy="39688"/>
              </a:xfrm>
              <a:prstGeom prst="ellipse">
                <a:avLst/>
              </a:pr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33"/>
              <p:cNvSpPr>
                <a:spLocks noChangeArrowheads="1"/>
              </p:cNvSpPr>
              <p:nvPr/>
            </p:nvSpPr>
            <p:spPr bwMode="auto">
              <a:xfrm>
                <a:off x="6569078" y="4052912"/>
                <a:ext cx="19050" cy="20638"/>
              </a:xfrm>
              <a:prstGeom prst="ellipse">
                <a:avLst/>
              </a:pr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34"/>
              <p:cNvSpPr>
                <a:spLocks noChangeArrowheads="1"/>
              </p:cNvSpPr>
              <p:nvPr/>
            </p:nvSpPr>
            <p:spPr bwMode="auto">
              <a:xfrm>
                <a:off x="6640515" y="3987824"/>
                <a:ext cx="19050" cy="20638"/>
              </a:xfrm>
              <a:prstGeom prst="ellipse">
                <a:avLst/>
              </a:pr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35"/>
              <p:cNvSpPr>
                <a:spLocks noChangeArrowheads="1"/>
              </p:cNvSpPr>
              <p:nvPr/>
            </p:nvSpPr>
            <p:spPr bwMode="auto">
              <a:xfrm>
                <a:off x="6653215" y="4060850"/>
                <a:ext cx="20638" cy="19050"/>
              </a:xfrm>
              <a:prstGeom prst="ellipse">
                <a:avLst/>
              </a:pr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36"/>
              <p:cNvSpPr>
                <a:spLocks noChangeArrowheads="1"/>
              </p:cNvSpPr>
              <p:nvPr/>
            </p:nvSpPr>
            <p:spPr bwMode="auto">
              <a:xfrm>
                <a:off x="6688140" y="4121175"/>
                <a:ext cx="15875" cy="15875"/>
              </a:xfrm>
              <a:prstGeom prst="ellipse">
                <a:avLst/>
              </a:pr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37"/>
              <p:cNvSpPr>
                <a:spLocks noChangeArrowheads="1"/>
              </p:cNvSpPr>
              <p:nvPr/>
            </p:nvSpPr>
            <p:spPr bwMode="auto">
              <a:xfrm>
                <a:off x="6743703" y="4106888"/>
                <a:ext cx="19050" cy="19050"/>
              </a:xfrm>
              <a:prstGeom prst="ellipse">
                <a:avLst/>
              </a:pr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38"/>
              <p:cNvSpPr>
                <a:spLocks noChangeArrowheads="1"/>
              </p:cNvSpPr>
              <p:nvPr/>
            </p:nvSpPr>
            <p:spPr bwMode="auto">
              <a:xfrm>
                <a:off x="6713540" y="4078312"/>
                <a:ext cx="14288" cy="14288"/>
              </a:xfrm>
              <a:prstGeom prst="ellipse">
                <a:avLst/>
              </a:pr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39"/>
              <p:cNvSpPr>
                <a:spLocks noChangeArrowheads="1"/>
              </p:cNvSpPr>
              <p:nvPr/>
            </p:nvSpPr>
            <p:spPr bwMode="auto">
              <a:xfrm>
                <a:off x="6792915" y="4178325"/>
                <a:ext cx="1588" cy="1588"/>
              </a:xfrm>
              <a:prstGeom prst="rect">
                <a:avLst/>
              </a:prstGeom>
              <a:solidFill>
                <a:srgbClr val="FFC6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40"/>
              <p:cNvSpPr>
                <a:spLocks/>
              </p:cNvSpPr>
              <p:nvPr/>
            </p:nvSpPr>
            <p:spPr bwMode="auto">
              <a:xfrm>
                <a:off x="6792915" y="417832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41"/>
              <p:cNvSpPr>
                <a:spLocks/>
              </p:cNvSpPr>
              <p:nvPr/>
            </p:nvSpPr>
            <p:spPr bwMode="auto">
              <a:xfrm>
                <a:off x="6792915" y="4176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42"/>
              <p:cNvSpPr>
                <a:spLocks noChangeArrowheads="1"/>
              </p:cNvSpPr>
              <p:nvPr/>
            </p:nvSpPr>
            <p:spPr bwMode="auto">
              <a:xfrm>
                <a:off x="6657978" y="3849711"/>
                <a:ext cx="17463" cy="17463"/>
              </a:xfrm>
              <a:prstGeom prst="ellipse">
                <a:avLst/>
              </a:prstGeom>
              <a:solidFill>
                <a:srgbClr val="FF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43"/>
              <p:cNvSpPr>
                <a:spLocks/>
              </p:cNvSpPr>
              <p:nvPr/>
            </p:nvSpPr>
            <p:spPr bwMode="auto">
              <a:xfrm>
                <a:off x="6615115" y="3763986"/>
                <a:ext cx="61913" cy="11113"/>
              </a:xfrm>
              <a:custGeom>
                <a:avLst/>
                <a:gdLst>
                  <a:gd name="T0" fmla="*/ 39 w 39"/>
                  <a:gd name="T1" fmla="*/ 0 h 7"/>
                  <a:gd name="T2" fmla="*/ 0 w 39"/>
                  <a:gd name="T3" fmla="*/ 0 h 7"/>
                  <a:gd name="T4" fmla="*/ 0 w 39"/>
                  <a:gd name="T5" fmla="*/ 7 h 7"/>
                  <a:gd name="T6" fmla="*/ 39 w 39"/>
                  <a:gd name="T7" fmla="*/ 0 h 7"/>
                </a:gdLst>
                <a:ahLst/>
                <a:cxnLst>
                  <a:cxn ang="0">
                    <a:pos x="T0" y="T1"/>
                  </a:cxn>
                  <a:cxn ang="0">
                    <a:pos x="T2" y="T3"/>
                  </a:cxn>
                  <a:cxn ang="0">
                    <a:pos x="T4" y="T5"/>
                  </a:cxn>
                  <a:cxn ang="0">
                    <a:pos x="T6" y="T7"/>
                  </a:cxn>
                </a:cxnLst>
                <a:rect l="0" t="0" r="r" b="b"/>
                <a:pathLst>
                  <a:path w="39" h="7">
                    <a:moveTo>
                      <a:pt x="39" y="0"/>
                    </a:moveTo>
                    <a:lnTo>
                      <a:pt x="0" y="0"/>
                    </a:lnTo>
                    <a:lnTo>
                      <a:pt x="0" y="7"/>
                    </a:lnTo>
                    <a:lnTo>
                      <a:pt x="39"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44"/>
              <p:cNvSpPr>
                <a:spLocks/>
              </p:cNvSpPr>
              <p:nvPr/>
            </p:nvSpPr>
            <p:spPr bwMode="auto">
              <a:xfrm>
                <a:off x="6615115" y="3763986"/>
                <a:ext cx="61913" cy="11113"/>
              </a:xfrm>
              <a:custGeom>
                <a:avLst/>
                <a:gdLst>
                  <a:gd name="T0" fmla="*/ 39 w 39"/>
                  <a:gd name="T1" fmla="*/ 0 h 7"/>
                  <a:gd name="T2" fmla="*/ 0 w 39"/>
                  <a:gd name="T3" fmla="*/ 0 h 7"/>
                  <a:gd name="T4" fmla="*/ 0 w 39"/>
                  <a:gd name="T5" fmla="*/ 7 h 7"/>
                  <a:gd name="T6" fmla="*/ 39 w 39"/>
                  <a:gd name="T7" fmla="*/ 0 h 7"/>
                </a:gdLst>
                <a:ahLst/>
                <a:cxnLst>
                  <a:cxn ang="0">
                    <a:pos x="T0" y="T1"/>
                  </a:cxn>
                  <a:cxn ang="0">
                    <a:pos x="T2" y="T3"/>
                  </a:cxn>
                  <a:cxn ang="0">
                    <a:pos x="T4" y="T5"/>
                  </a:cxn>
                  <a:cxn ang="0">
                    <a:pos x="T6" y="T7"/>
                  </a:cxn>
                </a:cxnLst>
                <a:rect l="0" t="0" r="r" b="b"/>
                <a:pathLst>
                  <a:path w="39" h="7">
                    <a:moveTo>
                      <a:pt x="39" y="0"/>
                    </a:moveTo>
                    <a:lnTo>
                      <a:pt x="0" y="0"/>
                    </a:lnTo>
                    <a:lnTo>
                      <a:pt x="0" y="7"/>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45"/>
              <p:cNvSpPr>
                <a:spLocks/>
              </p:cNvSpPr>
              <p:nvPr/>
            </p:nvSpPr>
            <p:spPr bwMode="auto">
              <a:xfrm>
                <a:off x="6462715" y="3678260"/>
                <a:ext cx="206375" cy="60325"/>
              </a:xfrm>
              <a:custGeom>
                <a:avLst/>
                <a:gdLst>
                  <a:gd name="T0" fmla="*/ 8 w 139"/>
                  <a:gd name="T1" fmla="*/ 41 h 41"/>
                  <a:gd name="T2" fmla="*/ 8 w 139"/>
                  <a:gd name="T3" fmla="*/ 8 h 41"/>
                  <a:gd name="T4" fmla="*/ 131 w 139"/>
                  <a:gd name="T5" fmla="*/ 8 h 41"/>
                  <a:gd name="T6" fmla="*/ 131 w 139"/>
                  <a:gd name="T7" fmla="*/ 41 h 41"/>
                  <a:gd name="T8" fmla="*/ 139 w 139"/>
                  <a:gd name="T9" fmla="*/ 41 h 41"/>
                  <a:gd name="T10" fmla="*/ 139 w 139"/>
                  <a:gd name="T11" fmla="*/ 4 h 41"/>
                  <a:gd name="T12" fmla="*/ 138 w 139"/>
                  <a:gd name="T13" fmla="*/ 1 h 41"/>
                  <a:gd name="T14" fmla="*/ 135 w 139"/>
                  <a:gd name="T15" fmla="*/ 0 h 41"/>
                  <a:gd name="T16" fmla="*/ 4 w 139"/>
                  <a:gd name="T17" fmla="*/ 0 h 41"/>
                  <a:gd name="T18" fmla="*/ 2 w 139"/>
                  <a:gd name="T19" fmla="*/ 1 h 41"/>
                  <a:gd name="T20" fmla="*/ 0 w 139"/>
                  <a:gd name="T21" fmla="*/ 4 h 41"/>
                  <a:gd name="T22" fmla="*/ 0 w 139"/>
                  <a:gd name="T23" fmla="*/ 41 h 41"/>
                  <a:gd name="T24" fmla="*/ 8 w 139"/>
                  <a:gd name="T2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41">
                    <a:moveTo>
                      <a:pt x="8" y="41"/>
                    </a:moveTo>
                    <a:cubicBezTo>
                      <a:pt x="8" y="8"/>
                      <a:pt x="8" y="8"/>
                      <a:pt x="8" y="8"/>
                    </a:cubicBezTo>
                    <a:cubicBezTo>
                      <a:pt x="131" y="8"/>
                      <a:pt x="131" y="8"/>
                      <a:pt x="131" y="8"/>
                    </a:cubicBezTo>
                    <a:cubicBezTo>
                      <a:pt x="131" y="41"/>
                      <a:pt x="131" y="41"/>
                      <a:pt x="131" y="41"/>
                    </a:cubicBezTo>
                    <a:cubicBezTo>
                      <a:pt x="139" y="41"/>
                      <a:pt x="139" y="41"/>
                      <a:pt x="139" y="41"/>
                    </a:cubicBezTo>
                    <a:cubicBezTo>
                      <a:pt x="139" y="4"/>
                      <a:pt x="139" y="4"/>
                      <a:pt x="139" y="4"/>
                    </a:cubicBezTo>
                    <a:cubicBezTo>
                      <a:pt x="139" y="3"/>
                      <a:pt x="139" y="2"/>
                      <a:pt x="138" y="1"/>
                    </a:cubicBezTo>
                    <a:cubicBezTo>
                      <a:pt x="137" y="0"/>
                      <a:pt x="136" y="0"/>
                      <a:pt x="135" y="0"/>
                    </a:cubicBezTo>
                    <a:cubicBezTo>
                      <a:pt x="4" y="0"/>
                      <a:pt x="4" y="0"/>
                      <a:pt x="4" y="0"/>
                    </a:cubicBezTo>
                    <a:cubicBezTo>
                      <a:pt x="3" y="0"/>
                      <a:pt x="2" y="0"/>
                      <a:pt x="2" y="1"/>
                    </a:cubicBezTo>
                    <a:cubicBezTo>
                      <a:pt x="1" y="2"/>
                      <a:pt x="0" y="3"/>
                      <a:pt x="0" y="4"/>
                    </a:cubicBezTo>
                    <a:cubicBezTo>
                      <a:pt x="0" y="41"/>
                      <a:pt x="0" y="41"/>
                      <a:pt x="0" y="41"/>
                    </a:cubicBezTo>
                    <a:cubicBezTo>
                      <a:pt x="8" y="41"/>
                      <a:pt x="8" y="41"/>
                      <a:pt x="8"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46"/>
              <p:cNvSpPr>
                <a:spLocks/>
              </p:cNvSpPr>
              <p:nvPr/>
            </p:nvSpPr>
            <p:spPr bwMode="auto">
              <a:xfrm>
                <a:off x="6813553" y="41608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47"/>
              <p:cNvSpPr>
                <a:spLocks/>
              </p:cNvSpPr>
              <p:nvPr/>
            </p:nvSpPr>
            <p:spPr bwMode="auto">
              <a:xfrm>
                <a:off x="6592890" y="3738585"/>
                <a:ext cx="63500" cy="209551"/>
              </a:xfrm>
              <a:custGeom>
                <a:avLst/>
                <a:gdLst>
                  <a:gd name="T0" fmla="*/ 42 w 42"/>
                  <a:gd name="T1" fmla="*/ 0 h 142"/>
                  <a:gd name="T2" fmla="*/ 11 w 42"/>
                  <a:gd name="T3" fmla="*/ 0 h 142"/>
                  <a:gd name="T4" fmla="*/ 11 w 42"/>
                  <a:gd name="T5" fmla="*/ 17 h 142"/>
                  <a:gd name="T6" fmla="*/ 15 w 42"/>
                  <a:gd name="T7" fmla="*/ 17 h 142"/>
                  <a:gd name="T8" fmla="*/ 15 w 42"/>
                  <a:gd name="T9" fmla="*/ 112 h 142"/>
                  <a:gd name="T10" fmla="*/ 0 w 42"/>
                  <a:gd name="T11" fmla="*/ 142 h 142"/>
                  <a:gd name="T12" fmla="*/ 16 w 42"/>
                  <a:gd name="T13" fmla="*/ 142 h 142"/>
                  <a:gd name="T14" fmla="*/ 27 w 42"/>
                  <a:gd name="T15" fmla="*/ 120 h 142"/>
                  <a:gd name="T16" fmla="*/ 29 w 42"/>
                  <a:gd name="T17" fmla="*/ 116 h 142"/>
                  <a:gd name="T18" fmla="*/ 42 w 42"/>
                  <a:gd name="T19" fmla="*/ 89 h 142"/>
                  <a:gd name="T20" fmla="*/ 42 w 42"/>
                  <a:gd name="T21" fmla="*/ 55 h 142"/>
                  <a:gd name="T22" fmla="*/ 34 w 42"/>
                  <a:gd name="T23" fmla="*/ 61 h 142"/>
                  <a:gd name="T24" fmla="*/ 26 w 42"/>
                  <a:gd name="T25" fmla="*/ 53 h 142"/>
                  <a:gd name="T26" fmla="*/ 34 w 42"/>
                  <a:gd name="T27" fmla="*/ 44 h 142"/>
                  <a:gd name="T28" fmla="*/ 42 w 42"/>
                  <a:gd name="T29" fmla="*/ 50 h 142"/>
                  <a:gd name="T30" fmla="*/ 42 w 42"/>
                  <a:gd name="T31" fmla="*/ 20 h 142"/>
                  <a:gd name="T32" fmla="*/ 15 w 42"/>
                  <a:gd name="T33" fmla="*/ 24 h 142"/>
                  <a:gd name="T34" fmla="*/ 15 w 42"/>
                  <a:gd name="T35" fmla="*/ 17 h 142"/>
                  <a:gd name="T36" fmla="*/ 42 w 42"/>
                  <a:gd name="T37" fmla="*/ 17 h 142"/>
                  <a:gd name="T38" fmla="*/ 42 w 42"/>
                  <a:gd name="T3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142">
                    <a:moveTo>
                      <a:pt x="42" y="0"/>
                    </a:moveTo>
                    <a:cubicBezTo>
                      <a:pt x="11" y="0"/>
                      <a:pt x="11" y="0"/>
                      <a:pt x="11" y="0"/>
                    </a:cubicBezTo>
                    <a:cubicBezTo>
                      <a:pt x="11" y="17"/>
                      <a:pt x="11" y="17"/>
                      <a:pt x="11" y="17"/>
                    </a:cubicBezTo>
                    <a:cubicBezTo>
                      <a:pt x="15" y="17"/>
                      <a:pt x="15" y="17"/>
                      <a:pt x="15" y="17"/>
                    </a:cubicBezTo>
                    <a:cubicBezTo>
                      <a:pt x="15" y="112"/>
                      <a:pt x="15" y="112"/>
                      <a:pt x="15" y="112"/>
                    </a:cubicBezTo>
                    <a:cubicBezTo>
                      <a:pt x="0" y="142"/>
                      <a:pt x="0" y="142"/>
                      <a:pt x="0" y="142"/>
                    </a:cubicBezTo>
                    <a:cubicBezTo>
                      <a:pt x="16" y="142"/>
                      <a:pt x="16" y="142"/>
                      <a:pt x="16" y="142"/>
                    </a:cubicBezTo>
                    <a:cubicBezTo>
                      <a:pt x="27" y="120"/>
                      <a:pt x="27" y="120"/>
                      <a:pt x="27" y="120"/>
                    </a:cubicBezTo>
                    <a:cubicBezTo>
                      <a:pt x="27" y="118"/>
                      <a:pt x="28" y="117"/>
                      <a:pt x="29" y="116"/>
                    </a:cubicBezTo>
                    <a:cubicBezTo>
                      <a:pt x="42" y="89"/>
                      <a:pt x="42" y="89"/>
                      <a:pt x="42" y="89"/>
                    </a:cubicBezTo>
                    <a:cubicBezTo>
                      <a:pt x="42" y="55"/>
                      <a:pt x="42" y="55"/>
                      <a:pt x="42" y="55"/>
                    </a:cubicBezTo>
                    <a:cubicBezTo>
                      <a:pt x="40" y="59"/>
                      <a:pt x="37" y="61"/>
                      <a:pt x="34" y="61"/>
                    </a:cubicBezTo>
                    <a:cubicBezTo>
                      <a:pt x="29" y="61"/>
                      <a:pt x="26" y="57"/>
                      <a:pt x="26" y="53"/>
                    </a:cubicBezTo>
                    <a:cubicBezTo>
                      <a:pt x="26" y="48"/>
                      <a:pt x="29" y="44"/>
                      <a:pt x="34" y="44"/>
                    </a:cubicBezTo>
                    <a:cubicBezTo>
                      <a:pt x="37" y="44"/>
                      <a:pt x="40" y="47"/>
                      <a:pt x="42" y="50"/>
                    </a:cubicBezTo>
                    <a:cubicBezTo>
                      <a:pt x="42" y="20"/>
                      <a:pt x="42" y="20"/>
                      <a:pt x="42" y="20"/>
                    </a:cubicBezTo>
                    <a:cubicBezTo>
                      <a:pt x="15" y="24"/>
                      <a:pt x="15" y="24"/>
                      <a:pt x="15" y="24"/>
                    </a:cubicBezTo>
                    <a:cubicBezTo>
                      <a:pt x="15" y="17"/>
                      <a:pt x="15" y="17"/>
                      <a:pt x="15" y="17"/>
                    </a:cubicBezTo>
                    <a:cubicBezTo>
                      <a:pt x="42" y="17"/>
                      <a:pt x="42" y="17"/>
                      <a:pt x="42" y="17"/>
                    </a:cubicBezTo>
                    <a:cubicBezTo>
                      <a:pt x="42" y="0"/>
                      <a:pt x="42" y="0"/>
                      <a:pt x="4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48"/>
              <p:cNvSpPr>
                <a:spLocks noEditPoints="1"/>
              </p:cNvSpPr>
              <p:nvPr/>
            </p:nvSpPr>
            <p:spPr bwMode="auto">
              <a:xfrm>
                <a:off x="6503990" y="3948137"/>
                <a:ext cx="311150" cy="230189"/>
              </a:xfrm>
              <a:custGeom>
                <a:avLst/>
                <a:gdLst>
                  <a:gd name="T0" fmla="*/ 16 w 211"/>
                  <a:gd name="T1" fmla="*/ 156 h 156"/>
                  <a:gd name="T2" fmla="*/ 16 w 211"/>
                  <a:gd name="T3" fmla="*/ 156 h 156"/>
                  <a:gd name="T4" fmla="*/ 16 w 211"/>
                  <a:gd name="T5" fmla="*/ 156 h 156"/>
                  <a:gd name="T6" fmla="*/ 15 w 211"/>
                  <a:gd name="T7" fmla="*/ 155 h 156"/>
                  <a:gd name="T8" fmla="*/ 15 w 211"/>
                  <a:gd name="T9" fmla="*/ 155 h 156"/>
                  <a:gd name="T10" fmla="*/ 15 w 211"/>
                  <a:gd name="T11" fmla="*/ 155 h 156"/>
                  <a:gd name="T12" fmla="*/ 205 w 211"/>
                  <a:gd name="T13" fmla="*/ 149 h 156"/>
                  <a:gd name="T14" fmla="*/ 207 w 211"/>
                  <a:gd name="T15" fmla="*/ 147 h 156"/>
                  <a:gd name="T16" fmla="*/ 205 w 211"/>
                  <a:gd name="T17" fmla="*/ 149 h 156"/>
                  <a:gd name="T18" fmla="*/ 196 w 211"/>
                  <a:gd name="T19" fmla="*/ 155 h 156"/>
                  <a:gd name="T20" fmla="*/ 205 w 211"/>
                  <a:gd name="T21" fmla="*/ 149 h 156"/>
                  <a:gd name="T22" fmla="*/ 5 w 211"/>
                  <a:gd name="T23" fmla="*/ 147 h 156"/>
                  <a:gd name="T24" fmla="*/ 5 w 211"/>
                  <a:gd name="T25" fmla="*/ 147 h 156"/>
                  <a:gd name="T26" fmla="*/ 5 w 211"/>
                  <a:gd name="T27" fmla="*/ 147 h 156"/>
                  <a:gd name="T28" fmla="*/ 207 w 211"/>
                  <a:gd name="T29" fmla="*/ 147 h 156"/>
                  <a:gd name="T30" fmla="*/ 207 w 211"/>
                  <a:gd name="T31" fmla="*/ 147 h 156"/>
                  <a:gd name="T32" fmla="*/ 207 w 211"/>
                  <a:gd name="T33" fmla="*/ 147 h 156"/>
                  <a:gd name="T34" fmla="*/ 207 w 211"/>
                  <a:gd name="T35" fmla="*/ 147 h 156"/>
                  <a:gd name="T36" fmla="*/ 207 w 211"/>
                  <a:gd name="T37" fmla="*/ 147 h 156"/>
                  <a:gd name="T38" fmla="*/ 208 w 211"/>
                  <a:gd name="T39" fmla="*/ 145 h 156"/>
                  <a:gd name="T40" fmla="*/ 208 w 211"/>
                  <a:gd name="T41" fmla="*/ 145 h 156"/>
                  <a:gd name="T42" fmla="*/ 208 w 211"/>
                  <a:gd name="T43" fmla="*/ 145 h 156"/>
                  <a:gd name="T44" fmla="*/ 209 w 211"/>
                  <a:gd name="T45" fmla="*/ 143 h 156"/>
                  <a:gd name="T46" fmla="*/ 210 w 211"/>
                  <a:gd name="T47" fmla="*/ 142 h 156"/>
                  <a:gd name="T48" fmla="*/ 209 w 211"/>
                  <a:gd name="T49" fmla="*/ 143 h 156"/>
                  <a:gd name="T50" fmla="*/ 209 w 211"/>
                  <a:gd name="T51" fmla="*/ 143 h 156"/>
                  <a:gd name="T52" fmla="*/ 209 w 211"/>
                  <a:gd name="T53" fmla="*/ 143 h 156"/>
                  <a:gd name="T54" fmla="*/ 210 w 211"/>
                  <a:gd name="T55" fmla="*/ 141 h 156"/>
                  <a:gd name="T56" fmla="*/ 211 w 211"/>
                  <a:gd name="T57" fmla="*/ 139 h 156"/>
                  <a:gd name="T58" fmla="*/ 210 w 211"/>
                  <a:gd name="T59" fmla="*/ 141 h 156"/>
                  <a:gd name="T60" fmla="*/ 77 w 211"/>
                  <a:gd name="T61" fmla="*/ 0 h 156"/>
                  <a:gd name="T62" fmla="*/ 61 w 211"/>
                  <a:gd name="T63" fmla="*/ 0 h 156"/>
                  <a:gd name="T64" fmla="*/ 2 w 211"/>
                  <a:gd name="T65" fmla="*/ 121 h 156"/>
                  <a:gd name="T66" fmla="*/ 0 w 211"/>
                  <a:gd name="T67" fmla="*/ 133 h 156"/>
                  <a:gd name="T68" fmla="*/ 17 w 211"/>
                  <a:gd name="T69" fmla="*/ 156 h 156"/>
                  <a:gd name="T70" fmla="*/ 106 w 211"/>
                  <a:gd name="T71" fmla="*/ 156 h 156"/>
                  <a:gd name="T72" fmla="*/ 195 w 211"/>
                  <a:gd name="T73" fmla="*/ 156 h 156"/>
                  <a:gd name="T74" fmla="*/ 195 w 211"/>
                  <a:gd name="T75" fmla="*/ 156 h 156"/>
                  <a:gd name="T76" fmla="*/ 195 w 211"/>
                  <a:gd name="T77" fmla="*/ 156 h 156"/>
                  <a:gd name="T78" fmla="*/ 195 w 211"/>
                  <a:gd name="T79" fmla="*/ 156 h 156"/>
                  <a:gd name="T80" fmla="*/ 196 w 211"/>
                  <a:gd name="T81" fmla="*/ 155 h 156"/>
                  <a:gd name="T82" fmla="*/ 196 w 211"/>
                  <a:gd name="T83" fmla="*/ 155 h 156"/>
                  <a:gd name="T84" fmla="*/ 195 w 211"/>
                  <a:gd name="T85" fmla="*/ 156 h 156"/>
                  <a:gd name="T86" fmla="*/ 196 w 211"/>
                  <a:gd name="T87" fmla="*/ 155 h 156"/>
                  <a:gd name="T88" fmla="*/ 196 w 211"/>
                  <a:gd name="T89" fmla="*/ 155 h 156"/>
                  <a:gd name="T90" fmla="*/ 209 w 211"/>
                  <a:gd name="T91" fmla="*/ 144 h 156"/>
                  <a:gd name="T92" fmla="*/ 208 w 211"/>
                  <a:gd name="T93" fmla="*/ 144 h 156"/>
                  <a:gd name="T94" fmla="*/ 209 w 211"/>
                  <a:gd name="T95" fmla="*/ 144 h 156"/>
                  <a:gd name="T96" fmla="*/ 209 w 211"/>
                  <a:gd name="T97" fmla="*/ 144 h 156"/>
                  <a:gd name="T98" fmla="*/ 211 w 211"/>
                  <a:gd name="T99" fmla="*/ 135 h 156"/>
                  <a:gd name="T100" fmla="*/ 211 w 211"/>
                  <a:gd name="T101" fmla="*/ 137 h 156"/>
                  <a:gd name="T102" fmla="*/ 211 w 211"/>
                  <a:gd name="T103" fmla="*/ 138 h 156"/>
                  <a:gd name="T104" fmla="*/ 211 w 211"/>
                  <a:gd name="T105" fmla="*/ 137 h 156"/>
                  <a:gd name="T106" fmla="*/ 211 w 211"/>
                  <a:gd name="T107" fmla="*/ 133 h 156"/>
                  <a:gd name="T108" fmla="*/ 132 w 211"/>
                  <a:gd name="T109" fmla="*/ 133 h 156"/>
                  <a:gd name="T110" fmla="*/ 43 w 211"/>
                  <a:gd name="T111" fmla="*/ 133 h 156"/>
                  <a:gd name="T112" fmla="*/ 29 w 211"/>
                  <a:gd name="T113" fmla="*/ 99 h 156"/>
                  <a:gd name="T114" fmla="*/ 77 w 211"/>
                  <a:gd name="T11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156">
                    <a:moveTo>
                      <a:pt x="16" y="156"/>
                    </a:moveTo>
                    <a:cubicBezTo>
                      <a:pt x="16" y="156"/>
                      <a:pt x="16" y="156"/>
                      <a:pt x="16" y="156"/>
                    </a:cubicBezTo>
                    <a:cubicBezTo>
                      <a:pt x="16" y="156"/>
                      <a:pt x="16" y="156"/>
                      <a:pt x="16" y="156"/>
                    </a:cubicBezTo>
                    <a:moveTo>
                      <a:pt x="15" y="155"/>
                    </a:moveTo>
                    <a:cubicBezTo>
                      <a:pt x="15" y="155"/>
                      <a:pt x="15" y="155"/>
                      <a:pt x="15" y="155"/>
                    </a:cubicBezTo>
                    <a:cubicBezTo>
                      <a:pt x="15" y="155"/>
                      <a:pt x="15" y="155"/>
                      <a:pt x="15" y="155"/>
                    </a:cubicBezTo>
                    <a:moveTo>
                      <a:pt x="205" y="149"/>
                    </a:moveTo>
                    <a:cubicBezTo>
                      <a:pt x="206" y="148"/>
                      <a:pt x="206" y="148"/>
                      <a:pt x="207" y="147"/>
                    </a:cubicBezTo>
                    <a:cubicBezTo>
                      <a:pt x="206" y="148"/>
                      <a:pt x="206" y="148"/>
                      <a:pt x="205" y="149"/>
                    </a:cubicBezTo>
                    <a:cubicBezTo>
                      <a:pt x="202" y="152"/>
                      <a:pt x="198" y="154"/>
                      <a:pt x="196" y="155"/>
                    </a:cubicBezTo>
                    <a:cubicBezTo>
                      <a:pt x="198" y="154"/>
                      <a:pt x="202" y="152"/>
                      <a:pt x="205" y="149"/>
                    </a:cubicBezTo>
                    <a:moveTo>
                      <a:pt x="5" y="147"/>
                    </a:moveTo>
                    <a:cubicBezTo>
                      <a:pt x="5" y="147"/>
                      <a:pt x="5" y="147"/>
                      <a:pt x="5" y="147"/>
                    </a:cubicBezTo>
                    <a:cubicBezTo>
                      <a:pt x="5" y="147"/>
                      <a:pt x="5" y="147"/>
                      <a:pt x="5" y="147"/>
                    </a:cubicBezTo>
                    <a:moveTo>
                      <a:pt x="207" y="147"/>
                    </a:moveTo>
                    <a:cubicBezTo>
                      <a:pt x="207" y="147"/>
                      <a:pt x="207" y="147"/>
                      <a:pt x="207" y="147"/>
                    </a:cubicBezTo>
                    <a:cubicBezTo>
                      <a:pt x="207" y="147"/>
                      <a:pt x="207" y="147"/>
                      <a:pt x="207" y="147"/>
                    </a:cubicBezTo>
                    <a:cubicBezTo>
                      <a:pt x="207" y="147"/>
                      <a:pt x="207" y="147"/>
                      <a:pt x="207" y="147"/>
                    </a:cubicBezTo>
                    <a:cubicBezTo>
                      <a:pt x="207" y="147"/>
                      <a:pt x="207" y="147"/>
                      <a:pt x="207" y="147"/>
                    </a:cubicBezTo>
                    <a:moveTo>
                      <a:pt x="208" y="145"/>
                    </a:moveTo>
                    <a:cubicBezTo>
                      <a:pt x="208" y="145"/>
                      <a:pt x="208" y="145"/>
                      <a:pt x="208" y="145"/>
                    </a:cubicBezTo>
                    <a:cubicBezTo>
                      <a:pt x="208" y="145"/>
                      <a:pt x="208" y="145"/>
                      <a:pt x="208" y="145"/>
                    </a:cubicBezTo>
                    <a:moveTo>
                      <a:pt x="209" y="143"/>
                    </a:moveTo>
                    <a:cubicBezTo>
                      <a:pt x="209" y="142"/>
                      <a:pt x="210" y="142"/>
                      <a:pt x="210" y="142"/>
                    </a:cubicBezTo>
                    <a:cubicBezTo>
                      <a:pt x="210" y="142"/>
                      <a:pt x="209" y="142"/>
                      <a:pt x="209" y="143"/>
                    </a:cubicBezTo>
                    <a:cubicBezTo>
                      <a:pt x="209" y="143"/>
                      <a:pt x="209" y="143"/>
                      <a:pt x="209" y="143"/>
                    </a:cubicBezTo>
                    <a:cubicBezTo>
                      <a:pt x="209" y="143"/>
                      <a:pt x="209" y="143"/>
                      <a:pt x="209" y="143"/>
                    </a:cubicBezTo>
                    <a:moveTo>
                      <a:pt x="210" y="141"/>
                    </a:moveTo>
                    <a:cubicBezTo>
                      <a:pt x="210" y="140"/>
                      <a:pt x="210" y="140"/>
                      <a:pt x="211" y="139"/>
                    </a:cubicBezTo>
                    <a:cubicBezTo>
                      <a:pt x="210" y="140"/>
                      <a:pt x="210" y="140"/>
                      <a:pt x="210" y="141"/>
                    </a:cubicBezTo>
                    <a:moveTo>
                      <a:pt x="77" y="0"/>
                    </a:moveTo>
                    <a:cubicBezTo>
                      <a:pt x="61" y="0"/>
                      <a:pt x="61" y="0"/>
                      <a:pt x="61" y="0"/>
                    </a:cubicBezTo>
                    <a:cubicBezTo>
                      <a:pt x="2" y="121"/>
                      <a:pt x="2" y="121"/>
                      <a:pt x="2" y="121"/>
                    </a:cubicBezTo>
                    <a:cubicBezTo>
                      <a:pt x="1" y="125"/>
                      <a:pt x="0" y="129"/>
                      <a:pt x="0" y="133"/>
                    </a:cubicBezTo>
                    <a:cubicBezTo>
                      <a:pt x="0" y="150"/>
                      <a:pt x="17" y="156"/>
                      <a:pt x="17" y="156"/>
                    </a:cubicBezTo>
                    <a:cubicBezTo>
                      <a:pt x="106" y="156"/>
                      <a:pt x="106" y="156"/>
                      <a:pt x="106" y="156"/>
                    </a:cubicBezTo>
                    <a:cubicBezTo>
                      <a:pt x="195" y="156"/>
                      <a:pt x="195" y="156"/>
                      <a:pt x="195" y="156"/>
                    </a:cubicBezTo>
                    <a:cubicBezTo>
                      <a:pt x="195" y="156"/>
                      <a:pt x="195" y="156"/>
                      <a:pt x="195" y="156"/>
                    </a:cubicBezTo>
                    <a:cubicBezTo>
                      <a:pt x="195" y="156"/>
                      <a:pt x="195" y="156"/>
                      <a:pt x="195" y="156"/>
                    </a:cubicBezTo>
                    <a:cubicBezTo>
                      <a:pt x="195" y="156"/>
                      <a:pt x="195" y="156"/>
                      <a:pt x="195" y="156"/>
                    </a:cubicBezTo>
                    <a:cubicBezTo>
                      <a:pt x="195" y="156"/>
                      <a:pt x="195" y="156"/>
                      <a:pt x="196" y="155"/>
                    </a:cubicBezTo>
                    <a:cubicBezTo>
                      <a:pt x="196" y="155"/>
                      <a:pt x="196" y="155"/>
                      <a:pt x="196" y="155"/>
                    </a:cubicBezTo>
                    <a:cubicBezTo>
                      <a:pt x="195" y="156"/>
                      <a:pt x="195" y="156"/>
                      <a:pt x="195" y="156"/>
                    </a:cubicBezTo>
                    <a:cubicBezTo>
                      <a:pt x="195" y="156"/>
                      <a:pt x="195" y="156"/>
                      <a:pt x="196" y="155"/>
                    </a:cubicBezTo>
                    <a:cubicBezTo>
                      <a:pt x="196" y="155"/>
                      <a:pt x="196" y="155"/>
                      <a:pt x="196" y="155"/>
                    </a:cubicBezTo>
                    <a:cubicBezTo>
                      <a:pt x="199" y="154"/>
                      <a:pt x="205" y="151"/>
                      <a:pt x="209" y="144"/>
                    </a:cubicBezTo>
                    <a:cubicBezTo>
                      <a:pt x="208" y="144"/>
                      <a:pt x="208" y="144"/>
                      <a:pt x="208" y="144"/>
                    </a:cubicBezTo>
                    <a:cubicBezTo>
                      <a:pt x="209" y="144"/>
                      <a:pt x="209" y="144"/>
                      <a:pt x="209" y="144"/>
                    </a:cubicBezTo>
                    <a:cubicBezTo>
                      <a:pt x="209" y="144"/>
                      <a:pt x="209" y="144"/>
                      <a:pt x="209" y="144"/>
                    </a:cubicBezTo>
                    <a:cubicBezTo>
                      <a:pt x="210" y="142"/>
                      <a:pt x="211" y="139"/>
                      <a:pt x="211" y="135"/>
                    </a:cubicBezTo>
                    <a:cubicBezTo>
                      <a:pt x="211" y="136"/>
                      <a:pt x="211" y="137"/>
                      <a:pt x="211" y="137"/>
                    </a:cubicBezTo>
                    <a:cubicBezTo>
                      <a:pt x="211" y="138"/>
                      <a:pt x="211" y="138"/>
                      <a:pt x="211" y="138"/>
                    </a:cubicBezTo>
                    <a:cubicBezTo>
                      <a:pt x="211" y="138"/>
                      <a:pt x="211" y="138"/>
                      <a:pt x="211" y="137"/>
                    </a:cubicBezTo>
                    <a:cubicBezTo>
                      <a:pt x="211" y="136"/>
                      <a:pt x="211" y="135"/>
                      <a:pt x="211" y="133"/>
                    </a:cubicBezTo>
                    <a:cubicBezTo>
                      <a:pt x="132" y="133"/>
                      <a:pt x="132" y="133"/>
                      <a:pt x="132" y="133"/>
                    </a:cubicBezTo>
                    <a:cubicBezTo>
                      <a:pt x="43" y="133"/>
                      <a:pt x="43" y="133"/>
                      <a:pt x="43" y="133"/>
                    </a:cubicBezTo>
                    <a:cubicBezTo>
                      <a:pt x="43" y="133"/>
                      <a:pt x="19" y="125"/>
                      <a:pt x="29" y="99"/>
                    </a:cubicBezTo>
                    <a:cubicBezTo>
                      <a:pt x="77" y="0"/>
                      <a:pt x="77" y="0"/>
                      <a:pt x="77"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49"/>
              <p:cNvSpPr>
                <a:spLocks/>
              </p:cNvSpPr>
              <p:nvPr/>
            </p:nvSpPr>
            <p:spPr bwMode="auto">
              <a:xfrm>
                <a:off x="6634165" y="3910036"/>
                <a:ext cx="3175" cy="6350"/>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1" y="1"/>
                      <a:pt x="0" y="2"/>
                      <a:pt x="0" y="4"/>
                    </a:cubicBezTo>
                    <a:cubicBezTo>
                      <a:pt x="2" y="0"/>
                      <a:pt x="2" y="0"/>
                      <a:pt x="2"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0"/>
              <p:cNvSpPr>
                <a:spLocks/>
              </p:cNvSpPr>
              <p:nvPr/>
            </p:nvSpPr>
            <p:spPr bwMode="auto">
              <a:xfrm>
                <a:off x="6632578" y="3803673"/>
                <a:ext cx="23813" cy="25400"/>
              </a:xfrm>
              <a:custGeom>
                <a:avLst/>
                <a:gdLst>
                  <a:gd name="T0" fmla="*/ 8 w 16"/>
                  <a:gd name="T1" fmla="*/ 0 h 17"/>
                  <a:gd name="T2" fmla="*/ 0 w 16"/>
                  <a:gd name="T3" fmla="*/ 9 h 17"/>
                  <a:gd name="T4" fmla="*/ 8 w 16"/>
                  <a:gd name="T5" fmla="*/ 17 h 17"/>
                  <a:gd name="T6" fmla="*/ 16 w 16"/>
                  <a:gd name="T7" fmla="*/ 11 h 17"/>
                  <a:gd name="T8" fmla="*/ 16 w 16"/>
                  <a:gd name="T9" fmla="*/ 6 h 17"/>
                  <a:gd name="T10" fmla="*/ 8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8" y="0"/>
                    </a:moveTo>
                    <a:cubicBezTo>
                      <a:pt x="3" y="0"/>
                      <a:pt x="0" y="4"/>
                      <a:pt x="0" y="9"/>
                    </a:cubicBezTo>
                    <a:cubicBezTo>
                      <a:pt x="0" y="13"/>
                      <a:pt x="3" y="17"/>
                      <a:pt x="8" y="17"/>
                    </a:cubicBezTo>
                    <a:cubicBezTo>
                      <a:pt x="11" y="17"/>
                      <a:pt x="14" y="15"/>
                      <a:pt x="16" y="11"/>
                    </a:cubicBezTo>
                    <a:cubicBezTo>
                      <a:pt x="16" y="6"/>
                      <a:pt x="16" y="6"/>
                      <a:pt x="16" y="6"/>
                    </a:cubicBezTo>
                    <a:cubicBezTo>
                      <a:pt x="14" y="3"/>
                      <a:pt x="11" y="0"/>
                      <a:pt x="8"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1"/>
              <p:cNvSpPr>
                <a:spLocks/>
              </p:cNvSpPr>
              <p:nvPr/>
            </p:nvSpPr>
            <p:spPr bwMode="auto">
              <a:xfrm>
                <a:off x="6510340" y="41656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52"/>
              <p:cNvSpPr>
                <a:spLocks/>
              </p:cNvSpPr>
              <p:nvPr/>
            </p:nvSpPr>
            <p:spPr bwMode="auto">
              <a:xfrm>
                <a:off x="6510340" y="41656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53"/>
              <p:cNvSpPr>
                <a:spLocks/>
              </p:cNvSpPr>
              <p:nvPr/>
            </p:nvSpPr>
            <p:spPr bwMode="auto">
              <a:xfrm>
                <a:off x="6526215" y="41767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54"/>
              <p:cNvSpPr>
                <a:spLocks/>
              </p:cNvSpPr>
              <p:nvPr/>
            </p:nvSpPr>
            <p:spPr bwMode="auto">
              <a:xfrm>
                <a:off x="6526215" y="417673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55"/>
              <p:cNvSpPr>
                <a:spLocks noEditPoints="1"/>
              </p:cNvSpPr>
              <p:nvPr/>
            </p:nvSpPr>
            <p:spPr bwMode="auto">
              <a:xfrm>
                <a:off x="6792915" y="4165625"/>
                <a:ext cx="17463" cy="11113"/>
              </a:xfrm>
              <a:custGeom>
                <a:avLst/>
                <a:gdLst>
                  <a:gd name="T0" fmla="*/ 9 w 11"/>
                  <a:gd name="T1" fmla="*/ 2 h 8"/>
                  <a:gd name="T2" fmla="*/ 0 w 11"/>
                  <a:gd name="T3" fmla="*/ 8 h 8"/>
                  <a:gd name="T4" fmla="*/ 9 w 11"/>
                  <a:gd name="T5" fmla="*/ 2 h 8"/>
                  <a:gd name="T6" fmla="*/ 11 w 11"/>
                  <a:gd name="T7" fmla="*/ 0 h 8"/>
                  <a:gd name="T8" fmla="*/ 9 w 11"/>
                  <a:gd name="T9" fmla="*/ 2 h 8"/>
                  <a:gd name="T10" fmla="*/ 11 w 11"/>
                  <a:gd name="T11" fmla="*/ 0 h 8"/>
                </a:gdLst>
                <a:ahLst/>
                <a:cxnLst>
                  <a:cxn ang="0">
                    <a:pos x="T0" y="T1"/>
                  </a:cxn>
                  <a:cxn ang="0">
                    <a:pos x="T2" y="T3"/>
                  </a:cxn>
                  <a:cxn ang="0">
                    <a:pos x="T4" y="T5"/>
                  </a:cxn>
                  <a:cxn ang="0">
                    <a:pos x="T6" y="T7"/>
                  </a:cxn>
                  <a:cxn ang="0">
                    <a:pos x="T8" y="T9"/>
                  </a:cxn>
                  <a:cxn ang="0">
                    <a:pos x="T10" y="T11"/>
                  </a:cxn>
                </a:cxnLst>
                <a:rect l="0" t="0" r="r" b="b"/>
                <a:pathLst>
                  <a:path w="11" h="8">
                    <a:moveTo>
                      <a:pt x="9" y="2"/>
                    </a:moveTo>
                    <a:cubicBezTo>
                      <a:pt x="6" y="5"/>
                      <a:pt x="2" y="7"/>
                      <a:pt x="0" y="8"/>
                    </a:cubicBezTo>
                    <a:cubicBezTo>
                      <a:pt x="2" y="7"/>
                      <a:pt x="6" y="5"/>
                      <a:pt x="9" y="2"/>
                    </a:cubicBezTo>
                    <a:moveTo>
                      <a:pt x="11" y="0"/>
                    </a:moveTo>
                    <a:cubicBezTo>
                      <a:pt x="10" y="1"/>
                      <a:pt x="10" y="1"/>
                      <a:pt x="9" y="2"/>
                    </a:cubicBezTo>
                    <a:cubicBezTo>
                      <a:pt x="10" y="1"/>
                      <a:pt x="10" y="1"/>
                      <a:pt x="11"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56"/>
              <p:cNvSpPr>
                <a:spLocks noChangeArrowheads="1"/>
              </p:cNvSpPr>
              <p:nvPr/>
            </p:nvSpPr>
            <p:spPr bwMode="auto">
              <a:xfrm>
                <a:off x="6792915" y="4178325"/>
                <a:ext cx="1588" cy="1588"/>
              </a:xfrm>
              <a:prstGeom prst="rect">
                <a:avLst/>
              </a:prstGeom>
              <a:solidFill>
                <a:srgbClr val="E5B2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57"/>
              <p:cNvSpPr>
                <a:spLocks/>
              </p:cNvSpPr>
              <p:nvPr/>
            </p:nvSpPr>
            <p:spPr bwMode="auto">
              <a:xfrm>
                <a:off x="6792915" y="417832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58"/>
              <p:cNvSpPr>
                <a:spLocks noEditPoints="1"/>
              </p:cNvSpPr>
              <p:nvPr/>
            </p:nvSpPr>
            <p:spPr bwMode="auto">
              <a:xfrm>
                <a:off x="6792915" y="4176738"/>
                <a:ext cx="0" cy="1588"/>
              </a:xfrm>
              <a:custGeom>
                <a:avLst/>
                <a:gdLst>
                  <a:gd name="T0" fmla="*/ 1 w 1"/>
                  <a:gd name="T1" fmla="*/ 0 h 1"/>
                  <a:gd name="T2" fmla="*/ 0 w 1"/>
                  <a:gd name="T3" fmla="*/ 1 h 1"/>
                  <a:gd name="T4" fmla="*/ 1 w 1"/>
                  <a:gd name="T5" fmla="*/ 0 h 1"/>
                  <a:gd name="T6" fmla="*/ 1 w 1"/>
                  <a:gd name="T7" fmla="*/ 0 h 1"/>
                  <a:gd name="T8" fmla="*/ 1 w 1"/>
                  <a:gd name="T9" fmla="*/ 0 h 1"/>
                  <a:gd name="T10" fmla="*/ 1 w 1"/>
                  <a:gd name="T11" fmla="*/ 0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0" y="1"/>
                      <a:pt x="0" y="1"/>
                      <a:pt x="0" y="1"/>
                    </a:cubicBezTo>
                    <a:cubicBezTo>
                      <a:pt x="0" y="1"/>
                      <a:pt x="0" y="1"/>
                      <a:pt x="1" y="0"/>
                    </a:cubicBezTo>
                    <a:moveTo>
                      <a:pt x="1" y="0"/>
                    </a:moveTo>
                    <a:cubicBezTo>
                      <a:pt x="1" y="0"/>
                      <a:pt x="1" y="0"/>
                      <a:pt x="1" y="0"/>
                    </a:cubicBezTo>
                    <a:cubicBezTo>
                      <a:pt x="1" y="0"/>
                      <a:pt x="1" y="0"/>
                      <a:pt x="1" y="0"/>
                    </a:cubicBezTo>
                    <a:cubicBezTo>
                      <a:pt x="1" y="0"/>
                      <a:pt x="1" y="0"/>
                      <a:pt x="1"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59"/>
              <p:cNvSpPr>
                <a:spLocks/>
              </p:cNvSpPr>
              <p:nvPr/>
            </p:nvSpPr>
            <p:spPr bwMode="auto">
              <a:xfrm>
                <a:off x="6526215" y="41783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60"/>
              <p:cNvSpPr>
                <a:spLocks/>
              </p:cNvSpPr>
              <p:nvPr/>
            </p:nvSpPr>
            <p:spPr bwMode="auto">
              <a:xfrm>
                <a:off x="6526215" y="41783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1"/>
              <p:cNvSpPr>
                <a:spLocks/>
              </p:cNvSpPr>
              <p:nvPr/>
            </p:nvSpPr>
            <p:spPr bwMode="auto">
              <a:xfrm>
                <a:off x="6615115" y="3763986"/>
                <a:ext cx="41275" cy="11113"/>
              </a:xfrm>
              <a:custGeom>
                <a:avLst/>
                <a:gdLst>
                  <a:gd name="T0" fmla="*/ 26 w 26"/>
                  <a:gd name="T1" fmla="*/ 0 h 7"/>
                  <a:gd name="T2" fmla="*/ 0 w 26"/>
                  <a:gd name="T3" fmla="*/ 0 h 7"/>
                  <a:gd name="T4" fmla="*/ 0 w 26"/>
                  <a:gd name="T5" fmla="*/ 7 h 7"/>
                  <a:gd name="T6" fmla="*/ 26 w 26"/>
                  <a:gd name="T7" fmla="*/ 3 h 7"/>
                  <a:gd name="T8" fmla="*/ 26 w 26"/>
                  <a:gd name="T9" fmla="*/ 0 h 7"/>
                </a:gdLst>
                <a:ahLst/>
                <a:cxnLst>
                  <a:cxn ang="0">
                    <a:pos x="T0" y="T1"/>
                  </a:cxn>
                  <a:cxn ang="0">
                    <a:pos x="T2" y="T3"/>
                  </a:cxn>
                  <a:cxn ang="0">
                    <a:pos x="T4" y="T5"/>
                  </a:cxn>
                  <a:cxn ang="0">
                    <a:pos x="T6" y="T7"/>
                  </a:cxn>
                  <a:cxn ang="0">
                    <a:pos x="T8" y="T9"/>
                  </a:cxn>
                </a:cxnLst>
                <a:rect l="0" t="0" r="r" b="b"/>
                <a:pathLst>
                  <a:path w="26" h="7">
                    <a:moveTo>
                      <a:pt x="26" y="0"/>
                    </a:moveTo>
                    <a:lnTo>
                      <a:pt x="0" y="0"/>
                    </a:lnTo>
                    <a:lnTo>
                      <a:pt x="0" y="7"/>
                    </a:lnTo>
                    <a:lnTo>
                      <a:pt x="26" y="3"/>
                    </a:lnTo>
                    <a:lnTo>
                      <a:pt x="26"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62"/>
              <p:cNvSpPr>
                <a:spLocks/>
              </p:cNvSpPr>
              <p:nvPr/>
            </p:nvSpPr>
            <p:spPr bwMode="auto">
              <a:xfrm>
                <a:off x="6615115" y="3763986"/>
                <a:ext cx="41275" cy="11113"/>
              </a:xfrm>
              <a:custGeom>
                <a:avLst/>
                <a:gdLst>
                  <a:gd name="T0" fmla="*/ 26 w 26"/>
                  <a:gd name="T1" fmla="*/ 0 h 7"/>
                  <a:gd name="T2" fmla="*/ 0 w 26"/>
                  <a:gd name="T3" fmla="*/ 0 h 7"/>
                  <a:gd name="T4" fmla="*/ 0 w 26"/>
                  <a:gd name="T5" fmla="*/ 7 h 7"/>
                  <a:gd name="T6" fmla="*/ 26 w 26"/>
                  <a:gd name="T7" fmla="*/ 3 h 7"/>
                  <a:gd name="T8" fmla="*/ 26 w 26"/>
                  <a:gd name="T9" fmla="*/ 0 h 7"/>
                </a:gdLst>
                <a:ahLst/>
                <a:cxnLst>
                  <a:cxn ang="0">
                    <a:pos x="T0" y="T1"/>
                  </a:cxn>
                  <a:cxn ang="0">
                    <a:pos x="T2" y="T3"/>
                  </a:cxn>
                  <a:cxn ang="0">
                    <a:pos x="T4" y="T5"/>
                  </a:cxn>
                  <a:cxn ang="0">
                    <a:pos x="T6" y="T7"/>
                  </a:cxn>
                  <a:cxn ang="0">
                    <a:pos x="T8" y="T9"/>
                  </a:cxn>
                </a:cxnLst>
                <a:rect l="0" t="0" r="r" b="b"/>
                <a:pathLst>
                  <a:path w="26" h="7">
                    <a:moveTo>
                      <a:pt x="26" y="0"/>
                    </a:moveTo>
                    <a:lnTo>
                      <a:pt x="0" y="0"/>
                    </a:lnTo>
                    <a:lnTo>
                      <a:pt x="0" y="7"/>
                    </a:lnTo>
                    <a:lnTo>
                      <a:pt x="26" y="3"/>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63"/>
              <p:cNvSpPr>
                <a:spLocks noEditPoints="1"/>
              </p:cNvSpPr>
              <p:nvPr/>
            </p:nvSpPr>
            <p:spPr bwMode="auto">
              <a:xfrm>
                <a:off x="6813553" y="4157688"/>
                <a:ext cx="1588" cy="1588"/>
              </a:xfrm>
              <a:custGeom>
                <a:avLst/>
                <a:gdLst>
                  <a:gd name="T0" fmla="*/ 0 w 1"/>
                  <a:gd name="T1" fmla="*/ 1 h 1"/>
                  <a:gd name="T2" fmla="*/ 0 w 1"/>
                  <a:gd name="T3" fmla="*/ 1 h 1"/>
                  <a:gd name="T4" fmla="*/ 0 w 1"/>
                  <a:gd name="T5" fmla="*/ 1 h 1"/>
                  <a:gd name="T6" fmla="*/ 1 w 1"/>
                  <a:gd name="T7" fmla="*/ 0 h 1"/>
                  <a:gd name="T8" fmla="*/ 0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0" y="1"/>
                      <a:pt x="0" y="1"/>
                      <a:pt x="0" y="1"/>
                    </a:cubicBezTo>
                    <a:moveTo>
                      <a:pt x="1" y="0"/>
                    </a:moveTo>
                    <a:cubicBezTo>
                      <a:pt x="1" y="0"/>
                      <a:pt x="0" y="0"/>
                      <a:pt x="0" y="1"/>
                    </a:cubicBezTo>
                    <a:cubicBezTo>
                      <a:pt x="0" y="0"/>
                      <a:pt x="1" y="0"/>
                      <a:pt x="1"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64"/>
              <p:cNvSpPr>
                <a:spLocks/>
              </p:cNvSpPr>
              <p:nvPr/>
            </p:nvSpPr>
            <p:spPr bwMode="auto">
              <a:xfrm>
                <a:off x="6815140" y="4152925"/>
                <a:ext cx="0" cy="317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0" y="2"/>
                    </a:cubicBezTo>
                    <a:cubicBezTo>
                      <a:pt x="0" y="1"/>
                      <a:pt x="0" y="1"/>
                      <a:pt x="1"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65"/>
              <p:cNvSpPr>
                <a:spLocks/>
              </p:cNvSpPr>
              <p:nvPr/>
            </p:nvSpPr>
            <p:spPr bwMode="auto">
              <a:xfrm>
                <a:off x="6811965" y="41624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66"/>
              <p:cNvSpPr>
                <a:spLocks/>
              </p:cNvSpPr>
              <p:nvPr/>
            </p:nvSpPr>
            <p:spPr bwMode="auto">
              <a:xfrm>
                <a:off x="6811965" y="416245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67"/>
              <p:cNvSpPr>
                <a:spLocks noChangeArrowheads="1"/>
              </p:cNvSpPr>
              <p:nvPr/>
            </p:nvSpPr>
            <p:spPr bwMode="auto">
              <a:xfrm>
                <a:off x="6810378" y="4165625"/>
                <a:ext cx="1588" cy="1588"/>
              </a:xfrm>
              <a:prstGeom prst="rect">
                <a:avLst/>
              </a:prstGeom>
              <a:solidFill>
                <a:srgbClr val="E5B2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68"/>
              <p:cNvSpPr>
                <a:spLocks/>
              </p:cNvSpPr>
              <p:nvPr/>
            </p:nvSpPr>
            <p:spPr bwMode="auto">
              <a:xfrm>
                <a:off x="6810378" y="416562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69"/>
              <p:cNvSpPr>
                <a:spLocks/>
              </p:cNvSpPr>
              <p:nvPr/>
            </p:nvSpPr>
            <p:spPr bwMode="auto">
              <a:xfrm>
                <a:off x="6811965" y="4160863"/>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1" y="0"/>
                      <a:pt x="1" y="0"/>
                      <a:pt x="1" y="0"/>
                    </a:cubicBezTo>
                    <a:cubicBezTo>
                      <a:pt x="1" y="0"/>
                      <a:pt x="1" y="0"/>
                      <a:pt x="1"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0"/>
              <p:cNvSpPr>
                <a:spLocks noEditPoints="1"/>
              </p:cNvSpPr>
              <p:nvPr/>
            </p:nvSpPr>
            <p:spPr bwMode="auto">
              <a:xfrm>
                <a:off x="6469065" y="4035450"/>
                <a:ext cx="1588"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path>
                </a:pathLst>
              </a:custGeom>
              <a:solidFill>
                <a:srgbClr val="2B6A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71"/>
              <p:cNvSpPr>
                <a:spLocks/>
              </p:cNvSpPr>
              <p:nvPr/>
            </p:nvSpPr>
            <p:spPr bwMode="auto">
              <a:xfrm>
                <a:off x="6424615" y="3738585"/>
                <a:ext cx="36513" cy="258764"/>
              </a:xfrm>
              <a:custGeom>
                <a:avLst/>
                <a:gdLst>
                  <a:gd name="T0" fmla="*/ 22 w 25"/>
                  <a:gd name="T1" fmla="*/ 0 h 175"/>
                  <a:gd name="T2" fmla="*/ 0 w 25"/>
                  <a:gd name="T3" fmla="*/ 0 h 175"/>
                  <a:gd name="T4" fmla="*/ 0 w 25"/>
                  <a:gd name="T5" fmla="*/ 15 h 175"/>
                  <a:gd name="T6" fmla="*/ 3 w 25"/>
                  <a:gd name="T7" fmla="*/ 15 h 175"/>
                  <a:gd name="T8" fmla="*/ 3 w 25"/>
                  <a:gd name="T9" fmla="*/ 175 h 175"/>
                  <a:gd name="T10" fmla="*/ 3 w 25"/>
                  <a:gd name="T11" fmla="*/ 98 h 175"/>
                  <a:gd name="T12" fmla="*/ 25 w 25"/>
                  <a:gd name="T13" fmla="*/ 98 h 175"/>
                  <a:gd name="T14" fmla="*/ 25 w 25"/>
                  <a:gd name="T15" fmla="*/ 86 h 175"/>
                  <a:gd name="T16" fmla="*/ 17 w 25"/>
                  <a:gd name="T17" fmla="*/ 77 h 175"/>
                  <a:gd name="T18" fmla="*/ 25 w 25"/>
                  <a:gd name="T19" fmla="*/ 68 h 175"/>
                  <a:gd name="T20" fmla="*/ 25 w 25"/>
                  <a:gd name="T21" fmla="*/ 40 h 175"/>
                  <a:gd name="T22" fmla="*/ 24 w 25"/>
                  <a:gd name="T23" fmla="*/ 40 h 175"/>
                  <a:gd name="T24" fmla="*/ 18 w 25"/>
                  <a:gd name="T25" fmla="*/ 34 h 175"/>
                  <a:gd name="T26" fmla="*/ 24 w 25"/>
                  <a:gd name="T27" fmla="*/ 28 h 175"/>
                  <a:gd name="T28" fmla="*/ 25 w 25"/>
                  <a:gd name="T29" fmla="*/ 28 h 175"/>
                  <a:gd name="T30" fmla="*/ 25 w 25"/>
                  <a:gd name="T31" fmla="*/ 17 h 175"/>
                  <a:gd name="T32" fmla="*/ 3 w 25"/>
                  <a:gd name="T33" fmla="*/ 21 h 175"/>
                  <a:gd name="T34" fmla="*/ 3 w 25"/>
                  <a:gd name="T35" fmla="*/ 15 h 175"/>
                  <a:gd name="T36" fmla="*/ 25 w 25"/>
                  <a:gd name="T37" fmla="*/ 15 h 175"/>
                  <a:gd name="T38" fmla="*/ 25 w 25"/>
                  <a:gd name="T39" fmla="*/ 1 h 175"/>
                  <a:gd name="T40" fmla="*/ 22 w 25"/>
                  <a:gd name="T41" fmla="*/ 1 h 175"/>
                  <a:gd name="T42" fmla="*/ 22 w 25"/>
                  <a:gd name="T4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75">
                    <a:moveTo>
                      <a:pt x="22" y="0"/>
                    </a:moveTo>
                    <a:cubicBezTo>
                      <a:pt x="0" y="0"/>
                      <a:pt x="0" y="0"/>
                      <a:pt x="0" y="0"/>
                    </a:cubicBezTo>
                    <a:cubicBezTo>
                      <a:pt x="0" y="15"/>
                      <a:pt x="0" y="15"/>
                      <a:pt x="0" y="15"/>
                    </a:cubicBezTo>
                    <a:cubicBezTo>
                      <a:pt x="3" y="15"/>
                      <a:pt x="3" y="15"/>
                      <a:pt x="3" y="15"/>
                    </a:cubicBezTo>
                    <a:cubicBezTo>
                      <a:pt x="3" y="175"/>
                      <a:pt x="3" y="175"/>
                      <a:pt x="3" y="175"/>
                    </a:cubicBezTo>
                    <a:cubicBezTo>
                      <a:pt x="3" y="98"/>
                      <a:pt x="3" y="98"/>
                      <a:pt x="3" y="98"/>
                    </a:cubicBezTo>
                    <a:cubicBezTo>
                      <a:pt x="25" y="98"/>
                      <a:pt x="25" y="98"/>
                      <a:pt x="25" y="98"/>
                    </a:cubicBezTo>
                    <a:cubicBezTo>
                      <a:pt x="25" y="86"/>
                      <a:pt x="25" y="86"/>
                      <a:pt x="25" y="86"/>
                    </a:cubicBezTo>
                    <a:cubicBezTo>
                      <a:pt x="21" y="86"/>
                      <a:pt x="17" y="82"/>
                      <a:pt x="17" y="77"/>
                    </a:cubicBezTo>
                    <a:cubicBezTo>
                      <a:pt x="17" y="72"/>
                      <a:pt x="21" y="68"/>
                      <a:pt x="25" y="68"/>
                    </a:cubicBezTo>
                    <a:cubicBezTo>
                      <a:pt x="25" y="40"/>
                      <a:pt x="25" y="40"/>
                      <a:pt x="25" y="40"/>
                    </a:cubicBezTo>
                    <a:cubicBezTo>
                      <a:pt x="25" y="40"/>
                      <a:pt x="24" y="40"/>
                      <a:pt x="24" y="40"/>
                    </a:cubicBezTo>
                    <a:cubicBezTo>
                      <a:pt x="20" y="40"/>
                      <a:pt x="18" y="37"/>
                      <a:pt x="18" y="34"/>
                    </a:cubicBezTo>
                    <a:cubicBezTo>
                      <a:pt x="18" y="31"/>
                      <a:pt x="20" y="28"/>
                      <a:pt x="24" y="28"/>
                    </a:cubicBezTo>
                    <a:cubicBezTo>
                      <a:pt x="24" y="28"/>
                      <a:pt x="25" y="28"/>
                      <a:pt x="25" y="28"/>
                    </a:cubicBezTo>
                    <a:cubicBezTo>
                      <a:pt x="25" y="17"/>
                      <a:pt x="25" y="17"/>
                      <a:pt x="25" y="17"/>
                    </a:cubicBezTo>
                    <a:cubicBezTo>
                      <a:pt x="3" y="21"/>
                      <a:pt x="3" y="21"/>
                      <a:pt x="3" y="21"/>
                    </a:cubicBezTo>
                    <a:cubicBezTo>
                      <a:pt x="3" y="15"/>
                      <a:pt x="3" y="15"/>
                      <a:pt x="3" y="15"/>
                    </a:cubicBezTo>
                    <a:cubicBezTo>
                      <a:pt x="25" y="15"/>
                      <a:pt x="25" y="15"/>
                      <a:pt x="25" y="15"/>
                    </a:cubicBezTo>
                    <a:cubicBezTo>
                      <a:pt x="25" y="1"/>
                      <a:pt x="25" y="1"/>
                      <a:pt x="25" y="1"/>
                    </a:cubicBezTo>
                    <a:cubicBezTo>
                      <a:pt x="22" y="1"/>
                      <a:pt x="22" y="1"/>
                      <a:pt x="22" y="1"/>
                    </a:cubicBezTo>
                    <a:cubicBezTo>
                      <a:pt x="22" y="0"/>
                      <a:pt x="22" y="0"/>
                      <a:pt x="2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72"/>
              <p:cNvSpPr>
                <a:spLocks noEditPoints="1"/>
              </p:cNvSpPr>
              <p:nvPr/>
            </p:nvSpPr>
            <p:spPr bwMode="auto">
              <a:xfrm>
                <a:off x="6429378" y="3884636"/>
                <a:ext cx="74613" cy="150813"/>
              </a:xfrm>
              <a:custGeom>
                <a:avLst/>
                <a:gdLst>
                  <a:gd name="T0" fmla="*/ 30 w 50"/>
                  <a:gd name="T1" fmla="*/ 103 h 103"/>
                  <a:gd name="T2" fmla="*/ 27 w 50"/>
                  <a:gd name="T3" fmla="*/ 103 h 103"/>
                  <a:gd name="T4" fmla="*/ 23 w 50"/>
                  <a:gd name="T5" fmla="*/ 103 h 103"/>
                  <a:gd name="T6" fmla="*/ 23 w 50"/>
                  <a:gd name="T7" fmla="*/ 103 h 103"/>
                  <a:gd name="T8" fmla="*/ 33 w 50"/>
                  <a:gd name="T9" fmla="*/ 102 h 103"/>
                  <a:gd name="T10" fmla="*/ 20 w 50"/>
                  <a:gd name="T11" fmla="*/ 102 h 103"/>
                  <a:gd name="T12" fmla="*/ 20 w 50"/>
                  <a:gd name="T13" fmla="*/ 102 h 103"/>
                  <a:gd name="T14" fmla="*/ 15 w 50"/>
                  <a:gd name="T15" fmla="*/ 101 h 103"/>
                  <a:gd name="T16" fmla="*/ 38 w 50"/>
                  <a:gd name="T17" fmla="*/ 101 h 103"/>
                  <a:gd name="T18" fmla="*/ 38 w 50"/>
                  <a:gd name="T19" fmla="*/ 101 h 103"/>
                  <a:gd name="T20" fmla="*/ 12 w 50"/>
                  <a:gd name="T21" fmla="*/ 99 h 103"/>
                  <a:gd name="T22" fmla="*/ 41 w 50"/>
                  <a:gd name="T23" fmla="*/ 99 h 103"/>
                  <a:gd name="T24" fmla="*/ 41 w 50"/>
                  <a:gd name="T25" fmla="*/ 99 h 103"/>
                  <a:gd name="T26" fmla="*/ 10 w 50"/>
                  <a:gd name="T27" fmla="*/ 97 h 103"/>
                  <a:gd name="T28" fmla="*/ 8 w 50"/>
                  <a:gd name="T29" fmla="*/ 95 h 103"/>
                  <a:gd name="T30" fmla="*/ 8 w 50"/>
                  <a:gd name="T31" fmla="*/ 95 h 103"/>
                  <a:gd name="T32" fmla="*/ 5 w 50"/>
                  <a:gd name="T33" fmla="*/ 92 h 103"/>
                  <a:gd name="T34" fmla="*/ 22 w 50"/>
                  <a:gd name="T35" fmla="*/ 0 h 103"/>
                  <a:gd name="T36" fmla="*/ 0 w 50"/>
                  <a:gd name="T37" fmla="*/ 77 h 103"/>
                  <a:gd name="T38" fmla="*/ 26 w 50"/>
                  <a:gd name="T39" fmla="*/ 103 h 103"/>
                  <a:gd name="T40" fmla="*/ 26 w 50"/>
                  <a:gd name="T41" fmla="*/ 103 h 103"/>
                  <a:gd name="T42" fmla="*/ 27 w 50"/>
                  <a:gd name="T43" fmla="*/ 103 h 103"/>
                  <a:gd name="T44" fmla="*/ 27 w 50"/>
                  <a:gd name="T45" fmla="*/ 103 h 103"/>
                  <a:gd name="T46" fmla="*/ 27 w 50"/>
                  <a:gd name="T47" fmla="*/ 103 h 103"/>
                  <a:gd name="T48" fmla="*/ 27 w 50"/>
                  <a:gd name="T49" fmla="*/ 103 h 103"/>
                  <a:gd name="T50" fmla="*/ 28 w 50"/>
                  <a:gd name="T51" fmla="*/ 103 h 103"/>
                  <a:gd name="T52" fmla="*/ 34 w 50"/>
                  <a:gd name="T53" fmla="*/ 102 h 103"/>
                  <a:gd name="T54" fmla="*/ 47 w 50"/>
                  <a:gd name="T55" fmla="*/ 93 h 103"/>
                  <a:gd name="T56" fmla="*/ 47 w 50"/>
                  <a:gd name="T57" fmla="*/ 93 h 103"/>
                  <a:gd name="T58" fmla="*/ 48 w 50"/>
                  <a:gd name="T59" fmla="*/ 92 h 103"/>
                  <a:gd name="T60" fmla="*/ 48 w 50"/>
                  <a:gd name="T61" fmla="*/ 92 h 103"/>
                  <a:gd name="T62" fmla="*/ 49 w 50"/>
                  <a:gd name="T63" fmla="*/ 91 h 103"/>
                  <a:gd name="T64" fmla="*/ 50 w 50"/>
                  <a:gd name="T65" fmla="*/ 90 h 103"/>
                  <a:gd name="T66" fmla="*/ 50 w 50"/>
                  <a:gd name="T67" fmla="*/ 90 h 103"/>
                  <a:gd name="T68" fmla="*/ 50 w 50"/>
                  <a:gd name="T69" fmla="*/ 89 h 103"/>
                  <a:gd name="T70" fmla="*/ 49 w 50"/>
                  <a:gd name="T71" fmla="*/ 89 h 103"/>
                  <a:gd name="T72" fmla="*/ 48 w 50"/>
                  <a:gd name="T73" fmla="*/ 89 h 103"/>
                  <a:gd name="T74" fmla="*/ 28 w 50"/>
                  <a:gd name="T75" fmla="*/ 79 h 103"/>
                  <a:gd name="T76" fmla="*/ 24 w 50"/>
                  <a:gd name="T77" fmla="*/ 72 h 103"/>
                  <a:gd name="T78" fmla="*/ 19 w 50"/>
                  <a:gd name="T79" fmla="*/ 64 h 103"/>
                  <a:gd name="T80" fmla="*/ 19 w 50"/>
                  <a:gd name="T81" fmla="*/ 52 h 103"/>
                  <a:gd name="T82" fmla="*/ 22 w 50"/>
                  <a:gd name="T83" fmla="*/ 25 h 103"/>
                  <a:gd name="T84" fmla="*/ 13 w 50"/>
                  <a:gd name="T85" fmla="*/ 16 h 103"/>
                  <a:gd name="T86" fmla="*/ 22 w 50"/>
                  <a:gd name="T87" fmla="*/ 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103">
                    <a:moveTo>
                      <a:pt x="30" y="103"/>
                    </a:moveTo>
                    <a:cubicBezTo>
                      <a:pt x="30" y="103"/>
                      <a:pt x="30" y="103"/>
                      <a:pt x="30" y="103"/>
                    </a:cubicBezTo>
                    <a:cubicBezTo>
                      <a:pt x="30" y="103"/>
                      <a:pt x="30" y="103"/>
                      <a:pt x="30" y="103"/>
                    </a:cubicBezTo>
                    <a:cubicBezTo>
                      <a:pt x="29" y="103"/>
                      <a:pt x="28" y="103"/>
                      <a:pt x="27" y="103"/>
                    </a:cubicBezTo>
                    <a:cubicBezTo>
                      <a:pt x="28" y="103"/>
                      <a:pt x="29" y="103"/>
                      <a:pt x="30" y="103"/>
                    </a:cubicBezTo>
                    <a:moveTo>
                      <a:pt x="23" y="103"/>
                    </a:moveTo>
                    <a:cubicBezTo>
                      <a:pt x="22" y="103"/>
                      <a:pt x="22" y="103"/>
                      <a:pt x="22" y="103"/>
                    </a:cubicBezTo>
                    <a:cubicBezTo>
                      <a:pt x="23" y="103"/>
                      <a:pt x="23" y="103"/>
                      <a:pt x="23" y="103"/>
                    </a:cubicBezTo>
                    <a:moveTo>
                      <a:pt x="31" y="103"/>
                    </a:moveTo>
                    <a:cubicBezTo>
                      <a:pt x="32" y="103"/>
                      <a:pt x="32" y="103"/>
                      <a:pt x="33" y="102"/>
                    </a:cubicBezTo>
                    <a:cubicBezTo>
                      <a:pt x="32" y="103"/>
                      <a:pt x="32" y="103"/>
                      <a:pt x="31" y="103"/>
                    </a:cubicBezTo>
                    <a:moveTo>
                      <a:pt x="20" y="102"/>
                    </a:moveTo>
                    <a:cubicBezTo>
                      <a:pt x="19" y="102"/>
                      <a:pt x="19" y="102"/>
                      <a:pt x="19" y="102"/>
                    </a:cubicBezTo>
                    <a:cubicBezTo>
                      <a:pt x="20" y="102"/>
                      <a:pt x="20" y="102"/>
                      <a:pt x="20" y="102"/>
                    </a:cubicBezTo>
                    <a:moveTo>
                      <a:pt x="16" y="101"/>
                    </a:moveTo>
                    <a:cubicBezTo>
                      <a:pt x="15" y="101"/>
                      <a:pt x="15" y="101"/>
                      <a:pt x="15" y="101"/>
                    </a:cubicBezTo>
                    <a:cubicBezTo>
                      <a:pt x="16" y="101"/>
                      <a:pt x="16" y="101"/>
                      <a:pt x="16" y="101"/>
                    </a:cubicBezTo>
                    <a:moveTo>
                      <a:pt x="38" y="101"/>
                    </a:moveTo>
                    <a:cubicBezTo>
                      <a:pt x="38" y="101"/>
                      <a:pt x="39" y="100"/>
                      <a:pt x="40" y="100"/>
                    </a:cubicBezTo>
                    <a:cubicBezTo>
                      <a:pt x="39" y="100"/>
                      <a:pt x="38" y="101"/>
                      <a:pt x="38" y="101"/>
                    </a:cubicBezTo>
                    <a:moveTo>
                      <a:pt x="13" y="100"/>
                    </a:moveTo>
                    <a:cubicBezTo>
                      <a:pt x="12" y="99"/>
                      <a:pt x="12" y="99"/>
                      <a:pt x="12" y="99"/>
                    </a:cubicBezTo>
                    <a:cubicBezTo>
                      <a:pt x="13" y="100"/>
                      <a:pt x="13" y="100"/>
                      <a:pt x="13" y="100"/>
                    </a:cubicBezTo>
                    <a:moveTo>
                      <a:pt x="41" y="99"/>
                    </a:moveTo>
                    <a:cubicBezTo>
                      <a:pt x="41" y="99"/>
                      <a:pt x="42" y="98"/>
                      <a:pt x="43" y="98"/>
                    </a:cubicBezTo>
                    <a:cubicBezTo>
                      <a:pt x="42" y="98"/>
                      <a:pt x="41" y="99"/>
                      <a:pt x="41" y="99"/>
                    </a:cubicBezTo>
                    <a:moveTo>
                      <a:pt x="10" y="98"/>
                    </a:moveTo>
                    <a:cubicBezTo>
                      <a:pt x="10" y="97"/>
                      <a:pt x="10" y="97"/>
                      <a:pt x="10" y="97"/>
                    </a:cubicBezTo>
                    <a:cubicBezTo>
                      <a:pt x="10" y="98"/>
                      <a:pt x="10" y="98"/>
                      <a:pt x="10" y="98"/>
                    </a:cubicBezTo>
                    <a:moveTo>
                      <a:pt x="8" y="95"/>
                    </a:moveTo>
                    <a:cubicBezTo>
                      <a:pt x="7" y="95"/>
                      <a:pt x="7" y="95"/>
                      <a:pt x="7" y="95"/>
                    </a:cubicBezTo>
                    <a:cubicBezTo>
                      <a:pt x="8" y="95"/>
                      <a:pt x="8" y="95"/>
                      <a:pt x="8" y="95"/>
                    </a:cubicBezTo>
                    <a:moveTo>
                      <a:pt x="5" y="93"/>
                    </a:moveTo>
                    <a:cubicBezTo>
                      <a:pt x="5" y="92"/>
                      <a:pt x="5" y="92"/>
                      <a:pt x="5" y="92"/>
                    </a:cubicBezTo>
                    <a:cubicBezTo>
                      <a:pt x="5" y="93"/>
                      <a:pt x="5" y="93"/>
                      <a:pt x="5" y="93"/>
                    </a:cubicBezTo>
                    <a:moveTo>
                      <a:pt x="22" y="0"/>
                    </a:moveTo>
                    <a:cubicBezTo>
                      <a:pt x="0" y="0"/>
                      <a:pt x="0" y="0"/>
                      <a:pt x="0" y="0"/>
                    </a:cubicBezTo>
                    <a:cubicBezTo>
                      <a:pt x="0" y="77"/>
                      <a:pt x="0" y="77"/>
                      <a:pt x="0" y="77"/>
                    </a:cubicBezTo>
                    <a:cubicBezTo>
                      <a:pt x="0" y="77"/>
                      <a:pt x="0" y="77"/>
                      <a:pt x="0" y="77"/>
                    </a:cubicBezTo>
                    <a:cubicBezTo>
                      <a:pt x="0" y="92"/>
                      <a:pt x="12" y="103"/>
                      <a:pt x="26" y="103"/>
                    </a:cubicBezTo>
                    <a:cubicBezTo>
                      <a:pt x="26" y="103"/>
                      <a:pt x="26" y="103"/>
                      <a:pt x="26" y="103"/>
                    </a:cubicBezTo>
                    <a:cubicBezTo>
                      <a:pt x="26" y="103"/>
                      <a:pt x="26" y="103"/>
                      <a:pt x="26" y="103"/>
                    </a:cubicBezTo>
                    <a:cubicBezTo>
                      <a:pt x="27" y="103"/>
                      <a:pt x="27" y="103"/>
                      <a:pt x="27" y="103"/>
                    </a:cubicBezTo>
                    <a:cubicBezTo>
                      <a:pt x="27" y="103"/>
                      <a:pt x="27" y="103"/>
                      <a:pt x="27" y="103"/>
                    </a:cubicBezTo>
                    <a:cubicBezTo>
                      <a:pt x="27" y="103"/>
                      <a:pt x="27" y="103"/>
                      <a:pt x="27" y="103"/>
                    </a:cubicBezTo>
                    <a:cubicBezTo>
                      <a:pt x="27" y="103"/>
                      <a:pt x="27" y="103"/>
                      <a:pt x="27" y="103"/>
                    </a:cubicBezTo>
                    <a:cubicBezTo>
                      <a:pt x="27" y="103"/>
                      <a:pt x="27" y="103"/>
                      <a:pt x="27" y="103"/>
                    </a:cubicBezTo>
                    <a:cubicBezTo>
                      <a:pt x="27" y="103"/>
                      <a:pt x="27" y="103"/>
                      <a:pt x="27" y="103"/>
                    </a:cubicBezTo>
                    <a:cubicBezTo>
                      <a:pt x="27" y="103"/>
                      <a:pt x="27" y="103"/>
                      <a:pt x="27" y="103"/>
                    </a:cubicBezTo>
                    <a:cubicBezTo>
                      <a:pt x="27" y="103"/>
                      <a:pt x="27" y="103"/>
                      <a:pt x="27" y="103"/>
                    </a:cubicBezTo>
                    <a:cubicBezTo>
                      <a:pt x="28" y="103"/>
                      <a:pt x="28" y="103"/>
                      <a:pt x="28" y="103"/>
                    </a:cubicBezTo>
                    <a:cubicBezTo>
                      <a:pt x="28" y="103"/>
                      <a:pt x="28" y="103"/>
                      <a:pt x="28" y="103"/>
                    </a:cubicBezTo>
                    <a:cubicBezTo>
                      <a:pt x="31" y="103"/>
                      <a:pt x="34" y="103"/>
                      <a:pt x="36" y="101"/>
                    </a:cubicBezTo>
                    <a:cubicBezTo>
                      <a:pt x="36" y="102"/>
                      <a:pt x="35" y="102"/>
                      <a:pt x="34" y="102"/>
                    </a:cubicBezTo>
                    <a:cubicBezTo>
                      <a:pt x="35" y="102"/>
                      <a:pt x="36" y="102"/>
                      <a:pt x="36" y="101"/>
                    </a:cubicBezTo>
                    <a:cubicBezTo>
                      <a:pt x="41" y="100"/>
                      <a:pt x="44" y="97"/>
                      <a:pt x="47" y="93"/>
                    </a:cubicBezTo>
                    <a:cubicBezTo>
                      <a:pt x="47" y="94"/>
                      <a:pt x="46" y="94"/>
                      <a:pt x="46" y="95"/>
                    </a:cubicBezTo>
                    <a:cubicBezTo>
                      <a:pt x="46" y="94"/>
                      <a:pt x="47" y="94"/>
                      <a:pt x="47" y="93"/>
                    </a:cubicBezTo>
                    <a:cubicBezTo>
                      <a:pt x="48" y="93"/>
                      <a:pt x="48" y="93"/>
                      <a:pt x="48" y="92"/>
                    </a:cubicBezTo>
                    <a:cubicBezTo>
                      <a:pt x="48" y="92"/>
                      <a:pt x="48" y="92"/>
                      <a:pt x="48" y="92"/>
                    </a:cubicBezTo>
                    <a:cubicBezTo>
                      <a:pt x="48" y="92"/>
                      <a:pt x="48" y="92"/>
                      <a:pt x="48" y="92"/>
                    </a:cubicBezTo>
                    <a:cubicBezTo>
                      <a:pt x="48" y="92"/>
                      <a:pt x="48" y="92"/>
                      <a:pt x="48" y="92"/>
                    </a:cubicBezTo>
                    <a:cubicBezTo>
                      <a:pt x="48" y="92"/>
                      <a:pt x="49" y="91"/>
                      <a:pt x="49" y="90"/>
                    </a:cubicBezTo>
                    <a:cubicBezTo>
                      <a:pt x="49" y="91"/>
                      <a:pt x="49" y="91"/>
                      <a:pt x="49" y="91"/>
                    </a:cubicBezTo>
                    <a:cubicBezTo>
                      <a:pt x="49" y="91"/>
                      <a:pt x="49" y="90"/>
                      <a:pt x="50" y="90"/>
                    </a:cubicBezTo>
                    <a:cubicBezTo>
                      <a:pt x="50" y="90"/>
                      <a:pt x="50" y="90"/>
                      <a:pt x="50" y="90"/>
                    </a:cubicBezTo>
                    <a:cubicBezTo>
                      <a:pt x="50" y="89"/>
                      <a:pt x="50" y="89"/>
                      <a:pt x="50" y="89"/>
                    </a:cubicBezTo>
                    <a:cubicBezTo>
                      <a:pt x="50" y="90"/>
                      <a:pt x="50" y="90"/>
                      <a:pt x="50" y="90"/>
                    </a:cubicBezTo>
                    <a:cubicBezTo>
                      <a:pt x="50" y="89"/>
                      <a:pt x="50" y="89"/>
                      <a:pt x="50" y="89"/>
                    </a:cubicBezTo>
                    <a:cubicBezTo>
                      <a:pt x="50" y="89"/>
                      <a:pt x="50" y="89"/>
                      <a:pt x="50" y="89"/>
                    </a:cubicBezTo>
                    <a:cubicBezTo>
                      <a:pt x="50" y="89"/>
                      <a:pt x="49" y="89"/>
                      <a:pt x="49" y="89"/>
                    </a:cubicBezTo>
                    <a:cubicBezTo>
                      <a:pt x="49" y="89"/>
                      <a:pt x="49" y="89"/>
                      <a:pt x="49" y="89"/>
                    </a:cubicBezTo>
                    <a:cubicBezTo>
                      <a:pt x="49" y="89"/>
                      <a:pt x="48" y="89"/>
                      <a:pt x="48" y="89"/>
                    </a:cubicBezTo>
                    <a:cubicBezTo>
                      <a:pt x="48" y="89"/>
                      <a:pt x="48" y="89"/>
                      <a:pt x="48" y="89"/>
                    </a:cubicBezTo>
                    <a:cubicBezTo>
                      <a:pt x="48" y="89"/>
                      <a:pt x="48" y="89"/>
                      <a:pt x="48" y="89"/>
                    </a:cubicBezTo>
                    <a:cubicBezTo>
                      <a:pt x="40" y="89"/>
                      <a:pt x="33" y="85"/>
                      <a:pt x="28" y="79"/>
                    </a:cubicBezTo>
                    <a:cubicBezTo>
                      <a:pt x="26" y="78"/>
                      <a:pt x="24" y="76"/>
                      <a:pt x="24" y="73"/>
                    </a:cubicBezTo>
                    <a:cubicBezTo>
                      <a:pt x="24" y="73"/>
                      <a:pt x="24" y="72"/>
                      <a:pt x="24" y="72"/>
                    </a:cubicBezTo>
                    <a:cubicBezTo>
                      <a:pt x="23" y="69"/>
                      <a:pt x="22" y="66"/>
                      <a:pt x="22" y="63"/>
                    </a:cubicBezTo>
                    <a:cubicBezTo>
                      <a:pt x="21" y="63"/>
                      <a:pt x="20" y="64"/>
                      <a:pt x="19" y="64"/>
                    </a:cubicBezTo>
                    <a:cubicBezTo>
                      <a:pt x="15" y="64"/>
                      <a:pt x="13" y="61"/>
                      <a:pt x="13" y="58"/>
                    </a:cubicBezTo>
                    <a:cubicBezTo>
                      <a:pt x="13" y="55"/>
                      <a:pt x="15" y="52"/>
                      <a:pt x="19" y="52"/>
                    </a:cubicBezTo>
                    <a:cubicBezTo>
                      <a:pt x="20" y="52"/>
                      <a:pt x="21" y="53"/>
                      <a:pt x="22" y="54"/>
                    </a:cubicBezTo>
                    <a:cubicBezTo>
                      <a:pt x="22" y="25"/>
                      <a:pt x="22" y="25"/>
                      <a:pt x="22" y="25"/>
                    </a:cubicBezTo>
                    <a:cubicBezTo>
                      <a:pt x="22" y="25"/>
                      <a:pt x="22" y="25"/>
                      <a:pt x="22" y="25"/>
                    </a:cubicBezTo>
                    <a:cubicBezTo>
                      <a:pt x="17" y="25"/>
                      <a:pt x="13" y="21"/>
                      <a:pt x="13" y="16"/>
                    </a:cubicBezTo>
                    <a:cubicBezTo>
                      <a:pt x="13" y="11"/>
                      <a:pt x="17" y="7"/>
                      <a:pt x="22" y="7"/>
                    </a:cubicBezTo>
                    <a:cubicBezTo>
                      <a:pt x="22" y="7"/>
                      <a:pt x="22" y="7"/>
                      <a:pt x="22" y="7"/>
                    </a:cubicBezTo>
                    <a:cubicBezTo>
                      <a:pt x="22" y="0"/>
                      <a:pt x="22" y="0"/>
                      <a:pt x="22"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73"/>
              <p:cNvSpPr>
                <a:spLocks/>
              </p:cNvSpPr>
              <p:nvPr/>
            </p:nvSpPr>
            <p:spPr bwMode="auto">
              <a:xfrm>
                <a:off x="6451603" y="3779861"/>
                <a:ext cx="9525" cy="19050"/>
              </a:xfrm>
              <a:custGeom>
                <a:avLst/>
                <a:gdLst>
                  <a:gd name="T0" fmla="*/ 6 w 7"/>
                  <a:gd name="T1" fmla="*/ 0 h 12"/>
                  <a:gd name="T2" fmla="*/ 0 w 7"/>
                  <a:gd name="T3" fmla="*/ 6 h 12"/>
                  <a:gd name="T4" fmla="*/ 6 w 7"/>
                  <a:gd name="T5" fmla="*/ 12 h 12"/>
                  <a:gd name="T6" fmla="*/ 7 w 7"/>
                  <a:gd name="T7" fmla="*/ 12 h 12"/>
                  <a:gd name="T8" fmla="*/ 7 w 7"/>
                  <a:gd name="T9" fmla="*/ 0 h 12"/>
                  <a:gd name="T10" fmla="*/ 6 w 7"/>
                  <a:gd name="T11" fmla="*/ 0 h 12"/>
                </a:gdLst>
                <a:ahLst/>
                <a:cxnLst>
                  <a:cxn ang="0">
                    <a:pos x="T0" y="T1"/>
                  </a:cxn>
                  <a:cxn ang="0">
                    <a:pos x="T2" y="T3"/>
                  </a:cxn>
                  <a:cxn ang="0">
                    <a:pos x="T4" y="T5"/>
                  </a:cxn>
                  <a:cxn ang="0">
                    <a:pos x="T6" y="T7"/>
                  </a:cxn>
                  <a:cxn ang="0">
                    <a:pos x="T8" y="T9"/>
                  </a:cxn>
                  <a:cxn ang="0">
                    <a:pos x="T10" y="T11"/>
                  </a:cxn>
                </a:cxnLst>
                <a:rect l="0" t="0" r="r" b="b"/>
                <a:pathLst>
                  <a:path w="7" h="12">
                    <a:moveTo>
                      <a:pt x="6" y="0"/>
                    </a:moveTo>
                    <a:cubicBezTo>
                      <a:pt x="2" y="0"/>
                      <a:pt x="0" y="3"/>
                      <a:pt x="0" y="6"/>
                    </a:cubicBezTo>
                    <a:cubicBezTo>
                      <a:pt x="0" y="9"/>
                      <a:pt x="2" y="12"/>
                      <a:pt x="6" y="12"/>
                    </a:cubicBezTo>
                    <a:cubicBezTo>
                      <a:pt x="6" y="12"/>
                      <a:pt x="7" y="12"/>
                      <a:pt x="7" y="12"/>
                    </a:cubicBezTo>
                    <a:cubicBezTo>
                      <a:pt x="7" y="0"/>
                      <a:pt x="7" y="0"/>
                      <a:pt x="7" y="0"/>
                    </a:cubicBezTo>
                    <a:cubicBezTo>
                      <a:pt x="7" y="0"/>
                      <a:pt x="6" y="0"/>
                      <a:pt x="6"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74"/>
              <p:cNvSpPr>
                <a:spLocks/>
              </p:cNvSpPr>
              <p:nvPr/>
            </p:nvSpPr>
            <p:spPr bwMode="auto">
              <a:xfrm>
                <a:off x="6448428" y="3960837"/>
                <a:ext cx="12700" cy="17463"/>
              </a:xfrm>
              <a:custGeom>
                <a:avLst/>
                <a:gdLst>
                  <a:gd name="T0" fmla="*/ 6 w 9"/>
                  <a:gd name="T1" fmla="*/ 0 h 12"/>
                  <a:gd name="T2" fmla="*/ 0 w 9"/>
                  <a:gd name="T3" fmla="*/ 6 h 12"/>
                  <a:gd name="T4" fmla="*/ 6 w 9"/>
                  <a:gd name="T5" fmla="*/ 12 h 12"/>
                  <a:gd name="T6" fmla="*/ 9 w 9"/>
                  <a:gd name="T7" fmla="*/ 11 h 12"/>
                  <a:gd name="T8" fmla="*/ 9 w 9"/>
                  <a:gd name="T9" fmla="*/ 11 h 12"/>
                  <a:gd name="T10" fmla="*/ 9 w 9"/>
                  <a:gd name="T11" fmla="*/ 11 h 12"/>
                  <a:gd name="T12" fmla="*/ 9 w 9"/>
                  <a:gd name="T13" fmla="*/ 2 h 12"/>
                  <a:gd name="T14" fmla="*/ 6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6" y="0"/>
                    </a:moveTo>
                    <a:cubicBezTo>
                      <a:pt x="2" y="0"/>
                      <a:pt x="0" y="3"/>
                      <a:pt x="0" y="6"/>
                    </a:cubicBezTo>
                    <a:cubicBezTo>
                      <a:pt x="0" y="9"/>
                      <a:pt x="2" y="12"/>
                      <a:pt x="6" y="12"/>
                    </a:cubicBezTo>
                    <a:cubicBezTo>
                      <a:pt x="7" y="12"/>
                      <a:pt x="8" y="11"/>
                      <a:pt x="9" y="11"/>
                    </a:cubicBezTo>
                    <a:cubicBezTo>
                      <a:pt x="9" y="11"/>
                      <a:pt x="9" y="11"/>
                      <a:pt x="9" y="11"/>
                    </a:cubicBezTo>
                    <a:cubicBezTo>
                      <a:pt x="9" y="11"/>
                      <a:pt x="9" y="11"/>
                      <a:pt x="9" y="11"/>
                    </a:cubicBezTo>
                    <a:cubicBezTo>
                      <a:pt x="9" y="2"/>
                      <a:pt x="9" y="2"/>
                      <a:pt x="9" y="2"/>
                    </a:cubicBezTo>
                    <a:cubicBezTo>
                      <a:pt x="8" y="1"/>
                      <a:pt x="7" y="0"/>
                      <a:pt x="6"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5"/>
              <p:cNvSpPr>
                <a:spLocks/>
              </p:cNvSpPr>
              <p:nvPr/>
            </p:nvSpPr>
            <p:spPr bwMode="auto">
              <a:xfrm>
                <a:off x="6464303" y="3989412"/>
                <a:ext cx="6350" cy="11113"/>
              </a:xfrm>
              <a:custGeom>
                <a:avLst/>
                <a:gdLst>
                  <a:gd name="T0" fmla="*/ 0 w 4"/>
                  <a:gd name="T1" fmla="*/ 0 h 7"/>
                  <a:gd name="T2" fmla="*/ 0 w 4"/>
                  <a:gd name="T3" fmla="*/ 1 h 7"/>
                  <a:gd name="T4" fmla="*/ 4 w 4"/>
                  <a:gd name="T5" fmla="*/ 7 h 7"/>
                  <a:gd name="T6" fmla="*/ 0 w 4"/>
                  <a:gd name="T7" fmla="*/ 0 h 7"/>
                </a:gdLst>
                <a:ahLst/>
                <a:cxnLst>
                  <a:cxn ang="0">
                    <a:pos x="T0" y="T1"/>
                  </a:cxn>
                  <a:cxn ang="0">
                    <a:pos x="T2" y="T3"/>
                  </a:cxn>
                  <a:cxn ang="0">
                    <a:pos x="T4" y="T5"/>
                  </a:cxn>
                  <a:cxn ang="0">
                    <a:pos x="T6" y="T7"/>
                  </a:cxn>
                </a:cxnLst>
                <a:rect l="0" t="0" r="r" b="b"/>
                <a:pathLst>
                  <a:path w="4" h="7">
                    <a:moveTo>
                      <a:pt x="0" y="0"/>
                    </a:moveTo>
                    <a:cubicBezTo>
                      <a:pt x="0" y="0"/>
                      <a:pt x="0" y="1"/>
                      <a:pt x="0" y="1"/>
                    </a:cubicBezTo>
                    <a:cubicBezTo>
                      <a:pt x="0" y="4"/>
                      <a:pt x="2" y="6"/>
                      <a:pt x="4" y="7"/>
                    </a:cubicBezTo>
                    <a:cubicBezTo>
                      <a:pt x="2" y="5"/>
                      <a:pt x="1" y="2"/>
                      <a:pt x="0"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6"/>
              <p:cNvSpPr>
                <a:spLocks/>
              </p:cNvSpPr>
              <p:nvPr/>
            </p:nvSpPr>
            <p:spPr bwMode="auto">
              <a:xfrm>
                <a:off x="6448428" y="3894161"/>
                <a:ext cx="12700" cy="26988"/>
              </a:xfrm>
              <a:custGeom>
                <a:avLst/>
                <a:gdLst>
                  <a:gd name="T0" fmla="*/ 9 w 9"/>
                  <a:gd name="T1" fmla="*/ 0 h 18"/>
                  <a:gd name="T2" fmla="*/ 0 w 9"/>
                  <a:gd name="T3" fmla="*/ 9 h 18"/>
                  <a:gd name="T4" fmla="*/ 9 w 9"/>
                  <a:gd name="T5" fmla="*/ 18 h 18"/>
                  <a:gd name="T6" fmla="*/ 9 w 9"/>
                  <a:gd name="T7" fmla="*/ 18 h 18"/>
                  <a:gd name="T8" fmla="*/ 9 w 9"/>
                  <a:gd name="T9" fmla="*/ 0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4" y="0"/>
                      <a:pt x="0" y="4"/>
                      <a:pt x="0" y="9"/>
                    </a:cubicBezTo>
                    <a:cubicBezTo>
                      <a:pt x="0" y="14"/>
                      <a:pt x="4" y="18"/>
                      <a:pt x="9" y="18"/>
                    </a:cubicBezTo>
                    <a:cubicBezTo>
                      <a:pt x="9" y="18"/>
                      <a:pt x="9" y="18"/>
                      <a:pt x="9" y="18"/>
                    </a:cubicBezTo>
                    <a:cubicBezTo>
                      <a:pt x="9" y="0"/>
                      <a:pt x="9" y="0"/>
                      <a:pt x="9" y="0"/>
                    </a:cubicBezTo>
                    <a:cubicBezTo>
                      <a:pt x="9" y="0"/>
                      <a:pt x="9" y="0"/>
                      <a:pt x="9"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77"/>
              <p:cNvSpPr>
                <a:spLocks/>
              </p:cNvSpPr>
              <p:nvPr/>
            </p:nvSpPr>
            <p:spPr bwMode="auto">
              <a:xfrm>
                <a:off x="6450015" y="3840186"/>
                <a:ext cx="11113" cy="25400"/>
              </a:xfrm>
              <a:custGeom>
                <a:avLst/>
                <a:gdLst>
                  <a:gd name="T0" fmla="*/ 8 w 8"/>
                  <a:gd name="T1" fmla="*/ 0 h 18"/>
                  <a:gd name="T2" fmla="*/ 0 w 8"/>
                  <a:gd name="T3" fmla="*/ 9 h 18"/>
                  <a:gd name="T4" fmla="*/ 8 w 8"/>
                  <a:gd name="T5" fmla="*/ 18 h 18"/>
                  <a:gd name="T6" fmla="*/ 8 w 8"/>
                  <a:gd name="T7" fmla="*/ 0 h 18"/>
                </a:gdLst>
                <a:ahLst/>
                <a:cxnLst>
                  <a:cxn ang="0">
                    <a:pos x="T0" y="T1"/>
                  </a:cxn>
                  <a:cxn ang="0">
                    <a:pos x="T2" y="T3"/>
                  </a:cxn>
                  <a:cxn ang="0">
                    <a:pos x="T4" y="T5"/>
                  </a:cxn>
                  <a:cxn ang="0">
                    <a:pos x="T6" y="T7"/>
                  </a:cxn>
                </a:cxnLst>
                <a:rect l="0" t="0" r="r" b="b"/>
                <a:pathLst>
                  <a:path w="8" h="18">
                    <a:moveTo>
                      <a:pt x="8" y="0"/>
                    </a:moveTo>
                    <a:cubicBezTo>
                      <a:pt x="4" y="0"/>
                      <a:pt x="0" y="4"/>
                      <a:pt x="0" y="9"/>
                    </a:cubicBezTo>
                    <a:cubicBezTo>
                      <a:pt x="0" y="14"/>
                      <a:pt x="4" y="18"/>
                      <a:pt x="8" y="18"/>
                    </a:cubicBezTo>
                    <a:cubicBezTo>
                      <a:pt x="8" y="0"/>
                      <a:pt x="8" y="0"/>
                      <a:pt x="8" y="0"/>
                    </a:cubicBezTo>
                  </a:path>
                </a:pathLst>
              </a:custGeom>
              <a:solidFill>
                <a:srgbClr val="E5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78"/>
              <p:cNvSpPr>
                <a:spLocks/>
              </p:cNvSpPr>
              <p:nvPr/>
            </p:nvSpPr>
            <p:spPr bwMode="auto">
              <a:xfrm>
                <a:off x="6429378" y="3760811"/>
                <a:ext cx="31750" cy="9525"/>
              </a:xfrm>
              <a:custGeom>
                <a:avLst/>
                <a:gdLst>
                  <a:gd name="T0" fmla="*/ 20 w 20"/>
                  <a:gd name="T1" fmla="*/ 0 h 6"/>
                  <a:gd name="T2" fmla="*/ 0 w 20"/>
                  <a:gd name="T3" fmla="*/ 0 h 6"/>
                  <a:gd name="T4" fmla="*/ 0 w 20"/>
                  <a:gd name="T5" fmla="*/ 6 h 6"/>
                  <a:gd name="T6" fmla="*/ 20 w 20"/>
                  <a:gd name="T7" fmla="*/ 2 h 6"/>
                  <a:gd name="T8" fmla="*/ 20 w 20"/>
                  <a:gd name="T9" fmla="*/ 0 h 6"/>
                </a:gdLst>
                <a:ahLst/>
                <a:cxnLst>
                  <a:cxn ang="0">
                    <a:pos x="T0" y="T1"/>
                  </a:cxn>
                  <a:cxn ang="0">
                    <a:pos x="T2" y="T3"/>
                  </a:cxn>
                  <a:cxn ang="0">
                    <a:pos x="T4" y="T5"/>
                  </a:cxn>
                  <a:cxn ang="0">
                    <a:pos x="T6" y="T7"/>
                  </a:cxn>
                  <a:cxn ang="0">
                    <a:pos x="T8" y="T9"/>
                  </a:cxn>
                </a:cxnLst>
                <a:rect l="0" t="0" r="r" b="b"/>
                <a:pathLst>
                  <a:path w="20" h="6">
                    <a:moveTo>
                      <a:pt x="20" y="0"/>
                    </a:moveTo>
                    <a:lnTo>
                      <a:pt x="0" y="0"/>
                    </a:lnTo>
                    <a:lnTo>
                      <a:pt x="0" y="6"/>
                    </a:lnTo>
                    <a:lnTo>
                      <a:pt x="20" y="2"/>
                    </a:lnTo>
                    <a:lnTo>
                      <a:pt x="20" y="0"/>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79"/>
              <p:cNvSpPr>
                <a:spLocks/>
              </p:cNvSpPr>
              <p:nvPr/>
            </p:nvSpPr>
            <p:spPr bwMode="auto">
              <a:xfrm>
                <a:off x="6429378" y="3760811"/>
                <a:ext cx="31750" cy="9525"/>
              </a:xfrm>
              <a:custGeom>
                <a:avLst/>
                <a:gdLst>
                  <a:gd name="T0" fmla="*/ 20 w 20"/>
                  <a:gd name="T1" fmla="*/ 0 h 6"/>
                  <a:gd name="T2" fmla="*/ 0 w 20"/>
                  <a:gd name="T3" fmla="*/ 0 h 6"/>
                  <a:gd name="T4" fmla="*/ 0 w 20"/>
                  <a:gd name="T5" fmla="*/ 6 h 6"/>
                  <a:gd name="T6" fmla="*/ 20 w 20"/>
                  <a:gd name="T7" fmla="*/ 2 h 6"/>
                  <a:gd name="T8" fmla="*/ 20 w 20"/>
                  <a:gd name="T9" fmla="*/ 0 h 6"/>
                </a:gdLst>
                <a:ahLst/>
                <a:cxnLst>
                  <a:cxn ang="0">
                    <a:pos x="T0" y="T1"/>
                  </a:cxn>
                  <a:cxn ang="0">
                    <a:pos x="T2" y="T3"/>
                  </a:cxn>
                  <a:cxn ang="0">
                    <a:pos x="T4" y="T5"/>
                  </a:cxn>
                  <a:cxn ang="0">
                    <a:pos x="T6" y="T7"/>
                  </a:cxn>
                  <a:cxn ang="0">
                    <a:pos x="T8" y="T9"/>
                  </a:cxn>
                </a:cxnLst>
                <a:rect l="0" t="0" r="r" b="b"/>
                <a:pathLst>
                  <a:path w="20" h="6">
                    <a:moveTo>
                      <a:pt x="20" y="0"/>
                    </a:moveTo>
                    <a:lnTo>
                      <a:pt x="0" y="0"/>
                    </a:lnTo>
                    <a:lnTo>
                      <a:pt x="0" y="6"/>
                    </a:lnTo>
                    <a:lnTo>
                      <a:pt x="20"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80"/>
              <p:cNvSpPr>
                <a:spLocks/>
              </p:cNvSpPr>
              <p:nvPr/>
            </p:nvSpPr>
            <p:spPr bwMode="auto">
              <a:xfrm>
                <a:off x="6443665" y="4027512"/>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81"/>
              <p:cNvSpPr>
                <a:spLocks/>
              </p:cNvSpPr>
              <p:nvPr/>
            </p:nvSpPr>
            <p:spPr bwMode="auto">
              <a:xfrm>
                <a:off x="6443665" y="4027512"/>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82"/>
              <p:cNvSpPr>
                <a:spLocks noChangeArrowheads="1"/>
              </p:cNvSpPr>
              <p:nvPr/>
            </p:nvSpPr>
            <p:spPr bwMode="auto">
              <a:xfrm>
                <a:off x="6467478" y="4035450"/>
                <a:ext cx="1588" cy="1588"/>
              </a:xfrm>
              <a:prstGeom prst="ellipse">
                <a:avLst/>
              </a:pr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83"/>
              <p:cNvSpPr>
                <a:spLocks/>
              </p:cNvSpPr>
              <p:nvPr/>
            </p:nvSpPr>
            <p:spPr bwMode="auto">
              <a:xfrm>
                <a:off x="6457953" y="4033862"/>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4"/>
              <p:cNvSpPr>
                <a:spLocks/>
              </p:cNvSpPr>
              <p:nvPr/>
            </p:nvSpPr>
            <p:spPr bwMode="auto">
              <a:xfrm>
                <a:off x="6457953" y="4033862"/>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85"/>
              <p:cNvSpPr>
                <a:spLocks/>
              </p:cNvSpPr>
              <p:nvPr/>
            </p:nvSpPr>
            <p:spPr bwMode="auto">
              <a:xfrm>
                <a:off x="6446840" y="4029100"/>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86"/>
              <p:cNvSpPr>
                <a:spLocks/>
              </p:cNvSpPr>
              <p:nvPr/>
            </p:nvSpPr>
            <p:spPr bwMode="auto">
              <a:xfrm>
                <a:off x="6446840" y="4029100"/>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87"/>
              <p:cNvSpPr>
                <a:spLocks/>
              </p:cNvSpPr>
              <p:nvPr/>
            </p:nvSpPr>
            <p:spPr bwMode="auto">
              <a:xfrm>
                <a:off x="6451603" y="4032275"/>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88"/>
              <p:cNvSpPr>
                <a:spLocks/>
              </p:cNvSpPr>
              <p:nvPr/>
            </p:nvSpPr>
            <p:spPr bwMode="auto">
              <a:xfrm>
                <a:off x="6451603" y="4032275"/>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89"/>
              <p:cNvSpPr>
                <a:spLocks/>
              </p:cNvSpPr>
              <p:nvPr/>
            </p:nvSpPr>
            <p:spPr bwMode="auto">
              <a:xfrm>
                <a:off x="6438903" y="4024337"/>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90"/>
              <p:cNvSpPr>
                <a:spLocks/>
              </p:cNvSpPr>
              <p:nvPr/>
            </p:nvSpPr>
            <p:spPr bwMode="auto">
              <a:xfrm>
                <a:off x="6438903" y="4024337"/>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91"/>
              <p:cNvSpPr>
                <a:spLocks/>
              </p:cNvSpPr>
              <p:nvPr/>
            </p:nvSpPr>
            <p:spPr bwMode="auto">
              <a:xfrm>
                <a:off x="6437315" y="40195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92"/>
              <p:cNvSpPr>
                <a:spLocks/>
              </p:cNvSpPr>
              <p:nvPr/>
            </p:nvSpPr>
            <p:spPr bwMode="auto">
              <a:xfrm>
                <a:off x="6437315" y="40195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93"/>
              <p:cNvSpPr>
                <a:spLocks/>
              </p:cNvSpPr>
              <p:nvPr/>
            </p:nvSpPr>
            <p:spPr bwMode="auto">
              <a:xfrm>
                <a:off x="6461128" y="4035450"/>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4"/>
              <p:cNvSpPr>
                <a:spLocks/>
              </p:cNvSpPr>
              <p:nvPr/>
            </p:nvSpPr>
            <p:spPr bwMode="auto">
              <a:xfrm>
                <a:off x="6461128" y="4035450"/>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95"/>
              <p:cNvSpPr>
                <a:spLocks/>
              </p:cNvSpPr>
              <p:nvPr/>
            </p:nvSpPr>
            <p:spPr bwMode="auto">
              <a:xfrm>
                <a:off x="6489703" y="4029100"/>
                <a:ext cx="3175" cy="0"/>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0" y="1"/>
                    </a:cubicBezTo>
                    <a:cubicBezTo>
                      <a:pt x="0" y="1"/>
                      <a:pt x="1" y="0"/>
                      <a:pt x="2" y="0"/>
                    </a:cubicBezTo>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96"/>
              <p:cNvSpPr>
                <a:spLocks/>
              </p:cNvSpPr>
              <p:nvPr/>
            </p:nvSpPr>
            <p:spPr bwMode="auto">
              <a:xfrm>
                <a:off x="6484940" y="4030687"/>
                <a:ext cx="3175" cy="158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0" y="1"/>
                    </a:cubicBezTo>
                    <a:cubicBezTo>
                      <a:pt x="0" y="1"/>
                      <a:pt x="1" y="0"/>
                      <a:pt x="2" y="0"/>
                    </a:cubicBezTo>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97"/>
              <p:cNvSpPr>
                <a:spLocks/>
              </p:cNvSpPr>
              <p:nvPr/>
            </p:nvSpPr>
            <p:spPr bwMode="auto">
              <a:xfrm>
                <a:off x="6497640" y="4021162"/>
                <a:ext cx="1588" cy="3175"/>
              </a:xfrm>
              <a:custGeom>
                <a:avLst/>
                <a:gdLst>
                  <a:gd name="T0" fmla="*/ 1 w 1"/>
                  <a:gd name="T1" fmla="*/ 0 h 2"/>
                  <a:gd name="T2" fmla="*/ 0 w 1"/>
                  <a:gd name="T3" fmla="*/ 2 h 2"/>
                  <a:gd name="T4" fmla="*/ 1 w 1"/>
                  <a:gd name="T5" fmla="*/ 0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0" y="1"/>
                      <a:pt x="0" y="2"/>
                    </a:cubicBezTo>
                    <a:cubicBezTo>
                      <a:pt x="0" y="1"/>
                      <a:pt x="1" y="1"/>
                      <a:pt x="1" y="0"/>
                    </a:cubicBezTo>
                    <a:cubicBezTo>
                      <a:pt x="1" y="0"/>
                      <a:pt x="1" y="0"/>
                      <a:pt x="1" y="0"/>
                    </a:cubicBezTo>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98"/>
              <p:cNvSpPr>
                <a:spLocks/>
              </p:cNvSpPr>
              <p:nvPr/>
            </p:nvSpPr>
            <p:spPr bwMode="auto">
              <a:xfrm>
                <a:off x="6469065" y="4035450"/>
                <a:ext cx="4763" cy="0"/>
              </a:xfrm>
              <a:custGeom>
                <a:avLst/>
                <a:gdLst>
                  <a:gd name="T0" fmla="*/ 3 w 3"/>
                  <a:gd name="T1" fmla="*/ 0 w 3"/>
                  <a:gd name="T2" fmla="*/ 3 w 3"/>
                </a:gdLst>
                <a:ahLst/>
                <a:cxnLst>
                  <a:cxn ang="0">
                    <a:pos x="T0" y="0"/>
                  </a:cxn>
                  <a:cxn ang="0">
                    <a:pos x="T1" y="0"/>
                  </a:cxn>
                  <a:cxn ang="0">
                    <a:pos x="T2" y="0"/>
                  </a:cxn>
                </a:cxnLst>
                <a:rect l="0" t="0" r="r" b="b"/>
                <a:pathLst>
                  <a:path w="3">
                    <a:moveTo>
                      <a:pt x="3" y="0"/>
                    </a:moveTo>
                    <a:cubicBezTo>
                      <a:pt x="2" y="0"/>
                      <a:pt x="1" y="0"/>
                      <a:pt x="0" y="0"/>
                    </a:cubicBezTo>
                    <a:cubicBezTo>
                      <a:pt x="1" y="0"/>
                      <a:pt x="2" y="0"/>
                      <a:pt x="3" y="0"/>
                    </a:cubicBezTo>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99"/>
              <p:cNvSpPr>
                <a:spLocks/>
              </p:cNvSpPr>
              <p:nvPr/>
            </p:nvSpPr>
            <p:spPr bwMode="auto">
              <a:xfrm>
                <a:off x="6480178" y="4032275"/>
                <a:ext cx="1588" cy="1588"/>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1"/>
                      <a:pt x="1" y="1"/>
                      <a:pt x="0" y="1"/>
                    </a:cubicBezTo>
                    <a:cubicBezTo>
                      <a:pt x="1" y="1"/>
                      <a:pt x="2" y="1"/>
                      <a:pt x="2" y="0"/>
                    </a:cubicBezTo>
                    <a:cubicBezTo>
                      <a:pt x="2" y="0"/>
                      <a:pt x="2" y="0"/>
                      <a:pt x="2" y="0"/>
                    </a:cubicBezTo>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00"/>
              <p:cNvSpPr>
                <a:spLocks/>
              </p:cNvSpPr>
              <p:nvPr/>
            </p:nvSpPr>
            <p:spPr bwMode="auto">
              <a:xfrm>
                <a:off x="6475415" y="4033862"/>
                <a:ext cx="3175" cy="158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1" y="1"/>
                      <a:pt x="0" y="1"/>
                    </a:cubicBezTo>
                    <a:cubicBezTo>
                      <a:pt x="1" y="1"/>
                      <a:pt x="1" y="1"/>
                      <a:pt x="2" y="0"/>
                    </a:cubicBezTo>
                  </a:path>
                </a:pathLst>
              </a:custGeom>
              <a:solidFill>
                <a:srgbClr val="CE9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01"/>
              <p:cNvSpPr>
                <a:spLocks/>
              </p:cNvSpPr>
              <p:nvPr/>
            </p:nvSpPr>
            <p:spPr bwMode="auto">
              <a:xfrm>
                <a:off x="6502403" y="4016400"/>
                <a:ext cx="1588" cy="1588"/>
              </a:xfrm>
              <a:custGeom>
                <a:avLst/>
                <a:gdLst>
                  <a:gd name="T0" fmla="*/ 1 w 1"/>
                  <a:gd name="T1" fmla="*/ 0 h 1"/>
                  <a:gd name="T2" fmla="*/ 1 w 1"/>
                  <a:gd name="T3" fmla="*/ 0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0" y="0"/>
                      <a:pt x="0" y="1"/>
                      <a:pt x="0" y="1"/>
                    </a:cubicBezTo>
                    <a:cubicBezTo>
                      <a:pt x="0" y="1"/>
                      <a:pt x="0" y="1"/>
                      <a:pt x="0" y="0"/>
                    </a:cubicBezTo>
                    <a:cubicBezTo>
                      <a:pt x="0" y="0"/>
                      <a:pt x="0" y="0"/>
                      <a:pt x="1" y="0"/>
                    </a:cubicBezTo>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02"/>
              <p:cNvSpPr>
                <a:spLocks noChangeArrowheads="1"/>
              </p:cNvSpPr>
              <p:nvPr/>
            </p:nvSpPr>
            <p:spPr bwMode="auto">
              <a:xfrm>
                <a:off x="6500815" y="4019575"/>
                <a:ext cx="1588" cy="1588"/>
              </a:xfrm>
              <a:prstGeom prst="ellipse">
                <a:avLst/>
              </a:pr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03"/>
              <p:cNvSpPr>
                <a:spLocks/>
              </p:cNvSpPr>
              <p:nvPr/>
            </p:nvSpPr>
            <p:spPr bwMode="auto">
              <a:xfrm>
                <a:off x="6503990" y="4014812"/>
                <a:ext cx="0" cy="158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E5B2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04"/>
              <p:cNvSpPr>
                <a:spLocks/>
              </p:cNvSpPr>
              <p:nvPr/>
            </p:nvSpPr>
            <p:spPr bwMode="auto">
              <a:xfrm>
                <a:off x="6503990" y="4014812"/>
                <a:ext cx="0" cy="158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05"/>
              <p:cNvSpPr>
                <a:spLocks noEditPoints="1"/>
              </p:cNvSpPr>
              <p:nvPr/>
            </p:nvSpPr>
            <p:spPr bwMode="auto">
              <a:xfrm>
                <a:off x="6507165" y="3997349"/>
                <a:ext cx="0" cy="1588"/>
              </a:xfrm>
              <a:custGeom>
                <a:avLst/>
                <a:gdLst>
                  <a:gd name="T0" fmla="*/ 1 h 1"/>
                  <a:gd name="T1" fmla="*/ 1 h 1"/>
                  <a:gd name="T2" fmla="*/ 1 h 1"/>
                  <a:gd name="T3" fmla="*/ 0 h 1"/>
                  <a:gd name="T4" fmla="*/ 0 h 1"/>
                  <a:gd name="T5" fmla="*/ 0 h 1"/>
                  <a:gd name="T6" fmla="*/ 0 h 1"/>
                  <a:gd name="T7" fmla="*/ 0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5991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06"/>
              <p:cNvSpPr>
                <a:spLocks/>
              </p:cNvSpPr>
              <p:nvPr/>
            </p:nvSpPr>
            <p:spPr bwMode="auto">
              <a:xfrm>
                <a:off x="6491290" y="3738585"/>
                <a:ext cx="20638" cy="258764"/>
              </a:xfrm>
              <a:custGeom>
                <a:avLst/>
                <a:gdLst>
                  <a:gd name="T0" fmla="*/ 13 w 13"/>
                  <a:gd name="T1" fmla="*/ 0 h 163"/>
                  <a:gd name="T2" fmla="*/ 0 w 13"/>
                  <a:gd name="T3" fmla="*/ 0 h 163"/>
                  <a:gd name="T4" fmla="*/ 0 w 13"/>
                  <a:gd name="T5" fmla="*/ 92 h 163"/>
                  <a:gd name="T6" fmla="*/ 10 w 13"/>
                  <a:gd name="T7" fmla="*/ 92 h 163"/>
                  <a:gd name="T8" fmla="*/ 10 w 13"/>
                  <a:gd name="T9" fmla="*/ 163 h 163"/>
                  <a:gd name="T10" fmla="*/ 10 w 13"/>
                  <a:gd name="T11" fmla="*/ 14 h 163"/>
                  <a:gd name="T12" fmla="*/ 13 w 13"/>
                  <a:gd name="T13" fmla="*/ 14 h 163"/>
                  <a:gd name="T14" fmla="*/ 13 w 13"/>
                  <a:gd name="T15" fmla="*/ 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3">
                    <a:moveTo>
                      <a:pt x="13" y="0"/>
                    </a:moveTo>
                    <a:lnTo>
                      <a:pt x="0" y="0"/>
                    </a:lnTo>
                    <a:lnTo>
                      <a:pt x="0" y="92"/>
                    </a:lnTo>
                    <a:lnTo>
                      <a:pt x="10" y="92"/>
                    </a:lnTo>
                    <a:lnTo>
                      <a:pt x="10" y="163"/>
                    </a:lnTo>
                    <a:lnTo>
                      <a:pt x="10" y="14"/>
                    </a:lnTo>
                    <a:lnTo>
                      <a:pt x="13" y="14"/>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07"/>
              <p:cNvSpPr>
                <a:spLocks/>
              </p:cNvSpPr>
              <p:nvPr/>
            </p:nvSpPr>
            <p:spPr bwMode="auto">
              <a:xfrm>
                <a:off x="6491290" y="3738585"/>
                <a:ext cx="20638" cy="258764"/>
              </a:xfrm>
              <a:custGeom>
                <a:avLst/>
                <a:gdLst>
                  <a:gd name="T0" fmla="*/ 13 w 13"/>
                  <a:gd name="T1" fmla="*/ 0 h 163"/>
                  <a:gd name="T2" fmla="*/ 0 w 13"/>
                  <a:gd name="T3" fmla="*/ 0 h 163"/>
                  <a:gd name="T4" fmla="*/ 0 w 13"/>
                  <a:gd name="T5" fmla="*/ 92 h 163"/>
                  <a:gd name="T6" fmla="*/ 10 w 13"/>
                  <a:gd name="T7" fmla="*/ 92 h 163"/>
                  <a:gd name="T8" fmla="*/ 10 w 13"/>
                  <a:gd name="T9" fmla="*/ 163 h 163"/>
                  <a:gd name="T10" fmla="*/ 10 w 13"/>
                  <a:gd name="T11" fmla="*/ 14 h 163"/>
                  <a:gd name="T12" fmla="*/ 13 w 13"/>
                  <a:gd name="T13" fmla="*/ 14 h 163"/>
                  <a:gd name="T14" fmla="*/ 13 w 13"/>
                  <a:gd name="T15" fmla="*/ 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3">
                    <a:moveTo>
                      <a:pt x="13" y="0"/>
                    </a:moveTo>
                    <a:lnTo>
                      <a:pt x="0" y="0"/>
                    </a:lnTo>
                    <a:lnTo>
                      <a:pt x="0" y="92"/>
                    </a:lnTo>
                    <a:lnTo>
                      <a:pt x="10" y="92"/>
                    </a:lnTo>
                    <a:lnTo>
                      <a:pt x="10" y="163"/>
                    </a:lnTo>
                    <a:lnTo>
                      <a:pt x="10" y="14"/>
                    </a:lnTo>
                    <a:lnTo>
                      <a:pt x="13" y="14"/>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08"/>
              <p:cNvSpPr>
                <a:spLocks/>
              </p:cNvSpPr>
              <p:nvPr/>
            </p:nvSpPr>
            <p:spPr bwMode="auto">
              <a:xfrm>
                <a:off x="6481765" y="3884636"/>
                <a:ext cx="25400" cy="130176"/>
              </a:xfrm>
              <a:custGeom>
                <a:avLst/>
                <a:gdLst>
                  <a:gd name="T0" fmla="*/ 18 w 18"/>
                  <a:gd name="T1" fmla="*/ 0 h 89"/>
                  <a:gd name="T2" fmla="*/ 7 w 18"/>
                  <a:gd name="T3" fmla="*/ 0 h 89"/>
                  <a:gd name="T4" fmla="*/ 7 w 18"/>
                  <a:gd name="T5" fmla="*/ 66 h 89"/>
                  <a:gd name="T6" fmla="*/ 7 w 18"/>
                  <a:gd name="T7" fmla="*/ 66 h 89"/>
                  <a:gd name="T8" fmla="*/ 0 w 18"/>
                  <a:gd name="T9" fmla="*/ 85 h 89"/>
                  <a:gd name="T10" fmla="*/ 13 w 18"/>
                  <a:gd name="T11" fmla="*/ 89 h 89"/>
                  <a:gd name="T12" fmla="*/ 13 w 18"/>
                  <a:gd name="T13" fmla="*/ 89 h 89"/>
                  <a:gd name="T14" fmla="*/ 13 w 18"/>
                  <a:gd name="T15" fmla="*/ 89 h 89"/>
                  <a:gd name="T16" fmla="*/ 14 w 18"/>
                  <a:gd name="T17" fmla="*/ 89 h 89"/>
                  <a:gd name="T18" fmla="*/ 14 w 18"/>
                  <a:gd name="T19" fmla="*/ 89 h 89"/>
                  <a:gd name="T20" fmla="*/ 15 w 18"/>
                  <a:gd name="T21" fmla="*/ 89 h 89"/>
                  <a:gd name="T22" fmla="*/ 18 w 18"/>
                  <a:gd name="T23" fmla="*/ 78 h 89"/>
                  <a:gd name="T24" fmla="*/ 18 w 18"/>
                  <a:gd name="T25" fmla="*/ 78 h 89"/>
                  <a:gd name="T26" fmla="*/ 18 w 18"/>
                  <a:gd name="T27" fmla="*/ 77 h 89"/>
                  <a:gd name="T28" fmla="*/ 18 w 18"/>
                  <a:gd name="T29" fmla="*/ 77 h 89"/>
                  <a:gd name="T30" fmla="*/ 18 w 18"/>
                  <a:gd name="T31" fmla="*/ 77 h 89"/>
                  <a:gd name="T32" fmla="*/ 18 w 18"/>
                  <a:gd name="T33" fmla="*/ 77 h 89"/>
                  <a:gd name="T34" fmla="*/ 18 w 18"/>
                  <a:gd name="T35" fmla="*/ 77 h 89"/>
                  <a:gd name="T36" fmla="*/ 18 w 18"/>
                  <a:gd name="T37" fmla="*/ 77 h 89"/>
                  <a:gd name="T38" fmla="*/ 18 w 18"/>
                  <a:gd name="T3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89">
                    <a:moveTo>
                      <a:pt x="18" y="0"/>
                    </a:moveTo>
                    <a:cubicBezTo>
                      <a:pt x="7" y="0"/>
                      <a:pt x="7" y="0"/>
                      <a:pt x="7" y="0"/>
                    </a:cubicBezTo>
                    <a:cubicBezTo>
                      <a:pt x="7" y="66"/>
                      <a:pt x="7" y="66"/>
                      <a:pt x="7" y="66"/>
                    </a:cubicBezTo>
                    <a:cubicBezTo>
                      <a:pt x="7" y="66"/>
                      <a:pt x="7" y="66"/>
                      <a:pt x="7" y="66"/>
                    </a:cubicBezTo>
                    <a:cubicBezTo>
                      <a:pt x="7" y="74"/>
                      <a:pt x="4" y="80"/>
                      <a:pt x="0" y="85"/>
                    </a:cubicBezTo>
                    <a:cubicBezTo>
                      <a:pt x="4" y="87"/>
                      <a:pt x="8" y="89"/>
                      <a:pt x="13" y="89"/>
                    </a:cubicBezTo>
                    <a:cubicBezTo>
                      <a:pt x="13" y="89"/>
                      <a:pt x="13" y="89"/>
                      <a:pt x="13" y="89"/>
                    </a:cubicBezTo>
                    <a:cubicBezTo>
                      <a:pt x="13" y="89"/>
                      <a:pt x="13" y="89"/>
                      <a:pt x="13" y="89"/>
                    </a:cubicBezTo>
                    <a:cubicBezTo>
                      <a:pt x="13" y="89"/>
                      <a:pt x="14" y="89"/>
                      <a:pt x="14" y="89"/>
                    </a:cubicBezTo>
                    <a:cubicBezTo>
                      <a:pt x="14" y="89"/>
                      <a:pt x="14" y="89"/>
                      <a:pt x="14" y="89"/>
                    </a:cubicBezTo>
                    <a:cubicBezTo>
                      <a:pt x="14" y="89"/>
                      <a:pt x="15" y="89"/>
                      <a:pt x="15" y="89"/>
                    </a:cubicBezTo>
                    <a:cubicBezTo>
                      <a:pt x="17" y="85"/>
                      <a:pt x="18" y="82"/>
                      <a:pt x="18" y="78"/>
                    </a:cubicBezTo>
                    <a:cubicBezTo>
                      <a:pt x="18" y="78"/>
                      <a:pt x="18" y="78"/>
                      <a:pt x="18" y="78"/>
                    </a:cubicBezTo>
                    <a:cubicBezTo>
                      <a:pt x="18" y="78"/>
                      <a:pt x="18" y="77"/>
                      <a:pt x="18" y="77"/>
                    </a:cubicBezTo>
                    <a:cubicBezTo>
                      <a:pt x="18" y="77"/>
                      <a:pt x="18" y="77"/>
                      <a:pt x="18" y="77"/>
                    </a:cubicBezTo>
                    <a:cubicBezTo>
                      <a:pt x="18" y="77"/>
                      <a:pt x="18" y="77"/>
                      <a:pt x="18" y="77"/>
                    </a:cubicBezTo>
                    <a:cubicBezTo>
                      <a:pt x="18" y="77"/>
                      <a:pt x="18" y="77"/>
                      <a:pt x="18" y="77"/>
                    </a:cubicBezTo>
                    <a:cubicBezTo>
                      <a:pt x="18" y="77"/>
                      <a:pt x="18" y="77"/>
                      <a:pt x="18" y="77"/>
                    </a:cubicBezTo>
                    <a:cubicBezTo>
                      <a:pt x="18" y="77"/>
                      <a:pt x="18" y="77"/>
                      <a:pt x="18" y="77"/>
                    </a:cubicBezTo>
                    <a:cubicBezTo>
                      <a:pt x="18" y="0"/>
                      <a:pt x="18" y="0"/>
                      <a:pt x="18"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09"/>
              <p:cNvSpPr>
                <a:spLocks noEditPoints="1"/>
              </p:cNvSpPr>
              <p:nvPr/>
            </p:nvSpPr>
            <p:spPr bwMode="auto">
              <a:xfrm>
                <a:off x="6500815" y="4014812"/>
                <a:ext cx="1588" cy="0"/>
              </a:xfrm>
              <a:custGeom>
                <a:avLst/>
                <a:gdLst>
                  <a:gd name="T0" fmla="*/ 0 w 1"/>
                  <a:gd name="T1" fmla="*/ 1 w 1"/>
                  <a:gd name="T2" fmla="*/ 0 w 1"/>
                  <a:gd name="T3" fmla="*/ 0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1" y="0"/>
                      <a:pt x="1" y="0"/>
                    </a:cubicBezTo>
                    <a:cubicBezTo>
                      <a:pt x="1" y="0"/>
                      <a:pt x="0" y="0"/>
                      <a:pt x="0" y="0"/>
                    </a:cubicBezTo>
                    <a:moveTo>
                      <a:pt x="0" y="0"/>
                    </a:moveTo>
                    <a:cubicBezTo>
                      <a:pt x="0" y="0"/>
                      <a:pt x="0" y="0"/>
                      <a:pt x="0" y="0"/>
                    </a:cubicBezTo>
                    <a:cubicBezTo>
                      <a:pt x="0" y="0"/>
                      <a:pt x="0" y="0"/>
                      <a:pt x="0" y="0"/>
                    </a:cubicBezTo>
                  </a:path>
                </a:pathLst>
              </a:custGeom>
              <a:solidFill>
                <a:srgbClr val="EAB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10"/>
              <p:cNvSpPr>
                <a:spLocks noEditPoints="1"/>
              </p:cNvSpPr>
              <p:nvPr/>
            </p:nvSpPr>
            <p:spPr bwMode="auto">
              <a:xfrm>
                <a:off x="6704015" y="3763986"/>
                <a:ext cx="109538" cy="363540"/>
              </a:xfrm>
              <a:custGeom>
                <a:avLst/>
                <a:gdLst>
                  <a:gd name="T0" fmla="*/ 74 w 74"/>
                  <a:gd name="T1" fmla="*/ 246 h 246"/>
                  <a:gd name="T2" fmla="*/ 74 w 74"/>
                  <a:gd name="T3" fmla="*/ 246 h 246"/>
                  <a:gd name="T4" fmla="*/ 74 w 74"/>
                  <a:gd name="T5" fmla="*/ 246 h 246"/>
                  <a:gd name="T6" fmla="*/ 0 w 74"/>
                  <a:gd name="T7" fmla="*/ 0 h 246"/>
                  <a:gd name="T8" fmla="*/ 0 w 74"/>
                  <a:gd name="T9" fmla="*/ 0 h 246"/>
                  <a:gd name="T10" fmla="*/ 0 w 74"/>
                  <a:gd name="T11" fmla="*/ 95 h 246"/>
                  <a:gd name="T12" fmla="*/ 74 w 74"/>
                  <a:gd name="T13" fmla="*/ 246 h 246"/>
                  <a:gd name="T14" fmla="*/ 74 w 74"/>
                  <a:gd name="T15" fmla="*/ 246 h 246"/>
                  <a:gd name="T16" fmla="*/ 74 w 74"/>
                  <a:gd name="T17" fmla="*/ 246 h 246"/>
                  <a:gd name="T18" fmla="*/ 0 w 74"/>
                  <a:gd name="T19" fmla="*/ 95 h 246"/>
                  <a:gd name="T20" fmla="*/ 0 w 74"/>
                  <a:gd name="T2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246">
                    <a:moveTo>
                      <a:pt x="74" y="246"/>
                    </a:moveTo>
                    <a:cubicBezTo>
                      <a:pt x="74" y="246"/>
                      <a:pt x="74" y="246"/>
                      <a:pt x="74" y="246"/>
                    </a:cubicBezTo>
                    <a:cubicBezTo>
                      <a:pt x="74" y="246"/>
                      <a:pt x="74" y="246"/>
                      <a:pt x="74" y="246"/>
                    </a:cubicBezTo>
                    <a:moveTo>
                      <a:pt x="0" y="0"/>
                    </a:moveTo>
                    <a:cubicBezTo>
                      <a:pt x="0" y="0"/>
                      <a:pt x="0" y="0"/>
                      <a:pt x="0" y="0"/>
                    </a:cubicBezTo>
                    <a:cubicBezTo>
                      <a:pt x="0" y="95"/>
                      <a:pt x="0" y="95"/>
                      <a:pt x="0" y="95"/>
                    </a:cubicBezTo>
                    <a:cubicBezTo>
                      <a:pt x="74" y="246"/>
                      <a:pt x="74" y="246"/>
                      <a:pt x="74" y="246"/>
                    </a:cubicBezTo>
                    <a:cubicBezTo>
                      <a:pt x="74" y="246"/>
                      <a:pt x="74" y="246"/>
                      <a:pt x="74" y="246"/>
                    </a:cubicBezTo>
                    <a:cubicBezTo>
                      <a:pt x="74" y="246"/>
                      <a:pt x="74" y="246"/>
                      <a:pt x="74" y="246"/>
                    </a:cubicBezTo>
                    <a:cubicBezTo>
                      <a:pt x="0" y="95"/>
                      <a:pt x="0" y="95"/>
                      <a:pt x="0" y="95"/>
                    </a:cubicBezTo>
                    <a:cubicBezTo>
                      <a:pt x="0" y="0"/>
                      <a:pt x="0" y="0"/>
                      <a:pt x="0" y="0"/>
                    </a:cubicBezTo>
                  </a:path>
                </a:pathLst>
              </a:custGeom>
              <a:solidFill>
                <a:srgbClr val="5991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11"/>
              <p:cNvSpPr>
                <a:spLocks/>
              </p:cNvSpPr>
              <p:nvPr/>
            </p:nvSpPr>
            <p:spPr bwMode="auto">
              <a:xfrm>
                <a:off x="6675440" y="3738585"/>
                <a:ext cx="138113" cy="388940"/>
              </a:xfrm>
              <a:custGeom>
                <a:avLst/>
                <a:gdLst>
                  <a:gd name="T0" fmla="*/ 23 w 93"/>
                  <a:gd name="T1" fmla="*/ 0 h 263"/>
                  <a:gd name="T2" fmla="*/ 23 w 93"/>
                  <a:gd name="T3" fmla="*/ 0 h 263"/>
                  <a:gd name="T4" fmla="*/ 0 w 93"/>
                  <a:gd name="T5" fmla="*/ 0 h 263"/>
                  <a:gd name="T6" fmla="*/ 0 w 93"/>
                  <a:gd name="T7" fmla="*/ 17 h 263"/>
                  <a:gd name="T8" fmla="*/ 1 w 93"/>
                  <a:gd name="T9" fmla="*/ 17 h 263"/>
                  <a:gd name="T10" fmla="*/ 0 w 93"/>
                  <a:gd name="T11" fmla="*/ 17 h 263"/>
                  <a:gd name="T12" fmla="*/ 0 w 93"/>
                  <a:gd name="T13" fmla="*/ 38 h 263"/>
                  <a:gd name="T14" fmla="*/ 4 w 93"/>
                  <a:gd name="T15" fmla="*/ 36 h 263"/>
                  <a:gd name="T16" fmla="*/ 10 w 93"/>
                  <a:gd name="T17" fmla="*/ 42 h 263"/>
                  <a:gd name="T18" fmla="*/ 4 w 93"/>
                  <a:gd name="T19" fmla="*/ 48 h 263"/>
                  <a:gd name="T20" fmla="*/ 0 w 93"/>
                  <a:gd name="T21" fmla="*/ 47 h 263"/>
                  <a:gd name="T22" fmla="*/ 0 w 93"/>
                  <a:gd name="T23" fmla="*/ 100 h 263"/>
                  <a:gd name="T24" fmla="*/ 21 w 93"/>
                  <a:gd name="T25" fmla="*/ 142 h 263"/>
                  <a:gd name="T26" fmla="*/ 34 w 93"/>
                  <a:gd name="T27" fmla="*/ 142 h 263"/>
                  <a:gd name="T28" fmla="*/ 93 w 93"/>
                  <a:gd name="T29" fmla="*/ 263 h 263"/>
                  <a:gd name="T30" fmla="*/ 19 w 93"/>
                  <a:gd name="T31" fmla="*/ 112 h 263"/>
                  <a:gd name="T32" fmla="*/ 19 w 93"/>
                  <a:gd name="T33" fmla="*/ 17 h 263"/>
                  <a:gd name="T34" fmla="*/ 23 w 93"/>
                  <a:gd name="T35" fmla="*/ 17 h 263"/>
                  <a:gd name="T36" fmla="*/ 23 w 93"/>
                  <a:gd name="T3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263">
                    <a:moveTo>
                      <a:pt x="23" y="0"/>
                    </a:moveTo>
                    <a:cubicBezTo>
                      <a:pt x="23" y="0"/>
                      <a:pt x="23" y="0"/>
                      <a:pt x="23" y="0"/>
                    </a:cubicBezTo>
                    <a:cubicBezTo>
                      <a:pt x="0" y="0"/>
                      <a:pt x="0" y="0"/>
                      <a:pt x="0" y="0"/>
                    </a:cubicBezTo>
                    <a:cubicBezTo>
                      <a:pt x="0" y="17"/>
                      <a:pt x="0" y="17"/>
                      <a:pt x="0" y="17"/>
                    </a:cubicBezTo>
                    <a:cubicBezTo>
                      <a:pt x="1" y="17"/>
                      <a:pt x="1" y="17"/>
                      <a:pt x="1" y="17"/>
                    </a:cubicBezTo>
                    <a:cubicBezTo>
                      <a:pt x="0" y="17"/>
                      <a:pt x="0" y="17"/>
                      <a:pt x="0" y="17"/>
                    </a:cubicBezTo>
                    <a:cubicBezTo>
                      <a:pt x="0" y="38"/>
                      <a:pt x="0" y="38"/>
                      <a:pt x="0" y="38"/>
                    </a:cubicBezTo>
                    <a:cubicBezTo>
                      <a:pt x="1" y="37"/>
                      <a:pt x="3" y="36"/>
                      <a:pt x="4" y="36"/>
                    </a:cubicBezTo>
                    <a:cubicBezTo>
                      <a:pt x="8" y="36"/>
                      <a:pt x="10" y="39"/>
                      <a:pt x="10" y="42"/>
                    </a:cubicBezTo>
                    <a:cubicBezTo>
                      <a:pt x="10" y="46"/>
                      <a:pt x="8" y="48"/>
                      <a:pt x="4" y="48"/>
                    </a:cubicBezTo>
                    <a:cubicBezTo>
                      <a:pt x="3" y="48"/>
                      <a:pt x="1" y="48"/>
                      <a:pt x="0" y="47"/>
                    </a:cubicBezTo>
                    <a:cubicBezTo>
                      <a:pt x="0" y="100"/>
                      <a:pt x="0" y="100"/>
                      <a:pt x="0" y="100"/>
                    </a:cubicBezTo>
                    <a:cubicBezTo>
                      <a:pt x="21" y="142"/>
                      <a:pt x="21" y="142"/>
                      <a:pt x="21" y="142"/>
                    </a:cubicBezTo>
                    <a:cubicBezTo>
                      <a:pt x="34" y="142"/>
                      <a:pt x="34" y="142"/>
                      <a:pt x="34" y="142"/>
                    </a:cubicBezTo>
                    <a:cubicBezTo>
                      <a:pt x="93" y="263"/>
                      <a:pt x="93" y="263"/>
                      <a:pt x="93" y="263"/>
                    </a:cubicBezTo>
                    <a:cubicBezTo>
                      <a:pt x="19" y="112"/>
                      <a:pt x="19" y="112"/>
                      <a:pt x="19" y="112"/>
                    </a:cubicBezTo>
                    <a:cubicBezTo>
                      <a:pt x="19" y="17"/>
                      <a:pt x="19" y="17"/>
                      <a:pt x="19" y="17"/>
                    </a:cubicBezTo>
                    <a:cubicBezTo>
                      <a:pt x="23" y="17"/>
                      <a:pt x="23" y="17"/>
                      <a:pt x="23" y="17"/>
                    </a:cubicBezTo>
                    <a:cubicBezTo>
                      <a:pt x="23" y="0"/>
                      <a:pt x="23" y="0"/>
                      <a:pt x="2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12"/>
              <p:cNvSpPr>
                <a:spLocks/>
              </p:cNvSpPr>
              <p:nvPr/>
            </p:nvSpPr>
            <p:spPr bwMode="auto">
              <a:xfrm>
                <a:off x="6705603" y="3948137"/>
                <a:ext cx="109538" cy="196851"/>
              </a:xfrm>
              <a:custGeom>
                <a:avLst/>
                <a:gdLst>
                  <a:gd name="T0" fmla="*/ 13 w 74"/>
                  <a:gd name="T1" fmla="*/ 0 h 133"/>
                  <a:gd name="T2" fmla="*/ 0 w 74"/>
                  <a:gd name="T3" fmla="*/ 0 h 133"/>
                  <a:gd name="T4" fmla="*/ 53 w 74"/>
                  <a:gd name="T5" fmla="*/ 109 h 133"/>
                  <a:gd name="T6" fmla="*/ 52 w 74"/>
                  <a:gd name="T7" fmla="*/ 133 h 133"/>
                  <a:gd name="T8" fmla="*/ 74 w 74"/>
                  <a:gd name="T9" fmla="*/ 133 h 133"/>
                  <a:gd name="T10" fmla="*/ 72 w 74"/>
                  <a:gd name="T11" fmla="*/ 121 h 133"/>
                  <a:gd name="T12" fmla="*/ 72 w 74"/>
                  <a:gd name="T13" fmla="*/ 121 h 133"/>
                  <a:gd name="T14" fmla="*/ 72 w 74"/>
                  <a:gd name="T15" fmla="*/ 121 h 133"/>
                  <a:gd name="T16" fmla="*/ 72 w 74"/>
                  <a:gd name="T17" fmla="*/ 121 h 133"/>
                  <a:gd name="T18" fmla="*/ 72 w 74"/>
                  <a:gd name="T19" fmla="*/ 121 h 133"/>
                  <a:gd name="T20" fmla="*/ 13 w 74"/>
                  <a:gd name="T2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33">
                    <a:moveTo>
                      <a:pt x="13" y="0"/>
                    </a:moveTo>
                    <a:cubicBezTo>
                      <a:pt x="0" y="0"/>
                      <a:pt x="0" y="0"/>
                      <a:pt x="0" y="0"/>
                    </a:cubicBezTo>
                    <a:cubicBezTo>
                      <a:pt x="53" y="109"/>
                      <a:pt x="53" y="109"/>
                      <a:pt x="53" y="109"/>
                    </a:cubicBezTo>
                    <a:cubicBezTo>
                      <a:pt x="57" y="120"/>
                      <a:pt x="55" y="128"/>
                      <a:pt x="52" y="133"/>
                    </a:cubicBezTo>
                    <a:cubicBezTo>
                      <a:pt x="74" y="133"/>
                      <a:pt x="74" y="133"/>
                      <a:pt x="74" y="133"/>
                    </a:cubicBezTo>
                    <a:cubicBezTo>
                      <a:pt x="74" y="130"/>
                      <a:pt x="74" y="126"/>
                      <a:pt x="72" y="121"/>
                    </a:cubicBezTo>
                    <a:cubicBezTo>
                      <a:pt x="72" y="121"/>
                      <a:pt x="72" y="121"/>
                      <a:pt x="72" y="121"/>
                    </a:cubicBezTo>
                    <a:cubicBezTo>
                      <a:pt x="72" y="121"/>
                      <a:pt x="72" y="121"/>
                      <a:pt x="72" y="121"/>
                    </a:cubicBezTo>
                    <a:cubicBezTo>
                      <a:pt x="72" y="121"/>
                      <a:pt x="72" y="121"/>
                      <a:pt x="72" y="121"/>
                    </a:cubicBezTo>
                    <a:cubicBezTo>
                      <a:pt x="72" y="121"/>
                      <a:pt x="72" y="121"/>
                      <a:pt x="72" y="121"/>
                    </a:cubicBezTo>
                    <a:cubicBezTo>
                      <a:pt x="13" y="0"/>
                      <a:pt x="13" y="0"/>
                      <a:pt x="13"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13"/>
              <p:cNvSpPr>
                <a:spLocks/>
              </p:cNvSpPr>
              <p:nvPr/>
            </p:nvSpPr>
            <p:spPr bwMode="auto">
              <a:xfrm>
                <a:off x="6675440" y="3792561"/>
                <a:ext cx="14288" cy="17463"/>
              </a:xfrm>
              <a:custGeom>
                <a:avLst/>
                <a:gdLst>
                  <a:gd name="T0" fmla="*/ 4 w 10"/>
                  <a:gd name="T1" fmla="*/ 0 h 12"/>
                  <a:gd name="T2" fmla="*/ 0 w 10"/>
                  <a:gd name="T3" fmla="*/ 2 h 12"/>
                  <a:gd name="T4" fmla="*/ 0 w 10"/>
                  <a:gd name="T5" fmla="*/ 11 h 12"/>
                  <a:gd name="T6" fmla="*/ 4 w 10"/>
                  <a:gd name="T7" fmla="*/ 12 h 12"/>
                  <a:gd name="T8" fmla="*/ 10 w 10"/>
                  <a:gd name="T9" fmla="*/ 6 h 12"/>
                  <a:gd name="T10" fmla="*/ 4 w 10"/>
                  <a:gd name="T11" fmla="*/ 0 h 12"/>
                </a:gdLst>
                <a:ahLst/>
                <a:cxnLst>
                  <a:cxn ang="0">
                    <a:pos x="T0" y="T1"/>
                  </a:cxn>
                  <a:cxn ang="0">
                    <a:pos x="T2" y="T3"/>
                  </a:cxn>
                  <a:cxn ang="0">
                    <a:pos x="T4" y="T5"/>
                  </a:cxn>
                  <a:cxn ang="0">
                    <a:pos x="T6" y="T7"/>
                  </a:cxn>
                  <a:cxn ang="0">
                    <a:pos x="T8" y="T9"/>
                  </a:cxn>
                  <a:cxn ang="0">
                    <a:pos x="T10" y="T11"/>
                  </a:cxn>
                </a:cxnLst>
                <a:rect l="0" t="0" r="r" b="b"/>
                <a:pathLst>
                  <a:path w="10" h="12">
                    <a:moveTo>
                      <a:pt x="4" y="0"/>
                    </a:moveTo>
                    <a:cubicBezTo>
                      <a:pt x="3" y="0"/>
                      <a:pt x="1" y="1"/>
                      <a:pt x="0" y="2"/>
                    </a:cubicBezTo>
                    <a:cubicBezTo>
                      <a:pt x="0" y="11"/>
                      <a:pt x="0" y="11"/>
                      <a:pt x="0" y="11"/>
                    </a:cubicBezTo>
                    <a:cubicBezTo>
                      <a:pt x="1" y="12"/>
                      <a:pt x="3" y="12"/>
                      <a:pt x="4" y="12"/>
                    </a:cubicBezTo>
                    <a:cubicBezTo>
                      <a:pt x="8" y="12"/>
                      <a:pt x="10" y="10"/>
                      <a:pt x="10" y="6"/>
                    </a:cubicBezTo>
                    <a:cubicBezTo>
                      <a:pt x="10" y="3"/>
                      <a:pt x="8" y="0"/>
                      <a:pt x="4"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14"/>
              <p:cNvSpPr>
                <a:spLocks noChangeArrowheads="1"/>
              </p:cNvSpPr>
              <p:nvPr/>
            </p:nvSpPr>
            <p:spPr bwMode="auto">
              <a:xfrm>
                <a:off x="6675440" y="3763986"/>
                <a:ext cx="1588" cy="158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15"/>
              <p:cNvSpPr>
                <a:spLocks/>
              </p:cNvSpPr>
              <p:nvPr/>
            </p:nvSpPr>
            <p:spPr bwMode="auto">
              <a:xfrm>
                <a:off x="6675440" y="3763986"/>
                <a:ext cx="158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lnTo>
                      <a:pt x="0"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16"/>
              <p:cNvSpPr>
                <a:spLocks/>
              </p:cNvSpPr>
              <p:nvPr/>
            </p:nvSpPr>
            <p:spPr bwMode="auto">
              <a:xfrm>
                <a:off x="6815140" y="4144988"/>
                <a:ext cx="0" cy="3175"/>
              </a:xfrm>
              <a:custGeom>
                <a:avLst/>
                <a:gdLst>
                  <a:gd name="T0" fmla="*/ 0 h 2"/>
                  <a:gd name="T1" fmla="*/ 0 h 2"/>
                  <a:gd name="T2" fmla="*/ 0 h 2"/>
                  <a:gd name="T3" fmla="*/ 0 h 2"/>
                  <a:gd name="T4" fmla="*/ 0 h 2"/>
                  <a:gd name="T5" fmla="*/ 2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cubicBezTo>
                      <a:pt x="0" y="0"/>
                      <a:pt x="0" y="0"/>
                      <a:pt x="0" y="0"/>
                    </a:cubicBezTo>
                    <a:cubicBezTo>
                      <a:pt x="0" y="0"/>
                      <a:pt x="0" y="0"/>
                      <a:pt x="0" y="0"/>
                    </a:cubicBezTo>
                    <a:cubicBezTo>
                      <a:pt x="0" y="0"/>
                      <a:pt x="0" y="0"/>
                      <a:pt x="0" y="0"/>
                    </a:cubicBezTo>
                    <a:cubicBezTo>
                      <a:pt x="0" y="0"/>
                      <a:pt x="0" y="0"/>
                      <a:pt x="0" y="0"/>
                    </a:cubicBezTo>
                    <a:cubicBezTo>
                      <a:pt x="0" y="1"/>
                      <a:pt x="0" y="1"/>
                      <a:pt x="0" y="2"/>
                    </a:cubicBezTo>
                    <a:cubicBezTo>
                      <a:pt x="0" y="1"/>
                      <a:pt x="0" y="1"/>
                      <a:pt x="0" y="0"/>
                    </a:cubicBezTo>
                  </a:path>
                </a:pathLst>
              </a:custGeom>
              <a:solidFill>
                <a:srgbClr val="FFC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17"/>
              <p:cNvSpPr>
                <a:spLocks noEditPoints="1"/>
              </p:cNvSpPr>
              <p:nvPr/>
            </p:nvSpPr>
            <p:spPr bwMode="auto">
              <a:xfrm>
                <a:off x="6815140" y="4144988"/>
                <a:ext cx="0" cy="7938"/>
              </a:xfrm>
              <a:custGeom>
                <a:avLst/>
                <a:gdLst>
                  <a:gd name="T0" fmla="*/ 4 h 5"/>
                  <a:gd name="T1" fmla="*/ 5 h 5"/>
                  <a:gd name="T2" fmla="*/ 4 h 5"/>
                  <a:gd name="T3" fmla="*/ 0 h 5"/>
                  <a:gd name="T4" fmla="*/ 0 h 5"/>
                  <a:gd name="T5" fmla="*/ 4 h 5"/>
                  <a:gd name="T6" fmla="*/ 2 h 5"/>
                  <a:gd name="T7" fmla="*/ 0 h 5"/>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5">
                    <a:moveTo>
                      <a:pt x="0" y="4"/>
                    </a:moveTo>
                    <a:cubicBezTo>
                      <a:pt x="0" y="5"/>
                      <a:pt x="0" y="5"/>
                      <a:pt x="0" y="5"/>
                    </a:cubicBezTo>
                    <a:cubicBezTo>
                      <a:pt x="0" y="5"/>
                      <a:pt x="0" y="5"/>
                      <a:pt x="0" y="4"/>
                    </a:cubicBezTo>
                    <a:moveTo>
                      <a:pt x="0" y="0"/>
                    </a:moveTo>
                    <a:cubicBezTo>
                      <a:pt x="0" y="0"/>
                      <a:pt x="0" y="0"/>
                      <a:pt x="0" y="0"/>
                    </a:cubicBezTo>
                    <a:cubicBezTo>
                      <a:pt x="0" y="2"/>
                      <a:pt x="0" y="3"/>
                      <a:pt x="0" y="4"/>
                    </a:cubicBezTo>
                    <a:cubicBezTo>
                      <a:pt x="0" y="4"/>
                      <a:pt x="0" y="3"/>
                      <a:pt x="0" y="2"/>
                    </a:cubicBezTo>
                    <a:cubicBezTo>
                      <a:pt x="0" y="1"/>
                      <a:pt x="0" y="1"/>
                      <a:pt x="0" y="0"/>
                    </a:cubicBezTo>
                  </a:path>
                </a:pathLst>
              </a:custGeom>
              <a:solidFill>
                <a:srgbClr val="EAB7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46"/>
            <p:cNvGrpSpPr/>
            <p:nvPr/>
          </p:nvGrpSpPr>
          <p:grpSpPr>
            <a:xfrm>
              <a:off x="6492949" y="5081144"/>
              <a:ext cx="771731" cy="612658"/>
              <a:chOff x="5659440" y="3711598"/>
              <a:chExt cx="569913" cy="452440"/>
            </a:xfrm>
          </p:grpSpPr>
          <p:sp>
            <p:nvSpPr>
              <p:cNvPr id="48" name="Rectangle 141"/>
              <p:cNvSpPr>
                <a:spLocks noChangeArrowheads="1"/>
              </p:cNvSpPr>
              <p:nvPr/>
            </p:nvSpPr>
            <p:spPr bwMode="auto">
              <a:xfrm>
                <a:off x="5659440" y="3768748"/>
                <a:ext cx="569913" cy="395290"/>
              </a:xfrm>
              <a:prstGeom prst="rect">
                <a:avLst/>
              </a:prstGeom>
              <a:solidFill>
                <a:srgbClr val="FF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142"/>
              <p:cNvSpPr>
                <a:spLocks noChangeArrowheads="1"/>
              </p:cNvSpPr>
              <p:nvPr/>
            </p:nvSpPr>
            <p:spPr bwMode="auto">
              <a:xfrm>
                <a:off x="5659440" y="3768748"/>
                <a:ext cx="569913" cy="39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143"/>
              <p:cNvSpPr>
                <a:spLocks noChangeArrowheads="1"/>
              </p:cNvSpPr>
              <p:nvPr/>
            </p:nvSpPr>
            <p:spPr bwMode="auto">
              <a:xfrm>
                <a:off x="5945190" y="3792561"/>
                <a:ext cx="257175" cy="347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144"/>
              <p:cNvSpPr>
                <a:spLocks noChangeArrowheads="1"/>
              </p:cNvSpPr>
              <p:nvPr/>
            </p:nvSpPr>
            <p:spPr bwMode="auto">
              <a:xfrm>
                <a:off x="5945190" y="3792561"/>
                <a:ext cx="257175" cy="3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45"/>
              <p:cNvSpPr>
                <a:spLocks noChangeArrowheads="1"/>
              </p:cNvSpPr>
              <p:nvPr/>
            </p:nvSpPr>
            <p:spPr bwMode="auto">
              <a:xfrm>
                <a:off x="5686427" y="3792561"/>
                <a:ext cx="258763" cy="347664"/>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146"/>
              <p:cNvSpPr>
                <a:spLocks noChangeArrowheads="1"/>
              </p:cNvSpPr>
              <p:nvPr/>
            </p:nvSpPr>
            <p:spPr bwMode="auto">
              <a:xfrm>
                <a:off x="5686427" y="3792561"/>
                <a:ext cx="258763" cy="3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47"/>
              <p:cNvSpPr>
                <a:spLocks/>
              </p:cNvSpPr>
              <p:nvPr/>
            </p:nvSpPr>
            <p:spPr bwMode="auto">
              <a:xfrm>
                <a:off x="5969002" y="3852886"/>
                <a:ext cx="201613" cy="11113"/>
              </a:xfrm>
              <a:custGeom>
                <a:avLst/>
                <a:gdLst>
                  <a:gd name="T0" fmla="*/ 4 w 137"/>
                  <a:gd name="T1" fmla="*/ 8 h 8"/>
                  <a:gd name="T2" fmla="*/ 133 w 137"/>
                  <a:gd name="T3" fmla="*/ 8 h 8"/>
                  <a:gd name="T4" fmla="*/ 137 w 137"/>
                  <a:gd name="T5" fmla="*/ 4 h 8"/>
                  <a:gd name="T6" fmla="*/ 133 w 137"/>
                  <a:gd name="T7" fmla="*/ 0 h 8"/>
                  <a:gd name="T8" fmla="*/ 4 w 137"/>
                  <a:gd name="T9" fmla="*/ 0 h 8"/>
                  <a:gd name="T10" fmla="*/ 0 w 137"/>
                  <a:gd name="T11" fmla="*/ 4 h 8"/>
                  <a:gd name="T12" fmla="*/ 4 w 13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7" h="8">
                    <a:moveTo>
                      <a:pt x="4" y="8"/>
                    </a:moveTo>
                    <a:cubicBezTo>
                      <a:pt x="133" y="8"/>
                      <a:pt x="133" y="8"/>
                      <a:pt x="133" y="8"/>
                    </a:cubicBezTo>
                    <a:cubicBezTo>
                      <a:pt x="136" y="8"/>
                      <a:pt x="137" y="6"/>
                      <a:pt x="137" y="4"/>
                    </a:cubicBezTo>
                    <a:cubicBezTo>
                      <a:pt x="137" y="2"/>
                      <a:pt x="136" y="0"/>
                      <a:pt x="133"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48"/>
              <p:cNvSpPr>
                <a:spLocks/>
              </p:cNvSpPr>
              <p:nvPr/>
            </p:nvSpPr>
            <p:spPr bwMode="auto">
              <a:xfrm>
                <a:off x="5969002" y="3884636"/>
                <a:ext cx="201613" cy="11113"/>
              </a:xfrm>
              <a:custGeom>
                <a:avLst/>
                <a:gdLst>
                  <a:gd name="T0" fmla="*/ 4 w 137"/>
                  <a:gd name="T1" fmla="*/ 8 h 8"/>
                  <a:gd name="T2" fmla="*/ 133 w 137"/>
                  <a:gd name="T3" fmla="*/ 8 h 8"/>
                  <a:gd name="T4" fmla="*/ 137 w 137"/>
                  <a:gd name="T5" fmla="*/ 4 h 8"/>
                  <a:gd name="T6" fmla="*/ 133 w 137"/>
                  <a:gd name="T7" fmla="*/ 0 h 8"/>
                  <a:gd name="T8" fmla="*/ 4 w 137"/>
                  <a:gd name="T9" fmla="*/ 0 h 8"/>
                  <a:gd name="T10" fmla="*/ 0 w 137"/>
                  <a:gd name="T11" fmla="*/ 4 h 8"/>
                  <a:gd name="T12" fmla="*/ 4 w 13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7" h="8">
                    <a:moveTo>
                      <a:pt x="4" y="8"/>
                    </a:moveTo>
                    <a:cubicBezTo>
                      <a:pt x="133" y="8"/>
                      <a:pt x="133" y="8"/>
                      <a:pt x="133" y="8"/>
                    </a:cubicBezTo>
                    <a:cubicBezTo>
                      <a:pt x="136" y="8"/>
                      <a:pt x="137" y="6"/>
                      <a:pt x="137" y="4"/>
                    </a:cubicBezTo>
                    <a:cubicBezTo>
                      <a:pt x="137" y="2"/>
                      <a:pt x="136" y="0"/>
                      <a:pt x="133"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49"/>
              <p:cNvSpPr>
                <a:spLocks/>
              </p:cNvSpPr>
              <p:nvPr/>
            </p:nvSpPr>
            <p:spPr bwMode="auto">
              <a:xfrm>
                <a:off x="5969002" y="3914799"/>
                <a:ext cx="201613" cy="11113"/>
              </a:xfrm>
              <a:custGeom>
                <a:avLst/>
                <a:gdLst>
                  <a:gd name="T0" fmla="*/ 4 w 137"/>
                  <a:gd name="T1" fmla="*/ 8 h 8"/>
                  <a:gd name="T2" fmla="*/ 133 w 137"/>
                  <a:gd name="T3" fmla="*/ 8 h 8"/>
                  <a:gd name="T4" fmla="*/ 137 w 137"/>
                  <a:gd name="T5" fmla="*/ 4 h 8"/>
                  <a:gd name="T6" fmla="*/ 133 w 137"/>
                  <a:gd name="T7" fmla="*/ 0 h 8"/>
                  <a:gd name="T8" fmla="*/ 4 w 137"/>
                  <a:gd name="T9" fmla="*/ 0 h 8"/>
                  <a:gd name="T10" fmla="*/ 0 w 137"/>
                  <a:gd name="T11" fmla="*/ 4 h 8"/>
                  <a:gd name="T12" fmla="*/ 4 w 13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7" h="8">
                    <a:moveTo>
                      <a:pt x="4" y="8"/>
                    </a:moveTo>
                    <a:cubicBezTo>
                      <a:pt x="133" y="8"/>
                      <a:pt x="133" y="8"/>
                      <a:pt x="133" y="8"/>
                    </a:cubicBezTo>
                    <a:cubicBezTo>
                      <a:pt x="136" y="8"/>
                      <a:pt x="137" y="6"/>
                      <a:pt x="137" y="4"/>
                    </a:cubicBezTo>
                    <a:cubicBezTo>
                      <a:pt x="137" y="1"/>
                      <a:pt x="136" y="0"/>
                      <a:pt x="133" y="0"/>
                    </a:cubicBezTo>
                    <a:cubicBezTo>
                      <a:pt x="4" y="0"/>
                      <a:pt x="4" y="0"/>
                      <a:pt x="4" y="0"/>
                    </a:cubicBezTo>
                    <a:cubicBezTo>
                      <a:pt x="2" y="0"/>
                      <a:pt x="0" y="1"/>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50"/>
              <p:cNvSpPr>
                <a:spLocks/>
              </p:cNvSpPr>
              <p:nvPr/>
            </p:nvSpPr>
            <p:spPr bwMode="auto">
              <a:xfrm>
                <a:off x="5969002" y="3944962"/>
                <a:ext cx="201613" cy="11113"/>
              </a:xfrm>
              <a:custGeom>
                <a:avLst/>
                <a:gdLst>
                  <a:gd name="T0" fmla="*/ 4 w 137"/>
                  <a:gd name="T1" fmla="*/ 8 h 8"/>
                  <a:gd name="T2" fmla="*/ 133 w 137"/>
                  <a:gd name="T3" fmla="*/ 8 h 8"/>
                  <a:gd name="T4" fmla="*/ 137 w 137"/>
                  <a:gd name="T5" fmla="*/ 4 h 8"/>
                  <a:gd name="T6" fmla="*/ 133 w 137"/>
                  <a:gd name="T7" fmla="*/ 0 h 8"/>
                  <a:gd name="T8" fmla="*/ 4 w 137"/>
                  <a:gd name="T9" fmla="*/ 0 h 8"/>
                  <a:gd name="T10" fmla="*/ 0 w 137"/>
                  <a:gd name="T11" fmla="*/ 4 h 8"/>
                  <a:gd name="T12" fmla="*/ 4 w 13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7" h="8">
                    <a:moveTo>
                      <a:pt x="4" y="8"/>
                    </a:moveTo>
                    <a:cubicBezTo>
                      <a:pt x="133" y="8"/>
                      <a:pt x="133" y="8"/>
                      <a:pt x="133" y="8"/>
                    </a:cubicBezTo>
                    <a:cubicBezTo>
                      <a:pt x="136" y="8"/>
                      <a:pt x="137" y="7"/>
                      <a:pt x="137" y="4"/>
                    </a:cubicBezTo>
                    <a:cubicBezTo>
                      <a:pt x="137" y="2"/>
                      <a:pt x="136" y="0"/>
                      <a:pt x="133" y="0"/>
                    </a:cubicBezTo>
                    <a:cubicBezTo>
                      <a:pt x="4" y="0"/>
                      <a:pt x="4" y="0"/>
                      <a:pt x="4" y="0"/>
                    </a:cubicBezTo>
                    <a:cubicBezTo>
                      <a:pt x="2" y="0"/>
                      <a:pt x="0" y="2"/>
                      <a:pt x="0" y="4"/>
                    </a:cubicBezTo>
                    <a:cubicBezTo>
                      <a:pt x="0" y="7"/>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1"/>
              <p:cNvSpPr>
                <a:spLocks/>
              </p:cNvSpPr>
              <p:nvPr/>
            </p:nvSpPr>
            <p:spPr bwMode="auto">
              <a:xfrm>
                <a:off x="5969002" y="3975124"/>
                <a:ext cx="201613" cy="12700"/>
              </a:xfrm>
              <a:custGeom>
                <a:avLst/>
                <a:gdLst>
                  <a:gd name="T0" fmla="*/ 4 w 137"/>
                  <a:gd name="T1" fmla="*/ 8 h 8"/>
                  <a:gd name="T2" fmla="*/ 133 w 137"/>
                  <a:gd name="T3" fmla="*/ 8 h 8"/>
                  <a:gd name="T4" fmla="*/ 137 w 137"/>
                  <a:gd name="T5" fmla="*/ 4 h 8"/>
                  <a:gd name="T6" fmla="*/ 133 w 137"/>
                  <a:gd name="T7" fmla="*/ 0 h 8"/>
                  <a:gd name="T8" fmla="*/ 4 w 137"/>
                  <a:gd name="T9" fmla="*/ 0 h 8"/>
                  <a:gd name="T10" fmla="*/ 0 w 137"/>
                  <a:gd name="T11" fmla="*/ 4 h 8"/>
                  <a:gd name="T12" fmla="*/ 4 w 13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7" h="8">
                    <a:moveTo>
                      <a:pt x="4" y="8"/>
                    </a:moveTo>
                    <a:cubicBezTo>
                      <a:pt x="133" y="8"/>
                      <a:pt x="133" y="8"/>
                      <a:pt x="133" y="8"/>
                    </a:cubicBezTo>
                    <a:cubicBezTo>
                      <a:pt x="136" y="8"/>
                      <a:pt x="137" y="6"/>
                      <a:pt x="137" y="4"/>
                    </a:cubicBezTo>
                    <a:cubicBezTo>
                      <a:pt x="137" y="2"/>
                      <a:pt x="136" y="0"/>
                      <a:pt x="133"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52"/>
              <p:cNvSpPr>
                <a:spLocks/>
              </p:cNvSpPr>
              <p:nvPr/>
            </p:nvSpPr>
            <p:spPr bwMode="auto">
              <a:xfrm>
                <a:off x="5969002" y="4006874"/>
                <a:ext cx="201613" cy="11113"/>
              </a:xfrm>
              <a:custGeom>
                <a:avLst/>
                <a:gdLst>
                  <a:gd name="T0" fmla="*/ 4 w 137"/>
                  <a:gd name="T1" fmla="*/ 8 h 8"/>
                  <a:gd name="T2" fmla="*/ 133 w 137"/>
                  <a:gd name="T3" fmla="*/ 8 h 8"/>
                  <a:gd name="T4" fmla="*/ 137 w 137"/>
                  <a:gd name="T5" fmla="*/ 4 h 8"/>
                  <a:gd name="T6" fmla="*/ 133 w 137"/>
                  <a:gd name="T7" fmla="*/ 0 h 8"/>
                  <a:gd name="T8" fmla="*/ 4 w 137"/>
                  <a:gd name="T9" fmla="*/ 0 h 8"/>
                  <a:gd name="T10" fmla="*/ 0 w 137"/>
                  <a:gd name="T11" fmla="*/ 4 h 8"/>
                  <a:gd name="T12" fmla="*/ 4 w 13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7" h="8">
                    <a:moveTo>
                      <a:pt x="4" y="8"/>
                    </a:moveTo>
                    <a:cubicBezTo>
                      <a:pt x="133" y="8"/>
                      <a:pt x="133" y="8"/>
                      <a:pt x="133" y="8"/>
                    </a:cubicBezTo>
                    <a:cubicBezTo>
                      <a:pt x="136" y="8"/>
                      <a:pt x="137" y="6"/>
                      <a:pt x="137" y="4"/>
                    </a:cubicBezTo>
                    <a:cubicBezTo>
                      <a:pt x="137" y="2"/>
                      <a:pt x="136" y="0"/>
                      <a:pt x="133"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53"/>
              <p:cNvSpPr>
                <a:spLocks/>
              </p:cNvSpPr>
              <p:nvPr/>
            </p:nvSpPr>
            <p:spPr bwMode="auto">
              <a:xfrm>
                <a:off x="5969002" y="4037037"/>
                <a:ext cx="201613" cy="12700"/>
              </a:xfrm>
              <a:custGeom>
                <a:avLst/>
                <a:gdLst>
                  <a:gd name="T0" fmla="*/ 4 w 137"/>
                  <a:gd name="T1" fmla="*/ 8 h 8"/>
                  <a:gd name="T2" fmla="*/ 133 w 137"/>
                  <a:gd name="T3" fmla="*/ 8 h 8"/>
                  <a:gd name="T4" fmla="*/ 137 w 137"/>
                  <a:gd name="T5" fmla="*/ 4 h 8"/>
                  <a:gd name="T6" fmla="*/ 133 w 137"/>
                  <a:gd name="T7" fmla="*/ 0 h 8"/>
                  <a:gd name="T8" fmla="*/ 4 w 137"/>
                  <a:gd name="T9" fmla="*/ 0 h 8"/>
                  <a:gd name="T10" fmla="*/ 0 w 137"/>
                  <a:gd name="T11" fmla="*/ 4 h 8"/>
                  <a:gd name="T12" fmla="*/ 4 w 13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7" h="8">
                    <a:moveTo>
                      <a:pt x="4" y="8"/>
                    </a:moveTo>
                    <a:cubicBezTo>
                      <a:pt x="133" y="8"/>
                      <a:pt x="133" y="8"/>
                      <a:pt x="133" y="8"/>
                    </a:cubicBezTo>
                    <a:cubicBezTo>
                      <a:pt x="136" y="8"/>
                      <a:pt x="137" y="6"/>
                      <a:pt x="137" y="4"/>
                    </a:cubicBezTo>
                    <a:cubicBezTo>
                      <a:pt x="137" y="2"/>
                      <a:pt x="136" y="0"/>
                      <a:pt x="133"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54"/>
              <p:cNvSpPr>
                <a:spLocks/>
              </p:cNvSpPr>
              <p:nvPr/>
            </p:nvSpPr>
            <p:spPr bwMode="auto">
              <a:xfrm>
                <a:off x="5969002" y="4068787"/>
                <a:ext cx="150813" cy="11113"/>
              </a:xfrm>
              <a:custGeom>
                <a:avLst/>
                <a:gdLst>
                  <a:gd name="T0" fmla="*/ 4 w 102"/>
                  <a:gd name="T1" fmla="*/ 8 h 8"/>
                  <a:gd name="T2" fmla="*/ 98 w 102"/>
                  <a:gd name="T3" fmla="*/ 8 h 8"/>
                  <a:gd name="T4" fmla="*/ 102 w 102"/>
                  <a:gd name="T5" fmla="*/ 4 h 8"/>
                  <a:gd name="T6" fmla="*/ 98 w 102"/>
                  <a:gd name="T7" fmla="*/ 0 h 8"/>
                  <a:gd name="T8" fmla="*/ 4 w 102"/>
                  <a:gd name="T9" fmla="*/ 0 h 8"/>
                  <a:gd name="T10" fmla="*/ 0 w 102"/>
                  <a:gd name="T11" fmla="*/ 4 h 8"/>
                  <a:gd name="T12" fmla="*/ 4 w 10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2" h="8">
                    <a:moveTo>
                      <a:pt x="4" y="8"/>
                    </a:moveTo>
                    <a:cubicBezTo>
                      <a:pt x="98" y="8"/>
                      <a:pt x="98" y="8"/>
                      <a:pt x="98" y="8"/>
                    </a:cubicBezTo>
                    <a:cubicBezTo>
                      <a:pt x="100" y="8"/>
                      <a:pt x="102" y="6"/>
                      <a:pt x="102" y="4"/>
                    </a:cubicBezTo>
                    <a:cubicBezTo>
                      <a:pt x="102" y="1"/>
                      <a:pt x="100" y="0"/>
                      <a:pt x="98" y="0"/>
                    </a:cubicBezTo>
                    <a:cubicBezTo>
                      <a:pt x="4" y="0"/>
                      <a:pt x="4" y="0"/>
                      <a:pt x="4" y="0"/>
                    </a:cubicBezTo>
                    <a:cubicBezTo>
                      <a:pt x="2" y="0"/>
                      <a:pt x="0" y="1"/>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55"/>
              <p:cNvSpPr>
                <a:spLocks/>
              </p:cNvSpPr>
              <p:nvPr/>
            </p:nvSpPr>
            <p:spPr bwMode="auto">
              <a:xfrm>
                <a:off x="5713415" y="3852886"/>
                <a:ext cx="204788" cy="11113"/>
              </a:xfrm>
              <a:custGeom>
                <a:avLst/>
                <a:gdLst>
                  <a:gd name="T0" fmla="*/ 4 w 138"/>
                  <a:gd name="T1" fmla="*/ 8 h 8"/>
                  <a:gd name="T2" fmla="*/ 134 w 138"/>
                  <a:gd name="T3" fmla="*/ 8 h 8"/>
                  <a:gd name="T4" fmla="*/ 138 w 138"/>
                  <a:gd name="T5" fmla="*/ 4 h 8"/>
                  <a:gd name="T6" fmla="*/ 134 w 138"/>
                  <a:gd name="T7" fmla="*/ 0 h 8"/>
                  <a:gd name="T8" fmla="*/ 4 w 138"/>
                  <a:gd name="T9" fmla="*/ 0 h 8"/>
                  <a:gd name="T10" fmla="*/ 0 w 138"/>
                  <a:gd name="T11" fmla="*/ 4 h 8"/>
                  <a:gd name="T12" fmla="*/ 4 w 1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8" h="8">
                    <a:moveTo>
                      <a:pt x="4" y="8"/>
                    </a:moveTo>
                    <a:cubicBezTo>
                      <a:pt x="134" y="8"/>
                      <a:pt x="134" y="8"/>
                      <a:pt x="134" y="8"/>
                    </a:cubicBezTo>
                    <a:cubicBezTo>
                      <a:pt x="136" y="8"/>
                      <a:pt x="138" y="6"/>
                      <a:pt x="138" y="4"/>
                    </a:cubicBezTo>
                    <a:cubicBezTo>
                      <a:pt x="138" y="2"/>
                      <a:pt x="136" y="0"/>
                      <a:pt x="134"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56"/>
              <p:cNvSpPr>
                <a:spLocks/>
              </p:cNvSpPr>
              <p:nvPr/>
            </p:nvSpPr>
            <p:spPr bwMode="auto">
              <a:xfrm>
                <a:off x="5713415" y="3884636"/>
                <a:ext cx="204788" cy="11113"/>
              </a:xfrm>
              <a:custGeom>
                <a:avLst/>
                <a:gdLst>
                  <a:gd name="T0" fmla="*/ 4 w 138"/>
                  <a:gd name="T1" fmla="*/ 8 h 8"/>
                  <a:gd name="T2" fmla="*/ 134 w 138"/>
                  <a:gd name="T3" fmla="*/ 8 h 8"/>
                  <a:gd name="T4" fmla="*/ 138 w 138"/>
                  <a:gd name="T5" fmla="*/ 4 h 8"/>
                  <a:gd name="T6" fmla="*/ 134 w 138"/>
                  <a:gd name="T7" fmla="*/ 0 h 8"/>
                  <a:gd name="T8" fmla="*/ 4 w 138"/>
                  <a:gd name="T9" fmla="*/ 0 h 8"/>
                  <a:gd name="T10" fmla="*/ 0 w 138"/>
                  <a:gd name="T11" fmla="*/ 4 h 8"/>
                  <a:gd name="T12" fmla="*/ 4 w 1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8" h="8">
                    <a:moveTo>
                      <a:pt x="4" y="8"/>
                    </a:moveTo>
                    <a:cubicBezTo>
                      <a:pt x="134" y="8"/>
                      <a:pt x="134" y="8"/>
                      <a:pt x="134" y="8"/>
                    </a:cubicBezTo>
                    <a:cubicBezTo>
                      <a:pt x="136" y="8"/>
                      <a:pt x="138" y="6"/>
                      <a:pt x="138" y="4"/>
                    </a:cubicBezTo>
                    <a:cubicBezTo>
                      <a:pt x="138" y="2"/>
                      <a:pt x="136" y="0"/>
                      <a:pt x="134"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57"/>
              <p:cNvSpPr>
                <a:spLocks/>
              </p:cNvSpPr>
              <p:nvPr/>
            </p:nvSpPr>
            <p:spPr bwMode="auto">
              <a:xfrm>
                <a:off x="5713415" y="3914799"/>
                <a:ext cx="204788" cy="11113"/>
              </a:xfrm>
              <a:custGeom>
                <a:avLst/>
                <a:gdLst>
                  <a:gd name="T0" fmla="*/ 4 w 138"/>
                  <a:gd name="T1" fmla="*/ 8 h 8"/>
                  <a:gd name="T2" fmla="*/ 134 w 138"/>
                  <a:gd name="T3" fmla="*/ 8 h 8"/>
                  <a:gd name="T4" fmla="*/ 138 w 138"/>
                  <a:gd name="T5" fmla="*/ 4 h 8"/>
                  <a:gd name="T6" fmla="*/ 134 w 138"/>
                  <a:gd name="T7" fmla="*/ 0 h 8"/>
                  <a:gd name="T8" fmla="*/ 4 w 138"/>
                  <a:gd name="T9" fmla="*/ 0 h 8"/>
                  <a:gd name="T10" fmla="*/ 0 w 138"/>
                  <a:gd name="T11" fmla="*/ 4 h 8"/>
                  <a:gd name="T12" fmla="*/ 4 w 1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8" h="8">
                    <a:moveTo>
                      <a:pt x="4" y="8"/>
                    </a:moveTo>
                    <a:cubicBezTo>
                      <a:pt x="134" y="8"/>
                      <a:pt x="134" y="8"/>
                      <a:pt x="134" y="8"/>
                    </a:cubicBezTo>
                    <a:cubicBezTo>
                      <a:pt x="136" y="8"/>
                      <a:pt x="138" y="6"/>
                      <a:pt x="138" y="4"/>
                    </a:cubicBezTo>
                    <a:cubicBezTo>
                      <a:pt x="138" y="1"/>
                      <a:pt x="136" y="0"/>
                      <a:pt x="134" y="0"/>
                    </a:cubicBezTo>
                    <a:cubicBezTo>
                      <a:pt x="4" y="0"/>
                      <a:pt x="4" y="0"/>
                      <a:pt x="4" y="0"/>
                    </a:cubicBezTo>
                    <a:cubicBezTo>
                      <a:pt x="2" y="0"/>
                      <a:pt x="0" y="1"/>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58"/>
              <p:cNvSpPr>
                <a:spLocks/>
              </p:cNvSpPr>
              <p:nvPr/>
            </p:nvSpPr>
            <p:spPr bwMode="auto">
              <a:xfrm>
                <a:off x="5713415" y="3944962"/>
                <a:ext cx="204788" cy="11113"/>
              </a:xfrm>
              <a:custGeom>
                <a:avLst/>
                <a:gdLst>
                  <a:gd name="T0" fmla="*/ 4 w 138"/>
                  <a:gd name="T1" fmla="*/ 8 h 8"/>
                  <a:gd name="T2" fmla="*/ 134 w 138"/>
                  <a:gd name="T3" fmla="*/ 8 h 8"/>
                  <a:gd name="T4" fmla="*/ 138 w 138"/>
                  <a:gd name="T5" fmla="*/ 4 h 8"/>
                  <a:gd name="T6" fmla="*/ 134 w 138"/>
                  <a:gd name="T7" fmla="*/ 0 h 8"/>
                  <a:gd name="T8" fmla="*/ 4 w 138"/>
                  <a:gd name="T9" fmla="*/ 0 h 8"/>
                  <a:gd name="T10" fmla="*/ 0 w 138"/>
                  <a:gd name="T11" fmla="*/ 4 h 8"/>
                  <a:gd name="T12" fmla="*/ 4 w 1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8" h="8">
                    <a:moveTo>
                      <a:pt x="4" y="8"/>
                    </a:moveTo>
                    <a:cubicBezTo>
                      <a:pt x="134" y="8"/>
                      <a:pt x="134" y="8"/>
                      <a:pt x="134" y="8"/>
                    </a:cubicBezTo>
                    <a:cubicBezTo>
                      <a:pt x="136" y="8"/>
                      <a:pt x="138" y="7"/>
                      <a:pt x="138" y="4"/>
                    </a:cubicBezTo>
                    <a:cubicBezTo>
                      <a:pt x="138" y="2"/>
                      <a:pt x="136" y="0"/>
                      <a:pt x="134" y="0"/>
                    </a:cubicBezTo>
                    <a:cubicBezTo>
                      <a:pt x="4" y="0"/>
                      <a:pt x="4" y="0"/>
                      <a:pt x="4" y="0"/>
                    </a:cubicBezTo>
                    <a:cubicBezTo>
                      <a:pt x="2" y="0"/>
                      <a:pt x="0" y="2"/>
                      <a:pt x="0" y="4"/>
                    </a:cubicBezTo>
                    <a:cubicBezTo>
                      <a:pt x="0" y="7"/>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59"/>
              <p:cNvSpPr>
                <a:spLocks/>
              </p:cNvSpPr>
              <p:nvPr/>
            </p:nvSpPr>
            <p:spPr bwMode="auto">
              <a:xfrm>
                <a:off x="5713415" y="3975124"/>
                <a:ext cx="204788" cy="12700"/>
              </a:xfrm>
              <a:custGeom>
                <a:avLst/>
                <a:gdLst>
                  <a:gd name="T0" fmla="*/ 4 w 138"/>
                  <a:gd name="T1" fmla="*/ 8 h 8"/>
                  <a:gd name="T2" fmla="*/ 134 w 138"/>
                  <a:gd name="T3" fmla="*/ 8 h 8"/>
                  <a:gd name="T4" fmla="*/ 138 w 138"/>
                  <a:gd name="T5" fmla="*/ 4 h 8"/>
                  <a:gd name="T6" fmla="*/ 134 w 138"/>
                  <a:gd name="T7" fmla="*/ 0 h 8"/>
                  <a:gd name="T8" fmla="*/ 4 w 138"/>
                  <a:gd name="T9" fmla="*/ 0 h 8"/>
                  <a:gd name="T10" fmla="*/ 0 w 138"/>
                  <a:gd name="T11" fmla="*/ 4 h 8"/>
                  <a:gd name="T12" fmla="*/ 4 w 1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8" h="8">
                    <a:moveTo>
                      <a:pt x="4" y="8"/>
                    </a:moveTo>
                    <a:cubicBezTo>
                      <a:pt x="134" y="8"/>
                      <a:pt x="134" y="8"/>
                      <a:pt x="134" y="8"/>
                    </a:cubicBezTo>
                    <a:cubicBezTo>
                      <a:pt x="136" y="8"/>
                      <a:pt x="138" y="6"/>
                      <a:pt x="138" y="4"/>
                    </a:cubicBezTo>
                    <a:cubicBezTo>
                      <a:pt x="138" y="2"/>
                      <a:pt x="136" y="0"/>
                      <a:pt x="134"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60"/>
              <p:cNvSpPr>
                <a:spLocks/>
              </p:cNvSpPr>
              <p:nvPr/>
            </p:nvSpPr>
            <p:spPr bwMode="auto">
              <a:xfrm>
                <a:off x="5713415" y="4006874"/>
                <a:ext cx="204788" cy="11113"/>
              </a:xfrm>
              <a:custGeom>
                <a:avLst/>
                <a:gdLst>
                  <a:gd name="T0" fmla="*/ 4 w 138"/>
                  <a:gd name="T1" fmla="*/ 8 h 8"/>
                  <a:gd name="T2" fmla="*/ 134 w 138"/>
                  <a:gd name="T3" fmla="*/ 8 h 8"/>
                  <a:gd name="T4" fmla="*/ 138 w 138"/>
                  <a:gd name="T5" fmla="*/ 4 h 8"/>
                  <a:gd name="T6" fmla="*/ 134 w 138"/>
                  <a:gd name="T7" fmla="*/ 0 h 8"/>
                  <a:gd name="T8" fmla="*/ 4 w 138"/>
                  <a:gd name="T9" fmla="*/ 0 h 8"/>
                  <a:gd name="T10" fmla="*/ 0 w 138"/>
                  <a:gd name="T11" fmla="*/ 4 h 8"/>
                  <a:gd name="T12" fmla="*/ 4 w 1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8" h="8">
                    <a:moveTo>
                      <a:pt x="4" y="8"/>
                    </a:moveTo>
                    <a:cubicBezTo>
                      <a:pt x="134" y="8"/>
                      <a:pt x="134" y="8"/>
                      <a:pt x="134" y="8"/>
                    </a:cubicBezTo>
                    <a:cubicBezTo>
                      <a:pt x="136" y="8"/>
                      <a:pt x="138" y="6"/>
                      <a:pt x="138" y="4"/>
                    </a:cubicBezTo>
                    <a:cubicBezTo>
                      <a:pt x="138" y="2"/>
                      <a:pt x="136" y="0"/>
                      <a:pt x="134"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61"/>
              <p:cNvSpPr>
                <a:spLocks/>
              </p:cNvSpPr>
              <p:nvPr/>
            </p:nvSpPr>
            <p:spPr bwMode="auto">
              <a:xfrm>
                <a:off x="5713415" y="4037037"/>
                <a:ext cx="204788" cy="12700"/>
              </a:xfrm>
              <a:custGeom>
                <a:avLst/>
                <a:gdLst>
                  <a:gd name="T0" fmla="*/ 4 w 138"/>
                  <a:gd name="T1" fmla="*/ 8 h 8"/>
                  <a:gd name="T2" fmla="*/ 134 w 138"/>
                  <a:gd name="T3" fmla="*/ 8 h 8"/>
                  <a:gd name="T4" fmla="*/ 138 w 138"/>
                  <a:gd name="T5" fmla="*/ 4 h 8"/>
                  <a:gd name="T6" fmla="*/ 134 w 138"/>
                  <a:gd name="T7" fmla="*/ 0 h 8"/>
                  <a:gd name="T8" fmla="*/ 4 w 138"/>
                  <a:gd name="T9" fmla="*/ 0 h 8"/>
                  <a:gd name="T10" fmla="*/ 0 w 138"/>
                  <a:gd name="T11" fmla="*/ 4 h 8"/>
                  <a:gd name="T12" fmla="*/ 4 w 1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38" h="8">
                    <a:moveTo>
                      <a:pt x="4" y="8"/>
                    </a:moveTo>
                    <a:cubicBezTo>
                      <a:pt x="134" y="8"/>
                      <a:pt x="134" y="8"/>
                      <a:pt x="134" y="8"/>
                    </a:cubicBezTo>
                    <a:cubicBezTo>
                      <a:pt x="136" y="8"/>
                      <a:pt x="138" y="6"/>
                      <a:pt x="138" y="4"/>
                    </a:cubicBezTo>
                    <a:cubicBezTo>
                      <a:pt x="138" y="2"/>
                      <a:pt x="136" y="0"/>
                      <a:pt x="134" y="0"/>
                    </a:cubicBezTo>
                    <a:cubicBezTo>
                      <a:pt x="4" y="0"/>
                      <a:pt x="4" y="0"/>
                      <a:pt x="4" y="0"/>
                    </a:cubicBezTo>
                    <a:cubicBezTo>
                      <a:pt x="2" y="0"/>
                      <a:pt x="0" y="2"/>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62"/>
              <p:cNvSpPr>
                <a:spLocks/>
              </p:cNvSpPr>
              <p:nvPr/>
            </p:nvSpPr>
            <p:spPr bwMode="auto">
              <a:xfrm>
                <a:off x="5713415" y="4068787"/>
                <a:ext cx="150813" cy="11113"/>
              </a:xfrm>
              <a:custGeom>
                <a:avLst/>
                <a:gdLst>
                  <a:gd name="T0" fmla="*/ 4 w 102"/>
                  <a:gd name="T1" fmla="*/ 8 h 8"/>
                  <a:gd name="T2" fmla="*/ 98 w 102"/>
                  <a:gd name="T3" fmla="*/ 8 h 8"/>
                  <a:gd name="T4" fmla="*/ 102 w 102"/>
                  <a:gd name="T5" fmla="*/ 4 h 8"/>
                  <a:gd name="T6" fmla="*/ 98 w 102"/>
                  <a:gd name="T7" fmla="*/ 0 h 8"/>
                  <a:gd name="T8" fmla="*/ 4 w 102"/>
                  <a:gd name="T9" fmla="*/ 0 h 8"/>
                  <a:gd name="T10" fmla="*/ 0 w 102"/>
                  <a:gd name="T11" fmla="*/ 4 h 8"/>
                  <a:gd name="T12" fmla="*/ 4 w 10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2" h="8">
                    <a:moveTo>
                      <a:pt x="4" y="8"/>
                    </a:moveTo>
                    <a:cubicBezTo>
                      <a:pt x="98" y="8"/>
                      <a:pt x="98" y="8"/>
                      <a:pt x="98" y="8"/>
                    </a:cubicBezTo>
                    <a:cubicBezTo>
                      <a:pt x="100" y="8"/>
                      <a:pt x="102" y="6"/>
                      <a:pt x="102" y="4"/>
                    </a:cubicBezTo>
                    <a:cubicBezTo>
                      <a:pt x="102" y="1"/>
                      <a:pt x="100" y="0"/>
                      <a:pt x="98" y="0"/>
                    </a:cubicBezTo>
                    <a:cubicBezTo>
                      <a:pt x="4" y="0"/>
                      <a:pt x="4" y="0"/>
                      <a:pt x="4" y="0"/>
                    </a:cubicBezTo>
                    <a:cubicBezTo>
                      <a:pt x="2" y="0"/>
                      <a:pt x="0" y="1"/>
                      <a:pt x="0" y="4"/>
                    </a:cubicBezTo>
                    <a:cubicBezTo>
                      <a:pt x="0" y="6"/>
                      <a:pt x="2" y="8"/>
                      <a:pt x="4" y="8"/>
                    </a:cubicBezTo>
                  </a:path>
                </a:pathLst>
              </a:custGeom>
              <a:solidFill>
                <a:srgbClr val="0078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63"/>
              <p:cNvSpPr>
                <a:spLocks/>
              </p:cNvSpPr>
              <p:nvPr/>
            </p:nvSpPr>
            <p:spPr bwMode="auto">
              <a:xfrm>
                <a:off x="5992815" y="3768748"/>
                <a:ext cx="41275" cy="198439"/>
              </a:xfrm>
              <a:custGeom>
                <a:avLst/>
                <a:gdLst>
                  <a:gd name="T0" fmla="*/ 26 w 26"/>
                  <a:gd name="T1" fmla="*/ 125 h 125"/>
                  <a:gd name="T2" fmla="*/ 13 w 26"/>
                  <a:gd name="T3" fmla="*/ 120 h 125"/>
                  <a:gd name="T4" fmla="*/ 0 w 26"/>
                  <a:gd name="T5" fmla="*/ 125 h 125"/>
                  <a:gd name="T6" fmla="*/ 0 w 26"/>
                  <a:gd name="T7" fmla="*/ 0 h 125"/>
                  <a:gd name="T8" fmla="*/ 26 w 26"/>
                  <a:gd name="T9" fmla="*/ 0 h 125"/>
                  <a:gd name="T10" fmla="*/ 26 w 26"/>
                  <a:gd name="T11" fmla="*/ 125 h 125"/>
                </a:gdLst>
                <a:ahLst/>
                <a:cxnLst>
                  <a:cxn ang="0">
                    <a:pos x="T0" y="T1"/>
                  </a:cxn>
                  <a:cxn ang="0">
                    <a:pos x="T2" y="T3"/>
                  </a:cxn>
                  <a:cxn ang="0">
                    <a:pos x="T4" y="T5"/>
                  </a:cxn>
                  <a:cxn ang="0">
                    <a:pos x="T6" y="T7"/>
                  </a:cxn>
                  <a:cxn ang="0">
                    <a:pos x="T8" y="T9"/>
                  </a:cxn>
                  <a:cxn ang="0">
                    <a:pos x="T10" y="T11"/>
                  </a:cxn>
                </a:cxnLst>
                <a:rect l="0" t="0" r="r" b="b"/>
                <a:pathLst>
                  <a:path w="26" h="125">
                    <a:moveTo>
                      <a:pt x="26" y="125"/>
                    </a:moveTo>
                    <a:lnTo>
                      <a:pt x="13" y="120"/>
                    </a:lnTo>
                    <a:lnTo>
                      <a:pt x="0" y="125"/>
                    </a:lnTo>
                    <a:lnTo>
                      <a:pt x="0" y="0"/>
                    </a:lnTo>
                    <a:lnTo>
                      <a:pt x="26" y="0"/>
                    </a:lnTo>
                    <a:lnTo>
                      <a:pt x="26" y="125"/>
                    </a:lnTo>
                    <a:close/>
                  </a:path>
                </a:pathLst>
              </a:custGeom>
              <a:solidFill>
                <a:srgbClr val="001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64"/>
              <p:cNvSpPr>
                <a:spLocks/>
              </p:cNvSpPr>
              <p:nvPr/>
            </p:nvSpPr>
            <p:spPr bwMode="auto">
              <a:xfrm>
                <a:off x="5815015" y="3711598"/>
                <a:ext cx="130175" cy="428627"/>
              </a:xfrm>
              <a:custGeom>
                <a:avLst/>
                <a:gdLst>
                  <a:gd name="T0" fmla="*/ 82 w 82"/>
                  <a:gd name="T1" fmla="*/ 270 h 270"/>
                  <a:gd name="T2" fmla="*/ 0 w 82"/>
                  <a:gd name="T3" fmla="*/ 219 h 270"/>
                  <a:gd name="T4" fmla="*/ 0 w 82"/>
                  <a:gd name="T5" fmla="*/ 0 h 270"/>
                  <a:gd name="T6" fmla="*/ 82 w 82"/>
                  <a:gd name="T7" fmla="*/ 51 h 270"/>
                  <a:gd name="T8" fmla="*/ 82 w 82"/>
                  <a:gd name="T9" fmla="*/ 270 h 270"/>
                </a:gdLst>
                <a:ahLst/>
                <a:cxnLst>
                  <a:cxn ang="0">
                    <a:pos x="T0" y="T1"/>
                  </a:cxn>
                  <a:cxn ang="0">
                    <a:pos x="T2" y="T3"/>
                  </a:cxn>
                  <a:cxn ang="0">
                    <a:pos x="T4" y="T5"/>
                  </a:cxn>
                  <a:cxn ang="0">
                    <a:pos x="T6" y="T7"/>
                  </a:cxn>
                  <a:cxn ang="0">
                    <a:pos x="T8" y="T9"/>
                  </a:cxn>
                </a:cxnLst>
                <a:rect l="0" t="0" r="r" b="b"/>
                <a:pathLst>
                  <a:path w="82" h="270">
                    <a:moveTo>
                      <a:pt x="82" y="270"/>
                    </a:moveTo>
                    <a:lnTo>
                      <a:pt x="0" y="219"/>
                    </a:lnTo>
                    <a:lnTo>
                      <a:pt x="0" y="0"/>
                    </a:lnTo>
                    <a:lnTo>
                      <a:pt x="82" y="51"/>
                    </a:lnTo>
                    <a:lnTo>
                      <a:pt x="82" y="2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65"/>
              <p:cNvSpPr>
                <a:spLocks/>
              </p:cNvSpPr>
              <p:nvPr/>
            </p:nvSpPr>
            <p:spPr bwMode="auto">
              <a:xfrm>
                <a:off x="5815015" y="3711598"/>
                <a:ext cx="130175" cy="428627"/>
              </a:xfrm>
              <a:custGeom>
                <a:avLst/>
                <a:gdLst>
                  <a:gd name="T0" fmla="*/ 82 w 82"/>
                  <a:gd name="T1" fmla="*/ 270 h 270"/>
                  <a:gd name="T2" fmla="*/ 0 w 82"/>
                  <a:gd name="T3" fmla="*/ 219 h 270"/>
                  <a:gd name="T4" fmla="*/ 0 w 82"/>
                  <a:gd name="T5" fmla="*/ 0 h 270"/>
                  <a:gd name="T6" fmla="*/ 82 w 82"/>
                  <a:gd name="T7" fmla="*/ 51 h 270"/>
                  <a:gd name="T8" fmla="*/ 82 w 82"/>
                  <a:gd name="T9" fmla="*/ 270 h 270"/>
                </a:gdLst>
                <a:ahLst/>
                <a:cxnLst>
                  <a:cxn ang="0">
                    <a:pos x="T0" y="T1"/>
                  </a:cxn>
                  <a:cxn ang="0">
                    <a:pos x="T2" y="T3"/>
                  </a:cxn>
                  <a:cxn ang="0">
                    <a:pos x="T4" y="T5"/>
                  </a:cxn>
                  <a:cxn ang="0">
                    <a:pos x="T6" y="T7"/>
                  </a:cxn>
                  <a:cxn ang="0">
                    <a:pos x="T8" y="T9"/>
                  </a:cxn>
                </a:cxnLst>
                <a:rect l="0" t="0" r="r" b="b"/>
                <a:pathLst>
                  <a:path w="82" h="270">
                    <a:moveTo>
                      <a:pt x="82" y="270"/>
                    </a:moveTo>
                    <a:lnTo>
                      <a:pt x="0" y="219"/>
                    </a:lnTo>
                    <a:lnTo>
                      <a:pt x="0" y="0"/>
                    </a:lnTo>
                    <a:lnTo>
                      <a:pt x="82" y="51"/>
                    </a:lnTo>
                    <a:lnTo>
                      <a:pt x="82" y="2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66"/>
              <p:cNvSpPr>
                <a:spLocks/>
              </p:cNvSpPr>
              <p:nvPr/>
            </p:nvSpPr>
            <p:spPr bwMode="auto">
              <a:xfrm>
                <a:off x="5815015" y="3711598"/>
                <a:ext cx="130175" cy="428627"/>
              </a:xfrm>
              <a:custGeom>
                <a:avLst/>
                <a:gdLst>
                  <a:gd name="T0" fmla="*/ 0 w 82"/>
                  <a:gd name="T1" fmla="*/ 0 h 270"/>
                  <a:gd name="T2" fmla="*/ 0 w 82"/>
                  <a:gd name="T3" fmla="*/ 219 h 270"/>
                  <a:gd name="T4" fmla="*/ 82 w 82"/>
                  <a:gd name="T5" fmla="*/ 270 h 270"/>
                  <a:gd name="T6" fmla="*/ 82 w 82"/>
                  <a:gd name="T7" fmla="*/ 270 h 270"/>
                  <a:gd name="T8" fmla="*/ 82 w 82"/>
                  <a:gd name="T9" fmla="*/ 51 h 270"/>
                  <a:gd name="T10" fmla="*/ 82 w 82"/>
                  <a:gd name="T11" fmla="*/ 51 h 270"/>
                  <a:gd name="T12" fmla="*/ 58 w 82"/>
                  <a:gd name="T13" fmla="*/ 36 h 270"/>
                  <a:gd name="T14" fmla="*/ 0 w 82"/>
                  <a:gd name="T15" fmla="*/ 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70">
                    <a:moveTo>
                      <a:pt x="0" y="0"/>
                    </a:moveTo>
                    <a:lnTo>
                      <a:pt x="0" y="219"/>
                    </a:lnTo>
                    <a:lnTo>
                      <a:pt x="82" y="270"/>
                    </a:lnTo>
                    <a:lnTo>
                      <a:pt x="82" y="270"/>
                    </a:lnTo>
                    <a:lnTo>
                      <a:pt x="82" y="51"/>
                    </a:lnTo>
                    <a:lnTo>
                      <a:pt x="82" y="51"/>
                    </a:lnTo>
                    <a:lnTo>
                      <a:pt x="58" y="36"/>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67"/>
              <p:cNvSpPr>
                <a:spLocks/>
              </p:cNvSpPr>
              <p:nvPr/>
            </p:nvSpPr>
            <p:spPr bwMode="auto">
              <a:xfrm>
                <a:off x="5815015" y="3711598"/>
                <a:ext cx="130175" cy="428627"/>
              </a:xfrm>
              <a:custGeom>
                <a:avLst/>
                <a:gdLst>
                  <a:gd name="T0" fmla="*/ 0 w 82"/>
                  <a:gd name="T1" fmla="*/ 0 h 270"/>
                  <a:gd name="T2" fmla="*/ 0 w 82"/>
                  <a:gd name="T3" fmla="*/ 219 h 270"/>
                  <a:gd name="T4" fmla="*/ 82 w 82"/>
                  <a:gd name="T5" fmla="*/ 270 h 270"/>
                  <a:gd name="T6" fmla="*/ 82 w 82"/>
                  <a:gd name="T7" fmla="*/ 270 h 270"/>
                  <a:gd name="T8" fmla="*/ 82 w 82"/>
                  <a:gd name="T9" fmla="*/ 51 h 270"/>
                  <a:gd name="T10" fmla="*/ 82 w 82"/>
                  <a:gd name="T11" fmla="*/ 51 h 270"/>
                  <a:gd name="T12" fmla="*/ 58 w 82"/>
                  <a:gd name="T13" fmla="*/ 36 h 270"/>
                  <a:gd name="T14" fmla="*/ 0 w 82"/>
                  <a:gd name="T15" fmla="*/ 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70">
                    <a:moveTo>
                      <a:pt x="0" y="0"/>
                    </a:moveTo>
                    <a:lnTo>
                      <a:pt x="0" y="219"/>
                    </a:lnTo>
                    <a:lnTo>
                      <a:pt x="82" y="270"/>
                    </a:lnTo>
                    <a:lnTo>
                      <a:pt x="82" y="270"/>
                    </a:lnTo>
                    <a:lnTo>
                      <a:pt x="82" y="51"/>
                    </a:lnTo>
                    <a:lnTo>
                      <a:pt x="82" y="51"/>
                    </a:lnTo>
                    <a:lnTo>
                      <a:pt x="58" y="3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067713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219199" y="2125662"/>
            <a:ext cx="11247438"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…What Stretch Database is </a:t>
            </a:r>
            <a:r>
              <a:rPr lang="en-US" u="sng" dirty="0">
                <a:solidFill>
                  <a:schemeClr val="tx1"/>
                </a:solidFill>
              </a:rPr>
              <a:t>NOT</a:t>
            </a:r>
            <a:endParaRPr lang="en-US" dirty="0">
              <a:solidFill>
                <a:schemeClr val="tx1"/>
              </a:solidFill>
            </a:endParaRPr>
          </a:p>
        </p:txBody>
      </p:sp>
      <p:grpSp>
        <p:nvGrpSpPr>
          <p:cNvPr id="3" name="Group 2"/>
          <p:cNvGrpSpPr/>
          <p:nvPr/>
        </p:nvGrpSpPr>
        <p:grpSpPr>
          <a:xfrm>
            <a:off x="9266237" y="3036853"/>
            <a:ext cx="3056688" cy="3943384"/>
            <a:chOff x="6442193" y="1214668"/>
            <a:chExt cx="1837488" cy="2370514"/>
          </a:xfrm>
        </p:grpSpPr>
        <p:sp>
          <p:nvSpPr>
            <p:cNvPr id="4" name="Rectangle 9"/>
            <p:cNvSpPr>
              <a:spLocks noChangeArrowheads="1"/>
            </p:cNvSpPr>
            <p:nvPr/>
          </p:nvSpPr>
          <p:spPr bwMode="auto">
            <a:xfrm>
              <a:off x="6442193" y="1214668"/>
              <a:ext cx="1837488" cy="2370514"/>
            </a:xfrm>
            <a:prstGeom prst="rect">
              <a:avLst/>
            </a:prstGeom>
            <a:solidFill>
              <a:srgbClr val="D83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10"/>
            <p:cNvSpPr>
              <a:spLocks noChangeArrowheads="1"/>
            </p:cNvSpPr>
            <p:nvPr/>
          </p:nvSpPr>
          <p:spPr bwMode="auto">
            <a:xfrm>
              <a:off x="6442193" y="1214668"/>
              <a:ext cx="1837488" cy="237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1"/>
            <p:cNvSpPr>
              <a:spLocks/>
            </p:cNvSpPr>
            <p:nvPr/>
          </p:nvSpPr>
          <p:spPr bwMode="auto">
            <a:xfrm>
              <a:off x="7114860" y="1722149"/>
              <a:ext cx="369542" cy="463204"/>
            </a:xfrm>
            <a:custGeom>
              <a:avLst/>
              <a:gdLst>
                <a:gd name="T0" fmla="*/ 116 w 116"/>
                <a:gd name="T1" fmla="*/ 58 h 146"/>
                <a:gd name="T2" fmla="*/ 58 w 116"/>
                <a:gd name="T3" fmla="*/ 0 h 146"/>
                <a:gd name="T4" fmla="*/ 0 w 116"/>
                <a:gd name="T5" fmla="*/ 58 h 146"/>
                <a:gd name="T6" fmla="*/ 17 w 116"/>
                <a:gd name="T7" fmla="*/ 99 h 146"/>
                <a:gd name="T8" fmla="*/ 35 w 116"/>
                <a:gd name="T9" fmla="*/ 136 h 146"/>
                <a:gd name="T10" fmla="*/ 57 w 116"/>
                <a:gd name="T11" fmla="*/ 145 h 146"/>
                <a:gd name="T12" fmla="*/ 57 w 116"/>
                <a:gd name="T13" fmla="*/ 146 h 146"/>
                <a:gd name="T14" fmla="*/ 58 w 116"/>
                <a:gd name="T15" fmla="*/ 146 h 146"/>
                <a:gd name="T16" fmla="*/ 59 w 116"/>
                <a:gd name="T17" fmla="*/ 146 h 146"/>
                <a:gd name="T18" fmla="*/ 59 w 116"/>
                <a:gd name="T19" fmla="*/ 145 h 146"/>
                <a:gd name="T20" fmla="*/ 80 w 116"/>
                <a:gd name="T21" fmla="*/ 136 h 146"/>
                <a:gd name="T22" fmla="*/ 98 w 116"/>
                <a:gd name="T23" fmla="*/ 100 h 146"/>
                <a:gd name="T24" fmla="*/ 116 w 116"/>
                <a:gd name="T25"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46">
                  <a:moveTo>
                    <a:pt x="116" y="58"/>
                  </a:moveTo>
                  <a:cubicBezTo>
                    <a:pt x="116" y="26"/>
                    <a:pt x="90" y="0"/>
                    <a:pt x="58" y="0"/>
                  </a:cubicBezTo>
                  <a:cubicBezTo>
                    <a:pt x="26" y="0"/>
                    <a:pt x="0" y="26"/>
                    <a:pt x="0" y="58"/>
                  </a:cubicBezTo>
                  <a:cubicBezTo>
                    <a:pt x="0" y="74"/>
                    <a:pt x="7" y="88"/>
                    <a:pt x="17" y="99"/>
                  </a:cubicBezTo>
                  <a:cubicBezTo>
                    <a:pt x="35" y="117"/>
                    <a:pt x="35" y="136"/>
                    <a:pt x="35" y="136"/>
                  </a:cubicBezTo>
                  <a:cubicBezTo>
                    <a:pt x="57" y="145"/>
                    <a:pt x="57" y="145"/>
                    <a:pt x="57" y="145"/>
                  </a:cubicBezTo>
                  <a:cubicBezTo>
                    <a:pt x="57" y="146"/>
                    <a:pt x="57" y="146"/>
                    <a:pt x="57" y="146"/>
                  </a:cubicBezTo>
                  <a:cubicBezTo>
                    <a:pt x="58" y="146"/>
                    <a:pt x="58" y="146"/>
                    <a:pt x="58" y="146"/>
                  </a:cubicBezTo>
                  <a:cubicBezTo>
                    <a:pt x="59" y="146"/>
                    <a:pt x="59" y="146"/>
                    <a:pt x="59" y="146"/>
                  </a:cubicBezTo>
                  <a:cubicBezTo>
                    <a:pt x="59" y="145"/>
                    <a:pt x="59" y="145"/>
                    <a:pt x="59" y="145"/>
                  </a:cubicBezTo>
                  <a:cubicBezTo>
                    <a:pt x="80" y="136"/>
                    <a:pt x="80" y="136"/>
                    <a:pt x="80" y="136"/>
                  </a:cubicBezTo>
                  <a:cubicBezTo>
                    <a:pt x="80" y="136"/>
                    <a:pt x="81" y="117"/>
                    <a:pt x="98" y="100"/>
                  </a:cubicBezTo>
                  <a:cubicBezTo>
                    <a:pt x="109" y="89"/>
                    <a:pt x="116" y="74"/>
                    <a:pt x="116"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3"/>
            <p:cNvSpPr>
              <a:spLocks noEditPoints="1"/>
            </p:cNvSpPr>
            <p:nvPr/>
          </p:nvSpPr>
          <p:spPr bwMode="auto">
            <a:xfrm>
              <a:off x="6888367" y="1500764"/>
              <a:ext cx="822528" cy="817419"/>
            </a:xfrm>
            <a:custGeom>
              <a:avLst/>
              <a:gdLst>
                <a:gd name="T0" fmla="*/ 129 w 258"/>
                <a:gd name="T1" fmla="*/ 220 h 258"/>
                <a:gd name="T2" fmla="*/ 37 w 258"/>
                <a:gd name="T3" fmla="*/ 129 h 258"/>
                <a:gd name="T4" fmla="*/ 129 w 258"/>
                <a:gd name="T5" fmla="*/ 37 h 258"/>
                <a:gd name="T6" fmla="*/ 220 w 258"/>
                <a:gd name="T7" fmla="*/ 129 h 258"/>
                <a:gd name="T8" fmla="*/ 129 w 258"/>
                <a:gd name="T9" fmla="*/ 220 h 258"/>
                <a:gd name="T10" fmla="*/ 129 w 258"/>
                <a:gd name="T11" fmla="*/ 0 h 258"/>
                <a:gd name="T12" fmla="*/ 0 w 258"/>
                <a:gd name="T13" fmla="*/ 129 h 258"/>
                <a:gd name="T14" fmla="*/ 129 w 258"/>
                <a:gd name="T15" fmla="*/ 258 h 258"/>
                <a:gd name="T16" fmla="*/ 258 w 258"/>
                <a:gd name="T17" fmla="*/ 129 h 258"/>
                <a:gd name="T18" fmla="*/ 129 w 258"/>
                <a:gd name="T1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258">
                  <a:moveTo>
                    <a:pt x="129" y="220"/>
                  </a:moveTo>
                  <a:cubicBezTo>
                    <a:pt x="78" y="220"/>
                    <a:pt x="37" y="179"/>
                    <a:pt x="37" y="129"/>
                  </a:cubicBezTo>
                  <a:cubicBezTo>
                    <a:pt x="37" y="78"/>
                    <a:pt x="78" y="37"/>
                    <a:pt x="129" y="37"/>
                  </a:cubicBezTo>
                  <a:cubicBezTo>
                    <a:pt x="179" y="37"/>
                    <a:pt x="220" y="78"/>
                    <a:pt x="220" y="129"/>
                  </a:cubicBezTo>
                  <a:cubicBezTo>
                    <a:pt x="220" y="179"/>
                    <a:pt x="179" y="220"/>
                    <a:pt x="129" y="220"/>
                  </a:cubicBezTo>
                  <a:moveTo>
                    <a:pt x="129" y="0"/>
                  </a:moveTo>
                  <a:cubicBezTo>
                    <a:pt x="58" y="0"/>
                    <a:pt x="0" y="58"/>
                    <a:pt x="0" y="129"/>
                  </a:cubicBezTo>
                  <a:cubicBezTo>
                    <a:pt x="0" y="200"/>
                    <a:pt x="58" y="258"/>
                    <a:pt x="129" y="258"/>
                  </a:cubicBezTo>
                  <a:cubicBezTo>
                    <a:pt x="200" y="258"/>
                    <a:pt x="258" y="200"/>
                    <a:pt x="258" y="129"/>
                  </a:cubicBezTo>
                  <a:cubicBezTo>
                    <a:pt x="258" y="58"/>
                    <a:pt x="200" y="0"/>
                    <a:pt x="129" y="0"/>
                  </a:cubicBezTo>
                </a:path>
              </a:pathLst>
            </a:custGeom>
            <a:solidFill>
              <a:srgbClr val="F0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4"/>
            <p:cNvSpPr>
              <a:spLocks noEditPoints="1"/>
            </p:cNvSpPr>
            <p:nvPr/>
          </p:nvSpPr>
          <p:spPr bwMode="auto">
            <a:xfrm>
              <a:off x="7007574" y="1616565"/>
              <a:ext cx="582410" cy="580708"/>
            </a:xfrm>
            <a:custGeom>
              <a:avLst/>
              <a:gdLst>
                <a:gd name="T0" fmla="*/ 91 w 183"/>
                <a:gd name="T1" fmla="*/ 179 h 183"/>
                <a:gd name="T2" fmla="*/ 91 w 183"/>
                <a:gd name="T3" fmla="*/ 178 h 183"/>
                <a:gd name="T4" fmla="*/ 69 w 183"/>
                <a:gd name="T5" fmla="*/ 169 h 183"/>
                <a:gd name="T6" fmla="*/ 51 w 183"/>
                <a:gd name="T7" fmla="*/ 132 h 183"/>
                <a:gd name="T8" fmla="*/ 34 w 183"/>
                <a:gd name="T9" fmla="*/ 91 h 183"/>
                <a:gd name="T10" fmla="*/ 92 w 183"/>
                <a:gd name="T11" fmla="*/ 33 h 183"/>
                <a:gd name="T12" fmla="*/ 150 w 183"/>
                <a:gd name="T13" fmla="*/ 91 h 183"/>
                <a:gd name="T14" fmla="*/ 132 w 183"/>
                <a:gd name="T15" fmla="*/ 133 h 183"/>
                <a:gd name="T16" fmla="*/ 114 w 183"/>
                <a:gd name="T17" fmla="*/ 169 h 183"/>
                <a:gd name="T18" fmla="*/ 93 w 183"/>
                <a:gd name="T19" fmla="*/ 178 h 183"/>
                <a:gd name="T20" fmla="*/ 93 w 183"/>
                <a:gd name="T21" fmla="*/ 179 h 183"/>
                <a:gd name="T22" fmla="*/ 92 w 183"/>
                <a:gd name="T23" fmla="*/ 179 h 183"/>
                <a:gd name="T24" fmla="*/ 91 w 183"/>
                <a:gd name="T25" fmla="*/ 179 h 183"/>
                <a:gd name="T26" fmla="*/ 92 w 183"/>
                <a:gd name="T27" fmla="*/ 0 h 183"/>
                <a:gd name="T28" fmla="*/ 0 w 183"/>
                <a:gd name="T29" fmla="*/ 92 h 183"/>
                <a:gd name="T30" fmla="*/ 92 w 183"/>
                <a:gd name="T31" fmla="*/ 183 h 183"/>
                <a:gd name="T32" fmla="*/ 183 w 183"/>
                <a:gd name="T33" fmla="*/ 92 h 183"/>
                <a:gd name="T34" fmla="*/ 92 w 183"/>
                <a:gd name="T35"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 h="183">
                  <a:moveTo>
                    <a:pt x="91" y="179"/>
                  </a:moveTo>
                  <a:cubicBezTo>
                    <a:pt x="91" y="179"/>
                    <a:pt x="91" y="179"/>
                    <a:pt x="91" y="178"/>
                  </a:cubicBezTo>
                  <a:cubicBezTo>
                    <a:pt x="91" y="178"/>
                    <a:pt x="91" y="178"/>
                    <a:pt x="69" y="169"/>
                  </a:cubicBezTo>
                  <a:cubicBezTo>
                    <a:pt x="69" y="169"/>
                    <a:pt x="69" y="150"/>
                    <a:pt x="51" y="132"/>
                  </a:cubicBezTo>
                  <a:cubicBezTo>
                    <a:pt x="41" y="121"/>
                    <a:pt x="34" y="107"/>
                    <a:pt x="34" y="91"/>
                  </a:cubicBezTo>
                  <a:cubicBezTo>
                    <a:pt x="34" y="59"/>
                    <a:pt x="60" y="33"/>
                    <a:pt x="92" y="33"/>
                  </a:cubicBezTo>
                  <a:cubicBezTo>
                    <a:pt x="124" y="33"/>
                    <a:pt x="150" y="59"/>
                    <a:pt x="150" y="91"/>
                  </a:cubicBezTo>
                  <a:cubicBezTo>
                    <a:pt x="150" y="107"/>
                    <a:pt x="143" y="122"/>
                    <a:pt x="132" y="133"/>
                  </a:cubicBezTo>
                  <a:cubicBezTo>
                    <a:pt x="115" y="150"/>
                    <a:pt x="114" y="169"/>
                    <a:pt x="114" y="169"/>
                  </a:cubicBezTo>
                  <a:cubicBezTo>
                    <a:pt x="114" y="169"/>
                    <a:pt x="114" y="169"/>
                    <a:pt x="93" y="178"/>
                  </a:cubicBezTo>
                  <a:cubicBezTo>
                    <a:pt x="93" y="178"/>
                    <a:pt x="93" y="178"/>
                    <a:pt x="93" y="179"/>
                  </a:cubicBezTo>
                  <a:cubicBezTo>
                    <a:pt x="93" y="179"/>
                    <a:pt x="93" y="179"/>
                    <a:pt x="92" y="179"/>
                  </a:cubicBezTo>
                  <a:cubicBezTo>
                    <a:pt x="92" y="179"/>
                    <a:pt x="92" y="179"/>
                    <a:pt x="91" y="179"/>
                  </a:cubicBezTo>
                  <a:moveTo>
                    <a:pt x="92" y="0"/>
                  </a:moveTo>
                  <a:cubicBezTo>
                    <a:pt x="41" y="0"/>
                    <a:pt x="0" y="41"/>
                    <a:pt x="0" y="92"/>
                  </a:cubicBezTo>
                  <a:cubicBezTo>
                    <a:pt x="0" y="142"/>
                    <a:pt x="41" y="183"/>
                    <a:pt x="92" y="183"/>
                  </a:cubicBezTo>
                  <a:cubicBezTo>
                    <a:pt x="142" y="183"/>
                    <a:pt x="183" y="142"/>
                    <a:pt x="183" y="92"/>
                  </a:cubicBezTo>
                  <a:cubicBezTo>
                    <a:pt x="183" y="41"/>
                    <a:pt x="142" y="0"/>
                    <a:pt x="92" y="0"/>
                  </a:cubicBezTo>
                </a:path>
              </a:pathLst>
            </a:custGeom>
            <a:solidFill>
              <a:srgbClr val="FAC8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5"/>
            <p:cNvSpPr>
              <a:spLocks/>
            </p:cNvSpPr>
            <p:nvPr/>
          </p:nvSpPr>
          <p:spPr bwMode="auto">
            <a:xfrm>
              <a:off x="7114860" y="1722149"/>
              <a:ext cx="369542" cy="463204"/>
            </a:xfrm>
            <a:custGeom>
              <a:avLst/>
              <a:gdLst>
                <a:gd name="T0" fmla="*/ 58 w 116"/>
                <a:gd name="T1" fmla="*/ 0 h 146"/>
                <a:gd name="T2" fmla="*/ 0 w 116"/>
                <a:gd name="T3" fmla="*/ 58 h 146"/>
                <a:gd name="T4" fmla="*/ 17 w 116"/>
                <a:gd name="T5" fmla="*/ 99 h 146"/>
                <a:gd name="T6" fmla="*/ 35 w 116"/>
                <a:gd name="T7" fmla="*/ 136 h 146"/>
                <a:gd name="T8" fmla="*/ 57 w 116"/>
                <a:gd name="T9" fmla="*/ 145 h 146"/>
                <a:gd name="T10" fmla="*/ 57 w 116"/>
                <a:gd name="T11" fmla="*/ 146 h 146"/>
                <a:gd name="T12" fmla="*/ 58 w 116"/>
                <a:gd name="T13" fmla="*/ 146 h 146"/>
                <a:gd name="T14" fmla="*/ 59 w 116"/>
                <a:gd name="T15" fmla="*/ 146 h 146"/>
                <a:gd name="T16" fmla="*/ 59 w 116"/>
                <a:gd name="T17" fmla="*/ 145 h 146"/>
                <a:gd name="T18" fmla="*/ 80 w 116"/>
                <a:gd name="T19" fmla="*/ 136 h 146"/>
                <a:gd name="T20" fmla="*/ 98 w 116"/>
                <a:gd name="T21" fmla="*/ 100 h 146"/>
                <a:gd name="T22" fmla="*/ 116 w 116"/>
                <a:gd name="T23" fmla="*/ 58 h 146"/>
                <a:gd name="T24" fmla="*/ 58 w 116"/>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46">
                  <a:moveTo>
                    <a:pt x="58" y="0"/>
                  </a:moveTo>
                  <a:cubicBezTo>
                    <a:pt x="26" y="0"/>
                    <a:pt x="0" y="26"/>
                    <a:pt x="0" y="58"/>
                  </a:cubicBezTo>
                  <a:cubicBezTo>
                    <a:pt x="0" y="74"/>
                    <a:pt x="7" y="88"/>
                    <a:pt x="17" y="99"/>
                  </a:cubicBezTo>
                  <a:cubicBezTo>
                    <a:pt x="35" y="117"/>
                    <a:pt x="35" y="136"/>
                    <a:pt x="35" y="136"/>
                  </a:cubicBezTo>
                  <a:cubicBezTo>
                    <a:pt x="57" y="145"/>
                    <a:pt x="57" y="145"/>
                    <a:pt x="57" y="145"/>
                  </a:cubicBezTo>
                  <a:cubicBezTo>
                    <a:pt x="57" y="146"/>
                    <a:pt x="57" y="146"/>
                    <a:pt x="57" y="146"/>
                  </a:cubicBezTo>
                  <a:cubicBezTo>
                    <a:pt x="58" y="146"/>
                    <a:pt x="58" y="146"/>
                    <a:pt x="58" y="146"/>
                  </a:cubicBezTo>
                  <a:cubicBezTo>
                    <a:pt x="59" y="146"/>
                    <a:pt x="59" y="146"/>
                    <a:pt x="59" y="146"/>
                  </a:cubicBezTo>
                  <a:cubicBezTo>
                    <a:pt x="59" y="145"/>
                    <a:pt x="59" y="145"/>
                    <a:pt x="59" y="145"/>
                  </a:cubicBezTo>
                  <a:cubicBezTo>
                    <a:pt x="80" y="136"/>
                    <a:pt x="80" y="136"/>
                    <a:pt x="80" y="136"/>
                  </a:cubicBezTo>
                  <a:cubicBezTo>
                    <a:pt x="80" y="136"/>
                    <a:pt x="81" y="117"/>
                    <a:pt x="98" y="100"/>
                  </a:cubicBezTo>
                  <a:cubicBezTo>
                    <a:pt x="109" y="89"/>
                    <a:pt x="116" y="74"/>
                    <a:pt x="116" y="58"/>
                  </a:cubicBezTo>
                  <a:cubicBezTo>
                    <a:pt x="116" y="26"/>
                    <a:pt x="90" y="0"/>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56"/>
            <p:cNvSpPr>
              <a:spLocks noChangeArrowheads="1"/>
            </p:cNvSpPr>
            <p:nvPr/>
          </p:nvSpPr>
          <p:spPr bwMode="auto">
            <a:xfrm>
              <a:off x="7297076" y="2175135"/>
              <a:ext cx="6812" cy="1314682"/>
            </a:xfrm>
            <a:prstGeom prst="rect">
              <a:avLst/>
            </a:prstGeom>
            <a:solidFill>
              <a:srgbClr val="A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7"/>
            <p:cNvSpPr>
              <a:spLocks/>
            </p:cNvSpPr>
            <p:nvPr/>
          </p:nvSpPr>
          <p:spPr bwMode="auto">
            <a:xfrm>
              <a:off x="7150622" y="2953386"/>
              <a:ext cx="405303" cy="478531"/>
            </a:xfrm>
            <a:custGeom>
              <a:avLst/>
              <a:gdLst>
                <a:gd name="T0" fmla="*/ 2 w 127"/>
                <a:gd name="T1" fmla="*/ 45 h 151"/>
                <a:gd name="T2" fmla="*/ 2 w 127"/>
                <a:gd name="T3" fmla="*/ 54 h 151"/>
                <a:gd name="T4" fmla="*/ 18 w 127"/>
                <a:gd name="T5" fmla="*/ 71 h 151"/>
                <a:gd name="T6" fmla="*/ 10 w 127"/>
                <a:gd name="T7" fmla="*/ 64 h 151"/>
                <a:gd name="T8" fmla="*/ 2 w 127"/>
                <a:gd name="T9" fmla="*/ 66 h 151"/>
                <a:gd name="T10" fmla="*/ 4 w 127"/>
                <a:gd name="T11" fmla="*/ 75 h 151"/>
                <a:gd name="T12" fmla="*/ 18 w 127"/>
                <a:gd name="T13" fmla="*/ 86 h 151"/>
                <a:gd name="T14" fmla="*/ 72 w 127"/>
                <a:gd name="T15" fmla="*/ 115 h 151"/>
                <a:gd name="T16" fmla="*/ 89 w 127"/>
                <a:gd name="T17" fmla="*/ 151 h 151"/>
                <a:gd name="T18" fmla="*/ 127 w 127"/>
                <a:gd name="T19" fmla="*/ 127 h 151"/>
                <a:gd name="T20" fmla="*/ 115 w 127"/>
                <a:gd name="T21" fmla="*/ 95 h 151"/>
                <a:gd name="T22" fmla="*/ 98 w 127"/>
                <a:gd name="T23" fmla="*/ 40 h 151"/>
                <a:gd name="T24" fmla="*/ 94 w 127"/>
                <a:gd name="T25" fmla="*/ 32 h 151"/>
                <a:gd name="T26" fmla="*/ 89 w 127"/>
                <a:gd name="T27" fmla="*/ 27 h 151"/>
                <a:gd name="T28" fmla="*/ 55 w 127"/>
                <a:gd name="T29" fmla="*/ 5 h 151"/>
                <a:gd name="T30" fmla="*/ 51 w 127"/>
                <a:gd name="T31" fmla="*/ 6 h 151"/>
                <a:gd name="T32" fmla="*/ 55 w 127"/>
                <a:gd name="T33" fmla="*/ 23 h 151"/>
                <a:gd name="T34" fmla="*/ 67 w 127"/>
                <a:gd name="T35" fmla="*/ 26 h 151"/>
                <a:gd name="T36" fmla="*/ 72 w 127"/>
                <a:gd name="T37" fmla="*/ 54 h 151"/>
                <a:gd name="T38" fmla="*/ 45 w 127"/>
                <a:gd name="T39" fmla="*/ 45 h 151"/>
                <a:gd name="T40" fmla="*/ 33 w 127"/>
                <a:gd name="T41" fmla="*/ 25 h 151"/>
                <a:gd name="T42" fmla="*/ 39 w 127"/>
                <a:gd name="T43" fmla="*/ 18 h 151"/>
                <a:gd name="T44" fmla="*/ 44 w 127"/>
                <a:gd name="T45" fmla="*/ 3 h 151"/>
                <a:gd name="T46" fmla="*/ 40 w 127"/>
                <a:gd name="T47" fmla="*/ 1 h 151"/>
                <a:gd name="T48" fmla="*/ 23 w 127"/>
                <a:gd name="T49" fmla="*/ 13 h 151"/>
                <a:gd name="T50" fmla="*/ 19 w 127"/>
                <a:gd name="T51" fmla="*/ 27 h 151"/>
                <a:gd name="T52" fmla="*/ 33 w 127"/>
                <a:gd name="T53" fmla="*/ 54 h 151"/>
                <a:gd name="T54" fmla="*/ 19 w 127"/>
                <a:gd name="T55" fmla="*/ 32 h 151"/>
                <a:gd name="T56" fmla="*/ 9 w 127"/>
                <a:gd name="T57" fmla="*/ 31 h 151"/>
                <a:gd name="T58" fmla="*/ 9 w 127"/>
                <a:gd name="T59" fmla="*/ 31 h 151"/>
                <a:gd name="T60" fmla="*/ 8 w 127"/>
                <a:gd name="T61" fmla="*/ 39 h 151"/>
                <a:gd name="T62" fmla="*/ 25 w 127"/>
                <a:gd name="T63" fmla="*/ 62 h 151"/>
                <a:gd name="T64" fmla="*/ 11 w 127"/>
                <a:gd name="T65" fmla="*/ 45 h 151"/>
                <a:gd name="T66" fmla="*/ 2 w 127"/>
                <a:gd name="T67" fmla="*/ 4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51">
                  <a:moveTo>
                    <a:pt x="2" y="45"/>
                  </a:moveTo>
                  <a:cubicBezTo>
                    <a:pt x="0" y="48"/>
                    <a:pt x="0" y="52"/>
                    <a:pt x="2" y="54"/>
                  </a:cubicBezTo>
                  <a:cubicBezTo>
                    <a:pt x="18" y="71"/>
                    <a:pt x="18" y="71"/>
                    <a:pt x="18" y="71"/>
                  </a:cubicBezTo>
                  <a:cubicBezTo>
                    <a:pt x="10" y="64"/>
                    <a:pt x="10" y="64"/>
                    <a:pt x="10" y="64"/>
                  </a:cubicBezTo>
                  <a:cubicBezTo>
                    <a:pt x="7" y="63"/>
                    <a:pt x="4" y="63"/>
                    <a:pt x="2" y="66"/>
                  </a:cubicBezTo>
                  <a:cubicBezTo>
                    <a:pt x="0" y="69"/>
                    <a:pt x="1" y="73"/>
                    <a:pt x="4" y="75"/>
                  </a:cubicBezTo>
                  <a:cubicBezTo>
                    <a:pt x="18" y="86"/>
                    <a:pt x="18" y="86"/>
                    <a:pt x="18" y="86"/>
                  </a:cubicBezTo>
                  <a:cubicBezTo>
                    <a:pt x="37" y="100"/>
                    <a:pt x="64" y="100"/>
                    <a:pt x="72" y="115"/>
                  </a:cubicBezTo>
                  <a:cubicBezTo>
                    <a:pt x="89" y="151"/>
                    <a:pt x="89" y="151"/>
                    <a:pt x="89" y="151"/>
                  </a:cubicBezTo>
                  <a:cubicBezTo>
                    <a:pt x="127" y="127"/>
                    <a:pt x="127" y="127"/>
                    <a:pt x="127" y="127"/>
                  </a:cubicBezTo>
                  <a:cubicBezTo>
                    <a:pt x="120" y="108"/>
                    <a:pt x="116" y="99"/>
                    <a:pt x="115" y="95"/>
                  </a:cubicBezTo>
                  <a:cubicBezTo>
                    <a:pt x="101" y="43"/>
                    <a:pt x="98" y="40"/>
                    <a:pt x="98" y="40"/>
                  </a:cubicBezTo>
                  <a:cubicBezTo>
                    <a:pt x="94" y="32"/>
                    <a:pt x="94" y="32"/>
                    <a:pt x="94" y="32"/>
                  </a:cubicBezTo>
                  <a:cubicBezTo>
                    <a:pt x="93" y="30"/>
                    <a:pt x="91" y="28"/>
                    <a:pt x="89" y="27"/>
                  </a:cubicBezTo>
                  <a:cubicBezTo>
                    <a:pt x="55" y="5"/>
                    <a:pt x="55" y="5"/>
                    <a:pt x="55" y="5"/>
                  </a:cubicBezTo>
                  <a:cubicBezTo>
                    <a:pt x="53" y="4"/>
                    <a:pt x="51" y="4"/>
                    <a:pt x="51" y="6"/>
                  </a:cubicBezTo>
                  <a:cubicBezTo>
                    <a:pt x="49" y="12"/>
                    <a:pt x="50" y="19"/>
                    <a:pt x="55" y="23"/>
                  </a:cubicBezTo>
                  <a:cubicBezTo>
                    <a:pt x="61" y="28"/>
                    <a:pt x="67" y="26"/>
                    <a:pt x="67" y="26"/>
                  </a:cubicBezTo>
                  <a:cubicBezTo>
                    <a:pt x="74" y="32"/>
                    <a:pt x="79" y="49"/>
                    <a:pt x="72" y="54"/>
                  </a:cubicBezTo>
                  <a:cubicBezTo>
                    <a:pt x="58" y="64"/>
                    <a:pt x="45" y="45"/>
                    <a:pt x="45" y="45"/>
                  </a:cubicBezTo>
                  <a:cubicBezTo>
                    <a:pt x="33" y="25"/>
                    <a:pt x="33" y="25"/>
                    <a:pt x="33" y="25"/>
                  </a:cubicBezTo>
                  <a:cubicBezTo>
                    <a:pt x="33" y="22"/>
                    <a:pt x="39" y="18"/>
                    <a:pt x="39" y="18"/>
                  </a:cubicBezTo>
                  <a:cubicBezTo>
                    <a:pt x="43" y="15"/>
                    <a:pt x="45" y="8"/>
                    <a:pt x="44" y="3"/>
                  </a:cubicBezTo>
                  <a:cubicBezTo>
                    <a:pt x="44" y="1"/>
                    <a:pt x="42" y="0"/>
                    <a:pt x="40" y="1"/>
                  </a:cubicBezTo>
                  <a:cubicBezTo>
                    <a:pt x="23" y="13"/>
                    <a:pt x="23" y="13"/>
                    <a:pt x="23" y="13"/>
                  </a:cubicBezTo>
                  <a:cubicBezTo>
                    <a:pt x="18" y="16"/>
                    <a:pt x="16" y="22"/>
                    <a:pt x="19" y="27"/>
                  </a:cubicBezTo>
                  <a:cubicBezTo>
                    <a:pt x="33" y="54"/>
                    <a:pt x="33" y="54"/>
                    <a:pt x="33" y="54"/>
                  </a:cubicBezTo>
                  <a:cubicBezTo>
                    <a:pt x="19" y="32"/>
                    <a:pt x="19" y="32"/>
                    <a:pt x="19" y="32"/>
                  </a:cubicBezTo>
                  <a:cubicBezTo>
                    <a:pt x="17" y="29"/>
                    <a:pt x="12" y="28"/>
                    <a:pt x="9" y="31"/>
                  </a:cubicBezTo>
                  <a:cubicBezTo>
                    <a:pt x="9" y="31"/>
                    <a:pt x="9" y="31"/>
                    <a:pt x="9" y="31"/>
                  </a:cubicBezTo>
                  <a:cubicBezTo>
                    <a:pt x="7" y="33"/>
                    <a:pt x="7" y="37"/>
                    <a:pt x="8" y="39"/>
                  </a:cubicBezTo>
                  <a:cubicBezTo>
                    <a:pt x="25" y="62"/>
                    <a:pt x="25" y="62"/>
                    <a:pt x="25" y="62"/>
                  </a:cubicBezTo>
                  <a:cubicBezTo>
                    <a:pt x="11" y="45"/>
                    <a:pt x="11" y="45"/>
                    <a:pt x="11" y="45"/>
                  </a:cubicBezTo>
                  <a:cubicBezTo>
                    <a:pt x="9" y="43"/>
                    <a:pt x="4" y="43"/>
                    <a:pt x="2" y="45"/>
                  </a:cubicBezTo>
                </a:path>
              </a:pathLst>
            </a:custGeom>
            <a:solidFill>
              <a:srgbClr val="BC9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8"/>
            <p:cNvSpPr>
              <a:spLocks/>
            </p:cNvSpPr>
            <p:nvPr/>
          </p:nvSpPr>
          <p:spPr bwMode="auto">
            <a:xfrm>
              <a:off x="7424797" y="3346768"/>
              <a:ext cx="255443" cy="228196"/>
            </a:xfrm>
            <a:custGeom>
              <a:avLst/>
              <a:gdLst>
                <a:gd name="T0" fmla="*/ 20 w 150"/>
                <a:gd name="T1" fmla="*/ 134 h 134"/>
                <a:gd name="T2" fmla="*/ 150 w 150"/>
                <a:gd name="T3" fmla="*/ 134 h 134"/>
                <a:gd name="T4" fmla="*/ 88 w 150"/>
                <a:gd name="T5" fmla="*/ 0 h 134"/>
                <a:gd name="T6" fmla="*/ 0 w 150"/>
                <a:gd name="T7" fmla="*/ 54 h 134"/>
                <a:gd name="T8" fmla="*/ 20 w 150"/>
                <a:gd name="T9" fmla="*/ 134 h 134"/>
              </a:gdLst>
              <a:ahLst/>
              <a:cxnLst>
                <a:cxn ang="0">
                  <a:pos x="T0" y="T1"/>
                </a:cxn>
                <a:cxn ang="0">
                  <a:pos x="T2" y="T3"/>
                </a:cxn>
                <a:cxn ang="0">
                  <a:pos x="T4" y="T5"/>
                </a:cxn>
                <a:cxn ang="0">
                  <a:pos x="T6" y="T7"/>
                </a:cxn>
                <a:cxn ang="0">
                  <a:pos x="T8" y="T9"/>
                </a:cxn>
              </a:cxnLst>
              <a:rect l="0" t="0" r="r" b="b"/>
              <a:pathLst>
                <a:path w="150" h="134">
                  <a:moveTo>
                    <a:pt x="20" y="134"/>
                  </a:moveTo>
                  <a:lnTo>
                    <a:pt x="150" y="134"/>
                  </a:lnTo>
                  <a:lnTo>
                    <a:pt x="88" y="0"/>
                  </a:lnTo>
                  <a:lnTo>
                    <a:pt x="0" y="54"/>
                  </a:lnTo>
                  <a:lnTo>
                    <a:pt x="20" y="134"/>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9"/>
            <p:cNvSpPr>
              <a:spLocks/>
            </p:cNvSpPr>
            <p:nvPr/>
          </p:nvSpPr>
          <p:spPr bwMode="auto">
            <a:xfrm>
              <a:off x="7242582" y="2953386"/>
              <a:ext cx="44277" cy="32357"/>
            </a:xfrm>
            <a:custGeom>
              <a:avLst/>
              <a:gdLst>
                <a:gd name="T0" fmla="*/ 13 w 14"/>
                <a:gd name="T1" fmla="*/ 2 h 10"/>
                <a:gd name="T2" fmla="*/ 5 w 14"/>
                <a:gd name="T3" fmla="*/ 9 h 10"/>
                <a:gd name="T4" fmla="*/ 0 w 14"/>
                <a:gd name="T5" fmla="*/ 8 h 10"/>
                <a:gd name="T6" fmla="*/ 13 w 14"/>
                <a:gd name="T7" fmla="*/ 0 h 10"/>
                <a:gd name="T8" fmla="*/ 13 w 14"/>
                <a:gd name="T9" fmla="*/ 2 h 10"/>
              </a:gdLst>
              <a:ahLst/>
              <a:cxnLst>
                <a:cxn ang="0">
                  <a:pos x="T0" y="T1"/>
                </a:cxn>
                <a:cxn ang="0">
                  <a:pos x="T2" y="T3"/>
                </a:cxn>
                <a:cxn ang="0">
                  <a:pos x="T4" y="T5"/>
                </a:cxn>
                <a:cxn ang="0">
                  <a:pos x="T6" y="T7"/>
                </a:cxn>
                <a:cxn ang="0">
                  <a:pos x="T8" y="T9"/>
                </a:cxn>
              </a:cxnLst>
              <a:rect l="0" t="0" r="r" b="b"/>
              <a:pathLst>
                <a:path w="14" h="10">
                  <a:moveTo>
                    <a:pt x="13" y="2"/>
                  </a:moveTo>
                  <a:cubicBezTo>
                    <a:pt x="5" y="9"/>
                    <a:pt x="5" y="9"/>
                    <a:pt x="5" y="9"/>
                  </a:cubicBezTo>
                  <a:cubicBezTo>
                    <a:pt x="3" y="10"/>
                    <a:pt x="1" y="9"/>
                    <a:pt x="0" y="8"/>
                  </a:cubicBezTo>
                  <a:cubicBezTo>
                    <a:pt x="13" y="0"/>
                    <a:pt x="13" y="0"/>
                    <a:pt x="13" y="0"/>
                  </a:cubicBezTo>
                  <a:cubicBezTo>
                    <a:pt x="13" y="0"/>
                    <a:pt x="14" y="1"/>
                    <a:pt x="13" y="2"/>
                  </a:cubicBezTo>
                  <a:close/>
                </a:path>
              </a:pathLst>
            </a:custGeom>
            <a:solidFill>
              <a:srgbClr val="C9AD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0"/>
            <p:cNvSpPr>
              <a:spLocks/>
            </p:cNvSpPr>
            <p:nvPr/>
          </p:nvSpPr>
          <p:spPr bwMode="auto">
            <a:xfrm>
              <a:off x="7312402" y="2963604"/>
              <a:ext cx="47683" cy="37465"/>
            </a:xfrm>
            <a:custGeom>
              <a:avLst/>
              <a:gdLst>
                <a:gd name="T0" fmla="*/ 1 w 15"/>
                <a:gd name="T1" fmla="*/ 3 h 12"/>
                <a:gd name="T2" fmla="*/ 10 w 15"/>
                <a:gd name="T3" fmla="*/ 10 h 12"/>
                <a:gd name="T4" fmla="*/ 15 w 15"/>
                <a:gd name="T5" fmla="*/ 9 h 12"/>
                <a:gd name="T6" fmla="*/ 1 w 15"/>
                <a:gd name="T7" fmla="*/ 0 h 12"/>
                <a:gd name="T8" fmla="*/ 1 w 15"/>
                <a:gd name="T9" fmla="*/ 3 h 12"/>
              </a:gdLst>
              <a:ahLst/>
              <a:cxnLst>
                <a:cxn ang="0">
                  <a:pos x="T0" y="T1"/>
                </a:cxn>
                <a:cxn ang="0">
                  <a:pos x="T2" y="T3"/>
                </a:cxn>
                <a:cxn ang="0">
                  <a:pos x="T4" y="T5"/>
                </a:cxn>
                <a:cxn ang="0">
                  <a:pos x="T6" y="T7"/>
                </a:cxn>
                <a:cxn ang="0">
                  <a:pos x="T8" y="T9"/>
                </a:cxn>
              </a:cxnLst>
              <a:rect l="0" t="0" r="r" b="b"/>
              <a:pathLst>
                <a:path w="15" h="12">
                  <a:moveTo>
                    <a:pt x="1" y="3"/>
                  </a:moveTo>
                  <a:cubicBezTo>
                    <a:pt x="10" y="10"/>
                    <a:pt x="10" y="10"/>
                    <a:pt x="10" y="10"/>
                  </a:cubicBezTo>
                  <a:cubicBezTo>
                    <a:pt x="12" y="12"/>
                    <a:pt x="14" y="10"/>
                    <a:pt x="15" y="9"/>
                  </a:cubicBezTo>
                  <a:cubicBezTo>
                    <a:pt x="1" y="0"/>
                    <a:pt x="1" y="0"/>
                    <a:pt x="1" y="0"/>
                  </a:cubicBezTo>
                  <a:cubicBezTo>
                    <a:pt x="1" y="1"/>
                    <a:pt x="0" y="2"/>
                    <a:pt x="1" y="3"/>
                  </a:cubicBezTo>
                  <a:close/>
                </a:path>
              </a:pathLst>
            </a:custGeom>
            <a:solidFill>
              <a:srgbClr val="C9AD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1"/>
            <p:cNvSpPr>
              <a:spLocks/>
            </p:cNvSpPr>
            <p:nvPr/>
          </p:nvSpPr>
          <p:spPr bwMode="auto">
            <a:xfrm>
              <a:off x="7385630" y="3265027"/>
              <a:ext cx="156672" cy="114099"/>
            </a:xfrm>
            <a:custGeom>
              <a:avLst/>
              <a:gdLst>
                <a:gd name="T0" fmla="*/ 92 w 92"/>
                <a:gd name="T1" fmla="*/ 22 h 67"/>
                <a:gd name="T2" fmla="*/ 12 w 92"/>
                <a:gd name="T3" fmla="*/ 67 h 67"/>
                <a:gd name="T4" fmla="*/ 0 w 92"/>
                <a:gd name="T5" fmla="*/ 44 h 67"/>
                <a:gd name="T6" fmla="*/ 81 w 92"/>
                <a:gd name="T7" fmla="*/ 0 h 67"/>
                <a:gd name="T8" fmla="*/ 92 w 92"/>
                <a:gd name="T9" fmla="*/ 22 h 67"/>
              </a:gdLst>
              <a:ahLst/>
              <a:cxnLst>
                <a:cxn ang="0">
                  <a:pos x="T0" y="T1"/>
                </a:cxn>
                <a:cxn ang="0">
                  <a:pos x="T2" y="T3"/>
                </a:cxn>
                <a:cxn ang="0">
                  <a:pos x="T4" y="T5"/>
                </a:cxn>
                <a:cxn ang="0">
                  <a:pos x="T6" y="T7"/>
                </a:cxn>
                <a:cxn ang="0">
                  <a:pos x="T8" y="T9"/>
                </a:cxn>
              </a:cxnLst>
              <a:rect l="0" t="0" r="r" b="b"/>
              <a:pathLst>
                <a:path w="92" h="67">
                  <a:moveTo>
                    <a:pt x="92" y="22"/>
                  </a:moveTo>
                  <a:lnTo>
                    <a:pt x="12" y="67"/>
                  </a:lnTo>
                  <a:lnTo>
                    <a:pt x="0" y="44"/>
                  </a:lnTo>
                  <a:lnTo>
                    <a:pt x="81" y="0"/>
                  </a:lnTo>
                  <a:lnTo>
                    <a:pt x="92" y="22"/>
                  </a:lnTo>
                  <a:close/>
                </a:path>
              </a:pathLst>
            </a:custGeom>
            <a:solidFill>
              <a:srgbClr val="4F31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2"/>
            <p:cNvSpPr>
              <a:spLocks/>
            </p:cNvSpPr>
            <p:nvPr/>
          </p:nvSpPr>
          <p:spPr bwMode="auto">
            <a:xfrm>
              <a:off x="7407768" y="3302492"/>
              <a:ext cx="166890" cy="136236"/>
            </a:xfrm>
            <a:custGeom>
              <a:avLst/>
              <a:gdLst>
                <a:gd name="T0" fmla="*/ 0 w 98"/>
                <a:gd name="T1" fmla="*/ 52 h 80"/>
                <a:gd name="T2" fmla="*/ 12 w 98"/>
                <a:gd name="T3" fmla="*/ 80 h 80"/>
                <a:gd name="T4" fmla="*/ 98 w 98"/>
                <a:gd name="T5" fmla="*/ 26 h 80"/>
                <a:gd name="T6" fmla="*/ 87 w 98"/>
                <a:gd name="T7" fmla="*/ 0 h 80"/>
                <a:gd name="T8" fmla="*/ 0 w 98"/>
                <a:gd name="T9" fmla="*/ 52 h 80"/>
              </a:gdLst>
              <a:ahLst/>
              <a:cxnLst>
                <a:cxn ang="0">
                  <a:pos x="T0" y="T1"/>
                </a:cxn>
                <a:cxn ang="0">
                  <a:pos x="T2" y="T3"/>
                </a:cxn>
                <a:cxn ang="0">
                  <a:pos x="T4" y="T5"/>
                </a:cxn>
                <a:cxn ang="0">
                  <a:pos x="T6" y="T7"/>
                </a:cxn>
                <a:cxn ang="0">
                  <a:pos x="T8" y="T9"/>
                </a:cxn>
              </a:cxnLst>
              <a:rect l="0" t="0" r="r" b="b"/>
              <a:pathLst>
                <a:path w="98" h="80">
                  <a:moveTo>
                    <a:pt x="0" y="52"/>
                  </a:moveTo>
                  <a:lnTo>
                    <a:pt x="12" y="80"/>
                  </a:lnTo>
                  <a:lnTo>
                    <a:pt x="98" y="26"/>
                  </a:lnTo>
                  <a:lnTo>
                    <a:pt x="87" y="0"/>
                  </a:lnTo>
                  <a:lnTo>
                    <a:pt x="0" y="52"/>
                  </a:lnTo>
                  <a:close/>
                </a:path>
              </a:pathLst>
            </a:custGeom>
            <a:solidFill>
              <a:srgbClr val="CBE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3"/>
            <p:cNvSpPr>
              <a:spLocks/>
            </p:cNvSpPr>
            <p:nvPr/>
          </p:nvSpPr>
          <p:spPr bwMode="auto">
            <a:xfrm>
              <a:off x="7406065" y="3295680"/>
              <a:ext cx="69822" cy="76634"/>
            </a:xfrm>
            <a:custGeom>
              <a:avLst/>
              <a:gdLst>
                <a:gd name="T0" fmla="*/ 19 w 22"/>
                <a:gd name="T1" fmla="*/ 8 h 24"/>
                <a:gd name="T2" fmla="*/ 16 w 22"/>
                <a:gd name="T3" fmla="*/ 22 h 24"/>
                <a:gd name="T4" fmla="*/ 3 w 22"/>
                <a:gd name="T5" fmla="*/ 17 h 24"/>
                <a:gd name="T6" fmla="*/ 6 w 22"/>
                <a:gd name="T7" fmla="*/ 3 h 24"/>
                <a:gd name="T8" fmla="*/ 19 w 22"/>
                <a:gd name="T9" fmla="*/ 8 h 24"/>
              </a:gdLst>
              <a:ahLst/>
              <a:cxnLst>
                <a:cxn ang="0">
                  <a:pos x="T0" y="T1"/>
                </a:cxn>
                <a:cxn ang="0">
                  <a:pos x="T2" y="T3"/>
                </a:cxn>
                <a:cxn ang="0">
                  <a:pos x="T4" y="T5"/>
                </a:cxn>
                <a:cxn ang="0">
                  <a:pos x="T6" y="T7"/>
                </a:cxn>
                <a:cxn ang="0">
                  <a:pos x="T8" y="T9"/>
                </a:cxn>
              </a:cxnLst>
              <a:rect l="0" t="0" r="r" b="b"/>
              <a:pathLst>
                <a:path w="22" h="24">
                  <a:moveTo>
                    <a:pt x="19" y="8"/>
                  </a:moveTo>
                  <a:cubicBezTo>
                    <a:pt x="22" y="13"/>
                    <a:pt x="21" y="19"/>
                    <a:pt x="16" y="22"/>
                  </a:cubicBezTo>
                  <a:cubicBezTo>
                    <a:pt x="12" y="24"/>
                    <a:pt x="6" y="22"/>
                    <a:pt x="3" y="17"/>
                  </a:cubicBezTo>
                  <a:cubicBezTo>
                    <a:pt x="0" y="11"/>
                    <a:pt x="1" y="5"/>
                    <a:pt x="6" y="3"/>
                  </a:cubicBezTo>
                  <a:cubicBezTo>
                    <a:pt x="10" y="0"/>
                    <a:pt x="16" y="3"/>
                    <a:pt x="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4"/>
            <p:cNvSpPr>
              <a:spLocks/>
            </p:cNvSpPr>
            <p:nvPr/>
          </p:nvSpPr>
          <p:spPr bwMode="auto">
            <a:xfrm>
              <a:off x="7407768" y="3299086"/>
              <a:ext cx="64712" cy="69822"/>
            </a:xfrm>
            <a:custGeom>
              <a:avLst/>
              <a:gdLst>
                <a:gd name="T0" fmla="*/ 18 w 20"/>
                <a:gd name="T1" fmla="*/ 7 h 22"/>
                <a:gd name="T2" fmla="*/ 17 w 20"/>
                <a:gd name="T3" fmla="*/ 7 h 22"/>
                <a:gd name="T4" fmla="*/ 19 w 20"/>
                <a:gd name="T5" fmla="*/ 13 h 22"/>
                <a:gd name="T6" fmla="*/ 15 w 20"/>
                <a:gd name="T7" fmla="*/ 20 h 22"/>
                <a:gd name="T8" fmla="*/ 12 w 20"/>
                <a:gd name="T9" fmla="*/ 21 h 22"/>
                <a:gd name="T10" fmla="*/ 3 w 20"/>
                <a:gd name="T11" fmla="*/ 15 h 22"/>
                <a:gd name="T12" fmla="*/ 1 w 20"/>
                <a:gd name="T13" fmla="*/ 9 h 22"/>
                <a:gd name="T14" fmla="*/ 5 w 20"/>
                <a:gd name="T15" fmla="*/ 2 h 22"/>
                <a:gd name="T16" fmla="*/ 8 w 20"/>
                <a:gd name="T17" fmla="*/ 1 h 22"/>
                <a:gd name="T18" fmla="*/ 17 w 20"/>
                <a:gd name="T19" fmla="*/ 7 h 22"/>
                <a:gd name="T20" fmla="*/ 18 w 20"/>
                <a:gd name="T21" fmla="*/ 7 h 22"/>
                <a:gd name="T22" fmla="*/ 18 w 20"/>
                <a:gd name="T23" fmla="*/ 7 h 22"/>
                <a:gd name="T24" fmla="*/ 8 w 20"/>
                <a:gd name="T25" fmla="*/ 0 h 22"/>
                <a:gd name="T26" fmla="*/ 4 w 20"/>
                <a:gd name="T27" fmla="*/ 1 h 22"/>
                <a:gd name="T28" fmla="*/ 0 w 20"/>
                <a:gd name="T29" fmla="*/ 9 h 22"/>
                <a:gd name="T30" fmla="*/ 2 w 20"/>
                <a:gd name="T31" fmla="*/ 16 h 22"/>
                <a:gd name="T32" fmla="*/ 12 w 20"/>
                <a:gd name="T33" fmla="*/ 22 h 22"/>
                <a:gd name="T34" fmla="*/ 16 w 20"/>
                <a:gd name="T35" fmla="*/ 21 h 22"/>
                <a:gd name="T36" fmla="*/ 20 w 20"/>
                <a:gd name="T37" fmla="*/ 13 h 22"/>
                <a:gd name="T38" fmla="*/ 18 w 20"/>
                <a:gd name="T3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2">
                  <a:moveTo>
                    <a:pt x="18" y="7"/>
                  </a:moveTo>
                  <a:cubicBezTo>
                    <a:pt x="17" y="7"/>
                    <a:pt x="17" y="7"/>
                    <a:pt x="17" y="7"/>
                  </a:cubicBezTo>
                  <a:cubicBezTo>
                    <a:pt x="18" y="9"/>
                    <a:pt x="19" y="11"/>
                    <a:pt x="19" y="13"/>
                  </a:cubicBezTo>
                  <a:cubicBezTo>
                    <a:pt x="19" y="16"/>
                    <a:pt x="18" y="19"/>
                    <a:pt x="15" y="20"/>
                  </a:cubicBezTo>
                  <a:cubicBezTo>
                    <a:pt x="14" y="21"/>
                    <a:pt x="13" y="21"/>
                    <a:pt x="12" y="21"/>
                  </a:cubicBezTo>
                  <a:cubicBezTo>
                    <a:pt x="8" y="21"/>
                    <a:pt x="5" y="19"/>
                    <a:pt x="3" y="15"/>
                  </a:cubicBezTo>
                  <a:cubicBezTo>
                    <a:pt x="1" y="13"/>
                    <a:pt x="1" y="11"/>
                    <a:pt x="1" y="9"/>
                  </a:cubicBezTo>
                  <a:cubicBezTo>
                    <a:pt x="1" y="6"/>
                    <a:pt x="2" y="4"/>
                    <a:pt x="5" y="2"/>
                  </a:cubicBezTo>
                  <a:cubicBezTo>
                    <a:pt x="6" y="2"/>
                    <a:pt x="7" y="1"/>
                    <a:pt x="8" y="1"/>
                  </a:cubicBezTo>
                  <a:cubicBezTo>
                    <a:pt x="12" y="1"/>
                    <a:pt x="15" y="3"/>
                    <a:pt x="17" y="7"/>
                  </a:cubicBezTo>
                  <a:cubicBezTo>
                    <a:pt x="18" y="7"/>
                    <a:pt x="18" y="7"/>
                    <a:pt x="18" y="7"/>
                  </a:cubicBezTo>
                  <a:cubicBezTo>
                    <a:pt x="18" y="7"/>
                    <a:pt x="18" y="7"/>
                    <a:pt x="18" y="7"/>
                  </a:cubicBezTo>
                  <a:cubicBezTo>
                    <a:pt x="16" y="3"/>
                    <a:pt x="12" y="0"/>
                    <a:pt x="8" y="0"/>
                  </a:cubicBezTo>
                  <a:cubicBezTo>
                    <a:pt x="7" y="0"/>
                    <a:pt x="6" y="1"/>
                    <a:pt x="4" y="1"/>
                  </a:cubicBezTo>
                  <a:cubicBezTo>
                    <a:pt x="1" y="3"/>
                    <a:pt x="0" y="6"/>
                    <a:pt x="0" y="9"/>
                  </a:cubicBezTo>
                  <a:cubicBezTo>
                    <a:pt x="0" y="12"/>
                    <a:pt x="0" y="14"/>
                    <a:pt x="2" y="16"/>
                  </a:cubicBezTo>
                  <a:cubicBezTo>
                    <a:pt x="4" y="20"/>
                    <a:pt x="8" y="22"/>
                    <a:pt x="12" y="22"/>
                  </a:cubicBezTo>
                  <a:cubicBezTo>
                    <a:pt x="13" y="22"/>
                    <a:pt x="14" y="22"/>
                    <a:pt x="16" y="21"/>
                  </a:cubicBezTo>
                  <a:cubicBezTo>
                    <a:pt x="18" y="20"/>
                    <a:pt x="20" y="16"/>
                    <a:pt x="20" y="13"/>
                  </a:cubicBezTo>
                  <a:cubicBezTo>
                    <a:pt x="20" y="11"/>
                    <a:pt x="19" y="9"/>
                    <a:pt x="18" y="7"/>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5"/>
            <p:cNvSpPr>
              <a:spLocks/>
            </p:cNvSpPr>
            <p:nvPr/>
          </p:nvSpPr>
          <p:spPr bwMode="auto">
            <a:xfrm>
              <a:off x="7440125" y="3334848"/>
              <a:ext cx="10218" cy="23841"/>
            </a:xfrm>
            <a:custGeom>
              <a:avLst/>
              <a:gdLst>
                <a:gd name="T0" fmla="*/ 6 w 6"/>
                <a:gd name="T1" fmla="*/ 14 h 14"/>
                <a:gd name="T2" fmla="*/ 0 w 6"/>
                <a:gd name="T3" fmla="*/ 0 h 14"/>
                <a:gd name="T4" fmla="*/ 0 w 6"/>
                <a:gd name="T5" fmla="*/ 0 h 14"/>
                <a:gd name="T6" fmla="*/ 6 w 6"/>
                <a:gd name="T7" fmla="*/ 14 h 14"/>
              </a:gdLst>
              <a:ahLst/>
              <a:cxnLst>
                <a:cxn ang="0">
                  <a:pos x="T0" y="T1"/>
                </a:cxn>
                <a:cxn ang="0">
                  <a:pos x="T2" y="T3"/>
                </a:cxn>
                <a:cxn ang="0">
                  <a:pos x="T4" y="T5"/>
                </a:cxn>
                <a:cxn ang="0">
                  <a:pos x="T6" y="T7"/>
                </a:cxn>
              </a:cxnLst>
              <a:rect l="0" t="0" r="r" b="b"/>
              <a:pathLst>
                <a:path w="6" h="14">
                  <a:moveTo>
                    <a:pt x="6" y="14"/>
                  </a:moveTo>
                  <a:lnTo>
                    <a:pt x="0" y="0"/>
                  </a:lnTo>
                  <a:lnTo>
                    <a:pt x="0" y="0"/>
                  </a:lnTo>
                  <a:lnTo>
                    <a:pt x="6" y="14"/>
                  </a:lnTo>
                  <a:close/>
                </a:path>
              </a:pathLst>
            </a:custGeom>
            <a:solidFill>
              <a:srgbClr val="A88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6"/>
            <p:cNvSpPr>
              <a:spLocks/>
            </p:cNvSpPr>
            <p:nvPr/>
          </p:nvSpPr>
          <p:spPr bwMode="auto">
            <a:xfrm>
              <a:off x="7440125" y="3328037"/>
              <a:ext cx="17030" cy="8515"/>
            </a:xfrm>
            <a:custGeom>
              <a:avLst/>
              <a:gdLst>
                <a:gd name="T0" fmla="*/ 10 w 10"/>
                <a:gd name="T1" fmla="*/ 0 h 5"/>
                <a:gd name="T2" fmla="*/ 0 w 10"/>
                <a:gd name="T3" fmla="*/ 5 h 5"/>
                <a:gd name="T4" fmla="*/ 0 w 10"/>
                <a:gd name="T5" fmla="*/ 4 h 5"/>
                <a:gd name="T6" fmla="*/ 10 w 10"/>
                <a:gd name="T7" fmla="*/ 0 h 5"/>
              </a:gdLst>
              <a:ahLst/>
              <a:cxnLst>
                <a:cxn ang="0">
                  <a:pos x="T0" y="T1"/>
                </a:cxn>
                <a:cxn ang="0">
                  <a:pos x="T2" y="T3"/>
                </a:cxn>
                <a:cxn ang="0">
                  <a:pos x="T4" y="T5"/>
                </a:cxn>
                <a:cxn ang="0">
                  <a:pos x="T6" y="T7"/>
                </a:cxn>
              </a:cxnLst>
              <a:rect l="0" t="0" r="r" b="b"/>
              <a:pathLst>
                <a:path w="10" h="5">
                  <a:moveTo>
                    <a:pt x="10" y="0"/>
                  </a:moveTo>
                  <a:lnTo>
                    <a:pt x="0" y="5"/>
                  </a:lnTo>
                  <a:lnTo>
                    <a:pt x="0" y="4"/>
                  </a:lnTo>
                  <a:lnTo>
                    <a:pt x="10" y="0"/>
                  </a:lnTo>
                  <a:close/>
                </a:path>
              </a:pathLst>
            </a:custGeom>
            <a:solidFill>
              <a:srgbClr val="A88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7"/>
            <p:cNvSpPr>
              <a:spLocks/>
            </p:cNvSpPr>
            <p:nvPr/>
          </p:nvSpPr>
          <p:spPr bwMode="auto">
            <a:xfrm>
              <a:off x="7433313" y="3305898"/>
              <a:ext cx="6812" cy="28951"/>
            </a:xfrm>
            <a:custGeom>
              <a:avLst/>
              <a:gdLst>
                <a:gd name="T0" fmla="*/ 0 w 4"/>
                <a:gd name="T1" fmla="*/ 0 h 17"/>
                <a:gd name="T2" fmla="*/ 4 w 4"/>
                <a:gd name="T3" fmla="*/ 17 h 17"/>
                <a:gd name="T4" fmla="*/ 2 w 4"/>
                <a:gd name="T5" fmla="*/ 17 h 17"/>
                <a:gd name="T6" fmla="*/ 0 w 4"/>
                <a:gd name="T7" fmla="*/ 0 h 17"/>
              </a:gdLst>
              <a:ahLst/>
              <a:cxnLst>
                <a:cxn ang="0">
                  <a:pos x="T0" y="T1"/>
                </a:cxn>
                <a:cxn ang="0">
                  <a:pos x="T2" y="T3"/>
                </a:cxn>
                <a:cxn ang="0">
                  <a:pos x="T4" y="T5"/>
                </a:cxn>
                <a:cxn ang="0">
                  <a:pos x="T6" y="T7"/>
                </a:cxn>
              </a:cxnLst>
              <a:rect l="0" t="0" r="r" b="b"/>
              <a:pathLst>
                <a:path w="4" h="17">
                  <a:moveTo>
                    <a:pt x="0" y="0"/>
                  </a:moveTo>
                  <a:lnTo>
                    <a:pt x="4" y="17"/>
                  </a:lnTo>
                  <a:lnTo>
                    <a:pt x="2" y="17"/>
                  </a:lnTo>
                  <a:lnTo>
                    <a:pt x="0" y="0"/>
                  </a:lnTo>
                  <a:close/>
                </a:path>
              </a:pathLst>
            </a:custGeom>
            <a:solidFill>
              <a:srgbClr val="A88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8"/>
            <p:cNvSpPr>
              <a:spLocks/>
            </p:cNvSpPr>
            <p:nvPr/>
          </p:nvSpPr>
          <p:spPr bwMode="auto">
            <a:xfrm>
              <a:off x="7424797" y="3309303"/>
              <a:ext cx="6812" cy="5109"/>
            </a:xfrm>
            <a:custGeom>
              <a:avLst/>
              <a:gdLst>
                <a:gd name="T0" fmla="*/ 4 w 4"/>
                <a:gd name="T1" fmla="*/ 3 h 3"/>
                <a:gd name="T2" fmla="*/ 2 w 4"/>
                <a:gd name="T3" fmla="*/ 2 h 3"/>
                <a:gd name="T4" fmla="*/ 0 w 4"/>
                <a:gd name="T5" fmla="*/ 0 h 3"/>
                <a:gd name="T6" fmla="*/ 2 w 4"/>
                <a:gd name="T7" fmla="*/ 2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2" y="2"/>
                  </a:lnTo>
                  <a:lnTo>
                    <a:pt x="0" y="0"/>
                  </a:lnTo>
                  <a:lnTo>
                    <a:pt x="2" y="2"/>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9"/>
            <p:cNvSpPr>
              <a:spLocks/>
            </p:cNvSpPr>
            <p:nvPr/>
          </p:nvSpPr>
          <p:spPr bwMode="auto">
            <a:xfrm>
              <a:off x="7414580" y="3317819"/>
              <a:ext cx="10218" cy="3406"/>
            </a:xfrm>
            <a:custGeom>
              <a:avLst/>
              <a:gdLst>
                <a:gd name="T0" fmla="*/ 6 w 6"/>
                <a:gd name="T1" fmla="*/ 2 h 2"/>
                <a:gd name="T2" fmla="*/ 2 w 6"/>
                <a:gd name="T3" fmla="*/ 2 h 2"/>
                <a:gd name="T4" fmla="*/ 0 w 6"/>
                <a:gd name="T5" fmla="*/ 0 h 2"/>
                <a:gd name="T6" fmla="*/ 4 w 6"/>
                <a:gd name="T7" fmla="*/ 0 h 2"/>
                <a:gd name="T8" fmla="*/ 6 w 6"/>
                <a:gd name="T9" fmla="*/ 2 h 2"/>
              </a:gdLst>
              <a:ahLst/>
              <a:cxnLst>
                <a:cxn ang="0">
                  <a:pos x="T0" y="T1"/>
                </a:cxn>
                <a:cxn ang="0">
                  <a:pos x="T2" y="T3"/>
                </a:cxn>
                <a:cxn ang="0">
                  <a:pos x="T4" y="T5"/>
                </a:cxn>
                <a:cxn ang="0">
                  <a:pos x="T6" y="T7"/>
                </a:cxn>
                <a:cxn ang="0">
                  <a:pos x="T8" y="T9"/>
                </a:cxn>
              </a:cxnLst>
              <a:rect l="0" t="0" r="r" b="b"/>
              <a:pathLst>
                <a:path w="6" h="2">
                  <a:moveTo>
                    <a:pt x="6" y="2"/>
                  </a:moveTo>
                  <a:lnTo>
                    <a:pt x="2" y="2"/>
                  </a:lnTo>
                  <a:lnTo>
                    <a:pt x="0" y="0"/>
                  </a:lnTo>
                  <a:lnTo>
                    <a:pt x="4"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0"/>
            <p:cNvSpPr>
              <a:spLocks/>
            </p:cNvSpPr>
            <p:nvPr/>
          </p:nvSpPr>
          <p:spPr bwMode="auto">
            <a:xfrm>
              <a:off x="7414580" y="3331442"/>
              <a:ext cx="6812" cy="3406"/>
            </a:xfrm>
            <a:custGeom>
              <a:avLst/>
              <a:gdLst>
                <a:gd name="T0" fmla="*/ 4 w 4"/>
                <a:gd name="T1" fmla="*/ 2 h 2"/>
                <a:gd name="T2" fmla="*/ 2 w 4"/>
                <a:gd name="T3" fmla="*/ 2 h 2"/>
                <a:gd name="T4" fmla="*/ 0 w 4"/>
                <a:gd name="T5" fmla="*/ 0 h 2"/>
                <a:gd name="T6" fmla="*/ 2 w 4"/>
                <a:gd name="T7" fmla="*/ 0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2" y="2"/>
                  </a:lnTo>
                  <a:lnTo>
                    <a:pt x="0" y="0"/>
                  </a:lnTo>
                  <a:lnTo>
                    <a:pt x="2" y="0"/>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1"/>
            <p:cNvSpPr>
              <a:spLocks/>
            </p:cNvSpPr>
            <p:nvPr/>
          </p:nvSpPr>
          <p:spPr bwMode="auto">
            <a:xfrm>
              <a:off x="7417986" y="3343363"/>
              <a:ext cx="6812" cy="3406"/>
            </a:xfrm>
            <a:custGeom>
              <a:avLst/>
              <a:gdLst>
                <a:gd name="T0" fmla="*/ 4 w 4"/>
                <a:gd name="T1" fmla="*/ 0 h 2"/>
                <a:gd name="T2" fmla="*/ 2 w 4"/>
                <a:gd name="T3" fmla="*/ 2 h 2"/>
                <a:gd name="T4" fmla="*/ 0 w 4"/>
                <a:gd name="T5" fmla="*/ 2 h 2"/>
                <a:gd name="T6" fmla="*/ 2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2" y="2"/>
                  </a:lnTo>
                  <a:lnTo>
                    <a:pt x="0" y="2"/>
                  </a:lnTo>
                  <a:lnTo>
                    <a:pt x="2"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2"/>
            <p:cNvSpPr>
              <a:spLocks/>
            </p:cNvSpPr>
            <p:nvPr/>
          </p:nvSpPr>
          <p:spPr bwMode="auto">
            <a:xfrm>
              <a:off x="7428203" y="3353580"/>
              <a:ext cx="3406" cy="5109"/>
            </a:xfrm>
            <a:custGeom>
              <a:avLst/>
              <a:gdLst>
                <a:gd name="T0" fmla="*/ 2 w 2"/>
                <a:gd name="T1" fmla="*/ 0 h 3"/>
                <a:gd name="T2" fmla="*/ 2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2"/>
                  </a:lnTo>
                  <a:lnTo>
                    <a:pt x="0" y="3"/>
                  </a:lnTo>
                  <a:lnTo>
                    <a:pt x="2"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3"/>
            <p:cNvSpPr>
              <a:spLocks/>
            </p:cNvSpPr>
            <p:nvPr/>
          </p:nvSpPr>
          <p:spPr bwMode="auto">
            <a:xfrm>
              <a:off x="7440125" y="3356986"/>
              <a:ext cx="3406" cy="8515"/>
            </a:xfrm>
            <a:custGeom>
              <a:avLst/>
              <a:gdLst>
                <a:gd name="T0" fmla="*/ 2 w 2"/>
                <a:gd name="T1" fmla="*/ 0 h 5"/>
                <a:gd name="T2" fmla="*/ 2 w 2"/>
                <a:gd name="T3" fmla="*/ 1 h 5"/>
                <a:gd name="T4" fmla="*/ 2 w 2"/>
                <a:gd name="T5" fmla="*/ 5 h 5"/>
                <a:gd name="T6" fmla="*/ 0 w 2"/>
                <a:gd name="T7" fmla="*/ 1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lnTo>
                    <a:pt x="2" y="1"/>
                  </a:lnTo>
                  <a:lnTo>
                    <a:pt x="2" y="5"/>
                  </a:lnTo>
                  <a:lnTo>
                    <a:pt x="0"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4"/>
            <p:cNvSpPr>
              <a:spLocks/>
            </p:cNvSpPr>
            <p:nvPr/>
          </p:nvSpPr>
          <p:spPr bwMode="auto">
            <a:xfrm>
              <a:off x="7450342" y="3353580"/>
              <a:ext cx="6812" cy="8515"/>
            </a:xfrm>
            <a:custGeom>
              <a:avLst/>
              <a:gdLst>
                <a:gd name="T0" fmla="*/ 0 w 4"/>
                <a:gd name="T1" fmla="*/ 0 h 5"/>
                <a:gd name="T2" fmla="*/ 4 w 4"/>
                <a:gd name="T3" fmla="*/ 2 h 5"/>
                <a:gd name="T4" fmla="*/ 4 w 4"/>
                <a:gd name="T5" fmla="*/ 5 h 5"/>
                <a:gd name="T6" fmla="*/ 2 w 4"/>
                <a:gd name="T7" fmla="*/ 3 h 5"/>
                <a:gd name="T8" fmla="*/ 0 w 4"/>
                <a:gd name="T9" fmla="*/ 0 h 5"/>
              </a:gdLst>
              <a:ahLst/>
              <a:cxnLst>
                <a:cxn ang="0">
                  <a:pos x="T0" y="T1"/>
                </a:cxn>
                <a:cxn ang="0">
                  <a:pos x="T2" y="T3"/>
                </a:cxn>
                <a:cxn ang="0">
                  <a:pos x="T4" y="T5"/>
                </a:cxn>
                <a:cxn ang="0">
                  <a:pos x="T6" y="T7"/>
                </a:cxn>
                <a:cxn ang="0">
                  <a:pos x="T8" y="T9"/>
                </a:cxn>
              </a:cxnLst>
              <a:rect l="0" t="0" r="r" b="b"/>
              <a:pathLst>
                <a:path w="4" h="5">
                  <a:moveTo>
                    <a:pt x="0" y="0"/>
                  </a:moveTo>
                  <a:lnTo>
                    <a:pt x="4" y="2"/>
                  </a:lnTo>
                  <a:lnTo>
                    <a:pt x="4" y="5"/>
                  </a:lnTo>
                  <a:lnTo>
                    <a:pt x="2"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5"/>
            <p:cNvSpPr>
              <a:spLocks/>
            </p:cNvSpPr>
            <p:nvPr/>
          </p:nvSpPr>
          <p:spPr bwMode="auto">
            <a:xfrm>
              <a:off x="7457154" y="3346768"/>
              <a:ext cx="8515" cy="6812"/>
            </a:xfrm>
            <a:custGeom>
              <a:avLst/>
              <a:gdLst>
                <a:gd name="T0" fmla="*/ 0 w 5"/>
                <a:gd name="T1" fmla="*/ 0 h 4"/>
                <a:gd name="T2" fmla="*/ 3 w 5"/>
                <a:gd name="T3" fmla="*/ 2 h 4"/>
                <a:gd name="T4" fmla="*/ 5 w 5"/>
                <a:gd name="T5" fmla="*/ 4 h 4"/>
                <a:gd name="T6" fmla="*/ 1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3" y="2"/>
                  </a:lnTo>
                  <a:lnTo>
                    <a:pt x="5" y="4"/>
                  </a:lnTo>
                  <a:lnTo>
                    <a:pt x="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6"/>
            <p:cNvSpPr>
              <a:spLocks/>
            </p:cNvSpPr>
            <p:nvPr/>
          </p:nvSpPr>
          <p:spPr bwMode="auto">
            <a:xfrm>
              <a:off x="7458857" y="3336551"/>
              <a:ext cx="6812" cy="0"/>
            </a:xfrm>
            <a:custGeom>
              <a:avLst/>
              <a:gdLst>
                <a:gd name="T0" fmla="*/ 0 w 4"/>
                <a:gd name="T1" fmla="*/ 2 w 4"/>
                <a:gd name="T2" fmla="*/ 4 w 4"/>
                <a:gd name="T3" fmla="*/ 2 w 4"/>
                <a:gd name="T4" fmla="*/ 0 w 4"/>
              </a:gdLst>
              <a:ahLst/>
              <a:cxnLst>
                <a:cxn ang="0">
                  <a:pos x="T0" y="0"/>
                </a:cxn>
                <a:cxn ang="0">
                  <a:pos x="T1" y="0"/>
                </a:cxn>
                <a:cxn ang="0">
                  <a:pos x="T2" y="0"/>
                </a:cxn>
                <a:cxn ang="0">
                  <a:pos x="T3" y="0"/>
                </a:cxn>
                <a:cxn ang="0">
                  <a:pos x="T4" y="0"/>
                </a:cxn>
              </a:cxnLst>
              <a:rect l="0" t="0" r="r" b="b"/>
              <a:pathLst>
                <a:path w="4">
                  <a:moveTo>
                    <a:pt x="0" y="0"/>
                  </a:moveTo>
                  <a:lnTo>
                    <a:pt x="2" y="0"/>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7"/>
            <p:cNvSpPr>
              <a:spLocks/>
            </p:cNvSpPr>
            <p:nvPr/>
          </p:nvSpPr>
          <p:spPr bwMode="auto">
            <a:xfrm>
              <a:off x="7457154" y="3321225"/>
              <a:ext cx="5109" cy="6812"/>
            </a:xfrm>
            <a:custGeom>
              <a:avLst/>
              <a:gdLst>
                <a:gd name="T0" fmla="*/ 0 w 3"/>
                <a:gd name="T1" fmla="*/ 4 h 4"/>
                <a:gd name="T2" fmla="*/ 1 w 3"/>
                <a:gd name="T3" fmla="*/ 2 h 4"/>
                <a:gd name="T4" fmla="*/ 3 w 3"/>
                <a:gd name="T5" fmla="*/ 0 h 4"/>
                <a:gd name="T6" fmla="*/ 1 w 3"/>
                <a:gd name="T7" fmla="*/ 2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1" y="2"/>
                  </a:lnTo>
                  <a:lnTo>
                    <a:pt x="3" y="0"/>
                  </a:lnTo>
                  <a:lnTo>
                    <a:pt x="1" y="2"/>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8"/>
            <p:cNvSpPr>
              <a:spLocks/>
            </p:cNvSpPr>
            <p:nvPr/>
          </p:nvSpPr>
          <p:spPr bwMode="auto">
            <a:xfrm>
              <a:off x="7450342" y="3312709"/>
              <a:ext cx="3406" cy="5109"/>
            </a:xfrm>
            <a:custGeom>
              <a:avLst/>
              <a:gdLst>
                <a:gd name="T0" fmla="*/ 0 w 2"/>
                <a:gd name="T1" fmla="*/ 3 h 3"/>
                <a:gd name="T2" fmla="*/ 0 w 2"/>
                <a:gd name="T3" fmla="*/ 0 h 3"/>
                <a:gd name="T4" fmla="*/ 2 w 2"/>
                <a:gd name="T5" fmla="*/ 0 h 3"/>
                <a:gd name="T6" fmla="*/ 0 w 2"/>
                <a:gd name="T7" fmla="*/ 1 h 3"/>
                <a:gd name="T8" fmla="*/ 0 w 2"/>
                <a:gd name="T9" fmla="*/ 3 h 3"/>
              </a:gdLst>
              <a:ahLst/>
              <a:cxnLst>
                <a:cxn ang="0">
                  <a:pos x="T0" y="T1"/>
                </a:cxn>
                <a:cxn ang="0">
                  <a:pos x="T2" y="T3"/>
                </a:cxn>
                <a:cxn ang="0">
                  <a:pos x="T4" y="T5"/>
                </a:cxn>
                <a:cxn ang="0">
                  <a:pos x="T6" y="T7"/>
                </a:cxn>
                <a:cxn ang="0">
                  <a:pos x="T8" y="T9"/>
                </a:cxn>
              </a:cxnLst>
              <a:rect l="0" t="0" r="r" b="b"/>
              <a:pathLst>
                <a:path w="2" h="3">
                  <a:moveTo>
                    <a:pt x="0" y="3"/>
                  </a:moveTo>
                  <a:lnTo>
                    <a:pt x="0" y="0"/>
                  </a:lnTo>
                  <a:lnTo>
                    <a:pt x="2" y="0"/>
                  </a:lnTo>
                  <a:lnTo>
                    <a:pt x="0" y="1"/>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9"/>
            <p:cNvSpPr>
              <a:spLocks/>
            </p:cNvSpPr>
            <p:nvPr/>
          </p:nvSpPr>
          <p:spPr bwMode="auto">
            <a:xfrm>
              <a:off x="7436719" y="3305898"/>
              <a:ext cx="3406" cy="8515"/>
            </a:xfrm>
            <a:custGeom>
              <a:avLst/>
              <a:gdLst>
                <a:gd name="T0" fmla="*/ 2 w 2"/>
                <a:gd name="T1" fmla="*/ 5 h 5"/>
                <a:gd name="T2" fmla="*/ 0 w 2"/>
                <a:gd name="T3" fmla="*/ 2 h 5"/>
                <a:gd name="T4" fmla="*/ 0 w 2"/>
                <a:gd name="T5" fmla="*/ 0 h 5"/>
                <a:gd name="T6" fmla="*/ 2 w 2"/>
                <a:gd name="T7" fmla="*/ 2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0" y="2"/>
                  </a:lnTo>
                  <a:lnTo>
                    <a:pt x="0" y="0"/>
                  </a:lnTo>
                  <a:lnTo>
                    <a:pt x="2" y="2"/>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0"/>
            <p:cNvSpPr>
              <a:spLocks/>
            </p:cNvSpPr>
            <p:nvPr/>
          </p:nvSpPr>
          <p:spPr bwMode="auto">
            <a:xfrm>
              <a:off x="7436719" y="3331442"/>
              <a:ext cx="6812" cy="8515"/>
            </a:xfrm>
            <a:custGeom>
              <a:avLst/>
              <a:gdLst>
                <a:gd name="T0" fmla="*/ 2 w 2"/>
                <a:gd name="T1" fmla="*/ 1 h 3"/>
                <a:gd name="T2" fmla="*/ 1 w 2"/>
                <a:gd name="T3" fmla="*/ 2 h 3"/>
                <a:gd name="T4" fmla="*/ 0 w 2"/>
                <a:gd name="T5" fmla="*/ 2 h 3"/>
                <a:gd name="T6" fmla="*/ 0 w 2"/>
                <a:gd name="T7" fmla="*/ 0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1"/>
                    <a:pt x="2" y="2"/>
                    <a:pt x="1" y="2"/>
                  </a:cubicBezTo>
                  <a:cubicBezTo>
                    <a:pt x="1" y="3"/>
                    <a:pt x="0" y="2"/>
                    <a:pt x="0" y="2"/>
                  </a:cubicBezTo>
                  <a:cubicBezTo>
                    <a:pt x="0" y="1"/>
                    <a:pt x="0" y="1"/>
                    <a:pt x="0" y="0"/>
                  </a:cubicBezTo>
                  <a:cubicBezTo>
                    <a:pt x="1" y="0"/>
                    <a:pt x="1" y="0"/>
                    <a:pt x="2" y="1"/>
                  </a:cubicBezTo>
                  <a:close/>
                </a:path>
              </a:pathLst>
            </a:custGeom>
            <a:solidFill>
              <a:srgbClr val="A88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1"/>
            <p:cNvSpPr>
              <a:spLocks/>
            </p:cNvSpPr>
            <p:nvPr/>
          </p:nvSpPr>
          <p:spPr bwMode="auto">
            <a:xfrm>
              <a:off x="7465668" y="3312709"/>
              <a:ext cx="6812" cy="11921"/>
            </a:xfrm>
            <a:custGeom>
              <a:avLst/>
              <a:gdLst>
                <a:gd name="T0" fmla="*/ 2 w 2"/>
                <a:gd name="T1" fmla="*/ 2 h 4"/>
                <a:gd name="T2" fmla="*/ 2 w 2"/>
                <a:gd name="T3" fmla="*/ 3 h 4"/>
                <a:gd name="T4" fmla="*/ 2 w 2"/>
                <a:gd name="T5" fmla="*/ 4 h 4"/>
                <a:gd name="T6" fmla="*/ 1 w 2"/>
                <a:gd name="T7" fmla="*/ 4 h 4"/>
                <a:gd name="T8" fmla="*/ 0 w 2"/>
                <a:gd name="T9" fmla="*/ 2 h 4"/>
                <a:gd name="T10" fmla="*/ 0 w 2"/>
                <a:gd name="T11" fmla="*/ 1 h 4"/>
                <a:gd name="T12" fmla="*/ 0 w 2"/>
                <a:gd name="T13" fmla="*/ 0 h 4"/>
                <a:gd name="T14" fmla="*/ 0 w 2"/>
                <a:gd name="T15" fmla="*/ 0 h 4"/>
                <a:gd name="T16" fmla="*/ 2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2"/>
                  </a:moveTo>
                  <a:cubicBezTo>
                    <a:pt x="2" y="2"/>
                    <a:pt x="2" y="3"/>
                    <a:pt x="2" y="3"/>
                  </a:cubicBezTo>
                  <a:cubicBezTo>
                    <a:pt x="2" y="4"/>
                    <a:pt x="2" y="4"/>
                    <a:pt x="2" y="4"/>
                  </a:cubicBezTo>
                  <a:cubicBezTo>
                    <a:pt x="1" y="4"/>
                    <a:pt x="1" y="4"/>
                    <a:pt x="1" y="4"/>
                  </a:cubicBezTo>
                  <a:cubicBezTo>
                    <a:pt x="1" y="4"/>
                    <a:pt x="1" y="3"/>
                    <a:pt x="0" y="2"/>
                  </a:cubicBezTo>
                  <a:cubicBezTo>
                    <a:pt x="0" y="2"/>
                    <a:pt x="0" y="1"/>
                    <a:pt x="0" y="1"/>
                  </a:cubicBezTo>
                  <a:cubicBezTo>
                    <a:pt x="0" y="0"/>
                    <a:pt x="0" y="0"/>
                    <a:pt x="0" y="0"/>
                  </a:cubicBezTo>
                  <a:cubicBezTo>
                    <a:pt x="0" y="0"/>
                    <a:pt x="0" y="0"/>
                    <a:pt x="0" y="0"/>
                  </a:cubicBezTo>
                  <a:cubicBezTo>
                    <a:pt x="1" y="0"/>
                    <a:pt x="1" y="1"/>
                    <a:pt x="2" y="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08"/>
            <p:cNvSpPr>
              <a:spLocks noEditPoints="1"/>
            </p:cNvSpPr>
            <p:nvPr/>
          </p:nvSpPr>
          <p:spPr bwMode="auto">
            <a:xfrm>
              <a:off x="7268126" y="1791970"/>
              <a:ext cx="61306" cy="275879"/>
            </a:xfrm>
            <a:custGeom>
              <a:avLst/>
              <a:gdLst>
                <a:gd name="T0" fmla="*/ 2 w 19"/>
                <a:gd name="T1" fmla="*/ 79 h 87"/>
                <a:gd name="T2" fmla="*/ 10 w 19"/>
                <a:gd name="T3" fmla="*/ 71 h 87"/>
                <a:gd name="T4" fmla="*/ 18 w 19"/>
                <a:gd name="T5" fmla="*/ 79 h 87"/>
                <a:gd name="T6" fmla="*/ 10 w 19"/>
                <a:gd name="T7" fmla="*/ 87 h 87"/>
                <a:gd name="T8" fmla="*/ 2 w 19"/>
                <a:gd name="T9" fmla="*/ 79 h 87"/>
                <a:gd name="T10" fmla="*/ 5 w 19"/>
                <a:gd name="T11" fmla="*/ 64 h 87"/>
                <a:gd name="T12" fmla="*/ 0 w 19"/>
                <a:gd name="T13" fmla="*/ 0 h 87"/>
                <a:gd name="T14" fmla="*/ 19 w 19"/>
                <a:gd name="T15" fmla="*/ 0 h 87"/>
                <a:gd name="T16" fmla="*/ 14 w 19"/>
                <a:gd name="T17" fmla="*/ 64 h 87"/>
                <a:gd name="T18" fmla="*/ 5 w 19"/>
                <a:gd name="T19"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7">
                  <a:moveTo>
                    <a:pt x="2" y="79"/>
                  </a:moveTo>
                  <a:cubicBezTo>
                    <a:pt x="2" y="74"/>
                    <a:pt x="5" y="71"/>
                    <a:pt x="10" y="71"/>
                  </a:cubicBezTo>
                  <a:cubicBezTo>
                    <a:pt x="15" y="71"/>
                    <a:pt x="18" y="74"/>
                    <a:pt x="18" y="79"/>
                  </a:cubicBezTo>
                  <a:cubicBezTo>
                    <a:pt x="18" y="84"/>
                    <a:pt x="15" y="87"/>
                    <a:pt x="10" y="87"/>
                  </a:cubicBezTo>
                  <a:cubicBezTo>
                    <a:pt x="5" y="87"/>
                    <a:pt x="2" y="84"/>
                    <a:pt x="2" y="79"/>
                  </a:cubicBezTo>
                  <a:close/>
                  <a:moveTo>
                    <a:pt x="5" y="64"/>
                  </a:moveTo>
                  <a:cubicBezTo>
                    <a:pt x="0" y="0"/>
                    <a:pt x="0" y="0"/>
                    <a:pt x="0" y="0"/>
                  </a:cubicBezTo>
                  <a:cubicBezTo>
                    <a:pt x="19" y="0"/>
                    <a:pt x="19" y="0"/>
                    <a:pt x="19" y="0"/>
                  </a:cubicBezTo>
                  <a:cubicBezTo>
                    <a:pt x="14" y="64"/>
                    <a:pt x="14" y="64"/>
                    <a:pt x="14" y="64"/>
                  </a:cubicBezTo>
                  <a:lnTo>
                    <a:pt x="5" y="64"/>
                  </a:lnTo>
                  <a:close/>
                </a:path>
              </a:pathLst>
            </a:custGeom>
            <a:solidFill>
              <a:srgbClr val="A8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12"/>
            <p:cNvSpPr>
              <a:spLocks noChangeArrowheads="1"/>
            </p:cNvSpPr>
            <p:nvPr/>
          </p:nvSpPr>
          <p:spPr bwMode="auto">
            <a:xfrm>
              <a:off x="7227255" y="2151294"/>
              <a:ext cx="143048" cy="8514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4014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241425"/>
            <a:ext cx="5486400" cy="2012950"/>
          </a:xfrm>
        </p:spPr>
        <p:txBody>
          <a:bodyPr/>
          <a:lstStyle/>
          <a:p>
            <a:r>
              <a:rPr lang="en-US" dirty="0"/>
              <a:t>Demo</a:t>
            </a:r>
          </a:p>
        </p:txBody>
      </p:sp>
      <p:sp>
        <p:nvSpPr>
          <p:cNvPr id="4" name="Text Placeholder 3"/>
          <p:cNvSpPr>
            <a:spLocks noGrp="1"/>
          </p:cNvSpPr>
          <p:nvPr>
            <p:ph type="body" sz="quarter" idx="4294967295"/>
          </p:nvPr>
        </p:nvSpPr>
        <p:spPr>
          <a:xfrm>
            <a:off x="0" y="3260725"/>
            <a:ext cx="5486400" cy="1181100"/>
          </a:xfrm>
        </p:spPr>
        <p:txBody>
          <a:bodyPr/>
          <a:lstStyle/>
          <a:p>
            <a:pPr marL="0" indent="0">
              <a:buNone/>
            </a:pPr>
            <a:r>
              <a:rPr lang="en-US" sz="3600" dirty="0"/>
              <a:t>Wingtips travel concierge service</a:t>
            </a:r>
          </a:p>
        </p:txBody>
      </p:sp>
      <p:pic>
        <p:nvPicPr>
          <p:cNvPr id="11" name="Picture Placeholder 10"/>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25736" r="25736"/>
          <a:stretch>
            <a:fillRect/>
          </a:stretch>
        </p:blipFill>
        <p:spPr>
          <a:xfrm>
            <a:off x="6219825" y="0"/>
            <a:ext cx="6216650" cy="6992938"/>
          </a:xfrm>
          <a:prstGeom prst="rect">
            <a:avLst/>
          </a:prstGeom>
        </p:spPr>
      </p:pic>
    </p:spTree>
    <p:extLst>
      <p:ext uri="{BB962C8B-B14F-4D97-AF65-F5344CB8AC3E}">
        <p14:creationId xmlns:p14="http://schemas.microsoft.com/office/powerpoint/2010/main" val="342049968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itle 1"/>
          <p:cNvSpPr txBox="1">
            <a:spLocks/>
          </p:cNvSpPr>
          <p:nvPr/>
        </p:nvSpPr>
        <p:spPr>
          <a:xfrm>
            <a:off x="274320" y="29689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7080">
                      <a:schemeClr val="tx1"/>
                    </a:gs>
                    <a:gs pos="26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solidFill>
                  <a:schemeClr val="tx1"/>
                </a:solidFill>
                <a:effectLst/>
                <a:uLnTx/>
                <a:uFillTx/>
                <a:latin typeface="+mj-lt"/>
                <a:ea typeface="+mn-ea"/>
                <a:cs typeface="Segoe UI" pitchFamily="34" charset="0"/>
              </a:rPr>
              <a:t>How does Stretch</a:t>
            </a:r>
            <a:r>
              <a:rPr kumimoji="0" lang="en-US" sz="4800" b="0" i="0" u="none" strike="noStrike" kern="1200" cap="none" spc="-102" normalizeH="0" noProof="0" dirty="0">
                <a:ln w="3175">
                  <a:noFill/>
                </a:ln>
                <a:solidFill>
                  <a:schemeClr val="tx1"/>
                </a:solidFill>
                <a:effectLst/>
                <a:uLnTx/>
                <a:uFillTx/>
                <a:latin typeface="+mj-lt"/>
                <a:ea typeface="+mn-ea"/>
                <a:cs typeface="Segoe UI" pitchFamily="34" charset="0"/>
              </a:rPr>
              <a:t> work?</a:t>
            </a:r>
            <a:endParaRPr kumimoji="0" lang="en-US" sz="4800" b="0" i="0" u="none" strike="noStrike" kern="1200" cap="none" spc="-102" normalizeH="0" baseline="0" noProof="0" dirty="0">
              <a:ln w="3175">
                <a:noFill/>
              </a:ln>
              <a:solidFill>
                <a:schemeClr val="tx1"/>
              </a:solidFill>
              <a:effectLst/>
              <a:uLnTx/>
              <a:uFillTx/>
              <a:latin typeface="+mj-lt"/>
              <a:ea typeface="+mn-ea"/>
              <a:cs typeface="Segoe UI" pitchFamily="34" charset="0"/>
            </a:endParaRPr>
          </a:p>
        </p:txBody>
      </p:sp>
      <p:sp>
        <p:nvSpPr>
          <p:cNvPr id="55" name="Text Placeholder 8"/>
          <p:cNvSpPr txBox="1">
            <a:spLocks/>
          </p:cNvSpPr>
          <p:nvPr/>
        </p:nvSpPr>
        <p:spPr>
          <a:xfrm>
            <a:off x="7417121" y="1905084"/>
            <a:ext cx="4851097" cy="4780796"/>
          </a:xfrm>
          <a:prstGeom prst="rect">
            <a:avLst/>
          </a:prstGeom>
        </p:spPr>
        <p:txBody>
          <a:bodyPr vert="horz" wrap="square" lIns="146304" tIns="182880" rIns="146304" bIns="18288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2000"/>
              </a:spcBef>
              <a:buNone/>
            </a:pPr>
            <a:r>
              <a:rPr lang="en-US" sz="2000" dirty="0">
                <a:solidFill>
                  <a:srgbClr val="C00000"/>
                </a:solidFill>
                <a:latin typeface="+mn-lt"/>
              </a:rPr>
              <a:t>Creates a secure connection between the Source SQL Server and Azure</a:t>
            </a:r>
          </a:p>
          <a:p>
            <a:pPr marL="0" indent="0">
              <a:lnSpc>
                <a:spcPct val="100000"/>
              </a:lnSpc>
              <a:spcBef>
                <a:spcPts val="2000"/>
              </a:spcBef>
              <a:buNone/>
            </a:pPr>
            <a:r>
              <a:rPr lang="en-US" sz="2000" dirty="0">
                <a:solidFill>
                  <a:srgbClr val="C00000"/>
                </a:solidFill>
                <a:latin typeface="+mn-lt"/>
              </a:rPr>
              <a:t>Provisions remote instance and begins migration </a:t>
            </a:r>
          </a:p>
          <a:p>
            <a:pPr marL="0" indent="0">
              <a:lnSpc>
                <a:spcPct val="100000"/>
              </a:lnSpc>
              <a:spcBef>
                <a:spcPts val="2000"/>
              </a:spcBef>
              <a:buNone/>
            </a:pPr>
            <a:r>
              <a:rPr lang="en-US" sz="2000" dirty="0">
                <a:solidFill>
                  <a:srgbClr val="C00000"/>
                </a:solidFill>
                <a:latin typeface="+mn-lt"/>
              </a:rPr>
              <a:t>Apps and Queries continue to run for both the local database and remote endpoint</a:t>
            </a:r>
          </a:p>
          <a:p>
            <a:pPr marL="0" indent="0">
              <a:lnSpc>
                <a:spcPct val="100000"/>
              </a:lnSpc>
              <a:spcBef>
                <a:spcPts val="2000"/>
              </a:spcBef>
              <a:buNone/>
            </a:pPr>
            <a:r>
              <a:rPr lang="en-US" sz="2000" dirty="0">
                <a:solidFill>
                  <a:srgbClr val="C00000"/>
                </a:solidFill>
                <a:latin typeface="+mn-lt"/>
              </a:rPr>
              <a:t>Security controls and maintenance remain local</a:t>
            </a:r>
          </a:p>
          <a:p>
            <a:pPr marL="0" indent="0">
              <a:lnSpc>
                <a:spcPct val="100000"/>
              </a:lnSpc>
              <a:spcBef>
                <a:spcPts val="2000"/>
              </a:spcBef>
              <a:buNone/>
            </a:pPr>
            <a:r>
              <a:rPr lang="en-US" sz="2000" dirty="0">
                <a:solidFill>
                  <a:srgbClr val="C00000"/>
                </a:solidFill>
                <a:latin typeface="+mn-lt"/>
              </a:rPr>
              <a:t>Available in all versions of SQL Server 2016</a:t>
            </a:r>
          </a:p>
        </p:txBody>
      </p:sp>
      <p:grpSp>
        <p:nvGrpSpPr>
          <p:cNvPr id="236" name="Group 235"/>
          <p:cNvGrpSpPr/>
          <p:nvPr/>
        </p:nvGrpSpPr>
        <p:grpSpPr>
          <a:xfrm>
            <a:off x="1383361" y="2201862"/>
            <a:ext cx="5777004" cy="3286492"/>
            <a:chOff x="655637" y="1968501"/>
            <a:chExt cx="6705600" cy="3814764"/>
          </a:xfrm>
        </p:grpSpPr>
        <p:grpSp>
          <p:nvGrpSpPr>
            <p:cNvPr id="237" name="Group 236"/>
            <p:cNvGrpSpPr/>
            <p:nvPr/>
          </p:nvGrpSpPr>
          <p:grpSpPr>
            <a:xfrm>
              <a:off x="5427715" y="3105940"/>
              <a:ext cx="1274988" cy="1573216"/>
              <a:chOff x="2055813" y="3262313"/>
              <a:chExt cx="868362" cy="1144587"/>
            </a:xfrm>
          </p:grpSpPr>
          <p:sp>
            <p:nvSpPr>
              <p:cNvPr id="338" name="Freeform 5"/>
              <p:cNvSpPr>
                <a:spLocks/>
              </p:cNvSpPr>
              <p:nvPr/>
            </p:nvSpPr>
            <p:spPr bwMode="auto">
              <a:xfrm>
                <a:off x="2055813" y="3262313"/>
                <a:ext cx="868362" cy="1144587"/>
              </a:xfrm>
              <a:custGeom>
                <a:avLst/>
                <a:gdLst>
                  <a:gd name="T0" fmla="*/ 1880 w 3760"/>
                  <a:gd name="T1" fmla="*/ 0 h 4992"/>
                  <a:gd name="T2" fmla="*/ 0 w 3760"/>
                  <a:gd name="T3" fmla="*/ 735 h 4992"/>
                  <a:gd name="T4" fmla="*/ 0 w 3760"/>
                  <a:gd name="T5" fmla="*/ 4222 h 4992"/>
                  <a:gd name="T6" fmla="*/ 1880 w 3760"/>
                  <a:gd name="T7" fmla="*/ 4992 h 4992"/>
                  <a:gd name="T8" fmla="*/ 3760 w 3760"/>
                  <a:gd name="T9" fmla="*/ 4258 h 4992"/>
                  <a:gd name="T10" fmla="*/ 3760 w 3760"/>
                  <a:gd name="T11" fmla="*/ 771 h 4992"/>
                  <a:gd name="T12" fmla="*/ 1880 w 3760"/>
                  <a:gd name="T13" fmla="*/ 0 h 4992"/>
                </a:gdLst>
                <a:ahLst/>
                <a:cxnLst>
                  <a:cxn ang="0">
                    <a:pos x="T0" y="T1"/>
                  </a:cxn>
                  <a:cxn ang="0">
                    <a:pos x="T2" y="T3"/>
                  </a:cxn>
                  <a:cxn ang="0">
                    <a:pos x="T4" y="T5"/>
                  </a:cxn>
                  <a:cxn ang="0">
                    <a:pos x="T6" y="T7"/>
                  </a:cxn>
                  <a:cxn ang="0">
                    <a:pos x="T8" y="T9"/>
                  </a:cxn>
                  <a:cxn ang="0">
                    <a:pos x="T10" y="T11"/>
                  </a:cxn>
                  <a:cxn ang="0">
                    <a:pos x="T12" y="T13"/>
                  </a:cxn>
                </a:cxnLst>
                <a:rect l="0" t="0" r="r" b="b"/>
                <a:pathLst>
                  <a:path w="3760" h="4992">
                    <a:moveTo>
                      <a:pt x="1880" y="0"/>
                    </a:moveTo>
                    <a:cubicBezTo>
                      <a:pt x="848" y="0"/>
                      <a:pt x="0" y="331"/>
                      <a:pt x="0" y="735"/>
                    </a:cubicBezTo>
                    <a:cubicBezTo>
                      <a:pt x="0" y="4222"/>
                      <a:pt x="0" y="4222"/>
                      <a:pt x="0" y="4222"/>
                    </a:cubicBezTo>
                    <a:cubicBezTo>
                      <a:pt x="0" y="4625"/>
                      <a:pt x="848" y="4992"/>
                      <a:pt x="1880" y="4992"/>
                    </a:cubicBezTo>
                    <a:cubicBezTo>
                      <a:pt x="2913" y="4992"/>
                      <a:pt x="3760" y="4625"/>
                      <a:pt x="3760" y="4258"/>
                    </a:cubicBezTo>
                    <a:cubicBezTo>
                      <a:pt x="3760" y="771"/>
                      <a:pt x="3760" y="771"/>
                      <a:pt x="3760" y="771"/>
                    </a:cubicBezTo>
                    <a:cubicBezTo>
                      <a:pt x="3760" y="368"/>
                      <a:pt x="2913" y="0"/>
                      <a:pt x="1880"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Oval 6"/>
              <p:cNvSpPr>
                <a:spLocks noChangeArrowheads="1"/>
              </p:cNvSpPr>
              <p:nvPr/>
            </p:nvSpPr>
            <p:spPr bwMode="auto">
              <a:xfrm>
                <a:off x="2133600" y="3300413"/>
                <a:ext cx="701675" cy="29368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Rectangle 7"/>
              <p:cNvSpPr>
                <a:spLocks noChangeArrowheads="1"/>
              </p:cNvSpPr>
              <p:nvPr/>
            </p:nvSpPr>
            <p:spPr bwMode="auto">
              <a:xfrm>
                <a:off x="2150049" y="3663818"/>
                <a:ext cx="694046" cy="29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Segoe UI" panose="020B0502040204020203" pitchFamily="34" charset="0"/>
                  </a:rPr>
                  <a:t>SQL</a:t>
                </a:r>
                <a:endParaRPr kumimoji="0" lang="en-US" altLang="en-US" sz="1000" b="1" i="0" u="none" strike="noStrike" cap="none" normalizeH="0" baseline="0" dirty="0">
                  <a:ln>
                    <a:noFill/>
                  </a:ln>
                  <a:solidFill>
                    <a:srgbClr val="FFFFFF"/>
                  </a:solidFill>
                  <a:effectLst/>
                  <a:latin typeface="Segoe UI"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Segoe UI" panose="020B0502040204020203" pitchFamily="34" charset="0"/>
                  </a:rPr>
                  <a:t>Stretch Database</a:t>
                </a:r>
                <a:r>
                  <a:rPr kumimoji="0" lang="en-US" altLang="en-US" sz="1000" b="1" i="0" u="none" strike="noStrike" cap="none" normalizeH="0" baseline="0" dirty="0">
                    <a:ln>
                      <a:noFill/>
                    </a:ln>
                    <a:solidFill>
                      <a:srgbClr val="FFFFFF"/>
                    </a:solidFill>
                    <a:effectLst/>
                    <a:latin typeface="Segoe UI" panose="020B0502040204020203" pitchFamily="34" charset="0"/>
                  </a:rPr>
                  <a:t> </a:t>
                </a:r>
              </a:p>
            </p:txBody>
          </p:sp>
        </p:grpSp>
        <p:grpSp>
          <p:nvGrpSpPr>
            <p:cNvPr id="238" name="Group 237"/>
            <p:cNvGrpSpPr/>
            <p:nvPr/>
          </p:nvGrpSpPr>
          <p:grpSpPr>
            <a:xfrm>
              <a:off x="1689820" y="3047999"/>
              <a:ext cx="1274988" cy="1573216"/>
              <a:chOff x="2055813" y="3262313"/>
              <a:chExt cx="868362" cy="1144587"/>
            </a:xfrm>
          </p:grpSpPr>
          <p:sp>
            <p:nvSpPr>
              <p:cNvPr id="335" name="Freeform 5"/>
              <p:cNvSpPr>
                <a:spLocks/>
              </p:cNvSpPr>
              <p:nvPr/>
            </p:nvSpPr>
            <p:spPr bwMode="auto">
              <a:xfrm>
                <a:off x="2055813" y="3262313"/>
                <a:ext cx="868362" cy="1144587"/>
              </a:xfrm>
              <a:custGeom>
                <a:avLst/>
                <a:gdLst>
                  <a:gd name="T0" fmla="*/ 1880 w 3760"/>
                  <a:gd name="T1" fmla="*/ 0 h 4992"/>
                  <a:gd name="T2" fmla="*/ 0 w 3760"/>
                  <a:gd name="T3" fmla="*/ 735 h 4992"/>
                  <a:gd name="T4" fmla="*/ 0 w 3760"/>
                  <a:gd name="T5" fmla="*/ 4222 h 4992"/>
                  <a:gd name="T6" fmla="*/ 1880 w 3760"/>
                  <a:gd name="T7" fmla="*/ 4992 h 4992"/>
                  <a:gd name="T8" fmla="*/ 3760 w 3760"/>
                  <a:gd name="T9" fmla="*/ 4258 h 4992"/>
                  <a:gd name="T10" fmla="*/ 3760 w 3760"/>
                  <a:gd name="T11" fmla="*/ 771 h 4992"/>
                  <a:gd name="T12" fmla="*/ 1880 w 3760"/>
                  <a:gd name="T13" fmla="*/ 0 h 4992"/>
                </a:gdLst>
                <a:ahLst/>
                <a:cxnLst>
                  <a:cxn ang="0">
                    <a:pos x="T0" y="T1"/>
                  </a:cxn>
                  <a:cxn ang="0">
                    <a:pos x="T2" y="T3"/>
                  </a:cxn>
                  <a:cxn ang="0">
                    <a:pos x="T4" y="T5"/>
                  </a:cxn>
                  <a:cxn ang="0">
                    <a:pos x="T6" y="T7"/>
                  </a:cxn>
                  <a:cxn ang="0">
                    <a:pos x="T8" y="T9"/>
                  </a:cxn>
                  <a:cxn ang="0">
                    <a:pos x="T10" y="T11"/>
                  </a:cxn>
                  <a:cxn ang="0">
                    <a:pos x="T12" y="T13"/>
                  </a:cxn>
                </a:cxnLst>
                <a:rect l="0" t="0" r="r" b="b"/>
                <a:pathLst>
                  <a:path w="3760" h="4992">
                    <a:moveTo>
                      <a:pt x="1880" y="0"/>
                    </a:moveTo>
                    <a:cubicBezTo>
                      <a:pt x="848" y="0"/>
                      <a:pt x="0" y="331"/>
                      <a:pt x="0" y="735"/>
                    </a:cubicBezTo>
                    <a:cubicBezTo>
                      <a:pt x="0" y="4222"/>
                      <a:pt x="0" y="4222"/>
                      <a:pt x="0" y="4222"/>
                    </a:cubicBezTo>
                    <a:cubicBezTo>
                      <a:pt x="0" y="4625"/>
                      <a:pt x="848" y="4992"/>
                      <a:pt x="1880" y="4992"/>
                    </a:cubicBezTo>
                    <a:cubicBezTo>
                      <a:pt x="2913" y="4992"/>
                      <a:pt x="3760" y="4625"/>
                      <a:pt x="3760" y="4258"/>
                    </a:cubicBezTo>
                    <a:cubicBezTo>
                      <a:pt x="3760" y="771"/>
                      <a:pt x="3760" y="771"/>
                      <a:pt x="3760" y="771"/>
                    </a:cubicBezTo>
                    <a:cubicBezTo>
                      <a:pt x="3760" y="368"/>
                      <a:pt x="2913" y="0"/>
                      <a:pt x="1880" y="0"/>
                    </a:cubicBezTo>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Oval 6"/>
              <p:cNvSpPr>
                <a:spLocks noChangeArrowheads="1"/>
              </p:cNvSpPr>
              <p:nvPr/>
            </p:nvSpPr>
            <p:spPr bwMode="auto">
              <a:xfrm>
                <a:off x="2133600" y="3300413"/>
                <a:ext cx="701675" cy="29368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Rectangle 7"/>
              <p:cNvSpPr>
                <a:spLocks noChangeArrowheads="1"/>
              </p:cNvSpPr>
              <p:nvPr/>
            </p:nvSpPr>
            <p:spPr bwMode="auto">
              <a:xfrm>
                <a:off x="2279622" y="3732213"/>
                <a:ext cx="390256" cy="35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Segoe UI" panose="020B0502040204020203" pitchFamily="34" charset="0"/>
                  </a:rPr>
                  <a:t>SQL </a:t>
                </a:r>
              </a:p>
              <a:p>
                <a:pPr lvl="0" algn="ctr" defTabSz="914400"/>
                <a:r>
                  <a:rPr lang="en-US" altLang="en-US" sz="1600" dirty="0">
                    <a:solidFill>
                      <a:srgbClr val="FFFFFF"/>
                    </a:solidFill>
                    <a:latin typeface="Segoe UI" panose="020B0502040204020203" pitchFamily="34" charset="0"/>
                  </a:rPr>
                  <a:t>2016</a:t>
                </a:r>
                <a:endParaRPr kumimoji="0" lang="en-US" altLang="en-US" sz="1600" b="0" i="0" u="none" strike="noStrike" cap="none" normalizeH="0" baseline="0" dirty="0">
                  <a:ln>
                    <a:noFill/>
                  </a:ln>
                  <a:solidFill>
                    <a:schemeClr val="tx1"/>
                  </a:solidFill>
                  <a:effectLst/>
                </a:endParaRPr>
              </a:p>
            </p:txBody>
          </p:sp>
        </p:grpSp>
        <p:grpSp>
          <p:nvGrpSpPr>
            <p:cNvPr id="239" name="Group 238"/>
            <p:cNvGrpSpPr/>
            <p:nvPr/>
          </p:nvGrpSpPr>
          <p:grpSpPr>
            <a:xfrm>
              <a:off x="6182028" y="4106023"/>
              <a:ext cx="1026809" cy="653066"/>
              <a:chOff x="5999162" y="4265612"/>
              <a:chExt cx="828675" cy="527050"/>
            </a:xfrm>
          </p:grpSpPr>
          <p:sp>
            <p:nvSpPr>
              <p:cNvPr id="332" name="Freeform 12"/>
              <p:cNvSpPr>
                <a:spLocks/>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2 w 1363"/>
                  <a:gd name="T19" fmla="*/ 865 h 865"/>
                  <a:gd name="T20" fmla="*/ 1363 w 1363"/>
                  <a:gd name="T21" fmla="*/ 688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2" y="865"/>
                    </a:lnTo>
                    <a:cubicBezTo>
                      <a:pt x="1308" y="845"/>
                      <a:pt x="1363" y="769"/>
                      <a:pt x="1363" y="68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
              <p:cNvSpPr>
                <a:spLocks/>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2 w 1363"/>
                  <a:gd name="T19" fmla="*/ 865 h 865"/>
                  <a:gd name="T20" fmla="*/ 1363 w 1363"/>
                  <a:gd name="T21" fmla="*/ 688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2" y="865"/>
                    </a:lnTo>
                    <a:cubicBezTo>
                      <a:pt x="1308" y="845"/>
                      <a:pt x="1363" y="769"/>
                      <a:pt x="1363" y="688"/>
                    </a:cubicBez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 name="Freeform 14"/>
              <p:cNvSpPr>
                <a:spLocks noEditPoints="1"/>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3 w 1363"/>
                  <a:gd name="T19" fmla="*/ 865 h 865"/>
                  <a:gd name="T20" fmla="*/ 1231 w 1363"/>
                  <a:gd name="T21" fmla="*/ 865 h 865"/>
                  <a:gd name="T22" fmla="*/ 1363 w 1363"/>
                  <a:gd name="T23" fmla="*/ 688 h 865"/>
                  <a:gd name="T24" fmla="*/ 1197 w 1363"/>
                  <a:gd name="T25" fmla="*/ 816 h 865"/>
                  <a:gd name="T26" fmla="*/ 301 w 1363"/>
                  <a:gd name="T27" fmla="*/ 817 h 865"/>
                  <a:gd name="T28" fmla="*/ 48 w 1363"/>
                  <a:gd name="T29" fmla="*/ 563 h 865"/>
                  <a:gd name="T30" fmla="*/ 301 w 1363"/>
                  <a:gd name="T31" fmla="*/ 310 h 865"/>
                  <a:gd name="T32" fmla="*/ 384 w 1363"/>
                  <a:gd name="T33" fmla="*/ 324 h 865"/>
                  <a:gd name="T34" fmla="*/ 407 w 1363"/>
                  <a:gd name="T35" fmla="*/ 332 h 865"/>
                  <a:gd name="T36" fmla="*/ 415 w 1363"/>
                  <a:gd name="T37" fmla="*/ 309 h 865"/>
                  <a:gd name="T38" fmla="*/ 777 w 1363"/>
                  <a:gd name="T39" fmla="*/ 48 h 865"/>
                  <a:gd name="T40" fmla="*/ 1159 w 1363"/>
                  <a:gd name="T41" fmla="*/ 430 h 865"/>
                  <a:gd name="T42" fmla="*/ 1145 w 1363"/>
                  <a:gd name="T43" fmla="*/ 531 h 865"/>
                  <a:gd name="T44" fmla="*/ 1136 w 1363"/>
                  <a:gd name="T45" fmla="*/ 566 h 865"/>
                  <a:gd name="T46" fmla="*/ 1171 w 1363"/>
                  <a:gd name="T47" fmla="*/ 561 h 865"/>
                  <a:gd name="T48" fmla="*/ 1187 w 1363"/>
                  <a:gd name="T49" fmla="*/ 560 h 865"/>
                  <a:gd name="T50" fmla="*/ 1315 w 1363"/>
                  <a:gd name="T51" fmla="*/ 688 h 865"/>
                  <a:gd name="T52" fmla="*/ 1197 w 1363"/>
                  <a:gd name="T53" fmla="*/ 81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3" y="865"/>
                    </a:lnTo>
                    <a:lnTo>
                      <a:pt x="1231" y="865"/>
                    </a:lnTo>
                    <a:cubicBezTo>
                      <a:pt x="1307" y="845"/>
                      <a:pt x="1363" y="769"/>
                      <a:pt x="1363" y="688"/>
                    </a:cubicBezTo>
                    <a:close/>
                    <a:moveTo>
                      <a:pt x="1197" y="816"/>
                    </a:moveTo>
                    <a:lnTo>
                      <a:pt x="301" y="817"/>
                    </a:lnTo>
                    <a:cubicBezTo>
                      <a:pt x="161" y="817"/>
                      <a:pt x="48" y="703"/>
                      <a:pt x="48" y="563"/>
                    </a:cubicBezTo>
                    <a:cubicBezTo>
                      <a:pt x="48" y="423"/>
                      <a:pt x="161" y="310"/>
                      <a:pt x="301" y="310"/>
                    </a:cubicBezTo>
                    <a:cubicBezTo>
                      <a:pt x="329" y="310"/>
                      <a:pt x="357" y="314"/>
                      <a:pt x="384" y="324"/>
                    </a:cubicBezTo>
                    <a:lnTo>
                      <a:pt x="407" y="332"/>
                    </a:lnTo>
                    <a:lnTo>
                      <a:pt x="415" y="309"/>
                    </a:lnTo>
                    <a:cubicBezTo>
                      <a:pt x="467" y="153"/>
                      <a:pt x="612" y="48"/>
                      <a:pt x="777" y="48"/>
                    </a:cubicBezTo>
                    <a:cubicBezTo>
                      <a:pt x="987" y="48"/>
                      <a:pt x="1159" y="219"/>
                      <a:pt x="1159" y="430"/>
                    </a:cubicBezTo>
                    <a:cubicBezTo>
                      <a:pt x="1159" y="464"/>
                      <a:pt x="1154" y="498"/>
                      <a:pt x="1145" y="531"/>
                    </a:cubicBezTo>
                    <a:lnTo>
                      <a:pt x="1136" y="566"/>
                    </a:lnTo>
                    <a:lnTo>
                      <a:pt x="1171" y="561"/>
                    </a:lnTo>
                    <a:cubicBezTo>
                      <a:pt x="1176" y="561"/>
                      <a:pt x="1182" y="560"/>
                      <a:pt x="1187" y="560"/>
                    </a:cubicBezTo>
                    <a:cubicBezTo>
                      <a:pt x="1258" y="560"/>
                      <a:pt x="1315" y="618"/>
                      <a:pt x="1315" y="688"/>
                    </a:cubicBezTo>
                    <a:cubicBezTo>
                      <a:pt x="1315" y="755"/>
                      <a:pt x="1263" y="811"/>
                      <a:pt x="1197" y="81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0" name="Group 239"/>
            <p:cNvGrpSpPr/>
            <p:nvPr/>
          </p:nvGrpSpPr>
          <p:grpSpPr>
            <a:xfrm>
              <a:off x="4942990" y="4102660"/>
              <a:ext cx="1010438" cy="1480996"/>
              <a:chOff x="5008563" y="4205288"/>
              <a:chExt cx="763587" cy="1119187"/>
            </a:xfrm>
          </p:grpSpPr>
          <p:sp>
            <p:nvSpPr>
              <p:cNvPr id="292" name="Rectangle 15"/>
              <p:cNvSpPr>
                <a:spLocks noChangeArrowheads="1"/>
              </p:cNvSpPr>
              <p:nvPr/>
            </p:nvSpPr>
            <p:spPr bwMode="auto">
              <a:xfrm>
                <a:off x="5008563" y="4354513"/>
                <a:ext cx="760412" cy="969962"/>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Line 16"/>
              <p:cNvSpPr>
                <a:spLocks noChangeShapeType="1"/>
              </p:cNvSpPr>
              <p:nvPr/>
            </p:nvSpPr>
            <p:spPr bwMode="auto">
              <a:xfrm>
                <a:off x="5008563" y="4398963"/>
                <a:ext cx="7604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Line 17"/>
              <p:cNvSpPr>
                <a:spLocks noChangeShapeType="1"/>
              </p:cNvSpPr>
              <p:nvPr/>
            </p:nvSpPr>
            <p:spPr bwMode="auto">
              <a:xfrm>
                <a:off x="5011738" y="444817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Line 18"/>
              <p:cNvSpPr>
                <a:spLocks noChangeShapeType="1"/>
              </p:cNvSpPr>
              <p:nvPr/>
            </p:nvSpPr>
            <p:spPr bwMode="auto">
              <a:xfrm>
                <a:off x="5011738" y="44942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 name="Line 19"/>
              <p:cNvSpPr>
                <a:spLocks noChangeShapeType="1"/>
              </p:cNvSpPr>
              <p:nvPr/>
            </p:nvSpPr>
            <p:spPr bwMode="auto">
              <a:xfrm>
                <a:off x="5011738" y="45402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Line 20"/>
              <p:cNvSpPr>
                <a:spLocks noChangeShapeType="1"/>
              </p:cNvSpPr>
              <p:nvPr/>
            </p:nvSpPr>
            <p:spPr bwMode="auto">
              <a:xfrm>
                <a:off x="5011738" y="45862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Line 21"/>
              <p:cNvSpPr>
                <a:spLocks noChangeShapeType="1"/>
              </p:cNvSpPr>
              <p:nvPr/>
            </p:nvSpPr>
            <p:spPr bwMode="auto">
              <a:xfrm>
                <a:off x="5011738" y="463232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Line 22"/>
              <p:cNvSpPr>
                <a:spLocks noChangeShapeType="1"/>
              </p:cNvSpPr>
              <p:nvPr/>
            </p:nvSpPr>
            <p:spPr bwMode="auto">
              <a:xfrm>
                <a:off x="5011738" y="46783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Line 23"/>
              <p:cNvSpPr>
                <a:spLocks noChangeShapeType="1"/>
              </p:cNvSpPr>
              <p:nvPr/>
            </p:nvSpPr>
            <p:spPr bwMode="auto">
              <a:xfrm>
                <a:off x="5011738" y="472440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Line 24"/>
              <p:cNvSpPr>
                <a:spLocks noChangeShapeType="1"/>
              </p:cNvSpPr>
              <p:nvPr/>
            </p:nvSpPr>
            <p:spPr bwMode="auto">
              <a:xfrm>
                <a:off x="5011738" y="477043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Line 25"/>
              <p:cNvSpPr>
                <a:spLocks noChangeShapeType="1"/>
              </p:cNvSpPr>
              <p:nvPr/>
            </p:nvSpPr>
            <p:spPr bwMode="auto">
              <a:xfrm>
                <a:off x="5011738" y="481647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Line 26"/>
              <p:cNvSpPr>
                <a:spLocks noChangeShapeType="1"/>
              </p:cNvSpPr>
              <p:nvPr/>
            </p:nvSpPr>
            <p:spPr bwMode="auto">
              <a:xfrm>
                <a:off x="5011738" y="48625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Line 27"/>
              <p:cNvSpPr>
                <a:spLocks noChangeShapeType="1"/>
              </p:cNvSpPr>
              <p:nvPr/>
            </p:nvSpPr>
            <p:spPr bwMode="auto">
              <a:xfrm>
                <a:off x="5675313"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Line 28"/>
              <p:cNvSpPr>
                <a:spLocks noChangeShapeType="1"/>
              </p:cNvSpPr>
              <p:nvPr/>
            </p:nvSpPr>
            <p:spPr bwMode="auto">
              <a:xfrm>
                <a:off x="5462588"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Line 29"/>
              <p:cNvSpPr>
                <a:spLocks noChangeShapeType="1"/>
              </p:cNvSpPr>
              <p:nvPr/>
            </p:nvSpPr>
            <p:spPr bwMode="auto">
              <a:xfrm>
                <a:off x="534352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Line 30"/>
              <p:cNvSpPr>
                <a:spLocks noChangeShapeType="1"/>
              </p:cNvSpPr>
              <p:nvPr/>
            </p:nvSpPr>
            <p:spPr bwMode="auto">
              <a:xfrm>
                <a:off x="5302250"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Line 31"/>
              <p:cNvSpPr>
                <a:spLocks noChangeShapeType="1"/>
              </p:cNvSpPr>
              <p:nvPr/>
            </p:nvSpPr>
            <p:spPr bwMode="auto">
              <a:xfrm>
                <a:off x="521652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Line 32"/>
              <p:cNvSpPr>
                <a:spLocks noChangeShapeType="1"/>
              </p:cNvSpPr>
              <p:nvPr/>
            </p:nvSpPr>
            <p:spPr bwMode="auto">
              <a:xfrm>
                <a:off x="5137150"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 name="Line 33"/>
              <p:cNvSpPr>
                <a:spLocks noChangeShapeType="1"/>
              </p:cNvSpPr>
              <p:nvPr/>
            </p:nvSpPr>
            <p:spPr bwMode="auto">
              <a:xfrm>
                <a:off x="556577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Line 34"/>
              <p:cNvSpPr>
                <a:spLocks noChangeShapeType="1"/>
              </p:cNvSpPr>
              <p:nvPr/>
            </p:nvSpPr>
            <p:spPr bwMode="auto">
              <a:xfrm>
                <a:off x="5091113"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 name="Rectangle 35"/>
              <p:cNvSpPr>
                <a:spLocks noChangeArrowheads="1"/>
              </p:cNvSpPr>
              <p:nvPr/>
            </p:nvSpPr>
            <p:spPr bwMode="auto">
              <a:xfrm>
                <a:off x="5008563" y="4205288"/>
                <a:ext cx="760412" cy="14922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36"/>
              <p:cNvSpPr>
                <a:spLocks noChangeArrowheads="1"/>
              </p:cNvSpPr>
              <p:nvPr/>
            </p:nvSpPr>
            <p:spPr bwMode="auto">
              <a:xfrm>
                <a:off x="5159375" y="4219575"/>
                <a:ext cx="4286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FFFFFF"/>
                    </a:solidFill>
                    <a:effectLst/>
                    <a:latin typeface="Segoe UI" panose="020B0502040204020203" pitchFamily="34" charset="0"/>
                  </a:rPr>
                  <a:t>Cold 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4" name="Line 37"/>
              <p:cNvSpPr>
                <a:spLocks noChangeShapeType="1"/>
              </p:cNvSpPr>
              <p:nvPr/>
            </p:nvSpPr>
            <p:spPr bwMode="auto">
              <a:xfrm>
                <a:off x="5011738" y="49085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Line 38"/>
              <p:cNvSpPr>
                <a:spLocks noChangeShapeType="1"/>
              </p:cNvSpPr>
              <p:nvPr/>
            </p:nvSpPr>
            <p:spPr bwMode="auto">
              <a:xfrm>
                <a:off x="5011738" y="49545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 name="Line 39"/>
              <p:cNvSpPr>
                <a:spLocks noChangeShapeType="1"/>
              </p:cNvSpPr>
              <p:nvPr/>
            </p:nvSpPr>
            <p:spPr bwMode="auto">
              <a:xfrm>
                <a:off x="5011738" y="499903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Line 40"/>
              <p:cNvSpPr>
                <a:spLocks noChangeShapeType="1"/>
              </p:cNvSpPr>
              <p:nvPr/>
            </p:nvSpPr>
            <p:spPr bwMode="auto">
              <a:xfrm>
                <a:off x="5011738" y="50466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Line 41"/>
              <p:cNvSpPr>
                <a:spLocks noChangeShapeType="1"/>
              </p:cNvSpPr>
              <p:nvPr/>
            </p:nvSpPr>
            <p:spPr bwMode="auto">
              <a:xfrm>
                <a:off x="5011738" y="50911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Line 42"/>
              <p:cNvSpPr>
                <a:spLocks noChangeShapeType="1"/>
              </p:cNvSpPr>
              <p:nvPr/>
            </p:nvSpPr>
            <p:spPr bwMode="auto">
              <a:xfrm>
                <a:off x="5011738" y="51371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Line 43"/>
              <p:cNvSpPr>
                <a:spLocks noChangeShapeType="1"/>
              </p:cNvSpPr>
              <p:nvPr/>
            </p:nvSpPr>
            <p:spPr bwMode="auto">
              <a:xfrm>
                <a:off x="5011738" y="51831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Line 44"/>
              <p:cNvSpPr>
                <a:spLocks noChangeShapeType="1"/>
              </p:cNvSpPr>
              <p:nvPr/>
            </p:nvSpPr>
            <p:spPr bwMode="auto">
              <a:xfrm>
                <a:off x="5011738" y="522922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 name="Line 45"/>
              <p:cNvSpPr>
                <a:spLocks noChangeShapeType="1"/>
              </p:cNvSpPr>
              <p:nvPr/>
            </p:nvSpPr>
            <p:spPr bwMode="auto">
              <a:xfrm>
                <a:off x="5011738" y="52752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Line 46"/>
              <p:cNvSpPr>
                <a:spLocks noChangeShapeType="1"/>
              </p:cNvSpPr>
              <p:nvPr/>
            </p:nvSpPr>
            <p:spPr bwMode="auto">
              <a:xfrm>
                <a:off x="5091113" y="4884738"/>
                <a:ext cx="0" cy="3905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Line 47"/>
              <p:cNvSpPr>
                <a:spLocks noChangeShapeType="1"/>
              </p:cNvSpPr>
              <p:nvPr/>
            </p:nvSpPr>
            <p:spPr bwMode="auto">
              <a:xfrm>
                <a:off x="5011738" y="52816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Line 48"/>
              <p:cNvSpPr>
                <a:spLocks noChangeShapeType="1"/>
              </p:cNvSpPr>
              <p:nvPr/>
            </p:nvSpPr>
            <p:spPr bwMode="auto">
              <a:xfrm flipH="1">
                <a:off x="5130800" y="4838700"/>
                <a:ext cx="6350" cy="4429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Line 49"/>
              <p:cNvSpPr>
                <a:spLocks noChangeShapeType="1"/>
              </p:cNvSpPr>
              <p:nvPr/>
            </p:nvSpPr>
            <p:spPr bwMode="auto">
              <a:xfrm>
                <a:off x="5216525" y="4827588"/>
                <a:ext cx="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Line 50"/>
              <p:cNvSpPr>
                <a:spLocks noChangeShapeType="1"/>
              </p:cNvSpPr>
              <p:nvPr/>
            </p:nvSpPr>
            <p:spPr bwMode="auto">
              <a:xfrm>
                <a:off x="5297488" y="4827588"/>
                <a:ext cx="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Line 51"/>
              <p:cNvSpPr>
                <a:spLocks noChangeShapeType="1"/>
              </p:cNvSpPr>
              <p:nvPr/>
            </p:nvSpPr>
            <p:spPr bwMode="auto">
              <a:xfrm>
                <a:off x="5343525" y="4838700"/>
                <a:ext cx="0" cy="4429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Line 52"/>
              <p:cNvSpPr>
                <a:spLocks noChangeShapeType="1"/>
              </p:cNvSpPr>
              <p:nvPr/>
            </p:nvSpPr>
            <p:spPr bwMode="auto">
              <a:xfrm>
                <a:off x="5462588" y="4827588"/>
                <a:ext cx="0" cy="44767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 name="Line 53"/>
              <p:cNvSpPr>
                <a:spLocks noChangeShapeType="1"/>
              </p:cNvSpPr>
              <p:nvPr/>
            </p:nvSpPr>
            <p:spPr bwMode="auto">
              <a:xfrm>
                <a:off x="5565775" y="4827588"/>
                <a:ext cx="635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Line 54"/>
              <p:cNvSpPr>
                <a:spLocks noChangeShapeType="1"/>
              </p:cNvSpPr>
              <p:nvPr/>
            </p:nvSpPr>
            <p:spPr bwMode="auto">
              <a:xfrm>
                <a:off x="5675313" y="4833938"/>
                <a:ext cx="0" cy="4413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1" name="Group 240"/>
            <p:cNvGrpSpPr/>
            <p:nvPr/>
          </p:nvGrpSpPr>
          <p:grpSpPr>
            <a:xfrm>
              <a:off x="971037" y="4106023"/>
              <a:ext cx="989171" cy="658814"/>
              <a:chOff x="1349375" y="4124325"/>
              <a:chExt cx="827087" cy="550862"/>
            </a:xfrm>
          </p:grpSpPr>
          <p:sp>
            <p:nvSpPr>
              <p:cNvPr id="274" name="Rectangle 55"/>
              <p:cNvSpPr>
                <a:spLocks noChangeArrowheads="1"/>
              </p:cNvSpPr>
              <p:nvPr/>
            </p:nvSpPr>
            <p:spPr bwMode="auto">
              <a:xfrm>
                <a:off x="1349375" y="4286250"/>
                <a:ext cx="823912" cy="388937"/>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Line 56"/>
              <p:cNvSpPr>
                <a:spLocks noChangeShapeType="1"/>
              </p:cNvSpPr>
              <p:nvPr/>
            </p:nvSpPr>
            <p:spPr bwMode="auto">
              <a:xfrm>
                <a:off x="1349375" y="4337050"/>
                <a:ext cx="8239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Line 57"/>
              <p:cNvSpPr>
                <a:spLocks noChangeShapeType="1"/>
              </p:cNvSpPr>
              <p:nvPr/>
            </p:nvSpPr>
            <p:spPr bwMode="auto">
              <a:xfrm>
                <a:off x="1352550" y="4391025"/>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Line 58"/>
              <p:cNvSpPr>
                <a:spLocks noChangeShapeType="1"/>
              </p:cNvSpPr>
              <p:nvPr/>
            </p:nvSpPr>
            <p:spPr bwMode="auto">
              <a:xfrm>
                <a:off x="1352550" y="4437063"/>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Line 59"/>
              <p:cNvSpPr>
                <a:spLocks noChangeShapeType="1"/>
              </p:cNvSpPr>
              <p:nvPr/>
            </p:nvSpPr>
            <p:spPr bwMode="auto">
              <a:xfrm>
                <a:off x="1352550" y="4489450"/>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Line 60"/>
              <p:cNvSpPr>
                <a:spLocks noChangeShapeType="1"/>
              </p:cNvSpPr>
              <p:nvPr/>
            </p:nvSpPr>
            <p:spPr bwMode="auto">
              <a:xfrm>
                <a:off x="1352550" y="4535488"/>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Line 61"/>
              <p:cNvSpPr>
                <a:spLocks noChangeShapeType="1"/>
              </p:cNvSpPr>
              <p:nvPr/>
            </p:nvSpPr>
            <p:spPr bwMode="auto">
              <a:xfrm>
                <a:off x="1352550" y="4586288"/>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Line 62"/>
              <p:cNvSpPr>
                <a:spLocks noChangeShapeType="1"/>
              </p:cNvSpPr>
              <p:nvPr/>
            </p:nvSpPr>
            <p:spPr bwMode="auto">
              <a:xfrm>
                <a:off x="1349375" y="4630738"/>
                <a:ext cx="8239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 name="Line 63"/>
              <p:cNvSpPr>
                <a:spLocks noChangeShapeType="1"/>
              </p:cNvSpPr>
              <p:nvPr/>
            </p:nvSpPr>
            <p:spPr bwMode="auto">
              <a:xfrm>
                <a:off x="20732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 name="Line 64"/>
              <p:cNvSpPr>
                <a:spLocks noChangeShapeType="1"/>
              </p:cNvSpPr>
              <p:nvPr/>
            </p:nvSpPr>
            <p:spPr bwMode="auto">
              <a:xfrm>
                <a:off x="18446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Line 65"/>
              <p:cNvSpPr>
                <a:spLocks noChangeShapeType="1"/>
              </p:cNvSpPr>
              <p:nvPr/>
            </p:nvSpPr>
            <p:spPr bwMode="auto">
              <a:xfrm>
                <a:off x="1712913"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Line 66"/>
              <p:cNvSpPr>
                <a:spLocks noChangeShapeType="1"/>
              </p:cNvSpPr>
              <p:nvPr/>
            </p:nvSpPr>
            <p:spPr bwMode="auto">
              <a:xfrm>
                <a:off x="16668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 name="Line 67"/>
              <p:cNvSpPr>
                <a:spLocks noChangeShapeType="1"/>
              </p:cNvSpPr>
              <p:nvPr/>
            </p:nvSpPr>
            <p:spPr bwMode="auto">
              <a:xfrm>
                <a:off x="1576388"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Line 68"/>
              <p:cNvSpPr>
                <a:spLocks noChangeShapeType="1"/>
              </p:cNvSpPr>
              <p:nvPr/>
            </p:nvSpPr>
            <p:spPr bwMode="auto">
              <a:xfrm>
                <a:off x="1490663"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Line 69"/>
              <p:cNvSpPr>
                <a:spLocks noChangeShapeType="1"/>
              </p:cNvSpPr>
              <p:nvPr/>
            </p:nvSpPr>
            <p:spPr bwMode="auto">
              <a:xfrm>
                <a:off x="19589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Line 70"/>
              <p:cNvSpPr>
                <a:spLocks noChangeShapeType="1"/>
              </p:cNvSpPr>
              <p:nvPr/>
            </p:nvSpPr>
            <p:spPr bwMode="auto">
              <a:xfrm>
                <a:off x="14382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Rectangle 71"/>
              <p:cNvSpPr>
                <a:spLocks noChangeArrowheads="1"/>
              </p:cNvSpPr>
              <p:nvPr/>
            </p:nvSpPr>
            <p:spPr bwMode="auto">
              <a:xfrm>
                <a:off x="1349375" y="4124325"/>
                <a:ext cx="823912" cy="161925"/>
              </a:xfrm>
              <a:prstGeom prst="rect">
                <a:avLst/>
              </a:prstGeom>
              <a:solidFill>
                <a:srgbClr val="D83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72"/>
              <p:cNvSpPr>
                <a:spLocks noChangeArrowheads="1"/>
              </p:cNvSpPr>
              <p:nvPr/>
            </p:nvSpPr>
            <p:spPr bwMode="auto">
              <a:xfrm>
                <a:off x="1493838" y="4151313"/>
                <a:ext cx="3889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FFFFFF"/>
                    </a:solidFill>
                    <a:effectLst/>
                    <a:latin typeface="Segoe UI" panose="020B0502040204020203" pitchFamily="34" charset="0"/>
                  </a:rPr>
                  <a:t>Hot 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42" name="Group 241"/>
            <p:cNvGrpSpPr/>
            <p:nvPr/>
          </p:nvGrpSpPr>
          <p:grpSpPr>
            <a:xfrm>
              <a:off x="960437" y="4857616"/>
              <a:ext cx="1006574" cy="627902"/>
              <a:chOff x="1349375" y="4716463"/>
              <a:chExt cx="827087" cy="515937"/>
            </a:xfrm>
          </p:grpSpPr>
          <p:sp>
            <p:nvSpPr>
              <p:cNvPr id="256" name="Rectangle 73"/>
              <p:cNvSpPr>
                <a:spLocks noChangeArrowheads="1"/>
              </p:cNvSpPr>
              <p:nvPr/>
            </p:nvSpPr>
            <p:spPr bwMode="auto">
              <a:xfrm>
                <a:off x="1349375" y="4865688"/>
                <a:ext cx="823912" cy="366712"/>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Line 74"/>
              <p:cNvSpPr>
                <a:spLocks noChangeShapeType="1"/>
              </p:cNvSpPr>
              <p:nvPr/>
            </p:nvSpPr>
            <p:spPr bwMode="auto">
              <a:xfrm>
                <a:off x="1349375" y="4916488"/>
                <a:ext cx="8239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Line 75"/>
              <p:cNvSpPr>
                <a:spLocks noChangeShapeType="1"/>
              </p:cNvSpPr>
              <p:nvPr/>
            </p:nvSpPr>
            <p:spPr bwMode="auto">
              <a:xfrm>
                <a:off x="1352550" y="4965700"/>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Line 76"/>
              <p:cNvSpPr>
                <a:spLocks noChangeShapeType="1"/>
              </p:cNvSpPr>
              <p:nvPr/>
            </p:nvSpPr>
            <p:spPr bwMode="auto">
              <a:xfrm>
                <a:off x="1352550" y="5011738"/>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77"/>
              <p:cNvSpPr>
                <a:spLocks noChangeShapeType="1"/>
              </p:cNvSpPr>
              <p:nvPr/>
            </p:nvSpPr>
            <p:spPr bwMode="auto">
              <a:xfrm>
                <a:off x="1352550" y="5057775"/>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Line 78"/>
              <p:cNvSpPr>
                <a:spLocks noChangeShapeType="1"/>
              </p:cNvSpPr>
              <p:nvPr/>
            </p:nvSpPr>
            <p:spPr bwMode="auto">
              <a:xfrm>
                <a:off x="1352550" y="5103813"/>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Line 79"/>
              <p:cNvSpPr>
                <a:spLocks noChangeShapeType="1"/>
              </p:cNvSpPr>
              <p:nvPr/>
            </p:nvSpPr>
            <p:spPr bwMode="auto">
              <a:xfrm>
                <a:off x="1352550" y="5149850"/>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Line 80"/>
              <p:cNvSpPr>
                <a:spLocks noChangeShapeType="1"/>
              </p:cNvSpPr>
              <p:nvPr/>
            </p:nvSpPr>
            <p:spPr bwMode="auto">
              <a:xfrm>
                <a:off x="1349375" y="5192713"/>
                <a:ext cx="8239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Line 81"/>
              <p:cNvSpPr>
                <a:spLocks noChangeShapeType="1"/>
              </p:cNvSpPr>
              <p:nvPr/>
            </p:nvSpPr>
            <p:spPr bwMode="auto">
              <a:xfrm>
                <a:off x="20732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Line 82"/>
              <p:cNvSpPr>
                <a:spLocks noChangeShapeType="1"/>
              </p:cNvSpPr>
              <p:nvPr/>
            </p:nvSpPr>
            <p:spPr bwMode="auto">
              <a:xfrm>
                <a:off x="18446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Line 83"/>
              <p:cNvSpPr>
                <a:spLocks noChangeShapeType="1"/>
              </p:cNvSpPr>
              <p:nvPr/>
            </p:nvSpPr>
            <p:spPr bwMode="auto">
              <a:xfrm>
                <a:off x="1712913"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Line 84"/>
              <p:cNvSpPr>
                <a:spLocks noChangeShapeType="1"/>
              </p:cNvSpPr>
              <p:nvPr/>
            </p:nvSpPr>
            <p:spPr bwMode="auto">
              <a:xfrm>
                <a:off x="16668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Line 85"/>
              <p:cNvSpPr>
                <a:spLocks noChangeShapeType="1"/>
              </p:cNvSpPr>
              <p:nvPr/>
            </p:nvSpPr>
            <p:spPr bwMode="auto">
              <a:xfrm>
                <a:off x="1576388"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Line 86"/>
              <p:cNvSpPr>
                <a:spLocks noChangeShapeType="1"/>
              </p:cNvSpPr>
              <p:nvPr/>
            </p:nvSpPr>
            <p:spPr bwMode="auto">
              <a:xfrm>
                <a:off x="1484313" y="4919663"/>
                <a:ext cx="635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Line 87"/>
              <p:cNvSpPr>
                <a:spLocks noChangeShapeType="1"/>
              </p:cNvSpPr>
              <p:nvPr/>
            </p:nvSpPr>
            <p:spPr bwMode="auto">
              <a:xfrm>
                <a:off x="19589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Line 88"/>
              <p:cNvSpPr>
                <a:spLocks noChangeShapeType="1"/>
              </p:cNvSpPr>
              <p:nvPr/>
            </p:nvSpPr>
            <p:spPr bwMode="auto">
              <a:xfrm>
                <a:off x="14382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Rectangle 89"/>
              <p:cNvSpPr>
                <a:spLocks noChangeArrowheads="1"/>
              </p:cNvSpPr>
              <p:nvPr/>
            </p:nvSpPr>
            <p:spPr bwMode="auto">
              <a:xfrm>
                <a:off x="1349375" y="4716463"/>
                <a:ext cx="823912" cy="1492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90"/>
              <p:cNvSpPr>
                <a:spLocks noChangeArrowheads="1"/>
              </p:cNvSpPr>
              <p:nvPr/>
            </p:nvSpPr>
            <p:spPr bwMode="auto">
              <a:xfrm>
                <a:off x="1493838" y="4737100"/>
                <a:ext cx="4175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FFFFFF"/>
                    </a:solidFill>
                    <a:effectLst/>
                    <a:latin typeface="Segoe UI" panose="020B0502040204020203" pitchFamily="34" charset="0"/>
                  </a:rPr>
                  <a:t>Cold data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43" name="Group 242"/>
            <p:cNvGrpSpPr/>
            <p:nvPr/>
          </p:nvGrpSpPr>
          <p:grpSpPr>
            <a:xfrm>
              <a:off x="655637" y="1968502"/>
              <a:ext cx="2773362" cy="3814763"/>
              <a:chOff x="1057274" y="2284413"/>
              <a:chExt cx="2217738" cy="3182937"/>
            </a:xfrm>
          </p:grpSpPr>
          <p:sp>
            <p:nvSpPr>
              <p:cNvPr id="254" name="Rectangle 91"/>
              <p:cNvSpPr>
                <a:spLocks noChangeArrowheads="1"/>
              </p:cNvSpPr>
              <p:nvPr/>
            </p:nvSpPr>
            <p:spPr bwMode="auto">
              <a:xfrm>
                <a:off x="1057275" y="2901950"/>
                <a:ext cx="2217737" cy="2565400"/>
              </a:xfrm>
              <a:prstGeom prst="rect">
                <a:avLst/>
              </a:prstGeom>
              <a:noFill/>
              <a:ln w="12700" cap="sq">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Rectangle 92"/>
              <p:cNvSpPr>
                <a:spLocks noChangeArrowheads="1"/>
              </p:cNvSpPr>
              <p:nvPr/>
            </p:nvSpPr>
            <p:spPr bwMode="auto">
              <a:xfrm>
                <a:off x="1057274" y="2284413"/>
                <a:ext cx="2217737" cy="617537"/>
              </a:xfrm>
              <a:prstGeom prst="rect">
                <a:avLst/>
              </a:prstGeom>
              <a:solidFill>
                <a:srgbClr val="737373"/>
              </a:solidFill>
              <a:ln w="9525">
                <a:solidFill>
                  <a:schemeClr val="accent3">
                    <a:lumMod val="60000"/>
                    <a:lumOff val="40000"/>
                  </a:schemeClr>
                </a:solid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pPr>
                <a:r>
                  <a:rPr lang="en-US" altLang="en-US" sz="1200" dirty="0">
                    <a:solidFill>
                      <a:srgbClr val="FFFFFF"/>
                    </a:solidFill>
                    <a:latin typeface="Segoe UI Semibold" panose="020B0702040204020203" pitchFamily="34" charset="0"/>
                  </a:rPr>
                  <a:t>On-premises network</a:t>
                </a:r>
                <a:endParaRPr lang="en-US" altLang="en-US" dirty="0">
                  <a:latin typeface="Arial" panose="020B0604020202020204" pitchFamily="34" charset="0"/>
                </a:endParaRPr>
              </a:p>
            </p:txBody>
          </p:sp>
        </p:grpSp>
        <p:grpSp>
          <p:nvGrpSpPr>
            <p:cNvPr id="244" name="Group 243"/>
            <p:cNvGrpSpPr/>
            <p:nvPr/>
          </p:nvGrpSpPr>
          <p:grpSpPr>
            <a:xfrm>
              <a:off x="4641071" y="1968501"/>
              <a:ext cx="2720166" cy="3814762"/>
              <a:chOff x="4646612" y="2301876"/>
              <a:chExt cx="2219325" cy="3173412"/>
            </a:xfrm>
          </p:grpSpPr>
          <p:sp>
            <p:nvSpPr>
              <p:cNvPr id="252" name="Rectangle 97"/>
              <p:cNvSpPr>
                <a:spLocks noChangeArrowheads="1"/>
              </p:cNvSpPr>
              <p:nvPr/>
            </p:nvSpPr>
            <p:spPr bwMode="auto">
              <a:xfrm>
                <a:off x="4646613" y="2909888"/>
                <a:ext cx="2216150" cy="2565400"/>
              </a:xfrm>
              <a:prstGeom prst="rect">
                <a:avLst/>
              </a:prstGeom>
              <a:noFill/>
              <a:ln w="12700" cap="sq">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Rectangle 109"/>
              <p:cNvSpPr>
                <a:spLocks noChangeArrowheads="1"/>
              </p:cNvSpPr>
              <p:nvPr/>
            </p:nvSpPr>
            <p:spPr bwMode="auto">
              <a:xfrm>
                <a:off x="4646612" y="2301876"/>
                <a:ext cx="2219325" cy="604838"/>
              </a:xfrm>
              <a:prstGeom prst="rect">
                <a:avLst/>
              </a:prstGeom>
              <a:solidFill>
                <a:srgbClr val="107C10"/>
              </a:solidFill>
              <a:ln w="9525">
                <a:solidFill>
                  <a:srgbClr val="107C10"/>
                </a:solid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pPr>
                <a:r>
                  <a:rPr lang="en-US" altLang="en-US" sz="1200" dirty="0">
                    <a:solidFill>
                      <a:srgbClr val="FFFFFF"/>
                    </a:solidFill>
                    <a:latin typeface="Segoe UI Semibold" panose="020B0702040204020203" pitchFamily="34" charset="0"/>
                  </a:rPr>
                  <a:t>Azure PaaS</a:t>
                </a:r>
                <a:endParaRPr lang="en-US" altLang="en-US" sz="1200" dirty="0">
                  <a:latin typeface="Arial" panose="020B0604020202020204" pitchFamily="34" charset="0"/>
                </a:endParaRPr>
              </a:p>
            </p:txBody>
          </p:sp>
        </p:grpSp>
        <p:sp>
          <p:nvSpPr>
            <p:cNvPr id="245" name="Rectangle 110"/>
            <p:cNvSpPr>
              <a:spLocks noChangeArrowheads="1"/>
            </p:cNvSpPr>
            <p:nvPr/>
          </p:nvSpPr>
          <p:spPr bwMode="auto">
            <a:xfrm>
              <a:off x="4646613" y="2306638"/>
              <a:ext cx="2216150" cy="604837"/>
            </a:xfrm>
            <a:prstGeom prst="rect">
              <a:avLst/>
            </a:prstGeom>
            <a:noFill/>
            <a:ln w="9525"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46" name="Straight Arrow Connector 245"/>
            <p:cNvCxnSpPr/>
            <p:nvPr/>
          </p:nvCxnSpPr>
          <p:spPr>
            <a:xfrm>
              <a:off x="1947105" y="5149246"/>
              <a:ext cx="3058906" cy="15863"/>
            </a:xfrm>
            <a:prstGeom prst="straightConnector1">
              <a:avLst/>
            </a:prstGeom>
            <a:ln w="19050">
              <a:headEnd type="none" w="med" len="med"/>
              <a:tailEnd type="arrow" w="med" len="med"/>
            </a:ln>
          </p:spPr>
          <p:style>
            <a:lnRef idx="1">
              <a:schemeClr val="accent6"/>
            </a:lnRef>
            <a:fillRef idx="0">
              <a:schemeClr val="accent6"/>
            </a:fillRef>
            <a:effectRef idx="0">
              <a:schemeClr val="accent6"/>
            </a:effectRef>
            <a:fontRef idx="minor">
              <a:schemeClr val="tx1"/>
            </a:fontRef>
          </p:style>
        </p:cxnSp>
        <p:grpSp>
          <p:nvGrpSpPr>
            <p:cNvPr id="247" name="Group 246"/>
            <p:cNvGrpSpPr/>
            <p:nvPr/>
          </p:nvGrpSpPr>
          <p:grpSpPr>
            <a:xfrm>
              <a:off x="3889612" y="4914012"/>
              <a:ext cx="261938" cy="360362"/>
              <a:chOff x="3849688" y="2889250"/>
              <a:chExt cx="261938" cy="360362"/>
            </a:xfrm>
          </p:grpSpPr>
          <p:sp>
            <p:nvSpPr>
              <p:cNvPr id="249" name="Rectangle 115"/>
              <p:cNvSpPr>
                <a:spLocks noChangeArrowheads="1"/>
              </p:cNvSpPr>
              <p:nvPr/>
            </p:nvSpPr>
            <p:spPr bwMode="auto">
              <a:xfrm>
                <a:off x="3875088" y="3068638"/>
                <a:ext cx="209550" cy="15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Oval 116"/>
              <p:cNvSpPr>
                <a:spLocks noChangeArrowheads="1"/>
              </p:cNvSpPr>
              <p:nvPr/>
            </p:nvSpPr>
            <p:spPr bwMode="auto">
              <a:xfrm>
                <a:off x="3897313" y="2909888"/>
                <a:ext cx="163513" cy="16033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117"/>
              <p:cNvSpPr>
                <a:spLocks noEditPoints="1"/>
              </p:cNvSpPr>
              <p:nvPr/>
            </p:nvSpPr>
            <p:spPr bwMode="auto">
              <a:xfrm>
                <a:off x="3849688" y="2889250"/>
                <a:ext cx="261938" cy="360362"/>
              </a:xfrm>
              <a:custGeom>
                <a:avLst/>
                <a:gdLst>
                  <a:gd name="T0" fmla="*/ 371 w 412"/>
                  <a:gd name="T1" fmla="*/ 247 h 576"/>
                  <a:gd name="T2" fmla="*/ 371 w 412"/>
                  <a:gd name="T3" fmla="*/ 165 h 576"/>
                  <a:gd name="T4" fmla="*/ 206 w 412"/>
                  <a:gd name="T5" fmla="*/ 0 h 576"/>
                  <a:gd name="T6" fmla="*/ 42 w 412"/>
                  <a:gd name="T7" fmla="*/ 165 h 576"/>
                  <a:gd name="T8" fmla="*/ 42 w 412"/>
                  <a:gd name="T9" fmla="*/ 247 h 576"/>
                  <a:gd name="T10" fmla="*/ 0 w 412"/>
                  <a:gd name="T11" fmla="*/ 247 h 576"/>
                  <a:gd name="T12" fmla="*/ 0 w 412"/>
                  <a:gd name="T13" fmla="*/ 576 h 576"/>
                  <a:gd name="T14" fmla="*/ 412 w 412"/>
                  <a:gd name="T15" fmla="*/ 576 h 576"/>
                  <a:gd name="T16" fmla="*/ 412 w 412"/>
                  <a:gd name="T17" fmla="*/ 247 h 576"/>
                  <a:gd name="T18" fmla="*/ 371 w 412"/>
                  <a:gd name="T19" fmla="*/ 247 h 576"/>
                  <a:gd name="T20" fmla="*/ 83 w 412"/>
                  <a:gd name="T21" fmla="*/ 165 h 576"/>
                  <a:gd name="T22" fmla="*/ 206 w 412"/>
                  <a:gd name="T23" fmla="*/ 42 h 576"/>
                  <a:gd name="T24" fmla="*/ 330 w 412"/>
                  <a:gd name="T25" fmla="*/ 165 h 576"/>
                  <a:gd name="T26" fmla="*/ 330 w 412"/>
                  <a:gd name="T27" fmla="*/ 247 h 576"/>
                  <a:gd name="T28" fmla="*/ 83 w 412"/>
                  <a:gd name="T29" fmla="*/ 247 h 576"/>
                  <a:gd name="T30" fmla="*/ 83 w 412"/>
                  <a:gd name="T31" fmla="*/ 165 h 576"/>
                  <a:gd name="T32" fmla="*/ 371 w 412"/>
                  <a:gd name="T33" fmla="*/ 535 h 576"/>
                  <a:gd name="T34" fmla="*/ 42 w 412"/>
                  <a:gd name="T35" fmla="*/ 535 h 576"/>
                  <a:gd name="T36" fmla="*/ 42 w 412"/>
                  <a:gd name="T37" fmla="*/ 288 h 576"/>
                  <a:gd name="T38" fmla="*/ 371 w 412"/>
                  <a:gd name="T39" fmla="*/ 288 h 576"/>
                  <a:gd name="T40" fmla="*/ 371 w 412"/>
                  <a:gd name="T41" fmla="*/ 53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2" h="576">
                    <a:moveTo>
                      <a:pt x="371" y="247"/>
                    </a:moveTo>
                    <a:lnTo>
                      <a:pt x="371" y="165"/>
                    </a:lnTo>
                    <a:cubicBezTo>
                      <a:pt x="371" y="74"/>
                      <a:pt x="297" y="0"/>
                      <a:pt x="206" y="0"/>
                    </a:cubicBezTo>
                    <a:cubicBezTo>
                      <a:pt x="115" y="0"/>
                      <a:pt x="42" y="74"/>
                      <a:pt x="42" y="165"/>
                    </a:cubicBezTo>
                    <a:lnTo>
                      <a:pt x="42" y="247"/>
                    </a:lnTo>
                    <a:lnTo>
                      <a:pt x="0" y="247"/>
                    </a:lnTo>
                    <a:lnTo>
                      <a:pt x="0" y="576"/>
                    </a:lnTo>
                    <a:lnTo>
                      <a:pt x="412" y="576"/>
                    </a:lnTo>
                    <a:lnTo>
                      <a:pt x="412" y="247"/>
                    </a:lnTo>
                    <a:lnTo>
                      <a:pt x="371" y="247"/>
                    </a:lnTo>
                    <a:close/>
                    <a:moveTo>
                      <a:pt x="83" y="165"/>
                    </a:moveTo>
                    <a:cubicBezTo>
                      <a:pt x="83" y="97"/>
                      <a:pt x="138" y="42"/>
                      <a:pt x="206" y="42"/>
                    </a:cubicBezTo>
                    <a:cubicBezTo>
                      <a:pt x="274" y="42"/>
                      <a:pt x="330" y="97"/>
                      <a:pt x="330" y="165"/>
                    </a:cubicBezTo>
                    <a:lnTo>
                      <a:pt x="330" y="247"/>
                    </a:lnTo>
                    <a:lnTo>
                      <a:pt x="83" y="247"/>
                    </a:lnTo>
                    <a:lnTo>
                      <a:pt x="83" y="165"/>
                    </a:lnTo>
                    <a:close/>
                    <a:moveTo>
                      <a:pt x="371" y="535"/>
                    </a:moveTo>
                    <a:lnTo>
                      <a:pt x="42" y="535"/>
                    </a:lnTo>
                    <a:lnTo>
                      <a:pt x="42" y="288"/>
                    </a:lnTo>
                    <a:lnTo>
                      <a:pt x="371" y="288"/>
                    </a:lnTo>
                    <a:lnTo>
                      <a:pt x="371" y="535"/>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48" name="TextBox 247"/>
            <p:cNvSpPr txBox="1"/>
            <p:nvPr/>
          </p:nvSpPr>
          <p:spPr>
            <a:xfrm>
              <a:off x="3044491" y="5234921"/>
              <a:ext cx="2033566" cy="511759"/>
            </a:xfrm>
            <a:prstGeom prst="rect">
              <a:avLst/>
            </a:prstGeom>
            <a:noFill/>
          </p:spPr>
          <p:txBody>
            <a:bodyPr wrap="square" lIns="182880" tIns="146304" rIns="182880" bIns="146304" rtlCol="0">
              <a:spAutoFit/>
            </a:bodyPr>
            <a:lstStyle/>
            <a:p>
              <a:pPr algn="ctr">
                <a:lnSpc>
                  <a:spcPct val="90000"/>
                </a:lnSpc>
                <a:spcAft>
                  <a:spcPts val="600"/>
                </a:spcAft>
              </a:pPr>
              <a:r>
                <a:rPr lang="en-US" sz="1050" dirty="0">
                  <a:gradFill>
                    <a:gsLst>
                      <a:gs pos="2917">
                        <a:schemeClr val="tx1"/>
                      </a:gs>
                      <a:gs pos="30000">
                        <a:schemeClr val="tx1"/>
                      </a:gs>
                    </a:gsLst>
                    <a:lin ang="5400000" scaled="0"/>
                  </a:gradFill>
                </a:rPr>
                <a:t>Trickle migration</a:t>
              </a:r>
            </a:p>
          </p:txBody>
        </p:sp>
      </p:grpSp>
      <p:grpSp>
        <p:nvGrpSpPr>
          <p:cNvPr id="341" name="Group 340"/>
          <p:cNvGrpSpPr/>
          <p:nvPr/>
        </p:nvGrpSpPr>
        <p:grpSpPr>
          <a:xfrm>
            <a:off x="350837" y="2696227"/>
            <a:ext cx="1337324" cy="1305916"/>
            <a:chOff x="7056437" y="380782"/>
            <a:chExt cx="1762736" cy="1721337"/>
          </a:xfrm>
        </p:grpSpPr>
        <p:grpSp>
          <p:nvGrpSpPr>
            <p:cNvPr id="342" name="Group 341"/>
            <p:cNvGrpSpPr/>
            <p:nvPr/>
          </p:nvGrpSpPr>
          <p:grpSpPr>
            <a:xfrm>
              <a:off x="7073470" y="1185830"/>
              <a:ext cx="1745703" cy="916289"/>
              <a:chOff x="1075763" y="1698282"/>
              <a:chExt cx="2463584" cy="1293091"/>
            </a:xfrm>
          </p:grpSpPr>
          <p:pic>
            <p:nvPicPr>
              <p:cNvPr id="408"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6" t="3748" r="1035" b="1240"/>
              <a:stretch/>
            </p:blipFill>
            <p:spPr bwMode="auto">
              <a:xfrm>
                <a:off x="2310355" y="1891673"/>
                <a:ext cx="1228992" cy="635077"/>
              </a:xfrm>
              <a:prstGeom prst="rect">
                <a:avLst/>
              </a:prstGeom>
              <a:noFill/>
              <a:ln w="31750">
                <a:solidFill>
                  <a:srgbClr val="00BCF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 name="Picture 6" descr="http://www.ljzsoft.com/pptreport/sample/monthly_sales_report3.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0" t="2914" r="1140" b="5898"/>
              <a:stretch/>
            </p:blipFill>
            <p:spPr bwMode="auto">
              <a:xfrm>
                <a:off x="1075763" y="1698282"/>
                <a:ext cx="1219514" cy="797720"/>
              </a:xfrm>
              <a:prstGeom prst="rect">
                <a:avLst/>
              </a:prstGeom>
              <a:noFill/>
              <a:ln w="31750">
                <a:solidFill>
                  <a:srgbClr val="00BCF2"/>
                </a:solidFill>
                <a:miter lim="800000"/>
              </a:ln>
              <a:extLst>
                <a:ext uri="{909E8E84-426E-40DD-AFC4-6F175D3DCCD1}">
                  <a14:hiddenFill xmlns:a14="http://schemas.microsoft.com/office/drawing/2010/main">
                    <a:solidFill>
                      <a:srgbClr val="FFFFFF"/>
                    </a:solidFill>
                  </a14:hiddenFill>
                </a:ext>
              </a:extLst>
            </p:spPr>
          </p:pic>
          <p:pic>
            <p:nvPicPr>
              <p:cNvPr id="410" name="Picture 4" descr="http://www.webpagefx.com/images/crm-chart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9930" y="2194285"/>
                <a:ext cx="854779" cy="797088"/>
              </a:xfrm>
              <a:prstGeom prst="ellipse">
                <a:avLst/>
              </a:prstGeom>
              <a:ln w="31750" cap="flat">
                <a:solidFill>
                  <a:srgbClr val="00BCF2"/>
                </a:solidFill>
                <a:miter lim="800000"/>
              </a:ln>
              <a:effectLst/>
              <a:extLst>
                <a:ext uri="{909E8E84-426E-40DD-AFC4-6F175D3DCCD1}">
                  <a14:hiddenFill xmlns:a14="http://schemas.microsoft.com/office/drawing/2010/main">
                    <a:solidFill>
                      <a:srgbClr val="FFFFFF"/>
                    </a:solidFill>
                  </a14:hiddenFill>
                </a:ext>
              </a:extLst>
            </p:spPr>
          </p:pic>
        </p:grpSp>
        <p:grpSp>
          <p:nvGrpSpPr>
            <p:cNvPr id="343" name="Group 342"/>
            <p:cNvGrpSpPr/>
            <p:nvPr/>
          </p:nvGrpSpPr>
          <p:grpSpPr>
            <a:xfrm>
              <a:off x="7056437" y="380782"/>
              <a:ext cx="1762736" cy="716473"/>
              <a:chOff x="504147" y="1481021"/>
              <a:chExt cx="1762736" cy="716473"/>
            </a:xfrm>
          </p:grpSpPr>
          <p:grpSp>
            <p:nvGrpSpPr>
              <p:cNvPr id="363" name="Group 362"/>
              <p:cNvGrpSpPr/>
              <p:nvPr/>
            </p:nvGrpSpPr>
            <p:grpSpPr>
              <a:xfrm>
                <a:off x="504147" y="1481021"/>
                <a:ext cx="706499" cy="712653"/>
                <a:chOff x="504147" y="1481021"/>
                <a:chExt cx="706499" cy="712653"/>
              </a:xfrm>
            </p:grpSpPr>
            <p:sp>
              <p:nvSpPr>
                <p:cNvPr id="392" name="Oval 118"/>
                <p:cNvSpPr>
                  <a:spLocks noChangeArrowheads="1"/>
                </p:cNvSpPr>
                <p:nvPr/>
              </p:nvSpPr>
              <p:spPr bwMode="auto">
                <a:xfrm>
                  <a:off x="504147" y="1481021"/>
                  <a:ext cx="706499" cy="710489"/>
                </a:xfrm>
                <a:prstGeom prst="ellipse">
                  <a:avLst/>
                </a:prstGeom>
                <a:solidFill>
                  <a:schemeClr val="bg1"/>
                </a:solidFill>
                <a:ln w="31750">
                  <a:solidFill>
                    <a:srgbClr val="00BCF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393" name="Group 392"/>
                <p:cNvGrpSpPr/>
                <p:nvPr/>
              </p:nvGrpSpPr>
              <p:grpSpPr>
                <a:xfrm>
                  <a:off x="504147" y="1481021"/>
                  <a:ext cx="706499" cy="712653"/>
                  <a:chOff x="-3351069" y="3635378"/>
                  <a:chExt cx="561975" cy="566871"/>
                </a:xfrm>
              </p:grpSpPr>
              <p:sp>
                <p:nvSpPr>
                  <p:cNvPr id="394" name="Oval 118"/>
                  <p:cNvSpPr>
                    <a:spLocks noChangeArrowheads="1"/>
                  </p:cNvSpPr>
                  <p:nvPr/>
                </p:nvSpPr>
                <p:spPr bwMode="auto">
                  <a:xfrm>
                    <a:off x="-3351069" y="3635378"/>
                    <a:ext cx="561975" cy="565150"/>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5" name="Freeform 119"/>
                  <p:cNvSpPr>
                    <a:spLocks/>
                  </p:cNvSpPr>
                  <p:nvPr/>
                </p:nvSpPr>
                <p:spPr bwMode="auto">
                  <a:xfrm>
                    <a:off x="-3170094" y="3692528"/>
                    <a:ext cx="196850" cy="131762"/>
                  </a:xfrm>
                  <a:custGeom>
                    <a:avLst/>
                    <a:gdLst>
                      <a:gd name="T0" fmla="*/ 28 w 52"/>
                      <a:gd name="T1" fmla="*/ 0 h 35"/>
                      <a:gd name="T2" fmla="*/ 24 w 52"/>
                      <a:gd name="T3" fmla="*/ 0 h 35"/>
                      <a:gd name="T4" fmla="*/ 0 w 52"/>
                      <a:gd name="T5" fmla="*/ 24 h 35"/>
                      <a:gd name="T6" fmla="*/ 0 w 52"/>
                      <a:gd name="T7" fmla="*/ 35 h 35"/>
                      <a:gd name="T8" fmla="*/ 52 w 52"/>
                      <a:gd name="T9" fmla="*/ 35 h 35"/>
                      <a:gd name="T10" fmla="*/ 52 w 52"/>
                      <a:gd name="T11" fmla="*/ 24 h 35"/>
                      <a:gd name="T12" fmla="*/ 28 w 52"/>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52" h="35">
                        <a:moveTo>
                          <a:pt x="28" y="0"/>
                        </a:moveTo>
                        <a:cubicBezTo>
                          <a:pt x="24" y="0"/>
                          <a:pt x="24" y="0"/>
                          <a:pt x="24" y="0"/>
                        </a:cubicBezTo>
                        <a:cubicBezTo>
                          <a:pt x="11" y="0"/>
                          <a:pt x="0" y="10"/>
                          <a:pt x="0" y="24"/>
                        </a:cubicBezTo>
                        <a:cubicBezTo>
                          <a:pt x="0" y="35"/>
                          <a:pt x="0" y="35"/>
                          <a:pt x="0" y="35"/>
                        </a:cubicBezTo>
                        <a:cubicBezTo>
                          <a:pt x="52" y="35"/>
                          <a:pt x="52" y="35"/>
                          <a:pt x="52" y="35"/>
                        </a:cubicBezTo>
                        <a:cubicBezTo>
                          <a:pt x="52" y="24"/>
                          <a:pt x="52" y="24"/>
                          <a:pt x="52" y="24"/>
                        </a:cubicBezTo>
                        <a:cubicBezTo>
                          <a:pt x="52" y="10"/>
                          <a:pt x="41" y="0"/>
                          <a:pt x="28"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6" name="Freeform 120"/>
                  <p:cNvSpPr>
                    <a:spLocks/>
                  </p:cNvSpPr>
                  <p:nvPr/>
                </p:nvSpPr>
                <p:spPr bwMode="auto">
                  <a:xfrm>
                    <a:off x="-3192319" y="3854453"/>
                    <a:ext cx="241300" cy="49212"/>
                  </a:xfrm>
                  <a:custGeom>
                    <a:avLst/>
                    <a:gdLst>
                      <a:gd name="T0" fmla="*/ 61 w 64"/>
                      <a:gd name="T1" fmla="*/ 0 h 13"/>
                      <a:gd name="T2" fmla="*/ 3 w 64"/>
                      <a:gd name="T3" fmla="*/ 0 h 13"/>
                      <a:gd name="T4" fmla="*/ 0 w 64"/>
                      <a:gd name="T5" fmla="*/ 3 h 13"/>
                      <a:gd name="T6" fmla="*/ 0 w 64"/>
                      <a:gd name="T7" fmla="*/ 10 h 13"/>
                      <a:gd name="T8" fmla="*/ 3 w 64"/>
                      <a:gd name="T9" fmla="*/ 13 h 13"/>
                      <a:gd name="T10" fmla="*/ 61 w 64"/>
                      <a:gd name="T11" fmla="*/ 13 h 13"/>
                      <a:gd name="T12" fmla="*/ 64 w 64"/>
                      <a:gd name="T13" fmla="*/ 10 h 13"/>
                      <a:gd name="T14" fmla="*/ 64 w 64"/>
                      <a:gd name="T15" fmla="*/ 3 h 13"/>
                      <a:gd name="T16" fmla="*/ 61 w 6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3">
                        <a:moveTo>
                          <a:pt x="61" y="0"/>
                        </a:moveTo>
                        <a:cubicBezTo>
                          <a:pt x="3" y="0"/>
                          <a:pt x="3" y="0"/>
                          <a:pt x="3" y="0"/>
                        </a:cubicBezTo>
                        <a:cubicBezTo>
                          <a:pt x="1" y="0"/>
                          <a:pt x="0" y="1"/>
                          <a:pt x="0" y="3"/>
                        </a:cubicBezTo>
                        <a:cubicBezTo>
                          <a:pt x="0" y="10"/>
                          <a:pt x="0" y="10"/>
                          <a:pt x="0" y="10"/>
                        </a:cubicBezTo>
                        <a:cubicBezTo>
                          <a:pt x="0" y="12"/>
                          <a:pt x="1" y="13"/>
                          <a:pt x="3" y="13"/>
                        </a:cubicBezTo>
                        <a:cubicBezTo>
                          <a:pt x="61" y="13"/>
                          <a:pt x="61" y="13"/>
                          <a:pt x="61" y="13"/>
                        </a:cubicBezTo>
                        <a:cubicBezTo>
                          <a:pt x="63" y="13"/>
                          <a:pt x="64" y="12"/>
                          <a:pt x="64" y="10"/>
                        </a:cubicBezTo>
                        <a:cubicBezTo>
                          <a:pt x="64" y="3"/>
                          <a:pt x="64" y="3"/>
                          <a:pt x="64" y="3"/>
                        </a:cubicBezTo>
                        <a:cubicBezTo>
                          <a:pt x="64" y="1"/>
                          <a:pt x="63" y="0"/>
                          <a:pt x="61" y="0"/>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7" name="Freeform 121"/>
                  <p:cNvSpPr>
                    <a:spLocks/>
                  </p:cNvSpPr>
                  <p:nvPr/>
                </p:nvSpPr>
                <p:spPr bwMode="auto">
                  <a:xfrm>
                    <a:off x="-3292465" y="4040324"/>
                    <a:ext cx="441325" cy="161925"/>
                  </a:xfrm>
                  <a:custGeom>
                    <a:avLst/>
                    <a:gdLst>
                      <a:gd name="T0" fmla="*/ 58 w 117"/>
                      <a:gd name="T1" fmla="*/ 43 h 43"/>
                      <a:gd name="T2" fmla="*/ 117 w 117"/>
                      <a:gd name="T3" fmla="*/ 16 h 43"/>
                      <a:gd name="T4" fmla="*/ 93 w 117"/>
                      <a:gd name="T5" fmla="*/ 0 h 43"/>
                      <a:gd name="T6" fmla="*/ 23 w 117"/>
                      <a:gd name="T7" fmla="*/ 0 h 43"/>
                      <a:gd name="T8" fmla="*/ 0 w 117"/>
                      <a:gd name="T9" fmla="*/ 15 h 43"/>
                      <a:gd name="T10" fmla="*/ 58 w 117"/>
                      <a:gd name="T11" fmla="*/ 43 h 43"/>
                    </a:gdLst>
                    <a:ahLst/>
                    <a:cxnLst>
                      <a:cxn ang="0">
                        <a:pos x="T0" y="T1"/>
                      </a:cxn>
                      <a:cxn ang="0">
                        <a:pos x="T2" y="T3"/>
                      </a:cxn>
                      <a:cxn ang="0">
                        <a:pos x="T4" y="T5"/>
                      </a:cxn>
                      <a:cxn ang="0">
                        <a:pos x="T6" y="T7"/>
                      </a:cxn>
                      <a:cxn ang="0">
                        <a:pos x="T8" y="T9"/>
                      </a:cxn>
                      <a:cxn ang="0">
                        <a:pos x="T10" y="T11"/>
                      </a:cxn>
                    </a:cxnLst>
                    <a:rect l="0" t="0" r="r" b="b"/>
                    <a:pathLst>
                      <a:path w="117" h="43">
                        <a:moveTo>
                          <a:pt x="58" y="43"/>
                        </a:moveTo>
                        <a:cubicBezTo>
                          <a:pt x="82" y="43"/>
                          <a:pt x="103" y="33"/>
                          <a:pt x="117" y="16"/>
                        </a:cubicBezTo>
                        <a:cubicBezTo>
                          <a:pt x="112" y="7"/>
                          <a:pt x="104" y="0"/>
                          <a:pt x="93" y="0"/>
                        </a:cubicBezTo>
                        <a:cubicBezTo>
                          <a:pt x="93" y="0"/>
                          <a:pt x="93" y="0"/>
                          <a:pt x="23" y="0"/>
                        </a:cubicBezTo>
                        <a:cubicBezTo>
                          <a:pt x="13" y="0"/>
                          <a:pt x="4" y="6"/>
                          <a:pt x="0" y="15"/>
                        </a:cubicBezTo>
                        <a:cubicBezTo>
                          <a:pt x="14" y="32"/>
                          <a:pt x="35" y="43"/>
                          <a:pt x="58" y="43"/>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8" name="Freeform 122"/>
                  <p:cNvSpPr>
                    <a:spLocks/>
                  </p:cNvSpPr>
                  <p:nvPr/>
                </p:nvSpPr>
                <p:spPr bwMode="auto">
                  <a:xfrm>
                    <a:off x="-3112944" y="3944940"/>
                    <a:ext cx="82550" cy="138112"/>
                  </a:xfrm>
                  <a:custGeom>
                    <a:avLst/>
                    <a:gdLst>
                      <a:gd name="T0" fmla="*/ 0 w 52"/>
                      <a:gd name="T1" fmla="*/ 61 h 87"/>
                      <a:gd name="T2" fmla="*/ 26 w 52"/>
                      <a:gd name="T3" fmla="*/ 87 h 87"/>
                      <a:gd name="T4" fmla="*/ 52 w 52"/>
                      <a:gd name="T5" fmla="*/ 61 h 87"/>
                      <a:gd name="T6" fmla="*/ 52 w 52"/>
                      <a:gd name="T7" fmla="*/ 0 h 87"/>
                      <a:gd name="T8" fmla="*/ 0 w 52"/>
                      <a:gd name="T9" fmla="*/ 0 h 87"/>
                      <a:gd name="T10" fmla="*/ 0 w 52"/>
                      <a:gd name="T11" fmla="*/ 61 h 87"/>
                    </a:gdLst>
                    <a:ahLst/>
                    <a:cxnLst>
                      <a:cxn ang="0">
                        <a:pos x="T0" y="T1"/>
                      </a:cxn>
                      <a:cxn ang="0">
                        <a:pos x="T2" y="T3"/>
                      </a:cxn>
                      <a:cxn ang="0">
                        <a:pos x="T4" y="T5"/>
                      </a:cxn>
                      <a:cxn ang="0">
                        <a:pos x="T6" y="T7"/>
                      </a:cxn>
                      <a:cxn ang="0">
                        <a:pos x="T8" y="T9"/>
                      </a:cxn>
                      <a:cxn ang="0">
                        <a:pos x="T10" y="T11"/>
                      </a:cxn>
                    </a:cxnLst>
                    <a:rect l="0" t="0" r="r" b="b"/>
                    <a:pathLst>
                      <a:path w="52" h="87">
                        <a:moveTo>
                          <a:pt x="0" y="61"/>
                        </a:moveTo>
                        <a:lnTo>
                          <a:pt x="26" y="87"/>
                        </a:lnTo>
                        <a:lnTo>
                          <a:pt x="52" y="61"/>
                        </a:lnTo>
                        <a:lnTo>
                          <a:pt x="52" y="0"/>
                        </a:lnTo>
                        <a:lnTo>
                          <a:pt x="0" y="0"/>
                        </a:lnTo>
                        <a:lnTo>
                          <a:pt x="0" y="61"/>
                        </a:lnTo>
                        <a:close/>
                      </a:path>
                    </a:pathLst>
                  </a:custGeom>
                  <a:solidFill>
                    <a:srgbClr val="DF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9" name="Freeform 123"/>
                  <p:cNvSpPr>
                    <a:spLocks/>
                  </p:cNvSpPr>
                  <p:nvPr/>
                </p:nvSpPr>
                <p:spPr bwMode="auto">
                  <a:xfrm>
                    <a:off x="-3112944" y="3944940"/>
                    <a:ext cx="82550" cy="71437"/>
                  </a:xfrm>
                  <a:custGeom>
                    <a:avLst/>
                    <a:gdLst>
                      <a:gd name="T0" fmla="*/ 0 w 22"/>
                      <a:gd name="T1" fmla="*/ 18 h 19"/>
                      <a:gd name="T2" fmla="*/ 11 w 22"/>
                      <a:gd name="T3" fmla="*/ 19 h 19"/>
                      <a:gd name="T4" fmla="*/ 22 w 22"/>
                      <a:gd name="T5" fmla="*/ 18 h 19"/>
                      <a:gd name="T6" fmla="*/ 22 w 22"/>
                      <a:gd name="T7" fmla="*/ 0 h 19"/>
                      <a:gd name="T8" fmla="*/ 0 w 22"/>
                      <a:gd name="T9" fmla="*/ 0 h 19"/>
                      <a:gd name="T10" fmla="*/ 0 w 22"/>
                      <a:gd name="T11" fmla="*/ 18 h 19"/>
                    </a:gdLst>
                    <a:ahLst/>
                    <a:cxnLst>
                      <a:cxn ang="0">
                        <a:pos x="T0" y="T1"/>
                      </a:cxn>
                      <a:cxn ang="0">
                        <a:pos x="T2" y="T3"/>
                      </a:cxn>
                      <a:cxn ang="0">
                        <a:pos x="T4" y="T5"/>
                      </a:cxn>
                      <a:cxn ang="0">
                        <a:pos x="T6" y="T7"/>
                      </a:cxn>
                      <a:cxn ang="0">
                        <a:pos x="T8" y="T9"/>
                      </a:cxn>
                      <a:cxn ang="0">
                        <a:pos x="T10" y="T11"/>
                      </a:cxn>
                    </a:cxnLst>
                    <a:rect l="0" t="0" r="r" b="b"/>
                    <a:pathLst>
                      <a:path w="22" h="19">
                        <a:moveTo>
                          <a:pt x="0" y="18"/>
                        </a:moveTo>
                        <a:cubicBezTo>
                          <a:pt x="3" y="19"/>
                          <a:pt x="7" y="19"/>
                          <a:pt x="11" y="19"/>
                        </a:cubicBezTo>
                        <a:cubicBezTo>
                          <a:pt x="15" y="19"/>
                          <a:pt x="19" y="19"/>
                          <a:pt x="22" y="18"/>
                        </a:cubicBezTo>
                        <a:cubicBezTo>
                          <a:pt x="22" y="0"/>
                          <a:pt x="22" y="0"/>
                          <a:pt x="22" y="0"/>
                        </a:cubicBezTo>
                        <a:cubicBezTo>
                          <a:pt x="22" y="0"/>
                          <a:pt x="22" y="0"/>
                          <a:pt x="0" y="0"/>
                        </a:cubicBezTo>
                        <a:cubicBezTo>
                          <a:pt x="0" y="0"/>
                          <a:pt x="0" y="0"/>
                          <a:pt x="0" y="18"/>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0" name="Freeform 124"/>
                  <p:cNvSpPr>
                    <a:spLocks/>
                  </p:cNvSpPr>
                  <p:nvPr/>
                </p:nvSpPr>
                <p:spPr bwMode="auto">
                  <a:xfrm>
                    <a:off x="-3170094" y="3813178"/>
                    <a:ext cx="196850" cy="187325"/>
                  </a:xfrm>
                  <a:custGeom>
                    <a:avLst/>
                    <a:gdLst>
                      <a:gd name="T0" fmla="*/ 0 w 52"/>
                      <a:gd name="T1" fmla="*/ 41 h 50"/>
                      <a:gd name="T2" fmla="*/ 26 w 52"/>
                      <a:gd name="T3" fmla="*/ 50 h 50"/>
                      <a:gd name="T4" fmla="*/ 52 w 52"/>
                      <a:gd name="T5" fmla="*/ 41 h 50"/>
                      <a:gd name="T6" fmla="*/ 52 w 52"/>
                      <a:gd name="T7" fmla="*/ 41 h 50"/>
                      <a:gd name="T8" fmla="*/ 52 w 52"/>
                      <a:gd name="T9" fmla="*/ 0 h 50"/>
                      <a:gd name="T10" fmla="*/ 0 w 52"/>
                      <a:gd name="T11" fmla="*/ 0 h 50"/>
                      <a:gd name="T12" fmla="*/ 0 w 52"/>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52" h="50">
                        <a:moveTo>
                          <a:pt x="0" y="41"/>
                        </a:moveTo>
                        <a:cubicBezTo>
                          <a:pt x="7" y="47"/>
                          <a:pt x="16" y="50"/>
                          <a:pt x="26" y="50"/>
                        </a:cubicBezTo>
                        <a:cubicBezTo>
                          <a:pt x="36" y="50"/>
                          <a:pt x="45" y="47"/>
                          <a:pt x="52" y="41"/>
                        </a:cubicBezTo>
                        <a:cubicBezTo>
                          <a:pt x="52" y="41"/>
                          <a:pt x="52" y="41"/>
                          <a:pt x="52" y="41"/>
                        </a:cubicBezTo>
                        <a:cubicBezTo>
                          <a:pt x="52" y="41"/>
                          <a:pt x="52" y="41"/>
                          <a:pt x="52" y="0"/>
                        </a:cubicBezTo>
                        <a:cubicBezTo>
                          <a:pt x="0" y="0"/>
                          <a:pt x="0" y="0"/>
                          <a:pt x="0" y="0"/>
                        </a:cubicBezTo>
                        <a:cubicBezTo>
                          <a:pt x="0" y="0"/>
                          <a:pt x="0" y="0"/>
                          <a:pt x="0" y="41"/>
                        </a:cubicBezTo>
                        <a:close/>
                      </a:path>
                    </a:pathLst>
                  </a:custGeom>
                  <a:solidFill>
                    <a:srgbClr val="DF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1" name="Rectangle 125"/>
                  <p:cNvSpPr>
                    <a:spLocks noChangeArrowheads="1"/>
                  </p:cNvSpPr>
                  <p:nvPr/>
                </p:nvSpPr>
                <p:spPr bwMode="auto">
                  <a:xfrm>
                    <a:off x="-2989119" y="3802065"/>
                    <a:ext cx="15875" cy="101600"/>
                  </a:xfrm>
                  <a:prstGeom prst="rect">
                    <a:avLst/>
                  </a:pr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2" name="Rectangle 126"/>
                  <p:cNvSpPr>
                    <a:spLocks noChangeArrowheads="1"/>
                  </p:cNvSpPr>
                  <p:nvPr/>
                </p:nvSpPr>
                <p:spPr bwMode="auto">
                  <a:xfrm>
                    <a:off x="-3170094" y="3802065"/>
                    <a:ext cx="15875" cy="101600"/>
                  </a:xfrm>
                  <a:prstGeom prst="rect">
                    <a:avLst/>
                  </a:pr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3" name="Oval 127"/>
                  <p:cNvSpPr>
                    <a:spLocks noChangeArrowheads="1"/>
                  </p:cNvSpPr>
                  <p:nvPr/>
                </p:nvSpPr>
                <p:spPr bwMode="auto">
                  <a:xfrm>
                    <a:off x="-3131994" y="3868740"/>
                    <a:ext cx="14288" cy="158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4" name="Oval 128"/>
                  <p:cNvSpPr>
                    <a:spLocks noChangeArrowheads="1"/>
                  </p:cNvSpPr>
                  <p:nvPr/>
                </p:nvSpPr>
                <p:spPr bwMode="auto">
                  <a:xfrm>
                    <a:off x="-3027219" y="3868740"/>
                    <a:ext cx="15875" cy="158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5" name="Freeform 129"/>
                  <p:cNvSpPr>
                    <a:spLocks/>
                  </p:cNvSpPr>
                  <p:nvPr/>
                </p:nvSpPr>
                <p:spPr bwMode="auto">
                  <a:xfrm>
                    <a:off x="-3087544" y="3914778"/>
                    <a:ext cx="30163" cy="14287"/>
                  </a:xfrm>
                  <a:custGeom>
                    <a:avLst/>
                    <a:gdLst>
                      <a:gd name="T0" fmla="*/ 4 w 8"/>
                      <a:gd name="T1" fmla="*/ 4 h 4"/>
                      <a:gd name="T2" fmla="*/ 8 w 8"/>
                      <a:gd name="T3" fmla="*/ 0 h 4"/>
                      <a:gd name="T4" fmla="*/ 0 w 8"/>
                      <a:gd name="T5" fmla="*/ 0 h 4"/>
                      <a:gd name="T6" fmla="*/ 4 w 8"/>
                      <a:gd name="T7" fmla="*/ 4 h 4"/>
                    </a:gdLst>
                    <a:ahLst/>
                    <a:cxnLst>
                      <a:cxn ang="0">
                        <a:pos x="T0" y="T1"/>
                      </a:cxn>
                      <a:cxn ang="0">
                        <a:pos x="T2" y="T3"/>
                      </a:cxn>
                      <a:cxn ang="0">
                        <a:pos x="T4" y="T5"/>
                      </a:cxn>
                      <a:cxn ang="0">
                        <a:pos x="T6" y="T7"/>
                      </a:cxn>
                    </a:cxnLst>
                    <a:rect l="0" t="0" r="r" b="b"/>
                    <a:pathLst>
                      <a:path w="8" h="4">
                        <a:moveTo>
                          <a:pt x="4" y="4"/>
                        </a:moveTo>
                        <a:cubicBezTo>
                          <a:pt x="6" y="4"/>
                          <a:pt x="8" y="2"/>
                          <a:pt x="8" y="0"/>
                        </a:cubicBezTo>
                        <a:cubicBezTo>
                          <a:pt x="0" y="0"/>
                          <a:pt x="0" y="0"/>
                          <a:pt x="0" y="0"/>
                        </a:cubicBezTo>
                        <a:cubicBezTo>
                          <a:pt x="0" y="2"/>
                          <a:pt x="2" y="4"/>
                          <a:pt x="4" y="4"/>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6" name="Freeform 130"/>
                  <p:cNvSpPr>
                    <a:spLocks/>
                  </p:cNvSpPr>
                  <p:nvPr/>
                </p:nvSpPr>
                <p:spPr bwMode="auto">
                  <a:xfrm>
                    <a:off x="-3101831" y="3959228"/>
                    <a:ext cx="60325" cy="19050"/>
                  </a:xfrm>
                  <a:custGeom>
                    <a:avLst/>
                    <a:gdLst>
                      <a:gd name="T0" fmla="*/ 14 w 16"/>
                      <a:gd name="T1" fmla="*/ 0 h 5"/>
                      <a:gd name="T2" fmla="*/ 2 w 16"/>
                      <a:gd name="T3" fmla="*/ 0 h 5"/>
                      <a:gd name="T4" fmla="*/ 0 w 16"/>
                      <a:gd name="T5" fmla="*/ 2 h 5"/>
                      <a:gd name="T6" fmla="*/ 2 w 16"/>
                      <a:gd name="T7" fmla="*/ 5 h 5"/>
                      <a:gd name="T8" fmla="*/ 14 w 16"/>
                      <a:gd name="T9" fmla="*/ 5 h 5"/>
                      <a:gd name="T10" fmla="*/ 16 w 16"/>
                      <a:gd name="T11" fmla="*/ 2 h 5"/>
                      <a:gd name="T12" fmla="*/ 14 w 1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6" h="5">
                        <a:moveTo>
                          <a:pt x="14" y="0"/>
                        </a:moveTo>
                        <a:cubicBezTo>
                          <a:pt x="14" y="0"/>
                          <a:pt x="14" y="0"/>
                          <a:pt x="2" y="0"/>
                        </a:cubicBezTo>
                        <a:cubicBezTo>
                          <a:pt x="1" y="0"/>
                          <a:pt x="0" y="1"/>
                          <a:pt x="0" y="2"/>
                        </a:cubicBezTo>
                        <a:cubicBezTo>
                          <a:pt x="0" y="3"/>
                          <a:pt x="1" y="5"/>
                          <a:pt x="2" y="5"/>
                        </a:cubicBezTo>
                        <a:cubicBezTo>
                          <a:pt x="2" y="5"/>
                          <a:pt x="2" y="5"/>
                          <a:pt x="14" y="5"/>
                        </a:cubicBezTo>
                        <a:cubicBezTo>
                          <a:pt x="15" y="5"/>
                          <a:pt x="16" y="3"/>
                          <a:pt x="16" y="2"/>
                        </a:cubicBezTo>
                        <a:cubicBezTo>
                          <a:pt x="16" y="1"/>
                          <a:pt x="15" y="0"/>
                          <a:pt x="14" y="0"/>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07" name="Freeform 131"/>
                  <p:cNvSpPr>
                    <a:spLocks noEditPoints="1"/>
                  </p:cNvSpPr>
                  <p:nvPr/>
                </p:nvSpPr>
                <p:spPr bwMode="auto">
                  <a:xfrm>
                    <a:off x="-3124056" y="3929065"/>
                    <a:ext cx="104775" cy="93662"/>
                  </a:xfrm>
                  <a:custGeom>
                    <a:avLst/>
                    <a:gdLst>
                      <a:gd name="T0" fmla="*/ 14 w 28"/>
                      <a:gd name="T1" fmla="*/ 0 h 25"/>
                      <a:gd name="T2" fmla="*/ 0 w 28"/>
                      <a:gd name="T3" fmla="*/ 14 h 25"/>
                      <a:gd name="T4" fmla="*/ 0 w 28"/>
                      <a:gd name="T5" fmla="*/ 22 h 25"/>
                      <a:gd name="T6" fmla="*/ 0 w 28"/>
                      <a:gd name="T7" fmla="*/ 23 h 25"/>
                      <a:gd name="T8" fmla="*/ 14 w 28"/>
                      <a:gd name="T9" fmla="*/ 25 h 25"/>
                      <a:gd name="T10" fmla="*/ 28 w 28"/>
                      <a:gd name="T11" fmla="*/ 23 h 25"/>
                      <a:gd name="T12" fmla="*/ 28 w 28"/>
                      <a:gd name="T13" fmla="*/ 22 h 25"/>
                      <a:gd name="T14" fmla="*/ 28 w 28"/>
                      <a:gd name="T15" fmla="*/ 14 h 25"/>
                      <a:gd name="T16" fmla="*/ 14 w 28"/>
                      <a:gd name="T17" fmla="*/ 0 h 25"/>
                      <a:gd name="T18" fmla="*/ 22 w 28"/>
                      <a:gd name="T19" fmla="*/ 16 h 25"/>
                      <a:gd name="T20" fmla="*/ 16 w 28"/>
                      <a:gd name="T21" fmla="*/ 17 h 25"/>
                      <a:gd name="T22" fmla="*/ 16 w 28"/>
                      <a:gd name="T23" fmla="*/ 13 h 25"/>
                      <a:gd name="T24" fmla="*/ 12 w 28"/>
                      <a:gd name="T25" fmla="*/ 13 h 25"/>
                      <a:gd name="T26" fmla="*/ 12 w 28"/>
                      <a:gd name="T27" fmla="*/ 17 h 25"/>
                      <a:gd name="T28" fmla="*/ 5 w 28"/>
                      <a:gd name="T29" fmla="*/ 16 h 25"/>
                      <a:gd name="T30" fmla="*/ 5 w 28"/>
                      <a:gd name="T31" fmla="*/ 13 h 25"/>
                      <a:gd name="T32" fmla="*/ 14 w 28"/>
                      <a:gd name="T33" fmla="*/ 8 h 25"/>
                      <a:gd name="T34" fmla="*/ 23 w 28"/>
                      <a:gd name="T35" fmla="*/ 13 h 25"/>
                      <a:gd name="T36" fmla="*/ 22 w 28"/>
                      <a:gd name="T3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5">
                        <a:moveTo>
                          <a:pt x="14" y="0"/>
                        </a:moveTo>
                        <a:cubicBezTo>
                          <a:pt x="6" y="0"/>
                          <a:pt x="0" y="6"/>
                          <a:pt x="0" y="14"/>
                        </a:cubicBezTo>
                        <a:cubicBezTo>
                          <a:pt x="0" y="22"/>
                          <a:pt x="0" y="22"/>
                          <a:pt x="0" y="22"/>
                        </a:cubicBezTo>
                        <a:cubicBezTo>
                          <a:pt x="0" y="22"/>
                          <a:pt x="0" y="23"/>
                          <a:pt x="0" y="23"/>
                        </a:cubicBezTo>
                        <a:cubicBezTo>
                          <a:pt x="5" y="24"/>
                          <a:pt x="9" y="25"/>
                          <a:pt x="14" y="25"/>
                        </a:cubicBezTo>
                        <a:cubicBezTo>
                          <a:pt x="19" y="25"/>
                          <a:pt x="24" y="24"/>
                          <a:pt x="28" y="23"/>
                        </a:cubicBezTo>
                        <a:cubicBezTo>
                          <a:pt x="28" y="23"/>
                          <a:pt x="28" y="22"/>
                          <a:pt x="28" y="22"/>
                        </a:cubicBezTo>
                        <a:cubicBezTo>
                          <a:pt x="28" y="14"/>
                          <a:pt x="28" y="14"/>
                          <a:pt x="28" y="14"/>
                        </a:cubicBezTo>
                        <a:cubicBezTo>
                          <a:pt x="28" y="6"/>
                          <a:pt x="22" y="0"/>
                          <a:pt x="14" y="0"/>
                        </a:cubicBezTo>
                        <a:close/>
                        <a:moveTo>
                          <a:pt x="22" y="16"/>
                        </a:moveTo>
                        <a:cubicBezTo>
                          <a:pt x="21" y="17"/>
                          <a:pt x="18" y="17"/>
                          <a:pt x="16" y="17"/>
                        </a:cubicBezTo>
                        <a:cubicBezTo>
                          <a:pt x="16" y="13"/>
                          <a:pt x="16" y="13"/>
                          <a:pt x="16" y="13"/>
                        </a:cubicBezTo>
                        <a:cubicBezTo>
                          <a:pt x="12" y="13"/>
                          <a:pt x="12" y="13"/>
                          <a:pt x="12" y="13"/>
                        </a:cubicBezTo>
                        <a:cubicBezTo>
                          <a:pt x="12" y="17"/>
                          <a:pt x="12" y="17"/>
                          <a:pt x="12" y="17"/>
                        </a:cubicBezTo>
                        <a:cubicBezTo>
                          <a:pt x="10" y="17"/>
                          <a:pt x="7" y="17"/>
                          <a:pt x="5" y="16"/>
                        </a:cubicBezTo>
                        <a:cubicBezTo>
                          <a:pt x="5" y="16"/>
                          <a:pt x="5" y="13"/>
                          <a:pt x="5" y="13"/>
                        </a:cubicBezTo>
                        <a:cubicBezTo>
                          <a:pt x="5" y="8"/>
                          <a:pt x="9" y="8"/>
                          <a:pt x="14" y="8"/>
                        </a:cubicBezTo>
                        <a:cubicBezTo>
                          <a:pt x="19" y="8"/>
                          <a:pt x="23" y="8"/>
                          <a:pt x="23" y="13"/>
                        </a:cubicBezTo>
                        <a:cubicBezTo>
                          <a:pt x="23" y="13"/>
                          <a:pt x="22" y="16"/>
                          <a:pt x="22" y="1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nvGrpSpPr>
              <p:cNvPr id="364" name="Group 363"/>
              <p:cNvGrpSpPr/>
              <p:nvPr/>
            </p:nvGrpSpPr>
            <p:grpSpPr>
              <a:xfrm>
                <a:off x="1556393" y="1487005"/>
                <a:ext cx="710490" cy="710489"/>
                <a:chOff x="1817306" y="1487005"/>
                <a:chExt cx="710490" cy="710489"/>
              </a:xfrm>
            </p:grpSpPr>
            <p:sp>
              <p:nvSpPr>
                <p:cNvPr id="365" name="Oval 118"/>
                <p:cNvSpPr>
                  <a:spLocks noChangeArrowheads="1"/>
                </p:cNvSpPr>
                <p:nvPr/>
              </p:nvSpPr>
              <p:spPr bwMode="auto">
                <a:xfrm>
                  <a:off x="1821297" y="1487005"/>
                  <a:ext cx="706499" cy="710489"/>
                </a:xfrm>
                <a:prstGeom prst="ellipse">
                  <a:avLst/>
                </a:prstGeom>
                <a:solidFill>
                  <a:schemeClr val="bg1"/>
                </a:solidFill>
                <a:ln w="31750">
                  <a:solidFill>
                    <a:srgbClr val="00BCF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366" name="Group 365"/>
                <p:cNvGrpSpPr/>
                <p:nvPr/>
              </p:nvGrpSpPr>
              <p:grpSpPr>
                <a:xfrm>
                  <a:off x="1817306" y="1487005"/>
                  <a:ext cx="710490" cy="706666"/>
                  <a:chOff x="-1700069" y="274640"/>
                  <a:chExt cx="565150" cy="562109"/>
                </a:xfrm>
              </p:grpSpPr>
              <p:sp>
                <p:nvSpPr>
                  <p:cNvPr id="367" name="Oval 156"/>
                  <p:cNvSpPr>
                    <a:spLocks noChangeArrowheads="1"/>
                  </p:cNvSpPr>
                  <p:nvPr/>
                </p:nvSpPr>
                <p:spPr bwMode="auto">
                  <a:xfrm>
                    <a:off x="-1700069" y="274640"/>
                    <a:ext cx="565150" cy="560387"/>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68" name="Rectangle 157"/>
                  <p:cNvSpPr>
                    <a:spLocks noChangeArrowheads="1"/>
                  </p:cNvSpPr>
                  <p:nvPr/>
                </p:nvSpPr>
                <p:spPr bwMode="auto">
                  <a:xfrm>
                    <a:off x="-1519094" y="579440"/>
                    <a:ext cx="200025" cy="120650"/>
                  </a:xfrm>
                  <a:prstGeom prst="rect">
                    <a:avLst/>
                  </a:prstGeom>
                  <a:solidFill>
                    <a:srgbClr val="673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69" name="Rectangle 158"/>
                  <p:cNvSpPr>
                    <a:spLocks noChangeArrowheads="1"/>
                  </p:cNvSpPr>
                  <p:nvPr/>
                </p:nvSpPr>
                <p:spPr bwMode="auto">
                  <a:xfrm>
                    <a:off x="-1496869" y="623890"/>
                    <a:ext cx="158750" cy="52387"/>
                  </a:xfrm>
                  <a:prstGeom prst="rect">
                    <a:avLst/>
                  </a:prstGeom>
                  <a:solidFill>
                    <a:srgbClr val="D2D3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0" name="Freeform 159"/>
                  <p:cNvSpPr>
                    <a:spLocks/>
                  </p:cNvSpPr>
                  <p:nvPr/>
                </p:nvSpPr>
                <p:spPr bwMode="auto">
                  <a:xfrm>
                    <a:off x="-1538144" y="466728"/>
                    <a:ext cx="241300" cy="49212"/>
                  </a:xfrm>
                  <a:custGeom>
                    <a:avLst/>
                    <a:gdLst>
                      <a:gd name="T0" fmla="*/ 61 w 64"/>
                      <a:gd name="T1" fmla="*/ 0 h 13"/>
                      <a:gd name="T2" fmla="*/ 3 w 64"/>
                      <a:gd name="T3" fmla="*/ 0 h 13"/>
                      <a:gd name="T4" fmla="*/ 0 w 64"/>
                      <a:gd name="T5" fmla="*/ 3 h 13"/>
                      <a:gd name="T6" fmla="*/ 0 w 64"/>
                      <a:gd name="T7" fmla="*/ 10 h 13"/>
                      <a:gd name="T8" fmla="*/ 3 w 64"/>
                      <a:gd name="T9" fmla="*/ 13 h 13"/>
                      <a:gd name="T10" fmla="*/ 61 w 64"/>
                      <a:gd name="T11" fmla="*/ 13 h 13"/>
                      <a:gd name="T12" fmla="*/ 64 w 64"/>
                      <a:gd name="T13" fmla="*/ 10 h 13"/>
                      <a:gd name="T14" fmla="*/ 64 w 64"/>
                      <a:gd name="T15" fmla="*/ 3 h 13"/>
                      <a:gd name="T16" fmla="*/ 61 w 6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3">
                        <a:moveTo>
                          <a:pt x="61" y="0"/>
                        </a:moveTo>
                        <a:cubicBezTo>
                          <a:pt x="61" y="0"/>
                          <a:pt x="61" y="0"/>
                          <a:pt x="3" y="0"/>
                        </a:cubicBezTo>
                        <a:cubicBezTo>
                          <a:pt x="1" y="0"/>
                          <a:pt x="0" y="1"/>
                          <a:pt x="0" y="3"/>
                        </a:cubicBezTo>
                        <a:cubicBezTo>
                          <a:pt x="0" y="3"/>
                          <a:pt x="0" y="3"/>
                          <a:pt x="0" y="10"/>
                        </a:cubicBezTo>
                        <a:cubicBezTo>
                          <a:pt x="0" y="12"/>
                          <a:pt x="1" y="13"/>
                          <a:pt x="3" y="13"/>
                        </a:cubicBezTo>
                        <a:cubicBezTo>
                          <a:pt x="3" y="13"/>
                          <a:pt x="3" y="13"/>
                          <a:pt x="61" y="13"/>
                        </a:cubicBezTo>
                        <a:cubicBezTo>
                          <a:pt x="63" y="13"/>
                          <a:pt x="64" y="12"/>
                          <a:pt x="64" y="10"/>
                        </a:cubicBezTo>
                        <a:cubicBezTo>
                          <a:pt x="64" y="3"/>
                          <a:pt x="64" y="3"/>
                          <a:pt x="64" y="3"/>
                        </a:cubicBezTo>
                        <a:cubicBezTo>
                          <a:pt x="64" y="1"/>
                          <a:pt x="63" y="0"/>
                          <a:pt x="61" y="0"/>
                        </a:cubicBez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1" name="Freeform 160"/>
                  <p:cNvSpPr>
                    <a:spLocks/>
                  </p:cNvSpPr>
                  <p:nvPr/>
                </p:nvSpPr>
                <p:spPr bwMode="auto">
                  <a:xfrm>
                    <a:off x="-1541319" y="650878"/>
                    <a:ext cx="244475" cy="184150"/>
                  </a:xfrm>
                  <a:custGeom>
                    <a:avLst/>
                    <a:gdLst>
                      <a:gd name="T0" fmla="*/ 0 w 65"/>
                      <a:gd name="T1" fmla="*/ 0 h 49"/>
                      <a:gd name="T2" fmla="*/ 0 w 65"/>
                      <a:gd name="T3" fmla="*/ 42 h 49"/>
                      <a:gd name="T4" fmla="*/ 33 w 65"/>
                      <a:gd name="T5" fmla="*/ 49 h 49"/>
                      <a:gd name="T6" fmla="*/ 65 w 65"/>
                      <a:gd name="T7" fmla="*/ 42 h 49"/>
                      <a:gd name="T8" fmla="*/ 65 w 65"/>
                      <a:gd name="T9" fmla="*/ 0 h 49"/>
                      <a:gd name="T10" fmla="*/ 0 w 65"/>
                      <a:gd name="T11" fmla="*/ 0 h 49"/>
                    </a:gdLst>
                    <a:ahLst/>
                    <a:cxnLst>
                      <a:cxn ang="0">
                        <a:pos x="T0" y="T1"/>
                      </a:cxn>
                      <a:cxn ang="0">
                        <a:pos x="T2" y="T3"/>
                      </a:cxn>
                      <a:cxn ang="0">
                        <a:pos x="T4" y="T5"/>
                      </a:cxn>
                      <a:cxn ang="0">
                        <a:pos x="T6" y="T7"/>
                      </a:cxn>
                      <a:cxn ang="0">
                        <a:pos x="T8" y="T9"/>
                      </a:cxn>
                      <a:cxn ang="0">
                        <a:pos x="T10" y="T11"/>
                      </a:cxn>
                    </a:cxnLst>
                    <a:rect l="0" t="0" r="r" b="b"/>
                    <a:pathLst>
                      <a:path w="65" h="49">
                        <a:moveTo>
                          <a:pt x="0" y="0"/>
                        </a:moveTo>
                        <a:cubicBezTo>
                          <a:pt x="0" y="42"/>
                          <a:pt x="0" y="42"/>
                          <a:pt x="0" y="42"/>
                        </a:cubicBezTo>
                        <a:cubicBezTo>
                          <a:pt x="10" y="47"/>
                          <a:pt x="21" y="49"/>
                          <a:pt x="33" y="49"/>
                        </a:cubicBezTo>
                        <a:cubicBezTo>
                          <a:pt x="45" y="49"/>
                          <a:pt x="55" y="47"/>
                          <a:pt x="65" y="42"/>
                        </a:cubicBezTo>
                        <a:cubicBezTo>
                          <a:pt x="65" y="0"/>
                          <a:pt x="65" y="0"/>
                          <a:pt x="65" y="0"/>
                        </a:cubicBezTo>
                        <a:lnTo>
                          <a:pt x="0" y="0"/>
                        </a:ln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2" name="Freeform 161"/>
                  <p:cNvSpPr>
                    <a:spLocks/>
                  </p:cNvSpPr>
                  <p:nvPr/>
                </p:nvSpPr>
                <p:spPr bwMode="auto">
                  <a:xfrm>
                    <a:off x="-1458769" y="557215"/>
                    <a:ext cx="82550" cy="134937"/>
                  </a:xfrm>
                  <a:custGeom>
                    <a:avLst/>
                    <a:gdLst>
                      <a:gd name="T0" fmla="*/ 0 w 52"/>
                      <a:gd name="T1" fmla="*/ 83 h 85"/>
                      <a:gd name="T2" fmla="*/ 26 w 52"/>
                      <a:gd name="T3" fmla="*/ 85 h 85"/>
                      <a:gd name="T4" fmla="*/ 52 w 52"/>
                      <a:gd name="T5" fmla="*/ 85 h 85"/>
                      <a:gd name="T6" fmla="*/ 52 w 52"/>
                      <a:gd name="T7" fmla="*/ 0 h 85"/>
                      <a:gd name="T8" fmla="*/ 0 w 52"/>
                      <a:gd name="T9" fmla="*/ 0 h 85"/>
                      <a:gd name="T10" fmla="*/ 0 w 52"/>
                      <a:gd name="T11" fmla="*/ 83 h 85"/>
                    </a:gdLst>
                    <a:ahLst/>
                    <a:cxnLst>
                      <a:cxn ang="0">
                        <a:pos x="T0" y="T1"/>
                      </a:cxn>
                      <a:cxn ang="0">
                        <a:pos x="T2" y="T3"/>
                      </a:cxn>
                      <a:cxn ang="0">
                        <a:pos x="T4" y="T5"/>
                      </a:cxn>
                      <a:cxn ang="0">
                        <a:pos x="T6" y="T7"/>
                      </a:cxn>
                      <a:cxn ang="0">
                        <a:pos x="T8" y="T9"/>
                      </a:cxn>
                      <a:cxn ang="0">
                        <a:pos x="T10" y="T11"/>
                      </a:cxn>
                    </a:cxnLst>
                    <a:rect l="0" t="0" r="r" b="b"/>
                    <a:pathLst>
                      <a:path w="52" h="85">
                        <a:moveTo>
                          <a:pt x="0" y="83"/>
                        </a:moveTo>
                        <a:lnTo>
                          <a:pt x="26" y="85"/>
                        </a:lnTo>
                        <a:lnTo>
                          <a:pt x="52" y="85"/>
                        </a:lnTo>
                        <a:lnTo>
                          <a:pt x="52" y="0"/>
                        </a:lnTo>
                        <a:lnTo>
                          <a:pt x="0" y="0"/>
                        </a:lnTo>
                        <a:lnTo>
                          <a:pt x="0" y="83"/>
                        </a:ln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3" name="Freeform 162"/>
                  <p:cNvSpPr>
                    <a:spLocks/>
                  </p:cNvSpPr>
                  <p:nvPr/>
                </p:nvSpPr>
                <p:spPr bwMode="auto">
                  <a:xfrm>
                    <a:off x="-1458769" y="557215"/>
                    <a:ext cx="82550" cy="71437"/>
                  </a:xfrm>
                  <a:custGeom>
                    <a:avLst/>
                    <a:gdLst>
                      <a:gd name="T0" fmla="*/ 0 w 22"/>
                      <a:gd name="T1" fmla="*/ 18 h 19"/>
                      <a:gd name="T2" fmla="*/ 11 w 22"/>
                      <a:gd name="T3" fmla="*/ 19 h 19"/>
                      <a:gd name="T4" fmla="*/ 22 w 22"/>
                      <a:gd name="T5" fmla="*/ 18 h 19"/>
                      <a:gd name="T6" fmla="*/ 22 w 22"/>
                      <a:gd name="T7" fmla="*/ 0 h 19"/>
                      <a:gd name="T8" fmla="*/ 0 w 22"/>
                      <a:gd name="T9" fmla="*/ 0 h 19"/>
                      <a:gd name="T10" fmla="*/ 0 w 22"/>
                      <a:gd name="T11" fmla="*/ 18 h 19"/>
                    </a:gdLst>
                    <a:ahLst/>
                    <a:cxnLst>
                      <a:cxn ang="0">
                        <a:pos x="T0" y="T1"/>
                      </a:cxn>
                      <a:cxn ang="0">
                        <a:pos x="T2" y="T3"/>
                      </a:cxn>
                      <a:cxn ang="0">
                        <a:pos x="T4" y="T5"/>
                      </a:cxn>
                      <a:cxn ang="0">
                        <a:pos x="T6" y="T7"/>
                      </a:cxn>
                      <a:cxn ang="0">
                        <a:pos x="T8" y="T9"/>
                      </a:cxn>
                      <a:cxn ang="0">
                        <a:pos x="T10" y="T11"/>
                      </a:cxn>
                    </a:cxnLst>
                    <a:rect l="0" t="0" r="r" b="b"/>
                    <a:pathLst>
                      <a:path w="22" h="19">
                        <a:moveTo>
                          <a:pt x="0" y="18"/>
                        </a:moveTo>
                        <a:cubicBezTo>
                          <a:pt x="3" y="19"/>
                          <a:pt x="7" y="19"/>
                          <a:pt x="11" y="19"/>
                        </a:cubicBezTo>
                        <a:cubicBezTo>
                          <a:pt x="15" y="19"/>
                          <a:pt x="18" y="19"/>
                          <a:pt x="22" y="18"/>
                        </a:cubicBezTo>
                        <a:cubicBezTo>
                          <a:pt x="22" y="0"/>
                          <a:pt x="22" y="0"/>
                          <a:pt x="22" y="0"/>
                        </a:cubicBezTo>
                        <a:cubicBezTo>
                          <a:pt x="0" y="0"/>
                          <a:pt x="0" y="0"/>
                          <a:pt x="0" y="0"/>
                        </a:cubicBezTo>
                        <a:lnTo>
                          <a:pt x="0" y="18"/>
                        </a:ln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4" name="Freeform 163"/>
                  <p:cNvSpPr>
                    <a:spLocks/>
                  </p:cNvSpPr>
                  <p:nvPr/>
                </p:nvSpPr>
                <p:spPr bwMode="auto">
                  <a:xfrm>
                    <a:off x="-1519094" y="425453"/>
                    <a:ext cx="200025" cy="187325"/>
                  </a:xfrm>
                  <a:custGeom>
                    <a:avLst/>
                    <a:gdLst>
                      <a:gd name="T0" fmla="*/ 0 w 53"/>
                      <a:gd name="T1" fmla="*/ 41 h 50"/>
                      <a:gd name="T2" fmla="*/ 27 w 53"/>
                      <a:gd name="T3" fmla="*/ 50 h 50"/>
                      <a:gd name="T4" fmla="*/ 53 w 53"/>
                      <a:gd name="T5" fmla="*/ 41 h 50"/>
                      <a:gd name="T6" fmla="*/ 53 w 53"/>
                      <a:gd name="T7" fmla="*/ 0 h 50"/>
                      <a:gd name="T8" fmla="*/ 0 w 53"/>
                      <a:gd name="T9" fmla="*/ 0 h 50"/>
                      <a:gd name="T10" fmla="*/ 0 w 53"/>
                      <a:gd name="T11" fmla="*/ 41 h 50"/>
                    </a:gdLst>
                    <a:ahLst/>
                    <a:cxnLst>
                      <a:cxn ang="0">
                        <a:pos x="T0" y="T1"/>
                      </a:cxn>
                      <a:cxn ang="0">
                        <a:pos x="T2" y="T3"/>
                      </a:cxn>
                      <a:cxn ang="0">
                        <a:pos x="T4" y="T5"/>
                      </a:cxn>
                      <a:cxn ang="0">
                        <a:pos x="T6" y="T7"/>
                      </a:cxn>
                      <a:cxn ang="0">
                        <a:pos x="T8" y="T9"/>
                      </a:cxn>
                      <a:cxn ang="0">
                        <a:pos x="T10" y="T11"/>
                      </a:cxn>
                    </a:cxnLst>
                    <a:rect l="0" t="0" r="r" b="b"/>
                    <a:pathLst>
                      <a:path w="53" h="50">
                        <a:moveTo>
                          <a:pt x="0" y="41"/>
                        </a:moveTo>
                        <a:cubicBezTo>
                          <a:pt x="8" y="47"/>
                          <a:pt x="17" y="50"/>
                          <a:pt x="27" y="50"/>
                        </a:cubicBezTo>
                        <a:cubicBezTo>
                          <a:pt x="37" y="50"/>
                          <a:pt x="46" y="47"/>
                          <a:pt x="53" y="41"/>
                        </a:cubicBezTo>
                        <a:cubicBezTo>
                          <a:pt x="53" y="0"/>
                          <a:pt x="53" y="0"/>
                          <a:pt x="53" y="0"/>
                        </a:cubicBezTo>
                        <a:cubicBezTo>
                          <a:pt x="0" y="0"/>
                          <a:pt x="0" y="0"/>
                          <a:pt x="0" y="0"/>
                        </a:cubicBezTo>
                        <a:cubicBezTo>
                          <a:pt x="0" y="41"/>
                          <a:pt x="0" y="41"/>
                          <a:pt x="0" y="41"/>
                        </a:cubicBez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5" name="Freeform 164"/>
                  <p:cNvSpPr>
                    <a:spLocks/>
                  </p:cNvSpPr>
                  <p:nvPr/>
                </p:nvSpPr>
                <p:spPr bwMode="auto">
                  <a:xfrm>
                    <a:off x="-1519094" y="330203"/>
                    <a:ext cx="142875" cy="150812"/>
                  </a:xfrm>
                  <a:custGeom>
                    <a:avLst/>
                    <a:gdLst>
                      <a:gd name="T0" fmla="*/ 0 w 38"/>
                      <a:gd name="T1" fmla="*/ 27 h 40"/>
                      <a:gd name="T2" fmla="*/ 0 w 38"/>
                      <a:gd name="T3" fmla="*/ 40 h 40"/>
                      <a:gd name="T4" fmla="*/ 38 w 38"/>
                      <a:gd name="T5" fmla="*/ 2 h 40"/>
                      <a:gd name="T6" fmla="*/ 27 w 38"/>
                      <a:gd name="T7" fmla="*/ 0 h 40"/>
                      <a:gd name="T8" fmla="*/ 0 w 38"/>
                      <a:gd name="T9" fmla="*/ 27 h 40"/>
                    </a:gdLst>
                    <a:ahLst/>
                    <a:cxnLst>
                      <a:cxn ang="0">
                        <a:pos x="T0" y="T1"/>
                      </a:cxn>
                      <a:cxn ang="0">
                        <a:pos x="T2" y="T3"/>
                      </a:cxn>
                      <a:cxn ang="0">
                        <a:pos x="T4" y="T5"/>
                      </a:cxn>
                      <a:cxn ang="0">
                        <a:pos x="T6" y="T7"/>
                      </a:cxn>
                      <a:cxn ang="0">
                        <a:pos x="T8" y="T9"/>
                      </a:cxn>
                    </a:cxnLst>
                    <a:rect l="0" t="0" r="r" b="b"/>
                    <a:pathLst>
                      <a:path w="38" h="40">
                        <a:moveTo>
                          <a:pt x="0" y="27"/>
                        </a:moveTo>
                        <a:cubicBezTo>
                          <a:pt x="0" y="40"/>
                          <a:pt x="0" y="40"/>
                          <a:pt x="0" y="40"/>
                        </a:cubicBezTo>
                        <a:cubicBezTo>
                          <a:pt x="20" y="37"/>
                          <a:pt x="36" y="22"/>
                          <a:pt x="38" y="2"/>
                        </a:cubicBezTo>
                        <a:cubicBezTo>
                          <a:pt x="35" y="1"/>
                          <a:pt x="31" y="0"/>
                          <a:pt x="27" y="0"/>
                        </a:cubicBezTo>
                        <a:cubicBezTo>
                          <a:pt x="12" y="0"/>
                          <a:pt x="0" y="12"/>
                          <a:pt x="0" y="27"/>
                        </a:cubicBezTo>
                        <a:close/>
                      </a:path>
                    </a:pathLst>
                  </a:custGeom>
                  <a:solidFill>
                    <a:srgbClr val="895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6" name="Freeform 165"/>
                  <p:cNvSpPr>
                    <a:spLocks/>
                  </p:cNvSpPr>
                  <p:nvPr/>
                </p:nvSpPr>
                <p:spPr bwMode="auto">
                  <a:xfrm>
                    <a:off x="-1458769" y="330203"/>
                    <a:ext cx="139700" cy="150812"/>
                  </a:xfrm>
                  <a:custGeom>
                    <a:avLst/>
                    <a:gdLst>
                      <a:gd name="T0" fmla="*/ 11 w 37"/>
                      <a:gd name="T1" fmla="*/ 0 h 40"/>
                      <a:gd name="T2" fmla="*/ 0 w 37"/>
                      <a:gd name="T3" fmla="*/ 2 h 40"/>
                      <a:gd name="T4" fmla="*/ 37 w 37"/>
                      <a:gd name="T5" fmla="*/ 40 h 40"/>
                      <a:gd name="T6" fmla="*/ 37 w 37"/>
                      <a:gd name="T7" fmla="*/ 27 h 40"/>
                      <a:gd name="T8" fmla="*/ 11 w 37"/>
                      <a:gd name="T9" fmla="*/ 0 h 40"/>
                    </a:gdLst>
                    <a:ahLst/>
                    <a:cxnLst>
                      <a:cxn ang="0">
                        <a:pos x="T0" y="T1"/>
                      </a:cxn>
                      <a:cxn ang="0">
                        <a:pos x="T2" y="T3"/>
                      </a:cxn>
                      <a:cxn ang="0">
                        <a:pos x="T4" y="T5"/>
                      </a:cxn>
                      <a:cxn ang="0">
                        <a:pos x="T6" y="T7"/>
                      </a:cxn>
                      <a:cxn ang="0">
                        <a:pos x="T8" y="T9"/>
                      </a:cxn>
                    </a:cxnLst>
                    <a:rect l="0" t="0" r="r" b="b"/>
                    <a:pathLst>
                      <a:path w="37" h="40">
                        <a:moveTo>
                          <a:pt x="11" y="0"/>
                        </a:moveTo>
                        <a:cubicBezTo>
                          <a:pt x="7" y="0"/>
                          <a:pt x="3" y="1"/>
                          <a:pt x="0" y="2"/>
                        </a:cubicBezTo>
                        <a:cubicBezTo>
                          <a:pt x="2" y="22"/>
                          <a:pt x="18" y="37"/>
                          <a:pt x="37" y="40"/>
                        </a:cubicBezTo>
                        <a:cubicBezTo>
                          <a:pt x="37" y="40"/>
                          <a:pt x="37" y="40"/>
                          <a:pt x="37" y="27"/>
                        </a:cubicBezTo>
                        <a:cubicBezTo>
                          <a:pt x="37" y="12"/>
                          <a:pt x="25" y="0"/>
                          <a:pt x="11" y="0"/>
                        </a:cubicBezTo>
                        <a:close/>
                      </a:path>
                    </a:pathLst>
                  </a:custGeom>
                  <a:solidFill>
                    <a:srgbClr val="895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7" name="Freeform 166"/>
                  <p:cNvSpPr>
                    <a:spLocks/>
                  </p:cNvSpPr>
                  <p:nvPr/>
                </p:nvSpPr>
                <p:spPr bwMode="auto">
                  <a:xfrm>
                    <a:off x="-1647681" y="652599"/>
                    <a:ext cx="455613" cy="184150"/>
                  </a:xfrm>
                  <a:custGeom>
                    <a:avLst/>
                    <a:gdLst>
                      <a:gd name="T0" fmla="*/ 61 w 121"/>
                      <a:gd name="T1" fmla="*/ 49 h 49"/>
                      <a:gd name="T2" fmla="*/ 121 w 121"/>
                      <a:gd name="T3" fmla="*/ 20 h 49"/>
                      <a:gd name="T4" fmla="*/ 96 w 121"/>
                      <a:gd name="T5" fmla="*/ 0 h 49"/>
                      <a:gd name="T6" fmla="*/ 81 w 121"/>
                      <a:gd name="T7" fmla="*/ 0 h 49"/>
                      <a:gd name="T8" fmla="*/ 61 w 121"/>
                      <a:gd name="T9" fmla="*/ 46 h 49"/>
                      <a:gd name="T10" fmla="*/ 40 w 121"/>
                      <a:gd name="T11" fmla="*/ 0 h 49"/>
                      <a:gd name="T12" fmla="*/ 25 w 121"/>
                      <a:gd name="T13" fmla="*/ 0 h 49"/>
                      <a:gd name="T14" fmla="*/ 0 w 121"/>
                      <a:gd name="T15" fmla="*/ 18 h 49"/>
                      <a:gd name="T16" fmla="*/ 61 w 121"/>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49">
                        <a:moveTo>
                          <a:pt x="61" y="49"/>
                        </a:moveTo>
                        <a:cubicBezTo>
                          <a:pt x="86" y="49"/>
                          <a:pt x="107" y="38"/>
                          <a:pt x="121" y="20"/>
                        </a:cubicBezTo>
                        <a:cubicBezTo>
                          <a:pt x="118" y="9"/>
                          <a:pt x="108" y="0"/>
                          <a:pt x="96" y="0"/>
                        </a:cubicBezTo>
                        <a:cubicBezTo>
                          <a:pt x="81" y="0"/>
                          <a:pt x="81" y="0"/>
                          <a:pt x="81" y="0"/>
                        </a:cubicBezTo>
                        <a:cubicBezTo>
                          <a:pt x="61" y="46"/>
                          <a:pt x="61" y="46"/>
                          <a:pt x="61" y="46"/>
                        </a:cubicBezTo>
                        <a:cubicBezTo>
                          <a:pt x="61" y="46"/>
                          <a:pt x="46" y="14"/>
                          <a:pt x="40" y="0"/>
                        </a:cubicBezTo>
                        <a:cubicBezTo>
                          <a:pt x="25" y="0"/>
                          <a:pt x="25" y="0"/>
                          <a:pt x="25" y="0"/>
                        </a:cubicBezTo>
                        <a:cubicBezTo>
                          <a:pt x="14" y="0"/>
                          <a:pt x="4" y="8"/>
                          <a:pt x="0" y="18"/>
                        </a:cubicBezTo>
                        <a:cubicBezTo>
                          <a:pt x="14" y="37"/>
                          <a:pt x="36" y="49"/>
                          <a:pt x="61" y="49"/>
                        </a:cubicBez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8" name="Freeform 167"/>
                  <p:cNvSpPr>
                    <a:spLocks/>
                  </p:cNvSpPr>
                  <p:nvPr/>
                </p:nvSpPr>
                <p:spPr bwMode="auto">
                  <a:xfrm>
                    <a:off x="-1571481" y="623890"/>
                    <a:ext cx="153988" cy="200025"/>
                  </a:xfrm>
                  <a:custGeom>
                    <a:avLst/>
                    <a:gdLst>
                      <a:gd name="T0" fmla="*/ 0 w 97"/>
                      <a:gd name="T1" fmla="*/ 19 h 126"/>
                      <a:gd name="T2" fmla="*/ 23 w 97"/>
                      <a:gd name="T3" fmla="*/ 48 h 126"/>
                      <a:gd name="T4" fmla="*/ 54 w 97"/>
                      <a:gd name="T5" fmla="*/ 48 h 126"/>
                      <a:gd name="T6" fmla="*/ 38 w 97"/>
                      <a:gd name="T7" fmla="*/ 59 h 126"/>
                      <a:gd name="T8" fmla="*/ 97 w 97"/>
                      <a:gd name="T9" fmla="*/ 126 h 126"/>
                      <a:gd name="T10" fmla="*/ 47 w 97"/>
                      <a:gd name="T11" fmla="*/ 0 h 126"/>
                      <a:gd name="T12" fmla="*/ 0 w 97"/>
                      <a:gd name="T13" fmla="*/ 19 h 126"/>
                    </a:gdLst>
                    <a:ahLst/>
                    <a:cxnLst>
                      <a:cxn ang="0">
                        <a:pos x="T0" y="T1"/>
                      </a:cxn>
                      <a:cxn ang="0">
                        <a:pos x="T2" y="T3"/>
                      </a:cxn>
                      <a:cxn ang="0">
                        <a:pos x="T4" y="T5"/>
                      </a:cxn>
                      <a:cxn ang="0">
                        <a:pos x="T6" y="T7"/>
                      </a:cxn>
                      <a:cxn ang="0">
                        <a:pos x="T8" y="T9"/>
                      </a:cxn>
                      <a:cxn ang="0">
                        <a:pos x="T10" y="T11"/>
                      </a:cxn>
                      <a:cxn ang="0">
                        <a:pos x="T12" y="T13"/>
                      </a:cxn>
                    </a:cxnLst>
                    <a:rect l="0" t="0" r="r" b="b"/>
                    <a:pathLst>
                      <a:path w="97" h="126">
                        <a:moveTo>
                          <a:pt x="0" y="19"/>
                        </a:moveTo>
                        <a:lnTo>
                          <a:pt x="23" y="48"/>
                        </a:lnTo>
                        <a:lnTo>
                          <a:pt x="54" y="48"/>
                        </a:lnTo>
                        <a:lnTo>
                          <a:pt x="38" y="59"/>
                        </a:lnTo>
                        <a:lnTo>
                          <a:pt x="97" y="126"/>
                        </a:lnTo>
                        <a:lnTo>
                          <a:pt x="47"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79" name="Freeform 168"/>
                  <p:cNvSpPr>
                    <a:spLocks/>
                  </p:cNvSpPr>
                  <p:nvPr/>
                </p:nvSpPr>
                <p:spPr bwMode="auto">
                  <a:xfrm>
                    <a:off x="-1417494" y="623890"/>
                    <a:ext cx="153988" cy="200025"/>
                  </a:xfrm>
                  <a:custGeom>
                    <a:avLst/>
                    <a:gdLst>
                      <a:gd name="T0" fmla="*/ 0 w 97"/>
                      <a:gd name="T1" fmla="*/ 126 h 126"/>
                      <a:gd name="T2" fmla="*/ 59 w 97"/>
                      <a:gd name="T3" fmla="*/ 59 h 126"/>
                      <a:gd name="T4" fmla="*/ 43 w 97"/>
                      <a:gd name="T5" fmla="*/ 48 h 126"/>
                      <a:gd name="T6" fmla="*/ 71 w 97"/>
                      <a:gd name="T7" fmla="*/ 48 h 126"/>
                      <a:gd name="T8" fmla="*/ 97 w 97"/>
                      <a:gd name="T9" fmla="*/ 19 h 126"/>
                      <a:gd name="T10" fmla="*/ 50 w 97"/>
                      <a:gd name="T11" fmla="*/ 0 h 126"/>
                      <a:gd name="T12" fmla="*/ 0 w 97"/>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97" h="126">
                        <a:moveTo>
                          <a:pt x="0" y="126"/>
                        </a:moveTo>
                        <a:lnTo>
                          <a:pt x="59" y="59"/>
                        </a:lnTo>
                        <a:lnTo>
                          <a:pt x="43" y="48"/>
                        </a:lnTo>
                        <a:lnTo>
                          <a:pt x="71" y="48"/>
                        </a:lnTo>
                        <a:lnTo>
                          <a:pt x="97" y="19"/>
                        </a:lnTo>
                        <a:lnTo>
                          <a:pt x="50" y="0"/>
                        </a:lnTo>
                        <a:lnTo>
                          <a:pt x="0"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0" name="Oval 169"/>
                  <p:cNvSpPr>
                    <a:spLocks noChangeArrowheads="1"/>
                  </p:cNvSpPr>
                  <p:nvPr/>
                </p:nvSpPr>
                <p:spPr bwMode="auto">
                  <a:xfrm>
                    <a:off x="-1534969" y="508003"/>
                    <a:ext cx="12700" cy="14287"/>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1" name="Oval 170"/>
                  <p:cNvSpPr>
                    <a:spLocks noChangeArrowheads="1"/>
                  </p:cNvSpPr>
                  <p:nvPr/>
                </p:nvSpPr>
                <p:spPr bwMode="auto">
                  <a:xfrm>
                    <a:off x="-1315894" y="508003"/>
                    <a:ext cx="15875" cy="14287"/>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2" name="Oval 171"/>
                  <p:cNvSpPr>
                    <a:spLocks noChangeArrowheads="1"/>
                  </p:cNvSpPr>
                  <p:nvPr/>
                </p:nvSpPr>
                <p:spPr bwMode="auto">
                  <a:xfrm>
                    <a:off x="-1376219"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3" name="Oval 172"/>
                  <p:cNvSpPr>
                    <a:spLocks noChangeArrowheads="1"/>
                  </p:cNvSpPr>
                  <p:nvPr/>
                </p:nvSpPr>
                <p:spPr bwMode="auto">
                  <a:xfrm>
                    <a:off x="-1353994"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4" name="Oval 173"/>
                  <p:cNvSpPr>
                    <a:spLocks noChangeArrowheads="1"/>
                  </p:cNvSpPr>
                  <p:nvPr/>
                </p:nvSpPr>
                <p:spPr bwMode="auto">
                  <a:xfrm>
                    <a:off x="-1365106" y="538165"/>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5" name="Oval 174"/>
                  <p:cNvSpPr>
                    <a:spLocks noChangeArrowheads="1"/>
                  </p:cNvSpPr>
                  <p:nvPr/>
                </p:nvSpPr>
                <p:spPr bwMode="auto">
                  <a:xfrm>
                    <a:off x="-1492106" y="515940"/>
                    <a:ext cx="6350"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6" name="Oval 175"/>
                  <p:cNvSpPr>
                    <a:spLocks noChangeArrowheads="1"/>
                  </p:cNvSpPr>
                  <p:nvPr/>
                </p:nvSpPr>
                <p:spPr bwMode="auto">
                  <a:xfrm>
                    <a:off x="-1469881"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7" name="Oval 176"/>
                  <p:cNvSpPr>
                    <a:spLocks noChangeArrowheads="1"/>
                  </p:cNvSpPr>
                  <p:nvPr/>
                </p:nvSpPr>
                <p:spPr bwMode="auto">
                  <a:xfrm>
                    <a:off x="-1480994" y="538165"/>
                    <a:ext cx="6350"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8" name="Oval 177"/>
                  <p:cNvSpPr>
                    <a:spLocks noChangeArrowheads="1"/>
                  </p:cNvSpPr>
                  <p:nvPr/>
                </p:nvSpPr>
                <p:spPr bwMode="auto">
                  <a:xfrm>
                    <a:off x="-1485756" y="492128"/>
                    <a:ext cx="15875" cy="11112"/>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89" name="Oval 178"/>
                  <p:cNvSpPr>
                    <a:spLocks noChangeArrowheads="1"/>
                  </p:cNvSpPr>
                  <p:nvPr/>
                </p:nvSpPr>
                <p:spPr bwMode="auto">
                  <a:xfrm>
                    <a:off x="-1368281" y="492128"/>
                    <a:ext cx="14288" cy="11112"/>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0" name="Freeform 179"/>
                  <p:cNvSpPr>
                    <a:spLocks/>
                  </p:cNvSpPr>
                  <p:nvPr/>
                </p:nvSpPr>
                <p:spPr bwMode="auto">
                  <a:xfrm>
                    <a:off x="-1436544" y="530228"/>
                    <a:ext cx="34925" cy="14287"/>
                  </a:xfrm>
                  <a:custGeom>
                    <a:avLst/>
                    <a:gdLst>
                      <a:gd name="T0" fmla="*/ 4 w 9"/>
                      <a:gd name="T1" fmla="*/ 4 h 4"/>
                      <a:gd name="T2" fmla="*/ 9 w 9"/>
                      <a:gd name="T3" fmla="*/ 0 h 4"/>
                      <a:gd name="T4" fmla="*/ 0 w 9"/>
                      <a:gd name="T5" fmla="*/ 0 h 4"/>
                      <a:gd name="T6" fmla="*/ 4 w 9"/>
                      <a:gd name="T7" fmla="*/ 4 h 4"/>
                    </a:gdLst>
                    <a:ahLst/>
                    <a:cxnLst>
                      <a:cxn ang="0">
                        <a:pos x="T0" y="T1"/>
                      </a:cxn>
                      <a:cxn ang="0">
                        <a:pos x="T2" y="T3"/>
                      </a:cxn>
                      <a:cxn ang="0">
                        <a:pos x="T4" y="T5"/>
                      </a:cxn>
                      <a:cxn ang="0">
                        <a:pos x="T6" y="T7"/>
                      </a:cxn>
                    </a:cxnLst>
                    <a:rect l="0" t="0" r="r" b="b"/>
                    <a:pathLst>
                      <a:path w="9" h="4">
                        <a:moveTo>
                          <a:pt x="4" y="4"/>
                        </a:moveTo>
                        <a:cubicBezTo>
                          <a:pt x="7" y="4"/>
                          <a:pt x="9" y="2"/>
                          <a:pt x="9" y="0"/>
                        </a:cubicBezTo>
                        <a:cubicBezTo>
                          <a:pt x="0" y="0"/>
                          <a:pt x="0" y="0"/>
                          <a:pt x="0" y="0"/>
                        </a:cubicBezTo>
                        <a:cubicBezTo>
                          <a:pt x="0" y="2"/>
                          <a:pt x="2" y="4"/>
                          <a:pt x="4" y="4"/>
                        </a:cubicBez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91" name="Freeform 180"/>
                  <p:cNvSpPr>
                    <a:spLocks/>
                  </p:cNvSpPr>
                  <p:nvPr/>
                </p:nvSpPr>
                <p:spPr bwMode="auto">
                  <a:xfrm>
                    <a:off x="-1439719" y="568328"/>
                    <a:ext cx="49213" cy="6350"/>
                  </a:xfrm>
                  <a:custGeom>
                    <a:avLst/>
                    <a:gdLst>
                      <a:gd name="T0" fmla="*/ 0 w 13"/>
                      <a:gd name="T1" fmla="*/ 0 h 2"/>
                      <a:gd name="T2" fmla="*/ 13 w 13"/>
                      <a:gd name="T3" fmla="*/ 0 h 2"/>
                    </a:gdLst>
                    <a:ahLst/>
                    <a:cxnLst>
                      <a:cxn ang="0">
                        <a:pos x="T0" y="T1"/>
                      </a:cxn>
                      <a:cxn ang="0">
                        <a:pos x="T2" y="T3"/>
                      </a:cxn>
                    </a:cxnLst>
                    <a:rect l="0" t="0" r="r" b="b"/>
                    <a:pathLst>
                      <a:path w="13" h="2">
                        <a:moveTo>
                          <a:pt x="0" y="0"/>
                        </a:moveTo>
                        <a:cubicBezTo>
                          <a:pt x="4" y="2"/>
                          <a:pt x="8" y="2"/>
                          <a:pt x="13" y="0"/>
                        </a:cubicBezTo>
                      </a:path>
                    </a:pathLst>
                  </a:custGeom>
                  <a:noFill/>
                  <a:ln w="111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grpSp>
          <p:nvGrpSpPr>
            <p:cNvPr id="344" name="Group 343"/>
            <p:cNvGrpSpPr/>
            <p:nvPr/>
          </p:nvGrpSpPr>
          <p:grpSpPr>
            <a:xfrm>
              <a:off x="7581561" y="581561"/>
              <a:ext cx="712488" cy="722345"/>
              <a:chOff x="1120596" y="1725856"/>
              <a:chExt cx="712488" cy="722345"/>
            </a:xfrm>
          </p:grpSpPr>
          <p:sp>
            <p:nvSpPr>
              <p:cNvPr id="345" name="Oval 118"/>
              <p:cNvSpPr>
                <a:spLocks noChangeArrowheads="1"/>
              </p:cNvSpPr>
              <p:nvPr/>
            </p:nvSpPr>
            <p:spPr bwMode="auto">
              <a:xfrm>
                <a:off x="1123591" y="1731784"/>
                <a:ext cx="706499" cy="710489"/>
              </a:xfrm>
              <a:prstGeom prst="ellipse">
                <a:avLst/>
              </a:prstGeom>
              <a:solidFill>
                <a:schemeClr val="bg1"/>
              </a:solidFill>
              <a:ln w="31750">
                <a:solidFill>
                  <a:srgbClr val="00BCF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346" name="Group 345"/>
              <p:cNvGrpSpPr/>
              <p:nvPr/>
            </p:nvGrpSpPr>
            <p:grpSpPr>
              <a:xfrm>
                <a:off x="1120596" y="1725856"/>
                <a:ext cx="712488" cy="722345"/>
                <a:chOff x="-2492231" y="3233740"/>
                <a:chExt cx="566738" cy="574581"/>
              </a:xfrm>
            </p:grpSpPr>
            <p:sp>
              <p:nvSpPr>
                <p:cNvPr id="347" name="Oval 136"/>
                <p:cNvSpPr>
                  <a:spLocks noChangeArrowheads="1"/>
                </p:cNvSpPr>
                <p:nvPr/>
              </p:nvSpPr>
              <p:spPr bwMode="auto">
                <a:xfrm>
                  <a:off x="-2492231" y="3233740"/>
                  <a:ext cx="566738" cy="563562"/>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48" name="Freeform 137"/>
                <p:cNvSpPr>
                  <a:spLocks/>
                </p:cNvSpPr>
                <p:nvPr/>
              </p:nvSpPr>
              <p:spPr bwMode="auto">
                <a:xfrm>
                  <a:off x="-2419567" y="3643221"/>
                  <a:ext cx="433388" cy="165100"/>
                </a:xfrm>
                <a:custGeom>
                  <a:avLst/>
                  <a:gdLst>
                    <a:gd name="T0" fmla="*/ 58 w 115"/>
                    <a:gd name="T1" fmla="*/ 44 h 44"/>
                    <a:gd name="T2" fmla="*/ 115 w 115"/>
                    <a:gd name="T3" fmla="*/ 17 h 44"/>
                    <a:gd name="T4" fmla="*/ 92 w 115"/>
                    <a:gd name="T5" fmla="*/ 0 h 44"/>
                    <a:gd name="T6" fmla="*/ 68 w 115"/>
                    <a:gd name="T7" fmla="*/ 0 h 44"/>
                    <a:gd name="T8" fmla="*/ 58 w 115"/>
                    <a:gd name="T9" fmla="*/ 6 h 44"/>
                    <a:gd name="T10" fmla="*/ 47 w 115"/>
                    <a:gd name="T11" fmla="*/ 0 h 44"/>
                    <a:gd name="T12" fmla="*/ 23 w 115"/>
                    <a:gd name="T13" fmla="*/ 0 h 44"/>
                    <a:gd name="T14" fmla="*/ 0 w 115"/>
                    <a:gd name="T15" fmla="*/ 16 h 44"/>
                    <a:gd name="T16" fmla="*/ 58 w 115"/>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44">
                      <a:moveTo>
                        <a:pt x="58" y="44"/>
                      </a:moveTo>
                      <a:cubicBezTo>
                        <a:pt x="81" y="44"/>
                        <a:pt x="102" y="33"/>
                        <a:pt x="115" y="17"/>
                      </a:cubicBezTo>
                      <a:cubicBezTo>
                        <a:pt x="112" y="7"/>
                        <a:pt x="103" y="0"/>
                        <a:pt x="92" y="0"/>
                      </a:cubicBezTo>
                      <a:cubicBezTo>
                        <a:pt x="68" y="0"/>
                        <a:pt x="68" y="0"/>
                        <a:pt x="68" y="0"/>
                      </a:cubicBezTo>
                      <a:cubicBezTo>
                        <a:pt x="58" y="6"/>
                        <a:pt x="58" y="6"/>
                        <a:pt x="58" y="6"/>
                      </a:cubicBezTo>
                      <a:cubicBezTo>
                        <a:pt x="47" y="0"/>
                        <a:pt x="47" y="0"/>
                        <a:pt x="47" y="0"/>
                      </a:cubicBezTo>
                      <a:cubicBezTo>
                        <a:pt x="23" y="0"/>
                        <a:pt x="23" y="0"/>
                        <a:pt x="23" y="0"/>
                      </a:cubicBezTo>
                      <a:cubicBezTo>
                        <a:pt x="13" y="0"/>
                        <a:pt x="4" y="7"/>
                        <a:pt x="0" y="16"/>
                      </a:cubicBezTo>
                      <a:cubicBezTo>
                        <a:pt x="14" y="33"/>
                        <a:pt x="35" y="44"/>
                        <a:pt x="58" y="44"/>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49" name="Freeform 138"/>
                <p:cNvSpPr>
                  <a:spLocks/>
                </p:cNvSpPr>
                <p:nvPr/>
              </p:nvSpPr>
              <p:spPr bwMode="auto">
                <a:xfrm>
                  <a:off x="-2333481" y="3278190"/>
                  <a:ext cx="244475" cy="161925"/>
                </a:xfrm>
                <a:custGeom>
                  <a:avLst/>
                  <a:gdLst>
                    <a:gd name="T0" fmla="*/ 35 w 65"/>
                    <a:gd name="T1" fmla="*/ 0 h 43"/>
                    <a:gd name="T2" fmla="*/ 30 w 65"/>
                    <a:gd name="T3" fmla="*/ 0 h 43"/>
                    <a:gd name="T4" fmla="*/ 0 w 65"/>
                    <a:gd name="T5" fmla="*/ 30 h 43"/>
                    <a:gd name="T6" fmla="*/ 0 w 65"/>
                    <a:gd name="T7" fmla="*/ 43 h 43"/>
                    <a:gd name="T8" fmla="*/ 65 w 65"/>
                    <a:gd name="T9" fmla="*/ 43 h 43"/>
                    <a:gd name="T10" fmla="*/ 65 w 65"/>
                    <a:gd name="T11" fmla="*/ 30 h 43"/>
                    <a:gd name="T12" fmla="*/ 35 w 6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5" h="43">
                      <a:moveTo>
                        <a:pt x="35" y="0"/>
                      </a:moveTo>
                      <a:cubicBezTo>
                        <a:pt x="30" y="0"/>
                        <a:pt x="30" y="0"/>
                        <a:pt x="30" y="0"/>
                      </a:cubicBezTo>
                      <a:cubicBezTo>
                        <a:pt x="13" y="0"/>
                        <a:pt x="0" y="13"/>
                        <a:pt x="0" y="30"/>
                      </a:cubicBezTo>
                      <a:cubicBezTo>
                        <a:pt x="0" y="43"/>
                        <a:pt x="0" y="43"/>
                        <a:pt x="0" y="43"/>
                      </a:cubicBezTo>
                      <a:cubicBezTo>
                        <a:pt x="65" y="43"/>
                        <a:pt x="65" y="43"/>
                        <a:pt x="65" y="43"/>
                      </a:cubicBezTo>
                      <a:cubicBezTo>
                        <a:pt x="65" y="30"/>
                        <a:pt x="65" y="30"/>
                        <a:pt x="65" y="30"/>
                      </a:cubicBezTo>
                      <a:cubicBezTo>
                        <a:pt x="65" y="13"/>
                        <a:pt x="52" y="0"/>
                        <a:pt x="35" y="0"/>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0" name="Freeform 139"/>
                <p:cNvSpPr>
                  <a:spLocks/>
                </p:cNvSpPr>
                <p:nvPr/>
              </p:nvSpPr>
              <p:spPr bwMode="auto">
                <a:xfrm>
                  <a:off x="-2325544" y="3451228"/>
                  <a:ext cx="233363" cy="49212"/>
                </a:xfrm>
                <a:custGeom>
                  <a:avLst/>
                  <a:gdLst>
                    <a:gd name="T0" fmla="*/ 58 w 62"/>
                    <a:gd name="T1" fmla="*/ 0 h 13"/>
                    <a:gd name="T2" fmla="*/ 3 w 62"/>
                    <a:gd name="T3" fmla="*/ 0 h 13"/>
                    <a:gd name="T4" fmla="*/ 0 w 62"/>
                    <a:gd name="T5" fmla="*/ 3 h 13"/>
                    <a:gd name="T6" fmla="*/ 0 w 62"/>
                    <a:gd name="T7" fmla="*/ 10 h 13"/>
                    <a:gd name="T8" fmla="*/ 3 w 62"/>
                    <a:gd name="T9" fmla="*/ 13 h 13"/>
                    <a:gd name="T10" fmla="*/ 58 w 62"/>
                    <a:gd name="T11" fmla="*/ 13 h 13"/>
                    <a:gd name="T12" fmla="*/ 62 w 62"/>
                    <a:gd name="T13" fmla="*/ 10 h 13"/>
                    <a:gd name="T14" fmla="*/ 62 w 62"/>
                    <a:gd name="T15" fmla="*/ 3 h 13"/>
                    <a:gd name="T16" fmla="*/ 58 w 62"/>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3">
                      <a:moveTo>
                        <a:pt x="58" y="0"/>
                      </a:moveTo>
                      <a:cubicBezTo>
                        <a:pt x="3" y="0"/>
                        <a:pt x="3" y="0"/>
                        <a:pt x="3" y="0"/>
                      </a:cubicBezTo>
                      <a:cubicBezTo>
                        <a:pt x="1" y="0"/>
                        <a:pt x="0" y="2"/>
                        <a:pt x="0" y="3"/>
                      </a:cubicBezTo>
                      <a:cubicBezTo>
                        <a:pt x="0" y="10"/>
                        <a:pt x="0" y="10"/>
                        <a:pt x="0" y="10"/>
                      </a:cubicBezTo>
                      <a:cubicBezTo>
                        <a:pt x="0" y="12"/>
                        <a:pt x="1" y="13"/>
                        <a:pt x="3" y="13"/>
                      </a:cubicBezTo>
                      <a:cubicBezTo>
                        <a:pt x="58" y="13"/>
                        <a:pt x="58" y="13"/>
                        <a:pt x="58" y="13"/>
                      </a:cubicBezTo>
                      <a:cubicBezTo>
                        <a:pt x="60" y="13"/>
                        <a:pt x="62" y="12"/>
                        <a:pt x="62" y="10"/>
                      </a:cubicBezTo>
                      <a:cubicBezTo>
                        <a:pt x="62" y="3"/>
                        <a:pt x="62" y="3"/>
                        <a:pt x="62" y="3"/>
                      </a:cubicBezTo>
                      <a:cubicBezTo>
                        <a:pt x="62" y="2"/>
                        <a:pt x="60" y="0"/>
                        <a:pt x="58" y="0"/>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1" name="Freeform 140"/>
                <p:cNvSpPr>
                  <a:spLocks/>
                </p:cNvSpPr>
                <p:nvPr/>
              </p:nvSpPr>
              <p:spPr bwMode="auto">
                <a:xfrm>
                  <a:off x="-2325544" y="3594103"/>
                  <a:ext cx="230188" cy="203200"/>
                </a:xfrm>
                <a:custGeom>
                  <a:avLst/>
                  <a:gdLst>
                    <a:gd name="T0" fmla="*/ 61 w 61"/>
                    <a:gd name="T1" fmla="*/ 21 h 54"/>
                    <a:gd name="T2" fmla="*/ 47 w 61"/>
                    <a:gd name="T3" fmla="*/ 0 h 54"/>
                    <a:gd name="T4" fmla="*/ 15 w 61"/>
                    <a:gd name="T5" fmla="*/ 0 h 54"/>
                    <a:gd name="T6" fmla="*/ 0 w 61"/>
                    <a:gd name="T7" fmla="*/ 21 h 54"/>
                    <a:gd name="T8" fmla="*/ 10 w 61"/>
                    <a:gd name="T9" fmla="*/ 21 h 54"/>
                    <a:gd name="T10" fmla="*/ 28 w 61"/>
                    <a:gd name="T11" fmla="*/ 54 h 54"/>
                    <a:gd name="T12" fmla="*/ 31 w 61"/>
                    <a:gd name="T13" fmla="*/ 54 h 54"/>
                    <a:gd name="T14" fmla="*/ 33 w 61"/>
                    <a:gd name="T15" fmla="*/ 54 h 54"/>
                    <a:gd name="T16" fmla="*/ 50 w 61"/>
                    <a:gd name="T17" fmla="*/ 21 h 54"/>
                    <a:gd name="T18" fmla="*/ 61 w 61"/>
                    <a:gd name="T19"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4">
                      <a:moveTo>
                        <a:pt x="61" y="21"/>
                      </a:moveTo>
                      <a:cubicBezTo>
                        <a:pt x="47" y="0"/>
                        <a:pt x="47" y="0"/>
                        <a:pt x="47" y="0"/>
                      </a:cubicBezTo>
                      <a:cubicBezTo>
                        <a:pt x="15" y="0"/>
                        <a:pt x="15" y="0"/>
                        <a:pt x="15" y="0"/>
                      </a:cubicBezTo>
                      <a:cubicBezTo>
                        <a:pt x="0" y="21"/>
                        <a:pt x="0" y="21"/>
                        <a:pt x="0" y="21"/>
                      </a:cubicBezTo>
                      <a:cubicBezTo>
                        <a:pt x="10" y="21"/>
                        <a:pt x="10" y="21"/>
                        <a:pt x="10" y="21"/>
                      </a:cubicBezTo>
                      <a:cubicBezTo>
                        <a:pt x="28" y="54"/>
                        <a:pt x="28" y="54"/>
                        <a:pt x="28" y="54"/>
                      </a:cubicBezTo>
                      <a:cubicBezTo>
                        <a:pt x="29" y="54"/>
                        <a:pt x="30" y="54"/>
                        <a:pt x="31" y="54"/>
                      </a:cubicBezTo>
                      <a:cubicBezTo>
                        <a:pt x="32" y="54"/>
                        <a:pt x="33" y="54"/>
                        <a:pt x="33" y="54"/>
                      </a:cubicBezTo>
                      <a:cubicBezTo>
                        <a:pt x="50" y="21"/>
                        <a:pt x="50" y="21"/>
                        <a:pt x="50" y="21"/>
                      </a:cubicBezTo>
                      <a:lnTo>
                        <a:pt x="61"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2" name="Freeform 141"/>
                <p:cNvSpPr>
                  <a:spLocks/>
                </p:cNvSpPr>
                <p:nvPr/>
              </p:nvSpPr>
              <p:spPr bwMode="auto">
                <a:xfrm>
                  <a:off x="-2269981" y="3640140"/>
                  <a:ext cx="120650" cy="157162"/>
                </a:xfrm>
                <a:custGeom>
                  <a:avLst/>
                  <a:gdLst>
                    <a:gd name="T0" fmla="*/ 0 w 32"/>
                    <a:gd name="T1" fmla="*/ 0 h 42"/>
                    <a:gd name="T2" fmla="*/ 14 w 32"/>
                    <a:gd name="T3" fmla="*/ 42 h 42"/>
                    <a:gd name="T4" fmla="*/ 16 w 32"/>
                    <a:gd name="T5" fmla="*/ 42 h 42"/>
                    <a:gd name="T6" fmla="*/ 17 w 32"/>
                    <a:gd name="T7" fmla="*/ 42 h 42"/>
                    <a:gd name="T8" fmla="*/ 32 w 32"/>
                    <a:gd name="T9" fmla="*/ 0 h 42"/>
                    <a:gd name="T10" fmla="*/ 0 w 32"/>
                    <a:gd name="T11" fmla="*/ 0 h 42"/>
                  </a:gdLst>
                  <a:ahLst/>
                  <a:cxnLst>
                    <a:cxn ang="0">
                      <a:pos x="T0" y="T1"/>
                    </a:cxn>
                    <a:cxn ang="0">
                      <a:pos x="T2" y="T3"/>
                    </a:cxn>
                    <a:cxn ang="0">
                      <a:pos x="T4" y="T5"/>
                    </a:cxn>
                    <a:cxn ang="0">
                      <a:pos x="T6" y="T7"/>
                    </a:cxn>
                    <a:cxn ang="0">
                      <a:pos x="T8" y="T9"/>
                    </a:cxn>
                    <a:cxn ang="0">
                      <a:pos x="T10" y="T11"/>
                    </a:cxn>
                  </a:cxnLst>
                  <a:rect l="0" t="0" r="r" b="b"/>
                  <a:pathLst>
                    <a:path w="32" h="42">
                      <a:moveTo>
                        <a:pt x="0" y="0"/>
                      </a:moveTo>
                      <a:cubicBezTo>
                        <a:pt x="14" y="42"/>
                        <a:pt x="14" y="42"/>
                        <a:pt x="14" y="42"/>
                      </a:cubicBezTo>
                      <a:cubicBezTo>
                        <a:pt x="15" y="42"/>
                        <a:pt x="16" y="42"/>
                        <a:pt x="16" y="42"/>
                      </a:cubicBezTo>
                      <a:cubicBezTo>
                        <a:pt x="17" y="42"/>
                        <a:pt x="17" y="42"/>
                        <a:pt x="17" y="42"/>
                      </a:cubicBezTo>
                      <a:cubicBezTo>
                        <a:pt x="32" y="0"/>
                        <a:pt x="32" y="0"/>
                        <a:pt x="3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3" name="Freeform 142"/>
                <p:cNvSpPr>
                  <a:spLocks/>
                </p:cNvSpPr>
                <p:nvPr/>
              </p:nvSpPr>
              <p:spPr bwMode="auto">
                <a:xfrm>
                  <a:off x="-2269981" y="3552828"/>
                  <a:ext cx="120650" cy="120650"/>
                </a:xfrm>
                <a:custGeom>
                  <a:avLst/>
                  <a:gdLst>
                    <a:gd name="T0" fmla="*/ 27 w 32"/>
                    <a:gd name="T1" fmla="*/ 0 h 32"/>
                    <a:gd name="T2" fmla="*/ 5 w 32"/>
                    <a:gd name="T3" fmla="*/ 0 h 32"/>
                    <a:gd name="T4" fmla="*/ 0 w 32"/>
                    <a:gd name="T5" fmla="*/ 5 h 32"/>
                    <a:gd name="T6" fmla="*/ 0 w 32"/>
                    <a:gd name="T7" fmla="*/ 23 h 32"/>
                    <a:gd name="T8" fmla="*/ 16 w 32"/>
                    <a:gd name="T9" fmla="*/ 32 h 32"/>
                    <a:gd name="T10" fmla="*/ 32 w 32"/>
                    <a:gd name="T11" fmla="*/ 23 h 32"/>
                    <a:gd name="T12" fmla="*/ 32 w 32"/>
                    <a:gd name="T13" fmla="*/ 5 h 32"/>
                    <a:gd name="T14" fmla="*/ 27 w 32"/>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2">
                      <a:moveTo>
                        <a:pt x="27" y="0"/>
                      </a:moveTo>
                      <a:cubicBezTo>
                        <a:pt x="5" y="0"/>
                        <a:pt x="5" y="0"/>
                        <a:pt x="5" y="0"/>
                      </a:cubicBezTo>
                      <a:cubicBezTo>
                        <a:pt x="3" y="1"/>
                        <a:pt x="1" y="3"/>
                        <a:pt x="0" y="5"/>
                      </a:cubicBezTo>
                      <a:cubicBezTo>
                        <a:pt x="0" y="23"/>
                        <a:pt x="0" y="23"/>
                        <a:pt x="0" y="23"/>
                      </a:cubicBezTo>
                      <a:cubicBezTo>
                        <a:pt x="3" y="29"/>
                        <a:pt x="9" y="32"/>
                        <a:pt x="16" y="32"/>
                      </a:cubicBezTo>
                      <a:cubicBezTo>
                        <a:pt x="22" y="32"/>
                        <a:pt x="28" y="29"/>
                        <a:pt x="32" y="23"/>
                      </a:cubicBezTo>
                      <a:cubicBezTo>
                        <a:pt x="32" y="5"/>
                        <a:pt x="32" y="5"/>
                        <a:pt x="32" y="5"/>
                      </a:cubicBezTo>
                      <a:cubicBezTo>
                        <a:pt x="30" y="3"/>
                        <a:pt x="29" y="1"/>
                        <a:pt x="27" y="0"/>
                      </a:cubicBezTo>
                      <a:close/>
                    </a:path>
                  </a:pathLst>
                </a:custGeom>
                <a:solidFill>
                  <a:srgbClr val="DF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4" name="Freeform 143"/>
                <p:cNvSpPr>
                  <a:spLocks/>
                </p:cNvSpPr>
                <p:nvPr/>
              </p:nvSpPr>
              <p:spPr bwMode="auto">
                <a:xfrm>
                  <a:off x="-2269981" y="3522665"/>
                  <a:ext cx="120650" cy="101600"/>
                </a:xfrm>
                <a:custGeom>
                  <a:avLst/>
                  <a:gdLst>
                    <a:gd name="T0" fmla="*/ 0 w 32"/>
                    <a:gd name="T1" fmla="*/ 25 h 27"/>
                    <a:gd name="T2" fmla="*/ 16 w 32"/>
                    <a:gd name="T3" fmla="*/ 27 h 27"/>
                    <a:gd name="T4" fmla="*/ 32 w 32"/>
                    <a:gd name="T5" fmla="*/ 25 h 27"/>
                    <a:gd name="T6" fmla="*/ 32 w 32"/>
                    <a:gd name="T7" fmla="*/ 0 h 27"/>
                    <a:gd name="T8" fmla="*/ 0 w 32"/>
                    <a:gd name="T9" fmla="*/ 0 h 27"/>
                    <a:gd name="T10" fmla="*/ 0 w 32"/>
                    <a:gd name="T11" fmla="*/ 25 h 27"/>
                  </a:gdLst>
                  <a:ahLst/>
                  <a:cxnLst>
                    <a:cxn ang="0">
                      <a:pos x="T0" y="T1"/>
                    </a:cxn>
                    <a:cxn ang="0">
                      <a:pos x="T2" y="T3"/>
                    </a:cxn>
                    <a:cxn ang="0">
                      <a:pos x="T4" y="T5"/>
                    </a:cxn>
                    <a:cxn ang="0">
                      <a:pos x="T6" y="T7"/>
                    </a:cxn>
                    <a:cxn ang="0">
                      <a:pos x="T8" y="T9"/>
                    </a:cxn>
                    <a:cxn ang="0">
                      <a:pos x="T10" y="T11"/>
                    </a:cxn>
                  </a:cxnLst>
                  <a:rect l="0" t="0" r="r" b="b"/>
                  <a:pathLst>
                    <a:path w="32" h="27">
                      <a:moveTo>
                        <a:pt x="0" y="25"/>
                      </a:moveTo>
                      <a:cubicBezTo>
                        <a:pt x="5" y="26"/>
                        <a:pt x="10" y="27"/>
                        <a:pt x="16" y="27"/>
                      </a:cubicBezTo>
                      <a:cubicBezTo>
                        <a:pt x="21" y="27"/>
                        <a:pt x="27" y="26"/>
                        <a:pt x="32" y="25"/>
                      </a:cubicBezTo>
                      <a:cubicBezTo>
                        <a:pt x="32" y="0"/>
                        <a:pt x="32" y="0"/>
                        <a:pt x="32" y="0"/>
                      </a:cubicBezTo>
                      <a:cubicBezTo>
                        <a:pt x="32" y="0"/>
                        <a:pt x="32" y="0"/>
                        <a:pt x="0" y="0"/>
                      </a:cubicBezTo>
                      <a:cubicBezTo>
                        <a:pt x="0" y="0"/>
                        <a:pt x="0" y="0"/>
                        <a:pt x="0" y="25"/>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5" name="Freeform 144"/>
                <p:cNvSpPr>
                  <a:spLocks/>
                </p:cNvSpPr>
                <p:nvPr/>
              </p:nvSpPr>
              <p:spPr bwMode="auto">
                <a:xfrm>
                  <a:off x="-2306494" y="3392491"/>
                  <a:ext cx="192088" cy="201612"/>
                </a:xfrm>
                <a:custGeom>
                  <a:avLst/>
                  <a:gdLst>
                    <a:gd name="T0" fmla="*/ 0 w 51"/>
                    <a:gd name="T1" fmla="*/ 6 h 54"/>
                    <a:gd name="T2" fmla="*/ 0 w 51"/>
                    <a:gd name="T3" fmla="*/ 46 h 54"/>
                    <a:gd name="T4" fmla="*/ 26 w 51"/>
                    <a:gd name="T5" fmla="*/ 54 h 54"/>
                    <a:gd name="T6" fmla="*/ 51 w 51"/>
                    <a:gd name="T7" fmla="*/ 46 h 54"/>
                    <a:gd name="T8" fmla="*/ 51 w 51"/>
                    <a:gd name="T9" fmla="*/ 6 h 54"/>
                    <a:gd name="T10" fmla="*/ 26 w 51"/>
                    <a:gd name="T11" fmla="*/ 0 h 54"/>
                    <a:gd name="T12" fmla="*/ 0 w 51"/>
                    <a:gd name="T13" fmla="*/ 6 h 54"/>
                  </a:gdLst>
                  <a:ahLst/>
                  <a:cxnLst>
                    <a:cxn ang="0">
                      <a:pos x="T0" y="T1"/>
                    </a:cxn>
                    <a:cxn ang="0">
                      <a:pos x="T2" y="T3"/>
                    </a:cxn>
                    <a:cxn ang="0">
                      <a:pos x="T4" y="T5"/>
                    </a:cxn>
                    <a:cxn ang="0">
                      <a:pos x="T6" y="T7"/>
                    </a:cxn>
                    <a:cxn ang="0">
                      <a:pos x="T8" y="T9"/>
                    </a:cxn>
                    <a:cxn ang="0">
                      <a:pos x="T10" y="T11"/>
                    </a:cxn>
                    <a:cxn ang="0">
                      <a:pos x="T12" y="T13"/>
                    </a:cxn>
                  </a:cxnLst>
                  <a:rect l="0" t="0" r="r" b="b"/>
                  <a:pathLst>
                    <a:path w="51" h="54">
                      <a:moveTo>
                        <a:pt x="0" y="6"/>
                      </a:moveTo>
                      <a:cubicBezTo>
                        <a:pt x="0" y="6"/>
                        <a:pt x="0" y="6"/>
                        <a:pt x="0" y="46"/>
                      </a:cubicBezTo>
                      <a:cubicBezTo>
                        <a:pt x="7" y="51"/>
                        <a:pt x="16" y="54"/>
                        <a:pt x="26" y="54"/>
                      </a:cubicBezTo>
                      <a:cubicBezTo>
                        <a:pt x="35" y="54"/>
                        <a:pt x="44" y="51"/>
                        <a:pt x="51" y="46"/>
                      </a:cubicBezTo>
                      <a:cubicBezTo>
                        <a:pt x="51" y="46"/>
                        <a:pt x="51" y="46"/>
                        <a:pt x="51" y="6"/>
                      </a:cubicBezTo>
                      <a:cubicBezTo>
                        <a:pt x="51" y="6"/>
                        <a:pt x="38" y="0"/>
                        <a:pt x="26" y="0"/>
                      </a:cubicBezTo>
                      <a:cubicBezTo>
                        <a:pt x="13" y="0"/>
                        <a:pt x="0" y="6"/>
                        <a:pt x="0" y="6"/>
                      </a:cubicBezTo>
                      <a:close/>
                    </a:path>
                  </a:pathLst>
                </a:custGeom>
                <a:solidFill>
                  <a:srgbClr val="DF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6" name="Rectangle 145"/>
                <p:cNvSpPr>
                  <a:spLocks noChangeArrowheads="1"/>
                </p:cNvSpPr>
                <p:nvPr/>
              </p:nvSpPr>
              <p:spPr bwMode="auto">
                <a:xfrm>
                  <a:off x="-2130281" y="3403603"/>
                  <a:ext cx="15875" cy="968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7" name="Rectangle 146"/>
                <p:cNvSpPr>
                  <a:spLocks noChangeArrowheads="1"/>
                </p:cNvSpPr>
                <p:nvPr/>
              </p:nvSpPr>
              <p:spPr bwMode="auto">
                <a:xfrm>
                  <a:off x="-2306494" y="3403603"/>
                  <a:ext cx="14288" cy="968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8" name="Oval 147"/>
                <p:cNvSpPr>
                  <a:spLocks noChangeArrowheads="1"/>
                </p:cNvSpPr>
                <p:nvPr/>
              </p:nvSpPr>
              <p:spPr bwMode="auto">
                <a:xfrm>
                  <a:off x="-2269981" y="3470278"/>
                  <a:ext cx="15875" cy="158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59" name="Oval 148"/>
                <p:cNvSpPr>
                  <a:spLocks noChangeArrowheads="1"/>
                </p:cNvSpPr>
                <p:nvPr/>
              </p:nvSpPr>
              <p:spPr bwMode="auto">
                <a:xfrm>
                  <a:off x="-2163619" y="3470278"/>
                  <a:ext cx="14288" cy="158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60" name="Freeform 149"/>
                <p:cNvSpPr>
                  <a:spLocks/>
                </p:cNvSpPr>
                <p:nvPr/>
              </p:nvSpPr>
              <p:spPr bwMode="auto">
                <a:xfrm>
                  <a:off x="-2223944" y="3511553"/>
                  <a:ext cx="26988" cy="11112"/>
                </a:xfrm>
                <a:custGeom>
                  <a:avLst/>
                  <a:gdLst>
                    <a:gd name="T0" fmla="*/ 4 w 7"/>
                    <a:gd name="T1" fmla="*/ 3 h 3"/>
                    <a:gd name="T2" fmla="*/ 7 w 7"/>
                    <a:gd name="T3" fmla="*/ 0 h 3"/>
                    <a:gd name="T4" fmla="*/ 0 w 7"/>
                    <a:gd name="T5" fmla="*/ 0 h 3"/>
                    <a:gd name="T6" fmla="*/ 4 w 7"/>
                    <a:gd name="T7" fmla="*/ 3 h 3"/>
                  </a:gdLst>
                  <a:ahLst/>
                  <a:cxnLst>
                    <a:cxn ang="0">
                      <a:pos x="T0" y="T1"/>
                    </a:cxn>
                    <a:cxn ang="0">
                      <a:pos x="T2" y="T3"/>
                    </a:cxn>
                    <a:cxn ang="0">
                      <a:pos x="T4" y="T5"/>
                    </a:cxn>
                    <a:cxn ang="0">
                      <a:pos x="T6" y="T7"/>
                    </a:cxn>
                  </a:cxnLst>
                  <a:rect l="0" t="0" r="r" b="b"/>
                  <a:pathLst>
                    <a:path w="7" h="3">
                      <a:moveTo>
                        <a:pt x="4" y="3"/>
                      </a:moveTo>
                      <a:cubicBezTo>
                        <a:pt x="6" y="3"/>
                        <a:pt x="7" y="2"/>
                        <a:pt x="7" y="0"/>
                      </a:cubicBezTo>
                      <a:cubicBezTo>
                        <a:pt x="0" y="0"/>
                        <a:pt x="0" y="0"/>
                        <a:pt x="0" y="0"/>
                      </a:cubicBezTo>
                      <a:cubicBezTo>
                        <a:pt x="0" y="2"/>
                        <a:pt x="2" y="3"/>
                        <a:pt x="4" y="3"/>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61" name="Freeform 150"/>
                <p:cNvSpPr>
                  <a:spLocks/>
                </p:cNvSpPr>
                <p:nvPr/>
              </p:nvSpPr>
              <p:spPr bwMode="auto">
                <a:xfrm>
                  <a:off x="-2235056" y="3549653"/>
                  <a:ext cx="49213" cy="3175"/>
                </a:xfrm>
                <a:custGeom>
                  <a:avLst/>
                  <a:gdLst>
                    <a:gd name="T0" fmla="*/ 0 w 13"/>
                    <a:gd name="T1" fmla="*/ 0 h 1"/>
                    <a:gd name="T2" fmla="*/ 4 w 13"/>
                    <a:gd name="T3" fmla="*/ 1 h 1"/>
                    <a:gd name="T4" fmla="*/ 9 w 13"/>
                    <a:gd name="T5" fmla="*/ 1 h 1"/>
                    <a:gd name="T6" fmla="*/ 13 w 13"/>
                    <a:gd name="T7" fmla="*/ 0 h 1"/>
                  </a:gdLst>
                  <a:ahLst/>
                  <a:cxnLst>
                    <a:cxn ang="0">
                      <a:pos x="T0" y="T1"/>
                    </a:cxn>
                    <a:cxn ang="0">
                      <a:pos x="T2" y="T3"/>
                    </a:cxn>
                    <a:cxn ang="0">
                      <a:pos x="T4" y="T5"/>
                    </a:cxn>
                    <a:cxn ang="0">
                      <a:pos x="T6" y="T7"/>
                    </a:cxn>
                  </a:cxnLst>
                  <a:rect l="0" t="0" r="r" b="b"/>
                  <a:pathLst>
                    <a:path w="13" h="1">
                      <a:moveTo>
                        <a:pt x="0" y="0"/>
                      </a:moveTo>
                      <a:cubicBezTo>
                        <a:pt x="1" y="1"/>
                        <a:pt x="3" y="1"/>
                        <a:pt x="4" y="1"/>
                      </a:cubicBezTo>
                      <a:cubicBezTo>
                        <a:pt x="9" y="1"/>
                        <a:pt x="9" y="1"/>
                        <a:pt x="9" y="1"/>
                      </a:cubicBezTo>
                      <a:cubicBezTo>
                        <a:pt x="10" y="1"/>
                        <a:pt x="12" y="1"/>
                        <a:pt x="13" y="0"/>
                      </a:cubicBezTo>
                    </a:path>
                  </a:pathLst>
                </a:custGeom>
                <a:noFill/>
                <a:ln w="6350" cap="flat">
                  <a:solidFill>
                    <a:srgbClr val="C297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62" name="Rectangle 151"/>
                <p:cNvSpPr>
                  <a:spLocks noChangeArrowheads="1"/>
                </p:cNvSpPr>
                <p:nvPr/>
              </p:nvSpPr>
              <p:spPr bwMode="auto">
                <a:xfrm>
                  <a:off x="-2220769" y="3563940"/>
                  <a:ext cx="19050" cy="238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cxnSp>
        <p:nvCxnSpPr>
          <p:cNvPr id="411" name="Elbow Connector 272"/>
          <p:cNvCxnSpPr>
            <a:cxnSpLocks/>
          </p:cNvCxnSpPr>
          <p:nvPr/>
        </p:nvCxnSpPr>
        <p:spPr>
          <a:xfrm>
            <a:off x="1764361" y="3194862"/>
            <a:ext cx="470809" cy="4098"/>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2" name="TextBox 411"/>
          <p:cNvSpPr txBox="1"/>
          <p:nvPr/>
        </p:nvSpPr>
        <p:spPr>
          <a:xfrm>
            <a:off x="-93477" y="3925310"/>
            <a:ext cx="1587314" cy="669414"/>
          </a:xfrm>
          <a:prstGeom prst="rect">
            <a:avLst/>
          </a:prstGeom>
          <a:noFill/>
        </p:spPr>
        <p:txBody>
          <a:bodyPr wrap="square" lIns="182880" tIns="146304" rIns="182880" bIns="146304" rtlCol="0">
            <a:spAutoFit/>
          </a:bodyPr>
          <a:lstStyle/>
          <a:p>
            <a:pPr algn="r">
              <a:lnSpc>
                <a:spcPct val="90000"/>
              </a:lnSpc>
              <a:spcAft>
                <a:spcPts val="600"/>
              </a:spcAft>
            </a:pPr>
            <a:r>
              <a:rPr lang="en-US" sz="900" dirty="0">
                <a:solidFill>
                  <a:srgbClr val="0078D7"/>
                </a:solidFill>
              </a:rPr>
              <a:t>Users continue to access data thru local instance </a:t>
            </a:r>
          </a:p>
        </p:txBody>
      </p:sp>
    </p:spTree>
    <p:extLst>
      <p:ext uri="{BB962C8B-B14F-4D97-AF65-F5344CB8AC3E}">
        <p14:creationId xmlns:p14="http://schemas.microsoft.com/office/powerpoint/2010/main" val="104850581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8" y="906462"/>
            <a:ext cx="8228299" cy="1181862"/>
          </a:xfrm>
        </p:spPr>
        <p:txBody>
          <a:bodyPr/>
          <a:lstStyle/>
          <a:p>
            <a:r>
              <a:rPr lang="en-US" dirty="0"/>
              <a:t>Using Stretch?</a:t>
            </a:r>
          </a:p>
        </p:txBody>
      </p:sp>
      <p:sp>
        <p:nvSpPr>
          <p:cNvPr id="6" name="Text Placeholder 5"/>
          <p:cNvSpPr>
            <a:spLocks noGrp="1"/>
          </p:cNvSpPr>
          <p:nvPr>
            <p:ph type="body" sz="quarter" idx="12"/>
          </p:nvPr>
        </p:nvSpPr>
        <p:spPr>
          <a:xfrm>
            <a:off x="274638" y="3954463"/>
            <a:ext cx="8229599" cy="2954655"/>
          </a:xfrm>
        </p:spPr>
        <p:txBody>
          <a:bodyPr/>
          <a:lstStyle/>
          <a:p>
            <a:r>
              <a:rPr lang="en-US" dirty="0"/>
              <a:t>Enabling</a:t>
            </a:r>
          </a:p>
          <a:p>
            <a:r>
              <a:rPr lang="en-US" dirty="0"/>
              <a:t>Supported scenarios</a:t>
            </a:r>
          </a:p>
          <a:p>
            <a:r>
              <a:rPr lang="en-US" dirty="0"/>
              <a:t>Queries</a:t>
            </a:r>
          </a:p>
          <a:p>
            <a:r>
              <a:rPr lang="en-US" dirty="0"/>
              <a:t>Migration management </a:t>
            </a:r>
          </a:p>
          <a:p>
            <a:r>
              <a:rPr lang="en-US" dirty="0"/>
              <a:t>Monitoring</a:t>
            </a:r>
          </a:p>
          <a:p>
            <a:r>
              <a:rPr lang="en-US" dirty="0"/>
              <a:t>Disabling </a:t>
            </a:r>
          </a:p>
        </p:txBody>
      </p:sp>
      <p:grpSp>
        <p:nvGrpSpPr>
          <p:cNvPr id="4" name="Group 3"/>
          <p:cNvGrpSpPr/>
          <p:nvPr/>
        </p:nvGrpSpPr>
        <p:grpSpPr>
          <a:xfrm>
            <a:off x="6219825" y="0"/>
            <a:ext cx="6216651" cy="6994525"/>
            <a:chOff x="6219825" y="0"/>
            <a:chExt cx="6216651" cy="6994525"/>
          </a:xfrm>
        </p:grpSpPr>
        <p:sp>
          <p:nvSpPr>
            <p:cNvPr id="5" name="Rectangle 4"/>
            <p:cNvSpPr/>
            <p:nvPr/>
          </p:nvSpPr>
          <p:spPr bwMode="auto">
            <a:xfrm>
              <a:off x="6219825" y="0"/>
              <a:ext cx="6216650" cy="69945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825" y="566562"/>
              <a:ext cx="6216651" cy="5859462"/>
            </a:xfrm>
            <a:prstGeom prst="rect">
              <a:avLst/>
            </a:prstGeom>
          </p:spPr>
        </p:pic>
      </p:grpSp>
      <p:sp>
        <p:nvSpPr>
          <p:cNvPr id="8" name="Title 2"/>
          <p:cNvSpPr txBox="1">
            <a:spLocks/>
          </p:cNvSpPr>
          <p:nvPr/>
        </p:nvSpPr>
        <p:spPr>
          <a:xfrm>
            <a:off x="274637" y="3146426"/>
            <a:ext cx="5486400" cy="808038"/>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Demo</a:t>
            </a:r>
          </a:p>
        </p:txBody>
      </p:sp>
    </p:spTree>
    <p:extLst>
      <p:ext uri="{BB962C8B-B14F-4D97-AF65-F5344CB8AC3E}">
        <p14:creationId xmlns:p14="http://schemas.microsoft.com/office/powerpoint/2010/main" val="1851630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Agenda</a:t>
            </a:r>
          </a:p>
        </p:txBody>
      </p:sp>
      <p:sp>
        <p:nvSpPr>
          <p:cNvPr id="6" name="Text Placeholder 5"/>
          <p:cNvSpPr>
            <a:spLocks noGrp="1"/>
          </p:cNvSpPr>
          <p:nvPr>
            <p:ph type="body" sz="quarter" idx="4294967295"/>
          </p:nvPr>
        </p:nvSpPr>
        <p:spPr>
          <a:xfrm>
            <a:off x="274638" y="2506662"/>
            <a:ext cx="9525000" cy="2769989"/>
          </a:xfrm>
        </p:spPr>
        <p:txBody>
          <a:bodyPr/>
          <a:lstStyle/>
          <a:p>
            <a:pPr marL="0" indent="0">
              <a:buNone/>
            </a:pPr>
            <a:r>
              <a:rPr lang="en-US" dirty="0"/>
              <a:t>What is Stretch Database?</a:t>
            </a:r>
          </a:p>
          <a:p>
            <a:pPr marL="0" indent="0">
              <a:buNone/>
            </a:pPr>
            <a:r>
              <a:rPr lang="en-US" dirty="0"/>
              <a:t>How does it work?</a:t>
            </a:r>
          </a:p>
          <a:p>
            <a:pPr marL="0" indent="0">
              <a:buNone/>
            </a:pPr>
            <a:r>
              <a:rPr lang="en-US" dirty="0"/>
              <a:t>How can it work for me?</a:t>
            </a:r>
          </a:p>
          <a:p>
            <a:endParaRPr lang="en-US" dirty="0"/>
          </a:p>
        </p:txBody>
      </p:sp>
      <p:pic>
        <p:nvPicPr>
          <p:cNvPr id="4" name="Picture 3"/>
          <p:cNvPicPr>
            <a:picLocks noChangeAspect="1"/>
          </p:cNvPicPr>
          <p:nvPr/>
        </p:nvPicPr>
        <p:blipFill>
          <a:blip r:embed="rId3"/>
          <a:stretch>
            <a:fillRect/>
          </a:stretch>
        </p:blipFill>
        <p:spPr>
          <a:xfrm>
            <a:off x="8047037" y="4106862"/>
            <a:ext cx="4186781" cy="2683493"/>
          </a:xfrm>
          <a:prstGeom prst="rect">
            <a:avLst/>
          </a:prstGeom>
        </p:spPr>
      </p:pic>
    </p:spTree>
    <p:extLst>
      <p:ext uri="{BB962C8B-B14F-4D97-AF65-F5344CB8AC3E}">
        <p14:creationId xmlns:p14="http://schemas.microsoft.com/office/powerpoint/2010/main" val="412788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8" y="906462"/>
            <a:ext cx="5638799" cy="2179058"/>
          </a:xfrm>
        </p:spPr>
        <p:txBody>
          <a:bodyPr/>
          <a:lstStyle/>
          <a:p>
            <a:r>
              <a:rPr lang="en-US" dirty="0"/>
              <a:t>What about the backend?</a:t>
            </a:r>
          </a:p>
        </p:txBody>
      </p:sp>
      <p:sp>
        <p:nvSpPr>
          <p:cNvPr id="6" name="Text Placeholder 5"/>
          <p:cNvSpPr>
            <a:spLocks noGrp="1"/>
          </p:cNvSpPr>
          <p:nvPr>
            <p:ph type="body" sz="quarter" idx="12"/>
          </p:nvPr>
        </p:nvSpPr>
        <p:spPr>
          <a:xfrm>
            <a:off x="274638" y="3924299"/>
            <a:ext cx="8229599" cy="738664"/>
          </a:xfrm>
        </p:spPr>
        <p:txBody>
          <a:bodyPr/>
          <a:lstStyle/>
          <a:p>
            <a:r>
              <a:rPr lang="en-US" dirty="0"/>
              <a:t>Stretch service in Azure</a:t>
            </a:r>
          </a:p>
        </p:txBody>
      </p:sp>
      <p:sp>
        <p:nvSpPr>
          <p:cNvPr id="8" name="Title 2"/>
          <p:cNvSpPr txBox="1">
            <a:spLocks/>
          </p:cNvSpPr>
          <p:nvPr/>
        </p:nvSpPr>
        <p:spPr>
          <a:xfrm>
            <a:off x="274637" y="3116262"/>
            <a:ext cx="5486400" cy="808038"/>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Demo</a:t>
            </a:r>
          </a:p>
        </p:txBody>
      </p:sp>
      <p:grpSp>
        <p:nvGrpSpPr>
          <p:cNvPr id="9" name="Group 8"/>
          <p:cNvGrpSpPr/>
          <p:nvPr/>
        </p:nvGrpSpPr>
        <p:grpSpPr>
          <a:xfrm>
            <a:off x="6219825" y="0"/>
            <a:ext cx="6246812" cy="6994525"/>
            <a:chOff x="6219825" y="0"/>
            <a:chExt cx="6246812" cy="6994525"/>
          </a:xfrm>
        </p:grpSpPr>
        <p:sp>
          <p:nvSpPr>
            <p:cNvPr id="10" name="Rectangle 9"/>
            <p:cNvSpPr/>
            <p:nvPr/>
          </p:nvSpPr>
          <p:spPr bwMode="auto">
            <a:xfrm>
              <a:off x="6219825" y="0"/>
              <a:ext cx="6216650" cy="69945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46097"/>
            <a:stretch/>
          </p:blipFill>
          <p:spPr>
            <a:xfrm>
              <a:off x="6219825" y="0"/>
              <a:ext cx="6246812" cy="6994525"/>
            </a:xfrm>
            <a:prstGeom prst="rect">
              <a:avLst/>
            </a:prstGeom>
          </p:spPr>
        </p:pic>
      </p:grpSp>
    </p:spTree>
    <p:extLst>
      <p:ext uri="{BB962C8B-B14F-4D97-AF65-F5344CB8AC3E}">
        <p14:creationId xmlns:p14="http://schemas.microsoft.com/office/powerpoint/2010/main" val="26865823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1112837" y="2201862"/>
            <a:ext cx="8219813"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…is my data secure?</a:t>
            </a:r>
            <a:endParaRPr lang="en-US" dirty="0">
              <a:solidFill>
                <a:srgbClr val="0078D7"/>
              </a:solidFill>
            </a:endParaRPr>
          </a:p>
        </p:txBody>
      </p:sp>
      <p:grpSp>
        <p:nvGrpSpPr>
          <p:cNvPr id="2" name="Group 4"/>
          <p:cNvGrpSpPr>
            <a:grpSpLocks noChangeAspect="1"/>
          </p:cNvGrpSpPr>
          <p:nvPr/>
        </p:nvGrpSpPr>
        <p:grpSpPr bwMode="auto">
          <a:xfrm>
            <a:off x="9571037" y="3725862"/>
            <a:ext cx="2362200" cy="2645897"/>
            <a:chOff x="5133" y="2242"/>
            <a:chExt cx="1224" cy="1371"/>
          </a:xfrm>
        </p:grpSpPr>
        <p:sp>
          <p:nvSpPr>
            <p:cNvPr id="7" name="Freeform 7"/>
            <p:cNvSpPr>
              <a:spLocks/>
            </p:cNvSpPr>
            <p:nvPr/>
          </p:nvSpPr>
          <p:spPr bwMode="auto">
            <a:xfrm>
              <a:off x="5133" y="3477"/>
              <a:ext cx="924" cy="76"/>
            </a:xfrm>
            <a:custGeom>
              <a:avLst/>
              <a:gdLst>
                <a:gd name="T0" fmla="*/ 768 w 801"/>
                <a:gd name="T1" fmla="*/ 66 h 66"/>
                <a:gd name="T2" fmla="*/ 33 w 801"/>
                <a:gd name="T3" fmla="*/ 66 h 66"/>
                <a:gd name="T4" fmla="*/ 0 w 801"/>
                <a:gd name="T5" fmla="*/ 33 h 66"/>
                <a:gd name="T6" fmla="*/ 33 w 801"/>
                <a:gd name="T7" fmla="*/ 0 h 66"/>
                <a:gd name="T8" fmla="*/ 768 w 801"/>
                <a:gd name="T9" fmla="*/ 0 h 66"/>
                <a:gd name="T10" fmla="*/ 801 w 801"/>
                <a:gd name="T11" fmla="*/ 33 h 66"/>
                <a:gd name="T12" fmla="*/ 768 w 80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01" h="66">
                  <a:moveTo>
                    <a:pt x="768" y="66"/>
                  </a:moveTo>
                  <a:cubicBezTo>
                    <a:pt x="33" y="66"/>
                    <a:pt x="33" y="66"/>
                    <a:pt x="33" y="66"/>
                  </a:cubicBezTo>
                  <a:cubicBezTo>
                    <a:pt x="15" y="66"/>
                    <a:pt x="0" y="51"/>
                    <a:pt x="0" y="33"/>
                  </a:cubicBezTo>
                  <a:cubicBezTo>
                    <a:pt x="0" y="15"/>
                    <a:pt x="15" y="0"/>
                    <a:pt x="33" y="0"/>
                  </a:cubicBezTo>
                  <a:cubicBezTo>
                    <a:pt x="768" y="0"/>
                    <a:pt x="768" y="0"/>
                    <a:pt x="768" y="0"/>
                  </a:cubicBezTo>
                  <a:cubicBezTo>
                    <a:pt x="786" y="0"/>
                    <a:pt x="801" y="15"/>
                    <a:pt x="801" y="33"/>
                  </a:cubicBezTo>
                  <a:cubicBezTo>
                    <a:pt x="801" y="51"/>
                    <a:pt x="786" y="66"/>
                    <a:pt x="768" y="66"/>
                  </a:cubicBez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5154" y="2400"/>
              <a:ext cx="967" cy="1053"/>
            </a:xfrm>
            <a:custGeom>
              <a:avLst/>
              <a:gdLst>
                <a:gd name="T0" fmla="*/ 752 w 838"/>
                <a:gd name="T1" fmla="*/ 831 h 918"/>
                <a:gd name="T2" fmla="*/ 752 w 838"/>
                <a:gd name="T3" fmla="*/ 410 h 918"/>
                <a:gd name="T4" fmla="*/ 794 w 838"/>
                <a:gd name="T5" fmla="*/ 410 h 918"/>
                <a:gd name="T6" fmla="*/ 838 w 838"/>
                <a:gd name="T7" fmla="*/ 366 h 918"/>
                <a:gd name="T8" fmla="*/ 838 w 838"/>
                <a:gd name="T9" fmla="*/ 103 h 918"/>
                <a:gd name="T10" fmla="*/ 794 w 838"/>
                <a:gd name="T11" fmla="*/ 60 h 918"/>
                <a:gd name="T12" fmla="*/ 748 w 838"/>
                <a:gd name="T13" fmla="*/ 60 h 918"/>
                <a:gd name="T14" fmla="*/ 665 w 838"/>
                <a:gd name="T15" fmla="*/ 0 h 918"/>
                <a:gd name="T16" fmla="*/ 48 w 838"/>
                <a:gd name="T17" fmla="*/ 0 h 918"/>
                <a:gd name="T18" fmla="*/ 15 w 838"/>
                <a:gd name="T19" fmla="*/ 87 h 918"/>
                <a:gd name="T20" fmla="*/ 14 w 838"/>
                <a:gd name="T21" fmla="*/ 830 h 918"/>
                <a:gd name="T22" fmla="*/ 101 w 838"/>
                <a:gd name="T23" fmla="*/ 918 h 918"/>
                <a:gd name="T24" fmla="*/ 665 w 838"/>
                <a:gd name="T25" fmla="*/ 918 h 918"/>
                <a:gd name="T26" fmla="*/ 752 w 838"/>
                <a:gd name="T27" fmla="*/ 831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918">
                  <a:moveTo>
                    <a:pt x="752" y="831"/>
                  </a:moveTo>
                  <a:cubicBezTo>
                    <a:pt x="752" y="410"/>
                    <a:pt x="752" y="410"/>
                    <a:pt x="752" y="410"/>
                  </a:cubicBezTo>
                  <a:cubicBezTo>
                    <a:pt x="794" y="410"/>
                    <a:pt x="794" y="410"/>
                    <a:pt x="794" y="410"/>
                  </a:cubicBezTo>
                  <a:cubicBezTo>
                    <a:pt x="818" y="410"/>
                    <a:pt x="838" y="390"/>
                    <a:pt x="838" y="366"/>
                  </a:cubicBezTo>
                  <a:cubicBezTo>
                    <a:pt x="838" y="103"/>
                    <a:pt x="838" y="103"/>
                    <a:pt x="838" y="103"/>
                  </a:cubicBezTo>
                  <a:cubicBezTo>
                    <a:pt x="838" y="79"/>
                    <a:pt x="818" y="60"/>
                    <a:pt x="794" y="60"/>
                  </a:cubicBezTo>
                  <a:cubicBezTo>
                    <a:pt x="748" y="60"/>
                    <a:pt x="748" y="60"/>
                    <a:pt x="748" y="60"/>
                  </a:cubicBezTo>
                  <a:cubicBezTo>
                    <a:pt x="736" y="25"/>
                    <a:pt x="704" y="0"/>
                    <a:pt x="665" y="0"/>
                  </a:cubicBezTo>
                  <a:cubicBezTo>
                    <a:pt x="48" y="0"/>
                    <a:pt x="48" y="0"/>
                    <a:pt x="48" y="0"/>
                  </a:cubicBezTo>
                  <a:cubicBezTo>
                    <a:pt x="0" y="0"/>
                    <a:pt x="15" y="39"/>
                    <a:pt x="15" y="87"/>
                  </a:cubicBezTo>
                  <a:cubicBezTo>
                    <a:pt x="14" y="830"/>
                    <a:pt x="14" y="830"/>
                    <a:pt x="14" y="830"/>
                  </a:cubicBezTo>
                  <a:cubicBezTo>
                    <a:pt x="14" y="878"/>
                    <a:pt x="53" y="917"/>
                    <a:pt x="101" y="918"/>
                  </a:cubicBezTo>
                  <a:cubicBezTo>
                    <a:pt x="665" y="918"/>
                    <a:pt x="665" y="918"/>
                    <a:pt x="665" y="918"/>
                  </a:cubicBezTo>
                  <a:cubicBezTo>
                    <a:pt x="712" y="918"/>
                    <a:pt x="752" y="879"/>
                    <a:pt x="752" y="831"/>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9"/>
            <p:cNvSpPr>
              <a:spLocks noChangeArrowheads="1"/>
            </p:cNvSpPr>
            <p:nvPr/>
          </p:nvSpPr>
          <p:spPr bwMode="auto">
            <a:xfrm>
              <a:off x="5306" y="2481"/>
              <a:ext cx="645" cy="8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5498" y="2551"/>
              <a:ext cx="621" cy="596"/>
            </a:xfrm>
            <a:custGeom>
              <a:avLst/>
              <a:gdLst>
                <a:gd name="T0" fmla="*/ 446 w 539"/>
                <a:gd name="T1" fmla="*/ 456 h 519"/>
                <a:gd name="T2" fmla="*/ 330 w 539"/>
                <a:gd name="T3" fmla="*/ 487 h 519"/>
                <a:gd name="T4" fmla="*/ 43 w 539"/>
                <a:gd name="T5" fmla="*/ 268 h 519"/>
                <a:gd name="T6" fmla="*/ 42 w 539"/>
                <a:gd name="T7" fmla="*/ 148 h 519"/>
                <a:gd name="T8" fmla="*/ 182 w 539"/>
                <a:gd name="T9" fmla="*/ 35 h 519"/>
                <a:gd name="T10" fmla="*/ 335 w 539"/>
                <a:gd name="T11" fmla="*/ 33 h 519"/>
                <a:gd name="T12" fmla="*/ 479 w 539"/>
                <a:gd name="T13" fmla="*/ 143 h 519"/>
                <a:gd name="T14" fmla="*/ 518 w 539"/>
                <a:gd name="T15" fmla="*/ 291 h 519"/>
                <a:gd name="T16" fmla="*/ 446 w 539"/>
                <a:gd name="T17" fmla="*/ 45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9" h="519">
                  <a:moveTo>
                    <a:pt x="446" y="456"/>
                  </a:moveTo>
                  <a:cubicBezTo>
                    <a:pt x="425" y="506"/>
                    <a:pt x="372" y="519"/>
                    <a:pt x="330" y="487"/>
                  </a:cubicBezTo>
                  <a:cubicBezTo>
                    <a:pt x="43" y="268"/>
                    <a:pt x="43" y="268"/>
                    <a:pt x="43" y="268"/>
                  </a:cubicBezTo>
                  <a:cubicBezTo>
                    <a:pt x="0" y="236"/>
                    <a:pt x="0" y="182"/>
                    <a:pt x="42" y="148"/>
                  </a:cubicBezTo>
                  <a:cubicBezTo>
                    <a:pt x="182" y="35"/>
                    <a:pt x="182" y="35"/>
                    <a:pt x="182" y="35"/>
                  </a:cubicBezTo>
                  <a:cubicBezTo>
                    <a:pt x="224" y="1"/>
                    <a:pt x="293" y="0"/>
                    <a:pt x="335" y="33"/>
                  </a:cubicBezTo>
                  <a:cubicBezTo>
                    <a:pt x="479" y="143"/>
                    <a:pt x="479" y="143"/>
                    <a:pt x="479" y="143"/>
                  </a:cubicBezTo>
                  <a:cubicBezTo>
                    <a:pt x="522" y="175"/>
                    <a:pt x="539" y="242"/>
                    <a:pt x="518" y="291"/>
                  </a:cubicBezTo>
                  <a:lnTo>
                    <a:pt x="446" y="456"/>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5695" y="2673"/>
              <a:ext cx="264" cy="325"/>
            </a:xfrm>
            <a:custGeom>
              <a:avLst/>
              <a:gdLst>
                <a:gd name="T0" fmla="*/ 36 w 264"/>
                <a:gd name="T1" fmla="*/ 325 h 325"/>
                <a:gd name="T2" fmla="*/ 0 w 264"/>
                <a:gd name="T3" fmla="*/ 298 h 325"/>
                <a:gd name="T4" fmla="*/ 228 w 264"/>
                <a:gd name="T5" fmla="*/ 0 h 325"/>
                <a:gd name="T6" fmla="*/ 264 w 264"/>
                <a:gd name="T7" fmla="*/ 26 h 325"/>
                <a:gd name="T8" fmla="*/ 36 w 264"/>
                <a:gd name="T9" fmla="*/ 325 h 325"/>
              </a:gdLst>
              <a:ahLst/>
              <a:cxnLst>
                <a:cxn ang="0">
                  <a:pos x="T0" y="T1"/>
                </a:cxn>
                <a:cxn ang="0">
                  <a:pos x="T2" y="T3"/>
                </a:cxn>
                <a:cxn ang="0">
                  <a:pos x="T4" y="T5"/>
                </a:cxn>
                <a:cxn ang="0">
                  <a:pos x="T6" y="T7"/>
                </a:cxn>
                <a:cxn ang="0">
                  <a:pos x="T8" y="T9"/>
                </a:cxn>
              </a:cxnLst>
              <a:rect l="0" t="0" r="r" b="b"/>
              <a:pathLst>
                <a:path w="264" h="325">
                  <a:moveTo>
                    <a:pt x="36" y="325"/>
                  </a:moveTo>
                  <a:lnTo>
                    <a:pt x="0" y="298"/>
                  </a:lnTo>
                  <a:lnTo>
                    <a:pt x="228" y="0"/>
                  </a:lnTo>
                  <a:lnTo>
                    <a:pt x="264" y="26"/>
                  </a:lnTo>
                  <a:lnTo>
                    <a:pt x="36" y="325"/>
                  </a:lnTo>
                  <a:close/>
                </a:path>
              </a:pathLst>
            </a:custGeom>
            <a:solidFill>
              <a:srgbClr val="405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5897" y="2392"/>
              <a:ext cx="82" cy="81"/>
            </a:xfrm>
            <a:custGeom>
              <a:avLst/>
              <a:gdLst>
                <a:gd name="T0" fmla="*/ 11 w 71"/>
                <a:gd name="T1" fmla="*/ 17 h 71"/>
                <a:gd name="T2" fmla="*/ 17 w 71"/>
                <a:gd name="T3" fmla="*/ 61 h 71"/>
                <a:gd name="T4" fmla="*/ 61 w 71"/>
                <a:gd name="T5" fmla="*/ 55 h 71"/>
                <a:gd name="T6" fmla="*/ 55 w 71"/>
                <a:gd name="T7" fmla="*/ 11 h 71"/>
                <a:gd name="T8" fmla="*/ 11 w 71"/>
                <a:gd name="T9" fmla="*/ 17 h 71"/>
              </a:gdLst>
              <a:ahLst/>
              <a:cxnLst>
                <a:cxn ang="0">
                  <a:pos x="T0" y="T1"/>
                </a:cxn>
                <a:cxn ang="0">
                  <a:pos x="T2" y="T3"/>
                </a:cxn>
                <a:cxn ang="0">
                  <a:pos x="T4" y="T5"/>
                </a:cxn>
                <a:cxn ang="0">
                  <a:pos x="T6" y="T7"/>
                </a:cxn>
                <a:cxn ang="0">
                  <a:pos x="T8" y="T9"/>
                </a:cxn>
              </a:cxnLst>
              <a:rect l="0" t="0" r="r" b="b"/>
              <a:pathLst>
                <a:path w="71" h="71">
                  <a:moveTo>
                    <a:pt x="11" y="17"/>
                  </a:moveTo>
                  <a:cubicBezTo>
                    <a:pt x="0" y="30"/>
                    <a:pt x="3" y="50"/>
                    <a:pt x="17" y="61"/>
                  </a:cubicBezTo>
                  <a:cubicBezTo>
                    <a:pt x="30" y="71"/>
                    <a:pt x="50" y="69"/>
                    <a:pt x="61" y="55"/>
                  </a:cubicBezTo>
                  <a:cubicBezTo>
                    <a:pt x="71" y="41"/>
                    <a:pt x="69" y="21"/>
                    <a:pt x="55" y="11"/>
                  </a:cubicBezTo>
                  <a:cubicBezTo>
                    <a:pt x="41" y="0"/>
                    <a:pt x="21" y="3"/>
                    <a:pt x="11" y="17"/>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6152" y="2586"/>
              <a:ext cx="82" cy="81"/>
            </a:xfrm>
            <a:custGeom>
              <a:avLst/>
              <a:gdLst>
                <a:gd name="T0" fmla="*/ 11 w 71"/>
                <a:gd name="T1" fmla="*/ 16 h 71"/>
                <a:gd name="T2" fmla="*/ 17 w 71"/>
                <a:gd name="T3" fmla="*/ 60 h 71"/>
                <a:gd name="T4" fmla="*/ 61 w 71"/>
                <a:gd name="T5" fmla="*/ 54 h 71"/>
                <a:gd name="T6" fmla="*/ 55 w 71"/>
                <a:gd name="T7" fmla="*/ 10 h 71"/>
                <a:gd name="T8" fmla="*/ 11 w 71"/>
                <a:gd name="T9" fmla="*/ 16 h 71"/>
              </a:gdLst>
              <a:ahLst/>
              <a:cxnLst>
                <a:cxn ang="0">
                  <a:pos x="T0" y="T1"/>
                </a:cxn>
                <a:cxn ang="0">
                  <a:pos x="T2" y="T3"/>
                </a:cxn>
                <a:cxn ang="0">
                  <a:pos x="T4" y="T5"/>
                </a:cxn>
                <a:cxn ang="0">
                  <a:pos x="T6" y="T7"/>
                </a:cxn>
                <a:cxn ang="0">
                  <a:pos x="T8" y="T9"/>
                </a:cxn>
              </a:cxnLst>
              <a:rect l="0" t="0" r="r" b="b"/>
              <a:pathLst>
                <a:path w="71" h="71">
                  <a:moveTo>
                    <a:pt x="11" y="16"/>
                  </a:moveTo>
                  <a:cubicBezTo>
                    <a:pt x="0" y="30"/>
                    <a:pt x="3" y="50"/>
                    <a:pt x="17" y="60"/>
                  </a:cubicBezTo>
                  <a:cubicBezTo>
                    <a:pt x="31" y="71"/>
                    <a:pt x="50" y="68"/>
                    <a:pt x="61" y="54"/>
                  </a:cubicBezTo>
                  <a:cubicBezTo>
                    <a:pt x="71" y="41"/>
                    <a:pt x="69" y="21"/>
                    <a:pt x="55" y="10"/>
                  </a:cubicBezTo>
                  <a:cubicBezTo>
                    <a:pt x="41" y="0"/>
                    <a:pt x="21" y="3"/>
                    <a:pt x="11" y="16"/>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5881" y="2310"/>
              <a:ext cx="406" cy="413"/>
            </a:xfrm>
            <a:custGeom>
              <a:avLst/>
              <a:gdLst>
                <a:gd name="T0" fmla="*/ 263 w 352"/>
                <a:gd name="T1" fmla="*/ 57 h 360"/>
                <a:gd name="T2" fmla="*/ 263 w 352"/>
                <a:gd name="T3" fmla="*/ 57 h 360"/>
                <a:gd name="T4" fmla="*/ 84 w 352"/>
                <a:gd name="T5" fmla="*/ 61 h 360"/>
                <a:gd name="T6" fmla="*/ 13 w 352"/>
                <a:gd name="T7" fmla="*/ 155 h 360"/>
                <a:gd name="T8" fmla="*/ 1 w 352"/>
                <a:gd name="T9" fmla="*/ 196 h 360"/>
                <a:gd name="T10" fmla="*/ 14 w 352"/>
                <a:gd name="T11" fmla="*/ 288 h 360"/>
                <a:gd name="T12" fmla="*/ 28 w 352"/>
                <a:gd name="T13" fmla="*/ 314 h 360"/>
                <a:gd name="T14" fmla="*/ 77 w 352"/>
                <a:gd name="T15" fmla="*/ 351 h 360"/>
                <a:gd name="T16" fmla="*/ 106 w 352"/>
                <a:gd name="T17" fmla="*/ 358 h 360"/>
                <a:gd name="T18" fmla="*/ 198 w 352"/>
                <a:gd name="T19" fmla="*/ 346 h 360"/>
                <a:gd name="T20" fmla="*/ 234 w 352"/>
                <a:gd name="T21" fmla="*/ 323 h 360"/>
                <a:gd name="T22" fmla="*/ 306 w 352"/>
                <a:gd name="T23" fmla="*/ 230 h 360"/>
                <a:gd name="T24" fmla="*/ 263 w 352"/>
                <a:gd name="T2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360">
                  <a:moveTo>
                    <a:pt x="263" y="57"/>
                  </a:moveTo>
                  <a:cubicBezTo>
                    <a:pt x="263" y="57"/>
                    <a:pt x="263" y="57"/>
                    <a:pt x="263" y="57"/>
                  </a:cubicBezTo>
                  <a:cubicBezTo>
                    <a:pt x="202" y="10"/>
                    <a:pt x="131" y="0"/>
                    <a:pt x="84" y="61"/>
                  </a:cubicBezTo>
                  <a:cubicBezTo>
                    <a:pt x="13" y="155"/>
                    <a:pt x="13" y="155"/>
                    <a:pt x="13" y="155"/>
                  </a:cubicBezTo>
                  <a:cubicBezTo>
                    <a:pt x="4" y="166"/>
                    <a:pt x="0" y="181"/>
                    <a:pt x="1" y="196"/>
                  </a:cubicBezTo>
                  <a:cubicBezTo>
                    <a:pt x="14" y="288"/>
                    <a:pt x="14" y="288"/>
                    <a:pt x="14" y="288"/>
                  </a:cubicBezTo>
                  <a:cubicBezTo>
                    <a:pt x="15" y="298"/>
                    <a:pt x="20" y="307"/>
                    <a:pt x="28" y="314"/>
                  </a:cubicBezTo>
                  <a:cubicBezTo>
                    <a:pt x="77" y="351"/>
                    <a:pt x="77" y="351"/>
                    <a:pt x="77" y="351"/>
                  </a:cubicBezTo>
                  <a:cubicBezTo>
                    <a:pt x="85" y="357"/>
                    <a:pt x="96" y="360"/>
                    <a:pt x="106" y="358"/>
                  </a:cubicBezTo>
                  <a:cubicBezTo>
                    <a:pt x="198" y="346"/>
                    <a:pt x="198" y="346"/>
                    <a:pt x="198" y="346"/>
                  </a:cubicBezTo>
                  <a:cubicBezTo>
                    <a:pt x="212" y="343"/>
                    <a:pt x="225" y="335"/>
                    <a:pt x="234" y="323"/>
                  </a:cubicBezTo>
                  <a:cubicBezTo>
                    <a:pt x="306" y="230"/>
                    <a:pt x="306" y="230"/>
                    <a:pt x="306" y="230"/>
                  </a:cubicBezTo>
                  <a:cubicBezTo>
                    <a:pt x="352" y="169"/>
                    <a:pt x="324" y="103"/>
                    <a:pt x="263" y="57"/>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928" y="2648"/>
              <a:ext cx="56" cy="46"/>
            </a:xfrm>
            <a:custGeom>
              <a:avLst/>
              <a:gdLst>
                <a:gd name="T0" fmla="*/ 46 w 49"/>
                <a:gd name="T1" fmla="*/ 40 h 40"/>
                <a:gd name="T2" fmla="*/ 33 w 49"/>
                <a:gd name="T3" fmla="*/ 10 h 40"/>
                <a:gd name="T4" fmla="*/ 0 w 49"/>
                <a:gd name="T5" fmla="*/ 6 h 40"/>
                <a:gd name="T6" fmla="*/ 46 w 49"/>
                <a:gd name="T7" fmla="*/ 40 h 40"/>
              </a:gdLst>
              <a:ahLst/>
              <a:cxnLst>
                <a:cxn ang="0">
                  <a:pos x="T0" y="T1"/>
                </a:cxn>
                <a:cxn ang="0">
                  <a:pos x="T2" y="T3"/>
                </a:cxn>
                <a:cxn ang="0">
                  <a:pos x="T4" y="T5"/>
                </a:cxn>
                <a:cxn ang="0">
                  <a:pos x="T6" y="T7"/>
                </a:cxn>
              </a:cxnLst>
              <a:rect l="0" t="0" r="r" b="b"/>
              <a:pathLst>
                <a:path w="49" h="40">
                  <a:moveTo>
                    <a:pt x="46" y="40"/>
                  </a:moveTo>
                  <a:cubicBezTo>
                    <a:pt x="49" y="31"/>
                    <a:pt x="44" y="18"/>
                    <a:pt x="33" y="10"/>
                  </a:cubicBezTo>
                  <a:cubicBezTo>
                    <a:pt x="22" y="2"/>
                    <a:pt x="9" y="0"/>
                    <a:pt x="0" y="6"/>
                  </a:cubicBezTo>
                  <a:lnTo>
                    <a:pt x="46" y="40"/>
                  </a:ln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p:nvSpPr>
          <p:spPr bwMode="auto">
            <a:xfrm>
              <a:off x="5968" y="2532"/>
              <a:ext cx="232" cy="191"/>
            </a:xfrm>
            <a:custGeom>
              <a:avLst/>
              <a:gdLst>
                <a:gd name="T0" fmla="*/ 82 w 201"/>
                <a:gd name="T1" fmla="*/ 15 h 167"/>
                <a:gd name="T2" fmla="*/ 61 w 201"/>
                <a:gd name="T3" fmla="*/ 50 h 167"/>
                <a:gd name="T4" fmla="*/ 55 w 201"/>
                <a:gd name="T5" fmla="*/ 76 h 167"/>
                <a:gd name="T6" fmla="*/ 13 w 201"/>
                <a:gd name="T7" fmla="*/ 44 h 167"/>
                <a:gd name="T8" fmla="*/ 22 w 201"/>
                <a:gd name="T9" fmla="*/ 80 h 167"/>
                <a:gd name="T10" fmla="*/ 0 w 201"/>
                <a:gd name="T11" fmla="*/ 158 h 167"/>
                <a:gd name="T12" fmla="*/ 29 w 201"/>
                <a:gd name="T13" fmla="*/ 165 h 167"/>
                <a:gd name="T14" fmla="*/ 29 w 201"/>
                <a:gd name="T15" fmla="*/ 165 h 167"/>
                <a:gd name="T16" fmla="*/ 29 w 201"/>
                <a:gd name="T17" fmla="*/ 165 h 167"/>
                <a:gd name="T18" fmla="*/ 122 w 201"/>
                <a:gd name="T19" fmla="*/ 153 h 167"/>
                <a:gd name="T20" fmla="*/ 158 w 201"/>
                <a:gd name="T21" fmla="*/ 130 h 167"/>
                <a:gd name="T22" fmla="*/ 201 w 201"/>
                <a:gd name="T23" fmla="*/ 74 h 167"/>
                <a:gd name="T24" fmla="*/ 115 w 201"/>
                <a:gd name="T25" fmla="*/ 8 h 167"/>
                <a:gd name="T26" fmla="*/ 82 w 201"/>
                <a:gd name="T27" fmla="*/ 1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167">
                  <a:moveTo>
                    <a:pt x="82" y="15"/>
                  </a:moveTo>
                  <a:cubicBezTo>
                    <a:pt x="61" y="50"/>
                    <a:pt x="61" y="50"/>
                    <a:pt x="61" y="50"/>
                  </a:cubicBezTo>
                  <a:cubicBezTo>
                    <a:pt x="69" y="65"/>
                    <a:pt x="55" y="76"/>
                    <a:pt x="55" y="76"/>
                  </a:cubicBezTo>
                  <a:cubicBezTo>
                    <a:pt x="13" y="44"/>
                    <a:pt x="13" y="44"/>
                    <a:pt x="13" y="44"/>
                  </a:cubicBezTo>
                  <a:cubicBezTo>
                    <a:pt x="22" y="80"/>
                    <a:pt x="22" y="80"/>
                    <a:pt x="22" y="80"/>
                  </a:cubicBezTo>
                  <a:cubicBezTo>
                    <a:pt x="0" y="158"/>
                    <a:pt x="0" y="158"/>
                    <a:pt x="0" y="158"/>
                  </a:cubicBezTo>
                  <a:cubicBezTo>
                    <a:pt x="11" y="166"/>
                    <a:pt x="22" y="167"/>
                    <a:pt x="29" y="165"/>
                  </a:cubicBezTo>
                  <a:cubicBezTo>
                    <a:pt x="29" y="165"/>
                    <a:pt x="29" y="165"/>
                    <a:pt x="29" y="165"/>
                  </a:cubicBezTo>
                  <a:cubicBezTo>
                    <a:pt x="29" y="165"/>
                    <a:pt x="29" y="165"/>
                    <a:pt x="29" y="165"/>
                  </a:cubicBezTo>
                  <a:cubicBezTo>
                    <a:pt x="122" y="153"/>
                    <a:pt x="122" y="153"/>
                    <a:pt x="122" y="153"/>
                  </a:cubicBezTo>
                  <a:cubicBezTo>
                    <a:pt x="136" y="150"/>
                    <a:pt x="149" y="142"/>
                    <a:pt x="158" y="130"/>
                  </a:cubicBezTo>
                  <a:cubicBezTo>
                    <a:pt x="201" y="74"/>
                    <a:pt x="201" y="74"/>
                    <a:pt x="201" y="74"/>
                  </a:cubicBezTo>
                  <a:cubicBezTo>
                    <a:pt x="115" y="8"/>
                    <a:pt x="115" y="8"/>
                    <a:pt x="115" y="8"/>
                  </a:cubicBezTo>
                  <a:cubicBezTo>
                    <a:pt x="104" y="0"/>
                    <a:pt x="89" y="3"/>
                    <a:pt x="82" y="15"/>
                  </a:cubicBez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p:nvSpPr>
          <p:spPr bwMode="auto">
            <a:xfrm>
              <a:off x="5977" y="2481"/>
              <a:ext cx="30" cy="30"/>
            </a:xfrm>
            <a:custGeom>
              <a:avLst/>
              <a:gdLst>
                <a:gd name="T0" fmla="*/ 22 w 26"/>
                <a:gd name="T1" fmla="*/ 20 h 26"/>
                <a:gd name="T2" fmla="*/ 6 w 26"/>
                <a:gd name="T3" fmla="*/ 22 h 26"/>
                <a:gd name="T4" fmla="*/ 4 w 26"/>
                <a:gd name="T5" fmla="*/ 6 h 26"/>
                <a:gd name="T6" fmla="*/ 20 w 26"/>
                <a:gd name="T7" fmla="*/ 4 h 26"/>
                <a:gd name="T8" fmla="*/ 22 w 26"/>
                <a:gd name="T9" fmla="*/ 20 h 26"/>
              </a:gdLst>
              <a:ahLst/>
              <a:cxnLst>
                <a:cxn ang="0">
                  <a:pos x="T0" y="T1"/>
                </a:cxn>
                <a:cxn ang="0">
                  <a:pos x="T2" y="T3"/>
                </a:cxn>
                <a:cxn ang="0">
                  <a:pos x="T4" y="T5"/>
                </a:cxn>
                <a:cxn ang="0">
                  <a:pos x="T6" y="T7"/>
                </a:cxn>
                <a:cxn ang="0">
                  <a:pos x="T8" y="T9"/>
                </a:cxn>
              </a:cxnLst>
              <a:rect l="0" t="0" r="r" b="b"/>
              <a:pathLst>
                <a:path w="26" h="26">
                  <a:moveTo>
                    <a:pt x="22" y="20"/>
                  </a:moveTo>
                  <a:cubicBezTo>
                    <a:pt x="18" y="25"/>
                    <a:pt x="11" y="26"/>
                    <a:pt x="6" y="22"/>
                  </a:cubicBezTo>
                  <a:cubicBezTo>
                    <a:pt x="1" y="18"/>
                    <a:pt x="0" y="11"/>
                    <a:pt x="4" y="6"/>
                  </a:cubicBezTo>
                  <a:cubicBezTo>
                    <a:pt x="7" y="1"/>
                    <a:pt x="15" y="0"/>
                    <a:pt x="20" y="4"/>
                  </a:cubicBezTo>
                  <a:cubicBezTo>
                    <a:pt x="25" y="7"/>
                    <a:pt x="26" y="15"/>
                    <a:pt x="22"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p:nvSpPr>
          <p:spPr bwMode="auto">
            <a:xfrm>
              <a:off x="6100" y="2574"/>
              <a:ext cx="31" cy="30"/>
            </a:xfrm>
            <a:custGeom>
              <a:avLst/>
              <a:gdLst>
                <a:gd name="T0" fmla="*/ 23 w 27"/>
                <a:gd name="T1" fmla="*/ 20 h 26"/>
                <a:gd name="T2" fmla="*/ 6 w 27"/>
                <a:gd name="T3" fmla="*/ 22 h 26"/>
                <a:gd name="T4" fmla="*/ 4 w 27"/>
                <a:gd name="T5" fmla="*/ 6 h 26"/>
                <a:gd name="T6" fmla="*/ 21 w 27"/>
                <a:gd name="T7" fmla="*/ 4 h 26"/>
                <a:gd name="T8" fmla="*/ 23 w 27"/>
                <a:gd name="T9" fmla="*/ 20 h 26"/>
              </a:gdLst>
              <a:ahLst/>
              <a:cxnLst>
                <a:cxn ang="0">
                  <a:pos x="T0" y="T1"/>
                </a:cxn>
                <a:cxn ang="0">
                  <a:pos x="T2" y="T3"/>
                </a:cxn>
                <a:cxn ang="0">
                  <a:pos x="T4" y="T5"/>
                </a:cxn>
                <a:cxn ang="0">
                  <a:pos x="T6" y="T7"/>
                </a:cxn>
                <a:cxn ang="0">
                  <a:pos x="T8" y="T9"/>
                </a:cxn>
              </a:cxnLst>
              <a:rect l="0" t="0" r="r" b="b"/>
              <a:pathLst>
                <a:path w="27" h="26">
                  <a:moveTo>
                    <a:pt x="23" y="20"/>
                  </a:moveTo>
                  <a:cubicBezTo>
                    <a:pt x="19" y="25"/>
                    <a:pt x="12" y="26"/>
                    <a:pt x="6" y="22"/>
                  </a:cubicBezTo>
                  <a:cubicBezTo>
                    <a:pt x="1" y="19"/>
                    <a:pt x="0" y="11"/>
                    <a:pt x="4" y="6"/>
                  </a:cubicBezTo>
                  <a:cubicBezTo>
                    <a:pt x="8" y="1"/>
                    <a:pt x="15" y="0"/>
                    <a:pt x="21" y="4"/>
                  </a:cubicBezTo>
                  <a:cubicBezTo>
                    <a:pt x="26" y="8"/>
                    <a:pt x="27" y="15"/>
                    <a:pt x="23"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p:cNvSpPr>
            <p:nvPr/>
          </p:nvSpPr>
          <p:spPr bwMode="auto">
            <a:xfrm>
              <a:off x="5919" y="2268"/>
              <a:ext cx="364" cy="381"/>
            </a:xfrm>
            <a:custGeom>
              <a:avLst/>
              <a:gdLst>
                <a:gd name="T0" fmla="*/ 238 w 316"/>
                <a:gd name="T1" fmla="*/ 186 h 332"/>
                <a:gd name="T2" fmla="*/ 250 w 316"/>
                <a:gd name="T3" fmla="*/ 254 h 332"/>
                <a:gd name="T4" fmla="*/ 204 w 316"/>
                <a:gd name="T5" fmla="*/ 314 h 332"/>
                <a:gd name="T6" fmla="*/ 228 w 316"/>
                <a:gd name="T7" fmla="*/ 332 h 332"/>
                <a:gd name="T8" fmla="*/ 278 w 316"/>
                <a:gd name="T9" fmla="*/ 266 h 332"/>
                <a:gd name="T10" fmla="*/ 294 w 316"/>
                <a:gd name="T11" fmla="*/ 182 h 332"/>
                <a:gd name="T12" fmla="*/ 237 w 316"/>
                <a:gd name="T13" fmla="*/ 58 h 332"/>
                <a:gd name="T14" fmla="*/ 67 w 316"/>
                <a:gd name="T15" fmla="*/ 71 h 332"/>
                <a:gd name="T16" fmla="*/ 0 w 316"/>
                <a:gd name="T17" fmla="*/ 159 h 332"/>
                <a:gd name="T18" fmla="*/ 23 w 316"/>
                <a:gd name="T19" fmla="*/ 176 h 332"/>
                <a:gd name="T20" fmla="*/ 56 w 316"/>
                <a:gd name="T21" fmla="*/ 133 h 332"/>
                <a:gd name="T22" fmla="*/ 69 w 316"/>
                <a:gd name="T23" fmla="*/ 116 h 332"/>
                <a:gd name="T24" fmla="*/ 138 w 316"/>
                <a:gd name="T25" fmla="*/ 109 h 332"/>
                <a:gd name="T26" fmla="*/ 184 w 316"/>
                <a:gd name="T27" fmla="*/ 153 h 332"/>
                <a:gd name="T28" fmla="*/ 238 w 316"/>
                <a:gd name="T29" fmla="*/ 18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332">
                  <a:moveTo>
                    <a:pt x="238" y="186"/>
                  </a:moveTo>
                  <a:cubicBezTo>
                    <a:pt x="278" y="216"/>
                    <a:pt x="250" y="254"/>
                    <a:pt x="250" y="254"/>
                  </a:cubicBezTo>
                  <a:cubicBezTo>
                    <a:pt x="204" y="314"/>
                    <a:pt x="204" y="314"/>
                    <a:pt x="204" y="314"/>
                  </a:cubicBezTo>
                  <a:cubicBezTo>
                    <a:pt x="228" y="332"/>
                    <a:pt x="228" y="332"/>
                    <a:pt x="228" y="332"/>
                  </a:cubicBezTo>
                  <a:cubicBezTo>
                    <a:pt x="278" y="266"/>
                    <a:pt x="278" y="266"/>
                    <a:pt x="278" y="266"/>
                  </a:cubicBezTo>
                  <a:cubicBezTo>
                    <a:pt x="316" y="217"/>
                    <a:pt x="294" y="182"/>
                    <a:pt x="294" y="182"/>
                  </a:cubicBezTo>
                  <a:cubicBezTo>
                    <a:pt x="303" y="139"/>
                    <a:pt x="285" y="94"/>
                    <a:pt x="237" y="58"/>
                  </a:cubicBezTo>
                  <a:cubicBezTo>
                    <a:pt x="162" y="0"/>
                    <a:pt x="95" y="35"/>
                    <a:pt x="67" y="71"/>
                  </a:cubicBezTo>
                  <a:cubicBezTo>
                    <a:pt x="40" y="107"/>
                    <a:pt x="0" y="159"/>
                    <a:pt x="0" y="159"/>
                  </a:cubicBezTo>
                  <a:cubicBezTo>
                    <a:pt x="23" y="176"/>
                    <a:pt x="23" y="176"/>
                    <a:pt x="23" y="176"/>
                  </a:cubicBezTo>
                  <a:cubicBezTo>
                    <a:pt x="56" y="133"/>
                    <a:pt x="56" y="133"/>
                    <a:pt x="56" y="133"/>
                  </a:cubicBezTo>
                  <a:cubicBezTo>
                    <a:pt x="69" y="116"/>
                    <a:pt x="69" y="116"/>
                    <a:pt x="69" y="116"/>
                  </a:cubicBezTo>
                  <a:cubicBezTo>
                    <a:pt x="69" y="116"/>
                    <a:pt x="101" y="81"/>
                    <a:pt x="138" y="109"/>
                  </a:cubicBezTo>
                  <a:cubicBezTo>
                    <a:pt x="160" y="126"/>
                    <a:pt x="166" y="140"/>
                    <a:pt x="184" y="153"/>
                  </a:cubicBezTo>
                  <a:cubicBezTo>
                    <a:pt x="202" y="167"/>
                    <a:pt x="214" y="167"/>
                    <a:pt x="238" y="186"/>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p:cNvSpPr>
            <p:nvPr/>
          </p:nvSpPr>
          <p:spPr bwMode="auto">
            <a:xfrm>
              <a:off x="5944" y="2612"/>
              <a:ext cx="73" cy="56"/>
            </a:xfrm>
            <a:custGeom>
              <a:avLst/>
              <a:gdLst>
                <a:gd name="T0" fmla="*/ 59 w 63"/>
                <a:gd name="T1" fmla="*/ 49 h 49"/>
                <a:gd name="T2" fmla="*/ 58 w 63"/>
                <a:gd name="T3" fmla="*/ 49 h 49"/>
                <a:gd name="T4" fmla="*/ 25 w 63"/>
                <a:gd name="T5" fmla="*/ 31 h 49"/>
                <a:gd name="T6" fmla="*/ 1 w 63"/>
                <a:gd name="T7" fmla="*/ 5 h 49"/>
                <a:gd name="T8" fmla="*/ 4 w 63"/>
                <a:gd name="T9" fmla="*/ 0 h 49"/>
                <a:gd name="T10" fmla="*/ 8 w 63"/>
                <a:gd name="T11" fmla="*/ 3 h 49"/>
                <a:gd name="T12" fmla="*/ 29 w 63"/>
                <a:gd name="T13" fmla="*/ 25 h 49"/>
                <a:gd name="T14" fmla="*/ 59 w 63"/>
                <a:gd name="T15" fmla="*/ 42 h 49"/>
                <a:gd name="T16" fmla="*/ 62 w 63"/>
                <a:gd name="T17" fmla="*/ 46 h 49"/>
                <a:gd name="T18" fmla="*/ 59 w 63"/>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9">
                  <a:moveTo>
                    <a:pt x="59" y="49"/>
                  </a:moveTo>
                  <a:cubicBezTo>
                    <a:pt x="58" y="49"/>
                    <a:pt x="58" y="49"/>
                    <a:pt x="58" y="49"/>
                  </a:cubicBezTo>
                  <a:cubicBezTo>
                    <a:pt x="57" y="49"/>
                    <a:pt x="46" y="47"/>
                    <a:pt x="25" y="31"/>
                  </a:cubicBezTo>
                  <a:cubicBezTo>
                    <a:pt x="4" y="15"/>
                    <a:pt x="1" y="6"/>
                    <a:pt x="1" y="5"/>
                  </a:cubicBezTo>
                  <a:cubicBezTo>
                    <a:pt x="0" y="3"/>
                    <a:pt x="2" y="1"/>
                    <a:pt x="4" y="0"/>
                  </a:cubicBezTo>
                  <a:cubicBezTo>
                    <a:pt x="6" y="0"/>
                    <a:pt x="8" y="1"/>
                    <a:pt x="8" y="3"/>
                  </a:cubicBezTo>
                  <a:cubicBezTo>
                    <a:pt x="8" y="3"/>
                    <a:pt x="11" y="11"/>
                    <a:pt x="29" y="25"/>
                  </a:cubicBezTo>
                  <a:cubicBezTo>
                    <a:pt x="48" y="39"/>
                    <a:pt x="59" y="42"/>
                    <a:pt x="59" y="42"/>
                  </a:cubicBezTo>
                  <a:cubicBezTo>
                    <a:pt x="61" y="42"/>
                    <a:pt x="63" y="44"/>
                    <a:pt x="62" y="46"/>
                  </a:cubicBezTo>
                  <a:cubicBezTo>
                    <a:pt x="62" y="48"/>
                    <a:pt x="60" y="49"/>
                    <a:pt x="59" y="49"/>
                  </a:cubicBezTo>
                  <a:close/>
                </a:path>
              </a:pathLst>
            </a:custGeom>
            <a:solidFill>
              <a:srgbClr val="B187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p:nvSpPr>
          <p:spPr bwMode="auto">
            <a:xfrm>
              <a:off x="5954" y="2427"/>
              <a:ext cx="229" cy="202"/>
            </a:xfrm>
            <a:custGeom>
              <a:avLst/>
              <a:gdLst>
                <a:gd name="T0" fmla="*/ 198 w 198"/>
                <a:gd name="T1" fmla="*/ 125 h 176"/>
                <a:gd name="T2" fmla="*/ 35 w 198"/>
                <a:gd name="T3" fmla="*/ 0 h 176"/>
                <a:gd name="T4" fmla="*/ 15 w 198"/>
                <a:gd name="T5" fmla="*/ 26 h 176"/>
                <a:gd name="T6" fmla="*/ 22 w 198"/>
                <a:gd name="T7" fmla="*/ 91 h 176"/>
                <a:gd name="T8" fmla="*/ 86 w 198"/>
                <a:gd name="T9" fmla="*/ 80 h 176"/>
                <a:gd name="T10" fmla="*/ 108 w 198"/>
                <a:gd name="T11" fmla="*/ 97 h 176"/>
                <a:gd name="T12" fmla="*/ 114 w 198"/>
                <a:gd name="T13" fmla="*/ 161 h 176"/>
                <a:gd name="T14" fmla="*/ 179 w 198"/>
                <a:gd name="T15" fmla="*/ 150 h 176"/>
                <a:gd name="T16" fmla="*/ 179 w 198"/>
                <a:gd name="T17" fmla="*/ 150 h 176"/>
                <a:gd name="T18" fmla="*/ 198 w 198"/>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176">
                  <a:moveTo>
                    <a:pt x="198" y="125"/>
                  </a:moveTo>
                  <a:cubicBezTo>
                    <a:pt x="35" y="0"/>
                    <a:pt x="35" y="0"/>
                    <a:pt x="35" y="0"/>
                  </a:cubicBezTo>
                  <a:cubicBezTo>
                    <a:pt x="15" y="26"/>
                    <a:pt x="15" y="26"/>
                    <a:pt x="15" y="26"/>
                  </a:cubicBezTo>
                  <a:cubicBezTo>
                    <a:pt x="0" y="47"/>
                    <a:pt x="3" y="76"/>
                    <a:pt x="22" y="91"/>
                  </a:cubicBezTo>
                  <a:cubicBezTo>
                    <a:pt x="41" y="106"/>
                    <a:pt x="70" y="101"/>
                    <a:pt x="86" y="80"/>
                  </a:cubicBezTo>
                  <a:cubicBezTo>
                    <a:pt x="108" y="97"/>
                    <a:pt x="108" y="97"/>
                    <a:pt x="108" y="97"/>
                  </a:cubicBezTo>
                  <a:cubicBezTo>
                    <a:pt x="92" y="118"/>
                    <a:pt x="95" y="146"/>
                    <a:pt x="114" y="161"/>
                  </a:cubicBezTo>
                  <a:cubicBezTo>
                    <a:pt x="134" y="176"/>
                    <a:pt x="163" y="171"/>
                    <a:pt x="179" y="150"/>
                  </a:cubicBezTo>
                  <a:cubicBezTo>
                    <a:pt x="179" y="150"/>
                    <a:pt x="179" y="150"/>
                    <a:pt x="179" y="150"/>
                  </a:cubicBezTo>
                  <a:lnTo>
                    <a:pt x="198" y="125"/>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p:cNvSpPr>
            <p:nvPr/>
          </p:nvSpPr>
          <p:spPr bwMode="auto">
            <a:xfrm>
              <a:off x="5966" y="2242"/>
              <a:ext cx="391" cy="319"/>
            </a:xfrm>
            <a:custGeom>
              <a:avLst/>
              <a:gdLst>
                <a:gd name="T0" fmla="*/ 332 w 339"/>
                <a:gd name="T1" fmla="*/ 199 h 278"/>
                <a:gd name="T2" fmla="*/ 224 w 339"/>
                <a:gd name="T3" fmla="*/ 71 h 278"/>
                <a:gd name="T4" fmla="*/ 72 w 339"/>
                <a:gd name="T5" fmla="*/ 0 h 278"/>
                <a:gd name="T6" fmla="*/ 0 w 339"/>
                <a:gd name="T7" fmla="*/ 13 h 278"/>
                <a:gd name="T8" fmla="*/ 18 w 339"/>
                <a:gd name="T9" fmla="*/ 102 h 278"/>
                <a:gd name="T10" fmla="*/ 248 w 339"/>
                <a:gd name="T11" fmla="*/ 278 h 278"/>
                <a:gd name="T12" fmla="*/ 339 w 339"/>
                <a:gd name="T13" fmla="*/ 270 h 278"/>
                <a:gd name="T14" fmla="*/ 332 w 339"/>
                <a:gd name="T15" fmla="*/ 199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278">
                  <a:moveTo>
                    <a:pt x="332" y="199"/>
                  </a:moveTo>
                  <a:cubicBezTo>
                    <a:pt x="256" y="140"/>
                    <a:pt x="227" y="81"/>
                    <a:pt x="224" y="71"/>
                  </a:cubicBezTo>
                  <a:cubicBezTo>
                    <a:pt x="213" y="70"/>
                    <a:pt x="148" y="58"/>
                    <a:pt x="72" y="0"/>
                  </a:cubicBezTo>
                  <a:cubicBezTo>
                    <a:pt x="52" y="13"/>
                    <a:pt x="0" y="13"/>
                    <a:pt x="0" y="13"/>
                  </a:cubicBezTo>
                  <a:cubicBezTo>
                    <a:pt x="18" y="102"/>
                    <a:pt x="18" y="102"/>
                    <a:pt x="18" y="102"/>
                  </a:cubicBezTo>
                  <a:cubicBezTo>
                    <a:pt x="248" y="278"/>
                    <a:pt x="248" y="278"/>
                    <a:pt x="248" y="278"/>
                  </a:cubicBezTo>
                  <a:cubicBezTo>
                    <a:pt x="339" y="270"/>
                    <a:pt x="339" y="270"/>
                    <a:pt x="339" y="270"/>
                  </a:cubicBezTo>
                  <a:cubicBezTo>
                    <a:pt x="339" y="270"/>
                    <a:pt x="325" y="221"/>
                    <a:pt x="332" y="199"/>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p:cNvSpPr>
            <p:nvPr/>
          </p:nvSpPr>
          <p:spPr bwMode="auto">
            <a:xfrm>
              <a:off x="5941" y="2364"/>
              <a:ext cx="316" cy="245"/>
            </a:xfrm>
            <a:custGeom>
              <a:avLst/>
              <a:gdLst>
                <a:gd name="T0" fmla="*/ 120 w 274"/>
                <a:gd name="T1" fmla="*/ 129 h 213"/>
                <a:gd name="T2" fmla="*/ 274 w 274"/>
                <a:gd name="T3" fmla="*/ 202 h 213"/>
                <a:gd name="T4" fmla="*/ 9 w 274"/>
                <a:gd name="T5" fmla="*/ 0 h 213"/>
                <a:gd name="T6" fmla="*/ 120 w 274"/>
                <a:gd name="T7" fmla="*/ 129 h 213"/>
              </a:gdLst>
              <a:ahLst/>
              <a:cxnLst>
                <a:cxn ang="0">
                  <a:pos x="T0" y="T1"/>
                </a:cxn>
                <a:cxn ang="0">
                  <a:pos x="T2" y="T3"/>
                </a:cxn>
                <a:cxn ang="0">
                  <a:pos x="T4" y="T5"/>
                </a:cxn>
                <a:cxn ang="0">
                  <a:pos x="T6" y="T7"/>
                </a:cxn>
              </a:cxnLst>
              <a:rect l="0" t="0" r="r" b="b"/>
              <a:pathLst>
                <a:path w="274" h="213">
                  <a:moveTo>
                    <a:pt x="120" y="129"/>
                  </a:moveTo>
                  <a:cubicBezTo>
                    <a:pt x="193" y="185"/>
                    <a:pt x="265" y="213"/>
                    <a:pt x="274" y="202"/>
                  </a:cubicBezTo>
                  <a:cubicBezTo>
                    <a:pt x="9" y="0"/>
                    <a:pt x="9" y="0"/>
                    <a:pt x="9" y="0"/>
                  </a:cubicBezTo>
                  <a:cubicBezTo>
                    <a:pt x="0" y="12"/>
                    <a:pt x="47" y="74"/>
                    <a:pt x="120" y="129"/>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p:cNvSpPr>
            <p:nvPr/>
          </p:nvSpPr>
          <p:spPr bwMode="auto">
            <a:xfrm>
              <a:off x="6059" y="2497"/>
              <a:ext cx="198" cy="112"/>
            </a:xfrm>
            <a:custGeom>
              <a:avLst/>
              <a:gdLst>
                <a:gd name="T0" fmla="*/ 139 w 171"/>
                <a:gd name="T1" fmla="*/ 61 h 97"/>
                <a:gd name="T2" fmla="*/ 0 w 171"/>
                <a:gd name="T3" fmla="*/ 0 h 97"/>
                <a:gd name="T4" fmla="*/ 17 w 171"/>
                <a:gd name="T5" fmla="*/ 13 h 97"/>
                <a:gd name="T6" fmla="*/ 171 w 171"/>
                <a:gd name="T7" fmla="*/ 86 h 97"/>
                <a:gd name="T8" fmla="*/ 139 w 171"/>
                <a:gd name="T9" fmla="*/ 61 h 97"/>
              </a:gdLst>
              <a:ahLst/>
              <a:cxnLst>
                <a:cxn ang="0">
                  <a:pos x="T0" y="T1"/>
                </a:cxn>
                <a:cxn ang="0">
                  <a:pos x="T2" y="T3"/>
                </a:cxn>
                <a:cxn ang="0">
                  <a:pos x="T4" y="T5"/>
                </a:cxn>
                <a:cxn ang="0">
                  <a:pos x="T6" y="T7"/>
                </a:cxn>
                <a:cxn ang="0">
                  <a:pos x="T8" y="T9"/>
                </a:cxn>
              </a:cxnLst>
              <a:rect l="0" t="0" r="r" b="b"/>
              <a:pathLst>
                <a:path w="171" h="97">
                  <a:moveTo>
                    <a:pt x="139" y="61"/>
                  </a:moveTo>
                  <a:cubicBezTo>
                    <a:pt x="130" y="72"/>
                    <a:pt x="68" y="48"/>
                    <a:pt x="0" y="0"/>
                  </a:cubicBezTo>
                  <a:cubicBezTo>
                    <a:pt x="6" y="5"/>
                    <a:pt x="11" y="9"/>
                    <a:pt x="17" y="13"/>
                  </a:cubicBezTo>
                  <a:cubicBezTo>
                    <a:pt x="90" y="69"/>
                    <a:pt x="162" y="97"/>
                    <a:pt x="171" y="86"/>
                  </a:cubicBezTo>
                  <a:lnTo>
                    <a:pt x="139" y="61"/>
                  </a:lnTo>
                  <a:close/>
                </a:path>
              </a:pathLst>
            </a:custGeom>
            <a:solidFill>
              <a:srgbClr val="405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p:nvSpPr>
          <p:spPr bwMode="auto">
            <a:xfrm>
              <a:off x="6111" y="2336"/>
              <a:ext cx="119" cy="112"/>
            </a:xfrm>
            <a:custGeom>
              <a:avLst/>
              <a:gdLst>
                <a:gd name="T0" fmla="*/ 103 w 103"/>
                <a:gd name="T1" fmla="*/ 49 h 98"/>
                <a:gd name="T2" fmla="*/ 79 w 103"/>
                <a:gd name="T3" fmla="*/ 14 h 98"/>
                <a:gd name="T4" fmla="*/ 38 w 103"/>
                <a:gd name="T5" fmla="*/ 0 h 98"/>
                <a:gd name="T6" fmla="*/ 22 w 103"/>
                <a:gd name="T7" fmla="*/ 88 h 98"/>
                <a:gd name="T8" fmla="*/ 103 w 103"/>
                <a:gd name="T9" fmla="*/ 49 h 98"/>
              </a:gdLst>
              <a:ahLst/>
              <a:cxnLst>
                <a:cxn ang="0">
                  <a:pos x="T0" y="T1"/>
                </a:cxn>
                <a:cxn ang="0">
                  <a:pos x="T2" y="T3"/>
                </a:cxn>
                <a:cxn ang="0">
                  <a:pos x="T4" y="T5"/>
                </a:cxn>
                <a:cxn ang="0">
                  <a:pos x="T6" y="T7"/>
                </a:cxn>
                <a:cxn ang="0">
                  <a:pos x="T8" y="T9"/>
                </a:cxn>
              </a:cxnLst>
              <a:rect l="0" t="0" r="r" b="b"/>
              <a:pathLst>
                <a:path w="103" h="98">
                  <a:moveTo>
                    <a:pt x="103" y="49"/>
                  </a:moveTo>
                  <a:cubicBezTo>
                    <a:pt x="77" y="27"/>
                    <a:pt x="79" y="14"/>
                    <a:pt x="79" y="14"/>
                  </a:cubicBezTo>
                  <a:cubicBezTo>
                    <a:pt x="79" y="14"/>
                    <a:pt x="67" y="19"/>
                    <a:pt x="38" y="0"/>
                  </a:cubicBezTo>
                  <a:cubicBezTo>
                    <a:pt x="38" y="0"/>
                    <a:pt x="0" y="44"/>
                    <a:pt x="22" y="88"/>
                  </a:cubicBezTo>
                  <a:cubicBezTo>
                    <a:pt x="70" y="98"/>
                    <a:pt x="103" y="49"/>
                    <a:pt x="103" y="49"/>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auto">
            <a:xfrm>
              <a:off x="6111" y="2336"/>
              <a:ext cx="81" cy="105"/>
            </a:xfrm>
            <a:custGeom>
              <a:avLst/>
              <a:gdLst>
                <a:gd name="T0" fmla="*/ 70 w 70"/>
                <a:gd name="T1" fmla="*/ 79 h 92"/>
                <a:gd name="T2" fmla="*/ 38 w 70"/>
                <a:gd name="T3" fmla="*/ 0 h 92"/>
                <a:gd name="T4" fmla="*/ 38 w 70"/>
                <a:gd name="T5" fmla="*/ 0 h 92"/>
                <a:gd name="T6" fmla="*/ 22 w 70"/>
                <a:gd name="T7" fmla="*/ 88 h 92"/>
                <a:gd name="T8" fmla="*/ 70 w 70"/>
                <a:gd name="T9" fmla="*/ 79 h 92"/>
              </a:gdLst>
              <a:ahLst/>
              <a:cxnLst>
                <a:cxn ang="0">
                  <a:pos x="T0" y="T1"/>
                </a:cxn>
                <a:cxn ang="0">
                  <a:pos x="T2" y="T3"/>
                </a:cxn>
                <a:cxn ang="0">
                  <a:pos x="T4" y="T5"/>
                </a:cxn>
                <a:cxn ang="0">
                  <a:pos x="T6" y="T7"/>
                </a:cxn>
                <a:cxn ang="0">
                  <a:pos x="T8" y="T9"/>
                </a:cxn>
              </a:cxnLst>
              <a:rect l="0" t="0" r="r" b="b"/>
              <a:pathLst>
                <a:path w="70" h="92">
                  <a:moveTo>
                    <a:pt x="70" y="79"/>
                  </a:moveTo>
                  <a:cubicBezTo>
                    <a:pt x="38" y="0"/>
                    <a:pt x="38" y="0"/>
                    <a:pt x="38" y="0"/>
                  </a:cubicBezTo>
                  <a:cubicBezTo>
                    <a:pt x="38" y="0"/>
                    <a:pt x="38" y="0"/>
                    <a:pt x="38" y="0"/>
                  </a:cubicBezTo>
                  <a:cubicBezTo>
                    <a:pt x="38" y="0"/>
                    <a:pt x="0" y="44"/>
                    <a:pt x="22" y="88"/>
                  </a:cubicBezTo>
                  <a:cubicBezTo>
                    <a:pt x="41" y="92"/>
                    <a:pt x="57" y="87"/>
                    <a:pt x="70" y="79"/>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p:cNvSpPr>
              <a:spLocks/>
            </p:cNvSpPr>
            <p:nvPr/>
          </p:nvSpPr>
          <p:spPr bwMode="auto">
            <a:xfrm>
              <a:off x="6239" y="2470"/>
              <a:ext cx="118" cy="88"/>
            </a:xfrm>
            <a:custGeom>
              <a:avLst/>
              <a:gdLst>
                <a:gd name="T0" fmla="*/ 102 w 102"/>
                <a:gd name="T1" fmla="*/ 71 h 77"/>
                <a:gd name="T2" fmla="*/ 102 w 102"/>
                <a:gd name="T3" fmla="*/ 71 h 77"/>
                <a:gd name="T4" fmla="*/ 95 w 102"/>
                <a:gd name="T5" fmla="*/ 0 h 77"/>
                <a:gd name="T6" fmla="*/ 78 w 102"/>
                <a:gd name="T7" fmla="*/ 4 h 77"/>
                <a:gd name="T8" fmla="*/ 79 w 102"/>
                <a:gd name="T9" fmla="*/ 52 h 77"/>
                <a:gd name="T10" fmla="*/ 0 w 102"/>
                <a:gd name="T11" fmla="*/ 56 h 77"/>
                <a:gd name="T12" fmla="*/ 28 w 102"/>
                <a:gd name="T13" fmla="*/ 77 h 77"/>
                <a:gd name="T14" fmla="*/ 83 w 102"/>
                <a:gd name="T15" fmla="*/ 73 h 77"/>
                <a:gd name="T16" fmla="*/ 83 w 102"/>
                <a:gd name="T17" fmla="*/ 73 h 77"/>
                <a:gd name="T18" fmla="*/ 102 w 102"/>
                <a:gd name="T19" fmla="*/ 71 h 77"/>
                <a:gd name="T20" fmla="*/ 102 w 102"/>
                <a:gd name="T21"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77">
                  <a:moveTo>
                    <a:pt x="102" y="71"/>
                  </a:moveTo>
                  <a:cubicBezTo>
                    <a:pt x="102" y="71"/>
                    <a:pt x="102" y="71"/>
                    <a:pt x="102" y="71"/>
                  </a:cubicBezTo>
                  <a:cubicBezTo>
                    <a:pt x="102" y="71"/>
                    <a:pt x="89" y="22"/>
                    <a:pt x="95" y="0"/>
                  </a:cubicBezTo>
                  <a:cubicBezTo>
                    <a:pt x="89" y="3"/>
                    <a:pt x="85" y="4"/>
                    <a:pt x="78" y="4"/>
                  </a:cubicBezTo>
                  <a:cubicBezTo>
                    <a:pt x="74" y="16"/>
                    <a:pt x="76" y="35"/>
                    <a:pt x="79" y="52"/>
                  </a:cubicBezTo>
                  <a:cubicBezTo>
                    <a:pt x="0" y="56"/>
                    <a:pt x="0" y="56"/>
                    <a:pt x="0" y="56"/>
                  </a:cubicBezTo>
                  <a:cubicBezTo>
                    <a:pt x="28" y="77"/>
                    <a:pt x="28" y="77"/>
                    <a:pt x="28" y="77"/>
                  </a:cubicBezTo>
                  <a:cubicBezTo>
                    <a:pt x="83" y="73"/>
                    <a:pt x="83" y="73"/>
                    <a:pt x="83" y="73"/>
                  </a:cubicBezTo>
                  <a:cubicBezTo>
                    <a:pt x="83" y="73"/>
                    <a:pt x="83" y="73"/>
                    <a:pt x="83" y="73"/>
                  </a:cubicBezTo>
                  <a:cubicBezTo>
                    <a:pt x="102" y="71"/>
                    <a:pt x="102" y="71"/>
                    <a:pt x="102" y="71"/>
                  </a:cubicBezTo>
                  <a:cubicBezTo>
                    <a:pt x="102" y="71"/>
                    <a:pt x="102" y="71"/>
                    <a:pt x="102" y="71"/>
                  </a:cubicBezTo>
                  <a:close/>
                </a:path>
              </a:pathLst>
            </a:custGeom>
            <a:solidFill>
              <a:srgbClr val="405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p:cNvSpPr>
            <p:nvPr/>
          </p:nvSpPr>
          <p:spPr bwMode="auto">
            <a:xfrm>
              <a:off x="5967" y="2242"/>
              <a:ext cx="83" cy="122"/>
            </a:xfrm>
            <a:custGeom>
              <a:avLst/>
              <a:gdLst>
                <a:gd name="T0" fmla="*/ 0 w 72"/>
                <a:gd name="T1" fmla="*/ 12 h 107"/>
                <a:gd name="T2" fmla="*/ 0 w 72"/>
                <a:gd name="T3" fmla="*/ 12 h 107"/>
                <a:gd name="T4" fmla="*/ 71 w 72"/>
                <a:gd name="T5" fmla="*/ 0 h 107"/>
                <a:gd name="T6" fmla="*/ 72 w 72"/>
                <a:gd name="T7" fmla="*/ 18 h 107"/>
                <a:gd name="T8" fmla="*/ 25 w 72"/>
                <a:gd name="T9" fmla="*/ 30 h 107"/>
                <a:gd name="T10" fmla="*/ 42 w 72"/>
                <a:gd name="T11" fmla="*/ 107 h 107"/>
                <a:gd name="T12" fmla="*/ 14 w 72"/>
                <a:gd name="T13" fmla="*/ 86 h 107"/>
                <a:gd name="T14" fmla="*/ 3 w 72"/>
                <a:gd name="T15" fmla="*/ 31 h 107"/>
                <a:gd name="T16" fmla="*/ 3 w 72"/>
                <a:gd name="T17" fmla="*/ 31 h 107"/>
                <a:gd name="T18" fmla="*/ 0 w 72"/>
                <a:gd name="T19" fmla="*/ 12 h 107"/>
                <a:gd name="T20" fmla="*/ 0 w 72"/>
                <a:gd name="T21"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07">
                  <a:moveTo>
                    <a:pt x="0" y="12"/>
                  </a:moveTo>
                  <a:cubicBezTo>
                    <a:pt x="0" y="12"/>
                    <a:pt x="0" y="12"/>
                    <a:pt x="0" y="12"/>
                  </a:cubicBezTo>
                  <a:cubicBezTo>
                    <a:pt x="0" y="12"/>
                    <a:pt x="51" y="12"/>
                    <a:pt x="71" y="0"/>
                  </a:cubicBezTo>
                  <a:cubicBezTo>
                    <a:pt x="69" y="7"/>
                    <a:pt x="69" y="11"/>
                    <a:pt x="72" y="18"/>
                  </a:cubicBezTo>
                  <a:cubicBezTo>
                    <a:pt x="61" y="24"/>
                    <a:pt x="42" y="28"/>
                    <a:pt x="25" y="30"/>
                  </a:cubicBezTo>
                  <a:cubicBezTo>
                    <a:pt x="42" y="107"/>
                    <a:pt x="42" y="107"/>
                    <a:pt x="42" y="107"/>
                  </a:cubicBezTo>
                  <a:cubicBezTo>
                    <a:pt x="14" y="86"/>
                    <a:pt x="14" y="86"/>
                    <a:pt x="14" y="86"/>
                  </a:cubicBezTo>
                  <a:cubicBezTo>
                    <a:pt x="3" y="31"/>
                    <a:pt x="3" y="31"/>
                    <a:pt x="3" y="31"/>
                  </a:cubicBezTo>
                  <a:cubicBezTo>
                    <a:pt x="3" y="31"/>
                    <a:pt x="3" y="31"/>
                    <a:pt x="3" y="31"/>
                  </a:cubicBezTo>
                  <a:cubicBezTo>
                    <a:pt x="0" y="12"/>
                    <a:pt x="0" y="12"/>
                    <a:pt x="0" y="12"/>
                  </a:cubicBezTo>
                  <a:cubicBezTo>
                    <a:pt x="0" y="12"/>
                    <a:pt x="0" y="12"/>
                    <a:pt x="0" y="12"/>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p:nvSpPr>
          <p:spPr bwMode="auto">
            <a:xfrm>
              <a:off x="5936" y="2325"/>
              <a:ext cx="355" cy="283"/>
            </a:xfrm>
            <a:custGeom>
              <a:avLst/>
              <a:gdLst>
                <a:gd name="T0" fmla="*/ 306 w 308"/>
                <a:gd name="T1" fmla="*/ 225 h 246"/>
                <a:gd name="T2" fmla="*/ 304 w 308"/>
                <a:gd name="T3" fmla="*/ 213 h 246"/>
                <a:gd name="T4" fmla="*/ 27 w 308"/>
                <a:gd name="T5" fmla="*/ 3 h 246"/>
                <a:gd name="T6" fmla="*/ 15 w 308"/>
                <a:gd name="T7" fmla="*/ 5 h 246"/>
                <a:gd name="T8" fmla="*/ 3 w 308"/>
                <a:gd name="T9" fmla="*/ 21 h 246"/>
                <a:gd name="T10" fmla="*/ 5 w 308"/>
                <a:gd name="T11" fmla="*/ 33 h 246"/>
                <a:gd name="T12" fmla="*/ 281 w 308"/>
                <a:gd name="T13" fmla="*/ 243 h 246"/>
                <a:gd name="T14" fmla="*/ 293 w 308"/>
                <a:gd name="T15" fmla="*/ 242 h 246"/>
                <a:gd name="T16" fmla="*/ 306 w 308"/>
                <a:gd name="T17" fmla="*/ 22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46">
                  <a:moveTo>
                    <a:pt x="306" y="225"/>
                  </a:moveTo>
                  <a:cubicBezTo>
                    <a:pt x="308" y="222"/>
                    <a:pt x="308" y="216"/>
                    <a:pt x="304" y="213"/>
                  </a:cubicBezTo>
                  <a:cubicBezTo>
                    <a:pt x="27" y="3"/>
                    <a:pt x="27" y="3"/>
                    <a:pt x="27" y="3"/>
                  </a:cubicBezTo>
                  <a:cubicBezTo>
                    <a:pt x="24" y="0"/>
                    <a:pt x="18" y="1"/>
                    <a:pt x="15" y="5"/>
                  </a:cubicBezTo>
                  <a:cubicBezTo>
                    <a:pt x="3" y="21"/>
                    <a:pt x="3" y="21"/>
                    <a:pt x="3" y="21"/>
                  </a:cubicBezTo>
                  <a:cubicBezTo>
                    <a:pt x="0" y="25"/>
                    <a:pt x="1" y="30"/>
                    <a:pt x="5" y="33"/>
                  </a:cubicBezTo>
                  <a:cubicBezTo>
                    <a:pt x="281" y="243"/>
                    <a:pt x="281" y="243"/>
                    <a:pt x="281" y="243"/>
                  </a:cubicBezTo>
                  <a:cubicBezTo>
                    <a:pt x="285" y="246"/>
                    <a:pt x="290" y="245"/>
                    <a:pt x="293" y="242"/>
                  </a:cubicBezTo>
                  <a:lnTo>
                    <a:pt x="306" y="225"/>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30"/>
            <p:cNvSpPr>
              <a:spLocks/>
            </p:cNvSpPr>
            <p:nvPr/>
          </p:nvSpPr>
          <p:spPr bwMode="auto">
            <a:xfrm>
              <a:off x="5885" y="2882"/>
              <a:ext cx="43" cy="42"/>
            </a:xfrm>
            <a:custGeom>
              <a:avLst/>
              <a:gdLst>
                <a:gd name="T0" fmla="*/ 35 w 37"/>
                <a:gd name="T1" fmla="*/ 16 h 37"/>
                <a:gd name="T2" fmla="*/ 21 w 37"/>
                <a:gd name="T3" fmla="*/ 36 h 37"/>
                <a:gd name="T4" fmla="*/ 1 w 37"/>
                <a:gd name="T5" fmla="*/ 22 h 37"/>
                <a:gd name="T6" fmla="*/ 15 w 37"/>
                <a:gd name="T7" fmla="*/ 2 h 37"/>
                <a:gd name="T8" fmla="*/ 35 w 37"/>
                <a:gd name="T9" fmla="*/ 16 h 37"/>
              </a:gdLst>
              <a:ahLst/>
              <a:cxnLst>
                <a:cxn ang="0">
                  <a:pos x="T0" y="T1"/>
                </a:cxn>
                <a:cxn ang="0">
                  <a:pos x="T2" y="T3"/>
                </a:cxn>
                <a:cxn ang="0">
                  <a:pos x="T4" y="T5"/>
                </a:cxn>
                <a:cxn ang="0">
                  <a:pos x="T6" y="T7"/>
                </a:cxn>
                <a:cxn ang="0">
                  <a:pos x="T8" y="T9"/>
                </a:cxn>
              </a:cxnLst>
              <a:rect l="0" t="0" r="r" b="b"/>
              <a:pathLst>
                <a:path w="37" h="37">
                  <a:moveTo>
                    <a:pt x="35" y="16"/>
                  </a:moveTo>
                  <a:cubicBezTo>
                    <a:pt x="37" y="25"/>
                    <a:pt x="30" y="34"/>
                    <a:pt x="21" y="36"/>
                  </a:cubicBezTo>
                  <a:cubicBezTo>
                    <a:pt x="12" y="37"/>
                    <a:pt x="3" y="31"/>
                    <a:pt x="1" y="22"/>
                  </a:cubicBezTo>
                  <a:cubicBezTo>
                    <a:pt x="0" y="12"/>
                    <a:pt x="6" y="3"/>
                    <a:pt x="15" y="2"/>
                  </a:cubicBezTo>
                  <a:cubicBezTo>
                    <a:pt x="25" y="0"/>
                    <a:pt x="34" y="7"/>
                    <a:pt x="35" y="16"/>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31"/>
            <p:cNvSpPr>
              <a:spLocks/>
            </p:cNvSpPr>
            <p:nvPr/>
          </p:nvSpPr>
          <p:spPr bwMode="auto">
            <a:xfrm>
              <a:off x="5633" y="2481"/>
              <a:ext cx="41" cy="42"/>
            </a:xfrm>
            <a:custGeom>
              <a:avLst/>
              <a:gdLst>
                <a:gd name="T0" fmla="*/ 17 w 36"/>
                <a:gd name="T1" fmla="*/ 35 h 36"/>
                <a:gd name="T2" fmla="*/ 1 w 36"/>
                <a:gd name="T3" fmla="*/ 16 h 36"/>
                <a:gd name="T4" fmla="*/ 19 w 36"/>
                <a:gd name="T5" fmla="*/ 0 h 36"/>
                <a:gd name="T6" fmla="*/ 35 w 36"/>
                <a:gd name="T7" fmla="*/ 19 h 36"/>
                <a:gd name="T8" fmla="*/ 17 w 36"/>
                <a:gd name="T9" fmla="*/ 35 h 36"/>
              </a:gdLst>
              <a:ahLst/>
              <a:cxnLst>
                <a:cxn ang="0">
                  <a:pos x="T0" y="T1"/>
                </a:cxn>
                <a:cxn ang="0">
                  <a:pos x="T2" y="T3"/>
                </a:cxn>
                <a:cxn ang="0">
                  <a:pos x="T4" y="T5"/>
                </a:cxn>
                <a:cxn ang="0">
                  <a:pos x="T6" y="T7"/>
                </a:cxn>
                <a:cxn ang="0">
                  <a:pos x="T8" y="T9"/>
                </a:cxn>
              </a:cxnLst>
              <a:rect l="0" t="0" r="r" b="b"/>
              <a:pathLst>
                <a:path w="36" h="36">
                  <a:moveTo>
                    <a:pt x="17" y="35"/>
                  </a:moveTo>
                  <a:cubicBezTo>
                    <a:pt x="7" y="34"/>
                    <a:pt x="0" y="26"/>
                    <a:pt x="1" y="16"/>
                  </a:cubicBezTo>
                  <a:cubicBezTo>
                    <a:pt x="2" y="7"/>
                    <a:pt x="10" y="0"/>
                    <a:pt x="19" y="0"/>
                  </a:cubicBezTo>
                  <a:cubicBezTo>
                    <a:pt x="29" y="1"/>
                    <a:pt x="36" y="10"/>
                    <a:pt x="35" y="19"/>
                  </a:cubicBezTo>
                  <a:cubicBezTo>
                    <a:pt x="34" y="28"/>
                    <a:pt x="26" y="36"/>
                    <a:pt x="17" y="35"/>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32"/>
            <p:cNvSpPr>
              <a:spLocks/>
            </p:cNvSpPr>
            <p:nvPr/>
          </p:nvSpPr>
          <p:spPr bwMode="auto">
            <a:xfrm>
              <a:off x="5170" y="2393"/>
              <a:ext cx="739" cy="1216"/>
            </a:xfrm>
            <a:custGeom>
              <a:avLst/>
              <a:gdLst>
                <a:gd name="T0" fmla="*/ 613 w 641"/>
                <a:gd name="T1" fmla="*/ 1057 h 1060"/>
                <a:gd name="T2" fmla="*/ 18 w 641"/>
                <a:gd name="T3" fmla="*/ 921 h 1060"/>
                <a:gd name="T4" fmla="*/ 0 w 641"/>
                <a:gd name="T5" fmla="*/ 899 h 1060"/>
                <a:gd name="T6" fmla="*/ 0 w 641"/>
                <a:gd name="T7" fmla="*/ 26 h 1060"/>
                <a:gd name="T8" fmla="*/ 28 w 641"/>
                <a:gd name="T9" fmla="*/ 4 h 1060"/>
                <a:gd name="T10" fmla="*/ 623 w 641"/>
                <a:gd name="T11" fmla="*/ 139 h 1060"/>
                <a:gd name="T12" fmla="*/ 641 w 641"/>
                <a:gd name="T13" fmla="*/ 161 h 1060"/>
                <a:gd name="T14" fmla="*/ 641 w 641"/>
                <a:gd name="T15" fmla="*/ 1034 h 1060"/>
                <a:gd name="T16" fmla="*/ 613 w 641"/>
                <a:gd name="T17" fmla="*/ 1057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1" h="1060">
                  <a:moveTo>
                    <a:pt x="613" y="1057"/>
                  </a:moveTo>
                  <a:cubicBezTo>
                    <a:pt x="18" y="921"/>
                    <a:pt x="18" y="921"/>
                    <a:pt x="18" y="921"/>
                  </a:cubicBezTo>
                  <a:cubicBezTo>
                    <a:pt x="7" y="919"/>
                    <a:pt x="0" y="910"/>
                    <a:pt x="0" y="899"/>
                  </a:cubicBezTo>
                  <a:cubicBezTo>
                    <a:pt x="0" y="26"/>
                    <a:pt x="0" y="26"/>
                    <a:pt x="0" y="26"/>
                  </a:cubicBezTo>
                  <a:cubicBezTo>
                    <a:pt x="0" y="11"/>
                    <a:pt x="14" y="0"/>
                    <a:pt x="28" y="4"/>
                  </a:cubicBezTo>
                  <a:cubicBezTo>
                    <a:pt x="623" y="139"/>
                    <a:pt x="623" y="139"/>
                    <a:pt x="623" y="139"/>
                  </a:cubicBezTo>
                  <a:cubicBezTo>
                    <a:pt x="634" y="141"/>
                    <a:pt x="641" y="151"/>
                    <a:pt x="641" y="161"/>
                  </a:cubicBezTo>
                  <a:cubicBezTo>
                    <a:pt x="641" y="1034"/>
                    <a:pt x="641" y="1034"/>
                    <a:pt x="641" y="1034"/>
                  </a:cubicBezTo>
                  <a:cubicBezTo>
                    <a:pt x="641" y="1049"/>
                    <a:pt x="627" y="1060"/>
                    <a:pt x="613" y="1057"/>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3"/>
            <p:cNvSpPr>
              <a:spLocks/>
            </p:cNvSpPr>
            <p:nvPr/>
          </p:nvSpPr>
          <p:spPr bwMode="auto">
            <a:xfrm>
              <a:off x="5581" y="2471"/>
              <a:ext cx="38" cy="38"/>
            </a:xfrm>
            <a:custGeom>
              <a:avLst/>
              <a:gdLst>
                <a:gd name="T0" fmla="*/ 16 w 33"/>
                <a:gd name="T1" fmla="*/ 33 h 33"/>
                <a:gd name="T2" fmla="*/ 0 w 33"/>
                <a:gd name="T3" fmla="*/ 17 h 33"/>
                <a:gd name="T4" fmla="*/ 16 w 33"/>
                <a:gd name="T5" fmla="*/ 0 h 33"/>
                <a:gd name="T6" fmla="*/ 33 w 33"/>
                <a:gd name="T7" fmla="*/ 16 h 33"/>
                <a:gd name="T8" fmla="*/ 16 w 33"/>
                <a:gd name="T9" fmla="*/ 33 h 33"/>
              </a:gdLst>
              <a:ahLst/>
              <a:cxnLst>
                <a:cxn ang="0">
                  <a:pos x="T0" y="T1"/>
                </a:cxn>
                <a:cxn ang="0">
                  <a:pos x="T2" y="T3"/>
                </a:cxn>
                <a:cxn ang="0">
                  <a:pos x="T4" y="T5"/>
                </a:cxn>
                <a:cxn ang="0">
                  <a:pos x="T6" y="T7"/>
                </a:cxn>
                <a:cxn ang="0">
                  <a:pos x="T8" y="T9"/>
                </a:cxn>
              </a:cxnLst>
              <a:rect l="0" t="0" r="r" b="b"/>
              <a:pathLst>
                <a:path w="33" h="33">
                  <a:moveTo>
                    <a:pt x="16" y="33"/>
                  </a:moveTo>
                  <a:cubicBezTo>
                    <a:pt x="7" y="33"/>
                    <a:pt x="0" y="26"/>
                    <a:pt x="0" y="17"/>
                  </a:cubicBezTo>
                  <a:cubicBezTo>
                    <a:pt x="0" y="7"/>
                    <a:pt x="7" y="0"/>
                    <a:pt x="16" y="0"/>
                  </a:cubicBezTo>
                  <a:cubicBezTo>
                    <a:pt x="25" y="0"/>
                    <a:pt x="33" y="7"/>
                    <a:pt x="33" y="16"/>
                  </a:cubicBezTo>
                  <a:cubicBezTo>
                    <a:pt x="33" y="26"/>
                    <a:pt x="25" y="33"/>
                    <a:pt x="16" y="33"/>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34"/>
            <p:cNvSpPr>
              <a:spLocks/>
            </p:cNvSpPr>
            <p:nvPr/>
          </p:nvSpPr>
          <p:spPr bwMode="auto">
            <a:xfrm>
              <a:off x="5508" y="2448"/>
              <a:ext cx="45" cy="53"/>
            </a:xfrm>
            <a:custGeom>
              <a:avLst/>
              <a:gdLst>
                <a:gd name="T0" fmla="*/ 32 w 39"/>
                <a:gd name="T1" fmla="*/ 34 h 46"/>
                <a:gd name="T2" fmla="*/ 14 w 39"/>
                <a:gd name="T3" fmla="*/ 43 h 46"/>
                <a:gd name="T4" fmla="*/ 12 w 39"/>
                <a:gd name="T5" fmla="*/ 43 h 46"/>
                <a:gd name="T6" fmla="*/ 2 w 39"/>
                <a:gd name="T7" fmla="*/ 24 h 46"/>
                <a:gd name="T8" fmla="*/ 6 w 39"/>
                <a:gd name="T9" fmla="*/ 12 h 46"/>
                <a:gd name="T10" fmla="*/ 24 w 39"/>
                <a:gd name="T11" fmla="*/ 3 h 46"/>
                <a:gd name="T12" fmla="*/ 27 w 39"/>
                <a:gd name="T13" fmla="*/ 4 h 46"/>
                <a:gd name="T14" fmla="*/ 36 w 39"/>
                <a:gd name="T15" fmla="*/ 22 h 46"/>
                <a:gd name="T16" fmla="*/ 32 w 39"/>
                <a:gd name="T17"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6">
                  <a:moveTo>
                    <a:pt x="32" y="34"/>
                  </a:moveTo>
                  <a:cubicBezTo>
                    <a:pt x="30" y="42"/>
                    <a:pt x="22" y="46"/>
                    <a:pt x="14" y="43"/>
                  </a:cubicBezTo>
                  <a:cubicBezTo>
                    <a:pt x="12" y="43"/>
                    <a:pt x="12" y="43"/>
                    <a:pt x="12" y="43"/>
                  </a:cubicBezTo>
                  <a:cubicBezTo>
                    <a:pt x="4" y="40"/>
                    <a:pt x="0" y="32"/>
                    <a:pt x="2" y="24"/>
                  </a:cubicBezTo>
                  <a:cubicBezTo>
                    <a:pt x="6" y="12"/>
                    <a:pt x="6" y="12"/>
                    <a:pt x="6" y="12"/>
                  </a:cubicBezTo>
                  <a:cubicBezTo>
                    <a:pt x="8" y="5"/>
                    <a:pt x="17" y="0"/>
                    <a:pt x="24" y="3"/>
                  </a:cubicBezTo>
                  <a:cubicBezTo>
                    <a:pt x="27" y="4"/>
                    <a:pt x="27" y="4"/>
                    <a:pt x="27" y="4"/>
                  </a:cubicBezTo>
                  <a:cubicBezTo>
                    <a:pt x="34" y="6"/>
                    <a:pt x="39" y="14"/>
                    <a:pt x="36" y="22"/>
                  </a:cubicBezTo>
                  <a:lnTo>
                    <a:pt x="32" y="34"/>
                  </a:ln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35"/>
            <p:cNvSpPr>
              <a:spLocks/>
            </p:cNvSpPr>
            <p:nvPr/>
          </p:nvSpPr>
          <p:spPr bwMode="auto">
            <a:xfrm>
              <a:off x="5543" y="2455"/>
              <a:ext cx="45" cy="53"/>
            </a:xfrm>
            <a:custGeom>
              <a:avLst/>
              <a:gdLst>
                <a:gd name="T0" fmla="*/ 32 w 39"/>
                <a:gd name="T1" fmla="*/ 34 h 46"/>
                <a:gd name="T2" fmla="*/ 14 w 39"/>
                <a:gd name="T3" fmla="*/ 43 h 46"/>
                <a:gd name="T4" fmla="*/ 12 w 39"/>
                <a:gd name="T5" fmla="*/ 43 h 46"/>
                <a:gd name="T6" fmla="*/ 2 w 39"/>
                <a:gd name="T7" fmla="*/ 24 h 46"/>
                <a:gd name="T8" fmla="*/ 6 w 39"/>
                <a:gd name="T9" fmla="*/ 12 h 46"/>
                <a:gd name="T10" fmla="*/ 24 w 39"/>
                <a:gd name="T11" fmla="*/ 3 h 46"/>
                <a:gd name="T12" fmla="*/ 27 w 39"/>
                <a:gd name="T13" fmla="*/ 4 h 46"/>
                <a:gd name="T14" fmla="*/ 36 w 39"/>
                <a:gd name="T15" fmla="*/ 22 h 46"/>
                <a:gd name="T16" fmla="*/ 32 w 39"/>
                <a:gd name="T17"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6">
                  <a:moveTo>
                    <a:pt x="32" y="34"/>
                  </a:moveTo>
                  <a:cubicBezTo>
                    <a:pt x="30" y="41"/>
                    <a:pt x="22" y="46"/>
                    <a:pt x="14" y="43"/>
                  </a:cubicBezTo>
                  <a:cubicBezTo>
                    <a:pt x="12" y="43"/>
                    <a:pt x="12" y="43"/>
                    <a:pt x="12" y="43"/>
                  </a:cubicBezTo>
                  <a:cubicBezTo>
                    <a:pt x="4" y="40"/>
                    <a:pt x="0" y="32"/>
                    <a:pt x="2" y="24"/>
                  </a:cubicBezTo>
                  <a:cubicBezTo>
                    <a:pt x="6" y="12"/>
                    <a:pt x="6" y="12"/>
                    <a:pt x="6" y="12"/>
                  </a:cubicBezTo>
                  <a:cubicBezTo>
                    <a:pt x="8" y="5"/>
                    <a:pt x="17" y="0"/>
                    <a:pt x="24" y="3"/>
                  </a:cubicBezTo>
                  <a:cubicBezTo>
                    <a:pt x="27" y="4"/>
                    <a:pt x="27" y="4"/>
                    <a:pt x="27" y="4"/>
                  </a:cubicBezTo>
                  <a:cubicBezTo>
                    <a:pt x="34" y="6"/>
                    <a:pt x="39" y="14"/>
                    <a:pt x="36" y="22"/>
                  </a:cubicBezTo>
                  <a:lnTo>
                    <a:pt x="32" y="34"/>
                  </a:ln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36"/>
            <p:cNvSpPr>
              <a:spLocks/>
            </p:cNvSpPr>
            <p:nvPr/>
          </p:nvSpPr>
          <p:spPr bwMode="auto">
            <a:xfrm>
              <a:off x="5475" y="2443"/>
              <a:ext cx="42" cy="46"/>
            </a:xfrm>
            <a:custGeom>
              <a:avLst/>
              <a:gdLst>
                <a:gd name="T0" fmla="*/ 24 w 37"/>
                <a:gd name="T1" fmla="*/ 2 h 40"/>
                <a:gd name="T2" fmla="*/ 22 w 37"/>
                <a:gd name="T3" fmla="*/ 2 h 40"/>
                <a:gd name="T4" fmla="*/ 4 w 37"/>
                <a:gd name="T5" fmla="*/ 12 h 40"/>
                <a:gd name="T6" fmla="*/ 2 w 37"/>
                <a:gd name="T7" fmla="*/ 20 h 40"/>
                <a:gd name="T8" fmla="*/ 13 w 37"/>
                <a:gd name="T9" fmla="*/ 37 h 40"/>
                <a:gd name="T10" fmla="*/ 15 w 37"/>
                <a:gd name="T11" fmla="*/ 38 h 40"/>
                <a:gd name="T12" fmla="*/ 33 w 37"/>
                <a:gd name="T13" fmla="*/ 28 h 40"/>
                <a:gd name="T14" fmla="*/ 35 w 37"/>
                <a:gd name="T15" fmla="*/ 20 h 40"/>
                <a:gd name="T16" fmla="*/ 24 w 37"/>
                <a:gd name="T1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24" y="2"/>
                  </a:moveTo>
                  <a:cubicBezTo>
                    <a:pt x="22" y="2"/>
                    <a:pt x="22" y="2"/>
                    <a:pt x="22" y="2"/>
                  </a:cubicBezTo>
                  <a:cubicBezTo>
                    <a:pt x="14" y="0"/>
                    <a:pt x="6" y="4"/>
                    <a:pt x="4" y="12"/>
                  </a:cubicBezTo>
                  <a:cubicBezTo>
                    <a:pt x="2" y="20"/>
                    <a:pt x="2" y="20"/>
                    <a:pt x="2" y="20"/>
                  </a:cubicBezTo>
                  <a:cubicBezTo>
                    <a:pt x="0" y="27"/>
                    <a:pt x="5" y="35"/>
                    <a:pt x="13" y="37"/>
                  </a:cubicBezTo>
                  <a:cubicBezTo>
                    <a:pt x="15" y="38"/>
                    <a:pt x="15" y="38"/>
                    <a:pt x="15" y="38"/>
                  </a:cubicBezTo>
                  <a:cubicBezTo>
                    <a:pt x="23" y="40"/>
                    <a:pt x="31" y="35"/>
                    <a:pt x="33" y="28"/>
                  </a:cubicBezTo>
                  <a:cubicBezTo>
                    <a:pt x="35" y="20"/>
                    <a:pt x="35" y="20"/>
                    <a:pt x="35" y="20"/>
                  </a:cubicBezTo>
                  <a:cubicBezTo>
                    <a:pt x="37" y="12"/>
                    <a:pt x="32" y="4"/>
                    <a:pt x="24" y="2"/>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37"/>
            <p:cNvSpPr>
              <a:spLocks/>
            </p:cNvSpPr>
            <p:nvPr/>
          </p:nvSpPr>
          <p:spPr bwMode="auto">
            <a:xfrm>
              <a:off x="5890" y="2938"/>
              <a:ext cx="42" cy="43"/>
            </a:xfrm>
            <a:custGeom>
              <a:avLst/>
              <a:gdLst>
                <a:gd name="T0" fmla="*/ 34 w 37"/>
                <a:gd name="T1" fmla="*/ 15 h 37"/>
                <a:gd name="T2" fmla="*/ 22 w 37"/>
                <a:gd name="T3" fmla="*/ 35 h 37"/>
                <a:gd name="T4" fmla="*/ 2 w 37"/>
                <a:gd name="T5" fmla="*/ 23 h 37"/>
                <a:gd name="T6" fmla="*/ 14 w 37"/>
                <a:gd name="T7" fmla="*/ 3 h 37"/>
                <a:gd name="T8" fmla="*/ 34 w 37"/>
                <a:gd name="T9" fmla="*/ 15 h 37"/>
              </a:gdLst>
              <a:ahLst/>
              <a:cxnLst>
                <a:cxn ang="0">
                  <a:pos x="T0" y="T1"/>
                </a:cxn>
                <a:cxn ang="0">
                  <a:pos x="T2" y="T3"/>
                </a:cxn>
                <a:cxn ang="0">
                  <a:pos x="T4" y="T5"/>
                </a:cxn>
                <a:cxn ang="0">
                  <a:pos x="T6" y="T7"/>
                </a:cxn>
                <a:cxn ang="0">
                  <a:pos x="T8" y="T9"/>
                </a:cxn>
              </a:cxnLst>
              <a:rect l="0" t="0" r="r" b="b"/>
              <a:pathLst>
                <a:path w="37" h="37">
                  <a:moveTo>
                    <a:pt x="34" y="15"/>
                  </a:moveTo>
                  <a:cubicBezTo>
                    <a:pt x="37" y="24"/>
                    <a:pt x="31" y="33"/>
                    <a:pt x="22" y="35"/>
                  </a:cubicBezTo>
                  <a:cubicBezTo>
                    <a:pt x="13" y="37"/>
                    <a:pt x="4" y="32"/>
                    <a:pt x="2" y="23"/>
                  </a:cubicBezTo>
                  <a:cubicBezTo>
                    <a:pt x="0" y="14"/>
                    <a:pt x="5" y="5"/>
                    <a:pt x="14" y="3"/>
                  </a:cubicBezTo>
                  <a:cubicBezTo>
                    <a:pt x="23" y="0"/>
                    <a:pt x="32" y="6"/>
                    <a:pt x="34" y="15"/>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38"/>
            <p:cNvSpPr>
              <a:spLocks/>
            </p:cNvSpPr>
            <p:nvPr/>
          </p:nvSpPr>
          <p:spPr bwMode="auto">
            <a:xfrm>
              <a:off x="5888" y="3011"/>
              <a:ext cx="49" cy="38"/>
            </a:xfrm>
            <a:custGeom>
              <a:avLst/>
              <a:gdLst>
                <a:gd name="T0" fmla="*/ 29 w 43"/>
                <a:gd name="T1" fmla="*/ 1 h 33"/>
                <a:gd name="T2" fmla="*/ 43 w 43"/>
                <a:gd name="T3" fmla="*/ 16 h 33"/>
                <a:gd name="T4" fmla="*/ 43 w 43"/>
                <a:gd name="T5" fmla="*/ 19 h 33"/>
                <a:gd name="T6" fmla="*/ 27 w 43"/>
                <a:gd name="T7" fmla="*/ 32 h 33"/>
                <a:gd name="T8" fmla="*/ 14 w 43"/>
                <a:gd name="T9" fmla="*/ 32 h 33"/>
                <a:gd name="T10" fmla="*/ 1 w 43"/>
                <a:gd name="T11" fmla="*/ 16 h 33"/>
                <a:gd name="T12" fmla="*/ 1 w 43"/>
                <a:gd name="T13" fmla="*/ 14 h 33"/>
                <a:gd name="T14" fmla="*/ 17 w 43"/>
                <a:gd name="T15" fmla="*/ 0 h 33"/>
                <a:gd name="T16" fmla="*/ 29 w 43"/>
                <a:gd name="T1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3">
                  <a:moveTo>
                    <a:pt x="29" y="1"/>
                  </a:moveTo>
                  <a:cubicBezTo>
                    <a:pt x="37" y="1"/>
                    <a:pt x="43" y="8"/>
                    <a:pt x="43" y="16"/>
                  </a:cubicBezTo>
                  <a:cubicBezTo>
                    <a:pt x="43" y="19"/>
                    <a:pt x="43" y="19"/>
                    <a:pt x="43" y="19"/>
                  </a:cubicBezTo>
                  <a:cubicBezTo>
                    <a:pt x="42" y="27"/>
                    <a:pt x="35" y="33"/>
                    <a:pt x="27" y="32"/>
                  </a:cubicBezTo>
                  <a:cubicBezTo>
                    <a:pt x="14" y="32"/>
                    <a:pt x="14" y="32"/>
                    <a:pt x="14" y="32"/>
                  </a:cubicBezTo>
                  <a:cubicBezTo>
                    <a:pt x="6" y="31"/>
                    <a:pt x="0" y="24"/>
                    <a:pt x="1" y="16"/>
                  </a:cubicBezTo>
                  <a:cubicBezTo>
                    <a:pt x="1" y="14"/>
                    <a:pt x="1" y="14"/>
                    <a:pt x="1" y="14"/>
                  </a:cubicBezTo>
                  <a:cubicBezTo>
                    <a:pt x="2" y="6"/>
                    <a:pt x="9" y="0"/>
                    <a:pt x="17" y="0"/>
                  </a:cubicBezTo>
                  <a:lnTo>
                    <a:pt x="29" y="1"/>
                  </a:ln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39"/>
            <p:cNvSpPr>
              <a:spLocks/>
            </p:cNvSpPr>
            <p:nvPr/>
          </p:nvSpPr>
          <p:spPr bwMode="auto">
            <a:xfrm>
              <a:off x="5886" y="2976"/>
              <a:ext cx="50" cy="38"/>
            </a:xfrm>
            <a:custGeom>
              <a:avLst/>
              <a:gdLst>
                <a:gd name="T0" fmla="*/ 29 w 43"/>
                <a:gd name="T1" fmla="*/ 1 h 33"/>
                <a:gd name="T2" fmla="*/ 42 w 43"/>
                <a:gd name="T3" fmla="*/ 17 h 33"/>
                <a:gd name="T4" fmla="*/ 42 w 43"/>
                <a:gd name="T5" fmla="*/ 19 h 33"/>
                <a:gd name="T6" fmla="*/ 26 w 43"/>
                <a:gd name="T7" fmla="*/ 33 h 33"/>
                <a:gd name="T8" fmla="*/ 14 w 43"/>
                <a:gd name="T9" fmla="*/ 32 h 33"/>
                <a:gd name="T10" fmla="*/ 0 w 43"/>
                <a:gd name="T11" fmla="*/ 16 h 33"/>
                <a:gd name="T12" fmla="*/ 0 w 43"/>
                <a:gd name="T13" fmla="*/ 14 h 33"/>
                <a:gd name="T14" fmla="*/ 16 w 43"/>
                <a:gd name="T15" fmla="*/ 1 h 33"/>
                <a:gd name="T16" fmla="*/ 29 w 43"/>
                <a:gd name="T1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3">
                  <a:moveTo>
                    <a:pt x="29" y="1"/>
                  </a:moveTo>
                  <a:cubicBezTo>
                    <a:pt x="37" y="2"/>
                    <a:pt x="43" y="9"/>
                    <a:pt x="42" y="17"/>
                  </a:cubicBezTo>
                  <a:cubicBezTo>
                    <a:pt x="42" y="19"/>
                    <a:pt x="42" y="19"/>
                    <a:pt x="42" y="19"/>
                  </a:cubicBezTo>
                  <a:cubicBezTo>
                    <a:pt x="41" y="27"/>
                    <a:pt x="34" y="33"/>
                    <a:pt x="26" y="33"/>
                  </a:cubicBezTo>
                  <a:cubicBezTo>
                    <a:pt x="14" y="32"/>
                    <a:pt x="14" y="32"/>
                    <a:pt x="14" y="32"/>
                  </a:cubicBezTo>
                  <a:cubicBezTo>
                    <a:pt x="6" y="31"/>
                    <a:pt x="0" y="24"/>
                    <a:pt x="0" y="16"/>
                  </a:cubicBezTo>
                  <a:cubicBezTo>
                    <a:pt x="0" y="14"/>
                    <a:pt x="0" y="14"/>
                    <a:pt x="0" y="14"/>
                  </a:cubicBezTo>
                  <a:cubicBezTo>
                    <a:pt x="1" y="6"/>
                    <a:pt x="8" y="0"/>
                    <a:pt x="16" y="1"/>
                  </a:cubicBezTo>
                  <a:lnTo>
                    <a:pt x="29" y="1"/>
                  </a:ln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40"/>
            <p:cNvSpPr>
              <a:spLocks/>
            </p:cNvSpPr>
            <p:nvPr/>
          </p:nvSpPr>
          <p:spPr bwMode="auto">
            <a:xfrm>
              <a:off x="5891" y="3047"/>
              <a:ext cx="43" cy="37"/>
            </a:xfrm>
            <a:custGeom>
              <a:avLst/>
              <a:gdLst>
                <a:gd name="T0" fmla="*/ 0 w 37"/>
                <a:gd name="T1" fmla="*/ 14 h 32"/>
                <a:gd name="T2" fmla="*/ 0 w 37"/>
                <a:gd name="T3" fmla="*/ 17 h 32"/>
                <a:gd name="T4" fmla="*/ 14 w 37"/>
                <a:gd name="T5" fmla="*/ 31 h 32"/>
                <a:gd name="T6" fmla="*/ 22 w 37"/>
                <a:gd name="T7" fmla="*/ 32 h 32"/>
                <a:gd name="T8" fmla="*/ 37 w 37"/>
                <a:gd name="T9" fmla="*/ 17 h 32"/>
                <a:gd name="T10" fmla="*/ 37 w 37"/>
                <a:gd name="T11" fmla="*/ 15 h 32"/>
                <a:gd name="T12" fmla="*/ 23 w 37"/>
                <a:gd name="T13" fmla="*/ 0 h 32"/>
                <a:gd name="T14" fmla="*/ 15 w 37"/>
                <a:gd name="T15" fmla="*/ 0 h 32"/>
                <a:gd name="T16" fmla="*/ 0 w 37"/>
                <a:gd name="T17"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2">
                  <a:moveTo>
                    <a:pt x="0" y="14"/>
                  </a:moveTo>
                  <a:cubicBezTo>
                    <a:pt x="0" y="17"/>
                    <a:pt x="0" y="17"/>
                    <a:pt x="0" y="17"/>
                  </a:cubicBezTo>
                  <a:cubicBezTo>
                    <a:pt x="0" y="25"/>
                    <a:pt x="6" y="31"/>
                    <a:pt x="14" y="31"/>
                  </a:cubicBezTo>
                  <a:cubicBezTo>
                    <a:pt x="22" y="32"/>
                    <a:pt x="22" y="32"/>
                    <a:pt x="22" y="32"/>
                  </a:cubicBezTo>
                  <a:cubicBezTo>
                    <a:pt x="30" y="32"/>
                    <a:pt x="37" y="25"/>
                    <a:pt x="37" y="17"/>
                  </a:cubicBezTo>
                  <a:cubicBezTo>
                    <a:pt x="37" y="15"/>
                    <a:pt x="37" y="15"/>
                    <a:pt x="37" y="15"/>
                  </a:cubicBezTo>
                  <a:cubicBezTo>
                    <a:pt x="37" y="7"/>
                    <a:pt x="31" y="0"/>
                    <a:pt x="23" y="0"/>
                  </a:cubicBezTo>
                  <a:cubicBezTo>
                    <a:pt x="15" y="0"/>
                    <a:pt x="15" y="0"/>
                    <a:pt x="15" y="0"/>
                  </a:cubicBezTo>
                  <a:cubicBezTo>
                    <a:pt x="7" y="0"/>
                    <a:pt x="0" y="6"/>
                    <a:pt x="0" y="14"/>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41"/>
            <p:cNvSpPr>
              <a:spLocks/>
            </p:cNvSpPr>
            <p:nvPr/>
          </p:nvSpPr>
          <p:spPr bwMode="auto">
            <a:xfrm>
              <a:off x="5170" y="2556"/>
              <a:ext cx="739" cy="1057"/>
            </a:xfrm>
            <a:custGeom>
              <a:avLst/>
              <a:gdLst>
                <a:gd name="T0" fmla="*/ 623 w 641"/>
                <a:gd name="T1" fmla="*/ 0 h 921"/>
                <a:gd name="T2" fmla="*/ 641 w 641"/>
                <a:gd name="T3" fmla="*/ 23 h 921"/>
                <a:gd name="T4" fmla="*/ 641 w 641"/>
                <a:gd name="T5" fmla="*/ 896 h 921"/>
                <a:gd name="T6" fmla="*/ 613 w 641"/>
                <a:gd name="T7" fmla="*/ 918 h 921"/>
                <a:gd name="T8" fmla="*/ 18 w 641"/>
                <a:gd name="T9" fmla="*/ 783 h 921"/>
                <a:gd name="T10" fmla="*/ 0 w 641"/>
                <a:gd name="T11" fmla="*/ 761 h 921"/>
              </a:gdLst>
              <a:ahLst/>
              <a:cxnLst>
                <a:cxn ang="0">
                  <a:pos x="T0" y="T1"/>
                </a:cxn>
                <a:cxn ang="0">
                  <a:pos x="T2" y="T3"/>
                </a:cxn>
                <a:cxn ang="0">
                  <a:pos x="T4" y="T5"/>
                </a:cxn>
                <a:cxn ang="0">
                  <a:pos x="T6" y="T7"/>
                </a:cxn>
                <a:cxn ang="0">
                  <a:pos x="T8" y="T9"/>
                </a:cxn>
                <a:cxn ang="0">
                  <a:pos x="T10" y="T11"/>
                </a:cxn>
              </a:cxnLst>
              <a:rect l="0" t="0" r="r" b="b"/>
              <a:pathLst>
                <a:path w="641" h="921">
                  <a:moveTo>
                    <a:pt x="623" y="0"/>
                  </a:moveTo>
                  <a:cubicBezTo>
                    <a:pt x="634" y="3"/>
                    <a:pt x="641" y="12"/>
                    <a:pt x="641" y="23"/>
                  </a:cubicBezTo>
                  <a:cubicBezTo>
                    <a:pt x="641" y="896"/>
                    <a:pt x="641" y="896"/>
                    <a:pt x="641" y="896"/>
                  </a:cubicBezTo>
                  <a:cubicBezTo>
                    <a:pt x="641" y="910"/>
                    <a:pt x="627" y="921"/>
                    <a:pt x="613" y="918"/>
                  </a:cubicBezTo>
                  <a:cubicBezTo>
                    <a:pt x="18" y="783"/>
                    <a:pt x="18" y="783"/>
                    <a:pt x="18" y="783"/>
                  </a:cubicBezTo>
                  <a:cubicBezTo>
                    <a:pt x="7" y="781"/>
                    <a:pt x="0" y="771"/>
                    <a:pt x="0" y="761"/>
                  </a:cubicBezTo>
                </a:path>
              </a:pathLst>
            </a:custGeom>
            <a:solidFill>
              <a:srgbClr val="F0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36794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5414100" cy="917575"/>
          </a:xfrm>
        </p:spPr>
        <p:txBody>
          <a:bodyPr/>
          <a:lstStyle/>
          <a:p>
            <a:r>
              <a:rPr lang="en-US" dirty="0"/>
              <a:t>Security</a:t>
            </a:r>
          </a:p>
        </p:txBody>
      </p:sp>
      <p:sp>
        <p:nvSpPr>
          <p:cNvPr id="308" name="Text Placeholder 297"/>
          <p:cNvSpPr txBox="1">
            <a:spLocks/>
          </p:cNvSpPr>
          <p:nvPr/>
        </p:nvSpPr>
        <p:spPr>
          <a:xfrm>
            <a:off x="7490462" y="1987835"/>
            <a:ext cx="4366575" cy="4481227"/>
          </a:xfrm>
          <a:prstGeom prst="rect">
            <a:avLst/>
          </a:prstGeom>
        </p:spPr>
        <p:txBody>
          <a:bodyPr/>
          <a:lstStyle>
            <a:defPPr>
              <a:defRPr lang="en-US"/>
            </a:defPPr>
            <a:lvl1pPr marR="0" indent="0" fontAlgn="auto">
              <a:lnSpc>
                <a:spcPct val="90000"/>
              </a:lnSpc>
              <a:spcBef>
                <a:spcPct val="20000"/>
              </a:spcBef>
              <a:spcAft>
                <a:spcPts val="0"/>
              </a:spcAft>
              <a:buClr>
                <a:schemeClr val="tx1"/>
              </a:buClr>
              <a:buSzPct val="90000"/>
              <a:buFont typeface="Wingdings" panose="05000000000000000000" pitchFamily="2" charset="2"/>
              <a:buNone/>
              <a:tabLst/>
              <a:defRPr sz="4000" spc="0" baseline="0">
                <a:gradFill>
                  <a:gsLst>
                    <a:gs pos="1250">
                      <a:schemeClr val="tx1"/>
                    </a:gs>
                    <a:gs pos="100000">
                      <a:schemeClr val="tx1"/>
                    </a:gs>
                  </a:gsLst>
                  <a:lin ang="5400000" scaled="0"/>
                </a:gradFill>
                <a:latin typeface="+mj-lt"/>
              </a:defRPr>
            </a:lvl1pPr>
            <a:lvl2pPr marL="584200" marR="0" indent="-241300"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a:buClr>
                <a:srgbClr val="FFFFFF"/>
              </a:buClr>
            </a:pPr>
            <a:r>
              <a:rPr lang="en-US" sz="1800" dirty="0">
                <a:solidFill>
                  <a:srgbClr val="D83B01"/>
                </a:solidFill>
                <a:latin typeface="+mn-lt"/>
              </a:rPr>
              <a:t>Support for AAD authentication </a:t>
            </a:r>
          </a:p>
          <a:p>
            <a:pPr>
              <a:buClr>
                <a:srgbClr val="FFFFFF"/>
              </a:buClr>
            </a:pPr>
            <a:endParaRPr lang="en-US" sz="1800" dirty="0">
              <a:solidFill>
                <a:srgbClr val="D83B01"/>
              </a:solidFill>
              <a:latin typeface="+mn-lt"/>
            </a:endParaRPr>
          </a:p>
          <a:p>
            <a:pPr>
              <a:buClr>
                <a:srgbClr val="FFFFFF"/>
              </a:buClr>
            </a:pPr>
            <a:r>
              <a:rPr lang="en-US" sz="1800" dirty="0">
                <a:solidFill>
                  <a:srgbClr val="D83B01"/>
                </a:solidFill>
                <a:latin typeface="+mn-lt"/>
              </a:rPr>
              <a:t>Data in motion always via secure channels (TLS1.1 / 1.2)</a:t>
            </a:r>
          </a:p>
          <a:p>
            <a:pPr>
              <a:buClr>
                <a:srgbClr val="FFFFFF"/>
              </a:buClr>
            </a:pPr>
            <a:endParaRPr lang="en-US" sz="1800" dirty="0">
              <a:solidFill>
                <a:srgbClr val="D83B01"/>
              </a:solidFill>
              <a:latin typeface="+mn-lt"/>
            </a:endParaRPr>
          </a:p>
          <a:p>
            <a:pPr>
              <a:buClr>
                <a:srgbClr val="FFFFFF"/>
              </a:buClr>
            </a:pPr>
            <a:r>
              <a:rPr lang="en-US" sz="1800" dirty="0">
                <a:solidFill>
                  <a:srgbClr val="D83B01"/>
                </a:solidFill>
                <a:latin typeface="+mn-lt"/>
              </a:rPr>
              <a:t>Always Encrypted supported if enabled by user</a:t>
            </a:r>
          </a:p>
          <a:p>
            <a:pPr>
              <a:buClr>
                <a:srgbClr val="FFFFFF"/>
              </a:buClr>
            </a:pPr>
            <a:r>
              <a:rPr lang="en-US" sz="1800" dirty="0">
                <a:solidFill>
                  <a:srgbClr val="D83B01"/>
                </a:solidFill>
                <a:latin typeface="+mn-lt"/>
              </a:rPr>
              <a:t>Encryption key remains on the source SQL server</a:t>
            </a:r>
          </a:p>
          <a:p>
            <a:pPr>
              <a:buClr>
                <a:srgbClr val="FFFFFF"/>
              </a:buClr>
            </a:pPr>
            <a:endParaRPr lang="en-US" sz="1800" dirty="0">
              <a:solidFill>
                <a:srgbClr val="D83B01"/>
              </a:solidFill>
              <a:latin typeface="+mn-lt"/>
            </a:endParaRPr>
          </a:p>
          <a:p>
            <a:pPr>
              <a:buClr>
                <a:srgbClr val="FFFFFF"/>
              </a:buClr>
            </a:pPr>
            <a:r>
              <a:rPr lang="en-US" sz="1800" dirty="0">
                <a:solidFill>
                  <a:srgbClr val="D83B01"/>
                </a:solidFill>
                <a:latin typeface="+mn-lt"/>
              </a:rPr>
              <a:t>Support for row level security</a:t>
            </a:r>
          </a:p>
          <a:p>
            <a:pPr>
              <a:buClr>
                <a:srgbClr val="FFFFFF"/>
              </a:buClr>
            </a:pPr>
            <a:endParaRPr lang="en-US" sz="1800" dirty="0">
              <a:solidFill>
                <a:srgbClr val="D83B01"/>
              </a:solidFill>
              <a:latin typeface="+mn-lt"/>
            </a:endParaRPr>
          </a:p>
          <a:p>
            <a:pPr>
              <a:buClr>
                <a:srgbClr val="FFFFFF"/>
              </a:buClr>
            </a:pPr>
            <a:r>
              <a:rPr lang="en-US" sz="1800" dirty="0">
                <a:solidFill>
                  <a:srgbClr val="D83B01"/>
                </a:solidFill>
                <a:latin typeface="+mn-lt"/>
              </a:rPr>
              <a:t>Supports SQL Server and SQL Azure audit</a:t>
            </a:r>
          </a:p>
        </p:txBody>
      </p:sp>
      <p:grpSp>
        <p:nvGrpSpPr>
          <p:cNvPr id="208" name="Group 207"/>
          <p:cNvGrpSpPr/>
          <p:nvPr/>
        </p:nvGrpSpPr>
        <p:grpSpPr>
          <a:xfrm>
            <a:off x="5504149" y="3200075"/>
            <a:ext cx="1112336" cy="1359327"/>
            <a:chOff x="2047387" y="3262313"/>
            <a:chExt cx="876789" cy="1144587"/>
          </a:xfrm>
        </p:grpSpPr>
        <p:sp>
          <p:nvSpPr>
            <p:cNvPr id="336" name="Freeform 5"/>
            <p:cNvSpPr>
              <a:spLocks/>
            </p:cNvSpPr>
            <p:nvPr/>
          </p:nvSpPr>
          <p:spPr bwMode="auto">
            <a:xfrm>
              <a:off x="2055813" y="3262313"/>
              <a:ext cx="868362" cy="1144587"/>
            </a:xfrm>
            <a:custGeom>
              <a:avLst/>
              <a:gdLst>
                <a:gd name="T0" fmla="*/ 1880 w 3760"/>
                <a:gd name="T1" fmla="*/ 0 h 4992"/>
                <a:gd name="T2" fmla="*/ 0 w 3760"/>
                <a:gd name="T3" fmla="*/ 735 h 4992"/>
                <a:gd name="T4" fmla="*/ 0 w 3760"/>
                <a:gd name="T5" fmla="*/ 4222 h 4992"/>
                <a:gd name="T6" fmla="*/ 1880 w 3760"/>
                <a:gd name="T7" fmla="*/ 4992 h 4992"/>
                <a:gd name="T8" fmla="*/ 3760 w 3760"/>
                <a:gd name="T9" fmla="*/ 4258 h 4992"/>
                <a:gd name="T10" fmla="*/ 3760 w 3760"/>
                <a:gd name="T11" fmla="*/ 771 h 4992"/>
                <a:gd name="T12" fmla="*/ 1880 w 3760"/>
                <a:gd name="T13" fmla="*/ 0 h 4992"/>
              </a:gdLst>
              <a:ahLst/>
              <a:cxnLst>
                <a:cxn ang="0">
                  <a:pos x="T0" y="T1"/>
                </a:cxn>
                <a:cxn ang="0">
                  <a:pos x="T2" y="T3"/>
                </a:cxn>
                <a:cxn ang="0">
                  <a:pos x="T4" y="T5"/>
                </a:cxn>
                <a:cxn ang="0">
                  <a:pos x="T6" y="T7"/>
                </a:cxn>
                <a:cxn ang="0">
                  <a:pos x="T8" y="T9"/>
                </a:cxn>
                <a:cxn ang="0">
                  <a:pos x="T10" y="T11"/>
                </a:cxn>
                <a:cxn ang="0">
                  <a:pos x="T12" y="T13"/>
                </a:cxn>
              </a:cxnLst>
              <a:rect l="0" t="0" r="r" b="b"/>
              <a:pathLst>
                <a:path w="3760" h="4992">
                  <a:moveTo>
                    <a:pt x="1880" y="0"/>
                  </a:moveTo>
                  <a:cubicBezTo>
                    <a:pt x="848" y="0"/>
                    <a:pt x="0" y="331"/>
                    <a:pt x="0" y="735"/>
                  </a:cubicBezTo>
                  <a:cubicBezTo>
                    <a:pt x="0" y="4222"/>
                    <a:pt x="0" y="4222"/>
                    <a:pt x="0" y="4222"/>
                  </a:cubicBezTo>
                  <a:cubicBezTo>
                    <a:pt x="0" y="4625"/>
                    <a:pt x="848" y="4992"/>
                    <a:pt x="1880" y="4992"/>
                  </a:cubicBezTo>
                  <a:cubicBezTo>
                    <a:pt x="2913" y="4992"/>
                    <a:pt x="3760" y="4625"/>
                    <a:pt x="3760" y="4258"/>
                  </a:cubicBezTo>
                  <a:cubicBezTo>
                    <a:pt x="3760" y="771"/>
                    <a:pt x="3760" y="771"/>
                    <a:pt x="3760" y="771"/>
                  </a:cubicBezTo>
                  <a:cubicBezTo>
                    <a:pt x="3760" y="368"/>
                    <a:pt x="2913" y="0"/>
                    <a:pt x="1880"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Oval 6"/>
            <p:cNvSpPr>
              <a:spLocks noChangeArrowheads="1"/>
            </p:cNvSpPr>
            <p:nvPr/>
          </p:nvSpPr>
          <p:spPr bwMode="auto">
            <a:xfrm>
              <a:off x="2133600" y="3300413"/>
              <a:ext cx="701675" cy="29368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Rectangle 7"/>
            <p:cNvSpPr>
              <a:spLocks noChangeArrowheads="1"/>
            </p:cNvSpPr>
            <p:nvPr/>
          </p:nvSpPr>
          <p:spPr bwMode="auto">
            <a:xfrm>
              <a:off x="2047387" y="3640916"/>
              <a:ext cx="876789" cy="33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Segoe UI" panose="020B0502040204020203" pitchFamily="34" charset="0"/>
                </a:rPr>
                <a:t>SQL</a:t>
              </a:r>
              <a:endParaRPr kumimoji="0" lang="en-US" altLang="en-US" sz="1000" b="1" i="0" u="none" strike="noStrike" cap="none" normalizeH="0" baseline="0" dirty="0">
                <a:ln>
                  <a:noFill/>
                </a:ln>
                <a:solidFill>
                  <a:srgbClr val="FFFFFF"/>
                </a:solidFill>
                <a:effectLst/>
                <a:latin typeface="Segoe UI"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Segoe UI" panose="020B0502040204020203" pitchFamily="34" charset="0"/>
                </a:rPr>
                <a:t>Stretch Database</a:t>
              </a:r>
              <a:r>
                <a:rPr kumimoji="0" lang="en-US" altLang="en-US" sz="1000" b="1" i="0" u="none" strike="noStrike" cap="none" normalizeH="0" baseline="0" dirty="0">
                  <a:ln>
                    <a:noFill/>
                  </a:ln>
                  <a:solidFill>
                    <a:srgbClr val="FFFFFF"/>
                  </a:solidFill>
                  <a:effectLst/>
                  <a:latin typeface="Segoe UI" panose="020B0502040204020203" pitchFamily="34" charset="0"/>
                </a:rPr>
                <a:t> </a:t>
              </a:r>
            </a:p>
          </p:txBody>
        </p:sp>
      </p:grpSp>
      <p:grpSp>
        <p:nvGrpSpPr>
          <p:cNvPr id="209" name="Group 208"/>
          <p:cNvGrpSpPr/>
          <p:nvPr/>
        </p:nvGrpSpPr>
        <p:grpSpPr>
          <a:xfrm>
            <a:off x="2285133" y="3150011"/>
            <a:ext cx="1101645" cy="1359327"/>
            <a:chOff x="2055813" y="3262313"/>
            <a:chExt cx="868362" cy="1144587"/>
          </a:xfrm>
        </p:grpSpPr>
        <p:sp>
          <p:nvSpPr>
            <p:cNvPr id="333" name="Freeform 5"/>
            <p:cNvSpPr>
              <a:spLocks/>
            </p:cNvSpPr>
            <p:nvPr/>
          </p:nvSpPr>
          <p:spPr bwMode="auto">
            <a:xfrm>
              <a:off x="2055813" y="3262313"/>
              <a:ext cx="868362" cy="1144587"/>
            </a:xfrm>
            <a:custGeom>
              <a:avLst/>
              <a:gdLst>
                <a:gd name="T0" fmla="*/ 1880 w 3760"/>
                <a:gd name="T1" fmla="*/ 0 h 4992"/>
                <a:gd name="T2" fmla="*/ 0 w 3760"/>
                <a:gd name="T3" fmla="*/ 735 h 4992"/>
                <a:gd name="T4" fmla="*/ 0 w 3760"/>
                <a:gd name="T5" fmla="*/ 4222 h 4992"/>
                <a:gd name="T6" fmla="*/ 1880 w 3760"/>
                <a:gd name="T7" fmla="*/ 4992 h 4992"/>
                <a:gd name="T8" fmla="*/ 3760 w 3760"/>
                <a:gd name="T9" fmla="*/ 4258 h 4992"/>
                <a:gd name="T10" fmla="*/ 3760 w 3760"/>
                <a:gd name="T11" fmla="*/ 771 h 4992"/>
                <a:gd name="T12" fmla="*/ 1880 w 3760"/>
                <a:gd name="T13" fmla="*/ 0 h 4992"/>
              </a:gdLst>
              <a:ahLst/>
              <a:cxnLst>
                <a:cxn ang="0">
                  <a:pos x="T0" y="T1"/>
                </a:cxn>
                <a:cxn ang="0">
                  <a:pos x="T2" y="T3"/>
                </a:cxn>
                <a:cxn ang="0">
                  <a:pos x="T4" y="T5"/>
                </a:cxn>
                <a:cxn ang="0">
                  <a:pos x="T6" y="T7"/>
                </a:cxn>
                <a:cxn ang="0">
                  <a:pos x="T8" y="T9"/>
                </a:cxn>
                <a:cxn ang="0">
                  <a:pos x="T10" y="T11"/>
                </a:cxn>
                <a:cxn ang="0">
                  <a:pos x="T12" y="T13"/>
                </a:cxn>
              </a:cxnLst>
              <a:rect l="0" t="0" r="r" b="b"/>
              <a:pathLst>
                <a:path w="3760" h="4992">
                  <a:moveTo>
                    <a:pt x="1880" y="0"/>
                  </a:moveTo>
                  <a:cubicBezTo>
                    <a:pt x="848" y="0"/>
                    <a:pt x="0" y="331"/>
                    <a:pt x="0" y="735"/>
                  </a:cubicBezTo>
                  <a:cubicBezTo>
                    <a:pt x="0" y="4222"/>
                    <a:pt x="0" y="4222"/>
                    <a:pt x="0" y="4222"/>
                  </a:cubicBezTo>
                  <a:cubicBezTo>
                    <a:pt x="0" y="4625"/>
                    <a:pt x="848" y="4992"/>
                    <a:pt x="1880" y="4992"/>
                  </a:cubicBezTo>
                  <a:cubicBezTo>
                    <a:pt x="2913" y="4992"/>
                    <a:pt x="3760" y="4625"/>
                    <a:pt x="3760" y="4258"/>
                  </a:cubicBezTo>
                  <a:cubicBezTo>
                    <a:pt x="3760" y="771"/>
                    <a:pt x="3760" y="771"/>
                    <a:pt x="3760" y="771"/>
                  </a:cubicBezTo>
                  <a:cubicBezTo>
                    <a:pt x="3760" y="368"/>
                    <a:pt x="2913" y="0"/>
                    <a:pt x="1880" y="0"/>
                  </a:cubicBezTo>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Oval 6"/>
            <p:cNvSpPr>
              <a:spLocks noChangeArrowheads="1"/>
            </p:cNvSpPr>
            <p:nvPr/>
          </p:nvSpPr>
          <p:spPr bwMode="auto">
            <a:xfrm>
              <a:off x="2133600" y="3300413"/>
              <a:ext cx="701675" cy="29368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Rectangle 7"/>
            <p:cNvSpPr>
              <a:spLocks noChangeArrowheads="1"/>
            </p:cNvSpPr>
            <p:nvPr/>
          </p:nvSpPr>
          <p:spPr bwMode="auto">
            <a:xfrm>
              <a:off x="2279622" y="3732213"/>
              <a:ext cx="390256" cy="35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Segoe UI" panose="020B0502040204020203" pitchFamily="34" charset="0"/>
                </a:rPr>
                <a:t>SQL </a:t>
              </a:r>
            </a:p>
            <a:p>
              <a:pPr lvl="0" algn="ctr" defTabSz="914400"/>
              <a:r>
                <a:rPr lang="en-US" altLang="en-US" sz="1600" dirty="0">
                  <a:solidFill>
                    <a:srgbClr val="FFFFFF"/>
                  </a:solidFill>
                  <a:latin typeface="Segoe UI" panose="020B0502040204020203" pitchFamily="34" charset="0"/>
                </a:rPr>
                <a:t>2016</a:t>
              </a:r>
              <a:endParaRPr kumimoji="0" lang="en-US" altLang="en-US" sz="1600" b="0" i="0" u="none" strike="noStrike" cap="none" normalizeH="0" baseline="0" dirty="0">
                <a:ln>
                  <a:noFill/>
                </a:ln>
                <a:solidFill>
                  <a:schemeClr val="tx1"/>
                </a:solidFill>
                <a:effectLst/>
              </a:endParaRPr>
            </a:p>
          </p:txBody>
        </p:sp>
      </p:grpSp>
      <p:grpSp>
        <p:nvGrpSpPr>
          <p:cNvPr id="210" name="Group 209"/>
          <p:cNvGrpSpPr/>
          <p:nvPr/>
        </p:nvGrpSpPr>
        <p:grpSpPr>
          <a:xfrm>
            <a:off x="6166598" y="4064190"/>
            <a:ext cx="887208" cy="564278"/>
            <a:chOff x="5999162" y="4265612"/>
            <a:chExt cx="828675" cy="527050"/>
          </a:xfrm>
        </p:grpSpPr>
        <p:sp>
          <p:nvSpPr>
            <p:cNvPr id="330" name="Freeform 12"/>
            <p:cNvSpPr>
              <a:spLocks/>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2 w 1363"/>
                <a:gd name="T19" fmla="*/ 865 h 865"/>
                <a:gd name="T20" fmla="*/ 1363 w 1363"/>
                <a:gd name="T21" fmla="*/ 688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2" y="865"/>
                  </a:lnTo>
                  <a:cubicBezTo>
                    <a:pt x="1308" y="845"/>
                    <a:pt x="1363" y="769"/>
                    <a:pt x="1363" y="68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3"/>
            <p:cNvSpPr>
              <a:spLocks/>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2 w 1363"/>
                <a:gd name="T19" fmla="*/ 865 h 865"/>
                <a:gd name="T20" fmla="*/ 1363 w 1363"/>
                <a:gd name="T21" fmla="*/ 688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2" y="865"/>
                  </a:lnTo>
                  <a:cubicBezTo>
                    <a:pt x="1308" y="845"/>
                    <a:pt x="1363" y="769"/>
                    <a:pt x="1363" y="688"/>
                  </a:cubicBez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 name="Freeform 14"/>
            <p:cNvSpPr>
              <a:spLocks noEditPoints="1"/>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3 w 1363"/>
                <a:gd name="T19" fmla="*/ 865 h 865"/>
                <a:gd name="T20" fmla="*/ 1231 w 1363"/>
                <a:gd name="T21" fmla="*/ 865 h 865"/>
                <a:gd name="T22" fmla="*/ 1363 w 1363"/>
                <a:gd name="T23" fmla="*/ 688 h 865"/>
                <a:gd name="T24" fmla="*/ 1197 w 1363"/>
                <a:gd name="T25" fmla="*/ 816 h 865"/>
                <a:gd name="T26" fmla="*/ 301 w 1363"/>
                <a:gd name="T27" fmla="*/ 817 h 865"/>
                <a:gd name="T28" fmla="*/ 48 w 1363"/>
                <a:gd name="T29" fmla="*/ 563 h 865"/>
                <a:gd name="T30" fmla="*/ 301 w 1363"/>
                <a:gd name="T31" fmla="*/ 310 h 865"/>
                <a:gd name="T32" fmla="*/ 384 w 1363"/>
                <a:gd name="T33" fmla="*/ 324 h 865"/>
                <a:gd name="T34" fmla="*/ 407 w 1363"/>
                <a:gd name="T35" fmla="*/ 332 h 865"/>
                <a:gd name="T36" fmla="*/ 415 w 1363"/>
                <a:gd name="T37" fmla="*/ 309 h 865"/>
                <a:gd name="T38" fmla="*/ 777 w 1363"/>
                <a:gd name="T39" fmla="*/ 48 h 865"/>
                <a:gd name="T40" fmla="*/ 1159 w 1363"/>
                <a:gd name="T41" fmla="*/ 430 h 865"/>
                <a:gd name="T42" fmla="*/ 1145 w 1363"/>
                <a:gd name="T43" fmla="*/ 531 h 865"/>
                <a:gd name="T44" fmla="*/ 1136 w 1363"/>
                <a:gd name="T45" fmla="*/ 566 h 865"/>
                <a:gd name="T46" fmla="*/ 1171 w 1363"/>
                <a:gd name="T47" fmla="*/ 561 h 865"/>
                <a:gd name="T48" fmla="*/ 1187 w 1363"/>
                <a:gd name="T49" fmla="*/ 560 h 865"/>
                <a:gd name="T50" fmla="*/ 1315 w 1363"/>
                <a:gd name="T51" fmla="*/ 688 h 865"/>
                <a:gd name="T52" fmla="*/ 1197 w 1363"/>
                <a:gd name="T53" fmla="*/ 81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3" y="865"/>
                  </a:lnTo>
                  <a:lnTo>
                    <a:pt x="1231" y="865"/>
                  </a:lnTo>
                  <a:cubicBezTo>
                    <a:pt x="1307" y="845"/>
                    <a:pt x="1363" y="769"/>
                    <a:pt x="1363" y="688"/>
                  </a:cubicBezTo>
                  <a:close/>
                  <a:moveTo>
                    <a:pt x="1197" y="816"/>
                  </a:moveTo>
                  <a:lnTo>
                    <a:pt x="301" y="817"/>
                  </a:lnTo>
                  <a:cubicBezTo>
                    <a:pt x="161" y="817"/>
                    <a:pt x="48" y="703"/>
                    <a:pt x="48" y="563"/>
                  </a:cubicBezTo>
                  <a:cubicBezTo>
                    <a:pt x="48" y="423"/>
                    <a:pt x="161" y="310"/>
                    <a:pt x="301" y="310"/>
                  </a:cubicBezTo>
                  <a:cubicBezTo>
                    <a:pt x="329" y="310"/>
                    <a:pt x="357" y="314"/>
                    <a:pt x="384" y="324"/>
                  </a:cubicBezTo>
                  <a:lnTo>
                    <a:pt x="407" y="332"/>
                  </a:lnTo>
                  <a:lnTo>
                    <a:pt x="415" y="309"/>
                  </a:lnTo>
                  <a:cubicBezTo>
                    <a:pt x="467" y="153"/>
                    <a:pt x="612" y="48"/>
                    <a:pt x="777" y="48"/>
                  </a:cubicBezTo>
                  <a:cubicBezTo>
                    <a:pt x="987" y="48"/>
                    <a:pt x="1159" y="219"/>
                    <a:pt x="1159" y="430"/>
                  </a:cubicBezTo>
                  <a:cubicBezTo>
                    <a:pt x="1159" y="464"/>
                    <a:pt x="1154" y="498"/>
                    <a:pt x="1145" y="531"/>
                  </a:cubicBezTo>
                  <a:lnTo>
                    <a:pt x="1136" y="566"/>
                  </a:lnTo>
                  <a:lnTo>
                    <a:pt x="1171" y="561"/>
                  </a:lnTo>
                  <a:cubicBezTo>
                    <a:pt x="1176" y="561"/>
                    <a:pt x="1182" y="560"/>
                    <a:pt x="1187" y="560"/>
                  </a:cubicBezTo>
                  <a:cubicBezTo>
                    <a:pt x="1258" y="560"/>
                    <a:pt x="1315" y="618"/>
                    <a:pt x="1315" y="688"/>
                  </a:cubicBezTo>
                  <a:cubicBezTo>
                    <a:pt x="1315" y="755"/>
                    <a:pt x="1263" y="811"/>
                    <a:pt x="1197" y="81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1" name="Group 210"/>
          <p:cNvGrpSpPr/>
          <p:nvPr/>
        </p:nvGrpSpPr>
        <p:grpSpPr>
          <a:xfrm>
            <a:off x="5096018" y="4061285"/>
            <a:ext cx="883754" cy="1279645"/>
            <a:chOff x="5008563" y="4205288"/>
            <a:chExt cx="772937" cy="1119187"/>
          </a:xfrm>
        </p:grpSpPr>
        <p:sp>
          <p:nvSpPr>
            <p:cNvPr id="283" name="Rectangle 15"/>
            <p:cNvSpPr>
              <a:spLocks noChangeArrowheads="1"/>
            </p:cNvSpPr>
            <p:nvPr/>
          </p:nvSpPr>
          <p:spPr bwMode="auto">
            <a:xfrm>
              <a:off x="5008563" y="4354513"/>
              <a:ext cx="772937" cy="969962"/>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Line 16"/>
            <p:cNvSpPr>
              <a:spLocks noChangeShapeType="1"/>
            </p:cNvSpPr>
            <p:nvPr/>
          </p:nvSpPr>
          <p:spPr bwMode="auto">
            <a:xfrm>
              <a:off x="5008563" y="4398963"/>
              <a:ext cx="7604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Line 17"/>
            <p:cNvSpPr>
              <a:spLocks noChangeShapeType="1"/>
            </p:cNvSpPr>
            <p:nvPr/>
          </p:nvSpPr>
          <p:spPr bwMode="auto">
            <a:xfrm>
              <a:off x="5011738" y="444817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 name="Line 18"/>
            <p:cNvSpPr>
              <a:spLocks noChangeShapeType="1"/>
            </p:cNvSpPr>
            <p:nvPr/>
          </p:nvSpPr>
          <p:spPr bwMode="auto">
            <a:xfrm>
              <a:off x="5011738" y="44942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Line 19"/>
            <p:cNvSpPr>
              <a:spLocks noChangeShapeType="1"/>
            </p:cNvSpPr>
            <p:nvPr/>
          </p:nvSpPr>
          <p:spPr bwMode="auto">
            <a:xfrm>
              <a:off x="5011738" y="45402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Line 20"/>
            <p:cNvSpPr>
              <a:spLocks noChangeShapeType="1"/>
            </p:cNvSpPr>
            <p:nvPr/>
          </p:nvSpPr>
          <p:spPr bwMode="auto">
            <a:xfrm>
              <a:off x="5011738" y="45862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Line 21"/>
            <p:cNvSpPr>
              <a:spLocks noChangeShapeType="1"/>
            </p:cNvSpPr>
            <p:nvPr/>
          </p:nvSpPr>
          <p:spPr bwMode="auto">
            <a:xfrm>
              <a:off x="5011738" y="463232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Line 22"/>
            <p:cNvSpPr>
              <a:spLocks noChangeShapeType="1"/>
            </p:cNvSpPr>
            <p:nvPr/>
          </p:nvSpPr>
          <p:spPr bwMode="auto">
            <a:xfrm>
              <a:off x="5011738" y="46783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Line 23"/>
            <p:cNvSpPr>
              <a:spLocks noChangeShapeType="1"/>
            </p:cNvSpPr>
            <p:nvPr/>
          </p:nvSpPr>
          <p:spPr bwMode="auto">
            <a:xfrm>
              <a:off x="5011738" y="472440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 name="Line 24"/>
            <p:cNvSpPr>
              <a:spLocks noChangeShapeType="1"/>
            </p:cNvSpPr>
            <p:nvPr/>
          </p:nvSpPr>
          <p:spPr bwMode="auto">
            <a:xfrm>
              <a:off x="5011738" y="477043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Line 25"/>
            <p:cNvSpPr>
              <a:spLocks noChangeShapeType="1"/>
            </p:cNvSpPr>
            <p:nvPr/>
          </p:nvSpPr>
          <p:spPr bwMode="auto">
            <a:xfrm>
              <a:off x="5011738" y="481647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Line 26"/>
            <p:cNvSpPr>
              <a:spLocks noChangeShapeType="1"/>
            </p:cNvSpPr>
            <p:nvPr/>
          </p:nvSpPr>
          <p:spPr bwMode="auto">
            <a:xfrm>
              <a:off x="5011738" y="48625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Line 27"/>
            <p:cNvSpPr>
              <a:spLocks noChangeShapeType="1"/>
            </p:cNvSpPr>
            <p:nvPr/>
          </p:nvSpPr>
          <p:spPr bwMode="auto">
            <a:xfrm>
              <a:off x="5675313"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 name="Line 28"/>
            <p:cNvSpPr>
              <a:spLocks noChangeShapeType="1"/>
            </p:cNvSpPr>
            <p:nvPr/>
          </p:nvSpPr>
          <p:spPr bwMode="auto">
            <a:xfrm>
              <a:off x="5462588"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Line 29"/>
            <p:cNvSpPr>
              <a:spLocks noChangeShapeType="1"/>
            </p:cNvSpPr>
            <p:nvPr/>
          </p:nvSpPr>
          <p:spPr bwMode="auto">
            <a:xfrm>
              <a:off x="534352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Line 30"/>
            <p:cNvSpPr>
              <a:spLocks noChangeShapeType="1"/>
            </p:cNvSpPr>
            <p:nvPr/>
          </p:nvSpPr>
          <p:spPr bwMode="auto">
            <a:xfrm>
              <a:off x="5302250"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Line 31"/>
            <p:cNvSpPr>
              <a:spLocks noChangeShapeType="1"/>
            </p:cNvSpPr>
            <p:nvPr/>
          </p:nvSpPr>
          <p:spPr bwMode="auto">
            <a:xfrm>
              <a:off x="521652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Line 32"/>
            <p:cNvSpPr>
              <a:spLocks noChangeShapeType="1"/>
            </p:cNvSpPr>
            <p:nvPr/>
          </p:nvSpPr>
          <p:spPr bwMode="auto">
            <a:xfrm>
              <a:off x="5137150"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Line 33"/>
            <p:cNvSpPr>
              <a:spLocks noChangeShapeType="1"/>
            </p:cNvSpPr>
            <p:nvPr/>
          </p:nvSpPr>
          <p:spPr bwMode="auto">
            <a:xfrm>
              <a:off x="556577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Line 34"/>
            <p:cNvSpPr>
              <a:spLocks noChangeShapeType="1"/>
            </p:cNvSpPr>
            <p:nvPr/>
          </p:nvSpPr>
          <p:spPr bwMode="auto">
            <a:xfrm>
              <a:off x="5091113"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 name="Rectangle 35"/>
            <p:cNvSpPr>
              <a:spLocks noChangeArrowheads="1"/>
            </p:cNvSpPr>
            <p:nvPr/>
          </p:nvSpPr>
          <p:spPr bwMode="auto">
            <a:xfrm>
              <a:off x="5008563" y="4205288"/>
              <a:ext cx="772937" cy="14922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36"/>
            <p:cNvSpPr>
              <a:spLocks noChangeArrowheads="1"/>
            </p:cNvSpPr>
            <p:nvPr/>
          </p:nvSpPr>
          <p:spPr bwMode="auto">
            <a:xfrm>
              <a:off x="5159375" y="4219575"/>
              <a:ext cx="4286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FFFFFF"/>
                  </a:solidFill>
                  <a:effectLst/>
                  <a:latin typeface="Segoe UI" panose="020B0502040204020203" pitchFamily="34" charset="0"/>
                </a:rPr>
                <a:t>Cold 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2" name="Line 37"/>
            <p:cNvSpPr>
              <a:spLocks noChangeShapeType="1"/>
            </p:cNvSpPr>
            <p:nvPr/>
          </p:nvSpPr>
          <p:spPr bwMode="auto">
            <a:xfrm>
              <a:off x="5011738" y="49085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 name="Line 38"/>
            <p:cNvSpPr>
              <a:spLocks noChangeShapeType="1"/>
            </p:cNvSpPr>
            <p:nvPr/>
          </p:nvSpPr>
          <p:spPr bwMode="auto">
            <a:xfrm>
              <a:off x="5011738" y="49545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Line 39"/>
            <p:cNvSpPr>
              <a:spLocks noChangeShapeType="1"/>
            </p:cNvSpPr>
            <p:nvPr/>
          </p:nvSpPr>
          <p:spPr bwMode="auto">
            <a:xfrm>
              <a:off x="5011738" y="499903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Line 40"/>
            <p:cNvSpPr>
              <a:spLocks noChangeShapeType="1"/>
            </p:cNvSpPr>
            <p:nvPr/>
          </p:nvSpPr>
          <p:spPr bwMode="auto">
            <a:xfrm>
              <a:off x="5011738" y="50466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 name="Line 41"/>
            <p:cNvSpPr>
              <a:spLocks noChangeShapeType="1"/>
            </p:cNvSpPr>
            <p:nvPr/>
          </p:nvSpPr>
          <p:spPr bwMode="auto">
            <a:xfrm>
              <a:off x="5011738" y="50911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Line 42"/>
            <p:cNvSpPr>
              <a:spLocks noChangeShapeType="1"/>
            </p:cNvSpPr>
            <p:nvPr/>
          </p:nvSpPr>
          <p:spPr bwMode="auto">
            <a:xfrm>
              <a:off x="5011738" y="51371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Line 43"/>
            <p:cNvSpPr>
              <a:spLocks noChangeShapeType="1"/>
            </p:cNvSpPr>
            <p:nvPr/>
          </p:nvSpPr>
          <p:spPr bwMode="auto">
            <a:xfrm>
              <a:off x="5011738" y="51831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Line 44"/>
            <p:cNvSpPr>
              <a:spLocks noChangeShapeType="1"/>
            </p:cNvSpPr>
            <p:nvPr/>
          </p:nvSpPr>
          <p:spPr bwMode="auto">
            <a:xfrm>
              <a:off x="5011738" y="522922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Line 45"/>
            <p:cNvSpPr>
              <a:spLocks noChangeShapeType="1"/>
            </p:cNvSpPr>
            <p:nvPr/>
          </p:nvSpPr>
          <p:spPr bwMode="auto">
            <a:xfrm>
              <a:off x="5011738" y="52752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Line 46"/>
            <p:cNvSpPr>
              <a:spLocks noChangeShapeType="1"/>
            </p:cNvSpPr>
            <p:nvPr/>
          </p:nvSpPr>
          <p:spPr bwMode="auto">
            <a:xfrm>
              <a:off x="5091113" y="4884738"/>
              <a:ext cx="0" cy="3905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 name="Line 47"/>
            <p:cNvSpPr>
              <a:spLocks noChangeShapeType="1"/>
            </p:cNvSpPr>
            <p:nvPr/>
          </p:nvSpPr>
          <p:spPr bwMode="auto">
            <a:xfrm>
              <a:off x="5011738" y="52816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Line 48"/>
            <p:cNvSpPr>
              <a:spLocks noChangeShapeType="1"/>
            </p:cNvSpPr>
            <p:nvPr/>
          </p:nvSpPr>
          <p:spPr bwMode="auto">
            <a:xfrm flipH="1">
              <a:off x="5130800" y="4838700"/>
              <a:ext cx="6350" cy="4429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Line 49"/>
            <p:cNvSpPr>
              <a:spLocks noChangeShapeType="1"/>
            </p:cNvSpPr>
            <p:nvPr/>
          </p:nvSpPr>
          <p:spPr bwMode="auto">
            <a:xfrm>
              <a:off x="5216525" y="4827588"/>
              <a:ext cx="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Line 50"/>
            <p:cNvSpPr>
              <a:spLocks noChangeShapeType="1"/>
            </p:cNvSpPr>
            <p:nvPr/>
          </p:nvSpPr>
          <p:spPr bwMode="auto">
            <a:xfrm>
              <a:off x="5297488" y="4827588"/>
              <a:ext cx="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Line 51"/>
            <p:cNvSpPr>
              <a:spLocks noChangeShapeType="1"/>
            </p:cNvSpPr>
            <p:nvPr/>
          </p:nvSpPr>
          <p:spPr bwMode="auto">
            <a:xfrm>
              <a:off x="5343525" y="4838700"/>
              <a:ext cx="0" cy="4429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Line 52"/>
            <p:cNvSpPr>
              <a:spLocks noChangeShapeType="1"/>
            </p:cNvSpPr>
            <p:nvPr/>
          </p:nvSpPr>
          <p:spPr bwMode="auto">
            <a:xfrm>
              <a:off x="5462588" y="4827588"/>
              <a:ext cx="0" cy="44767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Line 53"/>
            <p:cNvSpPr>
              <a:spLocks noChangeShapeType="1"/>
            </p:cNvSpPr>
            <p:nvPr/>
          </p:nvSpPr>
          <p:spPr bwMode="auto">
            <a:xfrm>
              <a:off x="5565775" y="4827588"/>
              <a:ext cx="635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Line 54"/>
            <p:cNvSpPr>
              <a:spLocks noChangeShapeType="1"/>
            </p:cNvSpPr>
            <p:nvPr/>
          </p:nvSpPr>
          <p:spPr bwMode="auto">
            <a:xfrm>
              <a:off x="5675313" y="4833938"/>
              <a:ext cx="0" cy="4413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5" name="Group 214"/>
          <p:cNvGrpSpPr/>
          <p:nvPr/>
        </p:nvGrpSpPr>
        <p:grpSpPr>
          <a:xfrm>
            <a:off x="1391554" y="2217278"/>
            <a:ext cx="2396306" cy="3296121"/>
            <a:chOff x="1057274" y="2284413"/>
            <a:chExt cx="2217738" cy="3182937"/>
          </a:xfrm>
        </p:grpSpPr>
        <p:sp>
          <p:nvSpPr>
            <p:cNvPr id="233" name="Rectangle 91"/>
            <p:cNvSpPr>
              <a:spLocks noChangeArrowheads="1"/>
            </p:cNvSpPr>
            <p:nvPr/>
          </p:nvSpPr>
          <p:spPr bwMode="auto">
            <a:xfrm>
              <a:off x="1057275" y="2901950"/>
              <a:ext cx="2217737" cy="2565400"/>
            </a:xfrm>
            <a:prstGeom prst="rect">
              <a:avLst/>
            </a:prstGeom>
            <a:noFill/>
            <a:ln w="12700" cap="sq">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Rectangle 92"/>
            <p:cNvSpPr>
              <a:spLocks noChangeArrowheads="1"/>
            </p:cNvSpPr>
            <p:nvPr/>
          </p:nvSpPr>
          <p:spPr bwMode="auto">
            <a:xfrm>
              <a:off x="1057274" y="2284413"/>
              <a:ext cx="2217737" cy="617537"/>
            </a:xfrm>
            <a:prstGeom prst="rect">
              <a:avLst/>
            </a:prstGeom>
            <a:solidFill>
              <a:srgbClr val="737373"/>
            </a:solidFill>
            <a:ln w="9525">
              <a:solidFill>
                <a:schemeClr val="accent3">
                  <a:lumMod val="60000"/>
                  <a:lumOff val="40000"/>
                </a:schemeClr>
              </a:solid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pPr>
              <a:r>
                <a:rPr lang="en-US" altLang="en-US" sz="1200" dirty="0">
                  <a:solidFill>
                    <a:srgbClr val="FFFFFF"/>
                  </a:solidFill>
                  <a:latin typeface="Segoe UI Semibold" panose="020B0702040204020203" pitchFamily="34" charset="0"/>
                </a:rPr>
                <a:t>On-premises network</a:t>
              </a:r>
              <a:endParaRPr lang="en-US" altLang="en-US" dirty="0">
                <a:latin typeface="Arial" panose="020B0604020202020204" pitchFamily="34" charset="0"/>
              </a:endParaRPr>
            </a:p>
          </p:txBody>
        </p:sp>
      </p:grpSp>
      <p:grpSp>
        <p:nvGrpSpPr>
          <p:cNvPr id="216" name="Group 215"/>
          <p:cNvGrpSpPr/>
          <p:nvPr/>
        </p:nvGrpSpPr>
        <p:grpSpPr>
          <a:xfrm>
            <a:off x="4835143" y="2217278"/>
            <a:ext cx="2350343" cy="3296121"/>
            <a:chOff x="4646612" y="2301876"/>
            <a:chExt cx="2219325" cy="3173412"/>
          </a:xfrm>
        </p:grpSpPr>
        <p:sp>
          <p:nvSpPr>
            <p:cNvPr id="231" name="Rectangle 97"/>
            <p:cNvSpPr>
              <a:spLocks noChangeArrowheads="1"/>
            </p:cNvSpPr>
            <p:nvPr/>
          </p:nvSpPr>
          <p:spPr bwMode="auto">
            <a:xfrm>
              <a:off x="4646613" y="2909888"/>
              <a:ext cx="2216150" cy="2565400"/>
            </a:xfrm>
            <a:prstGeom prst="rect">
              <a:avLst/>
            </a:prstGeom>
            <a:noFill/>
            <a:ln w="12700" cap="sq">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Rectangle 109"/>
            <p:cNvSpPr>
              <a:spLocks noChangeArrowheads="1"/>
            </p:cNvSpPr>
            <p:nvPr/>
          </p:nvSpPr>
          <p:spPr bwMode="auto">
            <a:xfrm>
              <a:off x="4646612" y="2301876"/>
              <a:ext cx="2219325" cy="604838"/>
            </a:xfrm>
            <a:prstGeom prst="rect">
              <a:avLst/>
            </a:prstGeom>
            <a:solidFill>
              <a:srgbClr val="107C10"/>
            </a:solidFill>
            <a:ln w="9525">
              <a:solidFill>
                <a:srgbClr val="107C10"/>
              </a:solid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pPr>
              <a:r>
                <a:rPr lang="en-US" altLang="en-US" sz="1200" dirty="0">
                  <a:solidFill>
                    <a:srgbClr val="FFFFFF"/>
                  </a:solidFill>
                  <a:latin typeface="Segoe UI Semibold" panose="020B0702040204020203" pitchFamily="34" charset="0"/>
                </a:rPr>
                <a:t>Azure PaaS</a:t>
              </a:r>
              <a:endParaRPr lang="en-US" altLang="en-US" sz="1200" dirty="0">
                <a:latin typeface="Arial" panose="020B0604020202020204" pitchFamily="34" charset="0"/>
              </a:endParaRPr>
            </a:p>
          </p:txBody>
        </p:sp>
      </p:grpSp>
      <p:sp>
        <p:nvSpPr>
          <p:cNvPr id="217" name="Rectangle 110"/>
          <p:cNvSpPr>
            <a:spLocks noChangeArrowheads="1"/>
          </p:cNvSpPr>
          <p:nvPr/>
        </p:nvSpPr>
        <p:spPr bwMode="auto">
          <a:xfrm>
            <a:off x="4839932" y="2509443"/>
            <a:ext cx="1914851" cy="522606"/>
          </a:xfrm>
          <a:prstGeom prst="rect">
            <a:avLst/>
          </a:prstGeom>
          <a:noFill/>
          <a:ln w="9525"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Rectangle 223"/>
          <p:cNvSpPr/>
          <p:nvPr/>
        </p:nvSpPr>
        <p:spPr bwMode="auto">
          <a:xfrm>
            <a:off x="5555839" y="4228449"/>
            <a:ext cx="181164" cy="1063473"/>
          </a:xfrm>
          <a:prstGeom prst="rect">
            <a:avLst/>
          </a:prstGeom>
          <a:pattFill prst="dkHorz">
            <a:fgClr>
              <a:srgbClr val="B4A0FF"/>
            </a:fgClr>
            <a:bgClr>
              <a:schemeClr val="bg1">
                <a:lumMod val="75000"/>
              </a:schemeClr>
            </a:bgClr>
          </a:pattFill>
          <a:ln>
            <a:noFill/>
            <a:headEnd type="none" w="med" len="med"/>
            <a:tailEnd type="none" w="med" len="med"/>
          </a:ln>
          <a:effectLst>
            <a:innerShdw blurRad="254000" dist="990600" dir="16200000">
              <a:prstClr val="black">
                <a:alpha val="2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26" name="Elbow Connector 225"/>
          <p:cNvCxnSpPr>
            <a:stCxn id="225" idx="2"/>
            <a:endCxn id="224" idx="2"/>
          </p:cNvCxnSpPr>
          <p:nvPr/>
        </p:nvCxnSpPr>
        <p:spPr>
          <a:xfrm rot="16200000" flipH="1">
            <a:off x="3754639" y="3400140"/>
            <a:ext cx="355952" cy="3427612"/>
          </a:xfrm>
          <a:prstGeom prst="bentConnector3">
            <a:avLst>
              <a:gd name="adj1" fmla="val 164222"/>
            </a:avLst>
          </a:prstGeom>
          <a:ln w="31750">
            <a:solidFill>
              <a:srgbClr val="FFB9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9" name="Elbow Connector 272"/>
          <p:cNvCxnSpPr>
            <a:cxnSpLocks/>
          </p:cNvCxnSpPr>
          <p:nvPr/>
        </p:nvCxnSpPr>
        <p:spPr>
          <a:xfrm>
            <a:off x="1760170" y="3663929"/>
            <a:ext cx="475676" cy="0"/>
          </a:xfrm>
          <a:prstGeom prst="straightConnector1">
            <a:avLst/>
          </a:prstGeom>
          <a:ln w="28575" cap="flat" cmpd="sng" algn="ctr">
            <a:solidFill>
              <a:schemeClr val="accent2"/>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340" name="TextBox 339"/>
          <p:cNvSpPr txBox="1"/>
          <p:nvPr/>
        </p:nvSpPr>
        <p:spPr>
          <a:xfrm>
            <a:off x="3681603" y="3841238"/>
            <a:ext cx="1361591" cy="663258"/>
          </a:xfrm>
          <a:prstGeom prst="rect">
            <a:avLst/>
          </a:prstGeom>
          <a:noFill/>
        </p:spPr>
        <p:txBody>
          <a:bodyPr wrap="none" lIns="182880" tIns="146304" rIns="182880" bIns="146304" rtlCol="0">
            <a:spAutoFit/>
          </a:bodyPr>
          <a:lstStyle/>
          <a:p>
            <a:pPr algn="ctr">
              <a:lnSpc>
                <a:spcPct val="90000"/>
              </a:lnSpc>
              <a:spcAft>
                <a:spcPts val="600"/>
              </a:spcAft>
            </a:pPr>
            <a:r>
              <a:rPr lang="en-US" sz="1050">
                <a:gradFill>
                  <a:gsLst>
                    <a:gs pos="2917">
                      <a:schemeClr val="tx1"/>
                    </a:gs>
                    <a:gs pos="30000">
                      <a:schemeClr val="tx1"/>
                    </a:gs>
                  </a:gsLst>
                  <a:lin ang="5400000" scaled="0"/>
                </a:gradFill>
              </a:rPr>
              <a:t>Eligible Data</a:t>
            </a:r>
          </a:p>
          <a:p>
            <a:pPr algn="ctr">
              <a:lnSpc>
                <a:spcPct val="90000"/>
              </a:lnSpc>
              <a:spcAft>
                <a:spcPts val="600"/>
              </a:spcAft>
            </a:pPr>
            <a:r>
              <a:rPr lang="en-US" sz="1050">
                <a:gradFill>
                  <a:gsLst>
                    <a:gs pos="2917">
                      <a:schemeClr val="tx1"/>
                    </a:gs>
                    <a:gs pos="30000">
                      <a:schemeClr val="tx1"/>
                    </a:gs>
                  </a:gsLst>
                  <a:lin ang="5400000" scaled="0"/>
                </a:gradFill>
              </a:rPr>
              <a:t>Trickle migration</a:t>
            </a:r>
            <a:endParaRPr lang="en-US" sz="1050" dirty="0">
              <a:gradFill>
                <a:gsLst>
                  <a:gs pos="2917">
                    <a:schemeClr val="tx1"/>
                  </a:gs>
                  <a:gs pos="30000">
                    <a:schemeClr val="tx1"/>
                  </a:gs>
                </a:gsLst>
                <a:lin ang="5400000" scaled="0"/>
              </a:gradFill>
            </a:endParaRPr>
          </a:p>
        </p:txBody>
      </p:sp>
      <p:cxnSp>
        <p:nvCxnSpPr>
          <p:cNvPr id="341" name="Straight Arrow Connector 340"/>
          <p:cNvCxnSpPr/>
          <p:nvPr/>
        </p:nvCxnSpPr>
        <p:spPr>
          <a:xfrm>
            <a:off x="3391930" y="3778731"/>
            <a:ext cx="2097521" cy="15880"/>
          </a:xfrm>
          <a:prstGeom prst="straightConnector1">
            <a:avLst/>
          </a:prstGeom>
          <a:ln w="28575">
            <a:solidFill>
              <a:schemeClr val="bg2">
                <a:lumMod val="2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p:nvPr/>
        </p:nvCxnSpPr>
        <p:spPr>
          <a:xfrm>
            <a:off x="3406626" y="3624689"/>
            <a:ext cx="2097521" cy="15880"/>
          </a:xfrm>
          <a:prstGeom prst="straightConnector1">
            <a:avLst/>
          </a:prstGeom>
          <a:ln w="28575">
            <a:solidFill>
              <a:schemeClr val="bg2">
                <a:lumMod val="25000"/>
              </a:schemeClr>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43" name="Group 342"/>
          <p:cNvGrpSpPr/>
          <p:nvPr/>
        </p:nvGrpSpPr>
        <p:grpSpPr>
          <a:xfrm>
            <a:off x="4209060" y="3557947"/>
            <a:ext cx="226219" cy="311222"/>
            <a:chOff x="3849688" y="2889250"/>
            <a:chExt cx="261938" cy="360362"/>
          </a:xfrm>
        </p:grpSpPr>
        <p:sp>
          <p:nvSpPr>
            <p:cNvPr id="344" name="Rectangle 115"/>
            <p:cNvSpPr>
              <a:spLocks noChangeArrowheads="1"/>
            </p:cNvSpPr>
            <p:nvPr/>
          </p:nvSpPr>
          <p:spPr bwMode="auto">
            <a:xfrm>
              <a:off x="3870966" y="3068638"/>
              <a:ext cx="215545" cy="15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Oval 116"/>
            <p:cNvSpPr>
              <a:spLocks noChangeArrowheads="1"/>
            </p:cNvSpPr>
            <p:nvPr/>
          </p:nvSpPr>
          <p:spPr bwMode="auto">
            <a:xfrm>
              <a:off x="3897313" y="2909888"/>
              <a:ext cx="163513" cy="16033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17"/>
            <p:cNvSpPr>
              <a:spLocks noEditPoints="1"/>
            </p:cNvSpPr>
            <p:nvPr/>
          </p:nvSpPr>
          <p:spPr bwMode="auto">
            <a:xfrm>
              <a:off x="3849688" y="2889250"/>
              <a:ext cx="261938" cy="360362"/>
            </a:xfrm>
            <a:custGeom>
              <a:avLst/>
              <a:gdLst>
                <a:gd name="T0" fmla="*/ 371 w 412"/>
                <a:gd name="T1" fmla="*/ 247 h 576"/>
                <a:gd name="T2" fmla="*/ 371 w 412"/>
                <a:gd name="T3" fmla="*/ 165 h 576"/>
                <a:gd name="T4" fmla="*/ 206 w 412"/>
                <a:gd name="T5" fmla="*/ 0 h 576"/>
                <a:gd name="T6" fmla="*/ 42 w 412"/>
                <a:gd name="T7" fmla="*/ 165 h 576"/>
                <a:gd name="T8" fmla="*/ 42 w 412"/>
                <a:gd name="T9" fmla="*/ 247 h 576"/>
                <a:gd name="T10" fmla="*/ 0 w 412"/>
                <a:gd name="T11" fmla="*/ 247 h 576"/>
                <a:gd name="T12" fmla="*/ 0 w 412"/>
                <a:gd name="T13" fmla="*/ 576 h 576"/>
                <a:gd name="T14" fmla="*/ 412 w 412"/>
                <a:gd name="T15" fmla="*/ 576 h 576"/>
                <a:gd name="T16" fmla="*/ 412 w 412"/>
                <a:gd name="T17" fmla="*/ 247 h 576"/>
                <a:gd name="T18" fmla="*/ 371 w 412"/>
                <a:gd name="T19" fmla="*/ 247 h 576"/>
                <a:gd name="T20" fmla="*/ 83 w 412"/>
                <a:gd name="T21" fmla="*/ 165 h 576"/>
                <a:gd name="T22" fmla="*/ 206 w 412"/>
                <a:gd name="T23" fmla="*/ 42 h 576"/>
                <a:gd name="T24" fmla="*/ 330 w 412"/>
                <a:gd name="T25" fmla="*/ 165 h 576"/>
                <a:gd name="T26" fmla="*/ 330 w 412"/>
                <a:gd name="T27" fmla="*/ 247 h 576"/>
                <a:gd name="T28" fmla="*/ 83 w 412"/>
                <a:gd name="T29" fmla="*/ 247 h 576"/>
                <a:gd name="T30" fmla="*/ 83 w 412"/>
                <a:gd name="T31" fmla="*/ 165 h 576"/>
                <a:gd name="T32" fmla="*/ 371 w 412"/>
                <a:gd name="T33" fmla="*/ 535 h 576"/>
                <a:gd name="T34" fmla="*/ 42 w 412"/>
                <a:gd name="T35" fmla="*/ 535 h 576"/>
                <a:gd name="T36" fmla="*/ 42 w 412"/>
                <a:gd name="T37" fmla="*/ 288 h 576"/>
                <a:gd name="T38" fmla="*/ 371 w 412"/>
                <a:gd name="T39" fmla="*/ 288 h 576"/>
                <a:gd name="T40" fmla="*/ 371 w 412"/>
                <a:gd name="T41" fmla="*/ 53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2" h="576">
                  <a:moveTo>
                    <a:pt x="371" y="247"/>
                  </a:moveTo>
                  <a:lnTo>
                    <a:pt x="371" y="165"/>
                  </a:lnTo>
                  <a:cubicBezTo>
                    <a:pt x="371" y="74"/>
                    <a:pt x="297" y="0"/>
                    <a:pt x="206" y="0"/>
                  </a:cubicBezTo>
                  <a:cubicBezTo>
                    <a:pt x="115" y="0"/>
                    <a:pt x="42" y="74"/>
                    <a:pt x="42" y="165"/>
                  </a:cubicBezTo>
                  <a:lnTo>
                    <a:pt x="42" y="247"/>
                  </a:lnTo>
                  <a:lnTo>
                    <a:pt x="0" y="247"/>
                  </a:lnTo>
                  <a:lnTo>
                    <a:pt x="0" y="576"/>
                  </a:lnTo>
                  <a:lnTo>
                    <a:pt x="412" y="576"/>
                  </a:lnTo>
                  <a:lnTo>
                    <a:pt x="412" y="247"/>
                  </a:lnTo>
                  <a:lnTo>
                    <a:pt x="371" y="247"/>
                  </a:lnTo>
                  <a:close/>
                  <a:moveTo>
                    <a:pt x="83" y="165"/>
                  </a:moveTo>
                  <a:cubicBezTo>
                    <a:pt x="83" y="97"/>
                    <a:pt x="138" y="42"/>
                    <a:pt x="206" y="42"/>
                  </a:cubicBezTo>
                  <a:cubicBezTo>
                    <a:pt x="274" y="42"/>
                    <a:pt x="330" y="97"/>
                    <a:pt x="330" y="165"/>
                  </a:cubicBezTo>
                  <a:lnTo>
                    <a:pt x="330" y="247"/>
                  </a:lnTo>
                  <a:lnTo>
                    <a:pt x="83" y="247"/>
                  </a:lnTo>
                  <a:lnTo>
                    <a:pt x="83" y="165"/>
                  </a:lnTo>
                  <a:close/>
                  <a:moveTo>
                    <a:pt x="371" y="535"/>
                  </a:moveTo>
                  <a:lnTo>
                    <a:pt x="42" y="535"/>
                  </a:lnTo>
                  <a:lnTo>
                    <a:pt x="42" y="288"/>
                  </a:lnTo>
                  <a:lnTo>
                    <a:pt x="371" y="288"/>
                  </a:lnTo>
                  <a:lnTo>
                    <a:pt x="371" y="535"/>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47" name="TextBox 346"/>
          <p:cNvSpPr txBox="1"/>
          <p:nvPr/>
        </p:nvSpPr>
        <p:spPr>
          <a:xfrm>
            <a:off x="3807344" y="2969126"/>
            <a:ext cx="1129155" cy="663258"/>
          </a:xfrm>
          <a:prstGeom prst="rect">
            <a:avLst/>
          </a:prstGeom>
          <a:noFill/>
        </p:spPr>
        <p:txBody>
          <a:bodyPr wrap="none" lIns="182880" tIns="146304" rIns="182880" bIns="146304" rtlCol="0">
            <a:spAutoFit/>
          </a:bodyPr>
          <a:lstStyle/>
          <a:p>
            <a:pPr algn="ctr">
              <a:lnSpc>
                <a:spcPct val="90000"/>
              </a:lnSpc>
              <a:spcAft>
                <a:spcPts val="600"/>
              </a:spcAft>
            </a:pPr>
            <a:r>
              <a:rPr lang="en-US" sz="1050" dirty="0">
                <a:gradFill>
                  <a:gsLst>
                    <a:gs pos="2917">
                      <a:schemeClr val="tx1"/>
                    </a:gs>
                    <a:gs pos="30000">
                      <a:schemeClr val="tx1"/>
                    </a:gs>
                  </a:gsLst>
                  <a:lin ang="5400000" scaled="0"/>
                </a:gradFill>
              </a:rPr>
              <a:t>Smart query </a:t>
            </a:r>
          </a:p>
          <a:p>
            <a:pPr algn="ctr">
              <a:lnSpc>
                <a:spcPct val="90000"/>
              </a:lnSpc>
              <a:spcAft>
                <a:spcPts val="600"/>
              </a:spcAft>
            </a:pPr>
            <a:r>
              <a:rPr lang="en-US" sz="1050" dirty="0">
                <a:gradFill>
                  <a:gsLst>
                    <a:gs pos="2917">
                      <a:schemeClr val="tx1"/>
                    </a:gs>
                    <a:gs pos="30000">
                      <a:schemeClr val="tx1"/>
                    </a:gs>
                  </a:gsLst>
                  <a:lin ang="5400000" scaled="0"/>
                </a:gradFill>
              </a:rPr>
              <a:t>processing</a:t>
            </a:r>
          </a:p>
        </p:txBody>
      </p:sp>
      <p:grpSp>
        <p:nvGrpSpPr>
          <p:cNvPr id="26" name="Group 25"/>
          <p:cNvGrpSpPr/>
          <p:nvPr/>
        </p:nvGrpSpPr>
        <p:grpSpPr>
          <a:xfrm>
            <a:off x="1665785" y="4061287"/>
            <a:ext cx="881757" cy="950883"/>
            <a:chOff x="2066776" y="3841780"/>
            <a:chExt cx="881757" cy="950883"/>
          </a:xfrm>
        </p:grpSpPr>
        <p:grpSp>
          <p:nvGrpSpPr>
            <p:cNvPr id="349" name="Group 348"/>
            <p:cNvGrpSpPr/>
            <p:nvPr/>
          </p:nvGrpSpPr>
          <p:grpSpPr>
            <a:xfrm>
              <a:off x="2066776" y="3841780"/>
              <a:ext cx="881757" cy="950883"/>
              <a:chOff x="5008563" y="4205288"/>
              <a:chExt cx="771191" cy="831649"/>
            </a:xfrm>
          </p:grpSpPr>
          <p:sp>
            <p:nvSpPr>
              <p:cNvPr id="350" name="Rectangle 15"/>
              <p:cNvSpPr>
                <a:spLocks noChangeArrowheads="1"/>
              </p:cNvSpPr>
              <p:nvPr/>
            </p:nvSpPr>
            <p:spPr bwMode="auto">
              <a:xfrm>
                <a:off x="5008563" y="4354513"/>
                <a:ext cx="771191" cy="682424"/>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Line 16"/>
              <p:cNvSpPr>
                <a:spLocks noChangeShapeType="1"/>
              </p:cNvSpPr>
              <p:nvPr/>
            </p:nvSpPr>
            <p:spPr bwMode="auto">
              <a:xfrm>
                <a:off x="5008563" y="4398963"/>
                <a:ext cx="7604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 name="Line 17"/>
              <p:cNvSpPr>
                <a:spLocks noChangeShapeType="1"/>
              </p:cNvSpPr>
              <p:nvPr/>
            </p:nvSpPr>
            <p:spPr bwMode="auto">
              <a:xfrm>
                <a:off x="5011738" y="444817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Line 18"/>
              <p:cNvSpPr>
                <a:spLocks noChangeShapeType="1"/>
              </p:cNvSpPr>
              <p:nvPr/>
            </p:nvSpPr>
            <p:spPr bwMode="auto">
              <a:xfrm>
                <a:off x="5011738" y="44942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Line 19"/>
              <p:cNvSpPr>
                <a:spLocks noChangeShapeType="1"/>
              </p:cNvSpPr>
              <p:nvPr/>
            </p:nvSpPr>
            <p:spPr bwMode="auto">
              <a:xfrm>
                <a:off x="5011738" y="45402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Line 20"/>
              <p:cNvSpPr>
                <a:spLocks noChangeShapeType="1"/>
              </p:cNvSpPr>
              <p:nvPr/>
            </p:nvSpPr>
            <p:spPr bwMode="auto">
              <a:xfrm>
                <a:off x="5011738" y="45862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Line 21"/>
              <p:cNvSpPr>
                <a:spLocks noChangeShapeType="1"/>
              </p:cNvSpPr>
              <p:nvPr/>
            </p:nvSpPr>
            <p:spPr bwMode="auto">
              <a:xfrm>
                <a:off x="5011738" y="463232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 name="Line 22"/>
              <p:cNvSpPr>
                <a:spLocks noChangeShapeType="1"/>
              </p:cNvSpPr>
              <p:nvPr/>
            </p:nvSpPr>
            <p:spPr bwMode="auto">
              <a:xfrm>
                <a:off x="5011738" y="46783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Line 23"/>
              <p:cNvSpPr>
                <a:spLocks noChangeShapeType="1"/>
              </p:cNvSpPr>
              <p:nvPr/>
            </p:nvSpPr>
            <p:spPr bwMode="auto">
              <a:xfrm>
                <a:off x="5011738" y="472440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Line 24"/>
              <p:cNvSpPr>
                <a:spLocks noChangeShapeType="1"/>
              </p:cNvSpPr>
              <p:nvPr/>
            </p:nvSpPr>
            <p:spPr bwMode="auto">
              <a:xfrm>
                <a:off x="5011738" y="477043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 name="Line 25"/>
              <p:cNvSpPr>
                <a:spLocks noChangeShapeType="1"/>
              </p:cNvSpPr>
              <p:nvPr/>
            </p:nvSpPr>
            <p:spPr bwMode="auto">
              <a:xfrm>
                <a:off x="5011738" y="481647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Line 26"/>
              <p:cNvSpPr>
                <a:spLocks noChangeShapeType="1"/>
              </p:cNvSpPr>
              <p:nvPr/>
            </p:nvSpPr>
            <p:spPr bwMode="auto">
              <a:xfrm>
                <a:off x="5011738" y="48625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Line 27"/>
              <p:cNvSpPr>
                <a:spLocks noChangeShapeType="1"/>
              </p:cNvSpPr>
              <p:nvPr/>
            </p:nvSpPr>
            <p:spPr bwMode="auto">
              <a:xfrm flipH="1">
                <a:off x="5673218" y="4402138"/>
                <a:ext cx="2095" cy="566931"/>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Line 28"/>
              <p:cNvSpPr>
                <a:spLocks noChangeShapeType="1"/>
              </p:cNvSpPr>
              <p:nvPr/>
            </p:nvSpPr>
            <p:spPr bwMode="auto">
              <a:xfrm>
                <a:off x="5462587" y="4402138"/>
                <a:ext cx="4760" cy="56815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 name="Line 29"/>
              <p:cNvSpPr>
                <a:spLocks noChangeShapeType="1"/>
              </p:cNvSpPr>
              <p:nvPr/>
            </p:nvSpPr>
            <p:spPr bwMode="auto">
              <a:xfrm>
                <a:off x="5343524" y="4402138"/>
                <a:ext cx="4762" cy="56815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 name="Line 30"/>
              <p:cNvSpPr>
                <a:spLocks noChangeShapeType="1"/>
              </p:cNvSpPr>
              <p:nvPr/>
            </p:nvSpPr>
            <p:spPr bwMode="auto">
              <a:xfrm flipH="1">
                <a:off x="5301158" y="4402138"/>
                <a:ext cx="1092" cy="56260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 name="Line 31"/>
              <p:cNvSpPr>
                <a:spLocks noChangeShapeType="1"/>
              </p:cNvSpPr>
              <p:nvPr/>
            </p:nvSpPr>
            <p:spPr bwMode="auto">
              <a:xfrm>
                <a:off x="5216524" y="4402138"/>
                <a:ext cx="6349" cy="56815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Line 32"/>
              <p:cNvSpPr>
                <a:spLocks noChangeShapeType="1"/>
              </p:cNvSpPr>
              <p:nvPr/>
            </p:nvSpPr>
            <p:spPr bwMode="auto">
              <a:xfrm>
                <a:off x="5137150" y="4402138"/>
                <a:ext cx="5258" cy="56815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 name="Line 33"/>
              <p:cNvSpPr>
                <a:spLocks noChangeShapeType="1"/>
              </p:cNvSpPr>
              <p:nvPr/>
            </p:nvSpPr>
            <p:spPr bwMode="auto">
              <a:xfrm>
                <a:off x="5565775" y="4402137"/>
                <a:ext cx="3098" cy="56693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Line 34"/>
              <p:cNvSpPr>
                <a:spLocks noChangeShapeType="1"/>
              </p:cNvSpPr>
              <p:nvPr/>
            </p:nvSpPr>
            <p:spPr bwMode="auto">
              <a:xfrm>
                <a:off x="5091113" y="4402138"/>
                <a:ext cx="3091" cy="56815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Rectangle 35"/>
              <p:cNvSpPr>
                <a:spLocks noChangeArrowheads="1"/>
              </p:cNvSpPr>
              <p:nvPr/>
            </p:nvSpPr>
            <p:spPr bwMode="auto">
              <a:xfrm>
                <a:off x="5008563" y="4205288"/>
                <a:ext cx="771191" cy="14922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Rectangle 36"/>
              <p:cNvSpPr>
                <a:spLocks noChangeArrowheads="1"/>
              </p:cNvSpPr>
              <p:nvPr/>
            </p:nvSpPr>
            <p:spPr bwMode="auto">
              <a:xfrm>
                <a:off x="5159375" y="4219575"/>
                <a:ext cx="541171" cy="8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FFFFFF"/>
                    </a:solidFill>
                    <a:effectLst/>
                    <a:latin typeface="Segoe UI" panose="020B0502040204020203" pitchFamily="34" charset="0"/>
                  </a:rPr>
                  <a:t>Hot and Cold 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5" name="Line 37"/>
              <p:cNvSpPr>
                <a:spLocks noChangeShapeType="1"/>
              </p:cNvSpPr>
              <p:nvPr/>
            </p:nvSpPr>
            <p:spPr bwMode="auto">
              <a:xfrm>
                <a:off x="5011738" y="49085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Line 45"/>
              <p:cNvSpPr>
                <a:spLocks noChangeShapeType="1"/>
              </p:cNvSpPr>
              <p:nvPr/>
            </p:nvSpPr>
            <p:spPr bwMode="auto">
              <a:xfrm>
                <a:off x="5011738" y="497029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47"/>
              <p:cNvSpPr>
                <a:spLocks noChangeShapeType="1"/>
              </p:cNvSpPr>
              <p:nvPr/>
            </p:nvSpPr>
            <p:spPr bwMode="auto">
              <a:xfrm>
                <a:off x="5014116" y="494700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25" name="Rectangle 224"/>
            <p:cNvSpPr/>
            <p:nvPr/>
          </p:nvSpPr>
          <p:spPr bwMode="auto">
            <a:xfrm>
              <a:off x="2526563" y="4069570"/>
              <a:ext cx="186474" cy="646893"/>
            </a:xfrm>
            <a:prstGeom prst="rect">
              <a:avLst/>
            </a:prstGeom>
            <a:pattFill prst="dkHorz">
              <a:fgClr>
                <a:srgbClr val="B4A0FF"/>
              </a:fgClr>
              <a:bgClr>
                <a:schemeClr val="bg1">
                  <a:lumMod val="75000"/>
                </a:schemeClr>
              </a:bgClr>
            </a:pattFill>
            <a:ln>
              <a:noFill/>
              <a:headEnd type="none" w="med" len="med"/>
              <a:tailEnd type="none" w="med" len="med"/>
            </a:ln>
            <a:effectLst>
              <a:innerShdw blurRad="254000" dist="990600" dir="16200000">
                <a:prstClr val="black">
                  <a:alpha val="2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3" name="Line 28"/>
            <p:cNvSpPr>
              <a:spLocks noChangeShapeType="1"/>
            </p:cNvSpPr>
            <p:nvPr/>
          </p:nvSpPr>
          <p:spPr bwMode="auto">
            <a:xfrm>
              <a:off x="2512224" y="4070637"/>
              <a:ext cx="5442" cy="649611"/>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12" name="Group 1411"/>
          <p:cNvGrpSpPr/>
          <p:nvPr/>
        </p:nvGrpSpPr>
        <p:grpSpPr>
          <a:xfrm>
            <a:off x="350837" y="2696227"/>
            <a:ext cx="1337324" cy="1305916"/>
            <a:chOff x="7056437" y="380782"/>
            <a:chExt cx="1762736" cy="1721337"/>
          </a:xfrm>
        </p:grpSpPr>
        <p:grpSp>
          <p:nvGrpSpPr>
            <p:cNvPr id="1413" name="Group 1412"/>
            <p:cNvGrpSpPr/>
            <p:nvPr/>
          </p:nvGrpSpPr>
          <p:grpSpPr>
            <a:xfrm>
              <a:off x="7073470" y="1185830"/>
              <a:ext cx="1745703" cy="916289"/>
              <a:chOff x="1075763" y="1698282"/>
              <a:chExt cx="2463584" cy="1293091"/>
            </a:xfrm>
          </p:grpSpPr>
          <p:pic>
            <p:nvPicPr>
              <p:cNvPr id="1479"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6" t="3748" r="1035" b="1240"/>
              <a:stretch/>
            </p:blipFill>
            <p:spPr bwMode="auto">
              <a:xfrm>
                <a:off x="2310355" y="1891673"/>
                <a:ext cx="1228992" cy="635077"/>
              </a:xfrm>
              <a:prstGeom prst="rect">
                <a:avLst/>
              </a:prstGeom>
              <a:noFill/>
              <a:ln w="31750">
                <a:solidFill>
                  <a:srgbClr val="00BCF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0" name="Picture 6" descr="http://www.ljzsoft.com/pptreport/sample/monthly_sales_report3.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0" t="2914" r="1140" b="5898"/>
              <a:stretch/>
            </p:blipFill>
            <p:spPr bwMode="auto">
              <a:xfrm>
                <a:off x="1075763" y="1698282"/>
                <a:ext cx="1219514" cy="797720"/>
              </a:xfrm>
              <a:prstGeom prst="rect">
                <a:avLst/>
              </a:prstGeom>
              <a:noFill/>
              <a:ln w="31750">
                <a:solidFill>
                  <a:srgbClr val="00BCF2"/>
                </a:solidFill>
                <a:miter lim="800000"/>
              </a:ln>
              <a:extLst>
                <a:ext uri="{909E8E84-426E-40DD-AFC4-6F175D3DCCD1}">
                  <a14:hiddenFill xmlns:a14="http://schemas.microsoft.com/office/drawing/2010/main">
                    <a:solidFill>
                      <a:srgbClr val="FFFFFF"/>
                    </a:solidFill>
                  </a14:hiddenFill>
                </a:ext>
              </a:extLst>
            </p:spPr>
          </p:pic>
          <p:pic>
            <p:nvPicPr>
              <p:cNvPr id="1481" name="Picture 4" descr="http://www.webpagefx.com/images/crm-chart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9930" y="2194285"/>
                <a:ext cx="854779" cy="797088"/>
              </a:xfrm>
              <a:prstGeom prst="ellipse">
                <a:avLst/>
              </a:prstGeom>
              <a:ln w="31750" cap="flat">
                <a:solidFill>
                  <a:srgbClr val="00BCF2"/>
                </a:solidFill>
                <a:miter lim="800000"/>
              </a:ln>
              <a:effectLst/>
              <a:extLst>
                <a:ext uri="{909E8E84-426E-40DD-AFC4-6F175D3DCCD1}">
                  <a14:hiddenFill xmlns:a14="http://schemas.microsoft.com/office/drawing/2010/main">
                    <a:solidFill>
                      <a:srgbClr val="FFFFFF"/>
                    </a:solidFill>
                  </a14:hiddenFill>
                </a:ext>
              </a:extLst>
            </p:spPr>
          </p:pic>
        </p:grpSp>
        <p:grpSp>
          <p:nvGrpSpPr>
            <p:cNvPr id="1414" name="Group 1413"/>
            <p:cNvGrpSpPr/>
            <p:nvPr/>
          </p:nvGrpSpPr>
          <p:grpSpPr>
            <a:xfrm>
              <a:off x="7056437" y="380782"/>
              <a:ext cx="1762736" cy="716473"/>
              <a:chOff x="504147" y="1481021"/>
              <a:chExt cx="1762736" cy="716473"/>
            </a:xfrm>
          </p:grpSpPr>
          <p:grpSp>
            <p:nvGrpSpPr>
              <p:cNvPr id="1434" name="Group 1433"/>
              <p:cNvGrpSpPr/>
              <p:nvPr/>
            </p:nvGrpSpPr>
            <p:grpSpPr>
              <a:xfrm>
                <a:off x="504147" y="1481021"/>
                <a:ext cx="706499" cy="712653"/>
                <a:chOff x="504147" y="1481021"/>
                <a:chExt cx="706499" cy="712653"/>
              </a:xfrm>
            </p:grpSpPr>
            <p:sp>
              <p:nvSpPr>
                <p:cNvPr id="1463" name="Oval 118"/>
                <p:cNvSpPr>
                  <a:spLocks noChangeArrowheads="1"/>
                </p:cNvSpPr>
                <p:nvPr/>
              </p:nvSpPr>
              <p:spPr bwMode="auto">
                <a:xfrm>
                  <a:off x="504147" y="1481021"/>
                  <a:ext cx="706499" cy="710489"/>
                </a:xfrm>
                <a:prstGeom prst="ellipse">
                  <a:avLst/>
                </a:prstGeom>
                <a:solidFill>
                  <a:schemeClr val="bg1"/>
                </a:solidFill>
                <a:ln w="31750">
                  <a:solidFill>
                    <a:srgbClr val="00BCF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1464" name="Group 1463"/>
                <p:cNvGrpSpPr/>
                <p:nvPr/>
              </p:nvGrpSpPr>
              <p:grpSpPr>
                <a:xfrm>
                  <a:off x="504147" y="1481021"/>
                  <a:ext cx="706499" cy="712653"/>
                  <a:chOff x="-3351069" y="3635378"/>
                  <a:chExt cx="561975" cy="566871"/>
                </a:xfrm>
              </p:grpSpPr>
              <p:sp>
                <p:nvSpPr>
                  <p:cNvPr id="1465" name="Oval 118"/>
                  <p:cNvSpPr>
                    <a:spLocks noChangeArrowheads="1"/>
                  </p:cNvSpPr>
                  <p:nvPr/>
                </p:nvSpPr>
                <p:spPr bwMode="auto">
                  <a:xfrm>
                    <a:off x="-3351069" y="3635378"/>
                    <a:ext cx="561975" cy="565150"/>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66" name="Freeform 119"/>
                  <p:cNvSpPr>
                    <a:spLocks/>
                  </p:cNvSpPr>
                  <p:nvPr/>
                </p:nvSpPr>
                <p:spPr bwMode="auto">
                  <a:xfrm>
                    <a:off x="-3170094" y="3692528"/>
                    <a:ext cx="196850" cy="131762"/>
                  </a:xfrm>
                  <a:custGeom>
                    <a:avLst/>
                    <a:gdLst>
                      <a:gd name="T0" fmla="*/ 28 w 52"/>
                      <a:gd name="T1" fmla="*/ 0 h 35"/>
                      <a:gd name="T2" fmla="*/ 24 w 52"/>
                      <a:gd name="T3" fmla="*/ 0 h 35"/>
                      <a:gd name="T4" fmla="*/ 0 w 52"/>
                      <a:gd name="T5" fmla="*/ 24 h 35"/>
                      <a:gd name="T6" fmla="*/ 0 w 52"/>
                      <a:gd name="T7" fmla="*/ 35 h 35"/>
                      <a:gd name="T8" fmla="*/ 52 w 52"/>
                      <a:gd name="T9" fmla="*/ 35 h 35"/>
                      <a:gd name="T10" fmla="*/ 52 w 52"/>
                      <a:gd name="T11" fmla="*/ 24 h 35"/>
                      <a:gd name="T12" fmla="*/ 28 w 52"/>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52" h="35">
                        <a:moveTo>
                          <a:pt x="28" y="0"/>
                        </a:moveTo>
                        <a:cubicBezTo>
                          <a:pt x="24" y="0"/>
                          <a:pt x="24" y="0"/>
                          <a:pt x="24" y="0"/>
                        </a:cubicBezTo>
                        <a:cubicBezTo>
                          <a:pt x="11" y="0"/>
                          <a:pt x="0" y="10"/>
                          <a:pt x="0" y="24"/>
                        </a:cubicBezTo>
                        <a:cubicBezTo>
                          <a:pt x="0" y="35"/>
                          <a:pt x="0" y="35"/>
                          <a:pt x="0" y="35"/>
                        </a:cubicBezTo>
                        <a:cubicBezTo>
                          <a:pt x="52" y="35"/>
                          <a:pt x="52" y="35"/>
                          <a:pt x="52" y="35"/>
                        </a:cubicBezTo>
                        <a:cubicBezTo>
                          <a:pt x="52" y="24"/>
                          <a:pt x="52" y="24"/>
                          <a:pt x="52" y="24"/>
                        </a:cubicBezTo>
                        <a:cubicBezTo>
                          <a:pt x="52" y="10"/>
                          <a:pt x="41" y="0"/>
                          <a:pt x="28"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67" name="Freeform 120"/>
                  <p:cNvSpPr>
                    <a:spLocks/>
                  </p:cNvSpPr>
                  <p:nvPr/>
                </p:nvSpPr>
                <p:spPr bwMode="auto">
                  <a:xfrm>
                    <a:off x="-3192319" y="3854453"/>
                    <a:ext cx="241300" cy="49212"/>
                  </a:xfrm>
                  <a:custGeom>
                    <a:avLst/>
                    <a:gdLst>
                      <a:gd name="T0" fmla="*/ 61 w 64"/>
                      <a:gd name="T1" fmla="*/ 0 h 13"/>
                      <a:gd name="T2" fmla="*/ 3 w 64"/>
                      <a:gd name="T3" fmla="*/ 0 h 13"/>
                      <a:gd name="T4" fmla="*/ 0 w 64"/>
                      <a:gd name="T5" fmla="*/ 3 h 13"/>
                      <a:gd name="T6" fmla="*/ 0 w 64"/>
                      <a:gd name="T7" fmla="*/ 10 h 13"/>
                      <a:gd name="T8" fmla="*/ 3 w 64"/>
                      <a:gd name="T9" fmla="*/ 13 h 13"/>
                      <a:gd name="T10" fmla="*/ 61 w 64"/>
                      <a:gd name="T11" fmla="*/ 13 h 13"/>
                      <a:gd name="T12" fmla="*/ 64 w 64"/>
                      <a:gd name="T13" fmla="*/ 10 h 13"/>
                      <a:gd name="T14" fmla="*/ 64 w 64"/>
                      <a:gd name="T15" fmla="*/ 3 h 13"/>
                      <a:gd name="T16" fmla="*/ 61 w 6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3">
                        <a:moveTo>
                          <a:pt x="61" y="0"/>
                        </a:moveTo>
                        <a:cubicBezTo>
                          <a:pt x="3" y="0"/>
                          <a:pt x="3" y="0"/>
                          <a:pt x="3" y="0"/>
                        </a:cubicBezTo>
                        <a:cubicBezTo>
                          <a:pt x="1" y="0"/>
                          <a:pt x="0" y="1"/>
                          <a:pt x="0" y="3"/>
                        </a:cubicBezTo>
                        <a:cubicBezTo>
                          <a:pt x="0" y="10"/>
                          <a:pt x="0" y="10"/>
                          <a:pt x="0" y="10"/>
                        </a:cubicBezTo>
                        <a:cubicBezTo>
                          <a:pt x="0" y="12"/>
                          <a:pt x="1" y="13"/>
                          <a:pt x="3" y="13"/>
                        </a:cubicBezTo>
                        <a:cubicBezTo>
                          <a:pt x="61" y="13"/>
                          <a:pt x="61" y="13"/>
                          <a:pt x="61" y="13"/>
                        </a:cubicBezTo>
                        <a:cubicBezTo>
                          <a:pt x="63" y="13"/>
                          <a:pt x="64" y="12"/>
                          <a:pt x="64" y="10"/>
                        </a:cubicBezTo>
                        <a:cubicBezTo>
                          <a:pt x="64" y="3"/>
                          <a:pt x="64" y="3"/>
                          <a:pt x="64" y="3"/>
                        </a:cubicBezTo>
                        <a:cubicBezTo>
                          <a:pt x="64" y="1"/>
                          <a:pt x="63" y="0"/>
                          <a:pt x="61" y="0"/>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68" name="Freeform 121"/>
                  <p:cNvSpPr>
                    <a:spLocks/>
                  </p:cNvSpPr>
                  <p:nvPr/>
                </p:nvSpPr>
                <p:spPr bwMode="auto">
                  <a:xfrm>
                    <a:off x="-3292465" y="4040324"/>
                    <a:ext cx="441325" cy="161925"/>
                  </a:xfrm>
                  <a:custGeom>
                    <a:avLst/>
                    <a:gdLst>
                      <a:gd name="T0" fmla="*/ 58 w 117"/>
                      <a:gd name="T1" fmla="*/ 43 h 43"/>
                      <a:gd name="T2" fmla="*/ 117 w 117"/>
                      <a:gd name="T3" fmla="*/ 16 h 43"/>
                      <a:gd name="T4" fmla="*/ 93 w 117"/>
                      <a:gd name="T5" fmla="*/ 0 h 43"/>
                      <a:gd name="T6" fmla="*/ 23 w 117"/>
                      <a:gd name="T7" fmla="*/ 0 h 43"/>
                      <a:gd name="T8" fmla="*/ 0 w 117"/>
                      <a:gd name="T9" fmla="*/ 15 h 43"/>
                      <a:gd name="T10" fmla="*/ 58 w 117"/>
                      <a:gd name="T11" fmla="*/ 43 h 43"/>
                    </a:gdLst>
                    <a:ahLst/>
                    <a:cxnLst>
                      <a:cxn ang="0">
                        <a:pos x="T0" y="T1"/>
                      </a:cxn>
                      <a:cxn ang="0">
                        <a:pos x="T2" y="T3"/>
                      </a:cxn>
                      <a:cxn ang="0">
                        <a:pos x="T4" y="T5"/>
                      </a:cxn>
                      <a:cxn ang="0">
                        <a:pos x="T6" y="T7"/>
                      </a:cxn>
                      <a:cxn ang="0">
                        <a:pos x="T8" y="T9"/>
                      </a:cxn>
                      <a:cxn ang="0">
                        <a:pos x="T10" y="T11"/>
                      </a:cxn>
                    </a:cxnLst>
                    <a:rect l="0" t="0" r="r" b="b"/>
                    <a:pathLst>
                      <a:path w="117" h="43">
                        <a:moveTo>
                          <a:pt x="58" y="43"/>
                        </a:moveTo>
                        <a:cubicBezTo>
                          <a:pt x="82" y="43"/>
                          <a:pt x="103" y="33"/>
                          <a:pt x="117" y="16"/>
                        </a:cubicBezTo>
                        <a:cubicBezTo>
                          <a:pt x="112" y="7"/>
                          <a:pt x="104" y="0"/>
                          <a:pt x="93" y="0"/>
                        </a:cubicBezTo>
                        <a:cubicBezTo>
                          <a:pt x="93" y="0"/>
                          <a:pt x="93" y="0"/>
                          <a:pt x="23" y="0"/>
                        </a:cubicBezTo>
                        <a:cubicBezTo>
                          <a:pt x="13" y="0"/>
                          <a:pt x="4" y="6"/>
                          <a:pt x="0" y="15"/>
                        </a:cubicBezTo>
                        <a:cubicBezTo>
                          <a:pt x="14" y="32"/>
                          <a:pt x="35" y="43"/>
                          <a:pt x="58" y="43"/>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69" name="Freeform 122"/>
                  <p:cNvSpPr>
                    <a:spLocks/>
                  </p:cNvSpPr>
                  <p:nvPr/>
                </p:nvSpPr>
                <p:spPr bwMode="auto">
                  <a:xfrm>
                    <a:off x="-3112944" y="3944940"/>
                    <a:ext cx="82550" cy="138112"/>
                  </a:xfrm>
                  <a:custGeom>
                    <a:avLst/>
                    <a:gdLst>
                      <a:gd name="T0" fmla="*/ 0 w 52"/>
                      <a:gd name="T1" fmla="*/ 61 h 87"/>
                      <a:gd name="T2" fmla="*/ 26 w 52"/>
                      <a:gd name="T3" fmla="*/ 87 h 87"/>
                      <a:gd name="T4" fmla="*/ 52 w 52"/>
                      <a:gd name="T5" fmla="*/ 61 h 87"/>
                      <a:gd name="T6" fmla="*/ 52 w 52"/>
                      <a:gd name="T7" fmla="*/ 0 h 87"/>
                      <a:gd name="T8" fmla="*/ 0 w 52"/>
                      <a:gd name="T9" fmla="*/ 0 h 87"/>
                      <a:gd name="T10" fmla="*/ 0 w 52"/>
                      <a:gd name="T11" fmla="*/ 61 h 87"/>
                    </a:gdLst>
                    <a:ahLst/>
                    <a:cxnLst>
                      <a:cxn ang="0">
                        <a:pos x="T0" y="T1"/>
                      </a:cxn>
                      <a:cxn ang="0">
                        <a:pos x="T2" y="T3"/>
                      </a:cxn>
                      <a:cxn ang="0">
                        <a:pos x="T4" y="T5"/>
                      </a:cxn>
                      <a:cxn ang="0">
                        <a:pos x="T6" y="T7"/>
                      </a:cxn>
                      <a:cxn ang="0">
                        <a:pos x="T8" y="T9"/>
                      </a:cxn>
                      <a:cxn ang="0">
                        <a:pos x="T10" y="T11"/>
                      </a:cxn>
                    </a:cxnLst>
                    <a:rect l="0" t="0" r="r" b="b"/>
                    <a:pathLst>
                      <a:path w="52" h="87">
                        <a:moveTo>
                          <a:pt x="0" y="61"/>
                        </a:moveTo>
                        <a:lnTo>
                          <a:pt x="26" y="87"/>
                        </a:lnTo>
                        <a:lnTo>
                          <a:pt x="52" y="61"/>
                        </a:lnTo>
                        <a:lnTo>
                          <a:pt x="52" y="0"/>
                        </a:lnTo>
                        <a:lnTo>
                          <a:pt x="0" y="0"/>
                        </a:lnTo>
                        <a:lnTo>
                          <a:pt x="0" y="61"/>
                        </a:lnTo>
                        <a:close/>
                      </a:path>
                    </a:pathLst>
                  </a:custGeom>
                  <a:solidFill>
                    <a:srgbClr val="DF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0" name="Freeform 123"/>
                  <p:cNvSpPr>
                    <a:spLocks/>
                  </p:cNvSpPr>
                  <p:nvPr/>
                </p:nvSpPr>
                <p:spPr bwMode="auto">
                  <a:xfrm>
                    <a:off x="-3112944" y="3944940"/>
                    <a:ext cx="82550" cy="71437"/>
                  </a:xfrm>
                  <a:custGeom>
                    <a:avLst/>
                    <a:gdLst>
                      <a:gd name="T0" fmla="*/ 0 w 22"/>
                      <a:gd name="T1" fmla="*/ 18 h 19"/>
                      <a:gd name="T2" fmla="*/ 11 w 22"/>
                      <a:gd name="T3" fmla="*/ 19 h 19"/>
                      <a:gd name="T4" fmla="*/ 22 w 22"/>
                      <a:gd name="T5" fmla="*/ 18 h 19"/>
                      <a:gd name="T6" fmla="*/ 22 w 22"/>
                      <a:gd name="T7" fmla="*/ 0 h 19"/>
                      <a:gd name="T8" fmla="*/ 0 w 22"/>
                      <a:gd name="T9" fmla="*/ 0 h 19"/>
                      <a:gd name="T10" fmla="*/ 0 w 22"/>
                      <a:gd name="T11" fmla="*/ 18 h 19"/>
                    </a:gdLst>
                    <a:ahLst/>
                    <a:cxnLst>
                      <a:cxn ang="0">
                        <a:pos x="T0" y="T1"/>
                      </a:cxn>
                      <a:cxn ang="0">
                        <a:pos x="T2" y="T3"/>
                      </a:cxn>
                      <a:cxn ang="0">
                        <a:pos x="T4" y="T5"/>
                      </a:cxn>
                      <a:cxn ang="0">
                        <a:pos x="T6" y="T7"/>
                      </a:cxn>
                      <a:cxn ang="0">
                        <a:pos x="T8" y="T9"/>
                      </a:cxn>
                      <a:cxn ang="0">
                        <a:pos x="T10" y="T11"/>
                      </a:cxn>
                    </a:cxnLst>
                    <a:rect l="0" t="0" r="r" b="b"/>
                    <a:pathLst>
                      <a:path w="22" h="19">
                        <a:moveTo>
                          <a:pt x="0" y="18"/>
                        </a:moveTo>
                        <a:cubicBezTo>
                          <a:pt x="3" y="19"/>
                          <a:pt x="7" y="19"/>
                          <a:pt x="11" y="19"/>
                        </a:cubicBezTo>
                        <a:cubicBezTo>
                          <a:pt x="15" y="19"/>
                          <a:pt x="19" y="19"/>
                          <a:pt x="22" y="18"/>
                        </a:cubicBezTo>
                        <a:cubicBezTo>
                          <a:pt x="22" y="0"/>
                          <a:pt x="22" y="0"/>
                          <a:pt x="22" y="0"/>
                        </a:cubicBezTo>
                        <a:cubicBezTo>
                          <a:pt x="22" y="0"/>
                          <a:pt x="22" y="0"/>
                          <a:pt x="0" y="0"/>
                        </a:cubicBezTo>
                        <a:cubicBezTo>
                          <a:pt x="0" y="0"/>
                          <a:pt x="0" y="0"/>
                          <a:pt x="0" y="18"/>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1" name="Freeform 124"/>
                  <p:cNvSpPr>
                    <a:spLocks/>
                  </p:cNvSpPr>
                  <p:nvPr/>
                </p:nvSpPr>
                <p:spPr bwMode="auto">
                  <a:xfrm>
                    <a:off x="-3170094" y="3813178"/>
                    <a:ext cx="196850" cy="187325"/>
                  </a:xfrm>
                  <a:custGeom>
                    <a:avLst/>
                    <a:gdLst>
                      <a:gd name="T0" fmla="*/ 0 w 52"/>
                      <a:gd name="T1" fmla="*/ 41 h 50"/>
                      <a:gd name="T2" fmla="*/ 26 w 52"/>
                      <a:gd name="T3" fmla="*/ 50 h 50"/>
                      <a:gd name="T4" fmla="*/ 52 w 52"/>
                      <a:gd name="T5" fmla="*/ 41 h 50"/>
                      <a:gd name="T6" fmla="*/ 52 w 52"/>
                      <a:gd name="T7" fmla="*/ 41 h 50"/>
                      <a:gd name="T8" fmla="*/ 52 w 52"/>
                      <a:gd name="T9" fmla="*/ 0 h 50"/>
                      <a:gd name="T10" fmla="*/ 0 w 52"/>
                      <a:gd name="T11" fmla="*/ 0 h 50"/>
                      <a:gd name="T12" fmla="*/ 0 w 52"/>
                      <a:gd name="T13" fmla="*/ 41 h 50"/>
                    </a:gdLst>
                    <a:ahLst/>
                    <a:cxnLst>
                      <a:cxn ang="0">
                        <a:pos x="T0" y="T1"/>
                      </a:cxn>
                      <a:cxn ang="0">
                        <a:pos x="T2" y="T3"/>
                      </a:cxn>
                      <a:cxn ang="0">
                        <a:pos x="T4" y="T5"/>
                      </a:cxn>
                      <a:cxn ang="0">
                        <a:pos x="T6" y="T7"/>
                      </a:cxn>
                      <a:cxn ang="0">
                        <a:pos x="T8" y="T9"/>
                      </a:cxn>
                      <a:cxn ang="0">
                        <a:pos x="T10" y="T11"/>
                      </a:cxn>
                      <a:cxn ang="0">
                        <a:pos x="T12" y="T13"/>
                      </a:cxn>
                    </a:cxnLst>
                    <a:rect l="0" t="0" r="r" b="b"/>
                    <a:pathLst>
                      <a:path w="52" h="50">
                        <a:moveTo>
                          <a:pt x="0" y="41"/>
                        </a:moveTo>
                        <a:cubicBezTo>
                          <a:pt x="7" y="47"/>
                          <a:pt x="16" y="50"/>
                          <a:pt x="26" y="50"/>
                        </a:cubicBezTo>
                        <a:cubicBezTo>
                          <a:pt x="36" y="50"/>
                          <a:pt x="45" y="47"/>
                          <a:pt x="52" y="41"/>
                        </a:cubicBezTo>
                        <a:cubicBezTo>
                          <a:pt x="52" y="41"/>
                          <a:pt x="52" y="41"/>
                          <a:pt x="52" y="41"/>
                        </a:cubicBezTo>
                        <a:cubicBezTo>
                          <a:pt x="52" y="41"/>
                          <a:pt x="52" y="41"/>
                          <a:pt x="52" y="0"/>
                        </a:cubicBezTo>
                        <a:cubicBezTo>
                          <a:pt x="0" y="0"/>
                          <a:pt x="0" y="0"/>
                          <a:pt x="0" y="0"/>
                        </a:cubicBezTo>
                        <a:cubicBezTo>
                          <a:pt x="0" y="0"/>
                          <a:pt x="0" y="0"/>
                          <a:pt x="0" y="41"/>
                        </a:cubicBezTo>
                        <a:close/>
                      </a:path>
                    </a:pathLst>
                  </a:custGeom>
                  <a:solidFill>
                    <a:srgbClr val="DF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2" name="Rectangle 125"/>
                  <p:cNvSpPr>
                    <a:spLocks noChangeArrowheads="1"/>
                  </p:cNvSpPr>
                  <p:nvPr/>
                </p:nvSpPr>
                <p:spPr bwMode="auto">
                  <a:xfrm>
                    <a:off x="-2989119" y="3802065"/>
                    <a:ext cx="15875" cy="101600"/>
                  </a:xfrm>
                  <a:prstGeom prst="rect">
                    <a:avLst/>
                  </a:pr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3" name="Rectangle 126"/>
                  <p:cNvSpPr>
                    <a:spLocks noChangeArrowheads="1"/>
                  </p:cNvSpPr>
                  <p:nvPr/>
                </p:nvSpPr>
                <p:spPr bwMode="auto">
                  <a:xfrm>
                    <a:off x="-3170094" y="3802065"/>
                    <a:ext cx="15875" cy="101600"/>
                  </a:xfrm>
                  <a:prstGeom prst="rect">
                    <a:avLst/>
                  </a:pr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4" name="Oval 127"/>
                  <p:cNvSpPr>
                    <a:spLocks noChangeArrowheads="1"/>
                  </p:cNvSpPr>
                  <p:nvPr/>
                </p:nvSpPr>
                <p:spPr bwMode="auto">
                  <a:xfrm>
                    <a:off x="-3131994" y="3868740"/>
                    <a:ext cx="14288" cy="158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5" name="Oval 128"/>
                  <p:cNvSpPr>
                    <a:spLocks noChangeArrowheads="1"/>
                  </p:cNvSpPr>
                  <p:nvPr/>
                </p:nvSpPr>
                <p:spPr bwMode="auto">
                  <a:xfrm>
                    <a:off x="-3027219" y="3868740"/>
                    <a:ext cx="15875" cy="158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6" name="Freeform 129"/>
                  <p:cNvSpPr>
                    <a:spLocks/>
                  </p:cNvSpPr>
                  <p:nvPr/>
                </p:nvSpPr>
                <p:spPr bwMode="auto">
                  <a:xfrm>
                    <a:off x="-3087544" y="3914778"/>
                    <a:ext cx="30163" cy="14287"/>
                  </a:xfrm>
                  <a:custGeom>
                    <a:avLst/>
                    <a:gdLst>
                      <a:gd name="T0" fmla="*/ 4 w 8"/>
                      <a:gd name="T1" fmla="*/ 4 h 4"/>
                      <a:gd name="T2" fmla="*/ 8 w 8"/>
                      <a:gd name="T3" fmla="*/ 0 h 4"/>
                      <a:gd name="T4" fmla="*/ 0 w 8"/>
                      <a:gd name="T5" fmla="*/ 0 h 4"/>
                      <a:gd name="T6" fmla="*/ 4 w 8"/>
                      <a:gd name="T7" fmla="*/ 4 h 4"/>
                    </a:gdLst>
                    <a:ahLst/>
                    <a:cxnLst>
                      <a:cxn ang="0">
                        <a:pos x="T0" y="T1"/>
                      </a:cxn>
                      <a:cxn ang="0">
                        <a:pos x="T2" y="T3"/>
                      </a:cxn>
                      <a:cxn ang="0">
                        <a:pos x="T4" y="T5"/>
                      </a:cxn>
                      <a:cxn ang="0">
                        <a:pos x="T6" y="T7"/>
                      </a:cxn>
                    </a:cxnLst>
                    <a:rect l="0" t="0" r="r" b="b"/>
                    <a:pathLst>
                      <a:path w="8" h="4">
                        <a:moveTo>
                          <a:pt x="4" y="4"/>
                        </a:moveTo>
                        <a:cubicBezTo>
                          <a:pt x="6" y="4"/>
                          <a:pt x="8" y="2"/>
                          <a:pt x="8" y="0"/>
                        </a:cubicBezTo>
                        <a:cubicBezTo>
                          <a:pt x="0" y="0"/>
                          <a:pt x="0" y="0"/>
                          <a:pt x="0" y="0"/>
                        </a:cubicBezTo>
                        <a:cubicBezTo>
                          <a:pt x="0" y="2"/>
                          <a:pt x="2" y="4"/>
                          <a:pt x="4" y="4"/>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7" name="Freeform 130"/>
                  <p:cNvSpPr>
                    <a:spLocks/>
                  </p:cNvSpPr>
                  <p:nvPr/>
                </p:nvSpPr>
                <p:spPr bwMode="auto">
                  <a:xfrm>
                    <a:off x="-3101831" y="3959228"/>
                    <a:ext cx="60325" cy="19050"/>
                  </a:xfrm>
                  <a:custGeom>
                    <a:avLst/>
                    <a:gdLst>
                      <a:gd name="T0" fmla="*/ 14 w 16"/>
                      <a:gd name="T1" fmla="*/ 0 h 5"/>
                      <a:gd name="T2" fmla="*/ 2 w 16"/>
                      <a:gd name="T3" fmla="*/ 0 h 5"/>
                      <a:gd name="T4" fmla="*/ 0 w 16"/>
                      <a:gd name="T5" fmla="*/ 2 h 5"/>
                      <a:gd name="T6" fmla="*/ 2 w 16"/>
                      <a:gd name="T7" fmla="*/ 5 h 5"/>
                      <a:gd name="T8" fmla="*/ 14 w 16"/>
                      <a:gd name="T9" fmla="*/ 5 h 5"/>
                      <a:gd name="T10" fmla="*/ 16 w 16"/>
                      <a:gd name="T11" fmla="*/ 2 h 5"/>
                      <a:gd name="T12" fmla="*/ 14 w 1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6" h="5">
                        <a:moveTo>
                          <a:pt x="14" y="0"/>
                        </a:moveTo>
                        <a:cubicBezTo>
                          <a:pt x="14" y="0"/>
                          <a:pt x="14" y="0"/>
                          <a:pt x="2" y="0"/>
                        </a:cubicBezTo>
                        <a:cubicBezTo>
                          <a:pt x="1" y="0"/>
                          <a:pt x="0" y="1"/>
                          <a:pt x="0" y="2"/>
                        </a:cubicBezTo>
                        <a:cubicBezTo>
                          <a:pt x="0" y="3"/>
                          <a:pt x="1" y="5"/>
                          <a:pt x="2" y="5"/>
                        </a:cubicBezTo>
                        <a:cubicBezTo>
                          <a:pt x="2" y="5"/>
                          <a:pt x="2" y="5"/>
                          <a:pt x="14" y="5"/>
                        </a:cubicBezTo>
                        <a:cubicBezTo>
                          <a:pt x="15" y="5"/>
                          <a:pt x="16" y="3"/>
                          <a:pt x="16" y="2"/>
                        </a:cubicBezTo>
                        <a:cubicBezTo>
                          <a:pt x="16" y="1"/>
                          <a:pt x="15" y="0"/>
                          <a:pt x="14" y="0"/>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78" name="Freeform 131"/>
                  <p:cNvSpPr>
                    <a:spLocks noEditPoints="1"/>
                  </p:cNvSpPr>
                  <p:nvPr/>
                </p:nvSpPr>
                <p:spPr bwMode="auto">
                  <a:xfrm>
                    <a:off x="-3124056" y="3929065"/>
                    <a:ext cx="104775" cy="93662"/>
                  </a:xfrm>
                  <a:custGeom>
                    <a:avLst/>
                    <a:gdLst>
                      <a:gd name="T0" fmla="*/ 14 w 28"/>
                      <a:gd name="T1" fmla="*/ 0 h 25"/>
                      <a:gd name="T2" fmla="*/ 0 w 28"/>
                      <a:gd name="T3" fmla="*/ 14 h 25"/>
                      <a:gd name="T4" fmla="*/ 0 w 28"/>
                      <a:gd name="T5" fmla="*/ 22 h 25"/>
                      <a:gd name="T6" fmla="*/ 0 w 28"/>
                      <a:gd name="T7" fmla="*/ 23 h 25"/>
                      <a:gd name="T8" fmla="*/ 14 w 28"/>
                      <a:gd name="T9" fmla="*/ 25 h 25"/>
                      <a:gd name="T10" fmla="*/ 28 w 28"/>
                      <a:gd name="T11" fmla="*/ 23 h 25"/>
                      <a:gd name="T12" fmla="*/ 28 w 28"/>
                      <a:gd name="T13" fmla="*/ 22 h 25"/>
                      <a:gd name="T14" fmla="*/ 28 w 28"/>
                      <a:gd name="T15" fmla="*/ 14 h 25"/>
                      <a:gd name="T16" fmla="*/ 14 w 28"/>
                      <a:gd name="T17" fmla="*/ 0 h 25"/>
                      <a:gd name="T18" fmla="*/ 22 w 28"/>
                      <a:gd name="T19" fmla="*/ 16 h 25"/>
                      <a:gd name="T20" fmla="*/ 16 w 28"/>
                      <a:gd name="T21" fmla="*/ 17 h 25"/>
                      <a:gd name="T22" fmla="*/ 16 w 28"/>
                      <a:gd name="T23" fmla="*/ 13 h 25"/>
                      <a:gd name="T24" fmla="*/ 12 w 28"/>
                      <a:gd name="T25" fmla="*/ 13 h 25"/>
                      <a:gd name="T26" fmla="*/ 12 w 28"/>
                      <a:gd name="T27" fmla="*/ 17 h 25"/>
                      <a:gd name="T28" fmla="*/ 5 w 28"/>
                      <a:gd name="T29" fmla="*/ 16 h 25"/>
                      <a:gd name="T30" fmla="*/ 5 w 28"/>
                      <a:gd name="T31" fmla="*/ 13 h 25"/>
                      <a:gd name="T32" fmla="*/ 14 w 28"/>
                      <a:gd name="T33" fmla="*/ 8 h 25"/>
                      <a:gd name="T34" fmla="*/ 23 w 28"/>
                      <a:gd name="T35" fmla="*/ 13 h 25"/>
                      <a:gd name="T36" fmla="*/ 22 w 28"/>
                      <a:gd name="T3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5">
                        <a:moveTo>
                          <a:pt x="14" y="0"/>
                        </a:moveTo>
                        <a:cubicBezTo>
                          <a:pt x="6" y="0"/>
                          <a:pt x="0" y="6"/>
                          <a:pt x="0" y="14"/>
                        </a:cubicBezTo>
                        <a:cubicBezTo>
                          <a:pt x="0" y="22"/>
                          <a:pt x="0" y="22"/>
                          <a:pt x="0" y="22"/>
                        </a:cubicBezTo>
                        <a:cubicBezTo>
                          <a:pt x="0" y="22"/>
                          <a:pt x="0" y="23"/>
                          <a:pt x="0" y="23"/>
                        </a:cubicBezTo>
                        <a:cubicBezTo>
                          <a:pt x="5" y="24"/>
                          <a:pt x="9" y="25"/>
                          <a:pt x="14" y="25"/>
                        </a:cubicBezTo>
                        <a:cubicBezTo>
                          <a:pt x="19" y="25"/>
                          <a:pt x="24" y="24"/>
                          <a:pt x="28" y="23"/>
                        </a:cubicBezTo>
                        <a:cubicBezTo>
                          <a:pt x="28" y="23"/>
                          <a:pt x="28" y="22"/>
                          <a:pt x="28" y="22"/>
                        </a:cubicBezTo>
                        <a:cubicBezTo>
                          <a:pt x="28" y="14"/>
                          <a:pt x="28" y="14"/>
                          <a:pt x="28" y="14"/>
                        </a:cubicBezTo>
                        <a:cubicBezTo>
                          <a:pt x="28" y="6"/>
                          <a:pt x="22" y="0"/>
                          <a:pt x="14" y="0"/>
                        </a:cubicBezTo>
                        <a:close/>
                        <a:moveTo>
                          <a:pt x="22" y="16"/>
                        </a:moveTo>
                        <a:cubicBezTo>
                          <a:pt x="21" y="17"/>
                          <a:pt x="18" y="17"/>
                          <a:pt x="16" y="17"/>
                        </a:cubicBezTo>
                        <a:cubicBezTo>
                          <a:pt x="16" y="13"/>
                          <a:pt x="16" y="13"/>
                          <a:pt x="16" y="13"/>
                        </a:cubicBezTo>
                        <a:cubicBezTo>
                          <a:pt x="12" y="13"/>
                          <a:pt x="12" y="13"/>
                          <a:pt x="12" y="13"/>
                        </a:cubicBezTo>
                        <a:cubicBezTo>
                          <a:pt x="12" y="17"/>
                          <a:pt x="12" y="17"/>
                          <a:pt x="12" y="17"/>
                        </a:cubicBezTo>
                        <a:cubicBezTo>
                          <a:pt x="10" y="17"/>
                          <a:pt x="7" y="17"/>
                          <a:pt x="5" y="16"/>
                        </a:cubicBezTo>
                        <a:cubicBezTo>
                          <a:pt x="5" y="16"/>
                          <a:pt x="5" y="13"/>
                          <a:pt x="5" y="13"/>
                        </a:cubicBezTo>
                        <a:cubicBezTo>
                          <a:pt x="5" y="8"/>
                          <a:pt x="9" y="8"/>
                          <a:pt x="14" y="8"/>
                        </a:cubicBezTo>
                        <a:cubicBezTo>
                          <a:pt x="19" y="8"/>
                          <a:pt x="23" y="8"/>
                          <a:pt x="23" y="13"/>
                        </a:cubicBezTo>
                        <a:cubicBezTo>
                          <a:pt x="23" y="13"/>
                          <a:pt x="22" y="16"/>
                          <a:pt x="22" y="1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nvGrpSpPr>
              <p:cNvPr id="1435" name="Group 1434"/>
              <p:cNvGrpSpPr/>
              <p:nvPr/>
            </p:nvGrpSpPr>
            <p:grpSpPr>
              <a:xfrm>
                <a:off x="1556393" y="1487005"/>
                <a:ext cx="710490" cy="710489"/>
                <a:chOff x="1817306" y="1487005"/>
                <a:chExt cx="710490" cy="710489"/>
              </a:xfrm>
            </p:grpSpPr>
            <p:sp>
              <p:nvSpPr>
                <p:cNvPr id="1436" name="Oval 118"/>
                <p:cNvSpPr>
                  <a:spLocks noChangeArrowheads="1"/>
                </p:cNvSpPr>
                <p:nvPr/>
              </p:nvSpPr>
              <p:spPr bwMode="auto">
                <a:xfrm>
                  <a:off x="1821297" y="1487005"/>
                  <a:ext cx="706499" cy="710489"/>
                </a:xfrm>
                <a:prstGeom prst="ellipse">
                  <a:avLst/>
                </a:prstGeom>
                <a:solidFill>
                  <a:schemeClr val="bg1"/>
                </a:solidFill>
                <a:ln w="31750">
                  <a:solidFill>
                    <a:srgbClr val="00BCF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1437" name="Group 1436"/>
                <p:cNvGrpSpPr/>
                <p:nvPr/>
              </p:nvGrpSpPr>
              <p:grpSpPr>
                <a:xfrm>
                  <a:off x="1817306" y="1487005"/>
                  <a:ext cx="710490" cy="706666"/>
                  <a:chOff x="-1700069" y="274640"/>
                  <a:chExt cx="565150" cy="562109"/>
                </a:xfrm>
              </p:grpSpPr>
              <p:sp>
                <p:nvSpPr>
                  <p:cNvPr id="1438" name="Oval 156"/>
                  <p:cNvSpPr>
                    <a:spLocks noChangeArrowheads="1"/>
                  </p:cNvSpPr>
                  <p:nvPr/>
                </p:nvSpPr>
                <p:spPr bwMode="auto">
                  <a:xfrm>
                    <a:off x="-1700069" y="274640"/>
                    <a:ext cx="565150" cy="560387"/>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39" name="Rectangle 157"/>
                  <p:cNvSpPr>
                    <a:spLocks noChangeArrowheads="1"/>
                  </p:cNvSpPr>
                  <p:nvPr/>
                </p:nvSpPr>
                <p:spPr bwMode="auto">
                  <a:xfrm>
                    <a:off x="-1519094" y="579440"/>
                    <a:ext cx="200025" cy="120650"/>
                  </a:xfrm>
                  <a:prstGeom prst="rect">
                    <a:avLst/>
                  </a:prstGeom>
                  <a:solidFill>
                    <a:srgbClr val="673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0" name="Rectangle 158"/>
                  <p:cNvSpPr>
                    <a:spLocks noChangeArrowheads="1"/>
                  </p:cNvSpPr>
                  <p:nvPr/>
                </p:nvSpPr>
                <p:spPr bwMode="auto">
                  <a:xfrm>
                    <a:off x="-1496869" y="623890"/>
                    <a:ext cx="158750" cy="52387"/>
                  </a:xfrm>
                  <a:prstGeom prst="rect">
                    <a:avLst/>
                  </a:prstGeom>
                  <a:solidFill>
                    <a:srgbClr val="D2D3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1" name="Freeform 159"/>
                  <p:cNvSpPr>
                    <a:spLocks/>
                  </p:cNvSpPr>
                  <p:nvPr/>
                </p:nvSpPr>
                <p:spPr bwMode="auto">
                  <a:xfrm>
                    <a:off x="-1538144" y="466728"/>
                    <a:ext cx="241300" cy="49212"/>
                  </a:xfrm>
                  <a:custGeom>
                    <a:avLst/>
                    <a:gdLst>
                      <a:gd name="T0" fmla="*/ 61 w 64"/>
                      <a:gd name="T1" fmla="*/ 0 h 13"/>
                      <a:gd name="T2" fmla="*/ 3 w 64"/>
                      <a:gd name="T3" fmla="*/ 0 h 13"/>
                      <a:gd name="T4" fmla="*/ 0 w 64"/>
                      <a:gd name="T5" fmla="*/ 3 h 13"/>
                      <a:gd name="T6" fmla="*/ 0 w 64"/>
                      <a:gd name="T7" fmla="*/ 10 h 13"/>
                      <a:gd name="T8" fmla="*/ 3 w 64"/>
                      <a:gd name="T9" fmla="*/ 13 h 13"/>
                      <a:gd name="T10" fmla="*/ 61 w 64"/>
                      <a:gd name="T11" fmla="*/ 13 h 13"/>
                      <a:gd name="T12" fmla="*/ 64 w 64"/>
                      <a:gd name="T13" fmla="*/ 10 h 13"/>
                      <a:gd name="T14" fmla="*/ 64 w 64"/>
                      <a:gd name="T15" fmla="*/ 3 h 13"/>
                      <a:gd name="T16" fmla="*/ 61 w 6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3">
                        <a:moveTo>
                          <a:pt x="61" y="0"/>
                        </a:moveTo>
                        <a:cubicBezTo>
                          <a:pt x="61" y="0"/>
                          <a:pt x="61" y="0"/>
                          <a:pt x="3" y="0"/>
                        </a:cubicBezTo>
                        <a:cubicBezTo>
                          <a:pt x="1" y="0"/>
                          <a:pt x="0" y="1"/>
                          <a:pt x="0" y="3"/>
                        </a:cubicBezTo>
                        <a:cubicBezTo>
                          <a:pt x="0" y="3"/>
                          <a:pt x="0" y="3"/>
                          <a:pt x="0" y="10"/>
                        </a:cubicBezTo>
                        <a:cubicBezTo>
                          <a:pt x="0" y="12"/>
                          <a:pt x="1" y="13"/>
                          <a:pt x="3" y="13"/>
                        </a:cubicBezTo>
                        <a:cubicBezTo>
                          <a:pt x="3" y="13"/>
                          <a:pt x="3" y="13"/>
                          <a:pt x="61" y="13"/>
                        </a:cubicBezTo>
                        <a:cubicBezTo>
                          <a:pt x="63" y="13"/>
                          <a:pt x="64" y="12"/>
                          <a:pt x="64" y="10"/>
                        </a:cubicBezTo>
                        <a:cubicBezTo>
                          <a:pt x="64" y="3"/>
                          <a:pt x="64" y="3"/>
                          <a:pt x="64" y="3"/>
                        </a:cubicBezTo>
                        <a:cubicBezTo>
                          <a:pt x="64" y="1"/>
                          <a:pt x="63" y="0"/>
                          <a:pt x="61" y="0"/>
                        </a:cubicBez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2" name="Freeform 160"/>
                  <p:cNvSpPr>
                    <a:spLocks/>
                  </p:cNvSpPr>
                  <p:nvPr/>
                </p:nvSpPr>
                <p:spPr bwMode="auto">
                  <a:xfrm>
                    <a:off x="-1541319" y="650878"/>
                    <a:ext cx="244475" cy="184150"/>
                  </a:xfrm>
                  <a:custGeom>
                    <a:avLst/>
                    <a:gdLst>
                      <a:gd name="T0" fmla="*/ 0 w 65"/>
                      <a:gd name="T1" fmla="*/ 0 h 49"/>
                      <a:gd name="T2" fmla="*/ 0 w 65"/>
                      <a:gd name="T3" fmla="*/ 42 h 49"/>
                      <a:gd name="T4" fmla="*/ 33 w 65"/>
                      <a:gd name="T5" fmla="*/ 49 h 49"/>
                      <a:gd name="T6" fmla="*/ 65 w 65"/>
                      <a:gd name="T7" fmla="*/ 42 h 49"/>
                      <a:gd name="T8" fmla="*/ 65 w 65"/>
                      <a:gd name="T9" fmla="*/ 0 h 49"/>
                      <a:gd name="T10" fmla="*/ 0 w 65"/>
                      <a:gd name="T11" fmla="*/ 0 h 49"/>
                    </a:gdLst>
                    <a:ahLst/>
                    <a:cxnLst>
                      <a:cxn ang="0">
                        <a:pos x="T0" y="T1"/>
                      </a:cxn>
                      <a:cxn ang="0">
                        <a:pos x="T2" y="T3"/>
                      </a:cxn>
                      <a:cxn ang="0">
                        <a:pos x="T4" y="T5"/>
                      </a:cxn>
                      <a:cxn ang="0">
                        <a:pos x="T6" y="T7"/>
                      </a:cxn>
                      <a:cxn ang="0">
                        <a:pos x="T8" y="T9"/>
                      </a:cxn>
                      <a:cxn ang="0">
                        <a:pos x="T10" y="T11"/>
                      </a:cxn>
                    </a:cxnLst>
                    <a:rect l="0" t="0" r="r" b="b"/>
                    <a:pathLst>
                      <a:path w="65" h="49">
                        <a:moveTo>
                          <a:pt x="0" y="0"/>
                        </a:moveTo>
                        <a:cubicBezTo>
                          <a:pt x="0" y="42"/>
                          <a:pt x="0" y="42"/>
                          <a:pt x="0" y="42"/>
                        </a:cubicBezTo>
                        <a:cubicBezTo>
                          <a:pt x="10" y="47"/>
                          <a:pt x="21" y="49"/>
                          <a:pt x="33" y="49"/>
                        </a:cubicBezTo>
                        <a:cubicBezTo>
                          <a:pt x="45" y="49"/>
                          <a:pt x="55" y="47"/>
                          <a:pt x="65" y="42"/>
                        </a:cubicBezTo>
                        <a:cubicBezTo>
                          <a:pt x="65" y="0"/>
                          <a:pt x="65" y="0"/>
                          <a:pt x="65" y="0"/>
                        </a:cubicBezTo>
                        <a:lnTo>
                          <a:pt x="0" y="0"/>
                        </a:ln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3" name="Freeform 161"/>
                  <p:cNvSpPr>
                    <a:spLocks/>
                  </p:cNvSpPr>
                  <p:nvPr/>
                </p:nvSpPr>
                <p:spPr bwMode="auto">
                  <a:xfrm>
                    <a:off x="-1458769" y="557215"/>
                    <a:ext cx="82550" cy="134937"/>
                  </a:xfrm>
                  <a:custGeom>
                    <a:avLst/>
                    <a:gdLst>
                      <a:gd name="T0" fmla="*/ 0 w 52"/>
                      <a:gd name="T1" fmla="*/ 83 h 85"/>
                      <a:gd name="T2" fmla="*/ 26 w 52"/>
                      <a:gd name="T3" fmla="*/ 85 h 85"/>
                      <a:gd name="T4" fmla="*/ 52 w 52"/>
                      <a:gd name="T5" fmla="*/ 85 h 85"/>
                      <a:gd name="T6" fmla="*/ 52 w 52"/>
                      <a:gd name="T7" fmla="*/ 0 h 85"/>
                      <a:gd name="T8" fmla="*/ 0 w 52"/>
                      <a:gd name="T9" fmla="*/ 0 h 85"/>
                      <a:gd name="T10" fmla="*/ 0 w 52"/>
                      <a:gd name="T11" fmla="*/ 83 h 85"/>
                    </a:gdLst>
                    <a:ahLst/>
                    <a:cxnLst>
                      <a:cxn ang="0">
                        <a:pos x="T0" y="T1"/>
                      </a:cxn>
                      <a:cxn ang="0">
                        <a:pos x="T2" y="T3"/>
                      </a:cxn>
                      <a:cxn ang="0">
                        <a:pos x="T4" y="T5"/>
                      </a:cxn>
                      <a:cxn ang="0">
                        <a:pos x="T6" y="T7"/>
                      </a:cxn>
                      <a:cxn ang="0">
                        <a:pos x="T8" y="T9"/>
                      </a:cxn>
                      <a:cxn ang="0">
                        <a:pos x="T10" y="T11"/>
                      </a:cxn>
                    </a:cxnLst>
                    <a:rect l="0" t="0" r="r" b="b"/>
                    <a:pathLst>
                      <a:path w="52" h="85">
                        <a:moveTo>
                          <a:pt x="0" y="83"/>
                        </a:moveTo>
                        <a:lnTo>
                          <a:pt x="26" y="85"/>
                        </a:lnTo>
                        <a:lnTo>
                          <a:pt x="52" y="85"/>
                        </a:lnTo>
                        <a:lnTo>
                          <a:pt x="52" y="0"/>
                        </a:lnTo>
                        <a:lnTo>
                          <a:pt x="0" y="0"/>
                        </a:lnTo>
                        <a:lnTo>
                          <a:pt x="0" y="83"/>
                        </a:ln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4" name="Freeform 162"/>
                  <p:cNvSpPr>
                    <a:spLocks/>
                  </p:cNvSpPr>
                  <p:nvPr/>
                </p:nvSpPr>
                <p:spPr bwMode="auto">
                  <a:xfrm>
                    <a:off x="-1458769" y="557215"/>
                    <a:ext cx="82550" cy="71437"/>
                  </a:xfrm>
                  <a:custGeom>
                    <a:avLst/>
                    <a:gdLst>
                      <a:gd name="T0" fmla="*/ 0 w 22"/>
                      <a:gd name="T1" fmla="*/ 18 h 19"/>
                      <a:gd name="T2" fmla="*/ 11 w 22"/>
                      <a:gd name="T3" fmla="*/ 19 h 19"/>
                      <a:gd name="T4" fmla="*/ 22 w 22"/>
                      <a:gd name="T5" fmla="*/ 18 h 19"/>
                      <a:gd name="T6" fmla="*/ 22 w 22"/>
                      <a:gd name="T7" fmla="*/ 0 h 19"/>
                      <a:gd name="T8" fmla="*/ 0 w 22"/>
                      <a:gd name="T9" fmla="*/ 0 h 19"/>
                      <a:gd name="T10" fmla="*/ 0 w 22"/>
                      <a:gd name="T11" fmla="*/ 18 h 19"/>
                    </a:gdLst>
                    <a:ahLst/>
                    <a:cxnLst>
                      <a:cxn ang="0">
                        <a:pos x="T0" y="T1"/>
                      </a:cxn>
                      <a:cxn ang="0">
                        <a:pos x="T2" y="T3"/>
                      </a:cxn>
                      <a:cxn ang="0">
                        <a:pos x="T4" y="T5"/>
                      </a:cxn>
                      <a:cxn ang="0">
                        <a:pos x="T6" y="T7"/>
                      </a:cxn>
                      <a:cxn ang="0">
                        <a:pos x="T8" y="T9"/>
                      </a:cxn>
                      <a:cxn ang="0">
                        <a:pos x="T10" y="T11"/>
                      </a:cxn>
                    </a:cxnLst>
                    <a:rect l="0" t="0" r="r" b="b"/>
                    <a:pathLst>
                      <a:path w="22" h="19">
                        <a:moveTo>
                          <a:pt x="0" y="18"/>
                        </a:moveTo>
                        <a:cubicBezTo>
                          <a:pt x="3" y="19"/>
                          <a:pt x="7" y="19"/>
                          <a:pt x="11" y="19"/>
                        </a:cubicBezTo>
                        <a:cubicBezTo>
                          <a:pt x="15" y="19"/>
                          <a:pt x="18" y="19"/>
                          <a:pt x="22" y="18"/>
                        </a:cubicBezTo>
                        <a:cubicBezTo>
                          <a:pt x="22" y="0"/>
                          <a:pt x="22" y="0"/>
                          <a:pt x="22" y="0"/>
                        </a:cubicBezTo>
                        <a:cubicBezTo>
                          <a:pt x="0" y="0"/>
                          <a:pt x="0" y="0"/>
                          <a:pt x="0" y="0"/>
                        </a:cubicBezTo>
                        <a:lnTo>
                          <a:pt x="0" y="18"/>
                        </a:ln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5" name="Freeform 163"/>
                  <p:cNvSpPr>
                    <a:spLocks/>
                  </p:cNvSpPr>
                  <p:nvPr/>
                </p:nvSpPr>
                <p:spPr bwMode="auto">
                  <a:xfrm>
                    <a:off x="-1519094" y="425453"/>
                    <a:ext cx="200025" cy="187325"/>
                  </a:xfrm>
                  <a:custGeom>
                    <a:avLst/>
                    <a:gdLst>
                      <a:gd name="T0" fmla="*/ 0 w 53"/>
                      <a:gd name="T1" fmla="*/ 41 h 50"/>
                      <a:gd name="T2" fmla="*/ 27 w 53"/>
                      <a:gd name="T3" fmla="*/ 50 h 50"/>
                      <a:gd name="T4" fmla="*/ 53 w 53"/>
                      <a:gd name="T5" fmla="*/ 41 h 50"/>
                      <a:gd name="T6" fmla="*/ 53 w 53"/>
                      <a:gd name="T7" fmla="*/ 0 h 50"/>
                      <a:gd name="T8" fmla="*/ 0 w 53"/>
                      <a:gd name="T9" fmla="*/ 0 h 50"/>
                      <a:gd name="T10" fmla="*/ 0 w 53"/>
                      <a:gd name="T11" fmla="*/ 41 h 50"/>
                    </a:gdLst>
                    <a:ahLst/>
                    <a:cxnLst>
                      <a:cxn ang="0">
                        <a:pos x="T0" y="T1"/>
                      </a:cxn>
                      <a:cxn ang="0">
                        <a:pos x="T2" y="T3"/>
                      </a:cxn>
                      <a:cxn ang="0">
                        <a:pos x="T4" y="T5"/>
                      </a:cxn>
                      <a:cxn ang="0">
                        <a:pos x="T6" y="T7"/>
                      </a:cxn>
                      <a:cxn ang="0">
                        <a:pos x="T8" y="T9"/>
                      </a:cxn>
                      <a:cxn ang="0">
                        <a:pos x="T10" y="T11"/>
                      </a:cxn>
                    </a:cxnLst>
                    <a:rect l="0" t="0" r="r" b="b"/>
                    <a:pathLst>
                      <a:path w="53" h="50">
                        <a:moveTo>
                          <a:pt x="0" y="41"/>
                        </a:moveTo>
                        <a:cubicBezTo>
                          <a:pt x="8" y="47"/>
                          <a:pt x="17" y="50"/>
                          <a:pt x="27" y="50"/>
                        </a:cubicBezTo>
                        <a:cubicBezTo>
                          <a:pt x="37" y="50"/>
                          <a:pt x="46" y="47"/>
                          <a:pt x="53" y="41"/>
                        </a:cubicBezTo>
                        <a:cubicBezTo>
                          <a:pt x="53" y="0"/>
                          <a:pt x="53" y="0"/>
                          <a:pt x="53" y="0"/>
                        </a:cubicBezTo>
                        <a:cubicBezTo>
                          <a:pt x="0" y="0"/>
                          <a:pt x="0" y="0"/>
                          <a:pt x="0" y="0"/>
                        </a:cubicBezTo>
                        <a:cubicBezTo>
                          <a:pt x="0" y="41"/>
                          <a:pt x="0" y="41"/>
                          <a:pt x="0" y="41"/>
                        </a:cubicBez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6" name="Freeform 164"/>
                  <p:cNvSpPr>
                    <a:spLocks/>
                  </p:cNvSpPr>
                  <p:nvPr/>
                </p:nvSpPr>
                <p:spPr bwMode="auto">
                  <a:xfrm>
                    <a:off x="-1519094" y="330203"/>
                    <a:ext cx="142875" cy="150812"/>
                  </a:xfrm>
                  <a:custGeom>
                    <a:avLst/>
                    <a:gdLst>
                      <a:gd name="T0" fmla="*/ 0 w 38"/>
                      <a:gd name="T1" fmla="*/ 27 h 40"/>
                      <a:gd name="T2" fmla="*/ 0 w 38"/>
                      <a:gd name="T3" fmla="*/ 40 h 40"/>
                      <a:gd name="T4" fmla="*/ 38 w 38"/>
                      <a:gd name="T5" fmla="*/ 2 h 40"/>
                      <a:gd name="T6" fmla="*/ 27 w 38"/>
                      <a:gd name="T7" fmla="*/ 0 h 40"/>
                      <a:gd name="T8" fmla="*/ 0 w 38"/>
                      <a:gd name="T9" fmla="*/ 27 h 40"/>
                    </a:gdLst>
                    <a:ahLst/>
                    <a:cxnLst>
                      <a:cxn ang="0">
                        <a:pos x="T0" y="T1"/>
                      </a:cxn>
                      <a:cxn ang="0">
                        <a:pos x="T2" y="T3"/>
                      </a:cxn>
                      <a:cxn ang="0">
                        <a:pos x="T4" y="T5"/>
                      </a:cxn>
                      <a:cxn ang="0">
                        <a:pos x="T6" y="T7"/>
                      </a:cxn>
                      <a:cxn ang="0">
                        <a:pos x="T8" y="T9"/>
                      </a:cxn>
                    </a:cxnLst>
                    <a:rect l="0" t="0" r="r" b="b"/>
                    <a:pathLst>
                      <a:path w="38" h="40">
                        <a:moveTo>
                          <a:pt x="0" y="27"/>
                        </a:moveTo>
                        <a:cubicBezTo>
                          <a:pt x="0" y="40"/>
                          <a:pt x="0" y="40"/>
                          <a:pt x="0" y="40"/>
                        </a:cubicBezTo>
                        <a:cubicBezTo>
                          <a:pt x="20" y="37"/>
                          <a:pt x="36" y="22"/>
                          <a:pt x="38" y="2"/>
                        </a:cubicBezTo>
                        <a:cubicBezTo>
                          <a:pt x="35" y="1"/>
                          <a:pt x="31" y="0"/>
                          <a:pt x="27" y="0"/>
                        </a:cubicBezTo>
                        <a:cubicBezTo>
                          <a:pt x="12" y="0"/>
                          <a:pt x="0" y="12"/>
                          <a:pt x="0" y="27"/>
                        </a:cubicBezTo>
                        <a:close/>
                      </a:path>
                    </a:pathLst>
                  </a:custGeom>
                  <a:solidFill>
                    <a:srgbClr val="895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7" name="Freeform 165"/>
                  <p:cNvSpPr>
                    <a:spLocks/>
                  </p:cNvSpPr>
                  <p:nvPr/>
                </p:nvSpPr>
                <p:spPr bwMode="auto">
                  <a:xfrm>
                    <a:off x="-1458769" y="330203"/>
                    <a:ext cx="139700" cy="150812"/>
                  </a:xfrm>
                  <a:custGeom>
                    <a:avLst/>
                    <a:gdLst>
                      <a:gd name="T0" fmla="*/ 11 w 37"/>
                      <a:gd name="T1" fmla="*/ 0 h 40"/>
                      <a:gd name="T2" fmla="*/ 0 w 37"/>
                      <a:gd name="T3" fmla="*/ 2 h 40"/>
                      <a:gd name="T4" fmla="*/ 37 w 37"/>
                      <a:gd name="T5" fmla="*/ 40 h 40"/>
                      <a:gd name="T6" fmla="*/ 37 w 37"/>
                      <a:gd name="T7" fmla="*/ 27 h 40"/>
                      <a:gd name="T8" fmla="*/ 11 w 37"/>
                      <a:gd name="T9" fmla="*/ 0 h 40"/>
                    </a:gdLst>
                    <a:ahLst/>
                    <a:cxnLst>
                      <a:cxn ang="0">
                        <a:pos x="T0" y="T1"/>
                      </a:cxn>
                      <a:cxn ang="0">
                        <a:pos x="T2" y="T3"/>
                      </a:cxn>
                      <a:cxn ang="0">
                        <a:pos x="T4" y="T5"/>
                      </a:cxn>
                      <a:cxn ang="0">
                        <a:pos x="T6" y="T7"/>
                      </a:cxn>
                      <a:cxn ang="0">
                        <a:pos x="T8" y="T9"/>
                      </a:cxn>
                    </a:cxnLst>
                    <a:rect l="0" t="0" r="r" b="b"/>
                    <a:pathLst>
                      <a:path w="37" h="40">
                        <a:moveTo>
                          <a:pt x="11" y="0"/>
                        </a:moveTo>
                        <a:cubicBezTo>
                          <a:pt x="7" y="0"/>
                          <a:pt x="3" y="1"/>
                          <a:pt x="0" y="2"/>
                        </a:cubicBezTo>
                        <a:cubicBezTo>
                          <a:pt x="2" y="22"/>
                          <a:pt x="18" y="37"/>
                          <a:pt x="37" y="40"/>
                        </a:cubicBezTo>
                        <a:cubicBezTo>
                          <a:pt x="37" y="40"/>
                          <a:pt x="37" y="40"/>
                          <a:pt x="37" y="27"/>
                        </a:cubicBezTo>
                        <a:cubicBezTo>
                          <a:pt x="37" y="12"/>
                          <a:pt x="25" y="0"/>
                          <a:pt x="11" y="0"/>
                        </a:cubicBezTo>
                        <a:close/>
                      </a:path>
                    </a:pathLst>
                  </a:custGeom>
                  <a:solidFill>
                    <a:srgbClr val="895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8" name="Freeform 166"/>
                  <p:cNvSpPr>
                    <a:spLocks/>
                  </p:cNvSpPr>
                  <p:nvPr/>
                </p:nvSpPr>
                <p:spPr bwMode="auto">
                  <a:xfrm>
                    <a:off x="-1647681" y="652599"/>
                    <a:ext cx="455613" cy="184150"/>
                  </a:xfrm>
                  <a:custGeom>
                    <a:avLst/>
                    <a:gdLst>
                      <a:gd name="T0" fmla="*/ 61 w 121"/>
                      <a:gd name="T1" fmla="*/ 49 h 49"/>
                      <a:gd name="T2" fmla="*/ 121 w 121"/>
                      <a:gd name="T3" fmla="*/ 20 h 49"/>
                      <a:gd name="T4" fmla="*/ 96 w 121"/>
                      <a:gd name="T5" fmla="*/ 0 h 49"/>
                      <a:gd name="T6" fmla="*/ 81 w 121"/>
                      <a:gd name="T7" fmla="*/ 0 h 49"/>
                      <a:gd name="T8" fmla="*/ 61 w 121"/>
                      <a:gd name="T9" fmla="*/ 46 h 49"/>
                      <a:gd name="T10" fmla="*/ 40 w 121"/>
                      <a:gd name="T11" fmla="*/ 0 h 49"/>
                      <a:gd name="T12" fmla="*/ 25 w 121"/>
                      <a:gd name="T13" fmla="*/ 0 h 49"/>
                      <a:gd name="T14" fmla="*/ 0 w 121"/>
                      <a:gd name="T15" fmla="*/ 18 h 49"/>
                      <a:gd name="T16" fmla="*/ 61 w 121"/>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49">
                        <a:moveTo>
                          <a:pt x="61" y="49"/>
                        </a:moveTo>
                        <a:cubicBezTo>
                          <a:pt x="86" y="49"/>
                          <a:pt x="107" y="38"/>
                          <a:pt x="121" y="20"/>
                        </a:cubicBezTo>
                        <a:cubicBezTo>
                          <a:pt x="118" y="9"/>
                          <a:pt x="108" y="0"/>
                          <a:pt x="96" y="0"/>
                        </a:cubicBezTo>
                        <a:cubicBezTo>
                          <a:pt x="81" y="0"/>
                          <a:pt x="81" y="0"/>
                          <a:pt x="81" y="0"/>
                        </a:cubicBezTo>
                        <a:cubicBezTo>
                          <a:pt x="61" y="46"/>
                          <a:pt x="61" y="46"/>
                          <a:pt x="61" y="46"/>
                        </a:cubicBezTo>
                        <a:cubicBezTo>
                          <a:pt x="61" y="46"/>
                          <a:pt x="46" y="14"/>
                          <a:pt x="40" y="0"/>
                        </a:cubicBezTo>
                        <a:cubicBezTo>
                          <a:pt x="25" y="0"/>
                          <a:pt x="25" y="0"/>
                          <a:pt x="25" y="0"/>
                        </a:cubicBezTo>
                        <a:cubicBezTo>
                          <a:pt x="14" y="0"/>
                          <a:pt x="4" y="8"/>
                          <a:pt x="0" y="18"/>
                        </a:cubicBezTo>
                        <a:cubicBezTo>
                          <a:pt x="14" y="37"/>
                          <a:pt x="36" y="49"/>
                          <a:pt x="61" y="49"/>
                        </a:cubicBez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49" name="Freeform 167"/>
                  <p:cNvSpPr>
                    <a:spLocks/>
                  </p:cNvSpPr>
                  <p:nvPr/>
                </p:nvSpPr>
                <p:spPr bwMode="auto">
                  <a:xfrm>
                    <a:off x="-1571481" y="623890"/>
                    <a:ext cx="153988" cy="200025"/>
                  </a:xfrm>
                  <a:custGeom>
                    <a:avLst/>
                    <a:gdLst>
                      <a:gd name="T0" fmla="*/ 0 w 97"/>
                      <a:gd name="T1" fmla="*/ 19 h 126"/>
                      <a:gd name="T2" fmla="*/ 23 w 97"/>
                      <a:gd name="T3" fmla="*/ 48 h 126"/>
                      <a:gd name="T4" fmla="*/ 54 w 97"/>
                      <a:gd name="T5" fmla="*/ 48 h 126"/>
                      <a:gd name="T6" fmla="*/ 38 w 97"/>
                      <a:gd name="T7" fmla="*/ 59 h 126"/>
                      <a:gd name="T8" fmla="*/ 97 w 97"/>
                      <a:gd name="T9" fmla="*/ 126 h 126"/>
                      <a:gd name="T10" fmla="*/ 47 w 97"/>
                      <a:gd name="T11" fmla="*/ 0 h 126"/>
                      <a:gd name="T12" fmla="*/ 0 w 97"/>
                      <a:gd name="T13" fmla="*/ 19 h 126"/>
                    </a:gdLst>
                    <a:ahLst/>
                    <a:cxnLst>
                      <a:cxn ang="0">
                        <a:pos x="T0" y="T1"/>
                      </a:cxn>
                      <a:cxn ang="0">
                        <a:pos x="T2" y="T3"/>
                      </a:cxn>
                      <a:cxn ang="0">
                        <a:pos x="T4" y="T5"/>
                      </a:cxn>
                      <a:cxn ang="0">
                        <a:pos x="T6" y="T7"/>
                      </a:cxn>
                      <a:cxn ang="0">
                        <a:pos x="T8" y="T9"/>
                      </a:cxn>
                      <a:cxn ang="0">
                        <a:pos x="T10" y="T11"/>
                      </a:cxn>
                      <a:cxn ang="0">
                        <a:pos x="T12" y="T13"/>
                      </a:cxn>
                    </a:cxnLst>
                    <a:rect l="0" t="0" r="r" b="b"/>
                    <a:pathLst>
                      <a:path w="97" h="126">
                        <a:moveTo>
                          <a:pt x="0" y="19"/>
                        </a:moveTo>
                        <a:lnTo>
                          <a:pt x="23" y="48"/>
                        </a:lnTo>
                        <a:lnTo>
                          <a:pt x="54" y="48"/>
                        </a:lnTo>
                        <a:lnTo>
                          <a:pt x="38" y="59"/>
                        </a:lnTo>
                        <a:lnTo>
                          <a:pt x="97" y="126"/>
                        </a:lnTo>
                        <a:lnTo>
                          <a:pt x="47"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0" name="Freeform 168"/>
                  <p:cNvSpPr>
                    <a:spLocks/>
                  </p:cNvSpPr>
                  <p:nvPr/>
                </p:nvSpPr>
                <p:spPr bwMode="auto">
                  <a:xfrm>
                    <a:off x="-1417494" y="623890"/>
                    <a:ext cx="153988" cy="200025"/>
                  </a:xfrm>
                  <a:custGeom>
                    <a:avLst/>
                    <a:gdLst>
                      <a:gd name="T0" fmla="*/ 0 w 97"/>
                      <a:gd name="T1" fmla="*/ 126 h 126"/>
                      <a:gd name="T2" fmla="*/ 59 w 97"/>
                      <a:gd name="T3" fmla="*/ 59 h 126"/>
                      <a:gd name="T4" fmla="*/ 43 w 97"/>
                      <a:gd name="T5" fmla="*/ 48 h 126"/>
                      <a:gd name="T6" fmla="*/ 71 w 97"/>
                      <a:gd name="T7" fmla="*/ 48 h 126"/>
                      <a:gd name="T8" fmla="*/ 97 w 97"/>
                      <a:gd name="T9" fmla="*/ 19 h 126"/>
                      <a:gd name="T10" fmla="*/ 50 w 97"/>
                      <a:gd name="T11" fmla="*/ 0 h 126"/>
                      <a:gd name="T12" fmla="*/ 0 w 97"/>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97" h="126">
                        <a:moveTo>
                          <a:pt x="0" y="126"/>
                        </a:moveTo>
                        <a:lnTo>
                          <a:pt x="59" y="59"/>
                        </a:lnTo>
                        <a:lnTo>
                          <a:pt x="43" y="48"/>
                        </a:lnTo>
                        <a:lnTo>
                          <a:pt x="71" y="48"/>
                        </a:lnTo>
                        <a:lnTo>
                          <a:pt x="97" y="19"/>
                        </a:lnTo>
                        <a:lnTo>
                          <a:pt x="50" y="0"/>
                        </a:lnTo>
                        <a:lnTo>
                          <a:pt x="0"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1" name="Oval 169"/>
                  <p:cNvSpPr>
                    <a:spLocks noChangeArrowheads="1"/>
                  </p:cNvSpPr>
                  <p:nvPr/>
                </p:nvSpPr>
                <p:spPr bwMode="auto">
                  <a:xfrm>
                    <a:off x="-1534969" y="508003"/>
                    <a:ext cx="12700" cy="14287"/>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2" name="Oval 170"/>
                  <p:cNvSpPr>
                    <a:spLocks noChangeArrowheads="1"/>
                  </p:cNvSpPr>
                  <p:nvPr/>
                </p:nvSpPr>
                <p:spPr bwMode="auto">
                  <a:xfrm>
                    <a:off x="-1315894" y="508003"/>
                    <a:ext cx="15875" cy="14287"/>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3" name="Oval 171"/>
                  <p:cNvSpPr>
                    <a:spLocks noChangeArrowheads="1"/>
                  </p:cNvSpPr>
                  <p:nvPr/>
                </p:nvSpPr>
                <p:spPr bwMode="auto">
                  <a:xfrm>
                    <a:off x="-1376219"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4" name="Oval 172"/>
                  <p:cNvSpPr>
                    <a:spLocks noChangeArrowheads="1"/>
                  </p:cNvSpPr>
                  <p:nvPr/>
                </p:nvSpPr>
                <p:spPr bwMode="auto">
                  <a:xfrm>
                    <a:off x="-1353994"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5" name="Oval 173"/>
                  <p:cNvSpPr>
                    <a:spLocks noChangeArrowheads="1"/>
                  </p:cNvSpPr>
                  <p:nvPr/>
                </p:nvSpPr>
                <p:spPr bwMode="auto">
                  <a:xfrm>
                    <a:off x="-1365106" y="538165"/>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6" name="Oval 174"/>
                  <p:cNvSpPr>
                    <a:spLocks noChangeArrowheads="1"/>
                  </p:cNvSpPr>
                  <p:nvPr/>
                </p:nvSpPr>
                <p:spPr bwMode="auto">
                  <a:xfrm>
                    <a:off x="-1492106" y="515940"/>
                    <a:ext cx="6350"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7" name="Oval 175"/>
                  <p:cNvSpPr>
                    <a:spLocks noChangeArrowheads="1"/>
                  </p:cNvSpPr>
                  <p:nvPr/>
                </p:nvSpPr>
                <p:spPr bwMode="auto">
                  <a:xfrm>
                    <a:off x="-1469881"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8" name="Oval 176"/>
                  <p:cNvSpPr>
                    <a:spLocks noChangeArrowheads="1"/>
                  </p:cNvSpPr>
                  <p:nvPr/>
                </p:nvSpPr>
                <p:spPr bwMode="auto">
                  <a:xfrm>
                    <a:off x="-1480994" y="538165"/>
                    <a:ext cx="6350"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59" name="Oval 177"/>
                  <p:cNvSpPr>
                    <a:spLocks noChangeArrowheads="1"/>
                  </p:cNvSpPr>
                  <p:nvPr/>
                </p:nvSpPr>
                <p:spPr bwMode="auto">
                  <a:xfrm>
                    <a:off x="-1485756" y="492128"/>
                    <a:ext cx="15875" cy="11112"/>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60" name="Oval 178"/>
                  <p:cNvSpPr>
                    <a:spLocks noChangeArrowheads="1"/>
                  </p:cNvSpPr>
                  <p:nvPr/>
                </p:nvSpPr>
                <p:spPr bwMode="auto">
                  <a:xfrm>
                    <a:off x="-1368281" y="492128"/>
                    <a:ext cx="14288" cy="11112"/>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61" name="Freeform 179"/>
                  <p:cNvSpPr>
                    <a:spLocks/>
                  </p:cNvSpPr>
                  <p:nvPr/>
                </p:nvSpPr>
                <p:spPr bwMode="auto">
                  <a:xfrm>
                    <a:off x="-1436544" y="530228"/>
                    <a:ext cx="34925" cy="14287"/>
                  </a:xfrm>
                  <a:custGeom>
                    <a:avLst/>
                    <a:gdLst>
                      <a:gd name="T0" fmla="*/ 4 w 9"/>
                      <a:gd name="T1" fmla="*/ 4 h 4"/>
                      <a:gd name="T2" fmla="*/ 9 w 9"/>
                      <a:gd name="T3" fmla="*/ 0 h 4"/>
                      <a:gd name="T4" fmla="*/ 0 w 9"/>
                      <a:gd name="T5" fmla="*/ 0 h 4"/>
                      <a:gd name="T6" fmla="*/ 4 w 9"/>
                      <a:gd name="T7" fmla="*/ 4 h 4"/>
                    </a:gdLst>
                    <a:ahLst/>
                    <a:cxnLst>
                      <a:cxn ang="0">
                        <a:pos x="T0" y="T1"/>
                      </a:cxn>
                      <a:cxn ang="0">
                        <a:pos x="T2" y="T3"/>
                      </a:cxn>
                      <a:cxn ang="0">
                        <a:pos x="T4" y="T5"/>
                      </a:cxn>
                      <a:cxn ang="0">
                        <a:pos x="T6" y="T7"/>
                      </a:cxn>
                    </a:cxnLst>
                    <a:rect l="0" t="0" r="r" b="b"/>
                    <a:pathLst>
                      <a:path w="9" h="4">
                        <a:moveTo>
                          <a:pt x="4" y="4"/>
                        </a:moveTo>
                        <a:cubicBezTo>
                          <a:pt x="7" y="4"/>
                          <a:pt x="9" y="2"/>
                          <a:pt x="9" y="0"/>
                        </a:cubicBezTo>
                        <a:cubicBezTo>
                          <a:pt x="0" y="0"/>
                          <a:pt x="0" y="0"/>
                          <a:pt x="0" y="0"/>
                        </a:cubicBezTo>
                        <a:cubicBezTo>
                          <a:pt x="0" y="2"/>
                          <a:pt x="2" y="4"/>
                          <a:pt x="4" y="4"/>
                        </a:cubicBez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62" name="Freeform 180"/>
                  <p:cNvSpPr>
                    <a:spLocks/>
                  </p:cNvSpPr>
                  <p:nvPr/>
                </p:nvSpPr>
                <p:spPr bwMode="auto">
                  <a:xfrm>
                    <a:off x="-1439719" y="568328"/>
                    <a:ext cx="49213" cy="6350"/>
                  </a:xfrm>
                  <a:custGeom>
                    <a:avLst/>
                    <a:gdLst>
                      <a:gd name="T0" fmla="*/ 0 w 13"/>
                      <a:gd name="T1" fmla="*/ 0 h 2"/>
                      <a:gd name="T2" fmla="*/ 13 w 13"/>
                      <a:gd name="T3" fmla="*/ 0 h 2"/>
                    </a:gdLst>
                    <a:ahLst/>
                    <a:cxnLst>
                      <a:cxn ang="0">
                        <a:pos x="T0" y="T1"/>
                      </a:cxn>
                      <a:cxn ang="0">
                        <a:pos x="T2" y="T3"/>
                      </a:cxn>
                    </a:cxnLst>
                    <a:rect l="0" t="0" r="r" b="b"/>
                    <a:pathLst>
                      <a:path w="13" h="2">
                        <a:moveTo>
                          <a:pt x="0" y="0"/>
                        </a:moveTo>
                        <a:cubicBezTo>
                          <a:pt x="4" y="2"/>
                          <a:pt x="8" y="2"/>
                          <a:pt x="13" y="0"/>
                        </a:cubicBezTo>
                      </a:path>
                    </a:pathLst>
                  </a:custGeom>
                  <a:noFill/>
                  <a:ln w="111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grpSp>
          <p:nvGrpSpPr>
            <p:cNvPr id="1415" name="Group 1414"/>
            <p:cNvGrpSpPr/>
            <p:nvPr/>
          </p:nvGrpSpPr>
          <p:grpSpPr>
            <a:xfrm>
              <a:off x="7581561" y="581561"/>
              <a:ext cx="712488" cy="722345"/>
              <a:chOff x="1120596" y="1725856"/>
              <a:chExt cx="712488" cy="722345"/>
            </a:xfrm>
          </p:grpSpPr>
          <p:sp>
            <p:nvSpPr>
              <p:cNvPr id="1416" name="Oval 118"/>
              <p:cNvSpPr>
                <a:spLocks noChangeArrowheads="1"/>
              </p:cNvSpPr>
              <p:nvPr/>
            </p:nvSpPr>
            <p:spPr bwMode="auto">
              <a:xfrm>
                <a:off x="1123591" y="1731784"/>
                <a:ext cx="706499" cy="710489"/>
              </a:xfrm>
              <a:prstGeom prst="ellipse">
                <a:avLst/>
              </a:prstGeom>
              <a:solidFill>
                <a:schemeClr val="bg1"/>
              </a:solidFill>
              <a:ln w="31750">
                <a:solidFill>
                  <a:srgbClr val="00BCF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nvGrpSpPr>
              <p:cNvPr id="1417" name="Group 1416"/>
              <p:cNvGrpSpPr/>
              <p:nvPr/>
            </p:nvGrpSpPr>
            <p:grpSpPr>
              <a:xfrm>
                <a:off x="1120596" y="1725856"/>
                <a:ext cx="712488" cy="722345"/>
                <a:chOff x="-2492231" y="3233740"/>
                <a:chExt cx="566738" cy="574581"/>
              </a:xfrm>
            </p:grpSpPr>
            <p:sp>
              <p:nvSpPr>
                <p:cNvPr id="1418" name="Oval 136"/>
                <p:cNvSpPr>
                  <a:spLocks noChangeArrowheads="1"/>
                </p:cNvSpPr>
                <p:nvPr/>
              </p:nvSpPr>
              <p:spPr bwMode="auto">
                <a:xfrm>
                  <a:off x="-2492231" y="3233740"/>
                  <a:ext cx="566738" cy="563562"/>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19" name="Freeform 137"/>
                <p:cNvSpPr>
                  <a:spLocks/>
                </p:cNvSpPr>
                <p:nvPr/>
              </p:nvSpPr>
              <p:spPr bwMode="auto">
                <a:xfrm>
                  <a:off x="-2419567" y="3643221"/>
                  <a:ext cx="433388" cy="165100"/>
                </a:xfrm>
                <a:custGeom>
                  <a:avLst/>
                  <a:gdLst>
                    <a:gd name="T0" fmla="*/ 58 w 115"/>
                    <a:gd name="T1" fmla="*/ 44 h 44"/>
                    <a:gd name="T2" fmla="*/ 115 w 115"/>
                    <a:gd name="T3" fmla="*/ 17 h 44"/>
                    <a:gd name="T4" fmla="*/ 92 w 115"/>
                    <a:gd name="T5" fmla="*/ 0 h 44"/>
                    <a:gd name="T6" fmla="*/ 68 w 115"/>
                    <a:gd name="T7" fmla="*/ 0 h 44"/>
                    <a:gd name="T8" fmla="*/ 58 w 115"/>
                    <a:gd name="T9" fmla="*/ 6 h 44"/>
                    <a:gd name="T10" fmla="*/ 47 w 115"/>
                    <a:gd name="T11" fmla="*/ 0 h 44"/>
                    <a:gd name="T12" fmla="*/ 23 w 115"/>
                    <a:gd name="T13" fmla="*/ 0 h 44"/>
                    <a:gd name="T14" fmla="*/ 0 w 115"/>
                    <a:gd name="T15" fmla="*/ 16 h 44"/>
                    <a:gd name="T16" fmla="*/ 58 w 115"/>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44">
                      <a:moveTo>
                        <a:pt x="58" y="44"/>
                      </a:moveTo>
                      <a:cubicBezTo>
                        <a:pt x="81" y="44"/>
                        <a:pt x="102" y="33"/>
                        <a:pt x="115" y="17"/>
                      </a:cubicBezTo>
                      <a:cubicBezTo>
                        <a:pt x="112" y="7"/>
                        <a:pt x="103" y="0"/>
                        <a:pt x="92" y="0"/>
                      </a:cubicBezTo>
                      <a:cubicBezTo>
                        <a:pt x="68" y="0"/>
                        <a:pt x="68" y="0"/>
                        <a:pt x="68" y="0"/>
                      </a:cubicBezTo>
                      <a:cubicBezTo>
                        <a:pt x="58" y="6"/>
                        <a:pt x="58" y="6"/>
                        <a:pt x="58" y="6"/>
                      </a:cubicBezTo>
                      <a:cubicBezTo>
                        <a:pt x="47" y="0"/>
                        <a:pt x="47" y="0"/>
                        <a:pt x="47" y="0"/>
                      </a:cubicBezTo>
                      <a:cubicBezTo>
                        <a:pt x="23" y="0"/>
                        <a:pt x="23" y="0"/>
                        <a:pt x="23" y="0"/>
                      </a:cubicBezTo>
                      <a:cubicBezTo>
                        <a:pt x="13" y="0"/>
                        <a:pt x="4" y="7"/>
                        <a:pt x="0" y="16"/>
                      </a:cubicBezTo>
                      <a:cubicBezTo>
                        <a:pt x="14" y="33"/>
                        <a:pt x="35" y="44"/>
                        <a:pt x="58" y="44"/>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0" name="Freeform 138"/>
                <p:cNvSpPr>
                  <a:spLocks/>
                </p:cNvSpPr>
                <p:nvPr/>
              </p:nvSpPr>
              <p:spPr bwMode="auto">
                <a:xfrm>
                  <a:off x="-2333481" y="3278190"/>
                  <a:ext cx="244475" cy="161925"/>
                </a:xfrm>
                <a:custGeom>
                  <a:avLst/>
                  <a:gdLst>
                    <a:gd name="T0" fmla="*/ 35 w 65"/>
                    <a:gd name="T1" fmla="*/ 0 h 43"/>
                    <a:gd name="T2" fmla="*/ 30 w 65"/>
                    <a:gd name="T3" fmla="*/ 0 h 43"/>
                    <a:gd name="T4" fmla="*/ 0 w 65"/>
                    <a:gd name="T5" fmla="*/ 30 h 43"/>
                    <a:gd name="T6" fmla="*/ 0 w 65"/>
                    <a:gd name="T7" fmla="*/ 43 h 43"/>
                    <a:gd name="T8" fmla="*/ 65 w 65"/>
                    <a:gd name="T9" fmla="*/ 43 h 43"/>
                    <a:gd name="T10" fmla="*/ 65 w 65"/>
                    <a:gd name="T11" fmla="*/ 30 h 43"/>
                    <a:gd name="T12" fmla="*/ 35 w 6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65" h="43">
                      <a:moveTo>
                        <a:pt x="35" y="0"/>
                      </a:moveTo>
                      <a:cubicBezTo>
                        <a:pt x="30" y="0"/>
                        <a:pt x="30" y="0"/>
                        <a:pt x="30" y="0"/>
                      </a:cubicBezTo>
                      <a:cubicBezTo>
                        <a:pt x="13" y="0"/>
                        <a:pt x="0" y="13"/>
                        <a:pt x="0" y="30"/>
                      </a:cubicBezTo>
                      <a:cubicBezTo>
                        <a:pt x="0" y="43"/>
                        <a:pt x="0" y="43"/>
                        <a:pt x="0" y="43"/>
                      </a:cubicBezTo>
                      <a:cubicBezTo>
                        <a:pt x="65" y="43"/>
                        <a:pt x="65" y="43"/>
                        <a:pt x="65" y="43"/>
                      </a:cubicBezTo>
                      <a:cubicBezTo>
                        <a:pt x="65" y="30"/>
                        <a:pt x="65" y="30"/>
                        <a:pt x="65" y="30"/>
                      </a:cubicBezTo>
                      <a:cubicBezTo>
                        <a:pt x="65" y="13"/>
                        <a:pt x="52" y="0"/>
                        <a:pt x="35" y="0"/>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1" name="Freeform 139"/>
                <p:cNvSpPr>
                  <a:spLocks/>
                </p:cNvSpPr>
                <p:nvPr/>
              </p:nvSpPr>
              <p:spPr bwMode="auto">
                <a:xfrm>
                  <a:off x="-2325544" y="3451228"/>
                  <a:ext cx="233363" cy="49212"/>
                </a:xfrm>
                <a:custGeom>
                  <a:avLst/>
                  <a:gdLst>
                    <a:gd name="T0" fmla="*/ 58 w 62"/>
                    <a:gd name="T1" fmla="*/ 0 h 13"/>
                    <a:gd name="T2" fmla="*/ 3 w 62"/>
                    <a:gd name="T3" fmla="*/ 0 h 13"/>
                    <a:gd name="T4" fmla="*/ 0 w 62"/>
                    <a:gd name="T5" fmla="*/ 3 h 13"/>
                    <a:gd name="T6" fmla="*/ 0 w 62"/>
                    <a:gd name="T7" fmla="*/ 10 h 13"/>
                    <a:gd name="T8" fmla="*/ 3 w 62"/>
                    <a:gd name="T9" fmla="*/ 13 h 13"/>
                    <a:gd name="T10" fmla="*/ 58 w 62"/>
                    <a:gd name="T11" fmla="*/ 13 h 13"/>
                    <a:gd name="T12" fmla="*/ 62 w 62"/>
                    <a:gd name="T13" fmla="*/ 10 h 13"/>
                    <a:gd name="T14" fmla="*/ 62 w 62"/>
                    <a:gd name="T15" fmla="*/ 3 h 13"/>
                    <a:gd name="T16" fmla="*/ 58 w 62"/>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3">
                      <a:moveTo>
                        <a:pt x="58" y="0"/>
                      </a:moveTo>
                      <a:cubicBezTo>
                        <a:pt x="3" y="0"/>
                        <a:pt x="3" y="0"/>
                        <a:pt x="3" y="0"/>
                      </a:cubicBezTo>
                      <a:cubicBezTo>
                        <a:pt x="1" y="0"/>
                        <a:pt x="0" y="2"/>
                        <a:pt x="0" y="3"/>
                      </a:cubicBezTo>
                      <a:cubicBezTo>
                        <a:pt x="0" y="10"/>
                        <a:pt x="0" y="10"/>
                        <a:pt x="0" y="10"/>
                      </a:cubicBezTo>
                      <a:cubicBezTo>
                        <a:pt x="0" y="12"/>
                        <a:pt x="1" y="13"/>
                        <a:pt x="3" y="13"/>
                      </a:cubicBezTo>
                      <a:cubicBezTo>
                        <a:pt x="58" y="13"/>
                        <a:pt x="58" y="13"/>
                        <a:pt x="58" y="13"/>
                      </a:cubicBezTo>
                      <a:cubicBezTo>
                        <a:pt x="60" y="13"/>
                        <a:pt x="62" y="12"/>
                        <a:pt x="62" y="10"/>
                      </a:cubicBezTo>
                      <a:cubicBezTo>
                        <a:pt x="62" y="3"/>
                        <a:pt x="62" y="3"/>
                        <a:pt x="62" y="3"/>
                      </a:cubicBezTo>
                      <a:cubicBezTo>
                        <a:pt x="62" y="2"/>
                        <a:pt x="60" y="0"/>
                        <a:pt x="58" y="0"/>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2" name="Freeform 140"/>
                <p:cNvSpPr>
                  <a:spLocks/>
                </p:cNvSpPr>
                <p:nvPr/>
              </p:nvSpPr>
              <p:spPr bwMode="auto">
                <a:xfrm>
                  <a:off x="-2325544" y="3594103"/>
                  <a:ext cx="230188" cy="203200"/>
                </a:xfrm>
                <a:custGeom>
                  <a:avLst/>
                  <a:gdLst>
                    <a:gd name="T0" fmla="*/ 61 w 61"/>
                    <a:gd name="T1" fmla="*/ 21 h 54"/>
                    <a:gd name="T2" fmla="*/ 47 w 61"/>
                    <a:gd name="T3" fmla="*/ 0 h 54"/>
                    <a:gd name="T4" fmla="*/ 15 w 61"/>
                    <a:gd name="T5" fmla="*/ 0 h 54"/>
                    <a:gd name="T6" fmla="*/ 0 w 61"/>
                    <a:gd name="T7" fmla="*/ 21 h 54"/>
                    <a:gd name="T8" fmla="*/ 10 w 61"/>
                    <a:gd name="T9" fmla="*/ 21 h 54"/>
                    <a:gd name="T10" fmla="*/ 28 w 61"/>
                    <a:gd name="T11" fmla="*/ 54 h 54"/>
                    <a:gd name="T12" fmla="*/ 31 w 61"/>
                    <a:gd name="T13" fmla="*/ 54 h 54"/>
                    <a:gd name="T14" fmla="*/ 33 w 61"/>
                    <a:gd name="T15" fmla="*/ 54 h 54"/>
                    <a:gd name="T16" fmla="*/ 50 w 61"/>
                    <a:gd name="T17" fmla="*/ 21 h 54"/>
                    <a:gd name="T18" fmla="*/ 61 w 61"/>
                    <a:gd name="T19"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4">
                      <a:moveTo>
                        <a:pt x="61" y="21"/>
                      </a:moveTo>
                      <a:cubicBezTo>
                        <a:pt x="47" y="0"/>
                        <a:pt x="47" y="0"/>
                        <a:pt x="47" y="0"/>
                      </a:cubicBezTo>
                      <a:cubicBezTo>
                        <a:pt x="15" y="0"/>
                        <a:pt x="15" y="0"/>
                        <a:pt x="15" y="0"/>
                      </a:cubicBezTo>
                      <a:cubicBezTo>
                        <a:pt x="0" y="21"/>
                        <a:pt x="0" y="21"/>
                        <a:pt x="0" y="21"/>
                      </a:cubicBezTo>
                      <a:cubicBezTo>
                        <a:pt x="10" y="21"/>
                        <a:pt x="10" y="21"/>
                        <a:pt x="10" y="21"/>
                      </a:cubicBezTo>
                      <a:cubicBezTo>
                        <a:pt x="28" y="54"/>
                        <a:pt x="28" y="54"/>
                        <a:pt x="28" y="54"/>
                      </a:cubicBezTo>
                      <a:cubicBezTo>
                        <a:pt x="29" y="54"/>
                        <a:pt x="30" y="54"/>
                        <a:pt x="31" y="54"/>
                      </a:cubicBezTo>
                      <a:cubicBezTo>
                        <a:pt x="32" y="54"/>
                        <a:pt x="33" y="54"/>
                        <a:pt x="33" y="54"/>
                      </a:cubicBezTo>
                      <a:cubicBezTo>
                        <a:pt x="50" y="21"/>
                        <a:pt x="50" y="21"/>
                        <a:pt x="50" y="21"/>
                      </a:cubicBezTo>
                      <a:lnTo>
                        <a:pt x="61"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3" name="Freeform 141"/>
                <p:cNvSpPr>
                  <a:spLocks/>
                </p:cNvSpPr>
                <p:nvPr/>
              </p:nvSpPr>
              <p:spPr bwMode="auto">
                <a:xfrm>
                  <a:off x="-2269981" y="3640140"/>
                  <a:ext cx="120650" cy="157162"/>
                </a:xfrm>
                <a:custGeom>
                  <a:avLst/>
                  <a:gdLst>
                    <a:gd name="T0" fmla="*/ 0 w 32"/>
                    <a:gd name="T1" fmla="*/ 0 h 42"/>
                    <a:gd name="T2" fmla="*/ 14 w 32"/>
                    <a:gd name="T3" fmla="*/ 42 h 42"/>
                    <a:gd name="T4" fmla="*/ 16 w 32"/>
                    <a:gd name="T5" fmla="*/ 42 h 42"/>
                    <a:gd name="T6" fmla="*/ 17 w 32"/>
                    <a:gd name="T7" fmla="*/ 42 h 42"/>
                    <a:gd name="T8" fmla="*/ 32 w 32"/>
                    <a:gd name="T9" fmla="*/ 0 h 42"/>
                    <a:gd name="T10" fmla="*/ 0 w 32"/>
                    <a:gd name="T11" fmla="*/ 0 h 42"/>
                  </a:gdLst>
                  <a:ahLst/>
                  <a:cxnLst>
                    <a:cxn ang="0">
                      <a:pos x="T0" y="T1"/>
                    </a:cxn>
                    <a:cxn ang="0">
                      <a:pos x="T2" y="T3"/>
                    </a:cxn>
                    <a:cxn ang="0">
                      <a:pos x="T4" y="T5"/>
                    </a:cxn>
                    <a:cxn ang="0">
                      <a:pos x="T6" y="T7"/>
                    </a:cxn>
                    <a:cxn ang="0">
                      <a:pos x="T8" y="T9"/>
                    </a:cxn>
                    <a:cxn ang="0">
                      <a:pos x="T10" y="T11"/>
                    </a:cxn>
                  </a:cxnLst>
                  <a:rect l="0" t="0" r="r" b="b"/>
                  <a:pathLst>
                    <a:path w="32" h="42">
                      <a:moveTo>
                        <a:pt x="0" y="0"/>
                      </a:moveTo>
                      <a:cubicBezTo>
                        <a:pt x="14" y="42"/>
                        <a:pt x="14" y="42"/>
                        <a:pt x="14" y="42"/>
                      </a:cubicBezTo>
                      <a:cubicBezTo>
                        <a:pt x="15" y="42"/>
                        <a:pt x="16" y="42"/>
                        <a:pt x="16" y="42"/>
                      </a:cubicBezTo>
                      <a:cubicBezTo>
                        <a:pt x="17" y="42"/>
                        <a:pt x="17" y="42"/>
                        <a:pt x="17" y="42"/>
                      </a:cubicBezTo>
                      <a:cubicBezTo>
                        <a:pt x="32" y="0"/>
                        <a:pt x="32" y="0"/>
                        <a:pt x="32"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4" name="Freeform 142"/>
                <p:cNvSpPr>
                  <a:spLocks/>
                </p:cNvSpPr>
                <p:nvPr/>
              </p:nvSpPr>
              <p:spPr bwMode="auto">
                <a:xfrm>
                  <a:off x="-2269981" y="3552828"/>
                  <a:ext cx="120650" cy="120650"/>
                </a:xfrm>
                <a:custGeom>
                  <a:avLst/>
                  <a:gdLst>
                    <a:gd name="T0" fmla="*/ 27 w 32"/>
                    <a:gd name="T1" fmla="*/ 0 h 32"/>
                    <a:gd name="T2" fmla="*/ 5 w 32"/>
                    <a:gd name="T3" fmla="*/ 0 h 32"/>
                    <a:gd name="T4" fmla="*/ 0 w 32"/>
                    <a:gd name="T5" fmla="*/ 5 h 32"/>
                    <a:gd name="T6" fmla="*/ 0 w 32"/>
                    <a:gd name="T7" fmla="*/ 23 h 32"/>
                    <a:gd name="T8" fmla="*/ 16 w 32"/>
                    <a:gd name="T9" fmla="*/ 32 h 32"/>
                    <a:gd name="T10" fmla="*/ 32 w 32"/>
                    <a:gd name="T11" fmla="*/ 23 h 32"/>
                    <a:gd name="T12" fmla="*/ 32 w 32"/>
                    <a:gd name="T13" fmla="*/ 5 h 32"/>
                    <a:gd name="T14" fmla="*/ 27 w 32"/>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2">
                      <a:moveTo>
                        <a:pt x="27" y="0"/>
                      </a:moveTo>
                      <a:cubicBezTo>
                        <a:pt x="5" y="0"/>
                        <a:pt x="5" y="0"/>
                        <a:pt x="5" y="0"/>
                      </a:cubicBezTo>
                      <a:cubicBezTo>
                        <a:pt x="3" y="1"/>
                        <a:pt x="1" y="3"/>
                        <a:pt x="0" y="5"/>
                      </a:cubicBezTo>
                      <a:cubicBezTo>
                        <a:pt x="0" y="23"/>
                        <a:pt x="0" y="23"/>
                        <a:pt x="0" y="23"/>
                      </a:cubicBezTo>
                      <a:cubicBezTo>
                        <a:pt x="3" y="29"/>
                        <a:pt x="9" y="32"/>
                        <a:pt x="16" y="32"/>
                      </a:cubicBezTo>
                      <a:cubicBezTo>
                        <a:pt x="22" y="32"/>
                        <a:pt x="28" y="29"/>
                        <a:pt x="32" y="23"/>
                      </a:cubicBezTo>
                      <a:cubicBezTo>
                        <a:pt x="32" y="5"/>
                        <a:pt x="32" y="5"/>
                        <a:pt x="32" y="5"/>
                      </a:cubicBezTo>
                      <a:cubicBezTo>
                        <a:pt x="30" y="3"/>
                        <a:pt x="29" y="1"/>
                        <a:pt x="27" y="0"/>
                      </a:cubicBezTo>
                      <a:close/>
                    </a:path>
                  </a:pathLst>
                </a:custGeom>
                <a:solidFill>
                  <a:srgbClr val="DF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5" name="Freeform 143"/>
                <p:cNvSpPr>
                  <a:spLocks/>
                </p:cNvSpPr>
                <p:nvPr/>
              </p:nvSpPr>
              <p:spPr bwMode="auto">
                <a:xfrm>
                  <a:off x="-2269981" y="3522665"/>
                  <a:ext cx="120650" cy="101600"/>
                </a:xfrm>
                <a:custGeom>
                  <a:avLst/>
                  <a:gdLst>
                    <a:gd name="T0" fmla="*/ 0 w 32"/>
                    <a:gd name="T1" fmla="*/ 25 h 27"/>
                    <a:gd name="T2" fmla="*/ 16 w 32"/>
                    <a:gd name="T3" fmla="*/ 27 h 27"/>
                    <a:gd name="T4" fmla="*/ 32 w 32"/>
                    <a:gd name="T5" fmla="*/ 25 h 27"/>
                    <a:gd name="T6" fmla="*/ 32 w 32"/>
                    <a:gd name="T7" fmla="*/ 0 h 27"/>
                    <a:gd name="T8" fmla="*/ 0 w 32"/>
                    <a:gd name="T9" fmla="*/ 0 h 27"/>
                    <a:gd name="T10" fmla="*/ 0 w 32"/>
                    <a:gd name="T11" fmla="*/ 25 h 27"/>
                  </a:gdLst>
                  <a:ahLst/>
                  <a:cxnLst>
                    <a:cxn ang="0">
                      <a:pos x="T0" y="T1"/>
                    </a:cxn>
                    <a:cxn ang="0">
                      <a:pos x="T2" y="T3"/>
                    </a:cxn>
                    <a:cxn ang="0">
                      <a:pos x="T4" y="T5"/>
                    </a:cxn>
                    <a:cxn ang="0">
                      <a:pos x="T6" y="T7"/>
                    </a:cxn>
                    <a:cxn ang="0">
                      <a:pos x="T8" y="T9"/>
                    </a:cxn>
                    <a:cxn ang="0">
                      <a:pos x="T10" y="T11"/>
                    </a:cxn>
                  </a:cxnLst>
                  <a:rect l="0" t="0" r="r" b="b"/>
                  <a:pathLst>
                    <a:path w="32" h="27">
                      <a:moveTo>
                        <a:pt x="0" y="25"/>
                      </a:moveTo>
                      <a:cubicBezTo>
                        <a:pt x="5" y="26"/>
                        <a:pt x="10" y="27"/>
                        <a:pt x="16" y="27"/>
                      </a:cubicBezTo>
                      <a:cubicBezTo>
                        <a:pt x="21" y="27"/>
                        <a:pt x="27" y="26"/>
                        <a:pt x="32" y="25"/>
                      </a:cubicBezTo>
                      <a:cubicBezTo>
                        <a:pt x="32" y="0"/>
                        <a:pt x="32" y="0"/>
                        <a:pt x="32" y="0"/>
                      </a:cubicBezTo>
                      <a:cubicBezTo>
                        <a:pt x="32" y="0"/>
                        <a:pt x="32" y="0"/>
                        <a:pt x="0" y="0"/>
                      </a:cubicBezTo>
                      <a:cubicBezTo>
                        <a:pt x="0" y="0"/>
                        <a:pt x="0" y="0"/>
                        <a:pt x="0" y="25"/>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6" name="Freeform 144"/>
                <p:cNvSpPr>
                  <a:spLocks/>
                </p:cNvSpPr>
                <p:nvPr/>
              </p:nvSpPr>
              <p:spPr bwMode="auto">
                <a:xfrm>
                  <a:off x="-2306494" y="3392491"/>
                  <a:ext cx="192088" cy="201612"/>
                </a:xfrm>
                <a:custGeom>
                  <a:avLst/>
                  <a:gdLst>
                    <a:gd name="T0" fmla="*/ 0 w 51"/>
                    <a:gd name="T1" fmla="*/ 6 h 54"/>
                    <a:gd name="T2" fmla="*/ 0 w 51"/>
                    <a:gd name="T3" fmla="*/ 46 h 54"/>
                    <a:gd name="T4" fmla="*/ 26 w 51"/>
                    <a:gd name="T5" fmla="*/ 54 h 54"/>
                    <a:gd name="T6" fmla="*/ 51 w 51"/>
                    <a:gd name="T7" fmla="*/ 46 h 54"/>
                    <a:gd name="T8" fmla="*/ 51 w 51"/>
                    <a:gd name="T9" fmla="*/ 6 h 54"/>
                    <a:gd name="T10" fmla="*/ 26 w 51"/>
                    <a:gd name="T11" fmla="*/ 0 h 54"/>
                    <a:gd name="T12" fmla="*/ 0 w 51"/>
                    <a:gd name="T13" fmla="*/ 6 h 54"/>
                  </a:gdLst>
                  <a:ahLst/>
                  <a:cxnLst>
                    <a:cxn ang="0">
                      <a:pos x="T0" y="T1"/>
                    </a:cxn>
                    <a:cxn ang="0">
                      <a:pos x="T2" y="T3"/>
                    </a:cxn>
                    <a:cxn ang="0">
                      <a:pos x="T4" y="T5"/>
                    </a:cxn>
                    <a:cxn ang="0">
                      <a:pos x="T6" y="T7"/>
                    </a:cxn>
                    <a:cxn ang="0">
                      <a:pos x="T8" y="T9"/>
                    </a:cxn>
                    <a:cxn ang="0">
                      <a:pos x="T10" y="T11"/>
                    </a:cxn>
                    <a:cxn ang="0">
                      <a:pos x="T12" y="T13"/>
                    </a:cxn>
                  </a:cxnLst>
                  <a:rect l="0" t="0" r="r" b="b"/>
                  <a:pathLst>
                    <a:path w="51" h="54">
                      <a:moveTo>
                        <a:pt x="0" y="6"/>
                      </a:moveTo>
                      <a:cubicBezTo>
                        <a:pt x="0" y="6"/>
                        <a:pt x="0" y="6"/>
                        <a:pt x="0" y="46"/>
                      </a:cubicBezTo>
                      <a:cubicBezTo>
                        <a:pt x="7" y="51"/>
                        <a:pt x="16" y="54"/>
                        <a:pt x="26" y="54"/>
                      </a:cubicBezTo>
                      <a:cubicBezTo>
                        <a:pt x="35" y="54"/>
                        <a:pt x="44" y="51"/>
                        <a:pt x="51" y="46"/>
                      </a:cubicBezTo>
                      <a:cubicBezTo>
                        <a:pt x="51" y="46"/>
                        <a:pt x="51" y="46"/>
                        <a:pt x="51" y="6"/>
                      </a:cubicBezTo>
                      <a:cubicBezTo>
                        <a:pt x="51" y="6"/>
                        <a:pt x="38" y="0"/>
                        <a:pt x="26" y="0"/>
                      </a:cubicBezTo>
                      <a:cubicBezTo>
                        <a:pt x="13" y="0"/>
                        <a:pt x="0" y="6"/>
                        <a:pt x="0" y="6"/>
                      </a:cubicBezTo>
                      <a:close/>
                    </a:path>
                  </a:pathLst>
                </a:custGeom>
                <a:solidFill>
                  <a:srgbClr val="DF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7" name="Rectangle 145"/>
                <p:cNvSpPr>
                  <a:spLocks noChangeArrowheads="1"/>
                </p:cNvSpPr>
                <p:nvPr/>
              </p:nvSpPr>
              <p:spPr bwMode="auto">
                <a:xfrm>
                  <a:off x="-2130281" y="3403603"/>
                  <a:ext cx="15875" cy="968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8" name="Rectangle 146"/>
                <p:cNvSpPr>
                  <a:spLocks noChangeArrowheads="1"/>
                </p:cNvSpPr>
                <p:nvPr/>
              </p:nvSpPr>
              <p:spPr bwMode="auto">
                <a:xfrm>
                  <a:off x="-2306494" y="3403603"/>
                  <a:ext cx="14288" cy="968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29" name="Oval 147"/>
                <p:cNvSpPr>
                  <a:spLocks noChangeArrowheads="1"/>
                </p:cNvSpPr>
                <p:nvPr/>
              </p:nvSpPr>
              <p:spPr bwMode="auto">
                <a:xfrm>
                  <a:off x="-2269981" y="3470278"/>
                  <a:ext cx="15875" cy="158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30" name="Oval 148"/>
                <p:cNvSpPr>
                  <a:spLocks noChangeArrowheads="1"/>
                </p:cNvSpPr>
                <p:nvPr/>
              </p:nvSpPr>
              <p:spPr bwMode="auto">
                <a:xfrm>
                  <a:off x="-2163619" y="3470278"/>
                  <a:ext cx="14288" cy="15875"/>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31" name="Freeform 149"/>
                <p:cNvSpPr>
                  <a:spLocks/>
                </p:cNvSpPr>
                <p:nvPr/>
              </p:nvSpPr>
              <p:spPr bwMode="auto">
                <a:xfrm>
                  <a:off x="-2223944" y="3511553"/>
                  <a:ext cx="26988" cy="11112"/>
                </a:xfrm>
                <a:custGeom>
                  <a:avLst/>
                  <a:gdLst>
                    <a:gd name="T0" fmla="*/ 4 w 7"/>
                    <a:gd name="T1" fmla="*/ 3 h 3"/>
                    <a:gd name="T2" fmla="*/ 7 w 7"/>
                    <a:gd name="T3" fmla="*/ 0 h 3"/>
                    <a:gd name="T4" fmla="*/ 0 w 7"/>
                    <a:gd name="T5" fmla="*/ 0 h 3"/>
                    <a:gd name="T6" fmla="*/ 4 w 7"/>
                    <a:gd name="T7" fmla="*/ 3 h 3"/>
                  </a:gdLst>
                  <a:ahLst/>
                  <a:cxnLst>
                    <a:cxn ang="0">
                      <a:pos x="T0" y="T1"/>
                    </a:cxn>
                    <a:cxn ang="0">
                      <a:pos x="T2" y="T3"/>
                    </a:cxn>
                    <a:cxn ang="0">
                      <a:pos x="T4" y="T5"/>
                    </a:cxn>
                    <a:cxn ang="0">
                      <a:pos x="T6" y="T7"/>
                    </a:cxn>
                  </a:cxnLst>
                  <a:rect l="0" t="0" r="r" b="b"/>
                  <a:pathLst>
                    <a:path w="7" h="3">
                      <a:moveTo>
                        <a:pt x="4" y="3"/>
                      </a:moveTo>
                      <a:cubicBezTo>
                        <a:pt x="6" y="3"/>
                        <a:pt x="7" y="2"/>
                        <a:pt x="7" y="0"/>
                      </a:cubicBezTo>
                      <a:cubicBezTo>
                        <a:pt x="0" y="0"/>
                        <a:pt x="0" y="0"/>
                        <a:pt x="0" y="0"/>
                      </a:cubicBezTo>
                      <a:cubicBezTo>
                        <a:pt x="0" y="2"/>
                        <a:pt x="2" y="3"/>
                        <a:pt x="4" y="3"/>
                      </a:cubicBezTo>
                      <a:close/>
                    </a:path>
                  </a:pathLst>
                </a:custGeom>
                <a:solidFill>
                  <a:srgbClr val="C297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32" name="Freeform 150"/>
                <p:cNvSpPr>
                  <a:spLocks/>
                </p:cNvSpPr>
                <p:nvPr/>
              </p:nvSpPr>
              <p:spPr bwMode="auto">
                <a:xfrm>
                  <a:off x="-2235056" y="3549653"/>
                  <a:ext cx="49213" cy="3175"/>
                </a:xfrm>
                <a:custGeom>
                  <a:avLst/>
                  <a:gdLst>
                    <a:gd name="T0" fmla="*/ 0 w 13"/>
                    <a:gd name="T1" fmla="*/ 0 h 1"/>
                    <a:gd name="T2" fmla="*/ 4 w 13"/>
                    <a:gd name="T3" fmla="*/ 1 h 1"/>
                    <a:gd name="T4" fmla="*/ 9 w 13"/>
                    <a:gd name="T5" fmla="*/ 1 h 1"/>
                    <a:gd name="T6" fmla="*/ 13 w 13"/>
                    <a:gd name="T7" fmla="*/ 0 h 1"/>
                  </a:gdLst>
                  <a:ahLst/>
                  <a:cxnLst>
                    <a:cxn ang="0">
                      <a:pos x="T0" y="T1"/>
                    </a:cxn>
                    <a:cxn ang="0">
                      <a:pos x="T2" y="T3"/>
                    </a:cxn>
                    <a:cxn ang="0">
                      <a:pos x="T4" y="T5"/>
                    </a:cxn>
                    <a:cxn ang="0">
                      <a:pos x="T6" y="T7"/>
                    </a:cxn>
                  </a:cxnLst>
                  <a:rect l="0" t="0" r="r" b="b"/>
                  <a:pathLst>
                    <a:path w="13" h="1">
                      <a:moveTo>
                        <a:pt x="0" y="0"/>
                      </a:moveTo>
                      <a:cubicBezTo>
                        <a:pt x="1" y="1"/>
                        <a:pt x="3" y="1"/>
                        <a:pt x="4" y="1"/>
                      </a:cubicBezTo>
                      <a:cubicBezTo>
                        <a:pt x="9" y="1"/>
                        <a:pt x="9" y="1"/>
                        <a:pt x="9" y="1"/>
                      </a:cubicBezTo>
                      <a:cubicBezTo>
                        <a:pt x="10" y="1"/>
                        <a:pt x="12" y="1"/>
                        <a:pt x="13" y="0"/>
                      </a:cubicBezTo>
                    </a:path>
                  </a:pathLst>
                </a:custGeom>
                <a:noFill/>
                <a:ln w="6350" cap="flat">
                  <a:solidFill>
                    <a:srgbClr val="C297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433" name="Rectangle 151"/>
                <p:cNvSpPr>
                  <a:spLocks noChangeArrowheads="1"/>
                </p:cNvSpPr>
                <p:nvPr/>
              </p:nvSpPr>
              <p:spPr bwMode="auto">
                <a:xfrm>
                  <a:off x="-2220769" y="3563940"/>
                  <a:ext cx="19050" cy="238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spTree>
    <p:extLst>
      <p:ext uri="{BB962C8B-B14F-4D97-AF65-F5344CB8AC3E}">
        <p14:creationId xmlns:p14="http://schemas.microsoft.com/office/powerpoint/2010/main" val="4005256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wipe(right)">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112837" y="2201862"/>
            <a:ext cx="10134600"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…so I just need to backup hot data now?</a:t>
            </a:r>
            <a:endParaRPr lang="en-US" dirty="0">
              <a:solidFill>
                <a:srgbClr val="0078D7"/>
              </a:solidFill>
            </a:endParaRPr>
          </a:p>
        </p:txBody>
      </p:sp>
      <p:grpSp>
        <p:nvGrpSpPr>
          <p:cNvPr id="5" name="Group 4"/>
          <p:cNvGrpSpPr/>
          <p:nvPr/>
        </p:nvGrpSpPr>
        <p:grpSpPr>
          <a:xfrm>
            <a:off x="9266237" y="3036853"/>
            <a:ext cx="3056688" cy="3943384"/>
            <a:chOff x="6442193" y="1214668"/>
            <a:chExt cx="1837488" cy="2370514"/>
          </a:xfrm>
        </p:grpSpPr>
        <p:sp>
          <p:nvSpPr>
            <p:cNvPr id="6" name="Rectangle 9"/>
            <p:cNvSpPr>
              <a:spLocks noChangeArrowheads="1"/>
            </p:cNvSpPr>
            <p:nvPr/>
          </p:nvSpPr>
          <p:spPr bwMode="auto">
            <a:xfrm>
              <a:off x="6442193" y="1214668"/>
              <a:ext cx="1837488" cy="2370514"/>
            </a:xfrm>
            <a:prstGeom prst="rect">
              <a:avLst/>
            </a:prstGeom>
            <a:solidFill>
              <a:srgbClr val="D83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10"/>
            <p:cNvSpPr>
              <a:spLocks noChangeArrowheads="1"/>
            </p:cNvSpPr>
            <p:nvPr/>
          </p:nvSpPr>
          <p:spPr bwMode="auto">
            <a:xfrm>
              <a:off x="6442193" y="1214668"/>
              <a:ext cx="1837488" cy="237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1"/>
            <p:cNvSpPr>
              <a:spLocks/>
            </p:cNvSpPr>
            <p:nvPr/>
          </p:nvSpPr>
          <p:spPr bwMode="auto">
            <a:xfrm>
              <a:off x="7114860" y="1722149"/>
              <a:ext cx="369542" cy="463204"/>
            </a:xfrm>
            <a:custGeom>
              <a:avLst/>
              <a:gdLst>
                <a:gd name="T0" fmla="*/ 116 w 116"/>
                <a:gd name="T1" fmla="*/ 58 h 146"/>
                <a:gd name="T2" fmla="*/ 58 w 116"/>
                <a:gd name="T3" fmla="*/ 0 h 146"/>
                <a:gd name="T4" fmla="*/ 0 w 116"/>
                <a:gd name="T5" fmla="*/ 58 h 146"/>
                <a:gd name="T6" fmla="*/ 17 w 116"/>
                <a:gd name="T7" fmla="*/ 99 h 146"/>
                <a:gd name="T8" fmla="*/ 35 w 116"/>
                <a:gd name="T9" fmla="*/ 136 h 146"/>
                <a:gd name="T10" fmla="*/ 57 w 116"/>
                <a:gd name="T11" fmla="*/ 145 h 146"/>
                <a:gd name="T12" fmla="*/ 57 w 116"/>
                <a:gd name="T13" fmla="*/ 146 h 146"/>
                <a:gd name="T14" fmla="*/ 58 w 116"/>
                <a:gd name="T15" fmla="*/ 146 h 146"/>
                <a:gd name="T16" fmla="*/ 59 w 116"/>
                <a:gd name="T17" fmla="*/ 146 h 146"/>
                <a:gd name="T18" fmla="*/ 59 w 116"/>
                <a:gd name="T19" fmla="*/ 145 h 146"/>
                <a:gd name="T20" fmla="*/ 80 w 116"/>
                <a:gd name="T21" fmla="*/ 136 h 146"/>
                <a:gd name="T22" fmla="*/ 98 w 116"/>
                <a:gd name="T23" fmla="*/ 100 h 146"/>
                <a:gd name="T24" fmla="*/ 116 w 116"/>
                <a:gd name="T25"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46">
                  <a:moveTo>
                    <a:pt x="116" y="58"/>
                  </a:moveTo>
                  <a:cubicBezTo>
                    <a:pt x="116" y="26"/>
                    <a:pt x="90" y="0"/>
                    <a:pt x="58" y="0"/>
                  </a:cubicBezTo>
                  <a:cubicBezTo>
                    <a:pt x="26" y="0"/>
                    <a:pt x="0" y="26"/>
                    <a:pt x="0" y="58"/>
                  </a:cubicBezTo>
                  <a:cubicBezTo>
                    <a:pt x="0" y="74"/>
                    <a:pt x="7" y="88"/>
                    <a:pt x="17" y="99"/>
                  </a:cubicBezTo>
                  <a:cubicBezTo>
                    <a:pt x="35" y="117"/>
                    <a:pt x="35" y="136"/>
                    <a:pt x="35" y="136"/>
                  </a:cubicBezTo>
                  <a:cubicBezTo>
                    <a:pt x="57" y="145"/>
                    <a:pt x="57" y="145"/>
                    <a:pt x="57" y="145"/>
                  </a:cubicBezTo>
                  <a:cubicBezTo>
                    <a:pt x="57" y="146"/>
                    <a:pt x="57" y="146"/>
                    <a:pt x="57" y="146"/>
                  </a:cubicBezTo>
                  <a:cubicBezTo>
                    <a:pt x="58" y="146"/>
                    <a:pt x="58" y="146"/>
                    <a:pt x="58" y="146"/>
                  </a:cubicBezTo>
                  <a:cubicBezTo>
                    <a:pt x="59" y="146"/>
                    <a:pt x="59" y="146"/>
                    <a:pt x="59" y="146"/>
                  </a:cubicBezTo>
                  <a:cubicBezTo>
                    <a:pt x="59" y="145"/>
                    <a:pt x="59" y="145"/>
                    <a:pt x="59" y="145"/>
                  </a:cubicBezTo>
                  <a:cubicBezTo>
                    <a:pt x="80" y="136"/>
                    <a:pt x="80" y="136"/>
                    <a:pt x="80" y="136"/>
                  </a:cubicBezTo>
                  <a:cubicBezTo>
                    <a:pt x="80" y="136"/>
                    <a:pt x="81" y="117"/>
                    <a:pt x="98" y="100"/>
                  </a:cubicBezTo>
                  <a:cubicBezTo>
                    <a:pt x="109" y="89"/>
                    <a:pt x="116" y="74"/>
                    <a:pt x="116" y="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3"/>
            <p:cNvSpPr>
              <a:spLocks noEditPoints="1"/>
            </p:cNvSpPr>
            <p:nvPr/>
          </p:nvSpPr>
          <p:spPr bwMode="auto">
            <a:xfrm>
              <a:off x="6888367" y="1500764"/>
              <a:ext cx="822528" cy="817419"/>
            </a:xfrm>
            <a:custGeom>
              <a:avLst/>
              <a:gdLst>
                <a:gd name="T0" fmla="*/ 129 w 258"/>
                <a:gd name="T1" fmla="*/ 220 h 258"/>
                <a:gd name="T2" fmla="*/ 37 w 258"/>
                <a:gd name="T3" fmla="*/ 129 h 258"/>
                <a:gd name="T4" fmla="*/ 129 w 258"/>
                <a:gd name="T5" fmla="*/ 37 h 258"/>
                <a:gd name="T6" fmla="*/ 220 w 258"/>
                <a:gd name="T7" fmla="*/ 129 h 258"/>
                <a:gd name="T8" fmla="*/ 129 w 258"/>
                <a:gd name="T9" fmla="*/ 220 h 258"/>
                <a:gd name="T10" fmla="*/ 129 w 258"/>
                <a:gd name="T11" fmla="*/ 0 h 258"/>
                <a:gd name="T12" fmla="*/ 0 w 258"/>
                <a:gd name="T13" fmla="*/ 129 h 258"/>
                <a:gd name="T14" fmla="*/ 129 w 258"/>
                <a:gd name="T15" fmla="*/ 258 h 258"/>
                <a:gd name="T16" fmla="*/ 258 w 258"/>
                <a:gd name="T17" fmla="*/ 129 h 258"/>
                <a:gd name="T18" fmla="*/ 129 w 258"/>
                <a:gd name="T1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258">
                  <a:moveTo>
                    <a:pt x="129" y="220"/>
                  </a:moveTo>
                  <a:cubicBezTo>
                    <a:pt x="78" y="220"/>
                    <a:pt x="37" y="179"/>
                    <a:pt x="37" y="129"/>
                  </a:cubicBezTo>
                  <a:cubicBezTo>
                    <a:pt x="37" y="78"/>
                    <a:pt x="78" y="37"/>
                    <a:pt x="129" y="37"/>
                  </a:cubicBezTo>
                  <a:cubicBezTo>
                    <a:pt x="179" y="37"/>
                    <a:pt x="220" y="78"/>
                    <a:pt x="220" y="129"/>
                  </a:cubicBezTo>
                  <a:cubicBezTo>
                    <a:pt x="220" y="179"/>
                    <a:pt x="179" y="220"/>
                    <a:pt x="129" y="220"/>
                  </a:cubicBezTo>
                  <a:moveTo>
                    <a:pt x="129" y="0"/>
                  </a:moveTo>
                  <a:cubicBezTo>
                    <a:pt x="58" y="0"/>
                    <a:pt x="0" y="58"/>
                    <a:pt x="0" y="129"/>
                  </a:cubicBezTo>
                  <a:cubicBezTo>
                    <a:pt x="0" y="200"/>
                    <a:pt x="58" y="258"/>
                    <a:pt x="129" y="258"/>
                  </a:cubicBezTo>
                  <a:cubicBezTo>
                    <a:pt x="200" y="258"/>
                    <a:pt x="258" y="200"/>
                    <a:pt x="258" y="129"/>
                  </a:cubicBezTo>
                  <a:cubicBezTo>
                    <a:pt x="258" y="58"/>
                    <a:pt x="200" y="0"/>
                    <a:pt x="129" y="0"/>
                  </a:cubicBezTo>
                </a:path>
              </a:pathLst>
            </a:custGeom>
            <a:solidFill>
              <a:srgbClr val="F05F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4"/>
            <p:cNvSpPr>
              <a:spLocks noEditPoints="1"/>
            </p:cNvSpPr>
            <p:nvPr/>
          </p:nvSpPr>
          <p:spPr bwMode="auto">
            <a:xfrm>
              <a:off x="7007574" y="1616565"/>
              <a:ext cx="582410" cy="580708"/>
            </a:xfrm>
            <a:custGeom>
              <a:avLst/>
              <a:gdLst>
                <a:gd name="T0" fmla="*/ 91 w 183"/>
                <a:gd name="T1" fmla="*/ 179 h 183"/>
                <a:gd name="T2" fmla="*/ 91 w 183"/>
                <a:gd name="T3" fmla="*/ 178 h 183"/>
                <a:gd name="T4" fmla="*/ 69 w 183"/>
                <a:gd name="T5" fmla="*/ 169 h 183"/>
                <a:gd name="T6" fmla="*/ 51 w 183"/>
                <a:gd name="T7" fmla="*/ 132 h 183"/>
                <a:gd name="T8" fmla="*/ 34 w 183"/>
                <a:gd name="T9" fmla="*/ 91 h 183"/>
                <a:gd name="T10" fmla="*/ 92 w 183"/>
                <a:gd name="T11" fmla="*/ 33 h 183"/>
                <a:gd name="T12" fmla="*/ 150 w 183"/>
                <a:gd name="T13" fmla="*/ 91 h 183"/>
                <a:gd name="T14" fmla="*/ 132 w 183"/>
                <a:gd name="T15" fmla="*/ 133 h 183"/>
                <a:gd name="T16" fmla="*/ 114 w 183"/>
                <a:gd name="T17" fmla="*/ 169 h 183"/>
                <a:gd name="T18" fmla="*/ 93 w 183"/>
                <a:gd name="T19" fmla="*/ 178 h 183"/>
                <a:gd name="T20" fmla="*/ 93 w 183"/>
                <a:gd name="T21" fmla="*/ 179 h 183"/>
                <a:gd name="T22" fmla="*/ 92 w 183"/>
                <a:gd name="T23" fmla="*/ 179 h 183"/>
                <a:gd name="T24" fmla="*/ 91 w 183"/>
                <a:gd name="T25" fmla="*/ 179 h 183"/>
                <a:gd name="T26" fmla="*/ 92 w 183"/>
                <a:gd name="T27" fmla="*/ 0 h 183"/>
                <a:gd name="T28" fmla="*/ 0 w 183"/>
                <a:gd name="T29" fmla="*/ 92 h 183"/>
                <a:gd name="T30" fmla="*/ 92 w 183"/>
                <a:gd name="T31" fmla="*/ 183 h 183"/>
                <a:gd name="T32" fmla="*/ 183 w 183"/>
                <a:gd name="T33" fmla="*/ 92 h 183"/>
                <a:gd name="T34" fmla="*/ 92 w 183"/>
                <a:gd name="T35"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 h="183">
                  <a:moveTo>
                    <a:pt x="91" y="179"/>
                  </a:moveTo>
                  <a:cubicBezTo>
                    <a:pt x="91" y="179"/>
                    <a:pt x="91" y="179"/>
                    <a:pt x="91" y="178"/>
                  </a:cubicBezTo>
                  <a:cubicBezTo>
                    <a:pt x="91" y="178"/>
                    <a:pt x="91" y="178"/>
                    <a:pt x="69" y="169"/>
                  </a:cubicBezTo>
                  <a:cubicBezTo>
                    <a:pt x="69" y="169"/>
                    <a:pt x="69" y="150"/>
                    <a:pt x="51" y="132"/>
                  </a:cubicBezTo>
                  <a:cubicBezTo>
                    <a:pt x="41" y="121"/>
                    <a:pt x="34" y="107"/>
                    <a:pt x="34" y="91"/>
                  </a:cubicBezTo>
                  <a:cubicBezTo>
                    <a:pt x="34" y="59"/>
                    <a:pt x="60" y="33"/>
                    <a:pt x="92" y="33"/>
                  </a:cubicBezTo>
                  <a:cubicBezTo>
                    <a:pt x="124" y="33"/>
                    <a:pt x="150" y="59"/>
                    <a:pt x="150" y="91"/>
                  </a:cubicBezTo>
                  <a:cubicBezTo>
                    <a:pt x="150" y="107"/>
                    <a:pt x="143" y="122"/>
                    <a:pt x="132" y="133"/>
                  </a:cubicBezTo>
                  <a:cubicBezTo>
                    <a:pt x="115" y="150"/>
                    <a:pt x="114" y="169"/>
                    <a:pt x="114" y="169"/>
                  </a:cubicBezTo>
                  <a:cubicBezTo>
                    <a:pt x="114" y="169"/>
                    <a:pt x="114" y="169"/>
                    <a:pt x="93" y="178"/>
                  </a:cubicBezTo>
                  <a:cubicBezTo>
                    <a:pt x="93" y="178"/>
                    <a:pt x="93" y="178"/>
                    <a:pt x="93" y="179"/>
                  </a:cubicBezTo>
                  <a:cubicBezTo>
                    <a:pt x="93" y="179"/>
                    <a:pt x="93" y="179"/>
                    <a:pt x="92" y="179"/>
                  </a:cubicBezTo>
                  <a:cubicBezTo>
                    <a:pt x="92" y="179"/>
                    <a:pt x="92" y="179"/>
                    <a:pt x="91" y="179"/>
                  </a:cubicBezTo>
                  <a:moveTo>
                    <a:pt x="92" y="0"/>
                  </a:moveTo>
                  <a:cubicBezTo>
                    <a:pt x="41" y="0"/>
                    <a:pt x="0" y="41"/>
                    <a:pt x="0" y="92"/>
                  </a:cubicBezTo>
                  <a:cubicBezTo>
                    <a:pt x="0" y="142"/>
                    <a:pt x="41" y="183"/>
                    <a:pt x="92" y="183"/>
                  </a:cubicBezTo>
                  <a:cubicBezTo>
                    <a:pt x="142" y="183"/>
                    <a:pt x="183" y="142"/>
                    <a:pt x="183" y="92"/>
                  </a:cubicBezTo>
                  <a:cubicBezTo>
                    <a:pt x="183" y="41"/>
                    <a:pt x="142" y="0"/>
                    <a:pt x="92" y="0"/>
                  </a:cubicBezTo>
                </a:path>
              </a:pathLst>
            </a:custGeom>
            <a:solidFill>
              <a:srgbClr val="FAC8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5"/>
            <p:cNvSpPr>
              <a:spLocks/>
            </p:cNvSpPr>
            <p:nvPr/>
          </p:nvSpPr>
          <p:spPr bwMode="auto">
            <a:xfrm>
              <a:off x="7114860" y="1722149"/>
              <a:ext cx="369542" cy="463204"/>
            </a:xfrm>
            <a:custGeom>
              <a:avLst/>
              <a:gdLst>
                <a:gd name="T0" fmla="*/ 58 w 116"/>
                <a:gd name="T1" fmla="*/ 0 h 146"/>
                <a:gd name="T2" fmla="*/ 0 w 116"/>
                <a:gd name="T3" fmla="*/ 58 h 146"/>
                <a:gd name="T4" fmla="*/ 17 w 116"/>
                <a:gd name="T5" fmla="*/ 99 h 146"/>
                <a:gd name="T6" fmla="*/ 35 w 116"/>
                <a:gd name="T7" fmla="*/ 136 h 146"/>
                <a:gd name="T8" fmla="*/ 57 w 116"/>
                <a:gd name="T9" fmla="*/ 145 h 146"/>
                <a:gd name="T10" fmla="*/ 57 w 116"/>
                <a:gd name="T11" fmla="*/ 146 h 146"/>
                <a:gd name="T12" fmla="*/ 58 w 116"/>
                <a:gd name="T13" fmla="*/ 146 h 146"/>
                <a:gd name="T14" fmla="*/ 59 w 116"/>
                <a:gd name="T15" fmla="*/ 146 h 146"/>
                <a:gd name="T16" fmla="*/ 59 w 116"/>
                <a:gd name="T17" fmla="*/ 145 h 146"/>
                <a:gd name="T18" fmla="*/ 80 w 116"/>
                <a:gd name="T19" fmla="*/ 136 h 146"/>
                <a:gd name="T20" fmla="*/ 98 w 116"/>
                <a:gd name="T21" fmla="*/ 100 h 146"/>
                <a:gd name="T22" fmla="*/ 116 w 116"/>
                <a:gd name="T23" fmla="*/ 58 h 146"/>
                <a:gd name="T24" fmla="*/ 58 w 116"/>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46">
                  <a:moveTo>
                    <a:pt x="58" y="0"/>
                  </a:moveTo>
                  <a:cubicBezTo>
                    <a:pt x="26" y="0"/>
                    <a:pt x="0" y="26"/>
                    <a:pt x="0" y="58"/>
                  </a:cubicBezTo>
                  <a:cubicBezTo>
                    <a:pt x="0" y="74"/>
                    <a:pt x="7" y="88"/>
                    <a:pt x="17" y="99"/>
                  </a:cubicBezTo>
                  <a:cubicBezTo>
                    <a:pt x="35" y="117"/>
                    <a:pt x="35" y="136"/>
                    <a:pt x="35" y="136"/>
                  </a:cubicBezTo>
                  <a:cubicBezTo>
                    <a:pt x="57" y="145"/>
                    <a:pt x="57" y="145"/>
                    <a:pt x="57" y="145"/>
                  </a:cubicBezTo>
                  <a:cubicBezTo>
                    <a:pt x="57" y="146"/>
                    <a:pt x="57" y="146"/>
                    <a:pt x="57" y="146"/>
                  </a:cubicBezTo>
                  <a:cubicBezTo>
                    <a:pt x="58" y="146"/>
                    <a:pt x="58" y="146"/>
                    <a:pt x="58" y="146"/>
                  </a:cubicBezTo>
                  <a:cubicBezTo>
                    <a:pt x="59" y="146"/>
                    <a:pt x="59" y="146"/>
                    <a:pt x="59" y="146"/>
                  </a:cubicBezTo>
                  <a:cubicBezTo>
                    <a:pt x="59" y="145"/>
                    <a:pt x="59" y="145"/>
                    <a:pt x="59" y="145"/>
                  </a:cubicBezTo>
                  <a:cubicBezTo>
                    <a:pt x="80" y="136"/>
                    <a:pt x="80" y="136"/>
                    <a:pt x="80" y="136"/>
                  </a:cubicBezTo>
                  <a:cubicBezTo>
                    <a:pt x="80" y="136"/>
                    <a:pt x="81" y="117"/>
                    <a:pt x="98" y="100"/>
                  </a:cubicBezTo>
                  <a:cubicBezTo>
                    <a:pt x="109" y="89"/>
                    <a:pt x="116" y="74"/>
                    <a:pt x="116" y="58"/>
                  </a:cubicBezTo>
                  <a:cubicBezTo>
                    <a:pt x="116" y="26"/>
                    <a:pt x="90" y="0"/>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56"/>
            <p:cNvSpPr>
              <a:spLocks noChangeArrowheads="1"/>
            </p:cNvSpPr>
            <p:nvPr/>
          </p:nvSpPr>
          <p:spPr bwMode="auto">
            <a:xfrm>
              <a:off x="7297076" y="2175135"/>
              <a:ext cx="6812" cy="1314682"/>
            </a:xfrm>
            <a:prstGeom prst="rect">
              <a:avLst/>
            </a:prstGeom>
            <a:solidFill>
              <a:srgbClr val="A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7"/>
            <p:cNvSpPr>
              <a:spLocks/>
            </p:cNvSpPr>
            <p:nvPr/>
          </p:nvSpPr>
          <p:spPr bwMode="auto">
            <a:xfrm>
              <a:off x="7150622" y="2953386"/>
              <a:ext cx="405303" cy="478531"/>
            </a:xfrm>
            <a:custGeom>
              <a:avLst/>
              <a:gdLst>
                <a:gd name="T0" fmla="*/ 2 w 127"/>
                <a:gd name="T1" fmla="*/ 45 h 151"/>
                <a:gd name="T2" fmla="*/ 2 w 127"/>
                <a:gd name="T3" fmla="*/ 54 h 151"/>
                <a:gd name="T4" fmla="*/ 18 w 127"/>
                <a:gd name="T5" fmla="*/ 71 h 151"/>
                <a:gd name="T6" fmla="*/ 10 w 127"/>
                <a:gd name="T7" fmla="*/ 64 h 151"/>
                <a:gd name="T8" fmla="*/ 2 w 127"/>
                <a:gd name="T9" fmla="*/ 66 h 151"/>
                <a:gd name="T10" fmla="*/ 4 w 127"/>
                <a:gd name="T11" fmla="*/ 75 h 151"/>
                <a:gd name="T12" fmla="*/ 18 w 127"/>
                <a:gd name="T13" fmla="*/ 86 h 151"/>
                <a:gd name="T14" fmla="*/ 72 w 127"/>
                <a:gd name="T15" fmla="*/ 115 h 151"/>
                <a:gd name="T16" fmla="*/ 89 w 127"/>
                <a:gd name="T17" fmla="*/ 151 h 151"/>
                <a:gd name="T18" fmla="*/ 127 w 127"/>
                <a:gd name="T19" fmla="*/ 127 h 151"/>
                <a:gd name="T20" fmla="*/ 115 w 127"/>
                <a:gd name="T21" fmla="*/ 95 h 151"/>
                <a:gd name="T22" fmla="*/ 98 w 127"/>
                <a:gd name="T23" fmla="*/ 40 h 151"/>
                <a:gd name="T24" fmla="*/ 94 w 127"/>
                <a:gd name="T25" fmla="*/ 32 h 151"/>
                <a:gd name="T26" fmla="*/ 89 w 127"/>
                <a:gd name="T27" fmla="*/ 27 h 151"/>
                <a:gd name="T28" fmla="*/ 55 w 127"/>
                <a:gd name="T29" fmla="*/ 5 h 151"/>
                <a:gd name="T30" fmla="*/ 51 w 127"/>
                <a:gd name="T31" fmla="*/ 6 h 151"/>
                <a:gd name="T32" fmla="*/ 55 w 127"/>
                <a:gd name="T33" fmla="*/ 23 h 151"/>
                <a:gd name="T34" fmla="*/ 67 w 127"/>
                <a:gd name="T35" fmla="*/ 26 h 151"/>
                <a:gd name="T36" fmla="*/ 72 w 127"/>
                <a:gd name="T37" fmla="*/ 54 h 151"/>
                <a:gd name="T38" fmla="*/ 45 w 127"/>
                <a:gd name="T39" fmla="*/ 45 h 151"/>
                <a:gd name="T40" fmla="*/ 33 w 127"/>
                <a:gd name="T41" fmla="*/ 25 h 151"/>
                <a:gd name="T42" fmla="*/ 39 w 127"/>
                <a:gd name="T43" fmla="*/ 18 h 151"/>
                <a:gd name="T44" fmla="*/ 44 w 127"/>
                <a:gd name="T45" fmla="*/ 3 h 151"/>
                <a:gd name="T46" fmla="*/ 40 w 127"/>
                <a:gd name="T47" fmla="*/ 1 h 151"/>
                <a:gd name="T48" fmla="*/ 23 w 127"/>
                <a:gd name="T49" fmla="*/ 13 h 151"/>
                <a:gd name="T50" fmla="*/ 19 w 127"/>
                <a:gd name="T51" fmla="*/ 27 h 151"/>
                <a:gd name="T52" fmla="*/ 33 w 127"/>
                <a:gd name="T53" fmla="*/ 54 h 151"/>
                <a:gd name="T54" fmla="*/ 19 w 127"/>
                <a:gd name="T55" fmla="*/ 32 h 151"/>
                <a:gd name="T56" fmla="*/ 9 w 127"/>
                <a:gd name="T57" fmla="*/ 31 h 151"/>
                <a:gd name="T58" fmla="*/ 9 w 127"/>
                <a:gd name="T59" fmla="*/ 31 h 151"/>
                <a:gd name="T60" fmla="*/ 8 w 127"/>
                <a:gd name="T61" fmla="*/ 39 h 151"/>
                <a:gd name="T62" fmla="*/ 25 w 127"/>
                <a:gd name="T63" fmla="*/ 62 h 151"/>
                <a:gd name="T64" fmla="*/ 11 w 127"/>
                <a:gd name="T65" fmla="*/ 45 h 151"/>
                <a:gd name="T66" fmla="*/ 2 w 127"/>
                <a:gd name="T67" fmla="*/ 4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51">
                  <a:moveTo>
                    <a:pt x="2" y="45"/>
                  </a:moveTo>
                  <a:cubicBezTo>
                    <a:pt x="0" y="48"/>
                    <a:pt x="0" y="52"/>
                    <a:pt x="2" y="54"/>
                  </a:cubicBezTo>
                  <a:cubicBezTo>
                    <a:pt x="18" y="71"/>
                    <a:pt x="18" y="71"/>
                    <a:pt x="18" y="71"/>
                  </a:cubicBezTo>
                  <a:cubicBezTo>
                    <a:pt x="10" y="64"/>
                    <a:pt x="10" y="64"/>
                    <a:pt x="10" y="64"/>
                  </a:cubicBezTo>
                  <a:cubicBezTo>
                    <a:pt x="7" y="63"/>
                    <a:pt x="4" y="63"/>
                    <a:pt x="2" y="66"/>
                  </a:cubicBezTo>
                  <a:cubicBezTo>
                    <a:pt x="0" y="69"/>
                    <a:pt x="1" y="73"/>
                    <a:pt x="4" y="75"/>
                  </a:cubicBezTo>
                  <a:cubicBezTo>
                    <a:pt x="18" y="86"/>
                    <a:pt x="18" y="86"/>
                    <a:pt x="18" y="86"/>
                  </a:cubicBezTo>
                  <a:cubicBezTo>
                    <a:pt x="37" y="100"/>
                    <a:pt x="64" y="100"/>
                    <a:pt x="72" y="115"/>
                  </a:cubicBezTo>
                  <a:cubicBezTo>
                    <a:pt x="89" y="151"/>
                    <a:pt x="89" y="151"/>
                    <a:pt x="89" y="151"/>
                  </a:cubicBezTo>
                  <a:cubicBezTo>
                    <a:pt x="127" y="127"/>
                    <a:pt x="127" y="127"/>
                    <a:pt x="127" y="127"/>
                  </a:cubicBezTo>
                  <a:cubicBezTo>
                    <a:pt x="120" y="108"/>
                    <a:pt x="116" y="99"/>
                    <a:pt x="115" y="95"/>
                  </a:cubicBezTo>
                  <a:cubicBezTo>
                    <a:pt x="101" y="43"/>
                    <a:pt x="98" y="40"/>
                    <a:pt x="98" y="40"/>
                  </a:cubicBezTo>
                  <a:cubicBezTo>
                    <a:pt x="94" y="32"/>
                    <a:pt x="94" y="32"/>
                    <a:pt x="94" y="32"/>
                  </a:cubicBezTo>
                  <a:cubicBezTo>
                    <a:pt x="93" y="30"/>
                    <a:pt x="91" y="28"/>
                    <a:pt x="89" y="27"/>
                  </a:cubicBezTo>
                  <a:cubicBezTo>
                    <a:pt x="55" y="5"/>
                    <a:pt x="55" y="5"/>
                    <a:pt x="55" y="5"/>
                  </a:cubicBezTo>
                  <a:cubicBezTo>
                    <a:pt x="53" y="4"/>
                    <a:pt x="51" y="4"/>
                    <a:pt x="51" y="6"/>
                  </a:cubicBezTo>
                  <a:cubicBezTo>
                    <a:pt x="49" y="12"/>
                    <a:pt x="50" y="19"/>
                    <a:pt x="55" y="23"/>
                  </a:cubicBezTo>
                  <a:cubicBezTo>
                    <a:pt x="61" y="28"/>
                    <a:pt x="67" y="26"/>
                    <a:pt x="67" y="26"/>
                  </a:cubicBezTo>
                  <a:cubicBezTo>
                    <a:pt x="74" y="32"/>
                    <a:pt x="79" y="49"/>
                    <a:pt x="72" y="54"/>
                  </a:cubicBezTo>
                  <a:cubicBezTo>
                    <a:pt x="58" y="64"/>
                    <a:pt x="45" y="45"/>
                    <a:pt x="45" y="45"/>
                  </a:cubicBezTo>
                  <a:cubicBezTo>
                    <a:pt x="33" y="25"/>
                    <a:pt x="33" y="25"/>
                    <a:pt x="33" y="25"/>
                  </a:cubicBezTo>
                  <a:cubicBezTo>
                    <a:pt x="33" y="22"/>
                    <a:pt x="39" y="18"/>
                    <a:pt x="39" y="18"/>
                  </a:cubicBezTo>
                  <a:cubicBezTo>
                    <a:pt x="43" y="15"/>
                    <a:pt x="45" y="8"/>
                    <a:pt x="44" y="3"/>
                  </a:cubicBezTo>
                  <a:cubicBezTo>
                    <a:pt x="44" y="1"/>
                    <a:pt x="42" y="0"/>
                    <a:pt x="40" y="1"/>
                  </a:cubicBezTo>
                  <a:cubicBezTo>
                    <a:pt x="23" y="13"/>
                    <a:pt x="23" y="13"/>
                    <a:pt x="23" y="13"/>
                  </a:cubicBezTo>
                  <a:cubicBezTo>
                    <a:pt x="18" y="16"/>
                    <a:pt x="16" y="22"/>
                    <a:pt x="19" y="27"/>
                  </a:cubicBezTo>
                  <a:cubicBezTo>
                    <a:pt x="33" y="54"/>
                    <a:pt x="33" y="54"/>
                    <a:pt x="33" y="54"/>
                  </a:cubicBezTo>
                  <a:cubicBezTo>
                    <a:pt x="19" y="32"/>
                    <a:pt x="19" y="32"/>
                    <a:pt x="19" y="32"/>
                  </a:cubicBezTo>
                  <a:cubicBezTo>
                    <a:pt x="17" y="29"/>
                    <a:pt x="12" y="28"/>
                    <a:pt x="9" y="31"/>
                  </a:cubicBezTo>
                  <a:cubicBezTo>
                    <a:pt x="9" y="31"/>
                    <a:pt x="9" y="31"/>
                    <a:pt x="9" y="31"/>
                  </a:cubicBezTo>
                  <a:cubicBezTo>
                    <a:pt x="7" y="33"/>
                    <a:pt x="7" y="37"/>
                    <a:pt x="8" y="39"/>
                  </a:cubicBezTo>
                  <a:cubicBezTo>
                    <a:pt x="25" y="62"/>
                    <a:pt x="25" y="62"/>
                    <a:pt x="25" y="62"/>
                  </a:cubicBezTo>
                  <a:cubicBezTo>
                    <a:pt x="11" y="45"/>
                    <a:pt x="11" y="45"/>
                    <a:pt x="11" y="45"/>
                  </a:cubicBezTo>
                  <a:cubicBezTo>
                    <a:pt x="9" y="43"/>
                    <a:pt x="4" y="43"/>
                    <a:pt x="2" y="45"/>
                  </a:cubicBezTo>
                </a:path>
              </a:pathLst>
            </a:custGeom>
            <a:solidFill>
              <a:srgbClr val="BC9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8"/>
            <p:cNvSpPr>
              <a:spLocks/>
            </p:cNvSpPr>
            <p:nvPr/>
          </p:nvSpPr>
          <p:spPr bwMode="auto">
            <a:xfrm>
              <a:off x="7424797" y="3346768"/>
              <a:ext cx="255443" cy="228196"/>
            </a:xfrm>
            <a:custGeom>
              <a:avLst/>
              <a:gdLst>
                <a:gd name="T0" fmla="*/ 20 w 150"/>
                <a:gd name="T1" fmla="*/ 134 h 134"/>
                <a:gd name="T2" fmla="*/ 150 w 150"/>
                <a:gd name="T3" fmla="*/ 134 h 134"/>
                <a:gd name="T4" fmla="*/ 88 w 150"/>
                <a:gd name="T5" fmla="*/ 0 h 134"/>
                <a:gd name="T6" fmla="*/ 0 w 150"/>
                <a:gd name="T7" fmla="*/ 54 h 134"/>
                <a:gd name="T8" fmla="*/ 20 w 150"/>
                <a:gd name="T9" fmla="*/ 134 h 134"/>
              </a:gdLst>
              <a:ahLst/>
              <a:cxnLst>
                <a:cxn ang="0">
                  <a:pos x="T0" y="T1"/>
                </a:cxn>
                <a:cxn ang="0">
                  <a:pos x="T2" y="T3"/>
                </a:cxn>
                <a:cxn ang="0">
                  <a:pos x="T4" y="T5"/>
                </a:cxn>
                <a:cxn ang="0">
                  <a:pos x="T6" y="T7"/>
                </a:cxn>
                <a:cxn ang="0">
                  <a:pos x="T8" y="T9"/>
                </a:cxn>
              </a:cxnLst>
              <a:rect l="0" t="0" r="r" b="b"/>
              <a:pathLst>
                <a:path w="150" h="134">
                  <a:moveTo>
                    <a:pt x="20" y="134"/>
                  </a:moveTo>
                  <a:lnTo>
                    <a:pt x="150" y="134"/>
                  </a:lnTo>
                  <a:lnTo>
                    <a:pt x="88" y="0"/>
                  </a:lnTo>
                  <a:lnTo>
                    <a:pt x="0" y="54"/>
                  </a:lnTo>
                  <a:lnTo>
                    <a:pt x="20" y="134"/>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9"/>
            <p:cNvSpPr>
              <a:spLocks/>
            </p:cNvSpPr>
            <p:nvPr/>
          </p:nvSpPr>
          <p:spPr bwMode="auto">
            <a:xfrm>
              <a:off x="7242582" y="2953386"/>
              <a:ext cx="44277" cy="32357"/>
            </a:xfrm>
            <a:custGeom>
              <a:avLst/>
              <a:gdLst>
                <a:gd name="T0" fmla="*/ 13 w 14"/>
                <a:gd name="T1" fmla="*/ 2 h 10"/>
                <a:gd name="T2" fmla="*/ 5 w 14"/>
                <a:gd name="T3" fmla="*/ 9 h 10"/>
                <a:gd name="T4" fmla="*/ 0 w 14"/>
                <a:gd name="T5" fmla="*/ 8 h 10"/>
                <a:gd name="T6" fmla="*/ 13 w 14"/>
                <a:gd name="T7" fmla="*/ 0 h 10"/>
                <a:gd name="T8" fmla="*/ 13 w 14"/>
                <a:gd name="T9" fmla="*/ 2 h 10"/>
              </a:gdLst>
              <a:ahLst/>
              <a:cxnLst>
                <a:cxn ang="0">
                  <a:pos x="T0" y="T1"/>
                </a:cxn>
                <a:cxn ang="0">
                  <a:pos x="T2" y="T3"/>
                </a:cxn>
                <a:cxn ang="0">
                  <a:pos x="T4" y="T5"/>
                </a:cxn>
                <a:cxn ang="0">
                  <a:pos x="T6" y="T7"/>
                </a:cxn>
                <a:cxn ang="0">
                  <a:pos x="T8" y="T9"/>
                </a:cxn>
              </a:cxnLst>
              <a:rect l="0" t="0" r="r" b="b"/>
              <a:pathLst>
                <a:path w="14" h="10">
                  <a:moveTo>
                    <a:pt x="13" y="2"/>
                  </a:moveTo>
                  <a:cubicBezTo>
                    <a:pt x="5" y="9"/>
                    <a:pt x="5" y="9"/>
                    <a:pt x="5" y="9"/>
                  </a:cubicBezTo>
                  <a:cubicBezTo>
                    <a:pt x="3" y="10"/>
                    <a:pt x="1" y="9"/>
                    <a:pt x="0" y="8"/>
                  </a:cubicBezTo>
                  <a:cubicBezTo>
                    <a:pt x="13" y="0"/>
                    <a:pt x="13" y="0"/>
                    <a:pt x="13" y="0"/>
                  </a:cubicBezTo>
                  <a:cubicBezTo>
                    <a:pt x="13" y="0"/>
                    <a:pt x="14" y="1"/>
                    <a:pt x="13" y="2"/>
                  </a:cubicBezTo>
                  <a:close/>
                </a:path>
              </a:pathLst>
            </a:custGeom>
            <a:solidFill>
              <a:srgbClr val="C9AD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0"/>
            <p:cNvSpPr>
              <a:spLocks/>
            </p:cNvSpPr>
            <p:nvPr/>
          </p:nvSpPr>
          <p:spPr bwMode="auto">
            <a:xfrm>
              <a:off x="7312402" y="2963604"/>
              <a:ext cx="47683" cy="37465"/>
            </a:xfrm>
            <a:custGeom>
              <a:avLst/>
              <a:gdLst>
                <a:gd name="T0" fmla="*/ 1 w 15"/>
                <a:gd name="T1" fmla="*/ 3 h 12"/>
                <a:gd name="T2" fmla="*/ 10 w 15"/>
                <a:gd name="T3" fmla="*/ 10 h 12"/>
                <a:gd name="T4" fmla="*/ 15 w 15"/>
                <a:gd name="T5" fmla="*/ 9 h 12"/>
                <a:gd name="T6" fmla="*/ 1 w 15"/>
                <a:gd name="T7" fmla="*/ 0 h 12"/>
                <a:gd name="T8" fmla="*/ 1 w 15"/>
                <a:gd name="T9" fmla="*/ 3 h 12"/>
              </a:gdLst>
              <a:ahLst/>
              <a:cxnLst>
                <a:cxn ang="0">
                  <a:pos x="T0" y="T1"/>
                </a:cxn>
                <a:cxn ang="0">
                  <a:pos x="T2" y="T3"/>
                </a:cxn>
                <a:cxn ang="0">
                  <a:pos x="T4" y="T5"/>
                </a:cxn>
                <a:cxn ang="0">
                  <a:pos x="T6" y="T7"/>
                </a:cxn>
                <a:cxn ang="0">
                  <a:pos x="T8" y="T9"/>
                </a:cxn>
              </a:cxnLst>
              <a:rect l="0" t="0" r="r" b="b"/>
              <a:pathLst>
                <a:path w="15" h="12">
                  <a:moveTo>
                    <a:pt x="1" y="3"/>
                  </a:moveTo>
                  <a:cubicBezTo>
                    <a:pt x="10" y="10"/>
                    <a:pt x="10" y="10"/>
                    <a:pt x="10" y="10"/>
                  </a:cubicBezTo>
                  <a:cubicBezTo>
                    <a:pt x="12" y="12"/>
                    <a:pt x="14" y="10"/>
                    <a:pt x="15" y="9"/>
                  </a:cubicBezTo>
                  <a:cubicBezTo>
                    <a:pt x="1" y="0"/>
                    <a:pt x="1" y="0"/>
                    <a:pt x="1" y="0"/>
                  </a:cubicBezTo>
                  <a:cubicBezTo>
                    <a:pt x="1" y="1"/>
                    <a:pt x="0" y="2"/>
                    <a:pt x="1" y="3"/>
                  </a:cubicBezTo>
                  <a:close/>
                </a:path>
              </a:pathLst>
            </a:custGeom>
            <a:solidFill>
              <a:srgbClr val="C9AD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1"/>
            <p:cNvSpPr>
              <a:spLocks/>
            </p:cNvSpPr>
            <p:nvPr/>
          </p:nvSpPr>
          <p:spPr bwMode="auto">
            <a:xfrm>
              <a:off x="7385630" y="3265027"/>
              <a:ext cx="156672" cy="114099"/>
            </a:xfrm>
            <a:custGeom>
              <a:avLst/>
              <a:gdLst>
                <a:gd name="T0" fmla="*/ 92 w 92"/>
                <a:gd name="T1" fmla="*/ 22 h 67"/>
                <a:gd name="T2" fmla="*/ 12 w 92"/>
                <a:gd name="T3" fmla="*/ 67 h 67"/>
                <a:gd name="T4" fmla="*/ 0 w 92"/>
                <a:gd name="T5" fmla="*/ 44 h 67"/>
                <a:gd name="T6" fmla="*/ 81 w 92"/>
                <a:gd name="T7" fmla="*/ 0 h 67"/>
                <a:gd name="T8" fmla="*/ 92 w 92"/>
                <a:gd name="T9" fmla="*/ 22 h 67"/>
              </a:gdLst>
              <a:ahLst/>
              <a:cxnLst>
                <a:cxn ang="0">
                  <a:pos x="T0" y="T1"/>
                </a:cxn>
                <a:cxn ang="0">
                  <a:pos x="T2" y="T3"/>
                </a:cxn>
                <a:cxn ang="0">
                  <a:pos x="T4" y="T5"/>
                </a:cxn>
                <a:cxn ang="0">
                  <a:pos x="T6" y="T7"/>
                </a:cxn>
                <a:cxn ang="0">
                  <a:pos x="T8" y="T9"/>
                </a:cxn>
              </a:cxnLst>
              <a:rect l="0" t="0" r="r" b="b"/>
              <a:pathLst>
                <a:path w="92" h="67">
                  <a:moveTo>
                    <a:pt x="92" y="22"/>
                  </a:moveTo>
                  <a:lnTo>
                    <a:pt x="12" y="67"/>
                  </a:lnTo>
                  <a:lnTo>
                    <a:pt x="0" y="44"/>
                  </a:lnTo>
                  <a:lnTo>
                    <a:pt x="81" y="0"/>
                  </a:lnTo>
                  <a:lnTo>
                    <a:pt x="92" y="22"/>
                  </a:lnTo>
                  <a:close/>
                </a:path>
              </a:pathLst>
            </a:custGeom>
            <a:solidFill>
              <a:srgbClr val="4F31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2"/>
            <p:cNvSpPr>
              <a:spLocks/>
            </p:cNvSpPr>
            <p:nvPr/>
          </p:nvSpPr>
          <p:spPr bwMode="auto">
            <a:xfrm>
              <a:off x="7407768" y="3302492"/>
              <a:ext cx="166890" cy="136236"/>
            </a:xfrm>
            <a:custGeom>
              <a:avLst/>
              <a:gdLst>
                <a:gd name="T0" fmla="*/ 0 w 98"/>
                <a:gd name="T1" fmla="*/ 52 h 80"/>
                <a:gd name="T2" fmla="*/ 12 w 98"/>
                <a:gd name="T3" fmla="*/ 80 h 80"/>
                <a:gd name="T4" fmla="*/ 98 w 98"/>
                <a:gd name="T5" fmla="*/ 26 h 80"/>
                <a:gd name="T6" fmla="*/ 87 w 98"/>
                <a:gd name="T7" fmla="*/ 0 h 80"/>
                <a:gd name="T8" fmla="*/ 0 w 98"/>
                <a:gd name="T9" fmla="*/ 52 h 80"/>
              </a:gdLst>
              <a:ahLst/>
              <a:cxnLst>
                <a:cxn ang="0">
                  <a:pos x="T0" y="T1"/>
                </a:cxn>
                <a:cxn ang="0">
                  <a:pos x="T2" y="T3"/>
                </a:cxn>
                <a:cxn ang="0">
                  <a:pos x="T4" y="T5"/>
                </a:cxn>
                <a:cxn ang="0">
                  <a:pos x="T6" y="T7"/>
                </a:cxn>
                <a:cxn ang="0">
                  <a:pos x="T8" y="T9"/>
                </a:cxn>
              </a:cxnLst>
              <a:rect l="0" t="0" r="r" b="b"/>
              <a:pathLst>
                <a:path w="98" h="80">
                  <a:moveTo>
                    <a:pt x="0" y="52"/>
                  </a:moveTo>
                  <a:lnTo>
                    <a:pt x="12" y="80"/>
                  </a:lnTo>
                  <a:lnTo>
                    <a:pt x="98" y="26"/>
                  </a:lnTo>
                  <a:lnTo>
                    <a:pt x="87" y="0"/>
                  </a:lnTo>
                  <a:lnTo>
                    <a:pt x="0" y="52"/>
                  </a:lnTo>
                  <a:close/>
                </a:path>
              </a:pathLst>
            </a:custGeom>
            <a:solidFill>
              <a:srgbClr val="CBE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3"/>
            <p:cNvSpPr>
              <a:spLocks/>
            </p:cNvSpPr>
            <p:nvPr/>
          </p:nvSpPr>
          <p:spPr bwMode="auto">
            <a:xfrm>
              <a:off x="7406065" y="3295680"/>
              <a:ext cx="69822" cy="76634"/>
            </a:xfrm>
            <a:custGeom>
              <a:avLst/>
              <a:gdLst>
                <a:gd name="T0" fmla="*/ 19 w 22"/>
                <a:gd name="T1" fmla="*/ 8 h 24"/>
                <a:gd name="T2" fmla="*/ 16 w 22"/>
                <a:gd name="T3" fmla="*/ 22 h 24"/>
                <a:gd name="T4" fmla="*/ 3 w 22"/>
                <a:gd name="T5" fmla="*/ 17 h 24"/>
                <a:gd name="T6" fmla="*/ 6 w 22"/>
                <a:gd name="T7" fmla="*/ 3 h 24"/>
                <a:gd name="T8" fmla="*/ 19 w 22"/>
                <a:gd name="T9" fmla="*/ 8 h 24"/>
              </a:gdLst>
              <a:ahLst/>
              <a:cxnLst>
                <a:cxn ang="0">
                  <a:pos x="T0" y="T1"/>
                </a:cxn>
                <a:cxn ang="0">
                  <a:pos x="T2" y="T3"/>
                </a:cxn>
                <a:cxn ang="0">
                  <a:pos x="T4" y="T5"/>
                </a:cxn>
                <a:cxn ang="0">
                  <a:pos x="T6" y="T7"/>
                </a:cxn>
                <a:cxn ang="0">
                  <a:pos x="T8" y="T9"/>
                </a:cxn>
              </a:cxnLst>
              <a:rect l="0" t="0" r="r" b="b"/>
              <a:pathLst>
                <a:path w="22" h="24">
                  <a:moveTo>
                    <a:pt x="19" y="8"/>
                  </a:moveTo>
                  <a:cubicBezTo>
                    <a:pt x="22" y="13"/>
                    <a:pt x="21" y="19"/>
                    <a:pt x="16" y="22"/>
                  </a:cubicBezTo>
                  <a:cubicBezTo>
                    <a:pt x="12" y="24"/>
                    <a:pt x="6" y="22"/>
                    <a:pt x="3" y="17"/>
                  </a:cubicBezTo>
                  <a:cubicBezTo>
                    <a:pt x="0" y="11"/>
                    <a:pt x="1" y="5"/>
                    <a:pt x="6" y="3"/>
                  </a:cubicBezTo>
                  <a:cubicBezTo>
                    <a:pt x="10" y="0"/>
                    <a:pt x="16" y="3"/>
                    <a:pt x="1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4"/>
            <p:cNvSpPr>
              <a:spLocks/>
            </p:cNvSpPr>
            <p:nvPr/>
          </p:nvSpPr>
          <p:spPr bwMode="auto">
            <a:xfrm>
              <a:off x="7407768" y="3299086"/>
              <a:ext cx="64712" cy="69822"/>
            </a:xfrm>
            <a:custGeom>
              <a:avLst/>
              <a:gdLst>
                <a:gd name="T0" fmla="*/ 18 w 20"/>
                <a:gd name="T1" fmla="*/ 7 h 22"/>
                <a:gd name="T2" fmla="*/ 17 w 20"/>
                <a:gd name="T3" fmla="*/ 7 h 22"/>
                <a:gd name="T4" fmla="*/ 19 w 20"/>
                <a:gd name="T5" fmla="*/ 13 h 22"/>
                <a:gd name="T6" fmla="*/ 15 w 20"/>
                <a:gd name="T7" fmla="*/ 20 h 22"/>
                <a:gd name="T8" fmla="*/ 12 w 20"/>
                <a:gd name="T9" fmla="*/ 21 h 22"/>
                <a:gd name="T10" fmla="*/ 3 w 20"/>
                <a:gd name="T11" fmla="*/ 15 h 22"/>
                <a:gd name="T12" fmla="*/ 1 w 20"/>
                <a:gd name="T13" fmla="*/ 9 h 22"/>
                <a:gd name="T14" fmla="*/ 5 w 20"/>
                <a:gd name="T15" fmla="*/ 2 h 22"/>
                <a:gd name="T16" fmla="*/ 8 w 20"/>
                <a:gd name="T17" fmla="*/ 1 h 22"/>
                <a:gd name="T18" fmla="*/ 17 w 20"/>
                <a:gd name="T19" fmla="*/ 7 h 22"/>
                <a:gd name="T20" fmla="*/ 18 w 20"/>
                <a:gd name="T21" fmla="*/ 7 h 22"/>
                <a:gd name="T22" fmla="*/ 18 w 20"/>
                <a:gd name="T23" fmla="*/ 7 h 22"/>
                <a:gd name="T24" fmla="*/ 8 w 20"/>
                <a:gd name="T25" fmla="*/ 0 h 22"/>
                <a:gd name="T26" fmla="*/ 4 w 20"/>
                <a:gd name="T27" fmla="*/ 1 h 22"/>
                <a:gd name="T28" fmla="*/ 0 w 20"/>
                <a:gd name="T29" fmla="*/ 9 h 22"/>
                <a:gd name="T30" fmla="*/ 2 w 20"/>
                <a:gd name="T31" fmla="*/ 16 h 22"/>
                <a:gd name="T32" fmla="*/ 12 w 20"/>
                <a:gd name="T33" fmla="*/ 22 h 22"/>
                <a:gd name="T34" fmla="*/ 16 w 20"/>
                <a:gd name="T35" fmla="*/ 21 h 22"/>
                <a:gd name="T36" fmla="*/ 20 w 20"/>
                <a:gd name="T37" fmla="*/ 13 h 22"/>
                <a:gd name="T38" fmla="*/ 18 w 20"/>
                <a:gd name="T3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2">
                  <a:moveTo>
                    <a:pt x="18" y="7"/>
                  </a:moveTo>
                  <a:cubicBezTo>
                    <a:pt x="17" y="7"/>
                    <a:pt x="17" y="7"/>
                    <a:pt x="17" y="7"/>
                  </a:cubicBezTo>
                  <a:cubicBezTo>
                    <a:pt x="18" y="9"/>
                    <a:pt x="19" y="11"/>
                    <a:pt x="19" y="13"/>
                  </a:cubicBezTo>
                  <a:cubicBezTo>
                    <a:pt x="19" y="16"/>
                    <a:pt x="18" y="19"/>
                    <a:pt x="15" y="20"/>
                  </a:cubicBezTo>
                  <a:cubicBezTo>
                    <a:pt x="14" y="21"/>
                    <a:pt x="13" y="21"/>
                    <a:pt x="12" y="21"/>
                  </a:cubicBezTo>
                  <a:cubicBezTo>
                    <a:pt x="8" y="21"/>
                    <a:pt x="5" y="19"/>
                    <a:pt x="3" y="15"/>
                  </a:cubicBezTo>
                  <a:cubicBezTo>
                    <a:pt x="1" y="13"/>
                    <a:pt x="1" y="11"/>
                    <a:pt x="1" y="9"/>
                  </a:cubicBezTo>
                  <a:cubicBezTo>
                    <a:pt x="1" y="6"/>
                    <a:pt x="2" y="4"/>
                    <a:pt x="5" y="2"/>
                  </a:cubicBezTo>
                  <a:cubicBezTo>
                    <a:pt x="6" y="2"/>
                    <a:pt x="7" y="1"/>
                    <a:pt x="8" y="1"/>
                  </a:cubicBezTo>
                  <a:cubicBezTo>
                    <a:pt x="12" y="1"/>
                    <a:pt x="15" y="3"/>
                    <a:pt x="17" y="7"/>
                  </a:cubicBezTo>
                  <a:cubicBezTo>
                    <a:pt x="18" y="7"/>
                    <a:pt x="18" y="7"/>
                    <a:pt x="18" y="7"/>
                  </a:cubicBezTo>
                  <a:cubicBezTo>
                    <a:pt x="18" y="7"/>
                    <a:pt x="18" y="7"/>
                    <a:pt x="18" y="7"/>
                  </a:cubicBezTo>
                  <a:cubicBezTo>
                    <a:pt x="16" y="3"/>
                    <a:pt x="12" y="0"/>
                    <a:pt x="8" y="0"/>
                  </a:cubicBezTo>
                  <a:cubicBezTo>
                    <a:pt x="7" y="0"/>
                    <a:pt x="6" y="1"/>
                    <a:pt x="4" y="1"/>
                  </a:cubicBezTo>
                  <a:cubicBezTo>
                    <a:pt x="1" y="3"/>
                    <a:pt x="0" y="6"/>
                    <a:pt x="0" y="9"/>
                  </a:cubicBezTo>
                  <a:cubicBezTo>
                    <a:pt x="0" y="12"/>
                    <a:pt x="0" y="14"/>
                    <a:pt x="2" y="16"/>
                  </a:cubicBezTo>
                  <a:cubicBezTo>
                    <a:pt x="4" y="20"/>
                    <a:pt x="8" y="22"/>
                    <a:pt x="12" y="22"/>
                  </a:cubicBezTo>
                  <a:cubicBezTo>
                    <a:pt x="13" y="22"/>
                    <a:pt x="14" y="22"/>
                    <a:pt x="16" y="21"/>
                  </a:cubicBezTo>
                  <a:cubicBezTo>
                    <a:pt x="18" y="20"/>
                    <a:pt x="20" y="16"/>
                    <a:pt x="20" y="13"/>
                  </a:cubicBezTo>
                  <a:cubicBezTo>
                    <a:pt x="20" y="11"/>
                    <a:pt x="19" y="9"/>
                    <a:pt x="18" y="7"/>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5"/>
            <p:cNvSpPr>
              <a:spLocks/>
            </p:cNvSpPr>
            <p:nvPr/>
          </p:nvSpPr>
          <p:spPr bwMode="auto">
            <a:xfrm>
              <a:off x="7440125" y="3334848"/>
              <a:ext cx="10218" cy="23841"/>
            </a:xfrm>
            <a:custGeom>
              <a:avLst/>
              <a:gdLst>
                <a:gd name="T0" fmla="*/ 6 w 6"/>
                <a:gd name="T1" fmla="*/ 14 h 14"/>
                <a:gd name="T2" fmla="*/ 0 w 6"/>
                <a:gd name="T3" fmla="*/ 0 h 14"/>
                <a:gd name="T4" fmla="*/ 0 w 6"/>
                <a:gd name="T5" fmla="*/ 0 h 14"/>
                <a:gd name="T6" fmla="*/ 6 w 6"/>
                <a:gd name="T7" fmla="*/ 14 h 14"/>
              </a:gdLst>
              <a:ahLst/>
              <a:cxnLst>
                <a:cxn ang="0">
                  <a:pos x="T0" y="T1"/>
                </a:cxn>
                <a:cxn ang="0">
                  <a:pos x="T2" y="T3"/>
                </a:cxn>
                <a:cxn ang="0">
                  <a:pos x="T4" y="T5"/>
                </a:cxn>
                <a:cxn ang="0">
                  <a:pos x="T6" y="T7"/>
                </a:cxn>
              </a:cxnLst>
              <a:rect l="0" t="0" r="r" b="b"/>
              <a:pathLst>
                <a:path w="6" h="14">
                  <a:moveTo>
                    <a:pt x="6" y="14"/>
                  </a:moveTo>
                  <a:lnTo>
                    <a:pt x="0" y="0"/>
                  </a:lnTo>
                  <a:lnTo>
                    <a:pt x="0" y="0"/>
                  </a:lnTo>
                  <a:lnTo>
                    <a:pt x="6" y="14"/>
                  </a:lnTo>
                  <a:close/>
                </a:path>
              </a:pathLst>
            </a:custGeom>
            <a:solidFill>
              <a:srgbClr val="A88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6"/>
            <p:cNvSpPr>
              <a:spLocks/>
            </p:cNvSpPr>
            <p:nvPr/>
          </p:nvSpPr>
          <p:spPr bwMode="auto">
            <a:xfrm>
              <a:off x="7440125" y="3328037"/>
              <a:ext cx="17030" cy="8515"/>
            </a:xfrm>
            <a:custGeom>
              <a:avLst/>
              <a:gdLst>
                <a:gd name="T0" fmla="*/ 10 w 10"/>
                <a:gd name="T1" fmla="*/ 0 h 5"/>
                <a:gd name="T2" fmla="*/ 0 w 10"/>
                <a:gd name="T3" fmla="*/ 5 h 5"/>
                <a:gd name="T4" fmla="*/ 0 w 10"/>
                <a:gd name="T5" fmla="*/ 4 h 5"/>
                <a:gd name="T6" fmla="*/ 10 w 10"/>
                <a:gd name="T7" fmla="*/ 0 h 5"/>
              </a:gdLst>
              <a:ahLst/>
              <a:cxnLst>
                <a:cxn ang="0">
                  <a:pos x="T0" y="T1"/>
                </a:cxn>
                <a:cxn ang="0">
                  <a:pos x="T2" y="T3"/>
                </a:cxn>
                <a:cxn ang="0">
                  <a:pos x="T4" y="T5"/>
                </a:cxn>
                <a:cxn ang="0">
                  <a:pos x="T6" y="T7"/>
                </a:cxn>
              </a:cxnLst>
              <a:rect l="0" t="0" r="r" b="b"/>
              <a:pathLst>
                <a:path w="10" h="5">
                  <a:moveTo>
                    <a:pt x="10" y="0"/>
                  </a:moveTo>
                  <a:lnTo>
                    <a:pt x="0" y="5"/>
                  </a:lnTo>
                  <a:lnTo>
                    <a:pt x="0" y="4"/>
                  </a:lnTo>
                  <a:lnTo>
                    <a:pt x="10" y="0"/>
                  </a:lnTo>
                  <a:close/>
                </a:path>
              </a:pathLst>
            </a:custGeom>
            <a:solidFill>
              <a:srgbClr val="A88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7"/>
            <p:cNvSpPr>
              <a:spLocks/>
            </p:cNvSpPr>
            <p:nvPr/>
          </p:nvSpPr>
          <p:spPr bwMode="auto">
            <a:xfrm>
              <a:off x="7433313" y="3305898"/>
              <a:ext cx="6812" cy="28951"/>
            </a:xfrm>
            <a:custGeom>
              <a:avLst/>
              <a:gdLst>
                <a:gd name="T0" fmla="*/ 0 w 4"/>
                <a:gd name="T1" fmla="*/ 0 h 17"/>
                <a:gd name="T2" fmla="*/ 4 w 4"/>
                <a:gd name="T3" fmla="*/ 17 h 17"/>
                <a:gd name="T4" fmla="*/ 2 w 4"/>
                <a:gd name="T5" fmla="*/ 17 h 17"/>
                <a:gd name="T6" fmla="*/ 0 w 4"/>
                <a:gd name="T7" fmla="*/ 0 h 17"/>
              </a:gdLst>
              <a:ahLst/>
              <a:cxnLst>
                <a:cxn ang="0">
                  <a:pos x="T0" y="T1"/>
                </a:cxn>
                <a:cxn ang="0">
                  <a:pos x="T2" y="T3"/>
                </a:cxn>
                <a:cxn ang="0">
                  <a:pos x="T4" y="T5"/>
                </a:cxn>
                <a:cxn ang="0">
                  <a:pos x="T6" y="T7"/>
                </a:cxn>
              </a:cxnLst>
              <a:rect l="0" t="0" r="r" b="b"/>
              <a:pathLst>
                <a:path w="4" h="17">
                  <a:moveTo>
                    <a:pt x="0" y="0"/>
                  </a:moveTo>
                  <a:lnTo>
                    <a:pt x="4" y="17"/>
                  </a:lnTo>
                  <a:lnTo>
                    <a:pt x="2" y="17"/>
                  </a:lnTo>
                  <a:lnTo>
                    <a:pt x="0" y="0"/>
                  </a:lnTo>
                  <a:close/>
                </a:path>
              </a:pathLst>
            </a:custGeom>
            <a:solidFill>
              <a:srgbClr val="A88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8"/>
            <p:cNvSpPr>
              <a:spLocks/>
            </p:cNvSpPr>
            <p:nvPr/>
          </p:nvSpPr>
          <p:spPr bwMode="auto">
            <a:xfrm>
              <a:off x="7424797" y="3309303"/>
              <a:ext cx="6812" cy="5109"/>
            </a:xfrm>
            <a:custGeom>
              <a:avLst/>
              <a:gdLst>
                <a:gd name="T0" fmla="*/ 4 w 4"/>
                <a:gd name="T1" fmla="*/ 3 h 3"/>
                <a:gd name="T2" fmla="*/ 2 w 4"/>
                <a:gd name="T3" fmla="*/ 2 h 3"/>
                <a:gd name="T4" fmla="*/ 0 w 4"/>
                <a:gd name="T5" fmla="*/ 0 h 3"/>
                <a:gd name="T6" fmla="*/ 2 w 4"/>
                <a:gd name="T7" fmla="*/ 2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2" y="2"/>
                  </a:lnTo>
                  <a:lnTo>
                    <a:pt x="0" y="0"/>
                  </a:lnTo>
                  <a:lnTo>
                    <a:pt x="2" y="2"/>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9"/>
            <p:cNvSpPr>
              <a:spLocks/>
            </p:cNvSpPr>
            <p:nvPr/>
          </p:nvSpPr>
          <p:spPr bwMode="auto">
            <a:xfrm>
              <a:off x="7414580" y="3317819"/>
              <a:ext cx="10218" cy="3406"/>
            </a:xfrm>
            <a:custGeom>
              <a:avLst/>
              <a:gdLst>
                <a:gd name="T0" fmla="*/ 6 w 6"/>
                <a:gd name="T1" fmla="*/ 2 h 2"/>
                <a:gd name="T2" fmla="*/ 2 w 6"/>
                <a:gd name="T3" fmla="*/ 2 h 2"/>
                <a:gd name="T4" fmla="*/ 0 w 6"/>
                <a:gd name="T5" fmla="*/ 0 h 2"/>
                <a:gd name="T6" fmla="*/ 4 w 6"/>
                <a:gd name="T7" fmla="*/ 0 h 2"/>
                <a:gd name="T8" fmla="*/ 6 w 6"/>
                <a:gd name="T9" fmla="*/ 2 h 2"/>
              </a:gdLst>
              <a:ahLst/>
              <a:cxnLst>
                <a:cxn ang="0">
                  <a:pos x="T0" y="T1"/>
                </a:cxn>
                <a:cxn ang="0">
                  <a:pos x="T2" y="T3"/>
                </a:cxn>
                <a:cxn ang="0">
                  <a:pos x="T4" y="T5"/>
                </a:cxn>
                <a:cxn ang="0">
                  <a:pos x="T6" y="T7"/>
                </a:cxn>
                <a:cxn ang="0">
                  <a:pos x="T8" y="T9"/>
                </a:cxn>
              </a:cxnLst>
              <a:rect l="0" t="0" r="r" b="b"/>
              <a:pathLst>
                <a:path w="6" h="2">
                  <a:moveTo>
                    <a:pt x="6" y="2"/>
                  </a:moveTo>
                  <a:lnTo>
                    <a:pt x="2" y="2"/>
                  </a:lnTo>
                  <a:lnTo>
                    <a:pt x="0" y="0"/>
                  </a:lnTo>
                  <a:lnTo>
                    <a:pt x="4"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0"/>
            <p:cNvSpPr>
              <a:spLocks/>
            </p:cNvSpPr>
            <p:nvPr/>
          </p:nvSpPr>
          <p:spPr bwMode="auto">
            <a:xfrm>
              <a:off x="7414580" y="3331442"/>
              <a:ext cx="6812" cy="3406"/>
            </a:xfrm>
            <a:custGeom>
              <a:avLst/>
              <a:gdLst>
                <a:gd name="T0" fmla="*/ 4 w 4"/>
                <a:gd name="T1" fmla="*/ 2 h 2"/>
                <a:gd name="T2" fmla="*/ 2 w 4"/>
                <a:gd name="T3" fmla="*/ 2 h 2"/>
                <a:gd name="T4" fmla="*/ 0 w 4"/>
                <a:gd name="T5" fmla="*/ 0 h 2"/>
                <a:gd name="T6" fmla="*/ 2 w 4"/>
                <a:gd name="T7" fmla="*/ 0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2" y="2"/>
                  </a:lnTo>
                  <a:lnTo>
                    <a:pt x="0" y="0"/>
                  </a:lnTo>
                  <a:lnTo>
                    <a:pt x="2" y="0"/>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1"/>
            <p:cNvSpPr>
              <a:spLocks/>
            </p:cNvSpPr>
            <p:nvPr/>
          </p:nvSpPr>
          <p:spPr bwMode="auto">
            <a:xfrm>
              <a:off x="7417986" y="3343363"/>
              <a:ext cx="6812" cy="3406"/>
            </a:xfrm>
            <a:custGeom>
              <a:avLst/>
              <a:gdLst>
                <a:gd name="T0" fmla="*/ 4 w 4"/>
                <a:gd name="T1" fmla="*/ 0 h 2"/>
                <a:gd name="T2" fmla="*/ 2 w 4"/>
                <a:gd name="T3" fmla="*/ 2 h 2"/>
                <a:gd name="T4" fmla="*/ 0 w 4"/>
                <a:gd name="T5" fmla="*/ 2 h 2"/>
                <a:gd name="T6" fmla="*/ 2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2" y="2"/>
                  </a:lnTo>
                  <a:lnTo>
                    <a:pt x="0" y="2"/>
                  </a:lnTo>
                  <a:lnTo>
                    <a:pt x="2"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2"/>
            <p:cNvSpPr>
              <a:spLocks/>
            </p:cNvSpPr>
            <p:nvPr/>
          </p:nvSpPr>
          <p:spPr bwMode="auto">
            <a:xfrm>
              <a:off x="7428203" y="3353580"/>
              <a:ext cx="3406" cy="5109"/>
            </a:xfrm>
            <a:custGeom>
              <a:avLst/>
              <a:gdLst>
                <a:gd name="T0" fmla="*/ 2 w 2"/>
                <a:gd name="T1" fmla="*/ 0 h 3"/>
                <a:gd name="T2" fmla="*/ 2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2"/>
                  </a:lnTo>
                  <a:lnTo>
                    <a:pt x="0" y="3"/>
                  </a:lnTo>
                  <a:lnTo>
                    <a:pt x="2"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3"/>
            <p:cNvSpPr>
              <a:spLocks/>
            </p:cNvSpPr>
            <p:nvPr/>
          </p:nvSpPr>
          <p:spPr bwMode="auto">
            <a:xfrm>
              <a:off x="7440125" y="3356986"/>
              <a:ext cx="3406" cy="8515"/>
            </a:xfrm>
            <a:custGeom>
              <a:avLst/>
              <a:gdLst>
                <a:gd name="T0" fmla="*/ 2 w 2"/>
                <a:gd name="T1" fmla="*/ 0 h 5"/>
                <a:gd name="T2" fmla="*/ 2 w 2"/>
                <a:gd name="T3" fmla="*/ 1 h 5"/>
                <a:gd name="T4" fmla="*/ 2 w 2"/>
                <a:gd name="T5" fmla="*/ 5 h 5"/>
                <a:gd name="T6" fmla="*/ 0 w 2"/>
                <a:gd name="T7" fmla="*/ 1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lnTo>
                    <a:pt x="2" y="1"/>
                  </a:lnTo>
                  <a:lnTo>
                    <a:pt x="2" y="5"/>
                  </a:lnTo>
                  <a:lnTo>
                    <a:pt x="0"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4"/>
            <p:cNvSpPr>
              <a:spLocks/>
            </p:cNvSpPr>
            <p:nvPr/>
          </p:nvSpPr>
          <p:spPr bwMode="auto">
            <a:xfrm>
              <a:off x="7450342" y="3353580"/>
              <a:ext cx="6812" cy="8515"/>
            </a:xfrm>
            <a:custGeom>
              <a:avLst/>
              <a:gdLst>
                <a:gd name="T0" fmla="*/ 0 w 4"/>
                <a:gd name="T1" fmla="*/ 0 h 5"/>
                <a:gd name="T2" fmla="*/ 4 w 4"/>
                <a:gd name="T3" fmla="*/ 2 h 5"/>
                <a:gd name="T4" fmla="*/ 4 w 4"/>
                <a:gd name="T5" fmla="*/ 5 h 5"/>
                <a:gd name="T6" fmla="*/ 2 w 4"/>
                <a:gd name="T7" fmla="*/ 3 h 5"/>
                <a:gd name="T8" fmla="*/ 0 w 4"/>
                <a:gd name="T9" fmla="*/ 0 h 5"/>
              </a:gdLst>
              <a:ahLst/>
              <a:cxnLst>
                <a:cxn ang="0">
                  <a:pos x="T0" y="T1"/>
                </a:cxn>
                <a:cxn ang="0">
                  <a:pos x="T2" y="T3"/>
                </a:cxn>
                <a:cxn ang="0">
                  <a:pos x="T4" y="T5"/>
                </a:cxn>
                <a:cxn ang="0">
                  <a:pos x="T6" y="T7"/>
                </a:cxn>
                <a:cxn ang="0">
                  <a:pos x="T8" y="T9"/>
                </a:cxn>
              </a:cxnLst>
              <a:rect l="0" t="0" r="r" b="b"/>
              <a:pathLst>
                <a:path w="4" h="5">
                  <a:moveTo>
                    <a:pt x="0" y="0"/>
                  </a:moveTo>
                  <a:lnTo>
                    <a:pt x="4" y="2"/>
                  </a:lnTo>
                  <a:lnTo>
                    <a:pt x="4" y="5"/>
                  </a:lnTo>
                  <a:lnTo>
                    <a:pt x="2"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5"/>
            <p:cNvSpPr>
              <a:spLocks/>
            </p:cNvSpPr>
            <p:nvPr/>
          </p:nvSpPr>
          <p:spPr bwMode="auto">
            <a:xfrm>
              <a:off x="7457154" y="3346768"/>
              <a:ext cx="8515" cy="6812"/>
            </a:xfrm>
            <a:custGeom>
              <a:avLst/>
              <a:gdLst>
                <a:gd name="T0" fmla="*/ 0 w 5"/>
                <a:gd name="T1" fmla="*/ 0 h 4"/>
                <a:gd name="T2" fmla="*/ 3 w 5"/>
                <a:gd name="T3" fmla="*/ 2 h 4"/>
                <a:gd name="T4" fmla="*/ 5 w 5"/>
                <a:gd name="T5" fmla="*/ 4 h 4"/>
                <a:gd name="T6" fmla="*/ 1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3" y="2"/>
                  </a:lnTo>
                  <a:lnTo>
                    <a:pt x="5" y="4"/>
                  </a:lnTo>
                  <a:lnTo>
                    <a:pt x="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6"/>
            <p:cNvSpPr>
              <a:spLocks/>
            </p:cNvSpPr>
            <p:nvPr/>
          </p:nvSpPr>
          <p:spPr bwMode="auto">
            <a:xfrm>
              <a:off x="7458857" y="3336551"/>
              <a:ext cx="6812" cy="0"/>
            </a:xfrm>
            <a:custGeom>
              <a:avLst/>
              <a:gdLst>
                <a:gd name="T0" fmla="*/ 0 w 4"/>
                <a:gd name="T1" fmla="*/ 2 w 4"/>
                <a:gd name="T2" fmla="*/ 4 w 4"/>
                <a:gd name="T3" fmla="*/ 2 w 4"/>
                <a:gd name="T4" fmla="*/ 0 w 4"/>
              </a:gdLst>
              <a:ahLst/>
              <a:cxnLst>
                <a:cxn ang="0">
                  <a:pos x="T0" y="0"/>
                </a:cxn>
                <a:cxn ang="0">
                  <a:pos x="T1" y="0"/>
                </a:cxn>
                <a:cxn ang="0">
                  <a:pos x="T2" y="0"/>
                </a:cxn>
                <a:cxn ang="0">
                  <a:pos x="T3" y="0"/>
                </a:cxn>
                <a:cxn ang="0">
                  <a:pos x="T4" y="0"/>
                </a:cxn>
              </a:cxnLst>
              <a:rect l="0" t="0" r="r" b="b"/>
              <a:pathLst>
                <a:path w="4">
                  <a:moveTo>
                    <a:pt x="0" y="0"/>
                  </a:moveTo>
                  <a:lnTo>
                    <a:pt x="2" y="0"/>
                  </a:lnTo>
                  <a:lnTo>
                    <a:pt x="4" y="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7"/>
            <p:cNvSpPr>
              <a:spLocks/>
            </p:cNvSpPr>
            <p:nvPr/>
          </p:nvSpPr>
          <p:spPr bwMode="auto">
            <a:xfrm>
              <a:off x="7457154" y="3321225"/>
              <a:ext cx="5109" cy="6812"/>
            </a:xfrm>
            <a:custGeom>
              <a:avLst/>
              <a:gdLst>
                <a:gd name="T0" fmla="*/ 0 w 3"/>
                <a:gd name="T1" fmla="*/ 4 h 4"/>
                <a:gd name="T2" fmla="*/ 1 w 3"/>
                <a:gd name="T3" fmla="*/ 2 h 4"/>
                <a:gd name="T4" fmla="*/ 3 w 3"/>
                <a:gd name="T5" fmla="*/ 0 h 4"/>
                <a:gd name="T6" fmla="*/ 1 w 3"/>
                <a:gd name="T7" fmla="*/ 2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1" y="2"/>
                  </a:lnTo>
                  <a:lnTo>
                    <a:pt x="3" y="0"/>
                  </a:lnTo>
                  <a:lnTo>
                    <a:pt x="1" y="2"/>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8"/>
            <p:cNvSpPr>
              <a:spLocks/>
            </p:cNvSpPr>
            <p:nvPr/>
          </p:nvSpPr>
          <p:spPr bwMode="auto">
            <a:xfrm>
              <a:off x="7450342" y="3312709"/>
              <a:ext cx="3406" cy="5109"/>
            </a:xfrm>
            <a:custGeom>
              <a:avLst/>
              <a:gdLst>
                <a:gd name="T0" fmla="*/ 0 w 2"/>
                <a:gd name="T1" fmla="*/ 3 h 3"/>
                <a:gd name="T2" fmla="*/ 0 w 2"/>
                <a:gd name="T3" fmla="*/ 0 h 3"/>
                <a:gd name="T4" fmla="*/ 2 w 2"/>
                <a:gd name="T5" fmla="*/ 0 h 3"/>
                <a:gd name="T6" fmla="*/ 0 w 2"/>
                <a:gd name="T7" fmla="*/ 1 h 3"/>
                <a:gd name="T8" fmla="*/ 0 w 2"/>
                <a:gd name="T9" fmla="*/ 3 h 3"/>
              </a:gdLst>
              <a:ahLst/>
              <a:cxnLst>
                <a:cxn ang="0">
                  <a:pos x="T0" y="T1"/>
                </a:cxn>
                <a:cxn ang="0">
                  <a:pos x="T2" y="T3"/>
                </a:cxn>
                <a:cxn ang="0">
                  <a:pos x="T4" y="T5"/>
                </a:cxn>
                <a:cxn ang="0">
                  <a:pos x="T6" y="T7"/>
                </a:cxn>
                <a:cxn ang="0">
                  <a:pos x="T8" y="T9"/>
                </a:cxn>
              </a:cxnLst>
              <a:rect l="0" t="0" r="r" b="b"/>
              <a:pathLst>
                <a:path w="2" h="3">
                  <a:moveTo>
                    <a:pt x="0" y="3"/>
                  </a:moveTo>
                  <a:lnTo>
                    <a:pt x="0" y="0"/>
                  </a:lnTo>
                  <a:lnTo>
                    <a:pt x="2" y="0"/>
                  </a:lnTo>
                  <a:lnTo>
                    <a:pt x="0" y="1"/>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9"/>
            <p:cNvSpPr>
              <a:spLocks/>
            </p:cNvSpPr>
            <p:nvPr/>
          </p:nvSpPr>
          <p:spPr bwMode="auto">
            <a:xfrm>
              <a:off x="7436719" y="3305898"/>
              <a:ext cx="3406" cy="8515"/>
            </a:xfrm>
            <a:custGeom>
              <a:avLst/>
              <a:gdLst>
                <a:gd name="T0" fmla="*/ 2 w 2"/>
                <a:gd name="T1" fmla="*/ 5 h 5"/>
                <a:gd name="T2" fmla="*/ 0 w 2"/>
                <a:gd name="T3" fmla="*/ 2 h 5"/>
                <a:gd name="T4" fmla="*/ 0 w 2"/>
                <a:gd name="T5" fmla="*/ 0 h 5"/>
                <a:gd name="T6" fmla="*/ 2 w 2"/>
                <a:gd name="T7" fmla="*/ 2 h 5"/>
                <a:gd name="T8" fmla="*/ 2 w 2"/>
                <a:gd name="T9" fmla="*/ 5 h 5"/>
              </a:gdLst>
              <a:ahLst/>
              <a:cxnLst>
                <a:cxn ang="0">
                  <a:pos x="T0" y="T1"/>
                </a:cxn>
                <a:cxn ang="0">
                  <a:pos x="T2" y="T3"/>
                </a:cxn>
                <a:cxn ang="0">
                  <a:pos x="T4" y="T5"/>
                </a:cxn>
                <a:cxn ang="0">
                  <a:pos x="T6" y="T7"/>
                </a:cxn>
                <a:cxn ang="0">
                  <a:pos x="T8" y="T9"/>
                </a:cxn>
              </a:cxnLst>
              <a:rect l="0" t="0" r="r" b="b"/>
              <a:pathLst>
                <a:path w="2" h="5">
                  <a:moveTo>
                    <a:pt x="2" y="5"/>
                  </a:moveTo>
                  <a:lnTo>
                    <a:pt x="0" y="2"/>
                  </a:lnTo>
                  <a:lnTo>
                    <a:pt x="0" y="0"/>
                  </a:lnTo>
                  <a:lnTo>
                    <a:pt x="2" y="2"/>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0"/>
            <p:cNvSpPr>
              <a:spLocks/>
            </p:cNvSpPr>
            <p:nvPr/>
          </p:nvSpPr>
          <p:spPr bwMode="auto">
            <a:xfrm>
              <a:off x="7436719" y="3331442"/>
              <a:ext cx="6812" cy="8515"/>
            </a:xfrm>
            <a:custGeom>
              <a:avLst/>
              <a:gdLst>
                <a:gd name="T0" fmla="*/ 2 w 2"/>
                <a:gd name="T1" fmla="*/ 1 h 3"/>
                <a:gd name="T2" fmla="*/ 1 w 2"/>
                <a:gd name="T3" fmla="*/ 2 h 3"/>
                <a:gd name="T4" fmla="*/ 0 w 2"/>
                <a:gd name="T5" fmla="*/ 2 h 3"/>
                <a:gd name="T6" fmla="*/ 0 w 2"/>
                <a:gd name="T7" fmla="*/ 0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1"/>
                    <a:pt x="2" y="2"/>
                    <a:pt x="1" y="2"/>
                  </a:cubicBezTo>
                  <a:cubicBezTo>
                    <a:pt x="1" y="3"/>
                    <a:pt x="0" y="2"/>
                    <a:pt x="0" y="2"/>
                  </a:cubicBezTo>
                  <a:cubicBezTo>
                    <a:pt x="0" y="1"/>
                    <a:pt x="0" y="1"/>
                    <a:pt x="0" y="0"/>
                  </a:cubicBezTo>
                  <a:cubicBezTo>
                    <a:pt x="1" y="0"/>
                    <a:pt x="1" y="0"/>
                    <a:pt x="2" y="1"/>
                  </a:cubicBezTo>
                  <a:close/>
                </a:path>
              </a:pathLst>
            </a:custGeom>
            <a:solidFill>
              <a:srgbClr val="A889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1"/>
            <p:cNvSpPr>
              <a:spLocks/>
            </p:cNvSpPr>
            <p:nvPr/>
          </p:nvSpPr>
          <p:spPr bwMode="auto">
            <a:xfrm>
              <a:off x="7465668" y="3312709"/>
              <a:ext cx="6812" cy="11921"/>
            </a:xfrm>
            <a:custGeom>
              <a:avLst/>
              <a:gdLst>
                <a:gd name="T0" fmla="*/ 2 w 2"/>
                <a:gd name="T1" fmla="*/ 2 h 4"/>
                <a:gd name="T2" fmla="*/ 2 w 2"/>
                <a:gd name="T3" fmla="*/ 3 h 4"/>
                <a:gd name="T4" fmla="*/ 2 w 2"/>
                <a:gd name="T5" fmla="*/ 4 h 4"/>
                <a:gd name="T6" fmla="*/ 1 w 2"/>
                <a:gd name="T7" fmla="*/ 4 h 4"/>
                <a:gd name="T8" fmla="*/ 0 w 2"/>
                <a:gd name="T9" fmla="*/ 2 h 4"/>
                <a:gd name="T10" fmla="*/ 0 w 2"/>
                <a:gd name="T11" fmla="*/ 1 h 4"/>
                <a:gd name="T12" fmla="*/ 0 w 2"/>
                <a:gd name="T13" fmla="*/ 0 h 4"/>
                <a:gd name="T14" fmla="*/ 0 w 2"/>
                <a:gd name="T15" fmla="*/ 0 h 4"/>
                <a:gd name="T16" fmla="*/ 2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2"/>
                  </a:moveTo>
                  <a:cubicBezTo>
                    <a:pt x="2" y="2"/>
                    <a:pt x="2" y="3"/>
                    <a:pt x="2" y="3"/>
                  </a:cubicBezTo>
                  <a:cubicBezTo>
                    <a:pt x="2" y="4"/>
                    <a:pt x="2" y="4"/>
                    <a:pt x="2" y="4"/>
                  </a:cubicBezTo>
                  <a:cubicBezTo>
                    <a:pt x="1" y="4"/>
                    <a:pt x="1" y="4"/>
                    <a:pt x="1" y="4"/>
                  </a:cubicBezTo>
                  <a:cubicBezTo>
                    <a:pt x="1" y="4"/>
                    <a:pt x="1" y="3"/>
                    <a:pt x="0" y="2"/>
                  </a:cubicBezTo>
                  <a:cubicBezTo>
                    <a:pt x="0" y="2"/>
                    <a:pt x="0" y="1"/>
                    <a:pt x="0" y="1"/>
                  </a:cubicBezTo>
                  <a:cubicBezTo>
                    <a:pt x="0" y="0"/>
                    <a:pt x="0" y="0"/>
                    <a:pt x="0" y="0"/>
                  </a:cubicBezTo>
                  <a:cubicBezTo>
                    <a:pt x="0" y="0"/>
                    <a:pt x="0" y="0"/>
                    <a:pt x="0" y="0"/>
                  </a:cubicBezTo>
                  <a:cubicBezTo>
                    <a:pt x="1" y="0"/>
                    <a:pt x="1" y="1"/>
                    <a:pt x="2" y="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08"/>
            <p:cNvSpPr>
              <a:spLocks noEditPoints="1"/>
            </p:cNvSpPr>
            <p:nvPr/>
          </p:nvSpPr>
          <p:spPr bwMode="auto">
            <a:xfrm>
              <a:off x="7268126" y="1791970"/>
              <a:ext cx="61306" cy="275879"/>
            </a:xfrm>
            <a:custGeom>
              <a:avLst/>
              <a:gdLst>
                <a:gd name="T0" fmla="*/ 2 w 19"/>
                <a:gd name="T1" fmla="*/ 79 h 87"/>
                <a:gd name="T2" fmla="*/ 10 w 19"/>
                <a:gd name="T3" fmla="*/ 71 h 87"/>
                <a:gd name="T4" fmla="*/ 18 w 19"/>
                <a:gd name="T5" fmla="*/ 79 h 87"/>
                <a:gd name="T6" fmla="*/ 10 w 19"/>
                <a:gd name="T7" fmla="*/ 87 h 87"/>
                <a:gd name="T8" fmla="*/ 2 w 19"/>
                <a:gd name="T9" fmla="*/ 79 h 87"/>
                <a:gd name="T10" fmla="*/ 5 w 19"/>
                <a:gd name="T11" fmla="*/ 64 h 87"/>
                <a:gd name="T12" fmla="*/ 0 w 19"/>
                <a:gd name="T13" fmla="*/ 0 h 87"/>
                <a:gd name="T14" fmla="*/ 19 w 19"/>
                <a:gd name="T15" fmla="*/ 0 h 87"/>
                <a:gd name="T16" fmla="*/ 14 w 19"/>
                <a:gd name="T17" fmla="*/ 64 h 87"/>
                <a:gd name="T18" fmla="*/ 5 w 19"/>
                <a:gd name="T19"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7">
                  <a:moveTo>
                    <a:pt x="2" y="79"/>
                  </a:moveTo>
                  <a:cubicBezTo>
                    <a:pt x="2" y="74"/>
                    <a:pt x="5" y="71"/>
                    <a:pt x="10" y="71"/>
                  </a:cubicBezTo>
                  <a:cubicBezTo>
                    <a:pt x="15" y="71"/>
                    <a:pt x="18" y="74"/>
                    <a:pt x="18" y="79"/>
                  </a:cubicBezTo>
                  <a:cubicBezTo>
                    <a:pt x="18" y="84"/>
                    <a:pt x="15" y="87"/>
                    <a:pt x="10" y="87"/>
                  </a:cubicBezTo>
                  <a:cubicBezTo>
                    <a:pt x="5" y="87"/>
                    <a:pt x="2" y="84"/>
                    <a:pt x="2" y="79"/>
                  </a:cubicBezTo>
                  <a:close/>
                  <a:moveTo>
                    <a:pt x="5" y="64"/>
                  </a:moveTo>
                  <a:cubicBezTo>
                    <a:pt x="0" y="0"/>
                    <a:pt x="0" y="0"/>
                    <a:pt x="0" y="0"/>
                  </a:cubicBezTo>
                  <a:cubicBezTo>
                    <a:pt x="19" y="0"/>
                    <a:pt x="19" y="0"/>
                    <a:pt x="19" y="0"/>
                  </a:cubicBezTo>
                  <a:cubicBezTo>
                    <a:pt x="14" y="64"/>
                    <a:pt x="14" y="64"/>
                    <a:pt x="14" y="64"/>
                  </a:cubicBezTo>
                  <a:lnTo>
                    <a:pt x="5" y="64"/>
                  </a:lnTo>
                  <a:close/>
                </a:path>
              </a:pathLst>
            </a:custGeom>
            <a:solidFill>
              <a:srgbClr val="A8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12"/>
            <p:cNvSpPr>
              <a:spLocks noChangeArrowheads="1"/>
            </p:cNvSpPr>
            <p:nvPr/>
          </p:nvSpPr>
          <p:spPr bwMode="auto">
            <a:xfrm>
              <a:off x="7227255" y="2151294"/>
              <a:ext cx="143048" cy="8514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9072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1889564" cy="917575"/>
          </a:xfrm>
        </p:spPr>
        <p:txBody>
          <a:bodyPr/>
          <a:lstStyle/>
          <a:p>
            <a:r>
              <a:rPr lang="en-US" dirty="0"/>
              <a:t>Backup and restore</a:t>
            </a:r>
          </a:p>
        </p:txBody>
      </p:sp>
      <p:sp>
        <p:nvSpPr>
          <p:cNvPr id="308" name="Text Placeholder 297"/>
          <p:cNvSpPr txBox="1">
            <a:spLocks/>
          </p:cNvSpPr>
          <p:nvPr/>
        </p:nvSpPr>
        <p:spPr>
          <a:xfrm>
            <a:off x="7490462" y="2174298"/>
            <a:ext cx="4366575" cy="3380364"/>
          </a:xfrm>
          <a:prstGeom prst="rect">
            <a:avLst/>
          </a:prstGeom>
        </p:spPr>
        <p:txBody>
          <a:bodyPr/>
          <a:lstStyle>
            <a:defPPr>
              <a:defRPr lang="en-US"/>
            </a:defPPr>
            <a:lvl1pPr marR="0" indent="0" fontAlgn="auto">
              <a:lnSpc>
                <a:spcPct val="90000"/>
              </a:lnSpc>
              <a:spcBef>
                <a:spcPct val="20000"/>
              </a:spcBef>
              <a:spcAft>
                <a:spcPts val="0"/>
              </a:spcAft>
              <a:buClr>
                <a:schemeClr val="tx1"/>
              </a:buClr>
              <a:buSzPct val="90000"/>
              <a:buFont typeface="Wingdings" panose="05000000000000000000" pitchFamily="2" charset="2"/>
              <a:buNone/>
              <a:tabLst/>
              <a:defRPr sz="4000" spc="0" baseline="0">
                <a:gradFill>
                  <a:gsLst>
                    <a:gs pos="1250">
                      <a:schemeClr val="tx1"/>
                    </a:gs>
                    <a:gs pos="100000">
                      <a:schemeClr val="tx1"/>
                    </a:gs>
                  </a:gsLst>
                  <a:lin ang="5400000" scaled="0"/>
                </a:gradFill>
                <a:latin typeface="+mj-lt"/>
              </a:defRPr>
            </a:lvl1pPr>
            <a:lvl2pPr marL="584200" marR="0" indent="-241300"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lvl="0">
              <a:buClr>
                <a:srgbClr val="FFFFFF"/>
              </a:buClr>
            </a:pPr>
            <a:r>
              <a:rPr lang="en-US" sz="1800" dirty="0">
                <a:solidFill>
                  <a:srgbClr val="D83B01"/>
                </a:solidFill>
                <a:latin typeface="+mn-lt"/>
              </a:rPr>
              <a:t>DBAs only handle backup/restore of local hot data</a:t>
            </a:r>
          </a:p>
          <a:p>
            <a:pPr lvl="0">
              <a:buClr>
                <a:srgbClr val="FFFFFF"/>
              </a:buClr>
            </a:pPr>
            <a:endParaRPr lang="en-US" sz="1800" dirty="0">
              <a:solidFill>
                <a:srgbClr val="D83B01"/>
              </a:solidFill>
              <a:latin typeface="+mn-lt"/>
            </a:endParaRPr>
          </a:p>
          <a:p>
            <a:pPr lvl="0">
              <a:buClr>
                <a:srgbClr val="FFFFFF"/>
              </a:buClr>
            </a:pPr>
            <a:r>
              <a:rPr lang="en-US" sz="1800" dirty="0">
                <a:solidFill>
                  <a:srgbClr val="D83B01"/>
                </a:solidFill>
                <a:latin typeface="+mn-lt"/>
              </a:rPr>
              <a:t>Stretch ensures remote and local data is transactionally-consistent </a:t>
            </a:r>
          </a:p>
          <a:p>
            <a:pPr lvl="0">
              <a:buClr>
                <a:srgbClr val="FFFFFF"/>
              </a:buClr>
            </a:pPr>
            <a:endParaRPr lang="en-US" sz="1800" dirty="0">
              <a:solidFill>
                <a:srgbClr val="D83B01"/>
              </a:solidFill>
              <a:latin typeface="+mn-lt"/>
            </a:endParaRPr>
          </a:p>
          <a:p>
            <a:pPr lvl="0">
              <a:buClr>
                <a:srgbClr val="FFFFFF"/>
              </a:buClr>
            </a:pPr>
            <a:r>
              <a:rPr lang="en-US" sz="1800" dirty="0">
                <a:solidFill>
                  <a:srgbClr val="D83B01"/>
                </a:solidFill>
                <a:latin typeface="+mn-lt"/>
              </a:rPr>
              <a:t>Upon completion of local restore, Stretch database reconciles with the remote data</a:t>
            </a:r>
          </a:p>
          <a:p>
            <a:pPr lvl="0">
              <a:buClr>
                <a:srgbClr val="FFFFFF"/>
              </a:buClr>
            </a:pPr>
            <a:endParaRPr lang="en-US" sz="1800" dirty="0">
              <a:solidFill>
                <a:srgbClr val="D83B01"/>
              </a:solidFill>
              <a:latin typeface="+mn-lt"/>
            </a:endParaRPr>
          </a:p>
          <a:p>
            <a:pPr lvl="0">
              <a:buClr>
                <a:srgbClr val="FFFFFF"/>
              </a:buClr>
            </a:pPr>
            <a:r>
              <a:rPr lang="en-US" sz="1800" dirty="0">
                <a:solidFill>
                  <a:srgbClr val="D83B01"/>
                </a:solidFill>
                <a:latin typeface="+mn-lt"/>
              </a:rPr>
              <a:t>Time of restore for remote not dependent on size of data</a:t>
            </a:r>
          </a:p>
        </p:txBody>
      </p:sp>
      <p:grpSp>
        <p:nvGrpSpPr>
          <p:cNvPr id="125" name="Group 124"/>
          <p:cNvGrpSpPr/>
          <p:nvPr/>
        </p:nvGrpSpPr>
        <p:grpSpPr>
          <a:xfrm>
            <a:off x="5462777" y="3187679"/>
            <a:ext cx="1101126" cy="1358686"/>
            <a:chOff x="2055813" y="3262313"/>
            <a:chExt cx="868362" cy="1144587"/>
          </a:xfrm>
        </p:grpSpPr>
        <p:sp>
          <p:nvSpPr>
            <p:cNvPr id="126" name="Freeform 5"/>
            <p:cNvSpPr>
              <a:spLocks/>
            </p:cNvSpPr>
            <p:nvPr/>
          </p:nvSpPr>
          <p:spPr bwMode="auto">
            <a:xfrm>
              <a:off x="2055813" y="3262313"/>
              <a:ext cx="868362" cy="1144587"/>
            </a:xfrm>
            <a:custGeom>
              <a:avLst/>
              <a:gdLst>
                <a:gd name="T0" fmla="*/ 1880 w 3760"/>
                <a:gd name="T1" fmla="*/ 0 h 4992"/>
                <a:gd name="T2" fmla="*/ 0 w 3760"/>
                <a:gd name="T3" fmla="*/ 735 h 4992"/>
                <a:gd name="T4" fmla="*/ 0 w 3760"/>
                <a:gd name="T5" fmla="*/ 4222 h 4992"/>
                <a:gd name="T6" fmla="*/ 1880 w 3760"/>
                <a:gd name="T7" fmla="*/ 4992 h 4992"/>
                <a:gd name="T8" fmla="*/ 3760 w 3760"/>
                <a:gd name="T9" fmla="*/ 4258 h 4992"/>
                <a:gd name="T10" fmla="*/ 3760 w 3760"/>
                <a:gd name="T11" fmla="*/ 771 h 4992"/>
                <a:gd name="T12" fmla="*/ 1880 w 3760"/>
                <a:gd name="T13" fmla="*/ 0 h 4992"/>
              </a:gdLst>
              <a:ahLst/>
              <a:cxnLst>
                <a:cxn ang="0">
                  <a:pos x="T0" y="T1"/>
                </a:cxn>
                <a:cxn ang="0">
                  <a:pos x="T2" y="T3"/>
                </a:cxn>
                <a:cxn ang="0">
                  <a:pos x="T4" y="T5"/>
                </a:cxn>
                <a:cxn ang="0">
                  <a:pos x="T6" y="T7"/>
                </a:cxn>
                <a:cxn ang="0">
                  <a:pos x="T8" y="T9"/>
                </a:cxn>
                <a:cxn ang="0">
                  <a:pos x="T10" y="T11"/>
                </a:cxn>
                <a:cxn ang="0">
                  <a:pos x="T12" y="T13"/>
                </a:cxn>
              </a:cxnLst>
              <a:rect l="0" t="0" r="r" b="b"/>
              <a:pathLst>
                <a:path w="3760" h="4992">
                  <a:moveTo>
                    <a:pt x="1880" y="0"/>
                  </a:moveTo>
                  <a:cubicBezTo>
                    <a:pt x="848" y="0"/>
                    <a:pt x="0" y="331"/>
                    <a:pt x="0" y="735"/>
                  </a:cubicBezTo>
                  <a:cubicBezTo>
                    <a:pt x="0" y="4222"/>
                    <a:pt x="0" y="4222"/>
                    <a:pt x="0" y="4222"/>
                  </a:cubicBezTo>
                  <a:cubicBezTo>
                    <a:pt x="0" y="4625"/>
                    <a:pt x="848" y="4992"/>
                    <a:pt x="1880" y="4992"/>
                  </a:cubicBezTo>
                  <a:cubicBezTo>
                    <a:pt x="2913" y="4992"/>
                    <a:pt x="3760" y="4625"/>
                    <a:pt x="3760" y="4258"/>
                  </a:cubicBezTo>
                  <a:cubicBezTo>
                    <a:pt x="3760" y="771"/>
                    <a:pt x="3760" y="771"/>
                    <a:pt x="3760" y="771"/>
                  </a:cubicBezTo>
                  <a:cubicBezTo>
                    <a:pt x="3760" y="368"/>
                    <a:pt x="2913" y="0"/>
                    <a:pt x="1880"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Oval 6"/>
            <p:cNvSpPr>
              <a:spLocks noChangeArrowheads="1"/>
            </p:cNvSpPr>
            <p:nvPr/>
          </p:nvSpPr>
          <p:spPr bwMode="auto">
            <a:xfrm>
              <a:off x="2133600" y="3300413"/>
              <a:ext cx="701675" cy="29368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Rectangle 7"/>
            <p:cNvSpPr>
              <a:spLocks noChangeArrowheads="1"/>
            </p:cNvSpPr>
            <p:nvPr/>
          </p:nvSpPr>
          <p:spPr bwMode="auto">
            <a:xfrm>
              <a:off x="2150049" y="3663818"/>
              <a:ext cx="694046" cy="29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Segoe UI" panose="020B0502040204020203" pitchFamily="34" charset="0"/>
                </a:rPr>
                <a:t>SQL</a:t>
              </a:r>
              <a:endParaRPr kumimoji="0" lang="en-US" altLang="en-US" sz="1000" b="1" i="0" u="none" strike="noStrike" cap="none" normalizeH="0" baseline="0" dirty="0">
                <a:ln>
                  <a:noFill/>
                </a:ln>
                <a:solidFill>
                  <a:srgbClr val="FFFFFF"/>
                </a:solidFill>
                <a:effectLst/>
                <a:latin typeface="Segoe UI"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Segoe UI" panose="020B0502040204020203" pitchFamily="34" charset="0"/>
                </a:rPr>
                <a:t>Stretch Database</a:t>
              </a:r>
              <a:r>
                <a:rPr kumimoji="0" lang="en-US" altLang="en-US" sz="1000" b="1" i="0" u="none" strike="noStrike" cap="none" normalizeH="0" baseline="0" dirty="0">
                  <a:ln>
                    <a:noFill/>
                  </a:ln>
                  <a:solidFill>
                    <a:srgbClr val="FFFFFF"/>
                  </a:solidFill>
                  <a:effectLst/>
                  <a:latin typeface="Segoe UI" panose="020B0502040204020203" pitchFamily="34" charset="0"/>
                </a:rPr>
                <a:t> </a:t>
              </a:r>
            </a:p>
          </p:txBody>
        </p:sp>
      </p:grpSp>
      <p:grpSp>
        <p:nvGrpSpPr>
          <p:cNvPr id="129" name="Group 128"/>
          <p:cNvGrpSpPr/>
          <p:nvPr/>
        </p:nvGrpSpPr>
        <p:grpSpPr>
          <a:xfrm>
            <a:off x="2234595" y="3137639"/>
            <a:ext cx="1101126" cy="1358686"/>
            <a:chOff x="2055813" y="3262313"/>
            <a:chExt cx="868362" cy="1144587"/>
          </a:xfrm>
        </p:grpSpPr>
        <p:sp>
          <p:nvSpPr>
            <p:cNvPr id="130" name="Freeform 5"/>
            <p:cNvSpPr>
              <a:spLocks/>
            </p:cNvSpPr>
            <p:nvPr/>
          </p:nvSpPr>
          <p:spPr bwMode="auto">
            <a:xfrm>
              <a:off x="2055813" y="3262313"/>
              <a:ext cx="868362" cy="1144587"/>
            </a:xfrm>
            <a:custGeom>
              <a:avLst/>
              <a:gdLst>
                <a:gd name="T0" fmla="*/ 1880 w 3760"/>
                <a:gd name="T1" fmla="*/ 0 h 4992"/>
                <a:gd name="T2" fmla="*/ 0 w 3760"/>
                <a:gd name="T3" fmla="*/ 735 h 4992"/>
                <a:gd name="T4" fmla="*/ 0 w 3760"/>
                <a:gd name="T5" fmla="*/ 4222 h 4992"/>
                <a:gd name="T6" fmla="*/ 1880 w 3760"/>
                <a:gd name="T7" fmla="*/ 4992 h 4992"/>
                <a:gd name="T8" fmla="*/ 3760 w 3760"/>
                <a:gd name="T9" fmla="*/ 4258 h 4992"/>
                <a:gd name="T10" fmla="*/ 3760 w 3760"/>
                <a:gd name="T11" fmla="*/ 771 h 4992"/>
                <a:gd name="T12" fmla="*/ 1880 w 3760"/>
                <a:gd name="T13" fmla="*/ 0 h 4992"/>
              </a:gdLst>
              <a:ahLst/>
              <a:cxnLst>
                <a:cxn ang="0">
                  <a:pos x="T0" y="T1"/>
                </a:cxn>
                <a:cxn ang="0">
                  <a:pos x="T2" y="T3"/>
                </a:cxn>
                <a:cxn ang="0">
                  <a:pos x="T4" y="T5"/>
                </a:cxn>
                <a:cxn ang="0">
                  <a:pos x="T6" y="T7"/>
                </a:cxn>
                <a:cxn ang="0">
                  <a:pos x="T8" y="T9"/>
                </a:cxn>
                <a:cxn ang="0">
                  <a:pos x="T10" y="T11"/>
                </a:cxn>
                <a:cxn ang="0">
                  <a:pos x="T12" y="T13"/>
                </a:cxn>
              </a:cxnLst>
              <a:rect l="0" t="0" r="r" b="b"/>
              <a:pathLst>
                <a:path w="3760" h="4992">
                  <a:moveTo>
                    <a:pt x="1880" y="0"/>
                  </a:moveTo>
                  <a:cubicBezTo>
                    <a:pt x="848" y="0"/>
                    <a:pt x="0" y="331"/>
                    <a:pt x="0" y="735"/>
                  </a:cubicBezTo>
                  <a:cubicBezTo>
                    <a:pt x="0" y="4222"/>
                    <a:pt x="0" y="4222"/>
                    <a:pt x="0" y="4222"/>
                  </a:cubicBezTo>
                  <a:cubicBezTo>
                    <a:pt x="0" y="4625"/>
                    <a:pt x="848" y="4992"/>
                    <a:pt x="1880" y="4992"/>
                  </a:cubicBezTo>
                  <a:cubicBezTo>
                    <a:pt x="2913" y="4992"/>
                    <a:pt x="3760" y="4625"/>
                    <a:pt x="3760" y="4258"/>
                  </a:cubicBezTo>
                  <a:cubicBezTo>
                    <a:pt x="3760" y="771"/>
                    <a:pt x="3760" y="771"/>
                    <a:pt x="3760" y="771"/>
                  </a:cubicBezTo>
                  <a:cubicBezTo>
                    <a:pt x="3760" y="368"/>
                    <a:pt x="2913" y="0"/>
                    <a:pt x="1880" y="0"/>
                  </a:cubicBezTo>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Oval 6"/>
            <p:cNvSpPr>
              <a:spLocks noChangeArrowheads="1"/>
            </p:cNvSpPr>
            <p:nvPr/>
          </p:nvSpPr>
          <p:spPr bwMode="auto">
            <a:xfrm>
              <a:off x="2133600" y="3300413"/>
              <a:ext cx="701675" cy="29368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Rectangle 7"/>
            <p:cNvSpPr>
              <a:spLocks noChangeArrowheads="1"/>
            </p:cNvSpPr>
            <p:nvPr/>
          </p:nvSpPr>
          <p:spPr bwMode="auto">
            <a:xfrm>
              <a:off x="2279622" y="3732213"/>
              <a:ext cx="390256" cy="35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Segoe UI" panose="020B0502040204020203" pitchFamily="34" charset="0"/>
                </a:rPr>
                <a:t>SQL </a:t>
              </a:r>
            </a:p>
            <a:p>
              <a:pPr lvl="0" algn="ctr" defTabSz="914400"/>
              <a:r>
                <a:rPr lang="en-US" altLang="en-US" sz="1600" dirty="0">
                  <a:solidFill>
                    <a:srgbClr val="FFFFFF"/>
                  </a:solidFill>
                  <a:latin typeface="Segoe UI" panose="020B0502040204020203" pitchFamily="34" charset="0"/>
                </a:rPr>
                <a:t>2016</a:t>
              </a:r>
              <a:endParaRPr kumimoji="0" lang="en-US" altLang="en-US" sz="1600" b="0" i="0" u="none" strike="noStrike" cap="none" normalizeH="0" baseline="0" dirty="0">
                <a:ln>
                  <a:noFill/>
                </a:ln>
                <a:solidFill>
                  <a:schemeClr val="tx1"/>
                </a:solidFill>
                <a:effectLst/>
              </a:endParaRPr>
            </a:p>
          </p:txBody>
        </p:sp>
      </p:grpSp>
      <p:grpSp>
        <p:nvGrpSpPr>
          <p:cNvPr id="133" name="Group 132"/>
          <p:cNvGrpSpPr/>
          <p:nvPr/>
        </p:nvGrpSpPr>
        <p:grpSpPr>
          <a:xfrm>
            <a:off x="6114229" y="4051387"/>
            <a:ext cx="886790" cy="564012"/>
            <a:chOff x="5999162" y="4265612"/>
            <a:chExt cx="828675" cy="527050"/>
          </a:xfrm>
        </p:grpSpPr>
        <p:sp>
          <p:nvSpPr>
            <p:cNvPr id="134" name="Freeform 12"/>
            <p:cNvSpPr>
              <a:spLocks/>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2 w 1363"/>
                <a:gd name="T19" fmla="*/ 865 h 865"/>
                <a:gd name="T20" fmla="*/ 1363 w 1363"/>
                <a:gd name="T21" fmla="*/ 688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2" y="865"/>
                  </a:lnTo>
                  <a:cubicBezTo>
                    <a:pt x="1308" y="845"/>
                    <a:pt x="1363" y="769"/>
                    <a:pt x="1363" y="68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3"/>
            <p:cNvSpPr>
              <a:spLocks/>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2 w 1363"/>
                <a:gd name="T19" fmla="*/ 865 h 865"/>
                <a:gd name="T20" fmla="*/ 1363 w 1363"/>
                <a:gd name="T21" fmla="*/ 688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2" y="865"/>
                  </a:lnTo>
                  <a:cubicBezTo>
                    <a:pt x="1308" y="845"/>
                    <a:pt x="1363" y="769"/>
                    <a:pt x="1363" y="688"/>
                  </a:cubicBez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
            <p:cNvSpPr>
              <a:spLocks noEditPoints="1"/>
            </p:cNvSpPr>
            <p:nvPr/>
          </p:nvSpPr>
          <p:spPr bwMode="auto">
            <a:xfrm>
              <a:off x="5999162" y="4265612"/>
              <a:ext cx="828675" cy="527050"/>
            </a:xfrm>
            <a:custGeom>
              <a:avLst/>
              <a:gdLst>
                <a:gd name="T0" fmla="*/ 1363 w 1363"/>
                <a:gd name="T1" fmla="*/ 688 h 865"/>
                <a:gd name="T2" fmla="*/ 1199 w 1363"/>
                <a:gd name="T3" fmla="*/ 512 h 865"/>
                <a:gd name="T4" fmla="*/ 1207 w 1363"/>
                <a:gd name="T5" fmla="*/ 430 h 865"/>
                <a:gd name="T6" fmla="*/ 777 w 1363"/>
                <a:gd name="T7" fmla="*/ 0 h 865"/>
                <a:gd name="T8" fmla="*/ 377 w 1363"/>
                <a:gd name="T9" fmla="*/ 271 h 865"/>
                <a:gd name="T10" fmla="*/ 301 w 1363"/>
                <a:gd name="T11" fmla="*/ 262 h 865"/>
                <a:gd name="T12" fmla="*/ 0 w 1363"/>
                <a:gd name="T13" fmla="*/ 563 h 865"/>
                <a:gd name="T14" fmla="*/ 296 w 1363"/>
                <a:gd name="T15" fmla="*/ 864 h 865"/>
                <a:gd name="T16" fmla="*/ 1199 w 1363"/>
                <a:gd name="T17" fmla="*/ 865 h 865"/>
                <a:gd name="T18" fmla="*/ 1233 w 1363"/>
                <a:gd name="T19" fmla="*/ 865 h 865"/>
                <a:gd name="T20" fmla="*/ 1231 w 1363"/>
                <a:gd name="T21" fmla="*/ 865 h 865"/>
                <a:gd name="T22" fmla="*/ 1363 w 1363"/>
                <a:gd name="T23" fmla="*/ 688 h 865"/>
                <a:gd name="T24" fmla="*/ 1197 w 1363"/>
                <a:gd name="T25" fmla="*/ 816 h 865"/>
                <a:gd name="T26" fmla="*/ 301 w 1363"/>
                <a:gd name="T27" fmla="*/ 817 h 865"/>
                <a:gd name="T28" fmla="*/ 48 w 1363"/>
                <a:gd name="T29" fmla="*/ 563 h 865"/>
                <a:gd name="T30" fmla="*/ 301 w 1363"/>
                <a:gd name="T31" fmla="*/ 310 h 865"/>
                <a:gd name="T32" fmla="*/ 384 w 1363"/>
                <a:gd name="T33" fmla="*/ 324 h 865"/>
                <a:gd name="T34" fmla="*/ 407 w 1363"/>
                <a:gd name="T35" fmla="*/ 332 h 865"/>
                <a:gd name="T36" fmla="*/ 415 w 1363"/>
                <a:gd name="T37" fmla="*/ 309 h 865"/>
                <a:gd name="T38" fmla="*/ 777 w 1363"/>
                <a:gd name="T39" fmla="*/ 48 h 865"/>
                <a:gd name="T40" fmla="*/ 1159 w 1363"/>
                <a:gd name="T41" fmla="*/ 430 h 865"/>
                <a:gd name="T42" fmla="*/ 1145 w 1363"/>
                <a:gd name="T43" fmla="*/ 531 h 865"/>
                <a:gd name="T44" fmla="*/ 1136 w 1363"/>
                <a:gd name="T45" fmla="*/ 566 h 865"/>
                <a:gd name="T46" fmla="*/ 1171 w 1363"/>
                <a:gd name="T47" fmla="*/ 561 h 865"/>
                <a:gd name="T48" fmla="*/ 1187 w 1363"/>
                <a:gd name="T49" fmla="*/ 560 h 865"/>
                <a:gd name="T50" fmla="*/ 1315 w 1363"/>
                <a:gd name="T51" fmla="*/ 688 h 865"/>
                <a:gd name="T52" fmla="*/ 1197 w 1363"/>
                <a:gd name="T53" fmla="*/ 81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3" h="865">
                  <a:moveTo>
                    <a:pt x="1363" y="688"/>
                  </a:moveTo>
                  <a:cubicBezTo>
                    <a:pt x="1363" y="595"/>
                    <a:pt x="1290" y="519"/>
                    <a:pt x="1199" y="512"/>
                  </a:cubicBezTo>
                  <a:cubicBezTo>
                    <a:pt x="1204" y="485"/>
                    <a:pt x="1207" y="458"/>
                    <a:pt x="1207" y="430"/>
                  </a:cubicBezTo>
                  <a:cubicBezTo>
                    <a:pt x="1207" y="193"/>
                    <a:pt x="1014" y="0"/>
                    <a:pt x="777" y="0"/>
                  </a:cubicBezTo>
                  <a:cubicBezTo>
                    <a:pt x="600" y="0"/>
                    <a:pt x="442" y="108"/>
                    <a:pt x="377" y="271"/>
                  </a:cubicBezTo>
                  <a:cubicBezTo>
                    <a:pt x="352" y="265"/>
                    <a:pt x="327" y="262"/>
                    <a:pt x="301" y="262"/>
                  </a:cubicBezTo>
                  <a:cubicBezTo>
                    <a:pt x="135" y="262"/>
                    <a:pt x="0" y="397"/>
                    <a:pt x="0" y="563"/>
                  </a:cubicBezTo>
                  <a:cubicBezTo>
                    <a:pt x="0" y="727"/>
                    <a:pt x="131" y="860"/>
                    <a:pt x="296" y="864"/>
                  </a:cubicBezTo>
                  <a:lnTo>
                    <a:pt x="1199" y="865"/>
                  </a:lnTo>
                  <a:lnTo>
                    <a:pt x="1233" y="865"/>
                  </a:lnTo>
                  <a:lnTo>
                    <a:pt x="1231" y="865"/>
                  </a:lnTo>
                  <a:cubicBezTo>
                    <a:pt x="1307" y="845"/>
                    <a:pt x="1363" y="769"/>
                    <a:pt x="1363" y="688"/>
                  </a:cubicBezTo>
                  <a:close/>
                  <a:moveTo>
                    <a:pt x="1197" y="816"/>
                  </a:moveTo>
                  <a:lnTo>
                    <a:pt x="301" y="817"/>
                  </a:lnTo>
                  <a:cubicBezTo>
                    <a:pt x="161" y="817"/>
                    <a:pt x="48" y="703"/>
                    <a:pt x="48" y="563"/>
                  </a:cubicBezTo>
                  <a:cubicBezTo>
                    <a:pt x="48" y="423"/>
                    <a:pt x="161" y="310"/>
                    <a:pt x="301" y="310"/>
                  </a:cubicBezTo>
                  <a:cubicBezTo>
                    <a:pt x="329" y="310"/>
                    <a:pt x="357" y="314"/>
                    <a:pt x="384" y="324"/>
                  </a:cubicBezTo>
                  <a:lnTo>
                    <a:pt x="407" y="332"/>
                  </a:lnTo>
                  <a:lnTo>
                    <a:pt x="415" y="309"/>
                  </a:lnTo>
                  <a:cubicBezTo>
                    <a:pt x="467" y="153"/>
                    <a:pt x="612" y="48"/>
                    <a:pt x="777" y="48"/>
                  </a:cubicBezTo>
                  <a:cubicBezTo>
                    <a:pt x="987" y="48"/>
                    <a:pt x="1159" y="219"/>
                    <a:pt x="1159" y="430"/>
                  </a:cubicBezTo>
                  <a:cubicBezTo>
                    <a:pt x="1159" y="464"/>
                    <a:pt x="1154" y="498"/>
                    <a:pt x="1145" y="531"/>
                  </a:cubicBezTo>
                  <a:lnTo>
                    <a:pt x="1136" y="566"/>
                  </a:lnTo>
                  <a:lnTo>
                    <a:pt x="1171" y="561"/>
                  </a:lnTo>
                  <a:cubicBezTo>
                    <a:pt x="1176" y="561"/>
                    <a:pt x="1182" y="560"/>
                    <a:pt x="1187" y="560"/>
                  </a:cubicBezTo>
                  <a:cubicBezTo>
                    <a:pt x="1258" y="560"/>
                    <a:pt x="1315" y="618"/>
                    <a:pt x="1315" y="688"/>
                  </a:cubicBezTo>
                  <a:cubicBezTo>
                    <a:pt x="1315" y="755"/>
                    <a:pt x="1263" y="811"/>
                    <a:pt x="1197" y="81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7" name="Group 136"/>
          <p:cNvGrpSpPr/>
          <p:nvPr/>
        </p:nvGrpSpPr>
        <p:grpSpPr>
          <a:xfrm>
            <a:off x="5044151" y="4048482"/>
            <a:ext cx="872651" cy="1279042"/>
            <a:chOff x="5008563" y="4205288"/>
            <a:chExt cx="763587" cy="1119187"/>
          </a:xfrm>
        </p:grpSpPr>
        <p:sp>
          <p:nvSpPr>
            <p:cNvPr id="138" name="Rectangle 15"/>
            <p:cNvSpPr>
              <a:spLocks noChangeArrowheads="1"/>
            </p:cNvSpPr>
            <p:nvPr/>
          </p:nvSpPr>
          <p:spPr bwMode="auto">
            <a:xfrm>
              <a:off x="5008563" y="4354513"/>
              <a:ext cx="760412" cy="969962"/>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Line 16"/>
            <p:cNvSpPr>
              <a:spLocks noChangeShapeType="1"/>
            </p:cNvSpPr>
            <p:nvPr/>
          </p:nvSpPr>
          <p:spPr bwMode="auto">
            <a:xfrm>
              <a:off x="5008563" y="4398963"/>
              <a:ext cx="7604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Line 17"/>
            <p:cNvSpPr>
              <a:spLocks noChangeShapeType="1"/>
            </p:cNvSpPr>
            <p:nvPr/>
          </p:nvSpPr>
          <p:spPr bwMode="auto">
            <a:xfrm>
              <a:off x="5011738" y="444817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Line 18"/>
            <p:cNvSpPr>
              <a:spLocks noChangeShapeType="1"/>
            </p:cNvSpPr>
            <p:nvPr/>
          </p:nvSpPr>
          <p:spPr bwMode="auto">
            <a:xfrm>
              <a:off x="5011738" y="44942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Line 19"/>
            <p:cNvSpPr>
              <a:spLocks noChangeShapeType="1"/>
            </p:cNvSpPr>
            <p:nvPr/>
          </p:nvSpPr>
          <p:spPr bwMode="auto">
            <a:xfrm>
              <a:off x="5011738" y="45402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Line 20"/>
            <p:cNvSpPr>
              <a:spLocks noChangeShapeType="1"/>
            </p:cNvSpPr>
            <p:nvPr/>
          </p:nvSpPr>
          <p:spPr bwMode="auto">
            <a:xfrm>
              <a:off x="5011738" y="45862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21"/>
            <p:cNvSpPr>
              <a:spLocks noChangeShapeType="1"/>
            </p:cNvSpPr>
            <p:nvPr/>
          </p:nvSpPr>
          <p:spPr bwMode="auto">
            <a:xfrm>
              <a:off x="5011738" y="463232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Line 22"/>
            <p:cNvSpPr>
              <a:spLocks noChangeShapeType="1"/>
            </p:cNvSpPr>
            <p:nvPr/>
          </p:nvSpPr>
          <p:spPr bwMode="auto">
            <a:xfrm>
              <a:off x="5011738" y="46783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Line 23"/>
            <p:cNvSpPr>
              <a:spLocks noChangeShapeType="1"/>
            </p:cNvSpPr>
            <p:nvPr/>
          </p:nvSpPr>
          <p:spPr bwMode="auto">
            <a:xfrm>
              <a:off x="5011738" y="472440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Line 24"/>
            <p:cNvSpPr>
              <a:spLocks noChangeShapeType="1"/>
            </p:cNvSpPr>
            <p:nvPr/>
          </p:nvSpPr>
          <p:spPr bwMode="auto">
            <a:xfrm>
              <a:off x="5011738" y="477043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Line 25"/>
            <p:cNvSpPr>
              <a:spLocks noChangeShapeType="1"/>
            </p:cNvSpPr>
            <p:nvPr/>
          </p:nvSpPr>
          <p:spPr bwMode="auto">
            <a:xfrm>
              <a:off x="5011738" y="481647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Line 26"/>
            <p:cNvSpPr>
              <a:spLocks noChangeShapeType="1"/>
            </p:cNvSpPr>
            <p:nvPr/>
          </p:nvSpPr>
          <p:spPr bwMode="auto">
            <a:xfrm>
              <a:off x="5011738" y="48625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Line 27"/>
            <p:cNvSpPr>
              <a:spLocks noChangeShapeType="1"/>
            </p:cNvSpPr>
            <p:nvPr/>
          </p:nvSpPr>
          <p:spPr bwMode="auto">
            <a:xfrm>
              <a:off x="5675313"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Line 28"/>
            <p:cNvSpPr>
              <a:spLocks noChangeShapeType="1"/>
            </p:cNvSpPr>
            <p:nvPr/>
          </p:nvSpPr>
          <p:spPr bwMode="auto">
            <a:xfrm>
              <a:off x="5462588"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Line 29"/>
            <p:cNvSpPr>
              <a:spLocks noChangeShapeType="1"/>
            </p:cNvSpPr>
            <p:nvPr/>
          </p:nvSpPr>
          <p:spPr bwMode="auto">
            <a:xfrm>
              <a:off x="534352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Line 30"/>
            <p:cNvSpPr>
              <a:spLocks noChangeShapeType="1"/>
            </p:cNvSpPr>
            <p:nvPr/>
          </p:nvSpPr>
          <p:spPr bwMode="auto">
            <a:xfrm>
              <a:off x="5302250"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Line 31"/>
            <p:cNvSpPr>
              <a:spLocks noChangeShapeType="1"/>
            </p:cNvSpPr>
            <p:nvPr/>
          </p:nvSpPr>
          <p:spPr bwMode="auto">
            <a:xfrm>
              <a:off x="521652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Line 32"/>
            <p:cNvSpPr>
              <a:spLocks noChangeShapeType="1"/>
            </p:cNvSpPr>
            <p:nvPr/>
          </p:nvSpPr>
          <p:spPr bwMode="auto">
            <a:xfrm>
              <a:off x="5137150"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Line 33"/>
            <p:cNvSpPr>
              <a:spLocks noChangeShapeType="1"/>
            </p:cNvSpPr>
            <p:nvPr/>
          </p:nvSpPr>
          <p:spPr bwMode="auto">
            <a:xfrm>
              <a:off x="5565775"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Line 34"/>
            <p:cNvSpPr>
              <a:spLocks noChangeShapeType="1"/>
            </p:cNvSpPr>
            <p:nvPr/>
          </p:nvSpPr>
          <p:spPr bwMode="auto">
            <a:xfrm>
              <a:off x="5091113" y="4402138"/>
              <a:ext cx="0" cy="5064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Rectangle 35"/>
            <p:cNvSpPr>
              <a:spLocks noChangeArrowheads="1"/>
            </p:cNvSpPr>
            <p:nvPr/>
          </p:nvSpPr>
          <p:spPr bwMode="auto">
            <a:xfrm>
              <a:off x="5008563" y="4205288"/>
              <a:ext cx="760412" cy="14922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36"/>
            <p:cNvSpPr>
              <a:spLocks noChangeArrowheads="1"/>
            </p:cNvSpPr>
            <p:nvPr/>
          </p:nvSpPr>
          <p:spPr bwMode="auto">
            <a:xfrm>
              <a:off x="5159375" y="4219575"/>
              <a:ext cx="4286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FFFFFF"/>
                  </a:solidFill>
                  <a:effectLst/>
                  <a:latin typeface="Segoe UI" panose="020B0502040204020203" pitchFamily="34" charset="0"/>
                </a:rPr>
                <a:t>Cold 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0" name="Line 37"/>
            <p:cNvSpPr>
              <a:spLocks noChangeShapeType="1"/>
            </p:cNvSpPr>
            <p:nvPr/>
          </p:nvSpPr>
          <p:spPr bwMode="auto">
            <a:xfrm>
              <a:off x="5011738" y="49085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Line 38"/>
            <p:cNvSpPr>
              <a:spLocks noChangeShapeType="1"/>
            </p:cNvSpPr>
            <p:nvPr/>
          </p:nvSpPr>
          <p:spPr bwMode="auto">
            <a:xfrm>
              <a:off x="5011738" y="49545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Line 39"/>
            <p:cNvSpPr>
              <a:spLocks noChangeShapeType="1"/>
            </p:cNvSpPr>
            <p:nvPr/>
          </p:nvSpPr>
          <p:spPr bwMode="auto">
            <a:xfrm>
              <a:off x="5011738" y="499903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Line 40"/>
            <p:cNvSpPr>
              <a:spLocks noChangeShapeType="1"/>
            </p:cNvSpPr>
            <p:nvPr/>
          </p:nvSpPr>
          <p:spPr bwMode="auto">
            <a:xfrm>
              <a:off x="5011738" y="50466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Line 41"/>
            <p:cNvSpPr>
              <a:spLocks noChangeShapeType="1"/>
            </p:cNvSpPr>
            <p:nvPr/>
          </p:nvSpPr>
          <p:spPr bwMode="auto">
            <a:xfrm>
              <a:off x="5011738" y="50911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Line 42"/>
            <p:cNvSpPr>
              <a:spLocks noChangeShapeType="1"/>
            </p:cNvSpPr>
            <p:nvPr/>
          </p:nvSpPr>
          <p:spPr bwMode="auto">
            <a:xfrm>
              <a:off x="5011738" y="5137150"/>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Line 43"/>
            <p:cNvSpPr>
              <a:spLocks noChangeShapeType="1"/>
            </p:cNvSpPr>
            <p:nvPr/>
          </p:nvSpPr>
          <p:spPr bwMode="auto">
            <a:xfrm>
              <a:off x="5011738" y="5183188"/>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Line 44"/>
            <p:cNvSpPr>
              <a:spLocks noChangeShapeType="1"/>
            </p:cNvSpPr>
            <p:nvPr/>
          </p:nvSpPr>
          <p:spPr bwMode="auto">
            <a:xfrm>
              <a:off x="5011738" y="5229225"/>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Line 45"/>
            <p:cNvSpPr>
              <a:spLocks noChangeShapeType="1"/>
            </p:cNvSpPr>
            <p:nvPr/>
          </p:nvSpPr>
          <p:spPr bwMode="auto">
            <a:xfrm>
              <a:off x="5011738" y="527526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Line 46"/>
            <p:cNvSpPr>
              <a:spLocks noChangeShapeType="1"/>
            </p:cNvSpPr>
            <p:nvPr/>
          </p:nvSpPr>
          <p:spPr bwMode="auto">
            <a:xfrm>
              <a:off x="5091113" y="4884738"/>
              <a:ext cx="0" cy="3905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Line 47"/>
            <p:cNvSpPr>
              <a:spLocks noChangeShapeType="1"/>
            </p:cNvSpPr>
            <p:nvPr/>
          </p:nvSpPr>
          <p:spPr bwMode="auto">
            <a:xfrm>
              <a:off x="5011738" y="5281613"/>
              <a:ext cx="7604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Line 48"/>
            <p:cNvSpPr>
              <a:spLocks noChangeShapeType="1"/>
            </p:cNvSpPr>
            <p:nvPr/>
          </p:nvSpPr>
          <p:spPr bwMode="auto">
            <a:xfrm flipH="1">
              <a:off x="5130800" y="4838700"/>
              <a:ext cx="6350" cy="4429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Line 49"/>
            <p:cNvSpPr>
              <a:spLocks noChangeShapeType="1"/>
            </p:cNvSpPr>
            <p:nvPr/>
          </p:nvSpPr>
          <p:spPr bwMode="auto">
            <a:xfrm>
              <a:off x="5216525" y="4827588"/>
              <a:ext cx="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Line 50"/>
            <p:cNvSpPr>
              <a:spLocks noChangeShapeType="1"/>
            </p:cNvSpPr>
            <p:nvPr/>
          </p:nvSpPr>
          <p:spPr bwMode="auto">
            <a:xfrm>
              <a:off x="5297488" y="4827588"/>
              <a:ext cx="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Line 51"/>
            <p:cNvSpPr>
              <a:spLocks noChangeShapeType="1"/>
            </p:cNvSpPr>
            <p:nvPr/>
          </p:nvSpPr>
          <p:spPr bwMode="auto">
            <a:xfrm>
              <a:off x="5343525" y="4838700"/>
              <a:ext cx="0" cy="442912"/>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Line 52"/>
            <p:cNvSpPr>
              <a:spLocks noChangeShapeType="1"/>
            </p:cNvSpPr>
            <p:nvPr/>
          </p:nvSpPr>
          <p:spPr bwMode="auto">
            <a:xfrm>
              <a:off x="5462588" y="4827588"/>
              <a:ext cx="0" cy="44767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Line 53"/>
            <p:cNvSpPr>
              <a:spLocks noChangeShapeType="1"/>
            </p:cNvSpPr>
            <p:nvPr/>
          </p:nvSpPr>
          <p:spPr bwMode="auto">
            <a:xfrm>
              <a:off x="5565775" y="4827588"/>
              <a:ext cx="6350" cy="4540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Line 54"/>
            <p:cNvSpPr>
              <a:spLocks noChangeShapeType="1"/>
            </p:cNvSpPr>
            <p:nvPr/>
          </p:nvSpPr>
          <p:spPr bwMode="auto">
            <a:xfrm>
              <a:off x="5675313" y="4833938"/>
              <a:ext cx="0" cy="4413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8" name="Group 177"/>
          <p:cNvGrpSpPr/>
          <p:nvPr/>
        </p:nvGrpSpPr>
        <p:grpSpPr>
          <a:xfrm>
            <a:off x="1613828" y="4051387"/>
            <a:ext cx="854284" cy="568976"/>
            <a:chOff x="1349375" y="4124325"/>
            <a:chExt cx="827087" cy="550862"/>
          </a:xfrm>
        </p:grpSpPr>
        <p:sp>
          <p:nvSpPr>
            <p:cNvPr id="179" name="Rectangle 55"/>
            <p:cNvSpPr>
              <a:spLocks noChangeArrowheads="1"/>
            </p:cNvSpPr>
            <p:nvPr/>
          </p:nvSpPr>
          <p:spPr bwMode="auto">
            <a:xfrm>
              <a:off x="1349375" y="4286250"/>
              <a:ext cx="823912" cy="388937"/>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Line 56"/>
            <p:cNvSpPr>
              <a:spLocks noChangeShapeType="1"/>
            </p:cNvSpPr>
            <p:nvPr/>
          </p:nvSpPr>
          <p:spPr bwMode="auto">
            <a:xfrm>
              <a:off x="1349375" y="4337050"/>
              <a:ext cx="8239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Line 57"/>
            <p:cNvSpPr>
              <a:spLocks noChangeShapeType="1"/>
            </p:cNvSpPr>
            <p:nvPr/>
          </p:nvSpPr>
          <p:spPr bwMode="auto">
            <a:xfrm>
              <a:off x="1352550" y="4391025"/>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Line 58"/>
            <p:cNvSpPr>
              <a:spLocks noChangeShapeType="1"/>
            </p:cNvSpPr>
            <p:nvPr/>
          </p:nvSpPr>
          <p:spPr bwMode="auto">
            <a:xfrm>
              <a:off x="1352550" y="4437063"/>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Line 59"/>
            <p:cNvSpPr>
              <a:spLocks noChangeShapeType="1"/>
            </p:cNvSpPr>
            <p:nvPr/>
          </p:nvSpPr>
          <p:spPr bwMode="auto">
            <a:xfrm>
              <a:off x="1352550" y="4489450"/>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Line 60"/>
            <p:cNvSpPr>
              <a:spLocks noChangeShapeType="1"/>
            </p:cNvSpPr>
            <p:nvPr/>
          </p:nvSpPr>
          <p:spPr bwMode="auto">
            <a:xfrm>
              <a:off x="1352550" y="4535488"/>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Line 61"/>
            <p:cNvSpPr>
              <a:spLocks noChangeShapeType="1"/>
            </p:cNvSpPr>
            <p:nvPr/>
          </p:nvSpPr>
          <p:spPr bwMode="auto">
            <a:xfrm>
              <a:off x="1352550" y="4586288"/>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Line 62"/>
            <p:cNvSpPr>
              <a:spLocks noChangeShapeType="1"/>
            </p:cNvSpPr>
            <p:nvPr/>
          </p:nvSpPr>
          <p:spPr bwMode="auto">
            <a:xfrm>
              <a:off x="1349375" y="4630738"/>
              <a:ext cx="8239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Line 63"/>
            <p:cNvSpPr>
              <a:spLocks noChangeShapeType="1"/>
            </p:cNvSpPr>
            <p:nvPr/>
          </p:nvSpPr>
          <p:spPr bwMode="auto">
            <a:xfrm>
              <a:off x="20732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Line 64"/>
            <p:cNvSpPr>
              <a:spLocks noChangeShapeType="1"/>
            </p:cNvSpPr>
            <p:nvPr/>
          </p:nvSpPr>
          <p:spPr bwMode="auto">
            <a:xfrm>
              <a:off x="18446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65"/>
            <p:cNvSpPr>
              <a:spLocks noChangeShapeType="1"/>
            </p:cNvSpPr>
            <p:nvPr/>
          </p:nvSpPr>
          <p:spPr bwMode="auto">
            <a:xfrm>
              <a:off x="1712913"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Line 66"/>
            <p:cNvSpPr>
              <a:spLocks noChangeShapeType="1"/>
            </p:cNvSpPr>
            <p:nvPr/>
          </p:nvSpPr>
          <p:spPr bwMode="auto">
            <a:xfrm>
              <a:off x="16668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Line 67"/>
            <p:cNvSpPr>
              <a:spLocks noChangeShapeType="1"/>
            </p:cNvSpPr>
            <p:nvPr/>
          </p:nvSpPr>
          <p:spPr bwMode="auto">
            <a:xfrm>
              <a:off x="1576388"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Line 68"/>
            <p:cNvSpPr>
              <a:spLocks noChangeShapeType="1"/>
            </p:cNvSpPr>
            <p:nvPr/>
          </p:nvSpPr>
          <p:spPr bwMode="auto">
            <a:xfrm>
              <a:off x="1490663"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Line 69"/>
            <p:cNvSpPr>
              <a:spLocks noChangeShapeType="1"/>
            </p:cNvSpPr>
            <p:nvPr/>
          </p:nvSpPr>
          <p:spPr bwMode="auto">
            <a:xfrm>
              <a:off x="19589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Line 70"/>
            <p:cNvSpPr>
              <a:spLocks noChangeShapeType="1"/>
            </p:cNvSpPr>
            <p:nvPr/>
          </p:nvSpPr>
          <p:spPr bwMode="auto">
            <a:xfrm>
              <a:off x="1438275" y="4340225"/>
              <a:ext cx="0" cy="29210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Rectangle 71"/>
            <p:cNvSpPr>
              <a:spLocks noChangeArrowheads="1"/>
            </p:cNvSpPr>
            <p:nvPr/>
          </p:nvSpPr>
          <p:spPr bwMode="auto">
            <a:xfrm>
              <a:off x="1349375" y="4124325"/>
              <a:ext cx="823912" cy="161925"/>
            </a:xfrm>
            <a:prstGeom prst="rect">
              <a:avLst/>
            </a:prstGeom>
            <a:solidFill>
              <a:srgbClr val="D83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72"/>
            <p:cNvSpPr>
              <a:spLocks noChangeArrowheads="1"/>
            </p:cNvSpPr>
            <p:nvPr/>
          </p:nvSpPr>
          <p:spPr bwMode="auto">
            <a:xfrm>
              <a:off x="1493838" y="4151313"/>
              <a:ext cx="3889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FFFFFF"/>
                  </a:solidFill>
                  <a:effectLst/>
                  <a:latin typeface="Segoe UI" panose="020B0502040204020203" pitchFamily="34" charset="0"/>
                </a:rPr>
                <a:t>Hot 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97" name="Group 196"/>
          <p:cNvGrpSpPr/>
          <p:nvPr/>
        </p:nvGrpSpPr>
        <p:grpSpPr>
          <a:xfrm>
            <a:off x="1604673" y="4700481"/>
            <a:ext cx="869314" cy="542278"/>
            <a:chOff x="1349375" y="4716463"/>
            <a:chExt cx="827087" cy="515937"/>
          </a:xfrm>
        </p:grpSpPr>
        <p:sp>
          <p:nvSpPr>
            <p:cNvPr id="198" name="Rectangle 73"/>
            <p:cNvSpPr>
              <a:spLocks noChangeArrowheads="1"/>
            </p:cNvSpPr>
            <p:nvPr/>
          </p:nvSpPr>
          <p:spPr bwMode="auto">
            <a:xfrm>
              <a:off x="1349375" y="4865688"/>
              <a:ext cx="823912" cy="366712"/>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Line 74"/>
            <p:cNvSpPr>
              <a:spLocks noChangeShapeType="1"/>
            </p:cNvSpPr>
            <p:nvPr/>
          </p:nvSpPr>
          <p:spPr bwMode="auto">
            <a:xfrm>
              <a:off x="1349375" y="4916488"/>
              <a:ext cx="8239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Line 75"/>
            <p:cNvSpPr>
              <a:spLocks noChangeShapeType="1"/>
            </p:cNvSpPr>
            <p:nvPr/>
          </p:nvSpPr>
          <p:spPr bwMode="auto">
            <a:xfrm>
              <a:off x="1352550" y="4965700"/>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Line 76"/>
            <p:cNvSpPr>
              <a:spLocks noChangeShapeType="1"/>
            </p:cNvSpPr>
            <p:nvPr/>
          </p:nvSpPr>
          <p:spPr bwMode="auto">
            <a:xfrm>
              <a:off x="1352550" y="5011738"/>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Line 77"/>
            <p:cNvSpPr>
              <a:spLocks noChangeShapeType="1"/>
            </p:cNvSpPr>
            <p:nvPr/>
          </p:nvSpPr>
          <p:spPr bwMode="auto">
            <a:xfrm>
              <a:off x="1352550" y="5057775"/>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Line 78"/>
            <p:cNvSpPr>
              <a:spLocks noChangeShapeType="1"/>
            </p:cNvSpPr>
            <p:nvPr/>
          </p:nvSpPr>
          <p:spPr bwMode="auto">
            <a:xfrm>
              <a:off x="1352550" y="5103813"/>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Line 79"/>
            <p:cNvSpPr>
              <a:spLocks noChangeShapeType="1"/>
            </p:cNvSpPr>
            <p:nvPr/>
          </p:nvSpPr>
          <p:spPr bwMode="auto">
            <a:xfrm>
              <a:off x="1352550" y="5149850"/>
              <a:ext cx="823912" cy="0"/>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Line 80"/>
            <p:cNvSpPr>
              <a:spLocks noChangeShapeType="1"/>
            </p:cNvSpPr>
            <p:nvPr/>
          </p:nvSpPr>
          <p:spPr bwMode="auto">
            <a:xfrm>
              <a:off x="1349375" y="5192713"/>
              <a:ext cx="823912" cy="0"/>
            </a:xfrm>
            <a:prstGeom prst="line">
              <a:avLst/>
            </a:prstGeom>
            <a:noFill/>
            <a:ln w="1111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Line 81"/>
            <p:cNvSpPr>
              <a:spLocks noChangeShapeType="1"/>
            </p:cNvSpPr>
            <p:nvPr/>
          </p:nvSpPr>
          <p:spPr bwMode="auto">
            <a:xfrm>
              <a:off x="20732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Line 82"/>
            <p:cNvSpPr>
              <a:spLocks noChangeShapeType="1"/>
            </p:cNvSpPr>
            <p:nvPr/>
          </p:nvSpPr>
          <p:spPr bwMode="auto">
            <a:xfrm>
              <a:off x="18446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Line 83"/>
            <p:cNvSpPr>
              <a:spLocks noChangeShapeType="1"/>
            </p:cNvSpPr>
            <p:nvPr/>
          </p:nvSpPr>
          <p:spPr bwMode="auto">
            <a:xfrm>
              <a:off x="1712913"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Line 84"/>
            <p:cNvSpPr>
              <a:spLocks noChangeShapeType="1"/>
            </p:cNvSpPr>
            <p:nvPr/>
          </p:nvSpPr>
          <p:spPr bwMode="auto">
            <a:xfrm>
              <a:off x="16668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Line 85"/>
            <p:cNvSpPr>
              <a:spLocks noChangeShapeType="1"/>
            </p:cNvSpPr>
            <p:nvPr/>
          </p:nvSpPr>
          <p:spPr bwMode="auto">
            <a:xfrm>
              <a:off x="1576388"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86"/>
            <p:cNvSpPr>
              <a:spLocks noChangeShapeType="1"/>
            </p:cNvSpPr>
            <p:nvPr/>
          </p:nvSpPr>
          <p:spPr bwMode="auto">
            <a:xfrm>
              <a:off x="1484313" y="4919663"/>
              <a:ext cx="635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87"/>
            <p:cNvSpPr>
              <a:spLocks noChangeShapeType="1"/>
            </p:cNvSpPr>
            <p:nvPr/>
          </p:nvSpPr>
          <p:spPr bwMode="auto">
            <a:xfrm>
              <a:off x="19589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Line 88"/>
            <p:cNvSpPr>
              <a:spLocks noChangeShapeType="1"/>
            </p:cNvSpPr>
            <p:nvPr/>
          </p:nvSpPr>
          <p:spPr bwMode="auto">
            <a:xfrm>
              <a:off x="1438275" y="4919663"/>
              <a:ext cx="0" cy="276225"/>
            </a:xfrm>
            <a:prstGeom prst="line">
              <a:avLst/>
            </a:prstGeom>
            <a:noFill/>
            <a:ln w="4763" cap="rnd">
              <a:solidFill>
                <a:srgbClr val="98989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Rectangle 89"/>
            <p:cNvSpPr>
              <a:spLocks noChangeArrowheads="1"/>
            </p:cNvSpPr>
            <p:nvPr/>
          </p:nvSpPr>
          <p:spPr bwMode="auto">
            <a:xfrm>
              <a:off x="1349375" y="4716463"/>
              <a:ext cx="823912" cy="1492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90"/>
            <p:cNvSpPr>
              <a:spLocks noChangeArrowheads="1"/>
            </p:cNvSpPr>
            <p:nvPr/>
          </p:nvSpPr>
          <p:spPr bwMode="auto">
            <a:xfrm>
              <a:off x="1493838" y="4737100"/>
              <a:ext cx="4175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FFFFFF"/>
                  </a:solidFill>
                  <a:effectLst/>
                  <a:latin typeface="Segoe UI" panose="020B0502040204020203" pitchFamily="34" charset="0"/>
                </a:rPr>
                <a:t>Cold data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60" name="Group 259"/>
          <p:cNvGrpSpPr/>
          <p:nvPr/>
        </p:nvGrpSpPr>
        <p:grpSpPr>
          <a:xfrm>
            <a:off x="1341437" y="2205345"/>
            <a:ext cx="2395176" cy="3294567"/>
            <a:chOff x="1057274" y="2284413"/>
            <a:chExt cx="2217738" cy="3182937"/>
          </a:xfrm>
        </p:grpSpPr>
        <p:sp>
          <p:nvSpPr>
            <p:cNvPr id="261" name="Rectangle 91"/>
            <p:cNvSpPr>
              <a:spLocks noChangeArrowheads="1"/>
            </p:cNvSpPr>
            <p:nvPr/>
          </p:nvSpPr>
          <p:spPr bwMode="auto">
            <a:xfrm>
              <a:off x="1057275" y="2901950"/>
              <a:ext cx="2217737" cy="2565400"/>
            </a:xfrm>
            <a:prstGeom prst="rect">
              <a:avLst/>
            </a:prstGeom>
            <a:noFill/>
            <a:ln w="12700" cap="sq">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Rectangle 92"/>
            <p:cNvSpPr>
              <a:spLocks noChangeArrowheads="1"/>
            </p:cNvSpPr>
            <p:nvPr/>
          </p:nvSpPr>
          <p:spPr bwMode="auto">
            <a:xfrm>
              <a:off x="1057274" y="2284413"/>
              <a:ext cx="2217737" cy="617537"/>
            </a:xfrm>
            <a:prstGeom prst="rect">
              <a:avLst/>
            </a:prstGeom>
            <a:solidFill>
              <a:srgbClr val="737373"/>
            </a:solidFill>
            <a:ln w="9525">
              <a:solidFill>
                <a:schemeClr val="accent3">
                  <a:lumMod val="60000"/>
                  <a:lumOff val="40000"/>
                </a:schemeClr>
              </a:solid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pPr>
              <a:r>
                <a:rPr lang="en-US" altLang="en-US" sz="1200" dirty="0">
                  <a:solidFill>
                    <a:srgbClr val="FFFFFF"/>
                  </a:solidFill>
                  <a:latin typeface="Segoe UI Semibold" panose="020B0702040204020203" pitchFamily="34" charset="0"/>
                </a:rPr>
                <a:t>On-premises network</a:t>
              </a:r>
              <a:endParaRPr lang="en-US" altLang="en-US" dirty="0">
                <a:latin typeface="Arial" panose="020B0604020202020204" pitchFamily="34" charset="0"/>
              </a:endParaRPr>
            </a:p>
          </p:txBody>
        </p:sp>
      </p:grpSp>
      <p:grpSp>
        <p:nvGrpSpPr>
          <p:cNvPr id="263" name="Group 262"/>
          <p:cNvGrpSpPr/>
          <p:nvPr/>
        </p:nvGrpSpPr>
        <p:grpSpPr>
          <a:xfrm>
            <a:off x="4783403" y="2205345"/>
            <a:ext cx="2349234" cy="3294567"/>
            <a:chOff x="4646612" y="2301876"/>
            <a:chExt cx="2219325" cy="3173412"/>
          </a:xfrm>
        </p:grpSpPr>
        <p:sp>
          <p:nvSpPr>
            <p:cNvPr id="264" name="Rectangle 97"/>
            <p:cNvSpPr>
              <a:spLocks noChangeArrowheads="1"/>
            </p:cNvSpPr>
            <p:nvPr/>
          </p:nvSpPr>
          <p:spPr bwMode="auto">
            <a:xfrm>
              <a:off x="4646613" y="2909888"/>
              <a:ext cx="2216150" cy="2565400"/>
            </a:xfrm>
            <a:prstGeom prst="rect">
              <a:avLst/>
            </a:prstGeom>
            <a:noFill/>
            <a:ln w="12700" cap="sq">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Rectangle 109"/>
            <p:cNvSpPr>
              <a:spLocks noChangeArrowheads="1"/>
            </p:cNvSpPr>
            <p:nvPr/>
          </p:nvSpPr>
          <p:spPr bwMode="auto">
            <a:xfrm>
              <a:off x="4646612" y="2301876"/>
              <a:ext cx="2219325" cy="604838"/>
            </a:xfrm>
            <a:prstGeom prst="rect">
              <a:avLst/>
            </a:prstGeom>
            <a:solidFill>
              <a:srgbClr val="107C10"/>
            </a:solidFill>
            <a:ln w="9525">
              <a:solidFill>
                <a:srgbClr val="107C10"/>
              </a:solid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pPr>
              <a:r>
                <a:rPr lang="en-US" altLang="en-US" sz="1200" dirty="0">
                  <a:solidFill>
                    <a:srgbClr val="FFFFFF"/>
                  </a:solidFill>
                  <a:latin typeface="Segoe UI Semibold" panose="020B0702040204020203" pitchFamily="34" charset="0"/>
                </a:rPr>
                <a:t>Azure PaaS</a:t>
              </a:r>
              <a:endParaRPr lang="en-US" altLang="en-US" sz="1200" dirty="0">
                <a:latin typeface="Arial" panose="020B0604020202020204" pitchFamily="34" charset="0"/>
              </a:endParaRPr>
            </a:p>
          </p:txBody>
        </p:sp>
      </p:grpSp>
      <p:sp>
        <p:nvSpPr>
          <p:cNvPr id="266" name="Rectangle 110"/>
          <p:cNvSpPr>
            <a:spLocks noChangeArrowheads="1"/>
          </p:cNvSpPr>
          <p:nvPr/>
        </p:nvSpPr>
        <p:spPr bwMode="auto">
          <a:xfrm>
            <a:off x="4788189" y="2497372"/>
            <a:ext cx="1913948" cy="522359"/>
          </a:xfrm>
          <a:prstGeom prst="rect">
            <a:avLst/>
          </a:prstGeom>
          <a:noFill/>
          <a:ln w="9525"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67" name="Straight Arrow Connector 266"/>
          <p:cNvCxnSpPr/>
          <p:nvPr/>
        </p:nvCxnSpPr>
        <p:spPr>
          <a:xfrm flipV="1">
            <a:off x="2522375" y="4987511"/>
            <a:ext cx="2476421" cy="1305"/>
          </a:xfrm>
          <a:prstGeom prst="straightConnector1">
            <a:avLst/>
          </a:prstGeom>
          <a:ln w="28575">
            <a:solidFill>
              <a:schemeClr val="bg2">
                <a:lumMod val="25000"/>
              </a:schemeClr>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a:off x="3094037" y="4945292"/>
            <a:ext cx="1090086" cy="380769"/>
          </a:xfrm>
          <a:prstGeom prst="rect">
            <a:avLst/>
          </a:prstGeom>
          <a:noFill/>
        </p:spPr>
        <p:txBody>
          <a:bodyPr wrap="none" lIns="182880" tIns="146304" rIns="182880" bIns="146304" rtlCol="0">
            <a:spAutoFit/>
          </a:bodyPr>
          <a:lstStyle/>
          <a:p>
            <a:pPr>
              <a:lnSpc>
                <a:spcPct val="90000"/>
              </a:lnSpc>
              <a:spcAft>
                <a:spcPts val="600"/>
              </a:spcAft>
            </a:pPr>
            <a:r>
              <a:rPr lang="en-US" sz="1050" dirty="0">
                <a:gradFill>
                  <a:gsLst>
                    <a:gs pos="2917">
                      <a:schemeClr val="tx1"/>
                    </a:gs>
                    <a:gs pos="30000">
                      <a:schemeClr val="tx1"/>
                    </a:gs>
                  </a:gsLst>
                  <a:lin ang="5400000" scaled="0"/>
                </a:gradFill>
              </a:rPr>
              <a:t>Auto reconcile </a:t>
            </a:r>
          </a:p>
        </p:txBody>
      </p:sp>
      <p:sp>
        <p:nvSpPr>
          <p:cNvPr id="307" name="TextBox 306"/>
          <p:cNvSpPr txBox="1"/>
          <p:nvPr/>
        </p:nvSpPr>
        <p:spPr>
          <a:xfrm>
            <a:off x="3625394" y="3850330"/>
            <a:ext cx="1361591" cy="663258"/>
          </a:xfrm>
          <a:prstGeom prst="rect">
            <a:avLst/>
          </a:prstGeom>
          <a:noFill/>
        </p:spPr>
        <p:txBody>
          <a:bodyPr wrap="none" lIns="182880" tIns="146304" rIns="182880" bIns="146304" rtlCol="0">
            <a:spAutoFit/>
          </a:bodyPr>
          <a:lstStyle/>
          <a:p>
            <a:pPr algn="ctr">
              <a:lnSpc>
                <a:spcPct val="90000"/>
              </a:lnSpc>
              <a:spcAft>
                <a:spcPts val="600"/>
              </a:spcAft>
            </a:pPr>
            <a:r>
              <a:rPr lang="en-US" sz="1050">
                <a:gradFill>
                  <a:gsLst>
                    <a:gs pos="2917">
                      <a:schemeClr val="tx1"/>
                    </a:gs>
                    <a:gs pos="30000">
                      <a:schemeClr val="tx1"/>
                    </a:gs>
                  </a:gsLst>
                  <a:lin ang="5400000" scaled="0"/>
                </a:gradFill>
              </a:rPr>
              <a:t>Eligible Data</a:t>
            </a:r>
          </a:p>
          <a:p>
            <a:pPr algn="ctr">
              <a:lnSpc>
                <a:spcPct val="90000"/>
              </a:lnSpc>
              <a:spcAft>
                <a:spcPts val="600"/>
              </a:spcAft>
            </a:pPr>
            <a:r>
              <a:rPr lang="en-US" sz="1050">
                <a:gradFill>
                  <a:gsLst>
                    <a:gs pos="2917">
                      <a:schemeClr val="tx1"/>
                    </a:gs>
                    <a:gs pos="30000">
                      <a:schemeClr val="tx1"/>
                    </a:gs>
                  </a:gsLst>
                  <a:lin ang="5400000" scaled="0"/>
                </a:gradFill>
              </a:rPr>
              <a:t>Trickle migration</a:t>
            </a:r>
            <a:endParaRPr lang="en-US" sz="1050" dirty="0">
              <a:gradFill>
                <a:gsLst>
                  <a:gs pos="2917">
                    <a:schemeClr val="tx1"/>
                  </a:gs>
                  <a:gs pos="30000">
                    <a:schemeClr val="tx1"/>
                  </a:gs>
                </a:gsLst>
                <a:lin ang="5400000" scaled="0"/>
              </a:gradFill>
            </a:endParaRPr>
          </a:p>
        </p:txBody>
      </p:sp>
      <p:cxnSp>
        <p:nvCxnSpPr>
          <p:cNvPr id="207" name="Straight Arrow Connector 206"/>
          <p:cNvCxnSpPr/>
          <p:nvPr/>
        </p:nvCxnSpPr>
        <p:spPr>
          <a:xfrm>
            <a:off x="3335721" y="3787823"/>
            <a:ext cx="2097521" cy="15880"/>
          </a:xfrm>
          <a:prstGeom prst="straightConnector1">
            <a:avLst/>
          </a:prstGeom>
          <a:ln w="28575">
            <a:solidFill>
              <a:schemeClr val="bg2">
                <a:lumMod val="2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47905" y="2621964"/>
            <a:ext cx="1254502" cy="1505518"/>
            <a:chOff x="188745" y="2660381"/>
            <a:chExt cx="1254502" cy="1505518"/>
          </a:xfrm>
        </p:grpSpPr>
        <p:cxnSp>
          <p:nvCxnSpPr>
            <p:cNvPr id="273" name="Elbow Connector 272"/>
            <p:cNvCxnSpPr/>
            <p:nvPr/>
          </p:nvCxnSpPr>
          <p:spPr>
            <a:xfrm>
              <a:off x="1092889" y="3769992"/>
              <a:ext cx="350358" cy="278261"/>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74" name="Group 273"/>
            <p:cNvGrpSpPr/>
            <p:nvPr/>
          </p:nvGrpSpPr>
          <p:grpSpPr>
            <a:xfrm>
              <a:off x="188745" y="2660381"/>
              <a:ext cx="1141683" cy="1141681"/>
              <a:chOff x="1817306" y="1487005"/>
              <a:chExt cx="710490" cy="710489"/>
            </a:xfrm>
          </p:grpSpPr>
          <p:grpSp>
            <p:nvGrpSpPr>
              <p:cNvPr id="275" name="Group 274"/>
              <p:cNvGrpSpPr/>
              <p:nvPr/>
            </p:nvGrpSpPr>
            <p:grpSpPr>
              <a:xfrm>
                <a:off x="1817306" y="1487005"/>
                <a:ext cx="710490" cy="706666"/>
                <a:chOff x="-1700069" y="274640"/>
                <a:chExt cx="565150" cy="562109"/>
              </a:xfrm>
            </p:grpSpPr>
            <p:sp>
              <p:nvSpPr>
                <p:cNvPr id="277" name="Oval 156"/>
                <p:cNvSpPr>
                  <a:spLocks noChangeArrowheads="1"/>
                </p:cNvSpPr>
                <p:nvPr/>
              </p:nvSpPr>
              <p:spPr bwMode="auto">
                <a:xfrm>
                  <a:off x="-1700069" y="274640"/>
                  <a:ext cx="565150" cy="5603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78" name="Rectangle 157"/>
                <p:cNvSpPr>
                  <a:spLocks noChangeArrowheads="1"/>
                </p:cNvSpPr>
                <p:nvPr/>
              </p:nvSpPr>
              <p:spPr bwMode="auto">
                <a:xfrm>
                  <a:off x="-1519094" y="579440"/>
                  <a:ext cx="200025" cy="120650"/>
                </a:xfrm>
                <a:prstGeom prst="rect">
                  <a:avLst/>
                </a:prstGeom>
                <a:solidFill>
                  <a:srgbClr val="673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79" name="Rectangle 158"/>
                <p:cNvSpPr>
                  <a:spLocks noChangeArrowheads="1"/>
                </p:cNvSpPr>
                <p:nvPr/>
              </p:nvSpPr>
              <p:spPr bwMode="auto">
                <a:xfrm>
                  <a:off x="-1496869" y="623890"/>
                  <a:ext cx="158750" cy="52387"/>
                </a:xfrm>
                <a:prstGeom prst="rect">
                  <a:avLst/>
                </a:prstGeom>
                <a:solidFill>
                  <a:srgbClr val="D2D3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0" name="Freeform 159"/>
                <p:cNvSpPr>
                  <a:spLocks/>
                </p:cNvSpPr>
                <p:nvPr/>
              </p:nvSpPr>
              <p:spPr bwMode="auto">
                <a:xfrm>
                  <a:off x="-1538144" y="466728"/>
                  <a:ext cx="241300" cy="49212"/>
                </a:xfrm>
                <a:custGeom>
                  <a:avLst/>
                  <a:gdLst>
                    <a:gd name="T0" fmla="*/ 61 w 64"/>
                    <a:gd name="T1" fmla="*/ 0 h 13"/>
                    <a:gd name="T2" fmla="*/ 3 w 64"/>
                    <a:gd name="T3" fmla="*/ 0 h 13"/>
                    <a:gd name="T4" fmla="*/ 0 w 64"/>
                    <a:gd name="T5" fmla="*/ 3 h 13"/>
                    <a:gd name="T6" fmla="*/ 0 w 64"/>
                    <a:gd name="T7" fmla="*/ 10 h 13"/>
                    <a:gd name="T8" fmla="*/ 3 w 64"/>
                    <a:gd name="T9" fmla="*/ 13 h 13"/>
                    <a:gd name="T10" fmla="*/ 61 w 64"/>
                    <a:gd name="T11" fmla="*/ 13 h 13"/>
                    <a:gd name="T12" fmla="*/ 64 w 64"/>
                    <a:gd name="T13" fmla="*/ 10 h 13"/>
                    <a:gd name="T14" fmla="*/ 64 w 64"/>
                    <a:gd name="T15" fmla="*/ 3 h 13"/>
                    <a:gd name="T16" fmla="*/ 61 w 6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3">
                      <a:moveTo>
                        <a:pt x="61" y="0"/>
                      </a:moveTo>
                      <a:cubicBezTo>
                        <a:pt x="61" y="0"/>
                        <a:pt x="61" y="0"/>
                        <a:pt x="3" y="0"/>
                      </a:cubicBezTo>
                      <a:cubicBezTo>
                        <a:pt x="1" y="0"/>
                        <a:pt x="0" y="1"/>
                        <a:pt x="0" y="3"/>
                      </a:cubicBezTo>
                      <a:cubicBezTo>
                        <a:pt x="0" y="3"/>
                        <a:pt x="0" y="3"/>
                        <a:pt x="0" y="10"/>
                      </a:cubicBezTo>
                      <a:cubicBezTo>
                        <a:pt x="0" y="12"/>
                        <a:pt x="1" y="13"/>
                        <a:pt x="3" y="13"/>
                      </a:cubicBezTo>
                      <a:cubicBezTo>
                        <a:pt x="3" y="13"/>
                        <a:pt x="3" y="13"/>
                        <a:pt x="61" y="13"/>
                      </a:cubicBezTo>
                      <a:cubicBezTo>
                        <a:pt x="63" y="13"/>
                        <a:pt x="64" y="12"/>
                        <a:pt x="64" y="10"/>
                      </a:cubicBezTo>
                      <a:cubicBezTo>
                        <a:pt x="64" y="3"/>
                        <a:pt x="64" y="3"/>
                        <a:pt x="64" y="3"/>
                      </a:cubicBezTo>
                      <a:cubicBezTo>
                        <a:pt x="64" y="1"/>
                        <a:pt x="63" y="0"/>
                        <a:pt x="61" y="0"/>
                      </a:cubicBez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1" name="Freeform 160"/>
                <p:cNvSpPr>
                  <a:spLocks/>
                </p:cNvSpPr>
                <p:nvPr/>
              </p:nvSpPr>
              <p:spPr bwMode="auto">
                <a:xfrm>
                  <a:off x="-1541319" y="650878"/>
                  <a:ext cx="244475" cy="184150"/>
                </a:xfrm>
                <a:custGeom>
                  <a:avLst/>
                  <a:gdLst>
                    <a:gd name="T0" fmla="*/ 0 w 65"/>
                    <a:gd name="T1" fmla="*/ 0 h 49"/>
                    <a:gd name="T2" fmla="*/ 0 w 65"/>
                    <a:gd name="T3" fmla="*/ 42 h 49"/>
                    <a:gd name="T4" fmla="*/ 33 w 65"/>
                    <a:gd name="T5" fmla="*/ 49 h 49"/>
                    <a:gd name="T6" fmla="*/ 65 w 65"/>
                    <a:gd name="T7" fmla="*/ 42 h 49"/>
                    <a:gd name="T8" fmla="*/ 65 w 65"/>
                    <a:gd name="T9" fmla="*/ 0 h 49"/>
                    <a:gd name="T10" fmla="*/ 0 w 65"/>
                    <a:gd name="T11" fmla="*/ 0 h 49"/>
                  </a:gdLst>
                  <a:ahLst/>
                  <a:cxnLst>
                    <a:cxn ang="0">
                      <a:pos x="T0" y="T1"/>
                    </a:cxn>
                    <a:cxn ang="0">
                      <a:pos x="T2" y="T3"/>
                    </a:cxn>
                    <a:cxn ang="0">
                      <a:pos x="T4" y="T5"/>
                    </a:cxn>
                    <a:cxn ang="0">
                      <a:pos x="T6" y="T7"/>
                    </a:cxn>
                    <a:cxn ang="0">
                      <a:pos x="T8" y="T9"/>
                    </a:cxn>
                    <a:cxn ang="0">
                      <a:pos x="T10" y="T11"/>
                    </a:cxn>
                  </a:cxnLst>
                  <a:rect l="0" t="0" r="r" b="b"/>
                  <a:pathLst>
                    <a:path w="65" h="49">
                      <a:moveTo>
                        <a:pt x="0" y="0"/>
                      </a:moveTo>
                      <a:cubicBezTo>
                        <a:pt x="0" y="42"/>
                        <a:pt x="0" y="42"/>
                        <a:pt x="0" y="42"/>
                      </a:cubicBezTo>
                      <a:cubicBezTo>
                        <a:pt x="10" y="47"/>
                        <a:pt x="21" y="49"/>
                        <a:pt x="33" y="49"/>
                      </a:cubicBezTo>
                      <a:cubicBezTo>
                        <a:pt x="45" y="49"/>
                        <a:pt x="55" y="47"/>
                        <a:pt x="65" y="42"/>
                      </a:cubicBezTo>
                      <a:cubicBezTo>
                        <a:pt x="65" y="0"/>
                        <a:pt x="65" y="0"/>
                        <a:pt x="65" y="0"/>
                      </a:cubicBezTo>
                      <a:lnTo>
                        <a:pt x="0" y="0"/>
                      </a:ln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2" name="Freeform 161"/>
                <p:cNvSpPr>
                  <a:spLocks/>
                </p:cNvSpPr>
                <p:nvPr/>
              </p:nvSpPr>
              <p:spPr bwMode="auto">
                <a:xfrm>
                  <a:off x="-1458769" y="557215"/>
                  <a:ext cx="82550" cy="134937"/>
                </a:xfrm>
                <a:custGeom>
                  <a:avLst/>
                  <a:gdLst>
                    <a:gd name="T0" fmla="*/ 0 w 52"/>
                    <a:gd name="T1" fmla="*/ 83 h 85"/>
                    <a:gd name="T2" fmla="*/ 26 w 52"/>
                    <a:gd name="T3" fmla="*/ 85 h 85"/>
                    <a:gd name="T4" fmla="*/ 52 w 52"/>
                    <a:gd name="T5" fmla="*/ 85 h 85"/>
                    <a:gd name="T6" fmla="*/ 52 w 52"/>
                    <a:gd name="T7" fmla="*/ 0 h 85"/>
                    <a:gd name="T8" fmla="*/ 0 w 52"/>
                    <a:gd name="T9" fmla="*/ 0 h 85"/>
                    <a:gd name="T10" fmla="*/ 0 w 52"/>
                    <a:gd name="T11" fmla="*/ 83 h 85"/>
                  </a:gdLst>
                  <a:ahLst/>
                  <a:cxnLst>
                    <a:cxn ang="0">
                      <a:pos x="T0" y="T1"/>
                    </a:cxn>
                    <a:cxn ang="0">
                      <a:pos x="T2" y="T3"/>
                    </a:cxn>
                    <a:cxn ang="0">
                      <a:pos x="T4" y="T5"/>
                    </a:cxn>
                    <a:cxn ang="0">
                      <a:pos x="T6" y="T7"/>
                    </a:cxn>
                    <a:cxn ang="0">
                      <a:pos x="T8" y="T9"/>
                    </a:cxn>
                    <a:cxn ang="0">
                      <a:pos x="T10" y="T11"/>
                    </a:cxn>
                  </a:cxnLst>
                  <a:rect l="0" t="0" r="r" b="b"/>
                  <a:pathLst>
                    <a:path w="52" h="85">
                      <a:moveTo>
                        <a:pt x="0" y="83"/>
                      </a:moveTo>
                      <a:lnTo>
                        <a:pt x="26" y="85"/>
                      </a:lnTo>
                      <a:lnTo>
                        <a:pt x="52" y="85"/>
                      </a:lnTo>
                      <a:lnTo>
                        <a:pt x="52" y="0"/>
                      </a:lnTo>
                      <a:lnTo>
                        <a:pt x="0" y="0"/>
                      </a:lnTo>
                      <a:lnTo>
                        <a:pt x="0" y="83"/>
                      </a:ln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3" name="Freeform 162"/>
                <p:cNvSpPr>
                  <a:spLocks/>
                </p:cNvSpPr>
                <p:nvPr/>
              </p:nvSpPr>
              <p:spPr bwMode="auto">
                <a:xfrm>
                  <a:off x="-1458769" y="557215"/>
                  <a:ext cx="82550" cy="71437"/>
                </a:xfrm>
                <a:custGeom>
                  <a:avLst/>
                  <a:gdLst>
                    <a:gd name="T0" fmla="*/ 0 w 22"/>
                    <a:gd name="T1" fmla="*/ 18 h 19"/>
                    <a:gd name="T2" fmla="*/ 11 w 22"/>
                    <a:gd name="T3" fmla="*/ 19 h 19"/>
                    <a:gd name="T4" fmla="*/ 22 w 22"/>
                    <a:gd name="T5" fmla="*/ 18 h 19"/>
                    <a:gd name="T6" fmla="*/ 22 w 22"/>
                    <a:gd name="T7" fmla="*/ 0 h 19"/>
                    <a:gd name="T8" fmla="*/ 0 w 22"/>
                    <a:gd name="T9" fmla="*/ 0 h 19"/>
                    <a:gd name="T10" fmla="*/ 0 w 22"/>
                    <a:gd name="T11" fmla="*/ 18 h 19"/>
                  </a:gdLst>
                  <a:ahLst/>
                  <a:cxnLst>
                    <a:cxn ang="0">
                      <a:pos x="T0" y="T1"/>
                    </a:cxn>
                    <a:cxn ang="0">
                      <a:pos x="T2" y="T3"/>
                    </a:cxn>
                    <a:cxn ang="0">
                      <a:pos x="T4" y="T5"/>
                    </a:cxn>
                    <a:cxn ang="0">
                      <a:pos x="T6" y="T7"/>
                    </a:cxn>
                    <a:cxn ang="0">
                      <a:pos x="T8" y="T9"/>
                    </a:cxn>
                    <a:cxn ang="0">
                      <a:pos x="T10" y="T11"/>
                    </a:cxn>
                  </a:cxnLst>
                  <a:rect l="0" t="0" r="r" b="b"/>
                  <a:pathLst>
                    <a:path w="22" h="19">
                      <a:moveTo>
                        <a:pt x="0" y="18"/>
                      </a:moveTo>
                      <a:cubicBezTo>
                        <a:pt x="3" y="19"/>
                        <a:pt x="7" y="19"/>
                        <a:pt x="11" y="19"/>
                      </a:cubicBezTo>
                      <a:cubicBezTo>
                        <a:pt x="15" y="19"/>
                        <a:pt x="18" y="19"/>
                        <a:pt x="22" y="18"/>
                      </a:cubicBezTo>
                      <a:cubicBezTo>
                        <a:pt x="22" y="0"/>
                        <a:pt x="22" y="0"/>
                        <a:pt x="22" y="0"/>
                      </a:cubicBezTo>
                      <a:cubicBezTo>
                        <a:pt x="0" y="0"/>
                        <a:pt x="0" y="0"/>
                        <a:pt x="0" y="0"/>
                      </a:cubicBezTo>
                      <a:lnTo>
                        <a:pt x="0" y="18"/>
                      </a:ln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4" name="Freeform 163"/>
                <p:cNvSpPr>
                  <a:spLocks/>
                </p:cNvSpPr>
                <p:nvPr/>
              </p:nvSpPr>
              <p:spPr bwMode="auto">
                <a:xfrm>
                  <a:off x="-1519094" y="425453"/>
                  <a:ext cx="200025" cy="187325"/>
                </a:xfrm>
                <a:custGeom>
                  <a:avLst/>
                  <a:gdLst>
                    <a:gd name="T0" fmla="*/ 0 w 53"/>
                    <a:gd name="T1" fmla="*/ 41 h 50"/>
                    <a:gd name="T2" fmla="*/ 27 w 53"/>
                    <a:gd name="T3" fmla="*/ 50 h 50"/>
                    <a:gd name="T4" fmla="*/ 53 w 53"/>
                    <a:gd name="T5" fmla="*/ 41 h 50"/>
                    <a:gd name="T6" fmla="*/ 53 w 53"/>
                    <a:gd name="T7" fmla="*/ 0 h 50"/>
                    <a:gd name="T8" fmla="*/ 0 w 53"/>
                    <a:gd name="T9" fmla="*/ 0 h 50"/>
                    <a:gd name="T10" fmla="*/ 0 w 53"/>
                    <a:gd name="T11" fmla="*/ 41 h 50"/>
                  </a:gdLst>
                  <a:ahLst/>
                  <a:cxnLst>
                    <a:cxn ang="0">
                      <a:pos x="T0" y="T1"/>
                    </a:cxn>
                    <a:cxn ang="0">
                      <a:pos x="T2" y="T3"/>
                    </a:cxn>
                    <a:cxn ang="0">
                      <a:pos x="T4" y="T5"/>
                    </a:cxn>
                    <a:cxn ang="0">
                      <a:pos x="T6" y="T7"/>
                    </a:cxn>
                    <a:cxn ang="0">
                      <a:pos x="T8" y="T9"/>
                    </a:cxn>
                    <a:cxn ang="0">
                      <a:pos x="T10" y="T11"/>
                    </a:cxn>
                  </a:cxnLst>
                  <a:rect l="0" t="0" r="r" b="b"/>
                  <a:pathLst>
                    <a:path w="53" h="50">
                      <a:moveTo>
                        <a:pt x="0" y="41"/>
                      </a:moveTo>
                      <a:cubicBezTo>
                        <a:pt x="8" y="47"/>
                        <a:pt x="17" y="50"/>
                        <a:pt x="27" y="50"/>
                      </a:cubicBezTo>
                      <a:cubicBezTo>
                        <a:pt x="37" y="50"/>
                        <a:pt x="46" y="47"/>
                        <a:pt x="53" y="41"/>
                      </a:cubicBezTo>
                      <a:cubicBezTo>
                        <a:pt x="53" y="0"/>
                        <a:pt x="53" y="0"/>
                        <a:pt x="53" y="0"/>
                      </a:cubicBezTo>
                      <a:cubicBezTo>
                        <a:pt x="0" y="0"/>
                        <a:pt x="0" y="0"/>
                        <a:pt x="0" y="0"/>
                      </a:cubicBezTo>
                      <a:cubicBezTo>
                        <a:pt x="0" y="41"/>
                        <a:pt x="0" y="41"/>
                        <a:pt x="0" y="41"/>
                      </a:cubicBezTo>
                      <a:close/>
                    </a:path>
                  </a:pathLst>
                </a:custGeom>
                <a:solidFill>
                  <a:srgbClr val="E2BE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5" name="Freeform 164"/>
                <p:cNvSpPr>
                  <a:spLocks/>
                </p:cNvSpPr>
                <p:nvPr/>
              </p:nvSpPr>
              <p:spPr bwMode="auto">
                <a:xfrm>
                  <a:off x="-1519094" y="330203"/>
                  <a:ext cx="142875" cy="150812"/>
                </a:xfrm>
                <a:custGeom>
                  <a:avLst/>
                  <a:gdLst>
                    <a:gd name="T0" fmla="*/ 0 w 38"/>
                    <a:gd name="T1" fmla="*/ 27 h 40"/>
                    <a:gd name="T2" fmla="*/ 0 w 38"/>
                    <a:gd name="T3" fmla="*/ 40 h 40"/>
                    <a:gd name="T4" fmla="*/ 38 w 38"/>
                    <a:gd name="T5" fmla="*/ 2 h 40"/>
                    <a:gd name="T6" fmla="*/ 27 w 38"/>
                    <a:gd name="T7" fmla="*/ 0 h 40"/>
                    <a:gd name="T8" fmla="*/ 0 w 38"/>
                    <a:gd name="T9" fmla="*/ 27 h 40"/>
                  </a:gdLst>
                  <a:ahLst/>
                  <a:cxnLst>
                    <a:cxn ang="0">
                      <a:pos x="T0" y="T1"/>
                    </a:cxn>
                    <a:cxn ang="0">
                      <a:pos x="T2" y="T3"/>
                    </a:cxn>
                    <a:cxn ang="0">
                      <a:pos x="T4" y="T5"/>
                    </a:cxn>
                    <a:cxn ang="0">
                      <a:pos x="T6" y="T7"/>
                    </a:cxn>
                    <a:cxn ang="0">
                      <a:pos x="T8" y="T9"/>
                    </a:cxn>
                  </a:cxnLst>
                  <a:rect l="0" t="0" r="r" b="b"/>
                  <a:pathLst>
                    <a:path w="38" h="40">
                      <a:moveTo>
                        <a:pt x="0" y="27"/>
                      </a:moveTo>
                      <a:cubicBezTo>
                        <a:pt x="0" y="40"/>
                        <a:pt x="0" y="40"/>
                        <a:pt x="0" y="40"/>
                      </a:cubicBezTo>
                      <a:cubicBezTo>
                        <a:pt x="20" y="37"/>
                        <a:pt x="36" y="22"/>
                        <a:pt x="38" y="2"/>
                      </a:cubicBezTo>
                      <a:cubicBezTo>
                        <a:pt x="35" y="1"/>
                        <a:pt x="31" y="0"/>
                        <a:pt x="27" y="0"/>
                      </a:cubicBezTo>
                      <a:cubicBezTo>
                        <a:pt x="12" y="0"/>
                        <a:pt x="0" y="12"/>
                        <a:pt x="0" y="27"/>
                      </a:cubicBezTo>
                      <a:close/>
                    </a:path>
                  </a:pathLst>
                </a:custGeom>
                <a:solidFill>
                  <a:srgbClr val="895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6" name="Freeform 165"/>
                <p:cNvSpPr>
                  <a:spLocks/>
                </p:cNvSpPr>
                <p:nvPr/>
              </p:nvSpPr>
              <p:spPr bwMode="auto">
                <a:xfrm>
                  <a:off x="-1458769" y="330203"/>
                  <a:ext cx="139700" cy="150812"/>
                </a:xfrm>
                <a:custGeom>
                  <a:avLst/>
                  <a:gdLst>
                    <a:gd name="T0" fmla="*/ 11 w 37"/>
                    <a:gd name="T1" fmla="*/ 0 h 40"/>
                    <a:gd name="T2" fmla="*/ 0 w 37"/>
                    <a:gd name="T3" fmla="*/ 2 h 40"/>
                    <a:gd name="T4" fmla="*/ 37 w 37"/>
                    <a:gd name="T5" fmla="*/ 40 h 40"/>
                    <a:gd name="T6" fmla="*/ 37 w 37"/>
                    <a:gd name="T7" fmla="*/ 27 h 40"/>
                    <a:gd name="T8" fmla="*/ 11 w 37"/>
                    <a:gd name="T9" fmla="*/ 0 h 40"/>
                  </a:gdLst>
                  <a:ahLst/>
                  <a:cxnLst>
                    <a:cxn ang="0">
                      <a:pos x="T0" y="T1"/>
                    </a:cxn>
                    <a:cxn ang="0">
                      <a:pos x="T2" y="T3"/>
                    </a:cxn>
                    <a:cxn ang="0">
                      <a:pos x="T4" y="T5"/>
                    </a:cxn>
                    <a:cxn ang="0">
                      <a:pos x="T6" y="T7"/>
                    </a:cxn>
                    <a:cxn ang="0">
                      <a:pos x="T8" y="T9"/>
                    </a:cxn>
                  </a:cxnLst>
                  <a:rect l="0" t="0" r="r" b="b"/>
                  <a:pathLst>
                    <a:path w="37" h="40">
                      <a:moveTo>
                        <a:pt x="11" y="0"/>
                      </a:moveTo>
                      <a:cubicBezTo>
                        <a:pt x="7" y="0"/>
                        <a:pt x="3" y="1"/>
                        <a:pt x="0" y="2"/>
                      </a:cubicBezTo>
                      <a:cubicBezTo>
                        <a:pt x="2" y="22"/>
                        <a:pt x="18" y="37"/>
                        <a:pt x="37" y="40"/>
                      </a:cubicBezTo>
                      <a:cubicBezTo>
                        <a:pt x="37" y="40"/>
                        <a:pt x="37" y="40"/>
                        <a:pt x="37" y="27"/>
                      </a:cubicBezTo>
                      <a:cubicBezTo>
                        <a:pt x="37" y="12"/>
                        <a:pt x="25" y="0"/>
                        <a:pt x="11" y="0"/>
                      </a:cubicBezTo>
                      <a:close/>
                    </a:path>
                  </a:pathLst>
                </a:custGeom>
                <a:solidFill>
                  <a:srgbClr val="895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7" name="Freeform 166"/>
                <p:cNvSpPr>
                  <a:spLocks/>
                </p:cNvSpPr>
                <p:nvPr/>
              </p:nvSpPr>
              <p:spPr bwMode="auto">
                <a:xfrm>
                  <a:off x="-1647681" y="652599"/>
                  <a:ext cx="455613" cy="184150"/>
                </a:xfrm>
                <a:custGeom>
                  <a:avLst/>
                  <a:gdLst>
                    <a:gd name="T0" fmla="*/ 61 w 121"/>
                    <a:gd name="T1" fmla="*/ 49 h 49"/>
                    <a:gd name="T2" fmla="*/ 121 w 121"/>
                    <a:gd name="T3" fmla="*/ 20 h 49"/>
                    <a:gd name="T4" fmla="*/ 96 w 121"/>
                    <a:gd name="T5" fmla="*/ 0 h 49"/>
                    <a:gd name="T6" fmla="*/ 81 w 121"/>
                    <a:gd name="T7" fmla="*/ 0 h 49"/>
                    <a:gd name="T8" fmla="*/ 61 w 121"/>
                    <a:gd name="T9" fmla="*/ 46 h 49"/>
                    <a:gd name="T10" fmla="*/ 40 w 121"/>
                    <a:gd name="T11" fmla="*/ 0 h 49"/>
                    <a:gd name="T12" fmla="*/ 25 w 121"/>
                    <a:gd name="T13" fmla="*/ 0 h 49"/>
                    <a:gd name="T14" fmla="*/ 0 w 121"/>
                    <a:gd name="T15" fmla="*/ 18 h 49"/>
                    <a:gd name="T16" fmla="*/ 61 w 121"/>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49">
                      <a:moveTo>
                        <a:pt x="61" y="49"/>
                      </a:moveTo>
                      <a:cubicBezTo>
                        <a:pt x="86" y="49"/>
                        <a:pt x="107" y="38"/>
                        <a:pt x="121" y="20"/>
                      </a:cubicBezTo>
                      <a:cubicBezTo>
                        <a:pt x="118" y="9"/>
                        <a:pt x="108" y="0"/>
                        <a:pt x="96" y="0"/>
                      </a:cubicBezTo>
                      <a:cubicBezTo>
                        <a:pt x="81" y="0"/>
                        <a:pt x="81" y="0"/>
                        <a:pt x="81" y="0"/>
                      </a:cubicBezTo>
                      <a:cubicBezTo>
                        <a:pt x="61" y="46"/>
                        <a:pt x="61" y="46"/>
                        <a:pt x="61" y="46"/>
                      </a:cubicBezTo>
                      <a:cubicBezTo>
                        <a:pt x="61" y="46"/>
                        <a:pt x="46" y="14"/>
                        <a:pt x="40" y="0"/>
                      </a:cubicBezTo>
                      <a:cubicBezTo>
                        <a:pt x="25" y="0"/>
                        <a:pt x="25" y="0"/>
                        <a:pt x="25" y="0"/>
                      </a:cubicBezTo>
                      <a:cubicBezTo>
                        <a:pt x="14" y="0"/>
                        <a:pt x="4" y="8"/>
                        <a:pt x="0" y="18"/>
                      </a:cubicBezTo>
                      <a:cubicBezTo>
                        <a:pt x="14" y="37"/>
                        <a:pt x="36" y="49"/>
                        <a:pt x="61" y="49"/>
                      </a:cubicBezTo>
                      <a:close/>
                    </a:path>
                  </a:pathLst>
                </a:custGeom>
                <a:solidFill>
                  <a:srgbClr val="172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8" name="Freeform 167"/>
                <p:cNvSpPr>
                  <a:spLocks/>
                </p:cNvSpPr>
                <p:nvPr/>
              </p:nvSpPr>
              <p:spPr bwMode="auto">
                <a:xfrm>
                  <a:off x="-1571481" y="623890"/>
                  <a:ext cx="153988" cy="200025"/>
                </a:xfrm>
                <a:custGeom>
                  <a:avLst/>
                  <a:gdLst>
                    <a:gd name="T0" fmla="*/ 0 w 97"/>
                    <a:gd name="T1" fmla="*/ 19 h 126"/>
                    <a:gd name="T2" fmla="*/ 23 w 97"/>
                    <a:gd name="T3" fmla="*/ 48 h 126"/>
                    <a:gd name="T4" fmla="*/ 54 w 97"/>
                    <a:gd name="T5" fmla="*/ 48 h 126"/>
                    <a:gd name="T6" fmla="*/ 38 w 97"/>
                    <a:gd name="T7" fmla="*/ 59 h 126"/>
                    <a:gd name="T8" fmla="*/ 97 w 97"/>
                    <a:gd name="T9" fmla="*/ 126 h 126"/>
                    <a:gd name="T10" fmla="*/ 47 w 97"/>
                    <a:gd name="T11" fmla="*/ 0 h 126"/>
                    <a:gd name="T12" fmla="*/ 0 w 97"/>
                    <a:gd name="T13" fmla="*/ 19 h 126"/>
                  </a:gdLst>
                  <a:ahLst/>
                  <a:cxnLst>
                    <a:cxn ang="0">
                      <a:pos x="T0" y="T1"/>
                    </a:cxn>
                    <a:cxn ang="0">
                      <a:pos x="T2" y="T3"/>
                    </a:cxn>
                    <a:cxn ang="0">
                      <a:pos x="T4" y="T5"/>
                    </a:cxn>
                    <a:cxn ang="0">
                      <a:pos x="T6" y="T7"/>
                    </a:cxn>
                    <a:cxn ang="0">
                      <a:pos x="T8" y="T9"/>
                    </a:cxn>
                    <a:cxn ang="0">
                      <a:pos x="T10" y="T11"/>
                    </a:cxn>
                    <a:cxn ang="0">
                      <a:pos x="T12" y="T13"/>
                    </a:cxn>
                  </a:cxnLst>
                  <a:rect l="0" t="0" r="r" b="b"/>
                  <a:pathLst>
                    <a:path w="97" h="126">
                      <a:moveTo>
                        <a:pt x="0" y="19"/>
                      </a:moveTo>
                      <a:lnTo>
                        <a:pt x="23" y="48"/>
                      </a:lnTo>
                      <a:lnTo>
                        <a:pt x="54" y="48"/>
                      </a:lnTo>
                      <a:lnTo>
                        <a:pt x="38" y="59"/>
                      </a:lnTo>
                      <a:lnTo>
                        <a:pt x="97" y="126"/>
                      </a:lnTo>
                      <a:lnTo>
                        <a:pt x="47" y="0"/>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89" name="Freeform 168"/>
                <p:cNvSpPr>
                  <a:spLocks/>
                </p:cNvSpPr>
                <p:nvPr/>
              </p:nvSpPr>
              <p:spPr bwMode="auto">
                <a:xfrm>
                  <a:off x="-1417494" y="623890"/>
                  <a:ext cx="153988" cy="200025"/>
                </a:xfrm>
                <a:custGeom>
                  <a:avLst/>
                  <a:gdLst>
                    <a:gd name="T0" fmla="*/ 0 w 97"/>
                    <a:gd name="T1" fmla="*/ 126 h 126"/>
                    <a:gd name="T2" fmla="*/ 59 w 97"/>
                    <a:gd name="T3" fmla="*/ 59 h 126"/>
                    <a:gd name="T4" fmla="*/ 43 w 97"/>
                    <a:gd name="T5" fmla="*/ 48 h 126"/>
                    <a:gd name="T6" fmla="*/ 71 w 97"/>
                    <a:gd name="T7" fmla="*/ 48 h 126"/>
                    <a:gd name="T8" fmla="*/ 97 w 97"/>
                    <a:gd name="T9" fmla="*/ 19 h 126"/>
                    <a:gd name="T10" fmla="*/ 50 w 97"/>
                    <a:gd name="T11" fmla="*/ 0 h 126"/>
                    <a:gd name="T12" fmla="*/ 0 w 97"/>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97" h="126">
                      <a:moveTo>
                        <a:pt x="0" y="126"/>
                      </a:moveTo>
                      <a:lnTo>
                        <a:pt x="59" y="59"/>
                      </a:lnTo>
                      <a:lnTo>
                        <a:pt x="43" y="48"/>
                      </a:lnTo>
                      <a:lnTo>
                        <a:pt x="71" y="48"/>
                      </a:lnTo>
                      <a:lnTo>
                        <a:pt x="97" y="19"/>
                      </a:lnTo>
                      <a:lnTo>
                        <a:pt x="50" y="0"/>
                      </a:lnTo>
                      <a:lnTo>
                        <a:pt x="0" y="1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0" name="Oval 169"/>
                <p:cNvSpPr>
                  <a:spLocks noChangeArrowheads="1"/>
                </p:cNvSpPr>
                <p:nvPr/>
              </p:nvSpPr>
              <p:spPr bwMode="auto">
                <a:xfrm>
                  <a:off x="-1534969" y="508003"/>
                  <a:ext cx="12700" cy="14287"/>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1" name="Oval 170"/>
                <p:cNvSpPr>
                  <a:spLocks noChangeArrowheads="1"/>
                </p:cNvSpPr>
                <p:nvPr/>
              </p:nvSpPr>
              <p:spPr bwMode="auto">
                <a:xfrm>
                  <a:off x="-1315894" y="508003"/>
                  <a:ext cx="15875" cy="14287"/>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2" name="Oval 171"/>
                <p:cNvSpPr>
                  <a:spLocks noChangeArrowheads="1"/>
                </p:cNvSpPr>
                <p:nvPr/>
              </p:nvSpPr>
              <p:spPr bwMode="auto">
                <a:xfrm>
                  <a:off x="-1376219"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3" name="Oval 172"/>
                <p:cNvSpPr>
                  <a:spLocks noChangeArrowheads="1"/>
                </p:cNvSpPr>
                <p:nvPr/>
              </p:nvSpPr>
              <p:spPr bwMode="auto">
                <a:xfrm>
                  <a:off x="-1353994"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4" name="Oval 173"/>
                <p:cNvSpPr>
                  <a:spLocks noChangeArrowheads="1"/>
                </p:cNvSpPr>
                <p:nvPr/>
              </p:nvSpPr>
              <p:spPr bwMode="auto">
                <a:xfrm>
                  <a:off x="-1365106" y="538165"/>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5" name="Oval 174"/>
                <p:cNvSpPr>
                  <a:spLocks noChangeArrowheads="1"/>
                </p:cNvSpPr>
                <p:nvPr/>
              </p:nvSpPr>
              <p:spPr bwMode="auto">
                <a:xfrm>
                  <a:off x="-1492106" y="515940"/>
                  <a:ext cx="6350"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6" name="Oval 175"/>
                <p:cNvSpPr>
                  <a:spLocks noChangeArrowheads="1"/>
                </p:cNvSpPr>
                <p:nvPr/>
              </p:nvSpPr>
              <p:spPr bwMode="auto">
                <a:xfrm>
                  <a:off x="-1469881" y="515940"/>
                  <a:ext cx="7938"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7" name="Oval 176"/>
                <p:cNvSpPr>
                  <a:spLocks noChangeArrowheads="1"/>
                </p:cNvSpPr>
                <p:nvPr/>
              </p:nvSpPr>
              <p:spPr bwMode="auto">
                <a:xfrm>
                  <a:off x="-1480994" y="538165"/>
                  <a:ext cx="6350" cy="6350"/>
                </a:xfrm>
                <a:prstGeom prst="ellipse">
                  <a:avLst/>
                </a:prstGeom>
                <a:solidFill>
                  <a:srgbClr val="F0D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8" name="Oval 177"/>
                <p:cNvSpPr>
                  <a:spLocks noChangeArrowheads="1"/>
                </p:cNvSpPr>
                <p:nvPr/>
              </p:nvSpPr>
              <p:spPr bwMode="auto">
                <a:xfrm>
                  <a:off x="-1485756" y="492128"/>
                  <a:ext cx="15875" cy="11112"/>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299" name="Oval 178"/>
                <p:cNvSpPr>
                  <a:spLocks noChangeArrowheads="1"/>
                </p:cNvSpPr>
                <p:nvPr/>
              </p:nvSpPr>
              <p:spPr bwMode="auto">
                <a:xfrm>
                  <a:off x="-1368281" y="492128"/>
                  <a:ext cx="14288" cy="11112"/>
                </a:xfrm>
                <a:prstGeom prst="ellipse">
                  <a:avLst/>
                </a:pr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00" name="Freeform 179"/>
                <p:cNvSpPr>
                  <a:spLocks/>
                </p:cNvSpPr>
                <p:nvPr/>
              </p:nvSpPr>
              <p:spPr bwMode="auto">
                <a:xfrm>
                  <a:off x="-1436544" y="530228"/>
                  <a:ext cx="34925" cy="14287"/>
                </a:xfrm>
                <a:custGeom>
                  <a:avLst/>
                  <a:gdLst>
                    <a:gd name="T0" fmla="*/ 4 w 9"/>
                    <a:gd name="T1" fmla="*/ 4 h 4"/>
                    <a:gd name="T2" fmla="*/ 9 w 9"/>
                    <a:gd name="T3" fmla="*/ 0 h 4"/>
                    <a:gd name="T4" fmla="*/ 0 w 9"/>
                    <a:gd name="T5" fmla="*/ 0 h 4"/>
                    <a:gd name="T6" fmla="*/ 4 w 9"/>
                    <a:gd name="T7" fmla="*/ 4 h 4"/>
                  </a:gdLst>
                  <a:ahLst/>
                  <a:cxnLst>
                    <a:cxn ang="0">
                      <a:pos x="T0" y="T1"/>
                    </a:cxn>
                    <a:cxn ang="0">
                      <a:pos x="T2" y="T3"/>
                    </a:cxn>
                    <a:cxn ang="0">
                      <a:pos x="T4" y="T5"/>
                    </a:cxn>
                    <a:cxn ang="0">
                      <a:pos x="T6" y="T7"/>
                    </a:cxn>
                  </a:cxnLst>
                  <a:rect l="0" t="0" r="r" b="b"/>
                  <a:pathLst>
                    <a:path w="9" h="4">
                      <a:moveTo>
                        <a:pt x="4" y="4"/>
                      </a:moveTo>
                      <a:cubicBezTo>
                        <a:pt x="7" y="4"/>
                        <a:pt x="9" y="2"/>
                        <a:pt x="9" y="0"/>
                      </a:cubicBezTo>
                      <a:cubicBezTo>
                        <a:pt x="0" y="0"/>
                        <a:pt x="0" y="0"/>
                        <a:pt x="0" y="0"/>
                      </a:cubicBezTo>
                      <a:cubicBezTo>
                        <a:pt x="0" y="2"/>
                        <a:pt x="2" y="4"/>
                        <a:pt x="4" y="4"/>
                      </a:cubicBezTo>
                      <a:close/>
                    </a:path>
                  </a:pathLst>
                </a:custGeom>
                <a:solidFill>
                  <a:srgbClr val="C59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301" name="Freeform 180"/>
                <p:cNvSpPr>
                  <a:spLocks/>
                </p:cNvSpPr>
                <p:nvPr/>
              </p:nvSpPr>
              <p:spPr bwMode="auto">
                <a:xfrm>
                  <a:off x="-1439719" y="568328"/>
                  <a:ext cx="49213" cy="6350"/>
                </a:xfrm>
                <a:custGeom>
                  <a:avLst/>
                  <a:gdLst>
                    <a:gd name="T0" fmla="*/ 0 w 13"/>
                    <a:gd name="T1" fmla="*/ 0 h 2"/>
                    <a:gd name="T2" fmla="*/ 13 w 13"/>
                    <a:gd name="T3" fmla="*/ 0 h 2"/>
                  </a:gdLst>
                  <a:ahLst/>
                  <a:cxnLst>
                    <a:cxn ang="0">
                      <a:pos x="T0" y="T1"/>
                    </a:cxn>
                    <a:cxn ang="0">
                      <a:pos x="T2" y="T3"/>
                    </a:cxn>
                  </a:cxnLst>
                  <a:rect l="0" t="0" r="r" b="b"/>
                  <a:pathLst>
                    <a:path w="13" h="2">
                      <a:moveTo>
                        <a:pt x="0" y="0"/>
                      </a:moveTo>
                      <a:cubicBezTo>
                        <a:pt x="4" y="2"/>
                        <a:pt x="8" y="2"/>
                        <a:pt x="13" y="0"/>
                      </a:cubicBezTo>
                    </a:path>
                  </a:pathLst>
                </a:custGeom>
                <a:noFill/>
                <a:ln w="111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sp>
            <p:nvSpPr>
              <p:cNvPr id="276" name="Oval 118"/>
              <p:cNvSpPr>
                <a:spLocks noChangeArrowheads="1"/>
              </p:cNvSpPr>
              <p:nvPr/>
            </p:nvSpPr>
            <p:spPr bwMode="auto">
              <a:xfrm>
                <a:off x="1821297" y="1487005"/>
                <a:ext cx="706499" cy="710489"/>
              </a:xfrm>
              <a:prstGeom prst="ellipse">
                <a:avLst/>
              </a:prstGeom>
              <a:noFill/>
              <a:ln w="31750">
                <a:solidFill>
                  <a:srgbClr val="00BCF2"/>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sp>
          <p:nvSpPr>
            <p:cNvPr id="309" name="TextBox 308"/>
            <p:cNvSpPr txBox="1"/>
            <p:nvPr/>
          </p:nvSpPr>
          <p:spPr>
            <a:xfrm>
              <a:off x="407395" y="3725009"/>
              <a:ext cx="627416" cy="440890"/>
            </a:xfrm>
            <a:prstGeom prst="rect">
              <a:avLst/>
            </a:prstGeom>
            <a:noFill/>
          </p:spPr>
          <p:txBody>
            <a:bodyPr wrap="none" lIns="182880" tIns="146304" rIns="182880" bIns="146304" rtlCol="0">
              <a:spAutoFit/>
            </a:bodyPr>
            <a:lstStyle/>
            <a:p>
              <a:pPr>
                <a:lnSpc>
                  <a:spcPct val="90000"/>
                </a:lnSpc>
                <a:spcAft>
                  <a:spcPts val="600"/>
                </a:spcAft>
              </a:pPr>
              <a:r>
                <a:rPr lang="en-US" sz="1050" dirty="0">
                  <a:gradFill>
                    <a:gsLst>
                      <a:gs pos="2917">
                        <a:schemeClr val="tx1"/>
                      </a:gs>
                      <a:gs pos="30000">
                        <a:schemeClr val="tx1"/>
                      </a:gs>
                    </a:gsLst>
                    <a:lin ang="5400000" scaled="0"/>
                  </a:gradFill>
                </a:rPr>
                <a:t>DBA</a:t>
              </a:r>
            </a:p>
          </p:txBody>
        </p:sp>
      </p:grpSp>
      <p:cxnSp>
        <p:nvCxnSpPr>
          <p:cNvPr id="378" name="Straight Arrow Connector 377"/>
          <p:cNvCxnSpPr/>
          <p:nvPr/>
        </p:nvCxnSpPr>
        <p:spPr>
          <a:xfrm>
            <a:off x="3350417" y="3633781"/>
            <a:ext cx="2097521" cy="15880"/>
          </a:xfrm>
          <a:prstGeom prst="straightConnector1">
            <a:avLst/>
          </a:prstGeom>
          <a:ln w="28575">
            <a:solidFill>
              <a:schemeClr val="bg2">
                <a:lumMod val="25000"/>
              </a:schemeClr>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03" name="Group 302"/>
          <p:cNvGrpSpPr/>
          <p:nvPr/>
        </p:nvGrpSpPr>
        <p:grpSpPr>
          <a:xfrm>
            <a:off x="4152851" y="3567039"/>
            <a:ext cx="226219" cy="311222"/>
            <a:chOff x="3849688" y="2889250"/>
            <a:chExt cx="261938" cy="360362"/>
          </a:xfrm>
        </p:grpSpPr>
        <p:sp>
          <p:nvSpPr>
            <p:cNvPr id="304" name="Rectangle 115"/>
            <p:cNvSpPr>
              <a:spLocks noChangeArrowheads="1"/>
            </p:cNvSpPr>
            <p:nvPr/>
          </p:nvSpPr>
          <p:spPr bwMode="auto">
            <a:xfrm>
              <a:off x="3870966" y="3068638"/>
              <a:ext cx="215545" cy="15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Oval 116"/>
            <p:cNvSpPr>
              <a:spLocks noChangeArrowheads="1"/>
            </p:cNvSpPr>
            <p:nvPr/>
          </p:nvSpPr>
          <p:spPr bwMode="auto">
            <a:xfrm>
              <a:off x="3897313" y="2909888"/>
              <a:ext cx="163513" cy="16033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17"/>
            <p:cNvSpPr>
              <a:spLocks noEditPoints="1"/>
            </p:cNvSpPr>
            <p:nvPr/>
          </p:nvSpPr>
          <p:spPr bwMode="auto">
            <a:xfrm>
              <a:off x="3849688" y="2889250"/>
              <a:ext cx="261938" cy="360362"/>
            </a:xfrm>
            <a:custGeom>
              <a:avLst/>
              <a:gdLst>
                <a:gd name="T0" fmla="*/ 371 w 412"/>
                <a:gd name="T1" fmla="*/ 247 h 576"/>
                <a:gd name="T2" fmla="*/ 371 w 412"/>
                <a:gd name="T3" fmla="*/ 165 h 576"/>
                <a:gd name="T4" fmla="*/ 206 w 412"/>
                <a:gd name="T5" fmla="*/ 0 h 576"/>
                <a:gd name="T6" fmla="*/ 42 w 412"/>
                <a:gd name="T7" fmla="*/ 165 h 576"/>
                <a:gd name="T8" fmla="*/ 42 w 412"/>
                <a:gd name="T9" fmla="*/ 247 h 576"/>
                <a:gd name="T10" fmla="*/ 0 w 412"/>
                <a:gd name="T11" fmla="*/ 247 h 576"/>
                <a:gd name="T12" fmla="*/ 0 w 412"/>
                <a:gd name="T13" fmla="*/ 576 h 576"/>
                <a:gd name="T14" fmla="*/ 412 w 412"/>
                <a:gd name="T15" fmla="*/ 576 h 576"/>
                <a:gd name="T16" fmla="*/ 412 w 412"/>
                <a:gd name="T17" fmla="*/ 247 h 576"/>
                <a:gd name="T18" fmla="*/ 371 w 412"/>
                <a:gd name="T19" fmla="*/ 247 h 576"/>
                <a:gd name="T20" fmla="*/ 83 w 412"/>
                <a:gd name="T21" fmla="*/ 165 h 576"/>
                <a:gd name="T22" fmla="*/ 206 w 412"/>
                <a:gd name="T23" fmla="*/ 42 h 576"/>
                <a:gd name="T24" fmla="*/ 330 w 412"/>
                <a:gd name="T25" fmla="*/ 165 h 576"/>
                <a:gd name="T26" fmla="*/ 330 w 412"/>
                <a:gd name="T27" fmla="*/ 247 h 576"/>
                <a:gd name="T28" fmla="*/ 83 w 412"/>
                <a:gd name="T29" fmla="*/ 247 h 576"/>
                <a:gd name="T30" fmla="*/ 83 w 412"/>
                <a:gd name="T31" fmla="*/ 165 h 576"/>
                <a:gd name="T32" fmla="*/ 371 w 412"/>
                <a:gd name="T33" fmla="*/ 535 h 576"/>
                <a:gd name="T34" fmla="*/ 42 w 412"/>
                <a:gd name="T35" fmla="*/ 535 h 576"/>
                <a:gd name="T36" fmla="*/ 42 w 412"/>
                <a:gd name="T37" fmla="*/ 288 h 576"/>
                <a:gd name="T38" fmla="*/ 371 w 412"/>
                <a:gd name="T39" fmla="*/ 288 h 576"/>
                <a:gd name="T40" fmla="*/ 371 w 412"/>
                <a:gd name="T41" fmla="*/ 53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2" h="576">
                  <a:moveTo>
                    <a:pt x="371" y="247"/>
                  </a:moveTo>
                  <a:lnTo>
                    <a:pt x="371" y="165"/>
                  </a:lnTo>
                  <a:cubicBezTo>
                    <a:pt x="371" y="74"/>
                    <a:pt x="297" y="0"/>
                    <a:pt x="206" y="0"/>
                  </a:cubicBezTo>
                  <a:cubicBezTo>
                    <a:pt x="115" y="0"/>
                    <a:pt x="42" y="74"/>
                    <a:pt x="42" y="165"/>
                  </a:cubicBezTo>
                  <a:lnTo>
                    <a:pt x="42" y="247"/>
                  </a:lnTo>
                  <a:lnTo>
                    <a:pt x="0" y="247"/>
                  </a:lnTo>
                  <a:lnTo>
                    <a:pt x="0" y="576"/>
                  </a:lnTo>
                  <a:lnTo>
                    <a:pt x="412" y="576"/>
                  </a:lnTo>
                  <a:lnTo>
                    <a:pt x="412" y="247"/>
                  </a:lnTo>
                  <a:lnTo>
                    <a:pt x="371" y="247"/>
                  </a:lnTo>
                  <a:close/>
                  <a:moveTo>
                    <a:pt x="83" y="165"/>
                  </a:moveTo>
                  <a:cubicBezTo>
                    <a:pt x="83" y="97"/>
                    <a:pt x="138" y="42"/>
                    <a:pt x="206" y="42"/>
                  </a:cubicBezTo>
                  <a:cubicBezTo>
                    <a:pt x="274" y="42"/>
                    <a:pt x="330" y="97"/>
                    <a:pt x="330" y="165"/>
                  </a:cubicBezTo>
                  <a:lnTo>
                    <a:pt x="330" y="247"/>
                  </a:lnTo>
                  <a:lnTo>
                    <a:pt x="83" y="247"/>
                  </a:lnTo>
                  <a:lnTo>
                    <a:pt x="83" y="165"/>
                  </a:lnTo>
                  <a:close/>
                  <a:moveTo>
                    <a:pt x="371" y="535"/>
                  </a:moveTo>
                  <a:lnTo>
                    <a:pt x="42" y="535"/>
                  </a:lnTo>
                  <a:lnTo>
                    <a:pt x="42" y="288"/>
                  </a:lnTo>
                  <a:lnTo>
                    <a:pt x="371" y="288"/>
                  </a:lnTo>
                  <a:lnTo>
                    <a:pt x="371" y="535"/>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79" name="TextBox 378"/>
          <p:cNvSpPr txBox="1"/>
          <p:nvPr/>
        </p:nvSpPr>
        <p:spPr>
          <a:xfrm>
            <a:off x="3751135" y="2978218"/>
            <a:ext cx="1129155" cy="663258"/>
          </a:xfrm>
          <a:prstGeom prst="rect">
            <a:avLst/>
          </a:prstGeom>
          <a:noFill/>
        </p:spPr>
        <p:txBody>
          <a:bodyPr wrap="none" lIns="182880" tIns="146304" rIns="182880" bIns="146304" rtlCol="0">
            <a:spAutoFit/>
          </a:bodyPr>
          <a:lstStyle/>
          <a:p>
            <a:pPr algn="ctr">
              <a:lnSpc>
                <a:spcPct val="90000"/>
              </a:lnSpc>
              <a:spcAft>
                <a:spcPts val="600"/>
              </a:spcAft>
            </a:pPr>
            <a:r>
              <a:rPr lang="en-US" sz="1050" dirty="0">
                <a:gradFill>
                  <a:gsLst>
                    <a:gs pos="2917">
                      <a:schemeClr val="tx1"/>
                    </a:gs>
                    <a:gs pos="30000">
                      <a:schemeClr val="tx1"/>
                    </a:gs>
                  </a:gsLst>
                  <a:lin ang="5400000" scaled="0"/>
                </a:gradFill>
              </a:rPr>
              <a:t>Smart query </a:t>
            </a:r>
          </a:p>
          <a:p>
            <a:pPr algn="ctr">
              <a:lnSpc>
                <a:spcPct val="90000"/>
              </a:lnSpc>
              <a:spcAft>
                <a:spcPts val="600"/>
              </a:spcAft>
            </a:pPr>
            <a:r>
              <a:rPr lang="en-US" sz="1050" dirty="0">
                <a:gradFill>
                  <a:gsLst>
                    <a:gs pos="2917">
                      <a:schemeClr val="tx1"/>
                    </a:gs>
                    <a:gs pos="30000">
                      <a:schemeClr val="tx1"/>
                    </a:gs>
                  </a:gsLst>
                  <a:lin ang="5400000" scaled="0"/>
                </a:gradFill>
              </a:rPr>
              <a:t>processing</a:t>
            </a:r>
          </a:p>
        </p:txBody>
      </p:sp>
    </p:spTree>
    <p:extLst>
      <p:ext uri="{BB962C8B-B14F-4D97-AF65-F5344CB8AC3E}">
        <p14:creationId xmlns:p14="http://schemas.microsoft.com/office/powerpoint/2010/main" val="80917991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9167408" y="2913249"/>
            <a:ext cx="3172187" cy="4092388"/>
            <a:chOff x="6442193" y="3927459"/>
            <a:chExt cx="1837488" cy="2370514"/>
          </a:xfrm>
        </p:grpSpPr>
        <p:sp>
          <p:nvSpPr>
            <p:cNvPr id="59" name="Rectangle 17"/>
            <p:cNvSpPr>
              <a:spLocks noChangeArrowheads="1"/>
            </p:cNvSpPr>
            <p:nvPr/>
          </p:nvSpPr>
          <p:spPr bwMode="auto">
            <a:xfrm>
              <a:off x="6442193" y="3927459"/>
              <a:ext cx="1837488" cy="2370514"/>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18"/>
            <p:cNvSpPr>
              <a:spLocks noChangeArrowheads="1"/>
            </p:cNvSpPr>
            <p:nvPr/>
          </p:nvSpPr>
          <p:spPr bwMode="auto">
            <a:xfrm>
              <a:off x="6442193" y="3927459"/>
              <a:ext cx="1837488" cy="237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15"/>
            <p:cNvSpPr>
              <a:spLocks noEditPoints="1"/>
            </p:cNvSpPr>
            <p:nvPr/>
          </p:nvSpPr>
          <p:spPr bwMode="auto">
            <a:xfrm>
              <a:off x="6910505" y="4213555"/>
              <a:ext cx="822528" cy="819122"/>
            </a:xfrm>
            <a:custGeom>
              <a:avLst/>
              <a:gdLst>
                <a:gd name="T0" fmla="*/ 129 w 258"/>
                <a:gd name="T1" fmla="*/ 220 h 258"/>
                <a:gd name="T2" fmla="*/ 38 w 258"/>
                <a:gd name="T3" fmla="*/ 129 h 258"/>
                <a:gd name="T4" fmla="*/ 129 w 258"/>
                <a:gd name="T5" fmla="*/ 37 h 258"/>
                <a:gd name="T6" fmla="*/ 221 w 258"/>
                <a:gd name="T7" fmla="*/ 129 h 258"/>
                <a:gd name="T8" fmla="*/ 129 w 258"/>
                <a:gd name="T9" fmla="*/ 220 h 258"/>
                <a:gd name="T10" fmla="*/ 129 w 258"/>
                <a:gd name="T11" fmla="*/ 0 h 258"/>
                <a:gd name="T12" fmla="*/ 0 w 258"/>
                <a:gd name="T13" fmla="*/ 129 h 258"/>
                <a:gd name="T14" fmla="*/ 129 w 258"/>
                <a:gd name="T15" fmla="*/ 258 h 258"/>
                <a:gd name="T16" fmla="*/ 258 w 258"/>
                <a:gd name="T17" fmla="*/ 129 h 258"/>
                <a:gd name="T18" fmla="*/ 129 w 258"/>
                <a:gd name="T1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258">
                  <a:moveTo>
                    <a:pt x="129" y="220"/>
                  </a:moveTo>
                  <a:cubicBezTo>
                    <a:pt x="79" y="220"/>
                    <a:pt x="38" y="179"/>
                    <a:pt x="38" y="129"/>
                  </a:cubicBezTo>
                  <a:cubicBezTo>
                    <a:pt x="38" y="78"/>
                    <a:pt x="79" y="37"/>
                    <a:pt x="129" y="37"/>
                  </a:cubicBezTo>
                  <a:cubicBezTo>
                    <a:pt x="180" y="37"/>
                    <a:pt x="221" y="78"/>
                    <a:pt x="221" y="129"/>
                  </a:cubicBezTo>
                  <a:cubicBezTo>
                    <a:pt x="221" y="179"/>
                    <a:pt x="180" y="220"/>
                    <a:pt x="129" y="220"/>
                  </a:cubicBezTo>
                  <a:moveTo>
                    <a:pt x="129" y="0"/>
                  </a:moveTo>
                  <a:cubicBezTo>
                    <a:pt x="58" y="0"/>
                    <a:pt x="0" y="58"/>
                    <a:pt x="0" y="129"/>
                  </a:cubicBezTo>
                  <a:cubicBezTo>
                    <a:pt x="0" y="200"/>
                    <a:pt x="58" y="258"/>
                    <a:pt x="129" y="258"/>
                  </a:cubicBezTo>
                  <a:cubicBezTo>
                    <a:pt x="201" y="258"/>
                    <a:pt x="258" y="200"/>
                    <a:pt x="258" y="129"/>
                  </a:cubicBezTo>
                  <a:cubicBezTo>
                    <a:pt x="258" y="58"/>
                    <a:pt x="201" y="0"/>
                    <a:pt x="129" y="0"/>
                  </a:cubicBezTo>
                </a:path>
              </a:pathLst>
            </a:custGeom>
            <a:solidFill>
              <a:srgbClr val="54AB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116"/>
            <p:cNvSpPr>
              <a:spLocks noChangeArrowheads="1"/>
            </p:cNvSpPr>
            <p:nvPr/>
          </p:nvSpPr>
          <p:spPr bwMode="auto">
            <a:xfrm>
              <a:off x="7033118" y="4331060"/>
              <a:ext cx="582410" cy="580708"/>
            </a:xfrm>
            <a:prstGeom prst="ellipse">
              <a:avLst/>
            </a:prstGeom>
            <a:solidFill>
              <a:srgbClr val="C5E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117"/>
            <p:cNvSpPr>
              <a:spLocks noChangeArrowheads="1"/>
            </p:cNvSpPr>
            <p:nvPr/>
          </p:nvSpPr>
          <p:spPr bwMode="auto">
            <a:xfrm>
              <a:off x="7322620" y="4889629"/>
              <a:ext cx="3406" cy="1312979"/>
            </a:xfrm>
            <a:prstGeom prst="rect">
              <a:avLst/>
            </a:prstGeom>
            <a:solidFill>
              <a:srgbClr val="0036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8"/>
            <p:cNvSpPr>
              <a:spLocks/>
            </p:cNvSpPr>
            <p:nvPr/>
          </p:nvSpPr>
          <p:spPr bwMode="auto">
            <a:xfrm>
              <a:off x="7184681" y="5695127"/>
              <a:ext cx="349106" cy="396789"/>
            </a:xfrm>
            <a:custGeom>
              <a:avLst/>
              <a:gdLst>
                <a:gd name="T0" fmla="*/ 2 w 109"/>
                <a:gd name="T1" fmla="*/ 39 h 125"/>
                <a:gd name="T2" fmla="*/ 4 w 109"/>
                <a:gd name="T3" fmla="*/ 48 h 125"/>
                <a:gd name="T4" fmla="*/ 21 w 109"/>
                <a:gd name="T5" fmla="*/ 68 h 125"/>
                <a:gd name="T6" fmla="*/ 13 w 109"/>
                <a:gd name="T7" fmla="*/ 60 h 125"/>
                <a:gd name="T8" fmla="*/ 6 w 109"/>
                <a:gd name="T9" fmla="*/ 60 h 125"/>
                <a:gd name="T10" fmla="*/ 10 w 109"/>
                <a:gd name="T11" fmla="*/ 71 h 125"/>
                <a:gd name="T12" fmla="*/ 25 w 109"/>
                <a:gd name="T13" fmla="*/ 83 h 125"/>
                <a:gd name="T14" fmla="*/ 78 w 109"/>
                <a:gd name="T15" fmla="*/ 120 h 125"/>
                <a:gd name="T16" fmla="*/ 81 w 109"/>
                <a:gd name="T17" fmla="*/ 125 h 125"/>
                <a:gd name="T18" fmla="*/ 109 w 109"/>
                <a:gd name="T19" fmla="*/ 105 h 125"/>
                <a:gd name="T20" fmla="*/ 88 w 109"/>
                <a:gd name="T21" fmla="*/ 46 h 125"/>
                <a:gd name="T22" fmla="*/ 77 w 109"/>
                <a:gd name="T23" fmla="*/ 31 h 125"/>
                <a:gd name="T24" fmla="*/ 51 w 109"/>
                <a:gd name="T25" fmla="*/ 9 h 125"/>
                <a:gd name="T26" fmla="*/ 48 w 109"/>
                <a:gd name="T27" fmla="*/ 9 h 125"/>
                <a:gd name="T28" fmla="*/ 51 w 109"/>
                <a:gd name="T29" fmla="*/ 26 h 125"/>
                <a:gd name="T30" fmla="*/ 61 w 109"/>
                <a:gd name="T31" fmla="*/ 32 h 125"/>
                <a:gd name="T32" fmla="*/ 66 w 109"/>
                <a:gd name="T33" fmla="*/ 56 h 125"/>
                <a:gd name="T34" fmla="*/ 40 w 109"/>
                <a:gd name="T35" fmla="*/ 43 h 125"/>
                <a:gd name="T36" fmla="*/ 28 w 109"/>
                <a:gd name="T37" fmla="*/ 25 h 125"/>
                <a:gd name="T38" fmla="*/ 34 w 109"/>
                <a:gd name="T39" fmla="*/ 14 h 125"/>
                <a:gd name="T40" fmla="*/ 39 w 109"/>
                <a:gd name="T41" fmla="*/ 3 h 125"/>
                <a:gd name="T42" fmla="*/ 34 w 109"/>
                <a:gd name="T43" fmla="*/ 1 h 125"/>
                <a:gd name="T44" fmla="*/ 18 w 109"/>
                <a:gd name="T45" fmla="*/ 14 h 125"/>
                <a:gd name="T46" fmla="*/ 17 w 109"/>
                <a:gd name="T47" fmla="*/ 29 h 125"/>
                <a:gd name="T48" fmla="*/ 31 w 109"/>
                <a:gd name="T49" fmla="*/ 51 h 125"/>
                <a:gd name="T50" fmla="*/ 18 w 109"/>
                <a:gd name="T51" fmla="*/ 32 h 125"/>
                <a:gd name="T52" fmla="*/ 10 w 109"/>
                <a:gd name="T53" fmla="*/ 29 h 125"/>
                <a:gd name="T54" fmla="*/ 11 w 109"/>
                <a:gd name="T55" fmla="*/ 38 h 125"/>
                <a:gd name="T56" fmla="*/ 25 w 109"/>
                <a:gd name="T57" fmla="*/ 59 h 125"/>
                <a:gd name="T58" fmla="*/ 10 w 109"/>
                <a:gd name="T59" fmla="*/ 40 h 125"/>
                <a:gd name="T60" fmla="*/ 2 w 109"/>
                <a:gd name="T61" fmla="*/ 3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25">
                  <a:moveTo>
                    <a:pt x="2" y="39"/>
                  </a:moveTo>
                  <a:cubicBezTo>
                    <a:pt x="0" y="41"/>
                    <a:pt x="1" y="45"/>
                    <a:pt x="4" y="48"/>
                  </a:cubicBezTo>
                  <a:cubicBezTo>
                    <a:pt x="21" y="68"/>
                    <a:pt x="21" y="68"/>
                    <a:pt x="21" y="68"/>
                  </a:cubicBezTo>
                  <a:cubicBezTo>
                    <a:pt x="13" y="60"/>
                    <a:pt x="13" y="60"/>
                    <a:pt x="13" y="60"/>
                  </a:cubicBezTo>
                  <a:cubicBezTo>
                    <a:pt x="10" y="58"/>
                    <a:pt x="8" y="58"/>
                    <a:pt x="6" y="60"/>
                  </a:cubicBezTo>
                  <a:cubicBezTo>
                    <a:pt x="5" y="63"/>
                    <a:pt x="7" y="68"/>
                    <a:pt x="10" y="71"/>
                  </a:cubicBezTo>
                  <a:cubicBezTo>
                    <a:pt x="25" y="83"/>
                    <a:pt x="25" y="83"/>
                    <a:pt x="25" y="83"/>
                  </a:cubicBezTo>
                  <a:cubicBezTo>
                    <a:pt x="44" y="100"/>
                    <a:pt x="66" y="104"/>
                    <a:pt x="78" y="120"/>
                  </a:cubicBezTo>
                  <a:cubicBezTo>
                    <a:pt x="81" y="125"/>
                    <a:pt x="81" y="125"/>
                    <a:pt x="81" y="125"/>
                  </a:cubicBezTo>
                  <a:cubicBezTo>
                    <a:pt x="109" y="105"/>
                    <a:pt x="109" y="105"/>
                    <a:pt x="109" y="105"/>
                  </a:cubicBezTo>
                  <a:cubicBezTo>
                    <a:pt x="94" y="64"/>
                    <a:pt x="89" y="50"/>
                    <a:pt x="88" y="46"/>
                  </a:cubicBezTo>
                  <a:cubicBezTo>
                    <a:pt x="86" y="42"/>
                    <a:pt x="80" y="34"/>
                    <a:pt x="77" y="31"/>
                  </a:cubicBezTo>
                  <a:cubicBezTo>
                    <a:pt x="51" y="9"/>
                    <a:pt x="51" y="9"/>
                    <a:pt x="51" y="9"/>
                  </a:cubicBezTo>
                  <a:cubicBezTo>
                    <a:pt x="50" y="7"/>
                    <a:pt x="49" y="7"/>
                    <a:pt x="48" y="9"/>
                  </a:cubicBezTo>
                  <a:cubicBezTo>
                    <a:pt x="45" y="15"/>
                    <a:pt x="47" y="20"/>
                    <a:pt x="51" y="26"/>
                  </a:cubicBezTo>
                  <a:cubicBezTo>
                    <a:pt x="56" y="33"/>
                    <a:pt x="61" y="32"/>
                    <a:pt x="61" y="32"/>
                  </a:cubicBezTo>
                  <a:cubicBezTo>
                    <a:pt x="67" y="40"/>
                    <a:pt x="70" y="51"/>
                    <a:pt x="66" y="56"/>
                  </a:cubicBezTo>
                  <a:cubicBezTo>
                    <a:pt x="55" y="65"/>
                    <a:pt x="40" y="43"/>
                    <a:pt x="40" y="43"/>
                  </a:cubicBezTo>
                  <a:cubicBezTo>
                    <a:pt x="28" y="25"/>
                    <a:pt x="28" y="25"/>
                    <a:pt x="28" y="25"/>
                  </a:cubicBezTo>
                  <a:cubicBezTo>
                    <a:pt x="26" y="21"/>
                    <a:pt x="34" y="14"/>
                    <a:pt x="34" y="14"/>
                  </a:cubicBezTo>
                  <a:cubicBezTo>
                    <a:pt x="38" y="11"/>
                    <a:pt x="41" y="9"/>
                    <a:pt x="39" y="3"/>
                  </a:cubicBezTo>
                  <a:cubicBezTo>
                    <a:pt x="38" y="1"/>
                    <a:pt x="36" y="0"/>
                    <a:pt x="34" y="1"/>
                  </a:cubicBezTo>
                  <a:cubicBezTo>
                    <a:pt x="18" y="14"/>
                    <a:pt x="18" y="14"/>
                    <a:pt x="18" y="14"/>
                  </a:cubicBezTo>
                  <a:cubicBezTo>
                    <a:pt x="14" y="16"/>
                    <a:pt x="14" y="23"/>
                    <a:pt x="17" y="29"/>
                  </a:cubicBezTo>
                  <a:cubicBezTo>
                    <a:pt x="31" y="51"/>
                    <a:pt x="31" y="51"/>
                    <a:pt x="31" y="51"/>
                  </a:cubicBezTo>
                  <a:cubicBezTo>
                    <a:pt x="18" y="32"/>
                    <a:pt x="18" y="32"/>
                    <a:pt x="18" y="32"/>
                  </a:cubicBezTo>
                  <a:cubicBezTo>
                    <a:pt x="16" y="28"/>
                    <a:pt x="12" y="27"/>
                    <a:pt x="10" y="29"/>
                  </a:cubicBezTo>
                  <a:cubicBezTo>
                    <a:pt x="8" y="31"/>
                    <a:pt x="8" y="35"/>
                    <a:pt x="11" y="38"/>
                  </a:cubicBezTo>
                  <a:cubicBezTo>
                    <a:pt x="25" y="59"/>
                    <a:pt x="25" y="59"/>
                    <a:pt x="25" y="59"/>
                  </a:cubicBezTo>
                  <a:cubicBezTo>
                    <a:pt x="10" y="40"/>
                    <a:pt x="10" y="40"/>
                    <a:pt x="10" y="40"/>
                  </a:cubicBezTo>
                  <a:cubicBezTo>
                    <a:pt x="7" y="37"/>
                    <a:pt x="4" y="36"/>
                    <a:pt x="2" y="39"/>
                  </a:cubicBezTo>
                </a:path>
              </a:pathLst>
            </a:custGeom>
            <a:solidFill>
              <a:srgbClr val="9D69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9"/>
            <p:cNvSpPr>
              <a:spLocks/>
            </p:cNvSpPr>
            <p:nvPr/>
          </p:nvSpPr>
          <p:spPr bwMode="auto">
            <a:xfrm>
              <a:off x="7433313" y="6062965"/>
              <a:ext cx="246929" cy="224790"/>
            </a:xfrm>
            <a:custGeom>
              <a:avLst/>
              <a:gdLst>
                <a:gd name="T0" fmla="*/ 25 w 145"/>
                <a:gd name="T1" fmla="*/ 132 h 132"/>
                <a:gd name="T2" fmla="*/ 145 w 145"/>
                <a:gd name="T3" fmla="*/ 132 h 132"/>
                <a:gd name="T4" fmla="*/ 77 w 145"/>
                <a:gd name="T5" fmla="*/ 0 h 132"/>
                <a:gd name="T6" fmla="*/ 0 w 145"/>
                <a:gd name="T7" fmla="*/ 52 h 132"/>
                <a:gd name="T8" fmla="*/ 25 w 145"/>
                <a:gd name="T9" fmla="*/ 132 h 132"/>
              </a:gdLst>
              <a:ahLst/>
              <a:cxnLst>
                <a:cxn ang="0">
                  <a:pos x="T0" y="T1"/>
                </a:cxn>
                <a:cxn ang="0">
                  <a:pos x="T2" y="T3"/>
                </a:cxn>
                <a:cxn ang="0">
                  <a:pos x="T4" y="T5"/>
                </a:cxn>
                <a:cxn ang="0">
                  <a:pos x="T6" y="T7"/>
                </a:cxn>
                <a:cxn ang="0">
                  <a:pos x="T8" y="T9"/>
                </a:cxn>
              </a:cxnLst>
              <a:rect l="0" t="0" r="r" b="b"/>
              <a:pathLst>
                <a:path w="145" h="132">
                  <a:moveTo>
                    <a:pt x="25" y="132"/>
                  </a:moveTo>
                  <a:lnTo>
                    <a:pt x="145" y="132"/>
                  </a:lnTo>
                  <a:lnTo>
                    <a:pt x="77" y="0"/>
                  </a:lnTo>
                  <a:lnTo>
                    <a:pt x="0" y="52"/>
                  </a:lnTo>
                  <a:lnTo>
                    <a:pt x="25" y="132"/>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20"/>
            <p:cNvSpPr>
              <a:spLocks/>
            </p:cNvSpPr>
            <p:nvPr/>
          </p:nvSpPr>
          <p:spPr bwMode="auto">
            <a:xfrm>
              <a:off x="7417986" y="6022094"/>
              <a:ext cx="143048" cy="126019"/>
            </a:xfrm>
            <a:custGeom>
              <a:avLst/>
              <a:gdLst>
                <a:gd name="T0" fmla="*/ 0 w 84"/>
                <a:gd name="T1" fmla="*/ 50 h 74"/>
                <a:gd name="T2" fmla="*/ 13 w 84"/>
                <a:gd name="T3" fmla="*/ 74 h 74"/>
                <a:gd name="T4" fmla="*/ 84 w 84"/>
                <a:gd name="T5" fmla="*/ 26 h 74"/>
                <a:gd name="T6" fmla="*/ 71 w 84"/>
                <a:gd name="T7" fmla="*/ 0 h 74"/>
                <a:gd name="T8" fmla="*/ 0 w 84"/>
                <a:gd name="T9" fmla="*/ 50 h 74"/>
              </a:gdLst>
              <a:ahLst/>
              <a:cxnLst>
                <a:cxn ang="0">
                  <a:pos x="T0" y="T1"/>
                </a:cxn>
                <a:cxn ang="0">
                  <a:pos x="T2" y="T3"/>
                </a:cxn>
                <a:cxn ang="0">
                  <a:pos x="T4" y="T5"/>
                </a:cxn>
                <a:cxn ang="0">
                  <a:pos x="T6" y="T7"/>
                </a:cxn>
                <a:cxn ang="0">
                  <a:pos x="T8" y="T9"/>
                </a:cxn>
              </a:cxnLst>
              <a:rect l="0" t="0" r="r" b="b"/>
              <a:pathLst>
                <a:path w="84" h="74">
                  <a:moveTo>
                    <a:pt x="0" y="50"/>
                  </a:moveTo>
                  <a:lnTo>
                    <a:pt x="13" y="74"/>
                  </a:lnTo>
                  <a:lnTo>
                    <a:pt x="84" y="26"/>
                  </a:lnTo>
                  <a:lnTo>
                    <a:pt x="71" y="0"/>
                  </a:lnTo>
                  <a:lnTo>
                    <a:pt x="0" y="50"/>
                  </a:ln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21"/>
            <p:cNvSpPr>
              <a:spLocks/>
            </p:cNvSpPr>
            <p:nvPr/>
          </p:nvSpPr>
          <p:spPr bwMode="auto">
            <a:xfrm>
              <a:off x="7268126" y="5695127"/>
              <a:ext cx="28951" cy="25545"/>
            </a:xfrm>
            <a:custGeom>
              <a:avLst/>
              <a:gdLst>
                <a:gd name="T0" fmla="*/ 9 w 9"/>
                <a:gd name="T1" fmla="*/ 0 h 8"/>
                <a:gd name="T2" fmla="*/ 2 w 9"/>
                <a:gd name="T3" fmla="*/ 7 h 8"/>
                <a:gd name="T4" fmla="*/ 0 w 9"/>
                <a:gd name="T5" fmla="*/ 7 h 8"/>
                <a:gd name="T6" fmla="*/ 9 w 9"/>
                <a:gd name="T7" fmla="*/ 0 h 8"/>
              </a:gdLst>
              <a:ahLst/>
              <a:cxnLst>
                <a:cxn ang="0">
                  <a:pos x="T0" y="T1"/>
                </a:cxn>
                <a:cxn ang="0">
                  <a:pos x="T2" y="T3"/>
                </a:cxn>
                <a:cxn ang="0">
                  <a:pos x="T4" y="T5"/>
                </a:cxn>
                <a:cxn ang="0">
                  <a:pos x="T6" y="T7"/>
                </a:cxn>
              </a:cxnLst>
              <a:rect l="0" t="0" r="r" b="b"/>
              <a:pathLst>
                <a:path w="9" h="8">
                  <a:moveTo>
                    <a:pt x="9" y="0"/>
                  </a:moveTo>
                  <a:cubicBezTo>
                    <a:pt x="2" y="7"/>
                    <a:pt x="2" y="7"/>
                    <a:pt x="2" y="7"/>
                  </a:cubicBezTo>
                  <a:cubicBezTo>
                    <a:pt x="1" y="8"/>
                    <a:pt x="0" y="8"/>
                    <a:pt x="0" y="7"/>
                  </a:cubicBezTo>
                  <a:cubicBezTo>
                    <a:pt x="9" y="0"/>
                    <a:pt x="9" y="0"/>
                    <a:pt x="9" y="0"/>
                  </a:cubicBezTo>
                  <a:close/>
                </a:path>
              </a:pathLst>
            </a:custGeom>
            <a:solidFill>
              <a:srgbClr val="B187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22"/>
            <p:cNvSpPr>
              <a:spLocks/>
            </p:cNvSpPr>
            <p:nvPr/>
          </p:nvSpPr>
          <p:spPr bwMode="auto">
            <a:xfrm>
              <a:off x="7341353" y="5717266"/>
              <a:ext cx="35763" cy="32357"/>
            </a:xfrm>
            <a:custGeom>
              <a:avLst/>
              <a:gdLst>
                <a:gd name="T0" fmla="*/ 1 w 11"/>
                <a:gd name="T1" fmla="*/ 1 h 10"/>
                <a:gd name="T2" fmla="*/ 8 w 11"/>
                <a:gd name="T3" fmla="*/ 10 h 10"/>
                <a:gd name="T4" fmla="*/ 11 w 11"/>
                <a:gd name="T5" fmla="*/ 9 h 10"/>
                <a:gd name="T6" fmla="*/ 1 w 11"/>
                <a:gd name="T7" fmla="*/ 0 h 10"/>
                <a:gd name="T8" fmla="*/ 1 w 11"/>
                <a:gd name="T9" fmla="*/ 1 h 10"/>
              </a:gdLst>
              <a:ahLst/>
              <a:cxnLst>
                <a:cxn ang="0">
                  <a:pos x="T0" y="T1"/>
                </a:cxn>
                <a:cxn ang="0">
                  <a:pos x="T2" y="T3"/>
                </a:cxn>
                <a:cxn ang="0">
                  <a:pos x="T4" y="T5"/>
                </a:cxn>
                <a:cxn ang="0">
                  <a:pos x="T6" y="T7"/>
                </a:cxn>
                <a:cxn ang="0">
                  <a:pos x="T8" y="T9"/>
                </a:cxn>
              </a:cxnLst>
              <a:rect l="0" t="0" r="r" b="b"/>
              <a:pathLst>
                <a:path w="11" h="10">
                  <a:moveTo>
                    <a:pt x="1" y="1"/>
                  </a:moveTo>
                  <a:cubicBezTo>
                    <a:pt x="8" y="10"/>
                    <a:pt x="8" y="10"/>
                    <a:pt x="8" y="10"/>
                  </a:cubicBezTo>
                  <a:cubicBezTo>
                    <a:pt x="9" y="10"/>
                    <a:pt x="10" y="10"/>
                    <a:pt x="11" y="9"/>
                  </a:cubicBezTo>
                  <a:cubicBezTo>
                    <a:pt x="1" y="0"/>
                    <a:pt x="1" y="0"/>
                    <a:pt x="1" y="0"/>
                  </a:cubicBezTo>
                  <a:cubicBezTo>
                    <a:pt x="0" y="0"/>
                    <a:pt x="0" y="1"/>
                    <a:pt x="1" y="1"/>
                  </a:cubicBezTo>
                  <a:close/>
                </a:path>
              </a:pathLst>
            </a:custGeom>
            <a:solidFill>
              <a:srgbClr val="B187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23"/>
            <p:cNvSpPr>
              <a:spLocks/>
            </p:cNvSpPr>
            <p:nvPr/>
          </p:nvSpPr>
          <p:spPr bwMode="auto">
            <a:xfrm>
              <a:off x="7411174" y="6069777"/>
              <a:ext cx="25545" cy="22139"/>
            </a:xfrm>
            <a:custGeom>
              <a:avLst/>
              <a:gdLst>
                <a:gd name="T0" fmla="*/ 4 w 8"/>
                <a:gd name="T1" fmla="*/ 7 h 7"/>
                <a:gd name="T2" fmla="*/ 7 w 8"/>
                <a:gd name="T3" fmla="*/ 6 h 7"/>
                <a:gd name="T4" fmla="*/ 8 w 8"/>
                <a:gd name="T5" fmla="*/ 3 h 7"/>
                <a:gd name="T6" fmla="*/ 7 w 8"/>
                <a:gd name="T7" fmla="*/ 1 h 7"/>
                <a:gd name="T8" fmla="*/ 4 w 8"/>
                <a:gd name="T9" fmla="*/ 0 h 7"/>
                <a:gd name="T10" fmla="*/ 2 w 8"/>
                <a:gd name="T11" fmla="*/ 1 h 7"/>
                <a:gd name="T12" fmla="*/ 0 w 8"/>
                <a:gd name="T13" fmla="*/ 3 h 7"/>
                <a:gd name="T14" fmla="*/ 2 w 8"/>
                <a:gd name="T15" fmla="*/ 6 h 7"/>
                <a:gd name="T16" fmla="*/ 4 w 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4" y="7"/>
                  </a:moveTo>
                  <a:cubicBezTo>
                    <a:pt x="5" y="7"/>
                    <a:pt x="6" y="7"/>
                    <a:pt x="7" y="6"/>
                  </a:cubicBezTo>
                  <a:cubicBezTo>
                    <a:pt x="8" y="5"/>
                    <a:pt x="8" y="4"/>
                    <a:pt x="8" y="3"/>
                  </a:cubicBezTo>
                  <a:cubicBezTo>
                    <a:pt x="8" y="2"/>
                    <a:pt x="8" y="1"/>
                    <a:pt x="7" y="1"/>
                  </a:cubicBezTo>
                  <a:cubicBezTo>
                    <a:pt x="6" y="0"/>
                    <a:pt x="5" y="0"/>
                    <a:pt x="4" y="0"/>
                  </a:cubicBezTo>
                  <a:cubicBezTo>
                    <a:pt x="3" y="0"/>
                    <a:pt x="2" y="0"/>
                    <a:pt x="2" y="1"/>
                  </a:cubicBezTo>
                  <a:cubicBezTo>
                    <a:pt x="1" y="1"/>
                    <a:pt x="0" y="2"/>
                    <a:pt x="0" y="3"/>
                  </a:cubicBezTo>
                  <a:cubicBezTo>
                    <a:pt x="0" y="4"/>
                    <a:pt x="1" y="5"/>
                    <a:pt x="2" y="6"/>
                  </a:cubicBezTo>
                  <a:cubicBezTo>
                    <a:pt x="2" y="7"/>
                    <a:pt x="3" y="7"/>
                    <a:pt x="4" y="7"/>
                  </a:cubicBezTo>
                </a:path>
              </a:pathLst>
            </a:custGeom>
            <a:solidFill>
              <a:srgbClr val="A3B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24"/>
            <p:cNvSpPr>
              <a:spLocks noEditPoints="1"/>
            </p:cNvSpPr>
            <p:nvPr/>
          </p:nvSpPr>
          <p:spPr bwMode="auto">
            <a:xfrm>
              <a:off x="7433313" y="5999956"/>
              <a:ext cx="90257" cy="78336"/>
            </a:xfrm>
            <a:custGeom>
              <a:avLst/>
              <a:gdLst>
                <a:gd name="T0" fmla="*/ 26 w 28"/>
                <a:gd name="T1" fmla="*/ 8 h 25"/>
                <a:gd name="T2" fmla="*/ 26 w 28"/>
                <a:gd name="T3" fmla="*/ 8 h 25"/>
                <a:gd name="T4" fmla="*/ 27 w 28"/>
                <a:gd name="T5" fmla="*/ 3 h 25"/>
                <a:gd name="T6" fmla="*/ 22 w 28"/>
                <a:gd name="T7" fmla="*/ 1 h 25"/>
                <a:gd name="T8" fmla="*/ 22 w 28"/>
                <a:gd name="T9" fmla="*/ 1 h 25"/>
                <a:gd name="T10" fmla="*/ 20 w 28"/>
                <a:gd name="T11" fmla="*/ 6 h 25"/>
                <a:gd name="T12" fmla="*/ 26 w 28"/>
                <a:gd name="T13" fmla="*/ 8 h 25"/>
                <a:gd name="T14" fmla="*/ 19 w 28"/>
                <a:gd name="T15" fmla="*/ 12 h 25"/>
                <a:gd name="T16" fmla="*/ 19 w 28"/>
                <a:gd name="T17" fmla="*/ 12 h 25"/>
                <a:gd name="T18" fmla="*/ 20 w 28"/>
                <a:gd name="T19" fmla="*/ 7 h 25"/>
                <a:gd name="T20" fmla="*/ 15 w 28"/>
                <a:gd name="T21" fmla="*/ 6 h 25"/>
                <a:gd name="T22" fmla="*/ 14 w 28"/>
                <a:gd name="T23" fmla="*/ 12 h 25"/>
                <a:gd name="T24" fmla="*/ 19 w 28"/>
                <a:gd name="T25" fmla="*/ 12 h 25"/>
                <a:gd name="T26" fmla="*/ 13 w 28"/>
                <a:gd name="T27" fmla="*/ 18 h 25"/>
                <a:gd name="T28" fmla="*/ 13 w 28"/>
                <a:gd name="T29" fmla="*/ 18 h 25"/>
                <a:gd name="T30" fmla="*/ 13 w 28"/>
                <a:gd name="T31" fmla="*/ 12 h 25"/>
                <a:gd name="T32" fmla="*/ 8 w 28"/>
                <a:gd name="T33" fmla="*/ 12 h 25"/>
                <a:gd name="T34" fmla="*/ 8 w 28"/>
                <a:gd name="T35" fmla="*/ 12 h 25"/>
                <a:gd name="T36" fmla="*/ 7 w 28"/>
                <a:gd name="T37" fmla="*/ 17 h 25"/>
                <a:gd name="T38" fmla="*/ 13 w 28"/>
                <a:gd name="T39" fmla="*/ 18 h 25"/>
                <a:gd name="T40" fmla="*/ 7 w 28"/>
                <a:gd name="T41" fmla="*/ 23 h 25"/>
                <a:gd name="T42" fmla="*/ 7 w 28"/>
                <a:gd name="T43" fmla="*/ 23 h 25"/>
                <a:gd name="T44" fmla="*/ 7 w 28"/>
                <a:gd name="T45" fmla="*/ 18 h 25"/>
                <a:gd name="T46" fmla="*/ 2 w 28"/>
                <a:gd name="T47" fmla="*/ 17 h 25"/>
                <a:gd name="T48" fmla="*/ 2 w 28"/>
                <a:gd name="T49" fmla="*/ 17 h 25"/>
                <a:gd name="T50" fmla="*/ 1 w 28"/>
                <a:gd name="T51" fmla="*/ 23 h 25"/>
                <a:gd name="T52" fmla="*/ 7 w 2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25">
                  <a:moveTo>
                    <a:pt x="26" y="8"/>
                  </a:moveTo>
                  <a:cubicBezTo>
                    <a:pt x="26" y="8"/>
                    <a:pt x="26" y="8"/>
                    <a:pt x="26" y="8"/>
                  </a:cubicBezTo>
                  <a:cubicBezTo>
                    <a:pt x="28" y="7"/>
                    <a:pt x="28" y="5"/>
                    <a:pt x="27" y="3"/>
                  </a:cubicBezTo>
                  <a:cubicBezTo>
                    <a:pt x="26" y="1"/>
                    <a:pt x="24" y="0"/>
                    <a:pt x="22" y="1"/>
                  </a:cubicBezTo>
                  <a:cubicBezTo>
                    <a:pt x="22" y="1"/>
                    <a:pt x="22" y="1"/>
                    <a:pt x="22" y="1"/>
                  </a:cubicBezTo>
                  <a:cubicBezTo>
                    <a:pt x="20" y="2"/>
                    <a:pt x="19" y="5"/>
                    <a:pt x="20" y="6"/>
                  </a:cubicBezTo>
                  <a:cubicBezTo>
                    <a:pt x="22" y="8"/>
                    <a:pt x="24" y="9"/>
                    <a:pt x="26" y="8"/>
                  </a:cubicBezTo>
                  <a:close/>
                  <a:moveTo>
                    <a:pt x="19" y="12"/>
                  </a:moveTo>
                  <a:cubicBezTo>
                    <a:pt x="19" y="12"/>
                    <a:pt x="19" y="12"/>
                    <a:pt x="19" y="12"/>
                  </a:cubicBezTo>
                  <a:cubicBezTo>
                    <a:pt x="21" y="11"/>
                    <a:pt x="21" y="9"/>
                    <a:pt x="20" y="7"/>
                  </a:cubicBezTo>
                  <a:cubicBezTo>
                    <a:pt x="19" y="5"/>
                    <a:pt x="16" y="5"/>
                    <a:pt x="15" y="6"/>
                  </a:cubicBezTo>
                  <a:cubicBezTo>
                    <a:pt x="13" y="8"/>
                    <a:pt x="13" y="10"/>
                    <a:pt x="14" y="12"/>
                  </a:cubicBezTo>
                  <a:cubicBezTo>
                    <a:pt x="15" y="13"/>
                    <a:pt x="18" y="14"/>
                    <a:pt x="19" y="12"/>
                  </a:cubicBezTo>
                  <a:close/>
                  <a:moveTo>
                    <a:pt x="13" y="18"/>
                  </a:moveTo>
                  <a:cubicBezTo>
                    <a:pt x="13" y="18"/>
                    <a:pt x="13" y="18"/>
                    <a:pt x="13" y="18"/>
                  </a:cubicBezTo>
                  <a:cubicBezTo>
                    <a:pt x="15" y="16"/>
                    <a:pt x="15" y="14"/>
                    <a:pt x="13" y="12"/>
                  </a:cubicBezTo>
                  <a:cubicBezTo>
                    <a:pt x="12" y="11"/>
                    <a:pt x="9" y="10"/>
                    <a:pt x="8" y="12"/>
                  </a:cubicBezTo>
                  <a:cubicBezTo>
                    <a:pt x="8" y="12"/>
                    <a:pt x="8" y="12"/>
                    <a:pt x="8" y="12"/>
                  </a:cubicBezTo>
                  <a:cubicBezTo>
                    <a:pt x="6" y="13"/>
                    <a:pt x="6" y="16"/>
                    <a:pt x="7" y="17"/>
                  </a:cubicBezTo>
                  <a:cubicBezTo>
                    <a:pt x="9" y="19"/>
                    <a:pt x="11" y="19"/>
                    <a:pt x="13" y="18"/>
                  </a:cubicBezTo>
                  <a:close/>
                  <a:moveTo>
                    <a:pt x="7" y="23"/>
                  </a:moveTo>
                  <a:cubicBezTo>
                    <a:pt x="7" y="23"/>
                    <a:pt x="7" y="23"/>
                    <a:pt x="7" y="23"/>
                  </a:cubicBezTo>
                  <a:cubicBezTo>
                    <a:pt x="8" y="22"/>
                    <a:pt x="8" y="19"/>
                    <a:pt x="7" y="18"/>
                  </a:cubicBezTo>
                  <a:cubicBezTo>
                    <a:pt x="6" y="16"/>
                    <a:pt x="3" y="16"/>
                    <a:pt x="2" y="17"/>
                  </a:cubicBezTo>
                  <a:cubicBezTo>
                    <a:pt x="2" y="17"/>
                    <a:pt x="2" y="17"/>
                    <a:pt x="2" y="17"/>
                  </a:cubicBezTo>
                  <a:cubicBezTo>
                    <a:pt x="0" y="19"/>
                    <a:pt x="0" y="21"/>
                    <a:pt x="1" y="23"/>
                  </a:cubicBezTo>
                  <a:cubicBezTo>
                    <a:pt x="3" y="24"/>
                    <a:pt x="5" y="25"/>
                    <a:pt x="7" y="23"/>
                  </a:cubicBezTo>
                  <a:close/>
                </a:path>
              </a:pathLst>
            </a:custGeom>
            <a:solidFill>
              <a:srgbClr val="A3B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25"/>
            <p:cNvSpPr>
              <a:spLocks/>
            </p:cNvSpPr>
            <p:nvPr/>
          </p:nvSpPr>
          <p:spPr bwMode="auto">
            <a:xfrm>
              <a:off x="7523569" y="5996550"/>
              <a:ext cx="25545" cy="25545"/>
            </a:xfrm>
            <a:custGeom>
              <a:avLst/>
              <a:gdLst>
                <a:gd name="T0" fmla="*/ 4 w 8"/>
                <a:gd name="T1" fmla="*/ 8 h 8"/>
                <a:gd name="T2" fmla="*/ 7 w 8"/>
                <a:gd name="T3" fmla="*/ 6 h 8"/>
                <a:gd name="T4" fmla="*/ 8 w 8"/>
                <a:gd name="T5" fmla="*/ 4 h 8"/>
                <a:gd name="T6" fmla="*/ 7 w 8"/>
                <a:gd name="T7" fmla="*/ 1 h 8"/>
                <a:gd name="T8" fmla="*/ 4 w 8"/>
                <a:gd name="T9" fmla="*/ 0 h 8"/>
                <a:gd name="T10" fmla="*/ 1 w 8"/>
                <a:gd name="T11" fmla="*/ 1 h 8"/>
                <a:gd name="T12" fmla="*/ 0 w 8"/>
                <a:gd name="T13" fmla="*/ 4 h 8"/>
                <a:gd name="T14" fmla="*/ 1 w 8"/>
                <a:gd name="T15" fmla="*/ 6 h 8"/>
                <a:gd name="T16" fmla="*/ 4 w 8"/>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4" y="8"/>
                  </a:moveTo>
                  <a:cubicBezTo>
                    <a:pt x="5" y="8"/>
                    <a:pt x="6" y="7"/>
                    <a:pt x="7" y="6"/>
                  </a:cubicBezTo>
                  <a:cubicBezTo>
                    <a:pt x="7" y="6"/>
                    <a:pt x="8" y="5"/>
                    <a:pt x="8" y="4"/>
                  </a:cubicBezTo>
                  <a:cubicBezTo>
                    <a:pt x="8" y="3"/>
                    <a:pt x="7" y="2"/>
                    <a:pt x="7" y="1"/>
                  </a:cubicBezTo>
                  <a:cubicBezTo>
                    <a:pt x="6" y="0"/>
                    <a:pt x="5" y="0"/>
                    <a:pt x="4" y="0"/>
                  </a:cubicBezTo>
                  <a:cubicBezTo>
                    <a:pt x="3" y="0"/>
                    <a:pt x="2" y="0"/>
                    <a:pt x="1" y="1"/>
                  </a:cubicBezTo>
                  <a:cubicBezTo>
                    <a:pt x="0" y="2"/>
                    <a:pt x="0" y="3"/>
                    <a:pt x="0" y="4"/>
                  </a:cubicBezTo>
                  <a:cubicBezTo>
                    <a:pt x="0" y="5"/>
                    <a:pt x="0" y="6"/>
                    <a:pt x="1" y="6"/>
                  </a:cubicBezTo>
                  <a:cubicBezTo>
                    <a:pt x="2" y="7"/>
                    <a:pt x="3" y="8"/>
                    <a:pt x="4" y="8"/>
                  </a:cubicBezTo>
                </a:path>
              </a:pathLst>
            </a:custGeom>
            <a:solidFill>
              <a:srgbClr val="A3B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09"/>
            <p:cNvSpPr>
              <a:spLocks/>
            </p:cNvSpPr>
            <p:nvPr/>
          </p:nvSpPr>
          <p:spPr bwMode="auto">
            <a:xfrm>
              <a:off x="7140405" y="4434940"/>
              <a:ext cx="367838" cy="463204"/>
            </a:xfrm>
            <a:custGeom>
              <a:avLst/>
              <a:gdLst>
                <a:gd name="T0" fmla="*/ 115 w 115"/>
                <a:gd name="T1" fmla="*/ 58 h 146"/>
                <a:gd name="T2" fmla="*/ 57 w 115"/>
                <a:gd name="T3" fmla="*/ 0 h 146"/>
                <a:gd name="T4" fmla="*/ 0 w 115"/>
                <a:gd name="T5" fmla="*/ 58 h 146"/>
                <a:gd name="T6" fmla="*/ 17 w 115"/>
                <a:gd name="T7" fmla="*/ 99 h 146"/>
                <a:gd name="T8" fmla="*/ 35 w 115"/>
                <a:gd name="T9" fmla="*/ 136 h 146"/>
                <a:gd name="T10" fmla="*/ 56 w 115"/>
                <a:gd name="T11" fmla="*/ 145 h 146"/>
                <a:gd name="T12" fmla="*/ 56 w 115"/>
                <a:gd name="T13" fmla="*/ 146 h 146"/>
                <a:gd name="T14" fmla="*/ 57 w 115"/>
                <a:gd name="T15" fmla="*/ 146 h 146"/>
                <a:gd name="T16" fmla="*/ 58 w 115"/>
                <a:gd name="T17" fmla="*/ 146 h 146"/>
                <a:gd name="T18" fmla="*/ 59 w 115"/>
                <a:gd name="T19" fmla="*/ 145 h 146"/>
                <a:gd name="T20" fmla="*/ 80 w 115"/>
                <a:gd name="T21" fmla="*/ 136 h 146"/>
                <a:gd name="T22" fmla="*/ 97 w 115"/>
                <a:gd name="T23" fmla="*/ 100 h 146"/>
                <a:gd name="T24" fmla="*/ 115 w 115"/>
                <a:gd name="T25"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115" y="58"/>
                  </a:moveTo>
                  <a:cubicBezTo>
                    <a:pt x="115" y="26"/>
                    <a:pt x="89" y="0"/>
                    <a:pt x="57" y="0"/>
                  </a:cubicBezTo>
                  <a:cubicBezTo>
                    <a:pt x="25" y="0"/>
                    <a:pt x="0" y="26"/>
                    <a:pt x="0" y="58"/>
                  </a:cubicBezTo>
                  <a:cubicBezTo>
                    <a:pt x="0" y="74"/>
                    <a:pt x="6" y="88"/>
                    <a:pt x="17" y="99"/>
                  </a:cubicBezTo>
                  <a:cubicBezTo>
                    <a:pt x="34" y="117"/>
                    <a:pt x="35" y="136"/>
                    <a:pt x="35" y="136"/>
                  </a:cubicBezTo>
                  <a:cubicBezTo>
                    <a:pt x="56" y="145"/>
                    <a:pt x="56" y="145"/>
                    <a:pt x="56" y="145"/>
                  </a:cubicBezTo>
                  <a:cubicBezTo>
                    <a:pt x="56" y="146"/>
                    <a:pt x="56" y="146"/>
                    <a:pt x="56" y="146"/>
                  </a:cubicBezTo>
                  <a:cubicBezTo>
                    <a:pt x="57" y="146"/>
                    <a:pt x="57" y="146"/>
                    <a:pt x="57" y="146"/>
                  </a:cubicBezTo>
                  <a:cubicBezTo>
                    <a:pt x="58" y="146"/>
                    <a:pt x="58" y="146"/>
                    <a:pt x="58" y="146"/>
                  </a:cubicBezTo>
                  <a:cubicBezTo>
                    <a:pt x="59" y="145"/>
                    <a:pt x="59" y="145"/>
                    <a:pt x="59" y="145"/>
                  </a:cubicBezTo>
                  <a:cubicBezTo>
                    <a:pt x="80" y="136"/>
                    <a:pt x="80" y="136"/>
                    <a:pt x="80" y="136"/>
                  </a:cubicBezTo>
                  <a:cubicBezTo>
                    <a:pt x="80" y="136"/>
                    <a:pt x="80" y="117"/>
                    <a:pt x="97" y="100"/>
                  </a:cubicBezTo>
                  <a:cubicBezTo>
                    <a:pt x="108" y="89"/>
                    <a:pt x="115" y="74"/>
                    <a:pt x="115"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10"/>
            <p:cNvSpPr>
              <a:spLocks noEditPoints="1"/>
            </p:cNvSpPr>
            <p:nvPr/>
          </p:nvSpPr>
          <p:spPr bwMode="auto">
            <a:xfrm>
              <a:off x="7293670" y="4504761"/>
              <a:ext cx="61306" cy="275879"/>
            </a:xfrm>
            <a:custGeom>
              <a:avLst/>
              <a:gdLst>
                <a:gd name="T0" fmla="*/ 1 w 19"/>
                <a:gd name="T1" fmla="*/ 79 h 87"/>
                <a:gd name="T2" fmla="*/ 9 w 19"/>
                <a:gd name="T3" fmla="*/ 71 h 87"/>
                <a:gd name="T4" fmla="*/ 17 w 19"/>
                <a:gd name="T5" fmla="*/ 79 h 87"/>
                <a:gd name="T6" fmla="*/ 9 w 19"/>
                <a:gd name="T7" fmla="*/ 87 h 87"/>
                <a:gd name="T8" fmla="*/ 1 w 19"/>
                <a:gd name="T9" fmla="*/ 79 h 87"/>
                <a:gd name="T10" fmla="*/ 5 w 19"/>
                <a:gd name="T11" fmla="*/ 64 h 87"/>
                <a:gd name="T12" fmla="*/ 0 w 19"/>
                <a:gd name="T13" fmla="*/ 0 h 87"/>
                <a:gd name="T14" fmla="*/ 19 w 19"/>
                <a:gd name="T15" fmla="*/ 0 h 87"/>
                <a:gd name="T16" fmla="*/ 14 w 19"/>
                <a:gd name="T17" fmla="*/ 64 h 87"/>
                <a:gd name="T18" fmla="*/ 5 w 19"/>
                <a:gd name="T19"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7">
                  <a:moveTo>
                    <a:pt x="1" y="79"/>
                  </a:moveTo>
                  <a:cubicBezTo>
                    <a:pt x="1" y="74"/>
                    <a:pt x="5" y="71"/>
                    <a:pt x="9" y="71"/>
                  </a:cubicBezTo>
                  <a:cubicBezTo>
                    <a:pt x="14" y="71"/>
                    <a:pt x="17" y="74"/>
                    <a:pt x="17" y="79"/>
                  </a:cubicBezTo>
                  <a:cubicBezTo>
                    <a:pt x="17" y="84"/>
                    <a:pt x="14" y="87"/>
                    <a:pt x="9" y="87"/>
                  </a:cubicBezTo>
                  <a:cubicBezTo>
                    <a:pt x="5" y="87"/>
                    <a:pt x="1" y="84"/>
                    <a:pt x="1" y="79"/>
                  </a:cubicBezTo>
                  <a:close/>
                  <a:moveTo>
                    <a:pt x="5" y="64"/>
                  </a:moveTo>
                  <a:cubicBezTo>
                    <a:pt x="0" y="0"/>
                    <a:pt x="0" y="0"/>
                    <a:pt x="0" y="0"/>
                  </a:cubicBezTo>
                  <a:cubicBezTo>
                    <a:pt x="19" y="0"/>
                    <a:pt x="19" y="0"/>
                    <a:pt x="19" y="0"/>
                  </a:cubicBezTo>
                  <a:cubicBezTo>
                    <a:pt x="14" y="64"/>
                    <a:pt x="14" y="64"/>
                    <a:pt x="14" y="64"/>
                  </a:cubicBezTo>
                  <a:lnTo>
                    <a:pt x="5" y="64"/>
                  </a:lnTo>
                  <a:close/>
                </a:path>
              </a:pathLst>
            </a:custGeom>
            <a:solidFill>
              <a:srgbClr val="006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214"/>
            <p:cNvSpPr>
              <a:spLocks noChangeArrowheads="1"/>
            </p:cNvSpPr>
            <p:nvPr/>
          </p:nvSpPr>
          <p:spPr bwMode="auto">
            <a:xfrm>
              <a:off x="7252800" y="4864084"/>
              <a:ext cx="143048" cy="8514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2"/>
          <p:cNvSpPr txBox="1">
            <a:spLocks/>
          </p:cNvSpPr>
          <p:nvPr/>
        </p:nvSpPr>
        <p:spPr>
          <a:xfrm>
            <a:off x="1112837" y="2201862"/>
            <a:ext cx="10820400"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…what about availability groups?</a:t>
            </a:r>
            <a:endParaRPr lang="en-US" dirty="0">
              <a:solidFill>
                <a:srgbClr val="0078D7"/>
              </a:solidFill>
            </a:endParaRPr>
          </a:p>
        </p:txBody>
      </p:sp>
    </p:spTree>
    <p:extLst>
      <p:ext uri="{BB962C8B-B14F-4D97-AF65-F5344CB8AC3E}">
        <p14:creationId xmlns:p14="http://schemas.microsoft.com/office/powerpoint/2010/main" val="161709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 Placeholder 2"/>
          <p:cNvSpPr txBox="1">
            <a:spLocks/>
          </p:cNvSpPr>
          <p:nvPr/>
        </p:nvSpPr>
        <p:spPr>
          <a:xfrm>
            <a:off x="7477648" y="2146275"/>
            <a:ext cx="4504897" cy="4144724"/>
          </a:xfrm>
          <a:prstGeom prst="rect">
            <a:avLst/>
          </a:prstGeom>
        </p:spPr>
        <p:txBody>
          <a:bodyPr/>
          <a:lstStyle>
            <a:defPPr>
              <a:defRPr lang="en-US"/>
            </a:defPPr>
            <a:lvl1pPr marR="0" lvl="0" indent="0" fontAlgn="auto">
              <a:lnSpc>
                <a:spcPct val="90000"/>
              </a:lnSpc>
              <a:spcBef>
                <a:spcPct val="20000"/>
              </a:spcBef>
              <a:spcAft>
                <a:spcPts val="0"/>
              </a:spcAft>
              <a:buClr>
                <a:srgbClr val="FFFFFF"/>
              </a:buClr>
              <a:buSzPct val="90000"/>
              <a:buFont typeface="Wingdings" panose="05000000000000000000" pitchFamily="2" charset="2"/>
              <a:buNone/>
              <a:tabLst/>
              <a:defRPr sz="2400" spc="0" baseline="0">
                <a:solidFill>
                  <a:srgbClr val="0078D7"/>
                </a:solidFill>
                <a:latin typeface="+mj-lt"/>
              </a:defRPr>
            </a:lvl1pPr>
            <a:lvl2pPr marL="584200" marR="0" indent="-241300"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r>
              <a:rPr lang="en-US" sz="2000" dirty="0">
                <a:solidFill>
                  <a:srgbClr val="D83B01"/>
                </a:solidFill>
                <a:latin typeface="+mn-lt"/>
              </a:rPr>
              <a:t>It just works! </a:t>
            </a:r>
          </a:p>
          <a:p>
            <a:endParaRPr lang="en-US" sz="2000" dirty="0">
              <a:solidFill>
                <a:srgbClr val="D83B01"/>
              </a:solidFill>
              <a:latin typeface="+mn-lt"/>
            </a:endParaRPr>
          </a:p>
          <a:p>
            <a:r>
              <a:rPr lang="en-US" sz="2000" dirty="0">
                <a:solidFill>
                  <a:srgbClr val="D83B01"/>
                </a:solidFill>
                <a:latin typeface="+mn-lt"/>
              </a:rPr>
              <a:t>Seeding of secondary's is much quicker</a:t>
            </a:r>
          </a:p>
          <a:p>
            <a:endParaRPr lang="en-US" sz="2000" dirty="0">
              <a:solidFill>
                <a:srgbClr val="D83B01"/>
              </a:solidFill>
              <a:latin typeface="+mn-lt"/>
            </a:endParaRPr>
          </a:p>
          <a:p>
            <a:r>
              <a:rPr lang="en-US" sz="2000" dirty="0">
                <a:solidFill>
                  <a:srgbClr val="D83B01"/>
                </a:solidFill>
                <a:latin typeface="+mn-lt"/>
              </a:rPr>
              <a:t>Data savings are multiplied across replicas</a:t>
            </a:r>
          </a:p>
          <a:p>
            <a:endParaRPr lang="en-US" sz="2800" dirty="0">
              <a:latin typeface="+mn-lt"/>
            </a:endParaRPr>
          </a:p>
        </p:txBody>
      </p:sp>
      <p:sp>
        <p:nvSpPr>
          <p:cNvPr id="2" name="Title 1"/>
          <p:cNvSpPr>
            <a:spLocks noGrp="1"/>
          </p:cNvSpPr>
          <p:nvPr>
            <p:ph type="title"/>
          </p:nvPr>
        </p:nvSpPr>
        <p:spPr/>
        <p:txBody>
          <a:bodyPr/>
          <a:lstStyle/>
          <a:p>
            <a:r>
              <a:rPr lang="en-US" dirty="0"/>
              <a:t>Always on</a:t>
            </a:r>
          </a:p>
        </p:txBody>
      </p:sp>
      <p:grpSp>
        <p:nvGrpSpPr>
          <p:cNvPr id="6" name="Group 5"/>
          <p:cNvGrpSpPr/>
          <p:nvPr/>
        </p:nvGrpSpPr>
        <p:grpSpPr>
          <a:xfrm>
            <a:off x="1613469" y="2125662"/>
            <a:ext cx="5290568" cy="4077481"/>
            <a:chOff x="884237" y="2125662"/>
            <a:chExt cx="5290568" cy="4077481"/>
          </a:xfrm>
        </p:grpSpPr>
        <p:grpSp>
          <p:nvGrpSpPr>
            <p:cNvPr id="4" name="Group 3"/>
            <p:cNvGrpSpPr/>
            <p:nvPr/>
          </p:nvGrpSpPr>
          <p:grpSpPr>
            <a:xfrm>
              <a:off x="1460861" y="2125662"/>
              <a:ext cx="2395176" cy="4077481"/>
              <a:chOff x="7643635" y="2772580"/>
              <a:chExt cx="2395176" cy="4077481"/>
            </a:xfrm>
          </p:grpSpPr>
          <p:grpSp>
            <p:nvGrpSpPr>
              <p:cNvPr id="224" name="Group 223"/>
              <p:cNvGrpSpPr/>
              <p:nvPr/>
            </p:nvGrpSpPr>
            <p:grpSpPr>
              <a:xfrm>
                <a:off x="7643635" y="2772580"/>
                <a:ext cx="2395176" cy="4077481"/>
                <a:chOff x="1057274" y="2284413"/>
                <a:chExt cx="2217738" cy="3939323"/>
              </a:xfrm>
            </p:grpSpPr>
            <p:sp>
              <p:nvSpPr>
                <p:cNvPr id="284" name="Rectangle 91"/>
                <p:cNvSpPr>
                  <a:spLocks noChangeArrowheads="1"/>
                </p:cNvSpPr>
                <p:nvPr/>
              </p:nvSpPr>
              <p:spPr bwMode="auto">
                <a:xfrm>
                  <a:off x="1057275" y="2901949"/>
                  <a:ext cx="2217737" cy="3321787"/>
                </a:xfrm>
                <a:prstGeom prst="rect">
                  <a:avLst/>
                </a:prstGeom>
                <a:noFill/>
                <a:ln w="12700" cap="sq">
                  <a:solidFill>
                    <a:srgbClr val="A5A5A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Rectangle 92"/>
                <p:cNvSpPr>
                  <a:spLocks noChangeArrowheads="1"/>
                </p:cNvSpPr>
                <p:nvPr/>
              </p:nvSpPr>
              <p:spPr bwMode="auto">
                <a:xfrm>
                  <a:off x="1057274" y="2284413"/>
                  <a:ext cx="2217737" cy="617537"/>
                </a:xfrm>
                <a:prstGeom prst="rect">
                  <a:avLst/>
                </a:prstGeom>
                <a:solidFill>
                  <a:srgbClr val="737373"/>
                </a:solidFill>
                <a:ln w="9525">
                  <a:solidFill>
                    <a:schemeClr val="accent3">
                      <a:lumMod val="60000"/>
                      <a:lumOff val="40000"/>
                    </a:schemeClr>
                  </a:solid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pPr>
                  <a:r>
                    <a:rPr lang="en-US" altLang="en-US" sz="1200" dirty="0">
                      <a:solidFill>
                        <a:srgbClr val="FFFFFF"/>
                      </a:solidFill>
                      <a:latin typeface="Segoe UI Semibold" panose="020B0702040204020203" pitchFamily="34" charset="0"/>
                    </a:rPr>
                    <a:t>On-premises network</a:t>
                  </a:r>
                  <a:endParaRPr lang="en-US" altLang="en-US" dirty="0">
                    <a:latin typeface="Arial" panose="020B0604020202020204" pitchFamily="34" charset="0"/>
                  </a:endParaRPr>
                </a:p>
              </p:txBody>
            </p:sp>
          </p:grpSp>
          <p:grpSp>
            <p:nvGrpSpPr>
              <p:cNvPr id="286" name="Group 285"/>
              <p:cNvGrpSpPr/>
              <p:nvPr/>
            </p:nvGrpSpPr>
            <p:grpSpPr>
              <a:xfrm>
                <a:off x="8289411" y="3500350"/>
                <a:ext cx="1101126" cy="1358686"/>
                <a:chOff x="2055813" y="3262313"/>
                <a:chExt cx="868362" cy="1144587"/>
              </a:xfrm>
            </p:grpSpPr>
            <p:sp>
              <p:nvSpPr>
                <p:cNvPr id="287" name="Freeform 5"/>
                <p:cNvSpPr>
                  <a:spLocks/>
                </p:cNvSpPr>
                <p:nvPr/>
              </p:nvSpPr>
              <p:spPr bwMode="auto">
                <a:xfrm>
                  <a:off x="2055813" y="3262313"/>
                  <a:ext cx="868362" cy="1144587"/>
                </a:xfrm>
                <a:custGeom>
                  <a:avLst/>
                  <a:gdLst>
                    <a:gd name="T0" fmla="*/ 1880 w 3760"/>
                    <a:gd name="T1" fmla="*/ 0 h 4992"/>
                    <a:gd name="T2" fmla="*/ 0 w 3760"/>
                    <a:gd name="T3" fmla="*/ 735 h 4992"/>
                    <a:gd name="T4" fmla="*/ 0 w 3760"/>
                    <a:gd name="T5" fmla="*/ 4222 h 4992"/>
                    <a:gd name="T6" fmla="*/ 1880 w 3760"/>
                    <a:gd name="T7" fmla="*/ 4992 h 4992"/>
                    <a:gd name="T8" fmla="*/ 3760 w 3760"/>
                    <a:gd name="T9" fmla="*/ 4258 h 4992"/>
                    <a:gd name="T10" fmla="*/ 3760 w 3760"/>
                    <a:gd name="T11" fmla="*/ 771 h 4992"/>
                    <a:gd name="T12" fmla="*/ 1880 w 3760"/>
                    <a:gd name="T13" fmla="*/ 0 h 4992"/>
                  </a:gdLst>
                  <a:ahLst/>
                  <a:cxnLst>
                    <a:cxn ang="0">
                      <a:pos x="T0" y="T1"/>
                    </a:cxn>
                    <a:cxn ang="0">
                      <a:pos x="T2" y="T3"/>
                    </a:cxn>
                    <a:cxn ang="0">
                      <a:pos x="T4" y="T5"/>
                    </a:cxn>
                    <a:cxn ang="0">
                      <a:pos x="T6" y="T7"/>
                    </a:cxn>
                    <a:cxn ang="0">
                      <a:pos x="T8" y="T9"/>
                    </a:cxn>
                    <a:cxn ang="0">
                      <a:pos x="T10" y="T11"/>
                    </a:cxn>
                    <a:cxn ang="0">
                      <a:pos x="T12" y="T13"/>
                    </a:cxn>
                  </a:cxnLst>
                  <a:rect l="0" t="0" r="r" b="b"/>
                  <a:pathLst>
                    <a:path w="3760" h="4992">
                      <a:moveTo>
                        <a:pt x="1880" y="0"/>
                      </a:moveTo>
                      <a:cubicBezTo>
                        <a:pt x="848" y="0"/>
                        <a:pt x="0" y="331"/>
                        <a:pt x="0" y="735"/>
                      </a:cubicBezTo>
                      <a:cubicBezTo>
                        <a:pt x="0" y="4222"/>
                        <a:pt x="0" y="4222"/>
                        <a:pt x="0" y="4222"/>
                      </a:cubicBezTo>
                      <a:cubicBezTo>
                        <a:pt x="0" y="4625"/>
                        <a:pt x="848" y="4992"/>
                        <a:pt x="1880" y="4992"/>
                      </a:cubicBezTo>
                      <a:cubicBezTo>
                        <a:pt x="2913" y="4992"/>
                        <a:pt x="3760" y="4625"/>
                        <a:pt x="3760" y="4258"/>
                      </a:cubicBezTo>
                      <a:cubicBezTo>
                        <a:pt x="3760" y="771"/>
                        <a:pt x="3760" y="771"/>
                        <a:pt x="3760" y="771"/>
                      </a:cubicBezTo>
                      <a:cubicBezTo>
                        <a:pt x="3760" y="368"/>
                        <a:pt x="2913" y="0"/>
                        <a:pt x="1880" y="0"/>
                      </a:cubicBezTo>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Oval 6"/>
                <p:cNvSpPr>
                  <a:spLocks noChangeArrowheads="1"/>
                </p:cNvSpPr>
                <p:nvPr/>
              </p:nvSpPr>
              <p:spPr bwMode="auto">
                <a:xfrm>
                  <a:off x="2133600" y="3300413"/>
                  <a:ext cx="701675" cy="29368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Rectangle 7"/>
                <p:cNvSpPr>
                  <a:spLocks noChangeArrowheads="1"/>
                </p:cNvSpPr>
                <p:nvPr/>
              </p:nvSpPr>
              <p:spPr bwMode="auto">
                <a:xfrm>
                  <a:off x="2279622" y="3732213"/>
                  <a:ext cx="390256" cy="35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Segoe UI" panose="020B0502040204020203" pitchFamily="34" charset="0"/>
                    </a:rPr>
                    <a:t>SQL </a:t>
                  </a:r>
                </a:p>
                <a:p>
                  <a:pPr lvl="0" algn="ctr" defTabSz="914400"/>
                  <a:r>
                    <a:rPr lang="en-US" altLang="en-US" sz="1600" dirty="0">
                      <a:solidFill>
                        <a:srgbClr val="FFFFFF"/>
                      </a:solidFill>
                      <a:latin typeface="Segoe UI" panose="020B0502040204020203" pitchFamily="34" charset="0"/>
                    </a:rPr>
                    <a:t>2016</a:t>
                  </a:r>
                  <a:endParaRPr kumimoji="0" lang="en-US" altLang="en-US" sz="1600" b="0" i="0" u="none" strike="noStrike" cap="none" normalizeH="0" baseline="0" dirty="0">
                    <a:ln>
                      <a:noFill/>
                    </a:ln>
                    <a:solidFill>
                      <a:schemeClr val="tx1"/>
                    </a:solidFill>
                    <a:effectLst/>
                  </a:endParaRPr>
                </a:p>
              </p:txBody>
            </p:sp>
          </p:grpSp>
          <p:grpSp>
            <p:nvGrpSpPr>
              <p:cNvPr id="292" name="Group 291"/>
              <p:cNvGrpSpPr/>
              <p:nvPr/>
            </p:nvGrpSpPr>
            <p:grpSpPr>
              <a:xfrm>
                <a:off x="8289411" y="5198461"/>
                <a:ext cx="1101126" cy="1358686"/>
                <a:chOff x="2055813" y="3262313"/>
                <a:chExt cx="868362" cy="1144587"/>
              </a:xfrm>
            </p:grpSpPr>
            <p:sp>
              <p:nvSpPr>
                <p:cNvPr id="293" name="Freeform 5"/>
                <p:cNvSpPr>
                  <a:spLocks/>
                </p:cNvSpPr>
                <p:nvPr/>
              </p:nvSpPr>
              <p:spPr bwMode="auto">
                <a:xfrm>
                  <a:off x="2055813" y="3262313"/>
                  <a:ext cx="868362" cy="1144587"/>
                </a:xfrm>
                <a:custGeom>
                  <a:avLst/>
                  <a:gdLst>
                    <a:gd name="T0" fmla="*/ 1880 w 3760"/>
                    <a:gd name="T1" fmla="*/ 0 h 4992"/>
                    <a:gd name="T2" fmla="*/ 0 w 3760"/>
                    <a:gd name="T3" fmla="*/ 735 h 4992"/>
                    <a:gd name="T4" fmla="*/ 0 w 3760"/>
                    <a:gd name="T5" fmla="*/ 4222 h 4992"/>
                    <a:gd name="T6" fmla="*/ 1880 w 3760"/>
                    <a:gd name="T7" fmla="*/ 4992 h 4992"/>
                    <a:gd name="T8" fmla="*/ 3760 w 3760"/>
                    <a:gd name="T9" fmla="*/ 4258 h 4992"/>
                    <a:gd name="T10" fmla="*/ 3760 w 3760"/>
                    <a:gd name="T11" fmla="*/ 771 h 4992"/>
                    <a:gd name="T12" fmla="*/ 1880 w 3760"/>
                    <a:gd name="T13" fmla="*/ 0 h 4992"/>
                  </a:gdLst>
                  <a:ahLst/>
                  <a:cxnLst>
                    <a:cxn ang="0">
                      <a:pos x="T0" y="T1"/>
                    </a:cxn>
                    <a:cxn ang="0">
                      <a:pos x="T2" y="T3"/>
                    </a:cxn>
                    <a:cxn ang="0">
                      <a:pos x="T4" y="T5"/>
                    </a:cxn>
                    <a:cxn ang="0">
                      <a:pos x="T6" y="T7"/>
                    </a:cxn>
                    <a:cxn ang="0">
                      <a:pos x="T8" y="T9"/>
                    </a:cxn>
                    <a:cxn ang="0">
                      <a:pos x="T10" y="T11"/>
                    </a:cxn>
                    <a:cxn ang="0">
                      <a:pos x="T12" y="T13"/>
                    </a:cxn>
                  </a:cxnLst>
                  <a:rect l="0" t="0" r="r" b="b"/>
                  <a:pathLst>
                    <a:path w="3760" h="4992">
                      <a:moveTo>
                        <a:pt x="1880" y="0"/>
                      </a:moveTo>
                      <a:cubicBezTo>
                        <a:pt x="848" y="0"/>
                        <a:pt x="0" y="331"/>
                        <a:pt x="0" y="735"/>
                      </a:cubicBezTo>
                      <a:cubicBezTo>
                        <a:pt x="0" y="4222"/>
                        <a:pt x="0" y="4222"/>
                        <a:pt x="0" y="4222"/>
                      </a:cubicBezTo>
                      <a:cubicBezTo>
                        <a:pt x="0" y="4625"/>
                        <a:pt x="848" y="4992"/>
                        <a:pt x="1880" y="4992"/>
                      </a:cubicBezTo>
                      <a:cubicBezTo>
                        <a:pt x="2913" y="4992"/>
                        <a:pt x="3760" y="4625"/>
                        <a:pt x="3760" y="4258"/>
                      </a:cubicBezTo>
                      <a:cubicBezTo>
                        <a:pt x="3760" y="771"/>
                        <a:pt x="3760" y="771"/>
                        <a:pt x="3760" y="771"/>
                      </a:cubicBezTo>
                      <a:cubicBezTo>
                        <a:pt x="3760" y="368"/>
                        <a:pt x="2913" y="0"/>
                        <a:pt x="1880" y="0"/>
                      </a:cubicBezTo>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Oval 6"/>
                <p:cNvSpPr>
                  <a:spLocks noChangeArrowheads="1"/>
                </p:cNvSpPr>
                <p:nvPr/>
              </p:nvSpPr>
              <p:spPr bwMode="auto">
                <a:xfrm>
                  <a:off x="2133600" y="3300413"/>
                  <a:ext cx="701675" cy="293687"/>
                </a:xfrm>
                <a:prstGeom prst="ellipse">
                  <a:avLst/>
                </a:pr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Rectangle 7"/>
                <p:cNvSpPr>
                  <a:spLocks noChangeArrowheads="1"/>
                </p:cNvSpPr>
                <p:nvPr/>
              </p:nvSpPr>
              <p:spPr bwMode="auto">
                <a:xfrm>
                  <a:off x="2279622" y="3732213"/>
                  <a:ext cx="390256" cy="35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Segoe UI" panose="020B0502040204020203" pitchFamily="34" charset="0"/>
                    </a:rPr>
                    <a:t>SQL </a:t>
                  </a:r>
                </a:p>
                <a:p>
                  <a:pPr lvl="0" algn="ctr" defTabSz="914400"/>
                  <a:r>
                    <a:rPr lang="en-US" altLang="en-US" sz="1600" dirty="0">
                      <a:solidFill>
                        <a:srgbClr val="FFFFFF"/>
                      </a:solidFill>
                      <a:latin typeface="Segoe UI" panose="020B0502040204020203" pitchFamily="34" charset="0"/>
                    </a:rPr>
                    <a:t>2016</a:t>
                  </a:r>
                  <a:endParaRPr kumimoji="0" lang="en-US" altLang="en-US" sz="1600" b="0" i="0" u="none" strike="noStrike" cap="none" normalizeH="0" baseline="0" dirty="0">
                    <a:ln>
                      <a:noFill/>
                    </a:ln>
                    <a:solidFill>
                      <a:schemeClr val="tx1"/>
                    </a:solidFill>
                    <a:effectLst/>
                  </a:endParaRPr>
                </a:p>
              </p:txBody>
            </p:sp>
          </p:grpSp>
          <p:sp>
            <p:nvSpPr>
              <p:cNvPr id="296" name="Rectangle 57"/>
              <p:cNvSpPr>
                <a:spLocks noChangeArrowheads="1"/>
              </p:cNvSpPr>
              <p:nvPr/>
            </p:nvSpPr>
            <p:spPr bwMode="auto">
              <a:xfrm>
                <a:off x="8470450" y="4907681"/>
                <a:ext cx="739049" cy="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srgbClr val="525252"/>
                    </a:solidFill>
                    <a:effectLst/>
                    <a:uLnTx/>
                    <a:uFillTx/>
                    <a:latin typeface="Segoe UI" panose="020B0502040204020203" pitchFamily="34" charset="0"/>
                  </a:rPr>
                  <a:t>Primary</a:t>
                </a:r>
                <a:endParaRPr kumimoji="0" lang="en-US" altLang="en-US" sz="1400" b="0" i="0" u="none" strike="noStrike" kern="0" cap="none" spc="0" normalizeH="0" baseline="0" noProof="0" dirty="0">
                  <a:ln>
                    <a:noFill/>
                  </a:ln>
                  <a:solidFill>
                    <a:srgbClr val="525252"/>
                  </a:solidFill>
                  <a:effectLst/>
                  <a:uLnTx/>
                  <a:uFillTx/>
                </a:endParaRPr>
              </a:p>
            </p:txBody>
          </p:sp>
          <p:sp>
            <p:nvSpPr>
              <p:cNvPr id="297" name="Rectangle 57"/>
              <p:cNvSpPr>
                <a:spLocks noChangeArrowheads="1"/>
              </p:cNvSpPr>
              <p:nvPr/>
            </p:nvSpPr>
            <p:spPr bwMode="auto">
              <a:xfrm>
                <a:off x="8350168" y="6592646"/>
                <a:ext cx="9796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srgbClr val="525252"/>
                    </a:solidFill>
                    <a:effectLst/>
                    <a:uLnTx/>
                    <a:uFillTx/>
                    <a:latin typeface="Segoe UI" panose="020B0502040204020203" pitchFamily="34" charset="0"/>
                  </a:rPr>
                  <a:t>Secondary </a:t>
                </a:r>
                <a:endParaRPr kumimoji="0" lang="en-US" altLang="en-US" sz="1400" b="0" i="0" u="none" strike="noStrike" kern="0" cap="none" spc="0" normalizeH="0" baseline="0" noProof="0" dirty="0">
                  <a:ln>
                    <a:noFill/>
                  </a:ln>
                  <a:solidFill>
                    <a:srgbClr val="525252"/>
                  </a:solidFill>
                  <a:effectLst/>
                  <a:uLnTx/>
                  <a:uFillTx/>
                </a:endParaRPr>
              </a:p>
            </p:txBody>
          </p:sp>
        </p:grpSp>
        <p:cxnSp>
          <p:nvCxnSpPr>
            <p:cNvPr id="334" name="Straight Arrow Connector 333"/>
            <p:cNvCxnSpPr>
              <a:endCxn id="288" idx="2"/>
            </p:cNvCxnSpPr>
            <p:nvPr/>
          </p:nvCxnSpPr>
          <p:spPr>
            <a:xfrm flipV="1">
              <a:off x="3757918" y="4477561"/>
              <a:ext cx="1431531" cy="999007"/>
            </a:xfrm>
            <a:prstGeom prst="bentConnector2">
              <a:avLst/>
            </a:prstGeom>
            <a:noFill/>
            <a:ln w="57150" cap="flat" cmpd="sng" algn="ctr">
              <a:solidFill>
                <a:schemeClr val="tx1">
                  <a:lumMod val="60000"/>
                  <a:lumOff val="40000"/>
                </a:schemeClr>
              </a:solidFill>
              <a:prstDash val="dash"/>
              <a:headEnd type="none"/>
              <a:tailEnd type="triangle"/>
            </a:ln>
            <a:effectLst/>
          </p:spPr>
        </p:cxnSp>
        <p:cxnSp>
          <p:nvCxnSpPr>
            <p:cNvPr id="339" name="Straight Arrow Connector 333"/>
            <p:cNvCxnSpPr>
              <a:endCxn id="288" idx="2"/>
            </p:cNvCxnSpPr>
            <p:nvPr/>
          </p:nvCxnSpPr>
          <p:spPr>
            <a:xfrm flipV="1">
              <a:off x="3757918" y="4477561"/>
              <a:ext cx="1431532" cy="999007"/>
            </a:xfrm>
            <a:prstGeom prst="bentConnector2">
              <a:avLst/>
            </a:prstGeom>
            <a:noFill/>
            <a:ln w="57150" cap="flat" cmpd="sng" algn="ctr">
              <a:solidFill>
                <a:srgbClr val="FFB900"/>
              </a:solidFill>
              <a:prstDash val="solid"/>
              <a:headEnd type="none"/>
              <a:tailEnd type="triangle"/>
            </a:ln>
            <a:effectLst/>
          </p:spPr>
        </p:cxnSp>
        <p:sp>
          <p:nvSpPr>
            <p:cNvPr id="37" name="Freeform 92"/>
            <p:cNvSpPr>
              <a:spLocks/>
            </p:cNvSpPr>
            <p:nvPr/>
          </p:nvSpPr>
          <p:spPr bwMode="auto">
            <a:xfrm>
              <a:off x="4437412" y="2347438"/>
              <a:ext cx="1737393" cy="1468064"/>
            </a:xfrm>
            <a:custGeom>
              <a:avLst/>
              <a:gdLst>
                <a:gd name="T0" fmla="*/ 132 w 151"/>
                <a:gd name="T1" fmla="*/ 46 h 127"/>
                <a:gd name="T2" fmla="*/ 129 w 151"/>
                <a:gd name="T3" fmla="*/ 45 h 127"/>
                <a:gd name="T4" fmla="*/ 130 w 151"/>
                <a:gd name="T5" fmla="*/ 42 h 127"/>
                <a:gd name="T6" fmla="*/ 131 w 151"/>
                <a:gd name="T7" fmla="*/ 34 h 127"/>
                <a:gd name="T8" fmla="*/ 97 w 151"/>
                <a:gd name="T9" fmla="*/ 0 h 127"/>
                <a:gd name="T10" fmla="*/ 65 w 151"/>
                <a:gd name="T11" fmla="*/ 21 h 127"/>
                <a:gd name="T12" fmla="*/ 63 w 151"/>
                <a:gd name="T13" fmla="*/ 25 h 127"/>
                <a:gd name="T14" fmla="*/ 60 w 151"/>
                <a:gd name="T15" fmla="*/ 22 h 127"/>
                <a:gd name="T16" fmla="*/ 42 w 151"/>
                <a:gd name="T17" fmla="*/ 13 h 127"/>
                <a:gd name="T18" fmla="*/ 19 w 151"/>
                <a:gd name="T19" fmla="*/ 37 h 127"/>
                <a:gd name="T20" fmla="*/ 20 w 151"/>
                <a:gd name="T21" fmla="*/ 43 h 127"/>
                <a:gd name="T22" fmla="*/ 21 w 151"/>
                <a:gd name="T23" fmla="*/ 46 h 127"/>
                <a:gd name="T24" fmla="*/ 18 w 151"/>
                <a:gd name="T25" fmla="*/ 47 h 127"/>
                <a:gd name="T26" fmla="*/ 0 w 151"/>
                <a:gd name="T27" fmla="*/ 72 h 127"/>
                <a:gd name="T28" fmla="*/ 28 w 151"/>
                <a:gd name="T29" fmla="*/ 98 h 127"/>
                <a:gd name="T30" fmla="*/ 35 w 151"/>
                <a:gd name="T31" fmla="*/ 98 h 127"/>
                <a:gd name="T32" fmla="*/ 34 w 151"/>
                <a:gd name="T33" fmla="*/ 102 h 127"/>
                <a:gd name="T34" fmla="*/ 59 w 151"/>
                <a:gd name="T35" fmla="*/ 127 h 127"/>
                <a:gd name="T36" fmla="*/ 82 w 151"/>
                <a:gd name="T37" fmla="*/ 112 h 127"/>
                <a:gd name="T38" fmla="*/ 84 w 151"/>
                <a:gd name="T39" fmla="*/ 108 h 127"/>
                <a:gd name="T40" fmla="*/ 86 w 151"/>
                <a:gd name="T41" fmla="*/ 111 h 127"/>
                <a:gd name="T42" fmla="*/ 99 w 151"/>
                <a:gd name="T43" fmla="*/ 117 h 127"/>
                <a:gd name="T44" fmla="*/ 116 w 151"/>
                <a:gd name="T45" fmla="*/ 100 h 127"/>
                <a:gd name="T46" fmla="*/ 116 w 151"/>
                <a:gd name="T47" fmla="*/ 98 h 127"/>
                <a:gd name="T48" fmla="*/ 123 w 151"/>
                <a:gd name="T49" fmla="*/ 98 h 127"/>
                <a:gd name="T50" fmla="*/ 151 w 151"/>
                <a:gd name="T51" fmla="*/ 72 h 127"/>
                <a:gd name="T52" fmla="*/ 132 w 151"/>
                <a:gd name="T53" fmla="*/ 4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 h="127">
                  <a:moveTo>
                    <a:pt x="132" y="46"/>
                  </a:moveTo>
                  <a:cubicBezTo>
                    <a:pt x="129" y="45"/>
                    <a:pt x="129" y="45"/>
                    <a:pt x="129" y="45"/>
                  </a:cubicBezTo>
                  <a:cubicBezTo>
                    <a:pt x="130" y="42"/>
                    <a:pt x="130" y="42"/>
                    <a:pt x="130" y="42"/>
                  </a:cubicBezTo>
                  <a:cubicBezTo>
                    <a:pt x="130" y="40"/>
                    <a:pt x="131" y="37"/>
                    <a:pt x="131" y="34"/>
                  </a:cubicBezTo>
                  <a:cubicBezTo>
                    <a:pt x="131" y="15"/>
                    <a:pt x="115" y="0"/>
                    <a:pt x="97" y="0"/>
                  </a:cubicBezTo>
                  <a:cubicBezTo>
                    <a:pt x="83" y="0"/>
                    <a:pt x="71" y="8"/>
                    <a:pt x="65" y="21"/>
                  </a:cubicBezTo>
                  <a:cubicBezTo>
                    <a:pt x="63" y="25"/>
                    <a:pt x="63" y="25"/>
                    <a:pt x="63" y="25"/>
                  </a:cubicBezTo>
                  <a:cubicBezTo>
                    <a:pt x="60" y="22"/>
                    <a:pt x="60" y="22"/>
                    <a:pt x="60" y="22"/>
                  </a:cubicBezTo>
                  <a:cubicBezTo>
                    <a:pt x="56" y="16"/>
                    <a:pt x="49" y="13"/>
                    <a:pt x="42" y="13"/>
                  </a:cubicBezTo>
                  <a:cubicBezTo>
                    <a:pt x="30" y="13"/>
                    <a:pt x="19" y="24"/>
                    <a:pt x="19" y="37"/>
                  </a:cubicBezTo>
                  <a:cubicBezTo>
                    <a:pt x="19" y="39"/>
                    <a:pt x="20" y="41"/>
                    <a:pt x="20" y="43"/>
                  </a:cubicBezTo>
                  <a:cubicBezTo>
                    <a:pt x="21" y="46"/>
                    <a:pt x="21" y="46"/>
                    <a:pt x="21" y="46"/>
                  </a:cubicBezTo>
                  <a:cubicBezTo>
                    <a:pt x="18" y="47"/>
                    <a:pt x="18" y="47"/>
                    <a:pt x="18" y="47"/>
                  </a:cubicBezTo>
                  <a:cubicBezTo>
                    <a:pt x="7" y="51"/>
                    <a:pt x="0" y="60"/>
                    <a:pt x="0" y="72"/>
                  </a:cubicBezTo>
                  <a:cubicBezTo>
                    <a:pt x="0" y="86"/>
                    <a:pt x="12" y="98"/>
                    <a:pt x="28" y="98"/>
                  </a:cubicBezTo>
                  <a:cubicBezTo>
                    <a:pt x="35" y="98"/>
                    <a:pt x="35" y="98"/>
                    <a:pt x="35" y="98"/>
                  </a:cubicBezTo>
                  <a:cubicBezTo>
                    <a:pt x="35" y="98"/>
                    <a:pt x="34" y="101"/>
                    <a:pt x="34" y="102"/>
                  </a:cubicBezTo>
                  <a:cubicBezTo>
                    <a:pt x="34" y="116"/>
                    <a:pt x="46" y="127"/>
                    <a:pt x="59" y="127"/>
                  </a:cubicBezTo>
                  <a:cubicBezTo>
                    <a:pt x="69" y="127"/>
                    <a:pt x="78" y="121"/>
                    <a:pt x="82" y="112"/>
                  </a:cubicBezTo>
                  <a:cubicBezTo>
                    <a:pt x="84" y="108"/>
                    <a:pt x="84" y="108"/>
                    <a:pt x="84" y="108"/>
                  </a:cubicBezTo>
                  <a:cubicBezTo>
                    <a:pt x="86" y="111"/>
                    <a:pt x="86" y="111"/>
                    <a:pt x="86" y="111"/>
                  </a:cubicBezTo>
                  <a:cubicBezTo>
                    <a:pt x="89" y="115"/>
                    <a:pt x="94" y="117"/>
                    <a:pt x="99" y="117"/>
                  </a:cubicBezTo>
                  <a:cubicBezTo>
                    <a:pt x="108" y="117"/>
                    <a:pt x="116" y="109"/>
                    <a:pt x="116" y="100"/>
                  </a:cubicBezTo>
                  <a:cubicBezTo>
                    <a:pt x="116" y="99"/>
                    <a:pt x="116" y="98"/>
                    <a:pt x="116" y="98"/>
                  </a:cubicBezTo>
                  <a:cubicBezTo>
                    <a:pt x="123" y="98"/>
                    <a:pt x="123" y="98"/>
                    <a:pt x="123" y="98"/>
                  </a:cubicBezTo>
                  <a:cubicBezTo>
                    <a:pt x="139" y="98"/>
                    <a:pt x="151" y="86"/>
                    <a:pt x="151" y="72"/>
                  </a:cubicBezTo>
                  <a:cubicBezTo>
                    <a:pt x="151" y="60"/>
                    <a:pt x="144" y="50"/>
                    <a:pt x="132" y="46"/>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55" name="Group 54"/>
            <p:cNvGrpSpPr/>
            <p:nvPr/>
          </p:nvGrpSpPr>
          <p:grpSpPr>
            <a:xfrm>
              <a:off x="884237" y="3234295"/>
              <a:ext cx="691981" cy="1140048"/>
              <a:chOff x="4402379" y="4893576"/>
              <a:chExt cx="793736" cy="1307691"/>
            </a:xfrm>
          </p:grpSpPr>
          <p:grpSp>
            <p:nvGrpSpPr>
              <p:cNvPr id="56" name="Group 55"/>
              <p:cNvGrpSpPr/>
              <p:nvPr/>
            </p:nvGrpSpPr>
            <p:grpSpPr>
              <a:xfrm>
                <a:off x="4402379" y="4893576"/>
                <a:ext cx="793736" cy="796786"/>
                <a:chOff x="7226301" y="6251577"/>
                <a:chExt cx="412750" cy="414337"/>
              </a:xfrm>
            </p:grpSpPr>
            <p:sp>
              <p:nvSpPr>
                <p:cNvPr id="58" name="Freeform 5"/>
                <p:cNvSpPr>
                  <a:spLocks/>
                </p:cNvSpPr>
                <p:nvPr/>
              </p:nvSpPr>
              <p:spPr bwMode="auto">
                <a:xfrm>
                  <a:off x="7226301" y="6470651"/>
                  <a:ext cx="193675" cy="195263"/>
                </a:xfrm>
                <a:custGeom>
                  <a:avLst/>
                  <a:gdLst>
                    <a:gd name="T0" fmla="*/ 235 w 274"/>
                    <a:gd name="T1" fmla="*/ 233 h 273"/>
                    <a:gd name="T2" fmla="*/ 41 w 274"/>
                    <a:gd name="T3" fmla="*/ 233 h 273"/>
                    <a:gd name="T4" fmla="*/ 41 w 274"/>
                    <a:gd name="T5" fmla="*/ 41 h 273"/>
                    <a:gd name="T6" fmla="*/ 80 w 274"/>
                    <a:gd name="T7" fmla="*/ 41 h 273"/>
                    <a:gd name="T8" fmla="*/ 72 w 274"/>
                    <a:gd name="T9" fmla="*/ 3 h 273"/>
                    <a:gd name="T10" fmla="*/ 72 w 274"/>
                    <a:gd name="T11" fmla="*/ 0 h 273"/>
                    <a:gd name="T12" fmla="*/ 0 w 274"/>
                    <a:gd name="T13" fmla="*/ 0 h 273"/>
                    <a:gd name="T14" fmla="*/ 0 w 274"/>
                    <a:gd name="T15" fmla="*/ 273 h 273"/>
                    <a:gd name="T16" fmla="*/ 274 w 274"/>
                    <a:gd name="T17" fmla="*/ 273 h 273"/>
                    <a:gd name="T18" fmla="*/ 274 w 274"/>
                    <a:gd name="T19" fmla="*/ 112 h 273"/>
                    <a:gd name="T20" fmla="*/ 235 w 274"/>
                    <a:gd name="T21" fmla="*/ 112 h 273"/>
                    <a:gd name="T22" fmla="*/ 235 w 274"/>
                    <a:gd name="T23" fmla="*/ 23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73">
                      <a:moveTo>
                        <a:pt x="235" y="233"/>
                      </a:moveTo>
                      <a:lnTo>
                        <a:pt x="41" y="233"/>
                      </a:lnTo>
                      <a:lnTo>
                        <a:pt x="41" y="41"/>
                      </a:lnTo>
                      <a:lnTo>
                        <a:pt x="80" y="41"/>
                      </a:lnTo>
                      <a:cubicBezTo>
                        <a:pt x="75" y="30"/>
                        <a:pt x="72" y="17"/>
                        <a:pt x="72" y="3"/>
                      </a:cubicBezTo>
                      <a:cubicBezTo>
                        <a:pt x="72" y="3"/>
                        <a:pt x="72" y="1"/>
                        <a:pt x="72" y="0"/>
                      </a:cubicBezTo>
                      <a:lnTo>
                        <a:pt x="0" y="0"/>
                      </a:lnTo>
                      <a:lnTo>
                        <a:pt x="0" y="273"/>
                      </a:lnTo>
                      <a:lnTo>
                        <a:pt x="274" y="273"/>
                      </a:lnTo>
                      <a:lnTo>
                        <a:pt x="274" y="112"/>
                      </a:lnTo>
                      <a:lnTo>
                        <a:pt x="235" y="112"/>
                      </a:lnTo>
                      <a:lnTo>
                        <a:pt x="235" y="233"/>
                      </a:lnTo>
                      <a:close/>
                    </a:path>
                  </a:pathLst>
                </a:custGeom>
                <a:solidFill>
                  <a:srgbClr val="B4A0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59" name="Freeform 6"/>
                <p:cNvSpPr>
                  <a:spLocks/>
                </p:cNvSpPr>
                <p:nvPr/>
              </p:nvSpPr>
              <p:spPr bwMode="auto">
                <a:xfrm>
                  <a:off x="7443788" y="6470651"/>
                  <a:ext cx="195263" cy="195263"/>
                </a:xfrm>
                <a:custGeom>
                  <a:avLst/>
                  <a:gdLst>
                    <a:gd name="T0" fmla="*/ 198 w 274"/>
                    <a:gd name="T1" fmla="*/ 41 h 273"/>
                    <a:gd name="T2" fmla="*/ 233 w 274"/>
                    <a:gd name="T3" fmla="*/ 41 h 273"/>
                    <a:gd name="T4" fmla="*/ 233 w 274"/>
                    <a:gd name="T5" fmla="*/ 233 h 273"/>
                    <a:gd name="T6" fmla="*/ 39 w 274"/>
                    <a:gd name="T7" fmla="*/ 233 h 273"/>
                    <a:gd name="T8" fmla="*/ 39 w 274"/>
                    <a:gd name="T9" fmla="*/ 112 h 273"/>
                    <a:gd name="T10" fmla="*/ 0 w 274"/>
                    <a:gd name="T11" fmla="*/ 112 h 273"/>
                    <a:gd name="T12" fmla="*/ 0 w 274"/>
                    <a:gd name="T13" fmla="*/ 273 h 273"/>
                    <a:gd name="T14" fmla="*/ 274 w 274"/>
                    <a:gd name="T15" fmla="*/ 273 h 273"/>
                    <a:gd name="T16" fmla="*/ 274 w 274"/>
                    <a:gd name="T17" fmla="*/ 0 h 273"/>
                    <a:gd name="T18" fmla="*/ 188 w 274"/>
                    <a:gd name="T19" fmla="*/ 0 h 273"/>
                    <a:gd name="T20" fmla="*/ 198 w 274"/>
                    <a:gd name="T21" fmla="*/ 38 h 273"/>
                    <a:gd name="T22" fmla="*/ 198 w 274"/>
                    <a:gd name="T23" fmla="*/ 4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73">
                      <a:moveTo>
                        <a:pt x="198" y="41"/>
                      </a:moveTo>
                      <a:lnTo>
                        <a:pt x="233" y="41"/>
                      </a:lnTo>
                      <a:lnTo>
                        <a:pt x="233" y="233"/>
                      </a:lnTo>
                      <a:lnTo>
                        <a:pt x="39" y="233"/>
                      </a:lnTo>
                      <a:lnTo>
                        <a:pt x="39" y="112"/>
                      </a:lnTo>
                      <a:lnTo>
                        <a:pt x="0" y="112"/>
                      </a:lnTo>
                      <a:lnTo>
                        <a:pt x="0" y="273"/>
                      </a:lnTo>
                      <a:lnTo>
                        <a:pt x="274" y="273"/>
                      </a:lnTo>
                      <a:lnTo>
                        <a:pt x="274" y="0"/>
                      </a:lnTo>
                      <a:lnTo>
                        <a:pt x="188" y="0"/>
                      </a:lnTo>
                      <a:cubicBezTo>
                        <a:pt x="195" y="11"/>
                        <a:pt x="198" y="24"/>
                        <a:pt x="198" y="38"/>
                      </a:cubicBezTo>
                      <a:cubicBezTo>
                        <a:pt x="198" y="40"/>
                        <a:pt x="198" y="40"/>
                        <a:pt x="198" y="41"/>
                      </a:cubicBezTo>
                      <a:close/>
                    </a:path>
                  </a:pathLst>
                </a:custGeom>
                <a:solidFill>
                  <a:srgbClr val="B4A0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60" name="Freeform 7"/>
                <p:cNvSpPr>
                  <a:spLocks/>
                </p:cNvSpPr>
                <p:nvPr/>
              </p:nvSpPr>
              <p:spPr bwMode="auto">
                <a:xfrm>
                  <a:off x="7227888" y="6251577"/>
                  <a:ext cx="192088" cy="195263"/>
                </a:xfrm>
                <a:custGeom>
                  <a:avLst/>
                  <a:gdLst>
                    <a:gd name="T0" fmla="*/ 39 w 272"/>
                    <a:gd name="T1" fmla="*/ 232 h 272"/>
                    <a:gd name="T2" fmla="*/ 39 w 272"/>
                    <a:gd name="T3" fmla="*/ 39 h 272"/>
                    <a:gd name="T4" fmla="*/ 233 w 272"/>
                    <a:gd name="T5" fmla="*/ 39 h 272"/>
                    <a:gd name="T6" fmla="*/ 233 w 272"/>
                    <a:gd name="T7" fmla="*/ 151 h 272"/>
                    <a:gd name="T8" fmla="*/ 272 w 272"/>
                    <a:gd name="T9" fmla="*/ 131 h 272"/>
                    <a:gd name="T10" fmla="*/ 272 w 272"/>
                    <a:gd name="T11" fmla="*/ 0 h 272"/>
                    <a:gd name="T12" fmla="*/ 0 w 272"/>
                    <a:gd name="T13" fmla="*/ 0 h 272"/>
                    <a:gd name="T14" fmla="*/ 0 w 272"/>
                    <a:gd name="T15" fmla="*/ 272 h 272"/>
                    <a:gd name="T16" fmla="*/ 79 w 272"/>
                    <a:gd name="T17" fmla="*/ 272 h 272"/>
                    <a:gd name="T18" fmla="*/ 104 w 272"/>
                    <a:gd name="T19" fmla="*/ 233 h 272"/>
                    <a:gd name="T20" fmla="*/ 39 w 272"/>
                    <a:gd name="T21" fmla="*/ 2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 h="272">
                      <a:moveTo>
                        <a:pt x="39" y="232"/>
                      </a:moveTo>
                      <a:lnTo>
                        <a:pt x="39" y="39"/>
                      </a:lnTo>
                      <a:lnTo>
                        <a:pt x="233" y="39"/>
                      </a:lnTo>
                      <a:lnTo>
                        <a:pt x="233" y="151"/>
                      </a:lnTo>
                      <a:cubicBezTo>
                        <a:pt x="246" y="143"/>
                        <a:pt x="258" y="135"/>
                        <a:pt x="272" y="131"/>
                      </a:cubicBezTo>
                      <a:lnTo>
                        <a:pt x="272" y="0"/>
                      </a:lnTo>
                      <a:lnTo>
                        <a:pt x="0" y="0"/>
                      </a:lnTo>
                      <a:lnTo>
                        <a:pt x="0" y="272"/>
                      </a:lnTo>
                      <a:lnTo>
                        <a:pt x="79" y="272"/>
                      </a:lnTo>
                      <a:cubicBezTo>
                        <a:pt x="85" y="257"/>
                        <a:pt x="93" y="244"/>
                        <a:pt x="104" y="233"/>
                      </a:cubicBezTo>
                      <a:lnTo>
                        <a:pt x="39" y="232"/>
                      </a:lnTo>
                      <a:close/>
                    </a:path>
                  </a:pathLst>
                </a:custGeom>
                <a:solidFill>
                  <a:srgbClr val="B4A0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61" name="Freeform 8"/>
                <p:cNvSpPr>
                  <a:spLocks/>
                </p:cNvSpPr>
                <p:nvPr/>
              </p:nvSpPr>
              <p:spPr bwMode="auto">
                <a:xfrm>
                  <a:off x="7443788" y="6251577"/>
                  <a:ext cx="195263" cy="195263"/>
                </a:xfrm>
                <a:custGeom>
                  <a:avLst/>
                  <a:gdLst>
                    <a:gd name="T0" fmla="*/ 39 w 274"/>
                    <a:gd name="T1" fmla="*/ 130 h 273"/>
                    <a:gd name="T2" fmla="*/ 39 w 274"/>
                    <a:gd name="T3" fmla="*/ 41 h 273"/>
                    <a:gd name="T4" fmla="*/ 233 w 274"/>
                    <a:gd name="T5" fmla="*/ 41 h 273"/>
                    <a:gd name="T6" fmla="*/ 233 w 274"/>
                    <a:gd name="T7" fmla="*/ 234 h 273"/>
                    <a:gd name="T8" fmla="*/ 150 w 274"/>
                    <a:gd name="T9" fmla="*/ 234 h 273"/>
                    <a:gd name="T10" fmla="*/ 155 w 274"/>
                    <a:gd name="T11" fmla="*/ 272 h 273"/>
                    <a:gd name="T12" fmla="*/ 155 w 274"/>
                    <a:gd name="T13" fmla="*/ 273 h 273"/>
                    <a:gd name="T14" fmla="*/ 274 w 274"/>
                    <a:gd name="T15" fmla="*/ 273 h 273"/>
                    <a:gd name="T16" fmla="*/ 274 w 274"/>
                    <a:gd name="T17" fmla="*/ 0 h 273"/>
                    <a:gd name="T18" fmla="*/ 0 w 274"/>
                    <a:gd name="T19" fmla="*/ 0 h 273"/>
                    <a:gd name="T20" fmla="*/ 0 w 274"/>
                    <a:gd name="T21" fmla="*/ 126 h 273"/>
                    <a:gd name="T22" fmla="*/ 10 w 274"/>
                    <a:gd name="T23" fmla="*/ 126 h 273"/>
                    <a:gd name="T24" fmla="*/ 39 w 274"/>
                    <a:gd name="T25" fmla="*/ 13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273">
                      <a:moveTo>
                        <a:pt x="39" y="130"/>
                      </a:moveTo>
                      <a:lnTo>
                        <a:pt x="39" y="41"/>
                      </a:lnTo>
                      <a:lnTo>
                        <a:pt x="233" y="41"/>
                      </a:lnTo>
                      <a:lnTo>
                        <a:pt x="233" y="234"/>
                      </a:lnTo>
                      <a:lnTo>
                        <a:pt x="150" y="234"/>
                      </a:lnTo>
                      <a:cubicBezTo>
                        <a:pt x="152" y="246"/>
                        <a:pt x="155" y="259"/>
                        <a:pt x="155" y="272"/>
                      </a:cubicBezTo>
                      <a:cubicBezTo>
                        <a:pt x="155" y="272"/>
                        <a:pt x="155" y="273"/>
                        <a:pt x="155" y="273"/>
                      </a:cubicBezTo>
                      <a:lnTo>
                        <a:pt x="274" y="273"/>
                      </a:lnTo>
                      <a:lnTo>
                        <a:pt x="274" y="0"/>
                      </a:lnTo>
                      <a:lnTo>
                        <a:pt x="0" y="0"/>
                      </a:lnTo>
                      <a:lnTo>
                        <a:pt x="0" y="126"/>
                      </a:lnTo>
                      <a:cubicBezTo>
                        <a:pt x="3" y="126"/>
                        <a:pt x="7" y="126"/>
                        <a:pt x="10" y="126"/>
                      </a:cubicBezTo>
                      <a:cubicBezTo>
                        <a:pt x="20" y="126"/>
                        <a:pt x="30" y="128"/>
                        <a:pt x="39" y="130"/>
                      </a:cubicBezTo>
                      <a:close/>
                    </a:path>
                  </a:pathLst>
                </a:custGeom>
                <a:solidFill>
                  <a:srgbClr val="B4A0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62" name="Freeform 9"/>
                <p:cNvSpPr>
                  <a:spLocks/>
                </p:cNvSpPr>
                <p:nvPr/>
              </p:nvSpPr>
              <p:spPr bwMode="auto">
                <a:xfrm>
                  <a:off x="7300913" y="6362701"/>
                  <a:ext cx="261938" cy="165100"/>
                </a:xfrm>
                <a:custGeom>
                  <a:avLst/>
                  <a:gdLst>
                    <a:gd name="T0" fmla="*/ 370 w 370"/>
                    <a:gd name="T1" fmla="*/ 191 h 233"/>
                    <a:gd name="T2" fmla="*/ 328 w 370"/>
                    <a:gd name="T3" fmla="*/ 147 h 233"/>
                    <a:gd name="T4" fmla="*/ 322 w 370"/>
                    <a:gd name="T5" fmla="*/ 147 h 233"/>
                    <a:gd name="T6" fmla="*/ 326 w 370"/>
                    <a:gd name="T7" fmla="*/ 116 h 233"/>
                    <a:gd name="T8" fmla="*/ 212 w 370"/>
                    <a:gd name="T9" fmla="*/ 0 h 233"/>
                    <a:gd name="T10" fmla="*/ 103 w 370"/>
                    <a:gd name="T11" fmla="*/ 80 h 233"/>
                    <a:gd name="T12" fmla="*/ 78 w 370"/>
                    <a:gd name="T13" fmla="*/ 75 h 233"/>
                    <a:gd name="T14" fmla="*/ 0 w 370"/>
                    <a:gd name="T15" fmla="*/ 154 h 233"/>
                    <a:gd name="T16" fmla="*/ 78 w 370"/>
                    <a:gd name="T17" fmla="*/ 233 h 233"/>
                    <a:gd name="T18" fmla="*/ 332 w 370"/>
                    <a:gd name="T19" fmla="*/ 233 h 233"/>
                    <a:gd name="T20" fmla="*/ 370 w 370"/>
                    <a:gd name="T21" fmla="*/ 19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233">
                      <a:moveTo>
                        <a:pt x="370" y="191"/>
                      </a:moveTo>
                      <a:cubicBezTo>
                        <a:pt x="370" y="167"/>
                        <a:pt x="350" y="147"/>
                        <a:pt x="328" y="147"/>
                      </a:cubicBezTo>
                      <a:cubicBezTo>
                        <a:pt x="326" y="147"/>
                        <a:pt x="325" y="147"/>
                        <a:pt x="322" y="147"/>
                      </a:cubicBezTo>
                      <a:cubicBezTo>
                        <a:pt x="325" y="137"/>
                        <a:pt x="326" y="128"/>
                        <a:pt x="326" y="116"/>
                      </a:cubicBezTo>
                      <a:cubicBezTo>
                        <a:pt x="326" y="53"/>
                        <a:pt x="275" y="0"/>
                        <a:pt x="212" y="0"/>
                      </a:cubicBezTo>
                      <a:cubicBezTo>
                        <a:pt x="161" y="0"/>
                        <a:pt x="119" y="33"/>
                        <a:pt x="103" y="80"/>
                      </a:cubicBezTo>
                      <a:cubicBezTo>
                        <a:pt x="95" y="77"/>
                        <a:pt x="86" y="75"/>
                        <a:pt x="78" y="75"/>
                      </a:cubicBezTo>
                      <a:cubicBezTo>
                        <a:pt x="34" y="75"/>
                        <a:pt x="0" y="111"/>
                        <a:pt x="0" y="154"/>
                      </a:cubicBezTo>
                      <a:cubicBezTo>
                        <a:pt x="0" y="198"/>
                        <a:pt x="35" y="233"/>
                        <a:pt x="78" y="233"/>
                      </a:cubicBezTo>
                      <a:lnTo>
                        <a:pt x="332" y="233"/>
                      </a:lnTo>
                      <a:cubicBezTo>
                        <a:pt x="353" y="232"/>
                        <a:pt x="370" y="214"/>
                        <a:pt x="370" y="191"/>
                      </a:cubicBezTo>
                      <a:close/>
                    </a:path>
                  </a:pathLst>
                </a:custGeom>
                <a:solidFill>
                  <a:srgbClr val="B4A0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57" name="Rectangle 57"/>
              <p:cNvSpPr>
                <a:spLocks noChangeArrowheads="1"/>
              </p:cNvSpPr>
              <p:nvPr/>
            </p:nvSpPr>
            <p:spPr bwMode="auto">
              <a:xfrm>
                <a:off x="4402379" y="5924268"/>
                <a:ext cx="7937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Segoe UI" panose="020B0502040204020203" pitchFamily="34" charset="0"/>
                  </a:rPr>
                  <a:t>App</a:t>
                </a:r>
                <a:endParaRPr kumimoji="0" lang="en-US" altLang="en-US" sz="1800" b="0" i="0" u="none" strike="noStrike" kern="0" cap="none" spc="0" normalizeH="0" baseline="0" noProof="0" dirty="0">
                  <a:ln>
                    <a:noFill/>
                  </a:ln>
                  <a:solidFill>
                    <a:srgbClr val="FFFFFF"/>
                  </a:solidFill>
                  <a:effectLst/>
                  <a:uLnTx/>
                  <a:uFillTx/>
                  <a:latin typeface="Arial" panose="020B0604020202020204" pitchFamily="34" charset="0"/>
                </a:endParaRPr>
              </a:p>
            </p:txBody>
          </p:sp>
        </p:grpSp>
        <p:grpSp>
          <p:nvGrpSpPr>
            <p:cNvPr id="154" name="Group 153"/>
            <p:cNvGrpSpPr/>
            <p:nvPr/>
          </p:nvGrpSpPr>
          <p:grpSpPr>
            <a:xfrm>
              <a:off x="3059248" y="3139714"/>
              <a:ext cx="588243" cy="391714"/>
              <a:chOff x="1536371" y="4467748"/>
              <a:chExt cx="1965160" cy="1308609"/>
            </a:xfrm>
          </p:grpSpPr>
          <p:grpSp>
            <p:nvGrpSpPr>
              <p:cNvPr id="155" name="Group 66"/>
              <p:cNvGrpSpPr>
                <a:grpSpLocks noChangeAspect="1"/>
              </p:cNvGrpSpPr>
              <p:nvPr/>
            </p:nvGrpSpPr>
            <p:grpSpPr bwMode="auto">
              <a:xfrm>
                <a:off x="1536371" y="4467748"/>
                <a:ext cx="1965160" cy="1308609"/>
                <a:chOff x="1413" y="-1531"/>
                <a:chExt cx="1267" cy="769"/>
              </a:xfrm>
            </p:grpSpPr>
            <p:sp>
              <p:nvSpPr>
                <p:cNvPr id="157" name="Rectangle 67"/>
                <p:cNvSpPr>
                  <a:spLocks noChangeArrowheads="1"/>
                </p:cNvSpPr>
                <p:nvPr/>
              </p:nvSpPr>
              <p:spPr bwMode="auto">
                <a:xfrm>
                  <a:off x="1413" y="-1309"/>
                  <a:ext cx="1267" cy="547"/>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Line 68"/>
                <p:cNvSpPr>
                  <a:spLocks noChangeShapeType="1"/>
                </p:cNvSpPr>
                <p:nvPr/>
              </p:nvSpPr>
              <p:spPr bwMode="auto">
                <a:xfrm>
                  <a:off x="1413" y="-1235"/>
                  <a:ext cx="1267"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Line 69"/>
                <p:cNvSpPr>
                  <a:spLocks noChangeShapeType="1"/>
                </p:cNvSpPr>
                <p:nvPr/>
              </p:nvSpPr>
              <p:spPr bwMode="auto">
                <a:xfrm>
                  <a:off x="1413" y="-1166"/>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70"/>
                <p:cNvSpPr>
                  <a:spLocks noChangeShapeType="1"/>
                </p:cNvSpPr>
                <p:nvPr/>
              </p:nvSpPr>
              <p:spPr bwMode="auto">
                <a:xfrm>
                  <a:off x="1413" y="-1097"/>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Line 71"/>
                <p:cNvSpPr>
                  <a:spLocks noChangeShapeType="1"/>
                </p:cNvSpPr>
                <p:nvPr/>
              </p:nvSpPr>
              <p:spPr bwMode="auto">
                <a:xfrm>
                  <a:off x="1413" y="-1028"/>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Line 72"/>
                <p:cNvSpPr>
                  <a:spLocks noChangeShapeType="1"/>
                </p:cNvSpPr>
                <p:nvPr/>
              </p:nvSpPr>
              <p:spPr bwMode="auto">
                <a:xfrm>
                  <a:off x="1413" y="-959"/>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Line 73"/>
                <p:cNvSpPr>
                  <a:spLocks noChangeShapeType="1"/>
                </p:cNvSpPr>
                <p:nvPr/>
              </p:nvSpPr>
              <p:spPr bwMode="auto">
                <a:xfrm>
                  <a:off x="1413" y="-890"/>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Line 79"/>
                <p:cNvSpPr>
                  <a:spLocks noChangeShapeType="1"/>
                </p:cNvSpPr>
                <p:nvPr/>
              </p:nvSpPr>
              <p:spPr bwMode="auto">
                <a:xfrm>
                  <a:off x="1413" y="-825"/>
                  <a:ext cx="1267"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Line 80"/>
                <p:cNvSpPr>
                  <a:spLocks noChangeShapeType="1"/>
                </p:cNvSpPr>
                <p:nvPr/>
              </p:nvSpPr>
              <p:spPr bwMode="auto">
                <a:xfrm>
                  <a:off x="2521"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Line 81"/>
                <p:cNvSpPr>
                  <a:spLocks noChangeShapeType="1"/>
                </p:cNvSpPr>
                <p:nvPr/>
              </p:nvSpPr>
              <p:spPr bwMode="auto">
                <a:xfrm>
                  <a:off x="2171"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Line 82"/>
                <p:cNvSpPr>
                  <a:spLocks noChangeShapeType="1"/>
                </p:cNvSpPr>
                <p:nvPr/>
              </p:nvSpPr>
              <p:spPr bwMode="auto">
                <a:xfrm>
                  <a:off x="1965"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Line 83"/>
                <p:cNvSpPr>
                  <a:spLocks noChangeShapeType="1"/>
                </p:cNvSpPr>
                <p:nvPr/>
              </p:nvSpPr>
              <p:spPr bwMode="auto">
                <a:xfrm>
                  <a:off x="1896"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Line 84"/>
                <p:cNvSpPr>
                  <a:spLocks noChangeShapeType="1"/>
                </p:cNvSpPr>
                <p:nvPr/>
              </p:nvSpPr>
              <p:spPr bwMode="auto">
                <a:xfrm>
                  <a:off x="1758"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Line 85"/>
                <p:cNvSpPr>
                  <a:spLocks noChangeShapeType="1"/>
                </p:cNvSpPr>
                <p:nvPr/>
              </p:nvSpPr>
              <p:spPr bwMode="auto">
                <a:xfrm>
                  <a:off x="1620" y="-1235"/>
                  <a:ext cx="4"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Line 86"/>
                <p:cNvSpPr>
                  <a:spLocks noChangeShapeType="1"/>
                </p:cNvSpPr>
                <p:nvPr/>
              </p:nvSpPr>
              <p:spPr bwMode="auto">
                <a:xfrm>
                  <a:off x="2343"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Line 87"/>
                <p:cNvSpPr>
                  <a:spLocks noChangeShapeType="1"/>
                </p:cNvSpPr>
                <p:nvPr/>
              </p:nvSpPr>
              <p:spPr bwMode="auto">
                <a:xfrm>
                  <a:off x="1549"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88"/>
                <p:cNvSpPr>
                  <a:spLocks/>
                </p:cNvSpPr>
                <p:nvPr/>
              </p:nvSpPr>
              <p:spPr bwMode="auto">
                <a:xfrm>
                  <a:off x="1413" y="-1531"/>
                  <a:ext cx="1267" cy="222"/>
                </a:xfrm>
                <a:custGeom>
                  <a:avLst/>
                  <a:gdLst>
                    <a:gd name="T0" fmla="*/ 0 w 1267"/>
                    <a:gd name="T1" fmla="*/ 195 h 195"/>
                    <a:gd name="T2" fmla="*/ 1267 w 1267"/>
                    <a:gd name="T3" fmla="*/ 195 h 195"/>
                    <a:gd name="T4" fmla="*/ 1267 w 1267"/>
                    <a:gd name="T5" fmla="*/ 0 h 195"/>
                    <a:gd name="T6" fmla="*/ 0 w 1267"/>
                    <a:gd name="T7" fmla="*/ 0 h 195"/>
                    <a:gd name="T8" fmla="*/ 0 w 1267"/>
                    <a:gd name="T9" fmla="*/ 195 h 195"/>
                    <a:gd name="T10" fmla="*/ 0 w 1267"/>
                    <a:gd name="T11" fmla="*/ 195 h 195"/>
                  </a:gdLst>
                  <a:ahLst/>
                  <a:cxnLst>
                    <a:cxn ang="0">
                      <a:pos x="T0" y="T1"/>
                    </a:cxn>
                    <a:cxn ang="0">
                      <a:pos x="T2" y="T3"/>
                    </a:cxn>
                    <a:cxn ang="0">
                      <a:pos x="T4" y="T5"/>
                    </a:cxn>
                    <a:cxn ang="0">
                      <a:pos x="T6" y="T7"/>
                    </a:cxn>
                    <a:cxn ang="0">
                      <a:pos x="T8" y="T9"/>
                    </a:cxn>
                    <a:cxn ang="0">
                      <a:pos x="T10" y="T11"/>
                    </a:cxn>
                  </a:cxnLst>
                  <a:rect l="0" t="0" r="r" b="b"/>
                  <a:pathLst>
                    <a:path w="1267" h="195">
                      <a:moveTo>
                        <a:pt x="0" y="195"/>
                      </a:moveTo>
                      <a:lnTo>
                        <a:pt x="1267" y="195"/>
                      </a:lnTo>
                      <a:lnTo>
                        <a:pt x="1267" y="0"/>
                      </a:lnTo>
                      <a:lnTo>
                        <a:pt x="0" y="0"/>
                      </a:lnTo>
                      <a:lnTo>
                        <a:pt x="0" y="195"/>
                      </a:lnTo>
                      <a:lnTo>
                        <a:pt x="0" y="19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6" name="TextBox 155"/>
              <p:cNvSpPr txBox="1"/>
              <p:nvPr/>
            </p:nvSpPr>
            <p:spPr>
              <a:xfrm>
                <a:off x="1536371" y="4467748"/>
                <a:ext cx="1469372" cy="352425"/>
              </a:xfrm>
              <a:prstGeom prst="rect">
                <a:avLst/>
              </a:prstGeom>
              <a:noFill/>
            </p:spPr>
            <p:txBody>
              <a:bodyPr wrap="square" lIns="182880" tIns="91440" rIns="0" bIns="91440" rtlCol="0" anchor="ctr" anchorCtr="0">
                <a:noAutofit/>
              </a:bodyPr>
              <a:lstStyle/>
              <a:p>
                <a:pPr>
                  <a:spcBef>
                    <a:spcPts val="1500"/>
                  </a:spcBef>
                </a:pPr>
                <a:endParaRPr lang="en-US" sz="1050" dirty="0">
                  <a:solidFill>
                    <a:schemeClr val="bg1"/>
                  </a:solidFill>
                </a:endParaRPr>
              </a:p>
            </p:txBody>
          </p:sp>
        </p:grpSp>
        <p:grpSp>
          <p:nvGrpSpPr>
            <p:cNvPr id="174" name="Group 173"/>
            <p:cNvGrpSpPr/>
            <p:nvPr/>
          </p:nvGrpSpPr>
          <p:grpSpPr>
            <a:xfrm>
              <a:off x="3059671" y="3607210"/>
              <a:ext cx="587820" cy="375527"/>
              <a:chOff x="1536371" y="4467748"/>
              <a:chExt cx="1965160" cy="1308609"/>
            </a:xfrm>
          </p:grpSpPr>
          <p:grpSp>
            <p:nvGrpSpPr>
              <p:cNvPr id="175" name="Group 66"/>
              <p:cNvGrpSpPr>
                <a:grpSpLocks noChangeAspect="1"/>
              </p:cNvGrpSpPr>
              <p:nvPr/>
            </p:nvGrpSpPr>
            <p:grpSpPr bwMode="auto">
              <a:xfrm>
                <a:off x="1536371" y="4467748"/>
                <a:ext cx="1965160" cy="1308609"/>
                <a:chOff x="1413" y="-1531"/>
                <a:chExt cx="1267" cy="769"/>
              </a:xfrm>
            </p:grpSpPr>
            <p:sp>
              <p:nvSpPr>
                <p:cNvPr id="177" name="Rectangle 67"/>
                <p:cNvSpPr>
                  <a:spLocks noChangeArrowheads="1"/>
                </p:cNvSpPr>
                <p:nvPr/>
              </p:nvSpPr>
              <p:spPr bwMode="auto">
                <a:xfrm>
                  <a:off x="1413" y="-1309"/>
                  <a:ext cx="1267" cy="547"/>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Line 68"/>
                <p:cNvSpPr>
                  <a:spLocks noChangeShapeType="1"/>
                </p:cNvSpPr>
                <p:nvPr/>
              </p:nvSpPr>
              <p:spPr bwMode="auto">
                <a:xfrm>
                  <a:off x="1413" y="-1235"/>
                  <a:ext cx="1267"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Line 69"/>
                <p:cNvSpPr>
                  <a:spLocks noChangeShapeType="1"/>
                </p:cNvSpPr>
                <p:nvPr/>
              </p:nvSpPr>
              <p:spPr bwMode="auto">
                <a:xfrm>
                  <a:off x="1413" y="-1166"/>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Line 70"/>
                <p:cNvSpPr>
                  <a:spLocks noChangeShapeType="1"/>
                </p:cNvSpPr>
                <p:nvPr/>
              </p:nvSpPr>
              <p:spPr bwMode="auto">
                <a:xfrm>
                  <a:off x="1413" y="-1097"/>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Line 71"/>
                <p:cNvSpPr>
                  <a:spLocks noChangeShapeType="1"/>
                </p:cNvSpPr>
                <p:nvPr/>
              </p:nvSpPr>
              <p:spPr bwMode="auto">
                <a:xfrm>
                  <a:off x="1413" y="-1028"/>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Line 72"/>
                <p:cNvSpPr>
                  <a:spLocks noChangeShapeType="1"/>
                </p:cNvSpPr>
                <p:nvPr/>
              </p:nvSpPr>
              <p:spPr bwMode="auto">
                <a:xfrm>
                  <a:off x="1413" y="-959"/>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Line 73"/>
                <p:cNvSpPr>
                  <a:spLocks noChangeShapeType="1"/>
                </p:cNvSpPr>
                <p:nvPr/>
              </p:nvSpPr>
              <p:spPr bwMode="auto">
                <a:xfrm>
                  <a:off x="1413" y="-890"/>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Line 79"/>
                <p:cNvSpPr>
                  <a:spLocks noChangeShapeType="1"/>
                </p:cNvSpPr>
                <p:nvPr/>
              </p:nvSpPr>
              <p:spPr bwMode="auto">
                <a:xfrm>
                  <a:off x="1413" y="-825"/>
                  <a:ext cx="1267"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Line 80"/>
                <p:cNvSpPr>
                  <a:spLocks noChangeShapeType="1"/>
                </p:cNvSpPr>
                <p:nvPr/>
              </p:nvSpPr>
              <p:spPr bwMode="auto">
                <a:xfrm>
                  <a:off x="2521"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Line 81"/>
                <p:cNvSpPr>
                  <a:spLocks noChangeShapeType="1"/>
                </p:cNvSpPr>
                <p:nvPr/>
              </p:nvSpPr>
              <p:spPr bwMode="auto">
                <a:xfrm>
                  <a:off x="2171"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Line 82"/>
                <p:cNvSpPr>
                  <a:spLocks noChangeShapeType="1"/>
                </p:cNvSpPr>
                <p:nvPr/>
              </p:nvSpPr>
              <p:spPr bwMode="auto">
                <a:xfrm>
                  <a:off x="1965"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Line 83"/>
                <p:cNvSpPr>
                  <a:spLocks noChangeShapeType="1"/>
                </p:cNvSpPr>
                <p:nvPr/>
              </p:nvSpPr>
              <p:spPr bwMode="auto">
                <a:xfrm>
                  <a:off x="1896"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84"/>
                <p:cNvSpPr>
                  <a:spLocks noChangeShapeType="1"/>
                </p:cNvSpPr>
                <p:nvPr/>
              </p:nvSpPr>
              <p:spPr bwMode="auto">
                <a:xfrm>
                  <a:off x="1758"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Line 85"/>
                <p:cNvSpPr>
                  <a:spLocks noChangeShapeType="1"/>
                </p:cNvSpPr>
                <p:nvPr/>
              </p:nvSpPr>
              <p:spPr bwMode="auto">
                <a:xfrm>
                  <a:off x="1620" y="-1235"/>
                  <a:ext cx="4"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Line 86"/>
                <p:cNvSpPr>
                  <a:spLocks noChangeShapeType="1"/>
                </p:cNvSpPr>
                <p:nvPr/>
              </p:nvSpPr>
              <p:spPr bwMode="auto">
                <a:xfrm>
                  <a:off x="2343"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Line 87"/>
                <p:cNvSpPr>
                  <a:spLocks noChangeShapeType="1"/>
                </p:cNvSpPr>
                <p:nvPr/>
              </p:nvSpPr>
              <p:spPr bwMode="auto">
                <a:xfrm>
                  <a:off x="1549"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88"/>
                <p:cNvSpPr>
                  <a:spLocks/>
                </p:cNvSpPr>
                <p:nvPr/>
              </p:nvSpPr>
              <p:spPr bwMode="auto">
                <a:xfrm>
                  <a:off x="1413" y="-1531"/>
                  <a:ext cx="1267" cy="222"/>
                </a:xfrm>
                <a:custGeom>
                  <a:avLst/>
                  <a:gdLst>
                    <a:gd name="T0" fmla="*/ 0 w 1267"/>
                    <a:gd name="T1" fmla="*/ 195 h 195"/>
                    <a:gd name="T2" fmla="*/ 1267 w 1267"/>
                    <a:gd name="T3" fmla="*/ 195 h 195"/>
                    <a:gd name="T4" fmla="*/ 1267 w 1267"/>
                    <a:gd name="T5" fmla="*/ 0 h 195"/>
                    <a:gd name="T6" fmla="*/ 0 w 1267"/>
                    <a:gd name="T7" fmla="*/ 0 h 195"/>
                    <a:gd name="T8" fmla="*/ 0 w 1267"/>
                    <a:gd name="T9" fmla="*/ 195 h 195"/>
                    <a:gd name="T10" fmla="*/ 0 w 1267"/>
                    <a:gd name="T11" fmla="*/ 195 h 195"/>
                  </a:gdLst>
                  <a:ahLst/>
                  <a:cxnLst>
                    <a:cxn ang="0">
                      <a:pos x="T0" y="T1"/>
                    </a:cxn>
                    <a:cxn ang="0">
                      <a:pos x="T2" y="T3"/>
                    </a:cxn>
                    <a:cxn ang="0">
                      <a:pos x="T4" y="T5"/>
                    </a:cxn>
                    <a:cxn ang="0">
                      <a:pos x="T6" y="T7"/>
                    </a:cxn>
                    <a:cxn ang="0">
                      <a:pos x="T8" y="T9"/>
                    </a:cxn>
                    <a:cxn ang="0">
                      <a:pos x="T10" y="T11"/>
                    </a:cxn>
                  </a:cxnLst>
                  <a:rect l="0" t="0" r="r" b="b"/>
                  <a:pathLst>
                    <a:path w="1267" h="195">
                      <a:moveTo>
                        <a:pt x="0" y="195"/>
                      </a:moveTo>
                      <a:lnTo>
                        <a:pt x="1267" y="195"/>
                      </a:lnTo>
                      <a:lnTo>
                        <a:pt x="1267" y="0"/>
                      </a:lnTo>
                      <a:lnTo>
                        <a:pt x="0" y="0"/>
                      </a:lnTo>
                      <a:lnTo>
                        <a:pt x="0" y="195"/>
                      </a:lnTo>
                      <a:lnTo>
                        <a:pt x="0" y="195"/>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6" name="TextBox 175"/>
              <p:cNvSpPr txBox="1"/>
              <p:nvPr/>
            </p:nvSpPr>
            <p:spPr>
              <a:xfrm>
                <a:off x="1536371" y="4467748"/>
                <a:ext cx="1469372" cy="352425"/>
              </a:xfrm>
              <a:prstGeom prst="rect">
                <a:avLst/>
              </a:prstGeom>
              <a:noFill/>
            </p:spPr>
            <p:txBody>
              <a:bodyPr wrap="square" lIns="182880" tIns="91440" rIns="0" bIns="91440" rtlCol="0" anchor="ctr" anchorCtr="0">
                <a:noAutofit/>
              </a:bodyPr>
              <a:lstStyle/>
              <a:p>
                <a:pPr>
                  <a:spcBef>
                    <a:spcPts val="1500"/>
                  </a:spcBef>
                </a:pPr>
                <a:endParaRPr lang="en-US" sz="1050" dirty="0">
                  <a:solidFill>
                    <a:schemeClr val="bg1"/>
                  </a:solidFill>
                </a:endParaRPr>
              </a:p>
            </p:txBody>
          </p:sp>
        </p:grpSp>
        <p:grpSp>
          <p:nvGrpSpPr>
            <p:cNvPr id="241" name="Group 240"/>
            <p:cNvGrpSpPr/>
            <p:nvPr/>
          </p:nvGrpSpPr>
          <p:grpSpPr>
            <a:xfrm>
              <a:off x="3043387" y="5061852"/>
              <a:ext cx="588243" cy="391714"/>
              <a:chOff x="1536371" y="4467748"/>
              <a:chExt cx="1965160" cy="1308609"/>
            </a:xfrm>
          </p:grpSpPr>
          <p:grpSp>
            <p:nvGrpSpPr>
              <p:cNvPr id="262" name="Group 66"/>
              <p:cNvGrpSpPr>
                <a:grpSpLocks noChangeAspect="1"/>
              </p:cNvGrpSpPr>
              <p:nvPr/>
            </p:nvGrpSpPr>
            <p:grpSpPr bwMode="auto">
              <a:xfrm>
                <a:off x="1536371" y="4467748"/>
                <a:ext cx="1965160" cy="1308609"/>
                <a:chOff x="1413" y="-1531"/>
                <a:chExt cx="1267" cy="769"/>
              </a:xfrm>
            </p:grpSpPr>
            <p:sp>
              <p:nvSpPr>
                <p:cNvPr id="264" name="Rectangle 67"/>
                <p:cNvSpPr>
                  <a:spLocks noChangeArrowheads="1"/>
                </p:cNvSpPr>
                <p:nvPr/>
              </p:nvSpPr>
              <p:spPr bwMode="auto">
                <a:xfrm>
                  <a:off x="1413" y="-1309"/>
                  <a:ext cx="1267" cy="547"/>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Line 68"/>
                <p:cNvSpPr>
                  <a:spLocks noChangeShapeType="1"/>
                </p:cNvSpPr>
                <p:nvPr/>
              </p:nvSpPr>
              <p:spPr bwMode="auto">
                <a:xfrm>
                  <a:off x="1413" y="-1235"/>
                  <a:ext cx="1267"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Line 69"/>
                <p:cNvSpPr>
                  <a:spLocks noChangeShapeType="1"/>
                </p:cNvSpPr>
                <p:nvPr/>
              </p:nvSpPr>
              <p:spPr bwMode="auto">
                <a:xfrm>
                  <a:off x="1413" y="-1166"/>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Line 70"/>
                <p:cNvSpPr>
                  <a:spLocks noChangeShapeType="1"/>
                </p:cNvSpPr>
                <p:nvPr/>
              </p:nvSpPr>
              <p:spPr bwMode="auto">
                <a:xfrm>
                  <a:off x="1413" y="-1097"/>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Line 71"/>
                <p:cNvSpPr>
                  <a:spLocks noChangeShapeType="1"/>
                </p:cNvSpPr>
                <p:nvPr/>
              </p:nvSpPr>
              <p:spPr bwMode="auto">
                <a:xfrm>
                  <a:off x="1413" y="-1028"/>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Line 72"/>
                <p:cNvSpPr>
                  <a:spLocks noChangeShapeType="1"/>
                </p:cNvSpPr>
                <p:nvPr/>
              </p:nvSpPr>
              <p:spPr bwMode="auto">
                <a:xfrm>
                  <a:off x="1413" y="-959"/>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Line 73"/>
                <p:cNvSpPr>
                  <a:spLocks noChangeShapeType="1"/>
                </p:cNvSpPr>
                <p:nvPr/>
              </p:nvSpPr>
              <p:spPr bwMode="auto">
                <a:xfrm>
                  <a:off x="1413" y="-890"/>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Line 79"/>
                <p:cNvSpPr>
                  <a:spLocks noChangeShapeType="1"/>
                </p:cNvSpPr>
                <p:nvPr/>
              </p:nvSpPr>
              <p:spPr bwMode="auto">
                <a:xfrm>
                  <a:off x="1413" y="-825"/>
                  <a:ext cx="1267"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Line 80"/>
                <p:cNvSpPr>
                  <a:spLocks noChangeShapeType="1"/>
                </p:cNvSpPr>
                <p:nvPr/>
              </p:nvSpPr>
              <p:spPr bwMode="auto">
                <a:xfrm>
                  <a:off x="2521"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Line 81"/>
                <p:cNvSpPr>
                  <a:spLocks noChangeShapeType="1"/>
                </p:cNvSpPr>
                <p:nvPr/>
              </p:nvSpPr>
              <p:spPr bwMode="auto">
                <a:xfrm>
                  <a:off x="2171"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Line 82"/>
                <p:cNvSpPr>
                  <a:spLocks noChangeShapeType="1"/>
                </p:cNvSpPr>
                <p:nvPr/>
              </p:nvSpPr>
              <p:spPr bwMode="auto">
                <a:xfrm>
                  <a:off x="1965"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Line 83"/>
                <p:cNvSpPr>
                  <a:spLocks noChangeShapeType="1"/>
                </p:cNvSpPr>
                <p:nvPr/>
              </p:nvSpPr>
              <p:spPr bwMode="auto">
                <a:xfrm>
                  <a:off x="1896"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Line 84"/>
                <p:cNvSpPr>
                  <a:spLocks noChangeShapeType="1"/>
                </p:cNvSpPr>
                <p:nvPr/>
              </p:nvSpPr>
              <p:spPr bwMode="auto">
                <a:xfrm>
                  <a:off x="1758"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Line 85"/>
                <p:cNvSpPr>
                  <a:spLocks noChangeShapeType="1"/>
                </p:cNvSpPr>
                <p:nvPr/>
              </p:nvSpPr>
              <p:spPr bwMode="auto">
                <a:xfrm>
                  <a:off x="1620" y="-1235"/>
                  <a:ext cx="4"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Line 86"/>
                <p:cNvSpPr>
                  <a:spLocks noChangeShapeType="1"/>
                </p:cNvSpPr>
                <p:nvPr/>
              </p:nvSpPr>
              <p:spPr bwMode="auto">
                <a:xfrm>
                  <a:off x="2343"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Line 87"/>
                <p:cNvSpPr>
                  <a:spLocks noChangeShapeType="1"/>
                </p:cNvSpPr>
                <p:nvPr/>
              </p:nvSpPr>
              <p:spPr bwMode="auto">
                <a:xfrm>
                  <a:off x="1549"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Freeform 88"/>
                <p:cNvSpPr>
                  <a:spLocks/>
                </p:cNvSpPr>
                <p:nvPr/>
              </p:nvSpPr>
              <p:spPr bwMode="auto">
                <a:xfrm>
                  <a:off x="1413" y="-1531"/>
                  <a:ext cx="1267" cy="222"/>
                </a:xfrm>
                <a:custGeom>
                  <a:avLst/>
                  <a:gdLst>
                    <a:gd name="T0" fmla="*/ 0 w 1267"/>
                    <a:gd name="T1" fmla="*/ 195 h 195"/>
                    <a:gd name="T2" fmla="*/ 1267 w 1267"/>
                    <a:gd name="T3" fmla="*/ 195 h 195"/>
                    <a:gd name="T4" fmla="*/ 1267 w 1267"/>
                    <a:gd name="T5" fmla="*/ 0 h 195"/>
                    <a:gd name="T6" fmla="*/ 0 w 1267"/>
                    <a:gd name="T7" fmla="*/ 0 h 195"/>
                    <a:gd name="T8" fmla="*/ 0 w 1267"/>
                    <a:gd name="T9" fmla="*/ 195 h 195"/>
                    <a:gd name="T10" fmla="*/ 0 w 1267"/>
                    <a:gd name="T11" fmla="*/ 195 h 195"/>
                  </a:gdLst>
                  <a:ahLst/>
                  <a:cxnLst>
                    <a:cxn ang="0">
                      <a:pos x="T0" y="T1"/>
                    </a:cxn>
                    <a:cxn ang="0">
                      <a:pos x="T2" y="T3"/>
                    </a:cxn>
                    <a:cxn ang="0">
                      <a:pos x="T4" y="T5"/>
                    </a:cxn>
                    <a:cxn ang="0">
                      <a:pos x="T6" y="T7"/>
                    </a:cxn>
                    <a:cxn ang="0">
                      <a:pos x="T8" y="T9"/>
                    </a:cxn>
                    <a:cxn ang="0">
                      <a:pos x="T10" y="T11"/>
                    </a:cxn>
                  </a:cxnLst>
                  <a:rect l="0" t="0" r="r" b="b"/>
                  <a:pathLst>
                    <a:path w="1267" h="195">
                      <a:moveTo>
                        <a:pt x="0" y="195"/>
                      </a:moveTo>
                      <a:lnTo>
                        <a:pt x="1267" y="195"/>
                      </a:lnTo>
                      <a:lnTo>
                        <a:pt x="1267" y="0"/>
                      </a:lnTo>
                      <a:lnTo>
                        <a:pt x="0" y="0"/>
                      </a:lnTo>
                      <a:lnTo>
                        <a:pt x="0" y="195"/>
                      </a:lnTo>
                      <a:lnTo>
                        <a:pt x="0" y="19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3" name="TextBox 262"/>
              <p:cNvSpPr txBox="1"/>
              <p:nvPr/>
            </p:nvSpPr>
            <p:spPr>
              <a:xfrm>
                <a:off x="1536371" y="4467748"/>
                <a:ext cx="1469372" cy="352425"/>
              </a:xfrm>
              <a:prstGeom prst="rect">
                <a:avLst/>
              </a:prstGeom>
              <a:noFill/>
            </p:spPr>
            <p:txBody>
              <a:bodyPr wrap="square" lIns="182880" tIns="91440" rIns="0" bIns="91440" rtlCol="0" anchor="ctr" anchorCtr="0">
                <a:noAutofit/>
              </a:bodyPr>
              <a:lstStyle/>
              <a:p>
                <a:pPr>
                  <a:spcBef>
                    <a:spcPts val="1500"/>
                  </a:spcBef>
                </a:pPr>
                <a:endParaRPr lang="en-US" sz="1050" dirty="0">
                  <a:solidFill>
                    <a:schemeClr val="bg1"/>
                  </a:solidFill>
                </a:endParaRPr>
              </a:p>
            </p:txBody>
          </p:sp>
        </p:grpSp>
        <p:grpSp>
          <p:nvGrpSpPr>
            <p:cNvPr id="242" name="Group 241"/>
            <p:cNvGrpSpPr/>
            <p:nvPr/>
          </p:nvGrpSpPr>
          <p:grpSpPr>
            <a:xfrm>
              <a:off x="3043810" y="5529348"/>
              <a:ext cx="587820" cy="375527"/>
              <a:chOff x="1536371" y="4467748"/>
              <a:chExt cx="1965160" cy="1308609"/>
            </a:xfrm>
          </p:grpSpPr>
          <p:grpSp>
            <p:nvGrpSpPr>
              <p:cNvPr id="243" name="Group 66"/>
              <p:cNvGrpSpPr>
                <a:grpSpLocks noChangeAspect="1"/>
              </p:cNvGrpSpPr>
              <p:nvPr/>
            </p:nvGrpSpPr>
            <p:grpSpPr bwMode="auto">
              <a:xfrm>
                <a:off x="1536371" y="4467748"/>
                <a:ext cx="1965160" cy="1308609"/>
                <a:chOff x="1413" y="-1531"/>
                <a:chExt cx="1267" cy="769"/>
              </a:xfrm>
            </p:grpSpPr>
            <p:sp>
              <p:nvSpPr>
                <p:cNvPr id="245" name="Rectangle 67"/>
                <p:cNvSpPr>
                  <a:spLocks noChangeArrowheads="1"/>
                </p:cNvSpPr>
                <p:nvPr/>
              </p:nvSpPr>
              <p:spPr bwMode="auto">
                <a:xfrm>
                  <a:off x="1413" y="-1309"/>
                  <a:ext cx="1267" cy="547"/>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Line 68"/>
                <p:cNvSpPr>
                  <a:spLocks noChangeShapeType="1"/>
                </p:cNvSpPr>
                <p:nvPr/>
              </p:nvSpPr>
              <p:spPr bwMode="auto">
                <a:xfrm>
                  <a:off x="1413" y="-1235"/>
                  <a:ext cx="1267"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Line 69"/>
                <p:cNvSpPr>
                  <a:spLocks noChangeShapeType="1"/>
                </p:cNvSpPr>
                <p:nvPr/>
              </p:nvSpPr>
              <p:spPr bwMode="auto">
                <a:xfrm>
                  <a:off x="1413" y="-1166"/>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Line 70"/>
                <p:cNvSpPr>
                  <a:spLocks noChangeShapeType="1"/>
                </p:cNvSpPr>
                <p:nvPr/>
              </p:nvSpPr>
              <p:spPr bwMode="auto">
                <a:xfrm>
                  <a:off x="1413" y="-1097"/>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Line 71"/>
                <p:cNvSpPr>
                  <a:spLocks noChangeShapeType="1"/>
                </p:cNvSpPr>
                <p:nvPr/>
              </p:nvSpPr>
              <p:spPr bwMode="auto">
                <a:xfrm>
                  <a:off x="1413" y="-1028"/>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Line 72"/>
                <p:cNvSpPr>
                  <a:spLocks noChangeShapeType="1"/>
                </p:cNvSpPr>
                <p:nvPr/>
              </p:nvSpPr>
              <p:spPr bwMode="auto">
                <a:xfrm>
                  <a:off x="1413" y="-959"/>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Line 73"/>
                <p:cNvSpPr>
                  <a:spLocks noChangeShapeType="1"/>
                </p:cNvSpPr>
                <p:nvPr/>
              </p:nvSpPr>
              <p:spPr bwMode="auto">
                <a:xfrm>
                  <a:off x="1413" y="-890"/>
                  <a:ext cx="1267"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Line 79"/>
                <p:cNvSpPr>
                  <a:spLocks noChangeShapeType="1"/>
                </p:cNvSpPr>
                <p:nvPr/>
              </p:nvSpPr>
              <p:spPr bwMode="auto">
                <a:xfrm>
                  <a:off x="1413" y="-825"/>
                  <a:ext cx="1267"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Line 80"/>
                <p:cNvSpPr>
                  <a:spLocks noChangeShapeType="1"/>
                </p:cNvSpPr>
                <p:nvPr/>
              </p:nvSpPr>
              <p:spPr bwMode="auto">
                <a:xfrm>
                  <a:off x="2521"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Line 81"/>
                <p:cNvSpPr>
                  <a:spLocks noChangeShapeType="1"/>
                </p:cNvSpPr>
                <p:nvPr/>
              </p:nvSpPr>
              <p:spPr bwMode="auto">
                <a:xfrm>
                  <a:off x="2171"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82"/>
                <p:cNvSpPr>
                  <a:spLocks noChangeShapeType="1"/>
                </p:cNvSpPr>
                <p:nvPr/>
              </p:nvSpPr>
              <p:spPr bwMode="auto">
                <a:xfrm>
                  <a:off x="1965"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83"/>
                <p:cNvSpPr>
                  <a:spLocks noChangeShapeType="1"/>
                </p:cNvSpPr>
                <p:nvPr/>
              </p:nvSpPr>
              <p:spPr bwMode="auto">
                <a:xfrm>
                  <a:off x="1896"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Line 84"/>
                <p:cNvSpPr>
                  <a:spLocks noChangeShapeType="1"/>
                </p:cNvSpPr>
                <p:nvPr/>
              </p:nvSpPr>
              <p:spPr bwMode="auto">
                <a:xfrm>
                  <a:off x="1758"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Line 85"/>
                <p:cNvSpPr>
                  <a:spLocks noChangeShapeType="1"/>
                </p:cNvSpPr>
                <p:nvPr/>
              </p:nvSpPr>
              <p:spPr bwMode="auto">
                <a:xfrm>
                  <a:off x="1620" y="-1235"/>
                  <a:ext cx="4"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Line 86"/>
                <p:cNvSpPr>
                  <a:spLocks noChangeShapeType="1"/>
                </p:cNvSpPr>
                <p:nvPr/>
              </p:nvSpPr>
              <p:spPr bwMode="auto">
                <a:xfrm>
                  <a:off x="2343"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87"/>
                <p:cNvSpPr>
                  <a:spLocks noChangeShapeType="1"/>
                </p:cNvSpPr>
                <p:nvPr/>
              </p:nvSpPr>
              <p:spPr bwMode="auto">
                <a:xfrm>
                  <a:off x="1549" y="-1235"/>
                  <a:ext cx="0" cy="41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Freeform 88"/>
                <p:cNvSpPr>
                  <a:spLocks/>
                </p:cNvSpPr>
                <p:nvPr/>
              </p:nvSpPr>
              <p:spPr bwMode="auto">
                <a:xfrm>
                  <a:off x="1413" y="-1531"/>
                  <a:ext cx="1267" cy="222"/>
                </a:xfrm>
                <a:custGeom>
                  <a:avLst/>
                  <a:gdLst>
                    <a:gd name="T0" fmla="*/ 0 w 1267"/>
                    <a:gd name="T1" fmla="*/ 195 h 195"/>
                    <a:gd name="T2" fmla="*/ 1267 w 1267"/>
                    <a:gd name="T3" fmla="*/ 195 h 195"/>
                    <a:gd name="T4" fmla="*/ 1267 w 1267"/>
                    <a:gd name="T5" fmla="*/ 0 h 195"/>
                    <a:gd name="T6" fmla="*/ 0 w 1267"/>
                    <a:gd name="T7" fmla="*/ 0 h 195"/>
                    <a:gd name="T8" fmla="*/ 0 w 1267"/>
                    <a:gd name="T9" fmla="*/ 195 h 195"/>
                    <a:gd name="T10" fmla="*/ 0 w 1267"/>
                    <a:gd name="T11" fmla="*/ 195 h 195"/>
                  </a:gdLst>
                  <a:ahLst/>
                  <a:cxnLst>
                    <a:cxn ang="0">
                      <a:pos x="T0" y="T1"/>
                    </a:cxn>
                    <a:cxn ang="0">
                      <a:pos x="T2" y="T3"/>
                    </a:cxn>
                    <a:cxn ang="0">
                      <a:pos x="T4" y="T5"/>
                    </a:cxn>
                    <a:cxn ang="0">
                      <a:pos x="T6" y="T7"/>
                    </a:cxn>
                    <a:cxn ang="0">
                      <a:pos x="T8" y="T9"/>
                    </a:cxn>
                    <a:cxn ang="0">
                      <a:pos x="T10" y="T11"/>
                    </a:cxn>
                  </a:cxnLst>
                  <a:rect l="0" t="0" r="r" b="b"/>
                  <a:pathLst>
                    <a:path w="1267" h="195">
                      <a:moveTo>
                        <a:pt x="0" y="195"/>
                      </a:moveTo>
                      <a:lnTo>
                        <a:pt x="1267" y="195"/>
                      </a:lnTo>
                      <a:lnTo>
                        <a:pt x="1267" y="0"/>
                      </a:lnTo>
                      <a:lnTo>
                        <a:pt x="0" y="0"/>
                      </a:lnTo>
                      <a:lnTo>
                        <a:pt x="0" y="195"/>
                      </a:lnTo>
                      <a:lnTo>
                        <a:pt x="0" y="195"/>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4" name="TextBox 243"/>
              <p:cNvSpPr txBox="1"/>
              <p:nvPr/>
            </p:nvSpPr>
            <p:spPr>
              <a:xfrm>
                <a:off x="1536371" y="4467748"/>
                <a:ext cx="1469372" cy="352425"/>
              </a:xfrm>
              <a:prstGeom prst="rect">
                <a:avLst/>
              </a:prstGeom>
              <a:noFill/>
            </p:spPr>
            <p:txBody>
              <a:bodyPr wrap="square" lIns="182880" tIns="91440" rIns="0" bIns="91440" rtlCol="0" anchor="ctr" anchorCtr="0">
                <a:noAutofit/>
              </a:bodyPr>
              <a:lstStyle/>
              <a:p>
                <a:pPr>
                  <a:spcBef>
                    <a:spcPts val="1500"/>
                  </a:spcBef>
                </a:pPr>
                <a:endParaRPr lang="en-US" sz="1050" dirty="0">
                  <a:solidFill>
                    <a:schemeClr val="bg1"/>
                  </a:solidFill>
                </a:endParaRPr>
              </a:p>
            </p:txBody>
          </p:sp>
        </p:grpSp>
        <p:cxnSp>
          <p:nvCxnSpPr>
            <p:cNvPr id="283" name="Straight Arrow Connector 282"/>
            <p:cNvCxnSpPr/>
            <p:nvPr/>
          </p:nvCxnSpPr>
          <p:spPr>
            <a:xfrm>
              <a:off x="1576218" y="3564904"/>
              <a:ext cx="454485" cy="0"/>
            </a:xfrm>
            <a:prstGeom prst="straightConnector1">
              <a:avLst/>
            </a:prstGeom>
            <a:noFill/>
            <a:ln w="57150" cap="flat" cmpd="sng" algn="ctr">
              <a:solidFill>
                <a:srgbClr val="FFB900"/>
              </a:solidFill>
              <a:prstDash val="solid"/>
              <a:headEnd type="none"/>
              <a:tailEnd type="triangle"/>
            </a:ln>
            <a:effectLst/>
          </p:spPr>
        </p:cxnSp>
        <p:sp>
          <p:nvSpPr>
            <p:cNvPr id="330" name="Freeform 100"/>
            <p:cNvSpPr>
              <a:spLocks/>
            </p:cNvSpPr>
            <p:nvPr/>
          </p:nvSpPr>
          <p:spPr bwMode="auto">
            <a:xfrm>
              <a:off x="4621525" y="2734894"/>
              <a:ext cx="1140448" cy="1512933"/>
            </a:xfrm>
            <a:custGeom>
              <a:avLst/>
              <a:gdLst>
                <a:gd name="T0" fmla="*/ 51 w 102"/>
                <a:gd name="T1" fmla="*/ 0 h 136"/>
                <a:gd name="T2" fmla="*/ 0 w 102"/>
                <a:gd name="T3" fmla="*/ 20 h 136"/>
                <a:gd name="T4" fmla="*/ 0 w 102"/>
                <a:gd name="T5" fmla="*/ 115 h 136"/>
                <a:gd name="T6" fmla="*/ 51 w 102"/>
                <a:gd name="T7" fmla="*/ 136 h 136"/>
                <a:gd name="T8" fmla="*/ 102 w 102"/>
                <a:gd name="T9" fmla="*/ 116 h 136"/>
                <a:gd name="T10" fmla="*/ 102 w 102"/>
                <a:gd name="T11" fmla="*/ 21 h 136"/>
                <a:gd name="T12" fmla="*/ 51 w 102"/>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102" h="136">
                  <a:moveTo>
                    <a:pt x="51" y="0"/>
                  </a:moveTo>
                  <a:cubicBezTo>
                    <a:pt x="23" y="0"/>
                    <a:pt x="0" y="9"/>
                    <a:pt x="0" y="20"/>
                  </a:cubicBezTo>
                  <a:cubicBezTo>
                    <a:pt x="0" y="115"/>
                    <a:pt x="0" y="115"/>
                    <a:pt x="0" y="115"/>
                  </a:cubicBezTo>
                  <a:cubicBezTo>
                    <a:pt x="0" y="126"/>
                    <a:pt x="23" y="136"/>
                    <a:pt x="51" y="136"/>
                  </a:cubicBezTo>
                  <a:cubicBezTo>
                    <a:pt x="79" y="136"/>
                    <a:pt x="102" y="126"/>
                    <a:pt x="102" y="116"/>
                  </a:cubicBezTo>
                  <a:cubicBezTo>
                    <a:pt x="102" y="21"/>
                    <a:pt x="102" y="21"/>
                    <a:pt x="102" y="21"/>
                  </a:cubicBezTo>
                  <a:cubicBezTo>
                    <a:pt x="102" y="10"/>
                    <a:pt x="79" y="0"/>
                    <a:pt x="51" y="0"/>
                  </a:cubicBezTo>
                  <a:close/>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1" name="Oval 101"/>
            <p:cNvSpPr>
              <a:spLocks noChangeArrowheads="1"/>
            </p:cNvSpPr>
            <p:nvPr/>
          </p:nvSpPr>
          <p:spPr bwMode="auto">
            <a:xfrm>
              <a:off x="4787074" y="2813070"/>
              <a:ext cx="804752" cy="243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8" name="Rectangle 57"/>
            <p:cNvSpPr>
              <a:spLocks noChangeArrowheads="1"/>
            </p:cNvSpPr>
            <p:nvPr/>
          </p:nvSpPr>
          <p:spPr bwMode="auto">
            <a:xfrm>
              <a:off x="4573057" y="4289737"/>
              <a:ext cx="1232785" cy="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a:ln>
                    <a:noFill/>
                  </a:ln>
                  <a:solidFill>
                    <a:srgbClr val="525252"/>
                  </a:solidFill>
                  <a:effectLst/>
                  <a:uLnTx/>
                  <a:uFillTx/>
                  <a:latin typeface="Segoe UI" panose="020B0502040204020203" pitchFamily="34" charset="0"/>
                </a:rPr>
                <a:t>Remote</a:t>
              </a:r>
              <a:r>
                <a:rPr kumimoji="0" lang="en-US" altLang="en-US" sz="1400" b="0" i="0" u="none" strike="noStrike" kern="0" cap="none" spc="0" normalizeH="0" noProof="0" dirty="0">
                  <a:ln>
                    <a:noFill/>
                  </a:ln>
                  <a:solidFill>
                    <a:srgbClr val="525252"/>
                  </a:solidFill>
                  <a:effectLst/>
                  <a:uLnTx/>
                  <a:uFillTx/>
                  <a:latin typeface="Segoe UI" panose="020B0502040204020203" pitchFamily="34" charset="0"/>
                </a:rPr>
                <a:t> database</a:t>
              </a:r>
              <a:endParaRPr kumimoji="0" lang="en-US" altLang="en-US" sz="1400" b="0" i="0" u="none" strike="noStrike" kern="0" cap="none" spc="0" normalizeH="0" baseline="0" noProof="0" dirty="0">
                <a:ln>
                  <a:noFill/>
                </a:ln>
                <a:solidFill>
                  <a:srgbClr val="525252"/>
                </a:solidFill>
                <a:effectLst/>
                <a:uLnTx/>
                <a:uFillTx/>
              </a:endParaRPr>
            </a:p>
          </p:txBody>
        </p:sp>
        <p:sp>
          <p:nvSpPr>
            <p:cNvPr id="289" name="TextBox 288"/>
            <p:cNvSpPr txBox="1"/>
            <p:nvPr/>
          </p:nvSpPr>
          <p:spPr>
            <a:xfrm>
              <a:off x="4719887" y="3399037"/>
              <a:ext cx="739049" cy="289786"/>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rPr>
                <a:t>SQL</a:t>
              </a:r>
            </a:p>
          </p:txBody>
        </p:sp>
        <p:grpSp>
          <p:nvGrpSpPr>
            <p:cNvPr id="194" name="Group 193"/>
            <p:cNvGrpSpPr/>
            <p:nvPr/>
          </p:nvGrpSpPr>
          <p:grpSpPr>
            <a:xfrm>
              <a:off x="5458936" y="3140992"/>
              <a:ext cx="594668" cy="865173"/>
              <a:chOff x="5303837" y="3550498"/>
              <a:chExt cx="1266239" cy="1851764"/>
            </a:xfrm>
          </p:grpSpPr>
          <p:grpSp>
            <p:nvGrpSpPr>
              <p:cNvPr id="195" name="Group 194"/>
              <p:cNvGrpSpPr/>
              <p:nvPr/>
            </p:nvGrpSpPr>
            <p:grpSpPr>
              <a:xfrm>
                <a:off x="5303837" y="3550498"/>
                <a:ext cx="1266239" cy="1851764"/>
                <a:chOff x="12505214" y="2714449"/>
                <a:chExt cx="1965160" cy="2866818"/>
              </a:xfrm>
            </p:grpSpPr>
            <p:sp>
              <p:nvSpPr>
                <p:cNvPr id="203" name="Rectangle 67"/>
                <p:cNvSpPr>
                  <a:spLocks noChangeArrowheads="1"/>
                </p:cNvSpPr>
                <p:nvPr/>
              </p:nvSpPr>
              <p:spPr bwMode="auto">
                <a:xfrm>
                  <a:off x="12505214" y="3092228"/>
                  <a:ext cx="1965160" cy="2489039"/>
                </a:xfrm>
                <a:prstGeom prst="rect">
                  <a:avLst/>
                </a:prstGeom>
                <a:solidFill>
                  <a:srgbClr val="E0E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Line 68"/>
                <p:cNvSpPr>
                  <a:spLocks noChangeShapeType="1"/>
                </p:cNvSpPr>
                <p:nvPr/>
              </p:nvSpPr>
              <p:spPr bwMode="auto">
                <a:xfrm>
                  <a:off x="12505214" y="3218153"/>
                  <a:ext cx="1965160" cy="0"/>
                </a:xfrm>
                <a:prstGeom prst="line">
                  <a:avLst/>
                </a:prstGeom>
                <a:noFill/>
                <a:ln w="15875"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Line 69"/>
                <p:cNvSpPr>
                  <a:spLocks noChangeShapeType="1"/>
                </p:cNvSpPr>
                <p:nvPr/>
              </p:nvSpPr>
              <p:spPr bwMode="auto">
                <a:xfrm>
                  <a:off x="12505214" y="3335570"/>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Line 70"/>
                <p:cNvSpPr>
                  <a:spLocks noChangeShapeType="1"/>
                </p:cNvSpPr>
                <p:nvPr/>
              </p:nvSpPr>
              <p:spPr bwMode="auto">
                <a:xfrm>
                  <a:off x="12505214" y="3452988"/>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Line 71"/>
                <p:cNvSpPr>
                  <a:spLocks noChangeShapeType="1"/>
                </p:cNvSpPr>
                <p:nvPr/>
              </p:nvSpPr>
              <p:spPr bwMode="auto">
                <a:xfrm>
                  <a:off x="12505214" y="3570405"/>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Line 72"/>
                <p:cNvSpPr>
                  <a:spLocks noChangeShapeType="1"/>
                </p:cNvSpPr>
                <p:nvPr/>
              </p:nvSpPr>
              <p:spPr bwMode="auto">
                <a:xfrm>
                  <a:off x="12505214" y="3687823"/>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Line 73"/>
                <p:cNvSpPr>
                  <a:spLocks noChangeShapeType="1"/>
                </p:cNvSpPr>
                <p:nvPr/>
              </p:nvSpPr>
              <p:spPr bwMode="auto">
                <a:xfrm>
                  <a:off x="12505214" y="3805240"/>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Line 74"/>
                <p:cNvSpPr>
                  <a:spLocks noChangeShapeType="1"/>
                </p:cNvSpPr>
                <p:nvPr/>
              </p:nvSpPr>
              <p:spPr bwMode="auto">
                <a:xfrm>
                  <a:off x="12505214" y="3922658"/>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Line 75"/>
                <p:cNvSpPr>
                  <a:spLocks noChangeShapeType="1"/>
                </p:cNvSpPr>
                <p:nvPr/>
              </p:nvSpPr>
              <p:spPr bwMode="auto">
                <a:xfrm>
                  <a:off x="12505214" y="4040075"/>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Line 76"/>
                <p:cNvSpPr>
                  <a:spLocks noChangeShapeType="1"/>
                </p:cNvSpPr>
                <p:nvPr/>
              </p:nvSpPr>
              <p:spPr bwMode="auto">
                <a:xfrm>
                  <a:off x="12505214" y="4157493"/>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Line 77"/>
                <p:cNvSpPr>
                  <a:spLocks noChangeShapeType="1"/>
                </p:cNvSpPr>
                <p:nvPr/>
              </p:nvSpPr>
              <p:spPr bwMode="auto">
                <a:xfrm>
                  <a:off x="12505214" y="4274910"/>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Line 78"/>
                <p:cNvSpPr>
                  <a:spLocks noChangeShapeType="1"/>
                </p:cNvSpPr>
                <p:nvPr/>
              </p:nvSpPr>
              <p:spPr bwMode="auto">
                <a:xfrm>
                  <a:off x="12505214" y="4388924"/>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Line 80"/>
                <p:cNvSpPr>
                  <a:spLocks noChangeShapeType="1"/>
                </p:cNvSpPr>
                <p:nvPr/>
              </p:nvSpPr>
              <p:spPr bwMode="auto">
                <a:xfrm>
                  <a:off x="14223760" y="3218153"/>
                  <a:ext cx="0" cy="128818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Line 81"/>
                <p:cNvSpPr>
                  <a:spLocks noChangeShapeType="1"/>
                </p:cNvSpPr>
                <p:nvPr/>
              </p:nvSpPr>
              <p:spPr bwMode="auto">
                <a:xfrm>
                  <a:off x="13680898" y="3218153"/>
                  <a:ext cx="0" cy="128818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Line 82"/>
                <p:cNvSpPr>
                  <a:spLocks noChangeShapeType="1"/>
                </p:cNvSpPr>
                <p:nvPr/>
              </p:nvSpPr>
              <p:spPr bwMode="auto">
                <a:xfrm>
                  <a:off x="13361385" y="3218153"/>
                  <a:ext cx="0" cy="128818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Line 83"/>
                <p:cNvSpPr>
                  <a:spLocks noChangeShapeType="1"/>
                </p:cNvSpPr>
                <p:nvPr/>
              </p:nvSpPr>
              <p:spPr bwMode="auto">
                <a:xfrm>
                  <a:off x="13254363" y="3218153"/>
                  <a:ext cx="0" cy="128818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Line 84"/>
                <p:cNvSpPr>
                  <a:spLocks noChangeShapeType="1"/>
                </p:cNvSpPr>
                <p:nvPr/>
              </p:nvSpPr>
              <p:spPr bwMode="auto">
                <a:xfrm>
                  <a:off x="13040321" y="3218153"/>
                  <a:ext cx="0" cy="128818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Line 85"/>
                <p:cNvSpPr>
                  <a:spLocks noChangeShapeType="1"/>
                </p:cNvSpPr>
                <p:nvPr/>
              </p:nvSpPr>
              <p:spPr bwMode="auto">
                <a:xfrm>
                  <a:off x="12826278" y="3218153"/>
                  <a:ext cx="0" cy="128818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Line 86"/>
                <p:cNvSpPr>
                  <a:spLocks noChangeShapeType="1"/>
                </p:cNvSpPr>
                <p:nvPr/>
              </p:nvSpPr>
              <p:spPr bwMode="auto">
                <a:xfrm>
                  <a:off x="13947676" y="3218153"/>
                  <a:ext cx="0" cy="128818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Line 87"/>
                <p:cNvSpPr>
                  <a:spLocks noChangeShapeType="1"/>
                </p:cNvSpPr>
                <p:nvPr/>
              </p:nvSpPr>
              <p:spPr bwMode="auto">
                <a:xfrm>
                  <a:off x="12716155" y="3218153"/>
                  <a:ext cx="0" cy="128818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88"/>
                <p:cNvSpPr>
                  <a:spLocks/>
                </p:cNvSpPr>
                <p:nvPr/>
              </p:nvSpPr>
              <p:spPr bwMode="auto">
                <a:xfrm>
                  <a:off x="12505214" y="2714449"/>
                  <a:ext cx="1965160" cy="377778"/>
                </a:xfrm>
                <a:custGeom>
                  <a:avLst/>
                  <a:gdLst>
                    <a:gd name="T0" fmla="*/ 0 w 1267"/>
                    <a:gd name="T1" fmla="*/ 195 h 195"/>
                    <a:gd name="T2" fmla="*/ 1267 w 1267"/>
                    <a:gd name="T3" fmla="*/ 195 h 195"/>
                    <a:gd name="T4" fmla="*/ 1267 w 1267"/>
                    <a:gd name="T5" fmla="*/ 0 h 195"/>
                    <a:gd name="T6" fmla="*/ 0 w 1267"/>
                    <a:gd name="T7" fmla="*/ 0 h 195"/>
                    <a:gd name="T8" fmla="*/ 0 w 1267"/>
                    <a:gd name="T9" fmla="*/ 195 h 195"/>
                    <a:gd name="T10" fmla="*/ 0 w 1267"/>
                    <a:gd name="T11" fmla="*/ 195 h 195"/>
                  </a:gdLst>
                  <a:ahLst/>
                  <a:cxnLst>
                    <a:cxn ang="0">
                      <a:pos x="T0" y="T1"/>
                    </a:cxn>
                    <a:cxn ang="0">
                      <a:pos x="T2" y="T3"/>
                    </a:cxn>
                    <a:cxn ang="0">
                      <a:pos x="T4" y="T5"/>
                    </a:cxn>
                    <a:cxn ang="0">
                      <a:pos x="T6" y="T7"/>
                    </a:cxn>
                    <a:cxn ang="0">
                      <a:pos x="T8" y="T9"/>
                    </a:cxn>
                    <a:cxn ang="0">
                      <a:pos x="T10" y="T11"/>
                    </a:cxn>
                  </a:cxnLst>
                  <a:rect l="0" t="0" r="r" b="b"/>
                  <a:pathLst>
                    <a:path w="1267" h="195">
                      <a:moveTo>
                        <a:pt x="0" y="195"/>
                      </a:moveTo>
                      <a:lnTo>
                        <a:pt x="1267" y="195"/>
                      </a:lnTo>
                      <a:lnTo>
                        <a:pt x="1267" y="0"/>
                      </a:lnTo>
                      <a:lnTo>
                        <a:pt x="0" y="0"/>
                      </a:lnTo>
                      <a:lnTo>
                        <a:pt x="0" y="195"/>
                      </a:lnTo>
                      <a:lnTo>
                        <a:pt x="0" y="195"/>
                      </a:lnTo>
                      <a:close/>
                    </a:path>
                  </a:pathLst>
                </a:custGeom>
                <a:solidFill>
                  <a:srgbClr val="0078D7"/>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5" name="Line 69"/>
                <p:cNvSpPr>
                  <a:spLocks noChangeShapeType="1"/>
                </p:cNvSpPr>
                <p:nvPr/>
              </p:nvSpPr>
              <p:spPr bwMode="auto">
                <a:xfrm>
                  <a:off x="12505214" y="4513801"/>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Line 70"/>
                <p:cNvSpPr>
                  <a:spLocks noChangeShapeType="1"/>
                </p:cNvSpPr>
                <p:nvPr/>
              </p:nvSpPr>
              <p:spPr bwMode="auto">
                <a:xfrm>
                  <a:off x="12505214" y="4631219"/>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71"/>
                <p:cNvSpPr>
                  <a:spLocks noChangeShapeType="1"/>
                </p:cNvSpPr>
                <p:nvPr/>
              </p:nvSpPr>
              <p:spPr bwMode="auto">
                <a:xfrm>
                  <a:off x="12505214" y="4748636"/>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Line 72"/>
                <p:cNvSpPr>
                  <a:spLocks noChangeShapeType="1"/>
                </p:cNvSpPr>
                <p:nvPr/>
              </p:nvSpPr>
              <p:spPr bwMode="auto">
                <a:xfrm>
                  <a:off x="12505214" y="4866054"/>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Line 73"/>
                <p:cNvSpPr>
                  <a:spLocks noChangeShapeType="1"/>
                </p:cNvSpPr>
                <p:nvPr/>
              </p:nvSpPr>
              <p:spPr bwMode="auto">
                <a:xfrm>
                  <a:off x="12505214" y="4983471"/>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Line 74"/>
                <p:cNvSpPr>
                  <a:spLocks noChangeShapeType="1"/>
                </p:cNvSpPr>
                <p:nvPr/>
              </p:nvSpPr>
              <p:spPr bwMode="auto">
                <a:xfrm>
                  <a:off x="12505214" y="5100889"/>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Line 75"/>
                <p:cNvSpPr>
                  <a:spLocks noChangeShapeType="1"/>
                </p:cNvSpPr>
                <p:nvPr/>
              </p:nvSpPr>
              <p:spPr bwMode="auto">
                <a:xfrm>
                  <a:off x="12505214" y="5218306"/>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Line 76"/>
                <p:cNvSpPr>
                  <a:spLocks noChangeShapeType="1"/>
                </p:cNvSpPr>
                <p:nvPr/>
              </p:nvSpPr>
              <p:spPr bwMode="auto">
                <a:xfrm>
                  <a:off x="12505214" y="5335724"/>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Line 77"/>
                <p:cNvSpPr>
                  <a:spLocks noChangeShapeType="1"/>
                </p:cNvSpPr>
                <p:nvPr/>
              </p:nvSpPr>
              <p:spPr bwMode="auto">
                <a:xfrm>
                  <a:off x="12505214" y="5453141"/>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Line 87"/>
                <p:cNvSpPr>
                  <a:spLocks noChangeShapeType="1"/>
                </p:cNvSpPr>
                <p:nvPr/>
              </p:nvSpPr>
              <p:spPr bwMode="auto">
                <a:xfrm>
                  <a:off x="12716156" y="4445839"/>
                  <a:ext cx="0" cy="1007303"/>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Line 76"/>
                <p:cNvSpPr>
                  <a:spLocks noChangeShapeType="1"/>
                </p:cNvSpPr>
                <p:nvPr/>
              </p:nvSpPr>
              <p:spPr bwMode="auto">
                <a:xfrm>
                  <a:off x="12505214" y="5463298"/>
                  <a:ext cx="1965160" cy="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96" name="Line 87"/>
              <p:cNvSpPr>
                <a:spLocks noChangeShapeType="1"/>
              </p:cNvSpPr>
              <p:nvPr/>
            </p:nvSpPr>
            <p:spPr bwMode="auto">
              <a:xfrm flipH="1">
                <a:off x="5507716" y="4592655"/>
                <a:ext cx="2997" cy="733407"/>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Line 87"/>
              <p:cNvSpPr>
                <a:spLocks noChangeShapeType="1"/>
              </p:cNvSpPr>
              <p:nvPr/>
            </p:nvSpPr>
            <p:spPr bwMode="auto">
              <a:xfrm flipH="1">
                <a:off x="5645632" y="4578163"/>
                <a:ext cx="1998" cy="74789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Line 87"/>
              <p:cNvSpPr>
                <a:spLocks noChangeShapeType="1"/>
              </p:cNvSpPr>
              <p:nvPr/>
            </p:nvSpPr>
            <p:spPr bwMode="auto">
              <a:xfrm flipH="1">
                <a:off x="5781552" y="4578163"/>
                <a:ext cx="3804" cy="74789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Line 87"/>
              <p:cNvSpPr>
                <a:spLocks noChangeShapeType="1"/>
              </p:cNvSpPr>
              <p:nvPr/>
            </p:nvSpPr>
            <p:spPr bwMode="auto">
              <a:xfrm flipH="1">
                <a:off x="5854375" y="4592633"/>
                <a:ext cx="1998" cy="73342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Line 87"/>
              <p:cNvSpPr>
                <a:spLocks noChangeShapeType="1"/>
              </p:cNvSpPr>
              <p:nvPr/>
            </p:nvSpPr>
            <p:spPr bwMode="auto">
              <a:xfrm flipH="1">
                <a:off x="6061382" y="4578163"/>
                <a:ext cx="0" cy="73820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Line 87"/>
              <p:cNvSpPr>
                <a:spLocks noChangeShapeType="1"/>
              </p:cNvSpPr>
              <p:nvPr/>
            </p:nvSpPr>
            <p:spPr bwMode="auto">
              <a:xfrm>
                <a:off x="6232596" y="4578163"/>
                <a:ext cx="3997" cy="747900"/>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Line 87"/>
              <p:cNvSpPr>
                <a:spLocks noChangeShapeType="1"/>
              </p:cNvSpPr>
              <p:nvPr/>
            </p:nvSpPr>
            <p:spPr bwMode="auto">
              <a:xfrm flipH="1">
                <a:off x="6409729" y="4585524"/>
                <a:ext cx="1998" cy="730839"/>
              </a:xfrm>
              <a:prstGeom prst="line">
                <a:avLst/>
              </a:prstGeom>
              <a:noFill/>
              <a:ln w="7938" cap="flat">
                <a:solidFill>
                  <a:srgbClr val="989898"/>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332" name="Straight Arrow Connector 331"/>
            <p:cNvCxnSpPr/>
            <p:nvPr/>
          </p:nvCxnSpPr>
          <p:spPr>
            <a:xfrm>
              <a:off x="3791487" y="3563745"/>
              <a:ext cx="835608" cy="0"/>
            </a:xfrm>
            <a:prstGeom prst="straightConnector1">
              <a:avLst/>
            </a:prstGeom>
            <a:noFill/>
            <a:ln w="57150" cap="flat" cmpd="sng" algn="ctr">
              <a:solidFill>
                <a:srgbClr val="FFB900"/>
              </a:solidFill>
              <a:prstDash val="solid"/>
              <a:headEnd type="none"/>
              <a:tailEnd type="triangle"/>
            </a:ln>
            <a:effectLst/>
          </p:spPr>
        </p:cxnSp>
        <p:sp>
          <p:nvSpPr>
            <p:cNvPr id="338" name="Multiply 337"/>
            <p:cNvSpPr/>
            <p:nvPr/>
          </p:nvSpPr>
          <p:spPr bwMode="auto">
            <a:xfrm>
              <a:off x="3868817" y="3266857"/>
              <a:ext cx="596093" cy="596093"/>
            </a:xfrm>
            <a:prstGeom prst="mathMultiply">
              <a:avLst>
                <a:gd name="adj1" fmla="val 12121"/>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7695466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0" y="5097462"/>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lang="en-US" dirty="0"/>
          </a:p>
        </p:txBody>
      </p:sp>
      <p:sp>
        <p:nvSpPr>
          <p:cNvPr id="10" name="Title 3"/>
          <p:cNvSpPr txBox="1">
            <a:spLocks/>
          </p:cNvSpPr>
          <p:nvPr/>
        </p:nvSpPr>
        <p:spPr>
          <a:xfrm>
            <a:off x="274638" y="1209973"/>
            <a:ext cx="10744199" cy="1181862"/>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7200" dirty="0"/>
              <a:t>What’s coming next?</a:t>
            </a:r>
          </a:p>
        </p:txBody>
      </p:sp>
      <p:sp>
        <p:nvSpPr>
          <p:cNvPr id="11" name="Text Placeholder 4"/>
          <p:cNvSpPr txBox="1">
            <a:spLocks/>
          </p:cNvSpPr>
          <p:nvPr/>
        </p:nvSpPr>
        <p:spPr>
          <a:xfrm>
            <a:off x="427037" y="2631810"/>
            <a:ext cx="11506200" cy="177985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ctr">
              <a:buNone/>
            </a:pPr>
            <a:r>
              <a:rPr lang="en-US" dirty="0">
                <a:solidFill>
                  <a:schemeClr val="tx1"/>
                </a:solidFill>
              </a:rPr>
              <a:t>New lower entry point DSU endpoint</a:t>
            </a:r>
          </a:p>
          <a:p>
            <a:pPr marL="0" indent="0">
              <a:buNone/>
            </a:pPr>
            <a:endParaRPr lang="en-US" dirty="0">
              <a:solidFill>
                <a:schemeClr val="tx1"/>
              </a:solidFill>
            </a:endParaRPr>
          </a:p>
        </p:txBody>
      </p:sp>
      <p:grpSp>
        <p:nvGrpSpPr>
          <p:cNvPr id="52" name="Group 51"/>
          <p:cNvGrpSpPr/>
          <p:nvPr/>
        </p:nvGrpSpPr>
        <p:grpSpPr>
          <a:xfrm>
            <a:off x="9190037" y="2905910"/>
            <a:ext cx="3152892" cy="4074192"/>
            <a:chOff x="3458617" y="3915539"/>
            <a:chExt cx="1835785" cy="2372216"/>
          </a:xfrm>
        </p:grpSpPr>
        <p:sp>
          <p:nvSpPr>
            <p:cNvPr id="53" name="Rectangle 16"/>
            <p:cNvSpPr>
              <a:spLocks noChangeArrowheads="1"/>
            </p:cNvSpPr>
            <p:nvPr/>
          </p:nvSpPr>
          <p:spPr bwMode="auto">
            <a:xfrm>
              <a:off x="3458617" y="3915539"/>
              <a:ext cx="1835785" cy="237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169"/>
            <p:cNvSpPr>
              <a:spLocks noChangeArrowheads="1"/>
            </p:cNvSpPr>
            <p:nvPr/>
          </p:nvSpPr>
          <p:spPr bwMode="auto">
            <a:xfrm>
              <a:off x="4047839" y="4331060"/>
              <a:ext cx="584114" cy="580708"/>
            </a:xfrm>
            <a:prstGeom prst="ellipse">
              <a:avLst/>
            </a:prstGeom>
            <a:solidFill>
              <a:srgbClr val="D3E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70"/>
            <p:cNvSpPr>
              <a:spLocks/>
            </p:cNvSpPr>
            <p:nvPr/>
          </p:nvSpPr>
          <p:spPr bwMode="auto">
            <a:xfrm>
              <a:off x="4156828" y="4434940"/>
              <a:ext cx="366136" cy="463204"/>
            </a:xfrm>
            <a:custGeom>
              <a:avLst/>
              <a:gdLst>
                <a:gd name="T0" fmla="*/ 115 w 115"/>
                <a:gd name="T1" fmla="*/ 58 h 146"/>
                <a:gd name="T2" fmla="*/ 57 w 115"/>
                <a:gd name="T3" fmla="*/ 0 h 146"/>
                <a:gd name="T4" fmla="*/ 0 w 115"/>
                <a:gd name="T5" fmla="*/ 58 h 146"/>
                <a:gd name="T6" fmla="*/ 17 w 115"/>
                <a:gd name="T7" fmla="*/ 99 h 146"/>
                <a:gd name="T8" fmla="*/ 35 w 115"/>
                <a:gd name="T9" fmla="*/ 136 h 146"/>
                <a:gd name="T10" fmla="*/ 56 w 115"/>
                <a:gd name="T11" fmla="*/ 145 h 146"/>
                <a:gd name="T12" fmla="*/ 56 w 115"/>
                <a:gd name="T13" fmla="*/ 146 h 146"/>
                <a:gd name="T14" fmla="*/ 57 w 115"/>
                <a:gd name="T15" fmla="*/ 146 h 146"/>
                <a:gd name="T16" fmla="*/ 58 w 115"/>
                <a:gd name="T17" fmla="*/ 146 h 146"/>
                <a:gd name="T18" fmla="*/ 59 w 115"/>
                <a:gd name="T19" fmla="*/ 145 h 146"/>
                <a:gd name="T20" fmla="*/ 80 w 115"/>
                <a:gd name="T21" fmla="*/ 136 h 146"/>
                <a:gd name="T22" fmla="*/ 97 w 115"/>
                <a:gd name="T23" fmla="*/ 100 h 146"/>
                <a:gd name="T24" fmla="*/ 115 w 115"/>
                <a:gd name="T25"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115" y="58"/>
                  </a:moveTo>
                  <a:cubicBezTo>
                    <a:pt x="115" y="26"/>
                    <a:pt x="89" y="0"/>
                    <a:pt x="57" y="0"/>
                  </a:cubicBezTo>
                  <a:cubicBezTo>
                    <a:pt x="25" y="0"/>
                    <a:pt x="0" y="26"/>
                    <a:pt x="0" y="58"/>
                  </a:cubicBezTo>
                  <a:cubicBezTo>
                    <a:pt x="0" y="74"/>
                    <a:pt x="6" y="88"/>
                    <a:pt x="17" y="99"/>
                  </a:cubicBezTo>
                  <a:cubicBezTo>
                    <a:pt x="34" y="117"/>
                    <a:pt x="35" y="136"/>
                    <a:pt x="35" y="136"/>
                  </a:cubicBezTo>
                  <a:cubicBezTo>
                    <a:pt x="56" y="145"/>
                    <a:pt x="56" y="145"/>
                    <a:pt x="56" y="145"/>
                  </a:cubicBezTo>
                  <a:cubicBezTo>
                    <a:pt x="56" y="146"/>
                    <a:pt x="56" y="146"/>
                    <a:pt x="56" y="146"/>
                  </a:cubicBezTo>
                  <a:cubicBezTo>
                    <a:pt x="57" y="146"/>
                    <a:pt x="57" y="146"/>
                    <a:pt x="57" y="146"/>
                  </a:cubicBezTo>
                  <a:cubicBezTo>
                    <a:pt x="58" y="146"/>
                    <a:pt x="58" y="146"/>
                    <a:pt x="58" y="146"/>
                  </a:cubicBezTo>
                  <a:cubicBezTo>
                    <a:pt x="59" y="145"/>
                    <a:pt x="59" y="145"/>
                    <a:pt x="59" y="145"/>
                  </a:cubicBezTo>
                  <a:cubicBezTo>
                    <a:pt x="80" y="136"/>
                    <a:pt x="80" y="136"/>
                    <a:pt x="80" y="136"/>
                  </a:cubicBezTo>
                  <a:cubicBezTo>
                    <a:pt x="80" y="136"/>
                    <a:pt x="80" y="117"/>
                    <a:pt x="97" y="100"/>
                  </a:cubicBezTo>
                  <a:cubicBezTo>
                    <a:pt x="108" y="89"/>
                    <a:pt x="115" y="74"/>
                    <a:pt x="115"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171"/>
            <p:cNvSpPr>
              <a:spLocks noChangeArrowheads="1"/>
            </p:cNvSpPr>
            <p:nvPr/>
          </p:nvSpPr>
          <p:spPr bwMode="auto">
            <a:xfrm>
              <a:off x="4337341" y="4889629"/>
              <a:ext cx="3406" cy="1312979"/>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72"/>
            <p:cNvSpPr>
              <a:spLocks/>
            </p:cNvSpPr>
            <p:nvPr/>
          </p:nvSpPr>
          <p:spPr bwMode="auto">
            <a:xfrm>
              <a:off x="4303282" y="4521791"/>
              <a:ext cx="183919" cy="185623"/>
            </a:xfrm>
            <a:custGeom>
              <a:avLst/>
              <a:gdLst>
                <a:gd name="T0" fmla="*/ 7 w 58"/>
                <a:gd name="T1" fmla="*/ 0 h 59"/>
                <a:gd name="T2" fmla="*/ 51 w 58"/>
                <a:gd name="T3" fmla="*/ 0 h 59"/>
                <a:gd name="T4" fmla="*/ 58 w 58"/>
                <a:gd name="T5" fmla="*/ 8 h 59"/>
                <a:gd name="T6" fmla="*/ 58 w 58"/>
                <a:gd name="T7" fmla="*/ 38 h 59"/>
                <a:gd name="T8" fmla="*/ 51 w 58"/>
                <a:gd name="T9" fmla="*/ 45 h 59"/>
                <a:gd name="T10" fmla="*/ 42 w 58"/>
                <a:gd name="T11" fmla="*/ 45 h 59"/>
                <a:gd name="T12" fmla="*/ 42 w 58"/>
                <a:gd name="T13" fmla="*/ 59 h 59"/>
                <a:gd name="T14" fmla="*/ 30 w 58"/>
                <a:gd name="T15" fmla="*/ 45 h 59"/>
                <a:gd name="T16" fmla="*/ 7 w 58"/>
                <a:gd name="T17" fmla="*/ 45 h 59"/>
                <a:gd name="T18" fmla="*/ 0 w 58"/>
                <a:gd name="T19" fmla="*/ 38 h 59"/>
                <a:gd name="T20" fmla="*/ 0 w 58"/>
                <a:gd name="T21" fmla="*/ 8 h 59"/>
                <a:gd name="T22" fmla="*/ 7 w 58"/>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9">
                  <a:moveTo>
                    <a:pt x="7" y="0"/>
                  </a:moveTo>
                  <a:cubicBezTo>
                    <a:pt x="51" y="0"/>
                    <a:pt x="51" y="0"/>
                    <a:pt x="51" y="0"/>
                  </a:cubicBezTo>
                  <a:cubicBezTo>
                    <a:pt x="55" y="0"/>
                    <a:pt x="58" y="4"/>
                    <a:pt x="58" y="8"/>
                  </a:cubicBezTo>
                  <a:cubicBezTo>
                    <a:pt x="58" y="38"/>
                    <a:pt x="58" y="38"/>
                    <a:pt x="58" y="38"/>
                  </a:cubicBezTo>
                  <a:cubicBezTo>
                    <a:pt x="58" y="42"/>
                    <a:pt x="55" y="45"/>
                    <a:pt x="51" y="45"/>
                  </a:cubicBezTo>
                  <a:cubicBezTo>
                    <a:pt x="42" y="45"/>
                    <a:pt x="42" y="45"/>
                    <a:pt x="42" y="45"/>
                  </a:cubicBezTo>
                  <a:cubicBezTo>
                    <a:pt x="42" y="59"/>
                    <a:pt x="42" y="59"/>
                    <a:pt x="42" y="59"/>
                  </a:cubicBezTo>
                  <a:cubicBezTo>
                    <a:pt x="30" y="45"/>
                    <a:pt x="30" y="45"/>
                    <a:pt x="30" y="45"/>
                  </a:cubicBezTo>
                  <a:cubicBezTo>
                    <a:pt x="7" y="45"/>
                    <a:pt x="7" y="45"/>
                    <a:pt x="7" y="45"/>
                  </a:cubicBezTo>
                  <a:cubicBezTo>
                    <a:pt x="3" y="45"/>
                    <a:pt x="0" y="42"/>
                    <a:pt x="0" y="38"/>
                  </a:cubicBezTo>
                  <a:cubicBezTo>
                    <a:pt x="0" y="8"/>
                    <a:pt x="0" y="8"/>
                    <a:pt x="0" y="8"/>
                  </a:cubicBezTo>
                  <a:cubicBezTo>
                    <a:pt x="0" y="4"/>
                    <a:pt x="3" y="0"/>
                    <a:pt x="7" y="0"/>
                  </a:cubicBezTo>
                  <a:close/>
                </a:path>
              </a:pathLst>
            </a:custGeom>
            <a:solidFill>
              <a:srgbClr val="009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73"/>
            <p:cNvSpPr>
              <a:spLocks/>
            </p:cNvSpPr>
            <p:nvPr/>
          </p:nvSpPr>
          <p:spPr bwMode="auto">
            <a:xfrm>
              <a:off x="4187481" y="4606939"/>
              <a:ext cx="134534" cy="126019"/>
            </a:xfrm>
            <a:custGeom>
              <a:avLst/>
              <a:gdLst>
                <a:gd name="T0" fmla="*/ 6 w 42"/>
                <a:gd name="T1" fmla="*/ 0 h 40"/>
                <a:gd name="T2" fmla="*/ 34 w 42"/>
                <a:gd name="T3" fmla="*/ 0 h 40"/>
                <a:gd name="T4" fmla="*/ 34 w 42"/>
                <a:gd name="T5" fmla="*/ 12 h 40"/>
                <a:gd name="T6" fmla="*/ 40 w 42"/>
                <a:gd name="T7" fmla="*/ 19 h 40"/>
                <a:gd name="T8" fmla="*/ 42 w 42"/>
                <a:gd name="T9" fmla="*/ 19 h 40"/>
                <a:gd name="T10" fmla="*/ 42 w 42"/>
                <a:gd name="T11" fmla="*/ 26 h 40"/>
                <a:gd name="T12" fmla="*/ 36 w 42"/>
                <a:gd name="T13" fmla="*/ 31 h 40"/>
                <a:gd name="T14" fmla="*/ 20 w 42"/>
                <a:gd name="T15" fmla="*/ 31 h 40"/>
                <a:gd name="T16" fmla="*/ 11 w 42"/>
                <a:gd name="T17" fmla="*/ 40 h 40"/>
                <a:gd name="T18" fmla="*/ 11 w 42"/>
                <a:gd name="T19" fmla="*/ 31 h 40"/>
                <a:gd name="T20" fmla="*/ 6 w 42"/>
                <a:gd name="T21" fmla="*/ 31 h 40"/>
                <a:gd name="T22" fmla="*/ 0 w 42"/>
                <a:gd name="T23" fmla="*/ 26 h 40"/>
                <a:gd name="T24" fmla="*/ 0 w 42"/>
                <a:gd name="T25" fmla="*/ 5 h 40"/>
                <a:gd name="T26" fmla="*/ 6 w 42"/>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0">
                  <a:moveTo>
                    <a:pt x="6" y="0"/>
                  </a:moveTo>
                  <a:cubicBezTo>
                    <a:pt x="34" y="0"/>
                    <a:pt x="34" y="0"/>
                    <a:pt x="34" y="0"/>
                  </a:cubicBezTo>
                  <a:cubicBezTo>
                    <a:pt x="34" y="12"/>
                    <a:pt x="34" y="12"/>
                    <a:pt x="34" y="12"/>
                  </a:cubicBezTo>
                  <a:cubicBezTo>
                    <a:pt x="34" y="15"/>
                    <a:pt x="37" y="19"/>
                    <a:pt x="40" y="19"/>
                  </a:cubicBezTo>
                  <a:cubicBezTo>
                    <a:pt x="42" y="19"/>
                    <a:pt x="42" y="19"/>
                    <a:pt x="42" y="19"/>
                  </a:cubicBezTo>
                  <a:cubicBezTo>
                    <a:pt x="42" y="26"/>
                    <a:pt x="42" y="26"/>
                    <a:pt x="42" y="26"/>
                  </a:cubicBezTo>
                  <a:cubicBezTo>
                    <a:pt x="42" y="29"/>
                    <a:pt x="39" y="31"/>
                    <a:pt x="36" y="31"/>
                  </a:cubicBezTo>
                  <a:cubicBezTo>
                    <a:pt x="20" y="31"/>
                    <a:pt x="20" y="31"/>
                    <a:pt x="20" y="31"/>
                  </a:cubicBezTo>
                  <a:cubicBezTo>
                    <a:pt x="11" y="40"/>
                    <a:pt x="11" y="40"/>
                    <a:pt x="11" y="40"/>
                  </a:cubicBezTo>
                  <a:cubicBezTo>
                    <a:pt x="11" y="31"/>
                    <a:pt x="11" y="31"/>
                    <a:pt x="11" y="31"/>
                  </a:cubicBezTo>
                  <a:cubicBezTo>
                    <a:pt x="6" y="31"/>
                    <a:pt x="6" y="31"/>
                    <a:pt x="6" y="31"/>
                  </a:cubicBezTo>
                  <a:cubicBezTo>
                    <a:pt x="3" y="31"/>
                    <a:pt x="0" y="29"/>
                    <a:pt x="0" y="26"/>
                  </a:cubicBezTo>
                  <a:cubicBezTo>
                    <a:pt x="0" y="5"/>
                    <a:pt x="0" y="5"/>
                    <a:pt x="0" y="5"/>
                  </a:cubicBezTo>
                  <a:cubicBezTo>
                    <a:pt x="0" y="2"/>
                    <a:pt x="3" y="0"/>
                    <a:pt x="6" y="0"/>
                  </a:cubicBezTo>
                  <a:close/>
                </a:path>
              </a:pathLst>
            </a:custGeom>
            <a:solidFill>
              <a:srgbClr val="0075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74"/>
            <p:cNvSpPr>
              <a:spLocks/>
            </p:cNvSpPr>
            <p:nvPr/>
          </p:nvSpPr>
          <p:spPr bwMode="auto">
            <a:xfrm>
              <a:off x="4201105" y="5695127"/>
              <a:ext cx="366136" cy="425739"/>
            </a:xfrm>
            <a:custGeom>
              <a:avLst/>
              <a:gdLst>
                <a:gd name="T0" fmla="*/ 2 w 115"/>
                <a:gd name="T1" fmla="*/ 39 h 134"/>
                <a:gd name="T2" fmla="*/ 4 w 115"/>
                <a:gd name="T3" fmla="*/ 48 h 134"/>
                <a:gd name="T4" fmla="*/ 21 w 115"/>
                <a:gd name="T5" fmla="*/ 68 h 134"/>
                <a:gd name="T6" fmla="*/ 13 w 115"/>
                <a:gd name="T7" fmla="*/ 60 h 134"/>
                <a:gd name="T8" fmla="*/ 6 w 115"/>
                <a:gd name="T9" fmla="*/ 60 h 134"/>
                <a:gd name="T10" fmla="*/ 10 w 115"/>
                <a:gd name="T11" fmla="*/ 71 h 134"/>
                <a:gd name="T12" fmla="*/ 25 w 115"/>
                <a:gd name="T13" fmla="*/ 83 h 134"/>
                <a:gd name="T14" fmla="*/ 78 w 115"/>
                <a:gd name="T15" fmla="*/ 120 h 134"/>
                <a:gd name="T16" fmla="*/ 86 w 115"/>
                <a:gd name="T17" fmla="*/ 134 h 134"/>
                <a:gd name="T18" fmla="*/ 115 w 115"/>
                <a:gd name="T19" fmla="*/ 114 h 134"/>
                <a:gd name="T20" fmla="*/ 88 w 115"/>
                <a:gd name="T21" fmla="*/ 46 h 134"/>
                <a:gd name="T22" fmla="*/ 77 w 115"/>
                <a:gd name="T23" fmla="*/ 31 h 134"/>
                <a:gd name="T24" fmla="*/ 51 w 115"/>
                <a:gd name="T25" fmla="*/ 9 h 134"/>
                <a:gd name="T26" fmla="*/ 48 w 115"/>
                <a:gd name="T27" fmla="*/ 9 h 134"/>
                <a:gd name="T28" fmla="*/ 51 w 115"/>
                <a:gd name="T29" fmla="*/ 25 h 134"/>
                <a:gd name="T30" fmla="*/ 61 w 115"/>
                <a:gd name="T31" fmla="*/ 31 h 134"/>
                <a:gd name="T32" fmla="*/ 66 w 115"/>
                <a:gd name="T33" fmla="*/ 56 h 134"/>
                <a:gd name="T34" fmla="*/ 40 w 115"/>
                <a:gd name="T35" fmla="*/ 43 h 134"/>
                <a:gd name="T36" fmla="*/ 28 w 115"/>
                <a:gd name="T37" fmla="*/ 25 h 134"/>
                <a:gd name="T38" fmla="*/ 34 w 115"/>
                <a:gd name="T39" fmla="*/ 14 h 134"/>
                <a:gd name="T40" fmla="*/ 39 w 115"/>
                <a:gd name="T41" fmla="*/ 3 h 134"/>
                <a:gd name="T42" fmla="*/ 34 w 115"/>
                <a:gd name="T43" fmla="*/ 1 h 134"/>
                <a:gd name="T44" fmla="*/ 18 w 115"/>
                <a:gd name="T45" fmla="*/ 14 h 134"/>
                <a:gd name="T46" fmla="*/ 17 w 115"/>
                <a:gd name="T47" fmla="*/ 29 h 134"/>
                <a:gd name="T48" fmla="*/ 31 w 115"/>
                <a:gd name="T49" fmla="*/ 51 h 134"/>
                <a:gd name="T50" fmla="*/ 18 w 115"/>
                <a:gd name="T51" fmla="*/ 32 h 134"/>
                <a:gd name="T52" fmla="*/ 10 w 115"/>
                <a:gd name="T53" fmla="*/ 29 h 134"/>
                <a:gd name="T54" fmla="*/ 11 w 115"/>
                <a:gd name="T55" fmla="*/ 38 h 134"/>
                <a:gd name="T56" fmla="*/ 25 w 115"/>
                <a:gd name="T57" fmla="*/ 59 h 134"/>
                <a:gd name="T58" fmla="*/ 10 w 115"/>
                <a:gd name="T59" fmla="*/ 40 h 134"/>
                <a:gd name="T60" fmla="*/ 2 w 115"/>
                <a:gd name="T61" fmla="*/ 3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134">
                  <a:moveTo>
                    <a:pt x="2" y="39"/>
                  </a:moveTo>
                  <a:cubicBezTo>
                    <a:pt x="0" y="41"/>
                    <a:pt x="1" y="45"/>
                    <a:pt x="4" y="48"/>
                  </a:cubicBezTo>
                  <a:cubicBezTo>
                    <a:pt x="21" y="68"/>
                    <a:pt x="21" y="68"/>
                    <a:pt x="21" y="68"/>
                  </a:cubicBezTo>
                  <a:cubicBezTo>
                    <a:pt x="13" y="60"/>
                    <a:pt x="13" y="60"/>
                    <a:pt x="13" y="60"/>
                  </a:cubicBezTo>
                  <a:cubicBezTo>
                    <a:pt x="10" y="58"/>
                    <a:pt x="8" y="58"/>
                    <a:pt x="6" y="60"/>
                  </a:cubicBezTo>
                  <a:cubicBezTo>
                    <a:pt x="5" y="63"/>
                    <a:pt x="7" y="68"/>
                    <a:pt x="10" y="71"/>
                  </a:cubicBezTo>
                  <a:cubicBezTo>
                    <a:pt x="25" y="83"/>
                    <a:pt x="25" y="83"/>
                    <a:pt x="25" y="83"/>
                  </a:cubicBezTo>
                  <a:cubicBezTo>
                    <a:pt x="44" y="100"/>
                    <a:pt x="66" y="104"/>
                    <a:pt x="78" y="120"/>
                  </a:cubicBezTo>
                  <a:cubicBezTo>
                    <a:pt x="86" y="134"/>
                    <a:pt x="86" y="134"/>
                    <a:pt x="86" y="134"/>
                  </a:cubicBezTo>
                  <a:cubicBezTo>
                    <a:pt x="115" y="114"/>
                    <a:pt x="115" y="114"/>
                    <a:pt x="115" y="114"/>
                  </a:cubicBezTo>
                  <a:cubicBezTo>
                    <a:pt x="94" y="64"/>
                    <a:pt x="89" y="50"/>
                    <a:pt x="88" y="46"/>
                  </a:cubicBezTo>
                  <a:cubicBezTo>
                    <a:pt x="86" y="42"/>
                    <a:pt x="80" y="34"/>
                    <a:pt x="77" y="31"/>
                  </a:cubicBezTo>
                  <a:cubicBezTo>
                    <a:pt x="51" y="9"/>
                    <a:pt x="51" y="9"/>
                    <a:pt x="51" y="9"/>
                  </a:cubicBezTo>
                  <a:cubicBezTo>
                    <a:pt x="50" y="7"/>
                    <a:pt x="49" y="7"/>
                    <a:pt x="48" y="9"/>
                  </a:cubicBezTo>
                  <a:cubicBezTo>
                    <a:pt x="45" y="15"/>
                    <a:pt x="47" y="20"/>
                    <a:pt x="51" y="25"/>
                  </a:cubicBezTo>
                  <a:cubicBezTo>
                    <a:pt x="56" y="33"/>
                    <a:pt x="61" y="31"/>
                    <a:pt x="61" y="31"/>
                  </a:cubicBezTo>
                  <a:cubicBezTo>
                    <a:pt x="67" y="40"/>
                    <a:pt x="70" y="51"/>
                    <a:pt x="66" y="56"/>
                  </a:cubicBezTo>
                  <a:cubicBezTo>
                    <a:pt x="55" y="65"/>
                    <a:pt x="40" y="43"/>
                    <a:pt x="40" y="43"/>
                  </a:cubicBezTo>
                  <a:cubicBezTo>
                    <a:pt x="28" y="25"/>
                    <a:pt x="28" y="25"/>
                    <a:pt x="28" y="25"/>
                  </a:cubicBezTo>
                  <a:cubicBezTo>
                    <a:pt x="26" y="21"/>
                    <a:pt x="34" y="14"/>
                    <a:pt x="34" y="14"/>
                  </a:cubicBezTo>
                  <a:cubicBezTo>
                    <a:pt x="38" y="11"/>
                    <a:pt x="41" y="9"/>
                    <a:pt x="39" y="3"/>
                  </a:cubicBezTo>
                  <a:cubicBezTo>
                    <a:pt x="38" y="1"/>
                    <a:pt x="36" y="0"/>
                    <a:pt x="34" y="1"/>
                  </a:cubicBezTo>
                  <a:cubicBezTo>
                    <a:pt x="18" y="14"/>
                    <a:pt x="18" y="14"/>
                    <a:pt x="18" y="14"/>
                  </a:cubicBezTo>
                  <a:cubicBezTo>
                    <a:pt x="14" y="16"/>
                    <a:pt x="14" y="23"/>
                    <a:pt x="17" y="29"/>
                  </a:cubicBezTo>
                  <a:cubicBezTo>
                    <a:pt x="31" y="51"/>
                    <a:pt x="31" y="51"/>
                    <a:pt x="31" y="51"/>
                  </a:cubicBezTo>
                  <a:cubicBezTo>
                    <a:pt x="18" y="32"/>
                    <a:pt x="18" y="32"/>
                    <a:pt x="18" y="32"/>
                  </a:cubicBezTo>
                  <a:cubicBezTo>
                    <a:pt x="16" y="28"/>
                    <a:pt x="12" y="27"/>
                    <a:pt x="10" y="29"/>
                  </a:cubicBezTo>
                  <a:cubicBezTo>
                    <a:pt x="8" y="31"/>
                    <a:pt x="8" y="35"/>
                    <a:pt x="11" y="38"/>
                  </a:cubicBezTo>
                  <a:cubicBezTo>
                    <a:pt x="25" y="59"/>
                    <a:pt x="25" y="59"/>
                    <a:pt x="25" y="59"/>
                  </a:cubicBezTo>
                  <a:cubicBezTo>
                    <a:pt x="10" y="40"/>
                    <a:pt x="10" y="40"/>
                    <a:pt x="10" y="40"/>
                  </a:cubicBezTo>
                  <a:cubicBezTo>
                    <a:pt x="7" y="37"/>
                    <a:pt x="4" y="36"/>
                    <a:pt x="2" y="39"/>
                  </a:cubicBezTo>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5"/>
            <p:cNvSpPr>
              <a:spLocks/>
            </p:cNvSpPr>
            <p:nvPr/>
          </p:nvSpPr>
          <p:spPr bwMode="auto">
            <a:xfrm>
              <a:off x="4449736" y="6062965"/>
              <a:ext cx="245225" cy="224790"/>
            </a:xfrm>
            <a:custGeom>
              <a:avLst/>
              <a:gdLst>
                <a:gd name="T0" fmla="*/ 24 w 144"/>
                <a:gd name="T1" fmla="*/ 132 h 132"/>
                <a:gd name="T2" fmla="*/ 144 w 144"/>
                <a:gd name="T3" fmla="*/ 132 h 132"/>
                <a:gd name="T4" fmla="*/ 77 w 144"/>
                <a:gd name="T5" fmla="*/ 0 h 132"/>
                <a:gd name="T6" fmla="*/ 0 w 144"/>
                <a:gd name="T7" fmla="*/ 52 h 132"/>
                <a:gd name="T8" fmla="*/ 24 w 144"/>
                <a:gd name="T9" fmla="*/ 132 h 132"/>
              </a:gdLst>
              <a:ahLst/>
              <a:cxnLst>
                <a:cxn ang="0">
                  <a:pos x="T0" y="T1"/>
                </a:cxn>
                <a:cxn ang="0">
                  <a:pos x="T2" y="T3"/>
                </a:cxn>
                <a:cxn ang="0">
                  <a:pos x="T4" y="T5"/>
                </a:cxn>
                <a:cxn ang="0">
                  <a:pos x="T6" y="T7"/>
                </a:cxn>
                <a:cxn ang="0">
                  <a:pos x="T8" y="T9"/>
                </a:cxn>
              </a:cxnLst>
              <a:rect l="0" t="0" r="r" b="b"/>
              <a:pathLst>
                <a:path w="144" h="132">
                  <a:moveTo>
                    <a:pt x="24" y="132"/>
                  </a:moveTo>
                  <a:lnTo>
                    <a:pt x="144" y="132"/>
                  </a:lnTo>
                  <a:lnTo>
                    <a:pt x="77" y="0"/>
                  </a:lnTo>
                  <a:lnTo>
                    <a:pt x="0" y="52"/>
                  </a:lnTo>
                  <a:lnTo>
                    <a:pt x="24" y="132"/>
                  </a:lnTo>
                  <a:close/>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76"/>
            <p:cNvSpPr>
              <a:spLocks/>
            </p:cNvSpPr>
            <p:nvPr/>
          </p:nvSpPr>
          <p:spPr bwMode="auto">
            <a:xfrm>
              <a:off x="4446330" y="6054451"/>
              <a:ext cx="131128" cy="93663"/>
            </a:xfrm>
            <a:custGeom>
              <a:avLst/>
              <a:gdLst>
                <a:gd name="T0" fmla="*/ 0 w 77"/>
                <a:gd name="T1" fmla="*/ 42 h 55"/>
                <a:gd name="T2" fmla="*/ 6 w 77"/>
                <a:gd name="T3" fmla="*/ 55 h 55"/>
                <a:gd name="T4" fmla="*/ 77 w 77"/>
                <a:gd name="T5" fmla="*/ 7 h 55"/>
                <a:gd name="T6" fmla="*/ 73 w 77"/>
                <a:gd name="T7" fmla="*/ 0 h 55"/>
                <a:gd name="T8" fmla="*/ 0 w 77"/>
                <a:gd name="T9" fmla="*/ 42 h 55"/>
              </a:gdLst>
              <a:ahLst/>
              <a:cxnLst>
                <a:cxn ang="0">
                  <a:pos x="T0" y="T1"/>
                </a:cxn>
                <a:cxn ang="0">
                  <a:pos x="T2" y="T3"/>
                </a:cxn>
                <a:cxn ang="0">
                  <a:pos x="T4" y="T5"/>
                </a:cxn>
                <a:cxn ang="0">
                  <a:pos x="T6" y="T7"/>
                </a:cxn>
                <a:cxn ang="0">
                  <a:pos x="T8" y="T9"/>
                </a:cxn>
              </a:cxnLst>
              <a:rect l="0" t="0" r="r" b="b"/>
              <a:pathLst>
                <a:path w="77" h="55">
                  <a:moveTo>
                    <a:pt x="0" y="42"/>
                  </a:moveTo>
                  <a:lnTo>
                    <a:pt x="6" y="55"/>
                  </a:lnTo>
                  <a:lnTo>
                    <a:pt x="77" y="7"/>
                  </a:lnTo>
                  <a:lnTo>
                    <a:pt x="73" y="0"/>
                  </a:lnTo>
                  <a:lnTo>
                    <a:pt x="0" y="42"/>
                  </a:lnTo>
                  <a:close/>
                </a:path>
              </a:pathLst>
            </a:custGeom>
            <a:solidFill>
              <a:srgbClr val="4C9D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77"/>
            <p:cNvSpPr>
              <a:spLocks/>
            </p:cNvSpPr>
            <p:nvPr/>
          </p:nvSpPr>
          <p:spPr bwMode="auto">
            <a:xfrm>
              <a:off x="4284549" y="5695127"/>
              <a:ext cx="27247" cy="25545"/>
            </a:xfrm>
            <a:custGeom>
              <a:avLst/>
              <a:gdLst>
                <a:gd name="T0" fmla="*/ 9 w 9"/>
                <a:gd name="T1" fmla="*/ 0 h 8"/>
                <a:gd name="T2" fmla="*/ 2 w 9"/>
                <a:gd name="T3" fmla="*/ 7 h 8"/>
                <a:gd name="T4" fmla="*/ 0 w 9"/>
                <a:gd name="T5" fmla="*/ 7 h 8"/>
                <a:gd name="T6" fmla="*/ 9 w 9"/>
                <a:gd name="T7" fmla="*/ 0 h 8"/>
              </a:gdLst>
              <a:ahLst/>
              <a:cxnLst>
                <a:cxn ang="0">
                  <a:pos x="T0" y="T1"/>
                </a:cxn>
                <a:cxn ang="0">
                  <a:pos x="T2" y="T3"/>
                </a:cxn>
                <a:cxn ang="0">
                  <a:pos x="T4" y="T5"/>
                </a:cxn>
                <a:cxn ang="0">
                  <a:pos x="T6" y="T7"/>
                </a:cxn>
              </a:cxnLst>
              <a:rect l="0" t="0" r="r" b="b"/>
              <a:pathLst>
                <a:path w="9" h="8">
                  <a:moveTo>
                    <a:pt x="9" y="0"/>
                  </a:moveTo>
                  <a:cubicBezTo>
                    <a:pt x="2" y="7"/>
                    <a:pt x="2" y="7"/>
                    <a:pt x="2" y="7"/>
                  </a:cubicBezTo>
                  <a:cubicBezTo>
                    <a:pt x="1" y="8"/>
                    <a:pt x="0" y="8"/>
                    <a:pt x="0" y="7"/>
                  </a:cubicBezTo>
                  <a:cubicBezTo>
                    <a:pt x="9" y="0"/>
                    <a:pt x="9" y="0"/>
                    <a:pt x="9" y="0"/>
                  </a:cubicBez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78"/>
            <p:cNvSpPr>
              <a:spLocks/>
            </p:cNvSpPr>
            <p:nvPr/>
          </p:nvSpPr>
          <p:spPr bwMode="auto">
            <a:xfrm>
              <a:off x="4357777" y="5717266"/>
              <a:ext cx="34059" cy="32357"/>
            </a:xfrm>
            <a:custGeom>
              <a:avLst/>
              <a:gdLst>
                <a:gd name="T0" fmla="*/ 1 w 11"/>
                <a:gd name="T1" fmla="*/ 1 h 10"/>
                <a:gd name="T2" fmla="*/ 8 w 11"/>
                <a:gd name="T3" fmla="*/ 9 h 10"/>
                <a:gd name="T4" fmla="*/ 11 w 11"/>
                <a:gd name="T5" fmla="*/ 9 h 10"/>
                <a:gd name="T6" fmla="*/ 1 w 11"/>
                <a:gd name="T7" fmla="*/ 0 h 10"/>
                <a:gd name="T8" fmla="*/ 1 w 11"/>
                <a:gd name="T9" fmla="*/ 1 h 10"/>
              </a:gdLst>
              <a:ahLst/>
              <a:cxnLst>
                <a:cxn ang="0">
                  <a:pos x="T0" y="T1"/>
                </a:cxn>
                <a:cxn ang="0">
                  <a:pos x="T2" y="T3"/>
                </a:cxn>
                <a:cxn ang="0">
                  <a:pos x="T4" y="T5"/>
                </a:cxn>
                <a:cxn ang="0">
                  <a:pos x="T6" y="T7"/>
                </a:cxn>
                <a:cxn ang="0">
                  <a:pos x="T8" y="T9"/>
                </a:cxn>
              </a:cxnLst>
              <a:rect l="0" t="0" r="r" b="b"/>
              <a:pathLst>
                <a:path w="11" h="10">
                  <a:moveTo>
                    <a:pt x="1" y="1"/>
                  </a:moveTo>
                  <a:cubicBezTo>
                    <a:pt x="8" y="9"/>
                    <a:pt x="8" y="9"/>
                    <a:pt x="8" y="9"/>
                  </a:cubicBezTo>
                  <a:cubicBezTo>
                    <a:pt x="9" y="10"/>
                    <a:pt x="10" y="10"/>
                    <a:pt x="11" y="9"/>
                  </a:cubicBezTo>
                  <a:cubicBezTo>
                    <a:pt x="1" y="0"/>
                    <a:pt x="1" y="0"/>
                    <a:pt x="1" y="0"/>
                  </a:cubicBezTo>
                  <a:cubicBezTo>
                    <a:pt x="0" y="0"/>
                    <a:pt x="0" y="1"/>
                    <a:pt x="1" y="1"/>
                  </a:cubicBez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79"/>
            <p:cNvSpPr>
              <a:spLocks/>
            </p:cNvSpPr>
            <p:nvPr/>
          </p:nvSpPr>
          <p:spPr bwMode="auto">
            <a:xfrm>
              <a:off x="4494013" y="6073183"/>
              <a:ext cx="25545" cy="15327"/>
            </a:xfrm>
            <a:custGeom>
              <a:avLst/>
              <a:gdLst>
                <a:gd name="T0" fmla="*/ 8 w 8"/>
                <a:gd name="T1" fmla="*/ 0 h 5"/>
                <a:gd name="T2" fmla="*/ 0 w 8"/>
                <a:gd name="T3" fmla="*/ 4 h 5"/>
                <a:gd name="T4" fmla="*/ 0 w 8"/>
                <a:gd name="T5" fmla="*/ 5 h 5"/>
                <a:gd name="T6" fmla="*/ 1 w 8"/>
                <a:gd name="T7" fmla="*/ 5 h 5"/>
                <a:gd name="T8" fmla="*/ 8 w 8"/>
                <a:gd name="T9" fmla="*/ 1 h 5"/>
                <a:gd name="T10" fmla="*/ 8 w 8"/>
                <a:gd name="T11" fmla="*/ 0 h 5"/>
                <a:gd name="T12" fmla="*/ 8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0"/>
                  </a:moveTo>
                  <a:cubicBezTo>
                    <a:pt x="5" y="1"/>
                    <a:pt x="3" y="3"/>
                    <a:pt x="0" y="4"/>
                  </a:cubicBezTo>
                  <a:cubicBezTo>
                    <a:pt x="0" y="5"/>
                    <a:pt x="0" y="5"/>
                    <a:pt x="0" y="5"/>
                  </a:cubicBezTo>
                  <a:cubicBezTo>
                    <a:pt x="1" y="5"/>
                    <a:pt x="1" y="5"/>
                    <a:pt x="1" y="5"/>
                  </a:cubicBezTo>
                  <a:cubicBezTo>
                    <a:pt x="3" y="4"/>
                    <a:pt x="6" y="2"/>
                    <a:pt x="8" y="1"/>
                  </a:cubicBezTo>
                  <a:cubicBezTo>
                    <a:pt x="8" y="0"/>
                    <a:pt x="8" y="0"/>
                    <a:pt x="8" y="0"/>
                  </a:cubicBezTo>
                  <a:cubicBezTo>
                    <a:pt x="8" y="0"/>
                    <a:pt x="8" y="0"/>
                    <a:pt x="8" y="0"/>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80"/>
            <p:cNvSpPr>
              <a:spLocks/>
            </p:cNvSpPr>
            <p:nvPr/>
          </p:nvSpPr>
          <p:spPr bwMode="auto">
            <a:xfrm>
              <a:off x="4526369" y="6062965"/>
              <a:ext cx="10218" cy="6812"/>
            </a:xfrm>
            <a:custGeom>
              <a:avLst/>
              <a:gdLst>
                <a:gd name="T0" fmla="*/ 3 w 3"/>
                <a:gd name="T1" fmla="*/ 0 h 2"/>
                <a:gd name="T2" fmla="*/ 0 w 3"/>
                <a:gd name="T3" fmla="*/ 2 h 2"/>
                <a:gd name="T4" fmla="*/ 0 w 3"/>
                <a:gd name="T5" fmla="*/ 2 h 2"/>
                <a:gd name="T6" fmla="*/ 0 w 3"/>
                <a:gd name="T7" fmla="*/ 2 h 2"/>
                <a:gd name="T8" fmla="*/ 3 w 3"/>
                <a:gd name="T9" fmla="*/ 1 h 2"/>
                <a:gd name="T10" fmla="*/ 3 w 3"/>
                <a:gd name="T11" fmla="*/ 0 h 2"/>
                <a:gd name="T12" fmla="*/ 3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0"/>
                  </a:moveTo>
                  <a:cubicBezTo>
                    <a:pt x="2" y="1"/>
                    <a:pt x="1" y="1"/>
                    <a:pt x="0" y="2"/>
                  </a:cubicBezTo>
                  <a:cubicBezTo>
                    <a:pt x="0" y="2"/>
                    <a:pt x="0" y="2"/>
                    <a:pt x="0" y="2"/>
                  </a:cubicBezTo>
                  <a:cubicBezTo>
                    <a:pt x="0" y="2"/>
                    <a:pt x="0" y="2"/>
                    <a:pt x="0" y="2"/>
                  </a:cubicBezTo>
                  <a:cubicBezTo>
                    <a:pt x="1" y="2"/>
                    <a:pt x="2" y="1"/>
                    <a:pt x="3" y="1"/>
                  </a:cubicBezTo>
                  <a:cubicBezTo>
                    <a:pt x="3" y="0"/>
                    <a:pt x="3" y="0"/>
                    <a:pt x="3" y="0"/>
                  </a:cubicBezTo>
                  <a:cubicBezTo>
                    <a:pt x="3" y="0"/>
                    <a:pt x="3" y="0"/>
                    <a:pt x="3" y="0"/>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81"/>
            <p:cNvSpPr>
              <a:spLocks/>
            </p:cNvSpPr>
            <p:nvPr/>
          </p:nvSpPr>
          <p:spPr bwMode="auto">
            <a:xfrm>
              <a:off x="4442925" y="6069777"/>
              <a:ext cx="25545" cy="40871"/>
            </a:xfrm>
            <a:custGeom>
              <a:avLst/>
              <a:gdLst>
                <a:gd name="T0" fmla="*/ 0 w 8"/>
                <a:gd name="T1" fmla="*/ 1 h 13"/>
                <a:gd name="T2" fmla="*/ 2 w 8"/>
                <a:gd name="T3" fmla="*/ 0 h 13"/>
                <a:gd name="T4" fmla="*/ 8 w 8"/>
                <a:gd name="T5" fmla="*/ 12 h 13"/>
                <a:gd name="T6" fmla="*/ 7 w 8"/>
                <a:gd name="T7" fmla="*/ 12 h 13"/>
                <a:gd name="T8" fmla="*/ 5 w 8"/>
                <a:gd name="T9" fmla="*/ 12 h 13"/>
                <a:gd name="T10" fmla="*/ 0 w 8"/>
                <a:gd name="T11" fmla="*/ 3 h 13"/>
                <a:gd name="T12" fmla="*/ 0 w 8"/>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0" y="1"/>
                  </a:moveTo>
                  <a:cubicBezTo>
                    <a:pt x="1" y="0"/>
                    <a:pt x="1" y="1"/>
                    <a:pt x="2" y="0"/>
                  </a:cubicBezTo>
                  <a:cubicBezTo>
                    <a:pt x="8" y="12"/>
                    <a:pt x="8" y="12"/>
                    <a:pt x="8" y="12"/>
                  </a:cubicBezTo>
                  <a:cubicBezTo>
                    <a:pt x="8" y="12"/>
                    <a:pt x="8" y="12"/>
                    <a:pt x="7" y="12"/>
                  </a:cubicBezTo>
                  <a:cubicBezTo>
                    <a:pt x="7" y="13"/>
                    <a:pt x="6" y="13"/>
                    <a:pt x="5" y="12"/>
                  </a:cubicBezTo>
                  <a:cubicBezTo>
                    <a:pt x="0" y="3"/>
                    <a:pt x="0" y="3"/>
                    <a:pt x="0" y="3"/>
                  </a:cubicBezTo>
                  <a:cubicBezTo>
                    <a:pt x="0" y="2"/>
                    <a:pt x="0" y="1"/>
                    <a:pt x="0" y="1"/>
                  </a:cubicBez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82"/>
            <p:cNvSpPr>
              <a:spLocks/>
            </p:cNvSpPr>
            <p:nvPr/>
          </p:nvSpPr>
          <p:spPr bwMode="auto">
            <a:xfrm>
              <a:off x="4536587" y="6011877"/>
              <a:ext cx="30653" cy="42574"/>
            </a:xfrm>
            <a:custGeom>
              <a:avLst/>
              <a:gdLst>
                <a:gd name="T0" fmla="*/ 0 w 10"/>
                <a:gd name="T1" fmla="*/ 2 h 13"/>
                <a:gd name="T2" fmla="*/ 4 w 10"/>
                <a:gd name="T3" fmla="*/ 0 h 13"/>
                <a:gd name="T4" fmla="*/ 6 w 10"/>
                <a:gd name="T5" fmla="*/ 1 h 13"/>
                <a:gd name="T6" fmla="*/ 10 w 10"/>
                <a:gd name="T7" fmla="*/ 10 h 13"/>
                <a:gd name="T8" fmla="*/ 9 w 10"/>
                <a:gd name="T9" fmla="*/ 12 h 13"/>
                <a:gd name="T10" fmla="*/ 6 w 10"/>
                <a:gd name="T11" fmla="*/ 13 h 13"/>
                <a:gd name="T12" fmla="*/ 0 w 10"/>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2"/>
                  </a:moveTo>
                  <a:cubicBezTo>
                    <a:pt x="1" y="1"/>
                    <a:pt x="3" y="0"/>
                    <a:pt x="4" y="0"/>
                  </a:cubicBezTo>
                  <a:cubicBezTo>
                    <a:pt x="5" y="0"/>
                    <a:pt x="6" y="0"/>
                    <a:pt x="6" y="1"/>
                  </a:cubicBezTo>
                  <a:cubicBezTo>
                    <a:pt x="10" y="10"/>
                    <a:pt x="10" y="10"/>
                    <a:pt x="10" y="10"/>
                  </a:cubicBezTo>
                  <a:cubicBezTo>
                    <a:pt x="10" y="11"/>
                    <a:pt x="10" y="11"/>
                    <a:pt x="9" y="12"/>
                  </a:cubicBezTo>
                  <a:cubicBezTo>
                    <a:pt x="8" y="12"/>
                    <a:pt x="7" y="13"/>
                    <a:pt x="6" y="13"/>
                  </a:cubicBezTo>
                  <a:lnTo>
                    <a:pt x="0" y="2"/>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83"/>
            <p:cNvSpPr>
              <a:spLocks/>
            </p:cNvSpPr>
            <p:nvPr/>
          </p:nvSpPr>
          <p:spPr bwMode="auto">
            <a:xfrm>
              <a:off x="4449736" y="6018688"/>
              <a:ext cx="105583" cy="88554"/>
            </a:xfrm>
            <a:custGeom>
              <a:avLst/>
              <a:gdLst>
                <a:gd name="T0" fmla="*/ 27 w 33"/>
                <a:gd name="T1" fmla="*/ 0 h 28"/>
                <a:gd name="T2" fmla="*/ 33 w 33"/>
                <a:gd name="T3" fmla="*/ 11 h 28"/>
                <a:gd name="T4" fmla="*/ 6 w 33"/>
                <a:gd name="T5" fmla="*/ 28 h 28"/>
                <a:gd name="T6" fmla="*/ 0 w 33"/>
                <a:gd name="T7" fmla="*/ 16 h 28"/>
                <a:gd name="T8" fmla="*/ 27 w 33"/>
                <a:gd name="T9" fmla="*/ 0 h 28"/>
              </a:gdLst>
              <a:ahLst/>
              <a:cxnLst>
                <a:cxn ang="0">
                  <a:pos x="T0" y="T1"/>
                </a:cxn>
                <a:cxn ang="0">
                  <a:pos x="T2" y="T3"/>
                </a:cxn>
                <a:cxn ang="0">
                  <a:pos x="T4" y="T5"/>
                </a:cxn>
                <a:cxn ang="0">
                  <a:pos x="T6" y="T7"/>
                </a:cxn>
                <a:cxn ang="0">
                  <a:pos x="T8" y="T9"/>
                </a:cxn>
              </a:cxnLst>
              <a:rect l="0" t="0" r="r" b="b"/>
              <a:pathLst>
                <a:path w="33" h="28">
                  <a:moveTo>
                    <a:pt x="27" y="0"/>
                  </a:moveTo>
                  <a:cubicBezTo>
                    <a:pt x="33" y="11"/>
                    <a:pt x="33" y="11"/>
                    <a:pt x="33" y="11"/>
                  </a:cubicBezTo>
                  <a:cubicBezTo>
                    <a:pt x="23" y="16"/>
                    <a:pt x="13" y="22"/>
                    <a:pt x="6" y="28"/>
                  </a:cubicBezTo>
                  <a:cubicBezTo>
                    <a:pt x="0" y="16"/>
                    <a:pt x="0" y="16"/>
                    <a:pt x="0" y="16"/>
                  </a:cubicBezTo>
                  <a:cubicBezTo>
                    <a:pt x="9" y="8"/>
                    <a:pt x="19" y="3"/>
                    <a:pt x="2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84"/>
            <p:cNvSpPr>
              <a:spLocks/>
            </p:cNvSpPr>
            <p:nvPr/>
          </p:nvSpPr>
          <p:spPr bwMode="auto">
            <a:xfrm>
              <a:off x="4461657" y="6028906"/>
              <a:ext cx="80039" cy="66416"/>
            </a:xfrm>
            <a:custGeom>
              <a:avLst/>
              <a:gdLst>
                <a:gd name="T0" fmla="*/ 5 w 25"/>
                <a:gd name="T1" fmla="*/ 21 h 21"/>
                <a:gd name="T2" fmla="*/ 0 w 25"/>
                <a:gd name="T3" fmla="*/ 11 h 21"/>
                <a:gd name="T4" fmla="*/ 20 w 25"/>
                <a:gd name="T5" fmla="*/ 0 h 21"/>
                <a:gd name="T6" fmla="*/ 25 w 25"/>
                <a:gd name="T7" fmla="*/ 9 h 21"/>
                <a:gd name="T8" fmla="*/ 5 w 25"/>
                <a:gd name="T9" fmla="*/ 21 h 21"/>
              </a:gdLst>
              <a:ahLst/>
              <a:cxnLst>
                <a:cxn ang="0">
                  <a:pos x="T0" y="T1"/>
                </a:cxn>
                <a:cxn ang="0">
                  <a:pos x="T2" y="T3"/>
                </a:cxn>
                <a:cxn ang="0">
                  <a:pos x="T4" y="T5"/>
                </a:cxn>
                <a:cxn ang="0">
                  <a:pos x="T6" y="T7"/>
                </a:cxn>
                <a:cxn ang="0">
                  <a:pos x="T8" y="T9"/>
                </a:cxn>
              </a:cxnLst>
              <a:rect l="0" t="0" r="r" b="b"/>
              <a:pathLst>
                <a:path w="25" h="21">
                  <a:moveTo>
                    <a:pt x="5" y="21"/>
                  </a:moveTo>
                  <a:cubicBezTo>
                    <a:pt x="0" y="11"/>
                    <a:pt x="0" y="11"/>
                    <a:pt x="0" y="11"/>
                  </a:cubicBezTo>
                  <a:cubicBezTo>
                    <a:pt x="7" y="6"/>
                    <a:pt x="14" y="2"/>
                    <a:pt x="20" y="0"/>
                  </a:cubicBezTo>
                  <a:cubicBezTo>
                    <a:pt x="25" y="9"/>
                    <a:pt x="25" y="9"/>
                    <a:pt x="25" y="9"/>
                  </a:cubicBezTo>
                  <a:cubicBezTo>
                    <a:pt x="18" y="12"/>
                    <a:pt x="11" y="17"/>
                    <a:pt x="5" y="21"/>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216"/>
            <p:cNvSpPr>
              <a:spLocks noChangeArrowheads="1"/>
            </p:cNvSpPr>
            <p:nvPr/>
          </p:nvSpPr>
          <p:spPr bwMode="auto">
            <a:xfrm>
              <a:off x="4267520" y="4864084"/>
              <a:ext cx="143048" cy="8514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AutoShape 3"/>
            <p:cNvSpPr>
              <a:spLocks noChangeAspect="1" noChangeArrowheads="1" noTextEdit="1"/>
            </p:cNvSpPr>
            <p:nvPr/>
          </p:nvSpPr>
          <p:spPr bwMode="auto">
            <a:xfrm>
              <a:off x="3476625" y="3916363"/>
              <a:ext cx="1801813"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5"/>
            <p:cNvSpPr>
              <a:spLocks noChangeArrowheads="1"/>
            </p:cNvSpPr>
            <p:nvPr/>
          </p:nvSpPr>
          <p:spPr bwMode="auto">
            <a:xfrm>
              <a:off x="3473450" y="3922505"/>
              <a:ext cx="1801813" cy="235743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6"/>
            <p:cNvSpPr>
              <a:spLocks noChangeArrowheads="1"/>
            </p:cNvSpPr>
            <p:nvPr/>
          </p:nvSpPr>
          <p:spPr bwMode="auto">
            <a:xfrm>
              <a:off x="3473450" y="3919538"/>
              <a:ext cx="1801813"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
            <p:cNvSpPr>
              <a:spLocks noEditPoints="1"/>
            </p:cNvSpPr>
            <p:nvPr/>
          </p:nvSpPr>
          <p:spPr bwMode="auto">
            <a:xfrm>
              <a:off x="3933825" y="4216400"/>
              <a:ext cx="806450" cy="814387"/>
            </a:xfrm>
            <a:custGeom>
              <a:avLst/>
              <a:gdLst>
                <a:gd name="T0" fmla="*/ 129 w 258"/>
                <a:gd name="T1" fmla="*/ 220 h 258"/>
                <a:gd name="T2" fmla="*/ 38 w 258"/>
                <a:gd name="T3" fmla="*/ 129 h 258"/>
                <a:gd name="T4" fmla="*/ 129 w 258"/>
                <a:gd name="T5" fmla="*/ 37 h 258"/>
                <a:gd name="T6" fmla="*/ 221 w 258"/>
                <a:gd name="T7" fmla="*/ 129 h 258"/>
                <a:gd name="T8" fmla="*/ 129 w 258"/>
                <a:gd name="T9" fmla="*/ 220 h 258"/>
                <a:gd name="T10" fmla="*/ 129 w 258"/>
                <a:gd name="T11" fmla="*/ 0 h 258"/>
                <a:gd name="T12" fmla="*/ 0 w 258"/>
                <a:gd name="T13" fmla="*/ 129 h 258"/>
                <a:gd name="T14" fmla="*/ 129 w 258"/>
                <a:gd name="T15" fmla="*/ 258 h 258"/>
                <a:gd name="T16" fmla="*/ 258 w 258"/>
                <a:gd name="T17" fmla="*/ 129 h 258"/>
                <a:gd name="T18" fmla="*/ 129 w 258"/>
                <a:gd name="T1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258">
                  <a:moveTo>
                    <a:pt x="129" y="220"/>
                  </a:moveTo>
                  <a:cubicBezTo>
                    <a:pt x="79" y="220"/>
                    <a:pt x="38" y="179"/>
                    <a:pt x="38" y="129"/>
                  </a:cubicBezTo>
                  <a:cubicBezTo>
                    <a:pt x="38" y="78"/>
                    <a:pt x="79" y="37"/>
                    <a:pt x="129" y="37"/>
                  </a:cubicBezTo>
                  <a:cubicBezTo>
                    <a:pt x="180" y="37"/>
                    <a:pt x="221" y="78"/>
                    <a:pt x="221" y="129"/>
                  </a:cubicBezTo>
                  <a:cubicBezTo>
                    <a:pt x="221" y="179"/>
                    <a:pt x="180" y="220"/>
                    <a:pt x="129" y="220"/>
                  </a:cubicBezTo>
                  <a:moveTo>
                    <a:pt x="129" y="0"/>
                  </a:moveTo>
                  <a:cubicBezTo>
                    <a:pt x="58" y="0"/>
                    <a:pt x="0" y="58"/>
                    <a:pt x="0" y="129"/>
                  </a:cubicBezTo>
                  <a:cubicBezTo>
                    <a:pt x="0" y="200"/>
                    <a:pt x="58" y="258"/>
                    <a:pt x="129" y="258"/>
                  </a:cubicBezTo>
                  <a:cubicBezTo>
                    <a:pt x="201" y="258"/>
                    <a:pt x="258" y="200"/>
                    <a:pt x="258" y="129"/>
                  </a:cubicBezTo>
                  <a:cubicBezTo>
                    <a:pt x="258" y="58"/>
                    <a:pt x="201" y="0"/>
                    <a:pt x="129" y="0"/>
                  </a:cubicBezTo>
                </a:path>
              </a:pathLst>
            </a:custGeom>
            <a:solidFill>
              <a:srgbClr val="7F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8"/>
            <p:cNvSpPr>
              <a:spLocks noChangeArrowheads="1"/>
            </p:cNvSpPr>
            <p:nvPr/>
          </p:nvSpPr>
          <p:spPr bwMode="auto">
            <a:xfrm>
              <a:off x="4052888" y="4332288"/>
              <a:ext cx="571500" cy="577850"/>
            </a:xfrm>
            <a:prstGeom prst="ellipse">
              <a:avLst/>
            </a:prstGeom>
            <a:solidFill>
              <a:srgbClr val="D3E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9"/>
            <p:cNvSpPr>
              <a:spLocks/>
            </p:cNvSpPr>
            <p:nvPr/>
          </p:nvSpPr>
          <p:spPr bwMode="auto">
            <a:xfrm>
              <a:off x="4159250" y="4437063"/>
              <a:ext cx="358775" cy="460375"/>
            </a:xfrm>
            <a:custGeom>
              <a:avLst/>
              <a:gdLst>
                <a:gd name="T0" fmla="*/ 115 w 115"/>
                <a:gd name="T1" fmla="*/ 58 h 146"/>
                <a:gd name="T2" fmla="*/ 57 w 115"/>
                <a:gd name="T3" fmla="*/ 0 h 146"/>
                <a:gd name="T4" fmla="*/ 0 w 115"/>
                <a:gd name="T5" fmla="*/ 58 h 146"/>
                <a:gd name="T6" fmla="*/ 17 w 115"/>
                <a:gd name="T7" fmla="*/ 99 h 146"/>
                <a:gd name="T8" fmla="*/ 35 w 115"/>
                <a:gd name="T9" fmla="*/ 136 h 146"/>
                <a:gd name="T10" fmla="*/ 56 w 115"/>
                <a:gd name="T11" fmla="*/ 145 h 146"/>
                <a:gd name="T12" fmla="*/ 56 w 115"/>
                <a:gd name="T13" fmla="*/ 146 h 146"/>
                <a:gd name="T14" fmla="*/ 57 w 115"/>
                <a:gd name="T15" fmla="*/ 146 h 146"/>
                <a:gd name="T16" fmla="*/ 58 w 115"/>
                <a:gd name="T17" fmla="*/ 146 h 146"/>
                <a:gd name="T18" fmla="*/ 59 w 115"/>
                <a:gd name="T19" fmla="*/ 145 h 146"/>
                <a:gd name="T20" fmla="*/ 80 w 115"/>
                <a:gd name="T21" fmla="*/ 136 h 146"/>
                <a:gd name="T22" fmla="*/ 97 w 115"/>
                <a:gd name="T23" fmla="*/ 100 h 146"/>
                <a:gd name="T24" fmla="*/ 115 w 115"/>
                <a:gd name="T25"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115" y="58"/>
                  </a:moveTo>
                  <a:cubicBezTo>
                    <a:pt x="115" y="26"/>
                    <a:pt x="89" y="0"/>
                    <a:pt x="57" y="0"/>
                  </a:cubicBezTo>
                  <a:cubicBezTo>
                    <a:pt x="25" y="0"/>
                    <a:pt x="0" y="26"/>
                    <a:pt x="0" y="58"/>
                  </a:cubicBezTo>
                  <a:cubicBezTo>
                    <a:pt x="0" y="74"/>
                    <a:pt x="6" y="88"/>
                    <a:pt x="17" y="99"/>
                  </a:cubicBezTo>
                  <a:cubicBezTo>
                    <a:pt x="34" y="117"/>
                    <a:pt x="35" y="136"/>
                    <a:pt x="35" y="136"/>
                  </a:cubicBezTo>
                  <a:cubicBezTo>
                    <a:pt x="56" y="145"/>
                    <a:pt x="56" y="145"/>
                    <a:pt x="56" y="145"/>
                  </a:cubicBezTo>
                  <a:cubicBezTo>
                    <a:pt x="56" y="146"/>
                    <a:pt x="56" y="146"/>
                    <a:pt x="56" y="146"/>
                  </a:cubicBezTo>
                  <a:cubicBezTo>
                    <a:pt x="57" y="146"/>
                    <a:pt x="57" y="146"/>
                    <a:pt x="57" y="146"/>
                  </a:cubicBezTo>
                  <a:cubicBezTo>
                    <a:pt x="58" y="146"/>
                    <a:pt x="58" y="146"/>
                    <a:pt x="58" y="146"/>
                  </a:cubicBezTo>
                  <a:cubicBezTo>
                    <a:pt x="59" y="145"/>
                    <a:pt x="59" y="145"/>
                    <a:pt x="59" y="145"/>
                  </a:cubicBezTo>
                  <a:cubicBezTo>
                    <a:pt x="80" y="136"/>
                    <a:pt x="80" y="136"/>
                    <a:pt x="80" y="136"/>
                  </a:cubicBezTo>
                  <a:cubicBezTo>
                    <a:pt x="80" y="136"/>
                    <a:pt x="80" y="117"/>
                    <a:pt x="97" y="100"/>
                  </a:cubicBezTo>
                  <a:cubicBezTo>
                    <a:pt x="108" y="89"/>
                    <a:pt x="115" y="74"/>
                    <a:pt x="115"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10"/>
            <p:cNvSpPr>
              <a:spLocks noChangeArrowheads="1"/>
            </p:cNvSpPr>
            <p:nvPr/>
          </p:nvSpPr>
          <p:spPr bwMode="auto">
            <a:xfrm>
              <a:off x="4337050" y="4887913"/>
              <a:ext cx="3175" cy="1306512"/>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1"/>
            <p:cNvSpPr>
              <a:spLocks/>
            </p:cNvSpPr>
            <p:nvPr/>
          </p:nvSpPr>
          <p:spPr bwMode="auto">
            <a:xfrm>
              <a:off x="4302125" y="4522788"/>
              <a:ext cx="182563" cy="185737"/>
            </a:xfrm>
            <a:custGeom>
              <a:avLst/>
              <a:gdLst>
                <a:gd name="T0" fmla="*/ 7 w 58"/>
                <a:gd name="T1" fmla="*/ 0 h 59"/>
                <a:gd name="T2" fmla="*/ 51 w 58"/>
                <a:gd name="T3" fmla="*/ 0 h 59"/>
                <a:gd name="T4" fmla="*/ 58 w 58"/>
                <a:gd name="T5" fmla="*/ 8 h 59"/>
                <a:gd name="T6" fmla="*/ 58 w 58"/>
                <a:gd name="T7" fmla="*/ 38 h 59"/>
                <a:gd name="T8" fmla="*/ 51 w 58"/>
                <a:gd name="T9" fmla="*/ 45 h 59"/>
                <a:gd name="T10" fmla="*/ 42 w 58"/>
                <a:gd name="T11" fmla="*/ 45 h 59"/>
                <a:gd name="T12" fmla="*/ 42 w 58"/>
                <a:gd name="T13" fmla="*/ 59 h 59"/>
                <a:gd name="T14" fmla="*/ 30 w 58"/>
                <a:gd name="T15" fmla="*/ 45 h 59"/>
                <a:gd name="T16" fmla="*/ 7 w 58"/>
                <a:gd name="T17" fmla="*/ 45 h 59"/>
                <a:gd name="T18" fmla="*/ 0 w 58"/>
                <a:gd name="T19" fmla="*/ 38 h 59"/>
                <a:gd name="T20" fmla="*/ 0 w 58"/>
                <a:gd name="T21" fmla="*/ 8 h 59"/>
                <a:gd name="T22" fmla="*/ 7 w 58"/>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9">
                  <a:moveTo>
                    <a:pt x="7" y="0"/>
                  </a:moveTo>
                  <a:cubicBezTo>
                    <a:pt x="51" y="0"/>
                    <a:pt x="51" y="0"/>
                    <a:pt x="51" y="0"/>
                  </a:cubicBezTo>
                  <a:cubicBezTo>
                    <a:pt x="55" y="0"/>
                    <a:pt x="58" y="4"/>
                    <a:pt x="58" y="8"/>
                  </a:cubicBezTo>
                  <a:cubicBezTo>
                    <a:pt x="58" y="38"/>
                    <a:pt x="58" y="38"/>
                    <a:pt x="58" y="38"/>
                  </a:cubicBezTo>
                  <a:cubicBezTo>
                    <a:pt x="58" y="42"/>
                    <a:pt x="55" y="45"/>
                    <a:pt x="51" y="45"/>
                  </a:cubicBezTo>
                  <a:cubicBezTo>
                    <a:pt x="42" y="45"/>
                    <a:pt x="42" y="45"/>
                    <a:pt x="42" y="45"/>
                  </a:cubicBezTo>
                  <a:cubicBezTo>
                    <a:pt x="42" y="59"/>
                    <a:pt x="42" y="59"/>
                    <a:pt x="42" y="59"/>
                  </a:cubicBezTo>
                  <a:cubicBezTo>
                    <a:pt x="30" y="45"/>
                    <a:pt x="30" y="45"/>
                    <a:pt x="30" y="45"/>
                  </a:cubicBezTo>
                  <a:cubicBezTo>
                    <a:pt x="7" y="45"/>
                    <a:pt x="7" y="45"/>
                    <a:pt x="7" y="45"/>
                  </a:cubicBezTo>
                  <a:cubicBezTo>
                    <a:pt x="3" y="45"/>
                    <a:pt x="0" y="42"/>
                    <a:pt x="0" y="38"/>
                  </a:cubicBezTo>
                  <a:cubicBezTo>
                    <a:pt x="0" y="8"/>
                    <a:pt x="0" y="8"/>
                    <a:pt x="0" y="8"/>
                  </a:cubicBezTo>
                  <a:cubicBezTo>
                    <a:pt x="0" y="4"/>
                    <a:pt x="3" y="0"/>
                    <a:pt x="7" y="0"/>
                  </a:cubicBezTo>
                  <a:close/>
                </a:path>
              </a:pathLst>
            </a:custGeom>
            <a:solidFill>
              <a:srgbClr val="0096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2"/>
            <p:cNvSpPr>
              <a:spLocks/>
            </p:cNvSpPr>
            <p:nvPr/>
          </p:nvSpPr>
          <p:spPr bwMode="auto">
            <a:xfrm>
              <a:off x="4189413" y="4606925"/>
              <a:ext cx="131763" cy="127000"/>
            </a:xfrm>
            <a:custGeom>
              <a:avLst/>
              <a:gdLst>
                <a:gd name="T0" fmla="*/ 6 w 42"/>
                <a:gd name="T1" fmla="*/ 0 h 40"/>
                <a:gd name="T2" fmla="*/ 34 w 42"/>
                <a:gd name="T3" fmla="*/ 0 h 40"/>
                <a:gd name="T4" fmla="*/ 34 w 42"/>
                <a:gd name="T5" fmla="*/ 12 h 40"/>
                <a:gd name="T6" fmla="*/ 40 w 42"/>
                <a:gd name="T7" fmla="*/ 19 h 40"/>
                <a:gd name="T8" fmla="*/ 42 w 42"/>
                <a:gd name="T9" fmla="*/ 19 h 40"/>
                <a:gd name="T10" fmla="*/ 42 w 42"/>
                <a:gd name="T11" fmla="*/ 26 h 40"/>
                <a:gd name="T12" fmla="*/ 36 w 42"/>
                <a:gd name="T13" fmla="*/ 31 h 40"/>
                <a:gd name="T14" fmla="*/ 20 w 42"/>
                <a:gd name="T15" fmla="*/ 31 h 40"/>
                <a:gd name="T16" fmla="*/ 11 w 42"/>
                <a:gd name="T17" fmla="*/ 40 h 40"/>
                <a:gd name="T18" fmla="*/ 11 w 42"/>
                <a:gd name="T19" fmla="*/ 31 h 40"/>
                <a:gd name="T20" fmla="*/ 6 w 42"/>
                <a:gd name="T21" fmla="*/ 31 h 40"/>
                <a:gd name="T22" fmla="*/ 0 w 42"/>
                <a:gd name="T23" fmla="*/ 26 h 40"/>
                <a:gd name="T24" fmla="*/ 0 w 42"/>
                <a:gd name="T25" fmla="*/ 5 h 40"/>
                <a:gd name="T26" fmla="*/ 6 w 42"/>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0">
                  <a:moveTo>
                    <a:pt x="6" y="0"/>
                  </a:moveTo>
                  <a:cubicBezTo>
                    <a:pt x="34" y="0"/>
                    <a:pt x="34" y="0"/>
                    <a:pt x="34" y="0"/>
                  </a:cubicBezTo>
                  <a:cubicBezTo>
                    <a:pt x="34" y="12"/>
                    <a:pt x="34" y="12"/>
                    <a:pt x="34" y="12"/>
                  </a:cubicBezTo>
                  <a:cubicBezTo>
                    <a:pt x="34" y="15"/>
                    <a:pt x="37" y="19"/>
                    <a:pt x="40" y="19"/>
                  </a:cubicBezTo>
                  <a:cubicBezTo>
                    <a:pt x="42" y="19"/>
                    <a:pt x="42" y="19"/>
                    <a:pt x="42" y="19"/>
                  </a:cubicBezTo>
                  <a:cubicBezTo>
                    <a:pt x="42" y="26"/>
                    <a:pt x="42" y="26"/>
                    <a:pt x="42" y="26"/>
                  </a:cubicBezTo>
                  <a:cubicBezTo>
                    <a:pt x="42" y="29"/>
                    <a:pt x="39" y="31"/>
                    <a:pt x="36" y="31"/>
                  </a:cubicBezTo>
                  <a:cubicBezTo>
                    <a:pt x="20" y="31"/>
                    <a:pt x="20" y="31"/>
                    <a:pt x="20" y="31"/>
                  </a:cubicBezTo>
                  <a:cubicBezTo>
                    <a:pt x="11" y="40"/>
                    <a:pt x="11" y="40"/>
                    <a:pt x="11" y="40"/>
                  </a:cubicBezTo>
                  <a:cubicBezTo>
                    <a:pt x="11" y="31"/>
                    <a:pt x="11" y="31"/>
                    <a:pt x="11" y="31"/>
                  </a:cubicBezTo>
                  <a:cubicBezTo>
                    <a:pt x="6" y="31"/>
                    <a:pt x="6" y="31"/>
                    <a:pt x="6" y="31"/>
                  </a:cubicBezTo>
                  <a:cubicBezTo>
                    <a:pt x="3" y="31"/>
                    <a:pt x="0" y="29"/>
                    <a:pt x="0" y="26"/>
                  </a:cubicBezTo>
                  <a:cubicBezTo>
                    <a:pt x="0" y="5"/>
                    <a:pt x="0" y="5"/>
                    <a:pt x="0" y="5"/>
                  </a:cubicBezTo>
                  <a:cubicBezTo>
                    <a:pt x="0" y="2"/>
                    <a:pt x="3" y="0"/>
                    <a:pt x="6" y="0"/>
                  </a:cubicBezTo>
                  <a:close/>
                </a:path>
              </a:pathLst>
            </a:custGeom>
            <a:solidFill>
              <a:srgbClr val="0075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3"/>
            <p:cNvSpPr>
              <a:spLocks/>
            </p:cNvSpPr>
            <p:nvPr/>
          </p:nvSpPr>
          <p:spPr bwMode="auto">
            <a:xfrm>
              <a:off x="4202113" y="5689600"/>
              <a:ext cx="360363" cy="423862"/>
            </a:xfrm>
            <a:custGeom>
              <a:avLst/>
              <a:gdLst>
                <a:gd name="T0" fmla="*/ 2 w 115"/>
                <a:gd name="T1" fmla="*/ 39 h 134"/>
                <a:gd name="T2" fmla="*/ 4 w 115"/>
                <a:gd name="T3" fmla="*/ 48 h 134"/>
                <a:gd name="T4" fmla="*/ 21 w 115"/>
                <a:gd name="T5" fmla="*/ 68 h 134"/>
                <a:gd name="T6" fmla="*/ 13 w 115"/>
                <a:gd name="T7" fmla="*/ 60 h 134"/>
                <a:gd name="T8" fmla="*/ 6 w 115"/>
                <a:gd name="T9" fmla="*/ 60 h 134"/>
                <a:gd name="T10" fmla="*/ 10 w 115"/>
                <a:gd name="T11" fmla="*/ 71 h 134"/>
                <a:gd name="T12" fmla="*/ 25 w 115"/>
                <a:gd name="T13" fmla="*/ 83 h 134"/>
                <a:gd name="T14" fmla="*/ 78 w 115"/>
                <a:gd name="T15" fmla="*/ 120 h 134"/>
                <a:gd name="T16" fmla="*/ 86 w 115"/>
                <a:gd name="T17" fmla="*/ 134 h 134"/>
                <a:gd name="T18" fmla="*/ 115 w 115"/>
                <a:gd name="T19" fmla="*/ 114 h 134"/>
                <a:gd name="T20" fmla="*/ 88 w 115"/>
                <a:gd name="T21" fmla="*/ 46 h 134"/>
                <a:gd name="T22" fmla="*/ 77 w 115"/>
                <a:gd name="T23" fmla="*/ 31 h 134"/>
                <a:gd name="T24" fmla="*/ 51 w 115"/>
                <a:gd name="T25" fmla="*/ 9 h 134"/>
                <a:gd name="T26" fmla="*/ 48 w 115"/>
                <a:gd name="T27" fmla="*/ 9 h 134"/>
                <a:gd name="T28" fmla="*/ 51 w 115"/>
                <a:gd name="T29" fmla="*/ 25 h 134"/>
                <a:gd name="T30" fmla="*/ 61 w 115"/>
                <a:gd name="T31" fmla="*/ 31 h 134"/>
                <a:gd name="T32" fmla="*/ 66 w 115"/>
                <a:gd name="T33" fmla="*/ 56 h 134"/>
                <a:gd name="T34" fmla="*/ 40 w 115"/>
                <a:gd name="T35" fmla="*/ 43 h 134"/>
                <a:gd name="T36" fmla="*/ 28 w 115"/>
                <a:gd name="T37" fmla="*/ 25 h 134"/>
                <a:gd name="T38" fmla="*/ 34 w 115"/>
                <a:gd name="T39" fmla="*/ 14 h 134"/>
                <a:gd name="T40" fmla="*/ 39 w 115"/>
                <a:gd name="T41" fmla="*/ 3 h 134"/>
                <a:gd name="T42" fmla="*/ 34 w 115"/>
                <a:gd name="T43" fmla="*/ 1 h 134"/>
                <a:gd name="T44" fmla="*/ 18 w 115"/>
                <a:gd name="T45" fmla="*/ 14 h 134"/>
                <a:gd name="T46" fmla="*/ 17 w 115"/>
                <a:gd name="T47" fmla="*/ 29 h 134"/>
                <a:gd name="T48" fmla="*/ 31 w 115"/>
                <a:gd name="T49" fmla="*/ 51 h 134"/>
                <a:gd name="T50" fmla="*/ 18 w 115"/>
                <a:gd name="T51" fmla="*/ 32 h 134"/>
                <a:gd name="T52" fmla="*/ 10 w 115"/>
                <a:gd name="T53" fmla="*/ 29 h 134"/>
                <a:gd name="T54" fmla="*/ 11 w 115"/>
                <a:gd name="T55" fmla="*/ 38 h 134"/>
                <a:gd name="T56" fmla="*/ 25 w 115"/>
                <a:gd name="T57" fmla="*/ 59 h 134"/>
                <a:gd name="T58" fmla="*/ 10 w 115"/>
                <a:gd name="T59" fmla="*/ 40 h 134"/>
                <a:gd name="T60" fmla="*/ 2 w 115"/>
                <a:gd name="T61" fmla="*/ 3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134">
                  <a:moveTo>
                    <a:pt x="2" y="39"/>
                  </a:moveTo>
                  <a:cubicBezTo>
                    <a:pt x="0" y="41"/>
                    <a:pt x="1" y="45"/>
                    <a:pt x="4" y="48"/>
                  </a:cubicBezTo>
                  <a:cubicBezTo>
                    <a:pt x="21" y="68"/>
                    <a:pt x="21" y="68"/>
                    <a:pt x="21" y="68"/>
                  </a:cubicBezTo>
                  <a:cubicBezTo>
                    <a:pt x="13" y="60"/>
                    <a:pt x="13" y="60"/>
                    <a:pt x="13" y="60"/>
                  </a:cubicBezTo>
                  <a:cubicBezTo>
                    <a:pt x="10" y="58"/>
                    <a:pt x="8" y="58"/>
                    <a:pt x="6" y="60"/>
                  </a:cubicBezTo>
                  <a:cubicBezTo>
                    <a:pt x="5" y="63"/>
                    <a:pt x="7" y="68"/>
                    <a:pt x="10" y="71"/>
                  </a:cubicBezTo>
                  <a:cubicBezTo>
                    <a:pt x="25" y="83"/>
                    <a:pt x="25" y="83"/>
                    <a:pt x="25" y="83"/>
                  </a:cubicBezTo>
                  <a:cubicBezTo>
                    <a:pt x="44" y="100"/>
                    <a:pt x="66" y="104"/>
                    <a:pt x="78" y="120"/>
                  </a:cubicBezTo>
                  <a:cubicBezTo>
                    <a:pt x="86" y="134"/>
                    <a:pt x="86" y="134"/>
                    <a:pt x="86" y="134"/>
                  </a:cubicBezTo>
                  <a:cubicBezTo>
                    <a:pt x="115" y="114"/>
                    <a:pt x="115" y="114"/>
                    <a:pt x="115" y="114"/>
                  </a:cubicBezTo>
                  <a:cubicBezTo>
                    <a:pt x="94" y="64"/>
                    <a:pt x="89" y="50"/>
                    <a:pt x="88" y="46"/>
                  </a:cubicBezTo>
                  <a:cubicBezTo>
                    <a:pt x="86" y="42"/>
                    <a:pt x="80" y="34"/>
                    <a:pt x="77" y="31"/>
                  </a:cubicBezTo>
                  <a:cubicBezTo>
                    <a:pt x="51" y="9"/>
                    <a:pt x="51" y="9"/>
                    <a:pt x="51" y="9"/>
                  </a:cubicBezTo>
                  <a:cubicBezTo>
                    <a:pt x="50" y="7"/>
                    <a:pt x="49" y="7"/>
                    <a:pt x="48" y="9"/>
                  </a:cubicBezTo>
                  <a:cubicBezTo>
                    <a:pt x="45" y="15"/>
                    <a:pt x="47" y="20"/>
                    <a:pt x="51" y="25"/>
                  </a:cubicBezTo>
                  <a:cubicBezTo>
                    <a:pt x="56" y="33"/>
                    <a:pt x="61" y="31"/>
                    <a:pt x="61" y="31"/>
                  </a:cubicBezTo>
                  <a:cubicBezTo>
                    <a:pt x="67" y="40"/>
                    <a:pt x="70" y="51"/>
                    <a:pt x="66" y="56"/>
                  </a:cubicBezTo>
                  <a:cubicBezTo>
                    <a:pt x="55" y="65"/>
                    <a:pt x="40" y="43"/>
                    <a:pt x="40" y="43"/>
                  </a:cubicBezTo>
                  <a:cubicBezTo>
                    <a:pt x="28" y="25"/>
                    <a:pt x="28" y="25"/>
                    <a:pt x="28" y="25"/>
                  </a:cubicBezTo>
                  <a:cubicBezTo>
                    <a:pt x="26" y="21"/>
                    <a:pt x="34" y="14"/>
                    <a:pt x="34" y="14"/>
                  </a:cubicBezTo>
                  <a:cubicBezTo>
                    <a:pt x="38" y="11"/>
                    <a:pt x="41" y="9"/>
                    <a:pt x="39" y="3"/>
                  </a:cubicBezTo>
                  <a:cubicBezTo>
                    <a:pt x="38" y="1"/>
                    <a:pt x="36" y="0"/>
                    <a:pt x="34" y="1"/>
                  </a:cubicBezTo>
                  <a:cubicBezTo>
                    <a:pt x="18" y="14"/>
                    <a:pt x="18" y="14"/>
                    <a:pt x="18" y="14"/>
                  </a:cubicBezTo>
                  <a:cubicBezTo>
                    <a:pt x="14" y="16"/>
                    <a:pt x="14" y="23"/>
                    <a:pt x="17" y="29"/>
                  </a:cubicBezTo>
                  <a:cubicBezTo>
                    <a:pt x="31" y="51"/>
                    <a:pt x="31" y="51"/>
                    <a:pt x="31" y="51"/>
                  </a:cubicBezTo>
                  <a:cubicBezTo>
                    <a:pt x="18" y="32"/>
                    <a:pt x="18" y="32"/>
                    <a:pt x="18" y="32"/>
                  </a:cubicBezTo>
                  <a:cubicBezTo>
                    <a:pt x="16" y="28"/>
                    <a:pt x="12" y="27"/>
                    <a:pt x="10" y="29"/>
                  </a:cubicBezTo>
                  <a:cubicBezTo>
                    <a:pt x="8" y="31"/>
                    <a:pt x="8" y="35"/>
                    <a:pt x="11" y="38"/>
                  </a:cubicBezTo>
                  <a:cubicBezTo>
                    <a:pt x="25" y="59"/>
                    <a:pt x="25" y="59"/>
                    <a:pt x="25" y="59"/>
                  </a:cubicBezTo>
                  <a:cubicBezTo>
                    <a:pt x="10" y="40"/>
                    <a:pt x="10" y="40"/>
                    <a:pt x="10" y="40"/>
                  </a:cubicBezTo>
                  <a:cubicBezTo>
                    <a:pt x="7" y="37"/>
                    <a:pt x="4" y="36"/>
                    <a:pt x="2" y="39"/>
                  </a:cubicBezTo>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4"/>
            <p:cNvSpPr>
              <a:spLocks/>
            </p:cNvSpPr>
            <p:nvPr/>
          </p:nvSpPr>
          <p:spPr bwMode="auto">
            <a:xfrm>
              <a:off x="4446588" y="6056313"/>
              <a:ext cx="241300" cy="223837"/>
            </a:xfrm>
            <a:custGeom>
              <a:avLst/>
              <a:gdLst>
                <a:gd name="T0" fmla="*/ 26 w 152"/>
                <a:gd name="T1" fmla="*/ 141 h 141"/>
                <a:gd name="T2" fmla="*/ 152 w 152"/>
                <a:gd name="T3" fmla="*/ 141 h 141"/>
                <a:gd name="T4" fmla="*/ 81 w 152"/>
                <a:gd name="T5" fmla="*/ 0 h 141"/>
                <a:gd name="T6" fmla="*/ 0 w 152"/>
                <a:gd name="T7" fmla="*/ 56 h 141"/>
                <a:gd name="T8" fmla="*/ 26 w 152"/>
                <a:gd name="T9" fmla="*/ 141 h 141"/>
              </a:gdLst>
              <a:ahLst/>
              <a:cxnLst>
                <a:cxn ang="0">
                  <a:pos x="T0" y="T1"/>
                </a:cxn>
                <a:cxn ang="0">
                  <a:pos x="T2" y="T3"/>
                </a:cxn>
                <a:cxn ang="0">
                  <a:pos x="T4" y="T5"/>
                </a:cxn>
                <a:cxn ang="0">
                  <a:pos x="T6" y="T7"/>
                </a:cxn>
                <a:cxn ang="0">
                  <a:pos x="T8" y="T9"/>
                </a:cxn>
              </a:cxnLst>
              <a:rect l="0" t="0" r="r" b="b"/>
              <a:pathLst>
                <a:path w="152" h="141">
                  <a:moveTo>
                    <a:pt x="26" y="141"/>
                  </a:moveTo>
                  <a:lnTo>
                    <a:pt x="152" y="141"/>
                  </a:lnTo>
                  <a:lnTo>
                    <a:pt x="81" y="0"/>
                  </a:lnTo>
                  <a:lnTo>
                    <a:pt x="0" y="56"/>
                  </a:lnTo>
                  <a:lnTo>
                    <a:pt x="26" y="141"/>
                  </a:lnTo>
                  <a:close/>
                </a:path>
              </a:pathLst>
            </a:custGeom>
            <a:solidFill>
              <a:srgbClr val="9AB2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5"/>
            <p:cNvSpPr>
              <a:spLocks/>
            </p:cNvSpPr>
            <p:nvPr/>
          </p:nvSpPr>
          <p:spPr bwMode="auto">
            <a:xfrm>
              <a:off x="4443413" y="6046788"/>
              <a:ext cx="128588" cy="95250"/>
            </a:xfrm>
            <a:custGeom>
              <a:avLst/>
              <a:gdLst>
                <a:gd name="T0" fmla="*/ 0 w 81"/>
                <a:gd name="T1" fmla="*/ 46 h 60"/>
                <a:gd name="T2" fmla="*/ 6 w 81"/>
                <a:gd name="T3" fmla="*/ 60 h 60"/>
                <a:gd name="T4" fmla="*/ 81 w 81"/>
                <a:gd name="T5" fmla="*/ 8 h 60"/>
                <a:gd name="T6" fmla="*/ 77 w 81"/>
                <a:gd name="T7" fmla="*/ 0 h 60"/>
                <a:gd name="T8" fmla="*/ 0 w 81"/>
                <a:gd name="T9" fmla="*/ 46 h 60"/>
              </a:gdLst>
              <a:ahLst/>
              <a:cxnLst>
                <a:cxn ang="0">
                  <a:pos x="T0" y="T1"/>
                </a:cxn>
                <a:cxn ang="0">
                  <a:pos x="T2" y="T3"/>
                </a:cxn>
                <a:cxn ang="0">
                  <a:pos x="T4" y="T5"/>
                </a:cxn>
                <a:cxn ang="0">
                  <a:pos x="T6" y="T7"/>
                </a:cxn>
                <a:cxn ang="0">
                  <a:pos x="T8" y="T9"/>
                </a:cxn>
              </a:cxnLst>
              <a:rect l="0" t="0" r="r" b="b"/>
              <a:pathLst>
                <a:path w="81" h="60">
                  <a:moveTo>
                    <a:pt x="0" y="46"/>
                  </a:moveTo>
                  <a:lnTo>
                    <a:pt x="6" y="60"/>
                  </a:lnTo>
                  <a:lnTo>
                    <a:pt x="81" y="8"/>
                  </a:lnTo>
                  <a:lnTo>
                    <a:pt x="77" y="0"/>
                  </a:lnTo>
                  <a:lnTo>
                    <a:pt x="0" y="46"/>
                  </a:lnTo>
                  <a:close/>
                </a:path>
              </a:pathLst>
            </a:custGeom>
            <a:solidFill>
              <a:srgbClr val="4C9D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6"/>
            <p:cNvSpPr>
              <a:spLocks/>
            </p:cNvSpPr>
            <p:nvPr/>
          </p:nvSpPr>
          <p:spPr bwMode="auto">
            <a:xfrm>
              <a:off x="4283075" y="5689600"/>
              <a:ext cx="28575" cy="25400"/>
            </a:xfrm>
            <a:custGeom>
              <a:avLst/>
              <a:gdLst>
                <a:gd name="T0" fmla="*/ 9 w 9"/>
                <a:gd name="T1" fmla="*/ 0 h 8"/>
                <a:gd name="T2" fmla="*/ 2 w 9"/>
                <a:gd name="T3" fmla="*/ 7 h 8"/>
                <a:gd name="T4" fmla="*/ 0 w 9"/>
                <a:gd name="T5" fmla="*/ 7 h 8"/>
                <a:gd name="T6" fmla="*/ 9 w 9"/>
                <a:gd name="T7" fmla="*/ 0 h 8"/>
              </a:gdLst>
              <a:ahLst/>
              <a:cxnLst>
                <a:cxn ang="0">
                  <a:pos x="T0" y="T1"/>
                </a:cxn>
                <a:cxn ang="0">
                  <a:pos x="T2" y="T3"/>
                </a:cxn>
                <a:cxn ang="0">
                  <a:pos x="T4" y="T5"/>
                </a:cxn>
                <a:cxn ang="0">
                  <a:pos x="T6" y="T7"/>
                </a:cxn>
              </a:cxnLst>
              <a:rect l="0" t="0" r="r" b="b"/>
              <a:pathLst>
                <a:path w="9" h="8">
                  <a:moveTo>
                    <a:pt x="9" y="0"/>
                  </a:moveTo>
                  <a:cubicBezTo>
                    <a:pt x="2" y="7"/>
                    <a:pt x="2" y="7"/>
                    <a:pt x="2" y="7"/>
                  </a:cubicBezTo>
                  <a:cubicBezTo>
                    <a:pt x="1" y="8"/>
                    <a:pt x="0" y="8"/>
                    <a:pt x="0" y="7"/>
                  </a:cubicBezTo>
                  <a:cubicBezTo>
                    <a:pt x="9" y="0"/>
                    <a:pt x="9" y="0"/>
                    <a:pt x="9" y="0"/>
                  </a:cubicBez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7"/>
            <p:cNvSpPr>
              <a:spLocks/>
            </p:cNvSpPr>
            <p:nvPr/>
          </p:nvSpPr>
          <p:spPr bwMode="auto">
            <a:xfrm>
              <a:off x="4356100" y="5711825"/>
              <a:ext cx="33338" cy="31750"/>
            </a:xfrm>
            <a:custGeom>
              <a:avLst/>
              <a:gdLst>
                <a:gd name="T0" fmla="*/ 1 w 11"/>
                <a:gd name="T1" fmla="*/ 1 h 10"/>
                <a:gd name="T2" fmla="*/ 8 w 11"/>
                <a:gd name="T3" fmla="*/ 9 h 10"/>
                <a:gd name="T4" fmla="*/ 11 w 11"/>
                <a:gd name="T5" fmla="*/ 9 h 10"/>
                <a:gd name="T6" fmla="*/ 1 w 11"/>
                <a:gd name="T7" fmla="*/ 0 h 10"/>
                <a:gd name="T8" fmla="*/ 1 w 11"/>
                <a:gd name="T9" fmla="*/ 1 h 10"/>
              </a:gdLst>
              <a:ahLst/>
              <a:cxnLst>
                <a:cxn ang="0">
                  <a:pos x="T0" y="T1"/>
                </a:cxn>
                <a:cxn ang="0">
                  <a:pos x="T2" y="T3"/>
                </a:cxn>
                <a:cxn ang="0">
                  <a:pos x="T4" y="T5"/>
                </a:cxn>
                <a:cxn ang="0">
                  <a:pos x="T6" y="T7"/>
                </a:cxn>
                <a:cxn ang="0">
                  <a:pos x="T8" y="T9"/>
                </a:cxn>
              </a:cxnLst>
              <a:rect l="0" t="0" r="r" b="b"/>
              <a:pathLst>
                <a:path w="11" h="10">
                  <a:moveTo>
                    <a:pt x="1" y="1"/>
                  </a:moveTo>
                  <a:cubicBezTo>
                    <a:pt x="8" y="9"/>
                    <a:pt x="8" y="9"/>
                    <a:pt x="8" y="9"/>
                  </a:cubicBezTo>
                  <a:cubicBezTo>
                    <a:pt x="9" y="10"/>
                    <a:pt x="10" y="10"/>
                    <a:pt x="11" y="9"/>
                  </a:cubicBezTo>
                  <a:cubicBezTo>
                    <a:pt x="1" y="0"/>
                    <a:pt x="1" y="0"/>
                    <a:pt x="1" y="0"/>
                  </a:cubicBezTo>
                  <a:cubicBezTo>
                    <a:pt x="0" y="0"/>
                    <a:pt x="0" y="1"/>
                    <a:pt x="1" y="1"/>
                  </a:cubicBez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8"/>
            <p:cNvSpPr>
              <a:spLocks/>
            </p:cNvSpPr>
            <p:nvPr/>
          </p:nvSpPr>
          <p:spPr bwMode="auto">
            <a:xfrm>
              <a:off x="4491038" y="6065838"/>
              <a:ext cx="23813" cy="15875"/>
            </a:xfrm>
            <a:custGeom>
              <a:avLst/>
              <a:gdLst>
                <a:gd name="T0" fmla="*/ 8 w 8"/>
                <a:gd name="T1" fmla="*/ 0 h 5"/>
                <a:gd name="T2" fmla="*/ 0 w 8"/>
                <a:gd name="T3" fmla="*/ 4 h 5"/>
                <a:gd name="T4" fmla="*/ 0 w 8"/>
                <a:gd name="T5" fmla="*/ 5 h 5"/>
                <a:gd name="T6" fmla="*/ 1 w 8"/>
                <a:gd name="T7" fmla="*/ 5 h 5"/>
                <a:gd name="T8" fmla="*/ 8 w 8"/>
                <a:gd name="T9" fmla="*/ 1 h 5"/>
                <a:gd name="T10" fmla="*/ 8 w 8"/>
                <a:gd name="T11" fmla="*/ 0 h 5"/>
                <a:gd name="T12" fmla="*/ 8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0"/>
                  </a:moveTo>
                  <a:cubicBezTo>
                    <a:pt x="5" y="1"/>
                    <a:pt x="3" y="3"/>
                    <a:pt x="0" y="4"/>
                  </a:cubicBezTo>
                  <a:cubicBezTo>
                    <a:pt x="0" y="5"/>
                    <a:pt x="0" y="5"/>
                    <a:pt x="0" y="5"/>
                  </a:cubicBezTo>
                  <a:cubicBezTo>
                    <a:pt x="1" y="5"/>
                    <a:pt x="1" y="5"/>
                    <a:pt x="1" y="5"/>
                  </a:cubicBezTo>
                  <a:cubicBezTo>
                    <a:pt x="3" y="4"/>
                    <a:pt x="6" y="2"/>
                    <a:pt x="8" y="1"/>
                  </a:cubicBezTo>
                  <a:cubicBezTo>
                    <a:pt x="8" y="0"/>
                    <a:pt x="8" y="0"/>
                    <a:pt x="8" y="0"/>
                  </a:cubicBezTo>
                  <a:cubicBezTo>
                    <a:pt x="8" y="0"/>
                    <a:pt x="8" y="0"/>
                    <a:pt x="8" y="0"/>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9"/>
            <p:cNvSpPr>
              <a:spLocks/>
            </p:cNvSpPr>
            <p:nvPr/>
          </p:nvSpPr>
          <p:spPr bwMode="auto">
            <a:xfrm>
              <a:off x="4521200" y="6056313"/>
              <a:ext cx="9525" cy="6350"/>
            </a:xfrm>
            <a:custGeom>
              <a:avLst/>
              <a:gdLst>
                <a:gd name="T0" fmla="*/ 3 w 3"/>
                <a:gd name="T1" fmla="*/ 0 h 2"/>
                <a:gd name="T2" fmla="*/ 0 w 3"/>
                <a:gd name="T3" fmla="*/ 2 h 2"/>
                <a:gd name="T4" fmla="*/ 0 w 3"/>
                <a:gd name="T5" fmla="*/ 2 h 2"/>
                <a:gd name="T6" fmla="*/ 0 w 3"/>
                <a:gd name="T7" fmla="*/ 2 h 2"/>
                <a:gd name="T8" fmla="*/ 3 w 3"/>
                <a:gd name="T9" fmla="*/ 1 h 2"/>
                <a:gd name="T10" fmla="*/ 3 w 3"/>
                <a:gd name="T11" fmla="*/ 0 h 2"/>
                <a:gd name="T12" fmla="*/ 3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0"/>
                  </a:moveTo>
                  <a:cubicBezTo>
                    <a:pt x="2" y="1"/>
                    <a:pt x="1" y="1"/>
                    <a:pt x="0" y="2"/>
                  </a:cubicBezTo>
                  <a:cubicBezTo>
                    <a:pt x="0" y="2"/>
                    <a:pt x="0" y="2"/>
                    <a:pt x="0" y="2"/>
                  </a:cubicBezTo>
                  <a:cubicBezTo>
                    <a:pt x="0" y="2"/>
                    <a:pt x="0" y="2"/>
                    <a:pt x="0" y="2"/>
                  </a:cubicBezTo>
                  <a:cubicBezTo>
                    <a:pt x="1" y="2"/>
                    <a:pt x="2" y="1"/>
                    <a:pt x="3" y="1"/>
                  </a:cubicBezTo>
                  <a:cubicBezTo>
                    <a:pt x="3" y="0"/>
                    <a:pt x="3" y="0"/>
                    <a:pt x="3" y="0"/>
                  </a:cubicBezTo>
                  <a:cubicBezTo>
                    <a:pt x="3" y="0"/>
                    <a:pt x="3" y="0"/>
                    <a:pt x="3" y="0"/>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0"/>
            <p:cNvSpPr>
              <a:spLocks/>
            </p:cNvSpPr>
            <p:nvPr/>
          </p:nvSpPr>
          <p:spPr bwMode="auto">
            <a:xfrm>
              <a:off x="4440238" y="6062663"/>
              <a:ext cx="25400" cy="41275"/>
            </a:xfrm>
            <a:custGeom>
              <a:avLst/>
              <a:gdLst>
                <a:gd name="T0" fmla="*/ 0 w 8"/>
                <a:gd name="T1" fmla="*/ 1 h 13"/>
                <a:gd name="T2" fmla="*/ 2 w 8"/>
                <a:gd name="T3" fmla="*/ 0 h 13"/>
                <a:gd name="T4" fmla="*/ 8 w 8"/>
                <a:gd name="T5" fmla="*/ 12 h 13"/>
                <a:gd name="T6" fmla="*/ 7 w 8"/>
                <a:gd name="T7" fmla="*/ 12 h 13"/>
                <a:gd name="T8" fmla="*/ 5 w 8"/>
                <a:gd name="T9" fmla="*/ 12 h 13"/>
                <a:gd name="T10" fmla="*/ 0 w 8"/>
                <a:gd name="T11" fmla="*/ 3 h 13"/>
                <a:gd name="T12" fmla="*/ 0 w 8"/>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0" y="1"/>
                  </a:moveTo>
                  <a:cubicBezTo>
                    <a:pt x="1" y="0"/>
                    <a:pt x="1" y="1"/>
                    <a:pt x="2" y="0"/>
                  </a:cubicBezTo>
                  <a:cubicBezTo>
                    <a:pt x="8" y="12"/>
                    <a:pt x="8" y="12"/>
                    <a:pt x="8" y="12"/>
                  </a:cubicBezTo>
                  <a:cubicBezTo>
                    <a:pt x="8" y="12"/>
                    <a:pt x="8" y="12"/>
                    <a:pt x="7" y="12"/>
                  </a:cubicBezTo>
                  <a:cubicBezTo>
                    <a:pt x="7" y="13"/>
                    <a:pt x="6" y="13"/>
                    <a:pt x="5" y="12"/>
                  </a:cubicBezTo>
                  <a:cubicBezTo>
                    <a:pt x="0" y="3"/>
                    <a:pt x="0" y="3"/>
                    <a:pt x="0" y="3"/>
                  </a:cubicBezTo>
                  <a:cubicBezTo>
                    <a:pt x="0" y="2"/>
                    <a:pt x="0" y="1"/>
                    <a:pt x="0" y="1"/>
                  </a:cubicBez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1"/>
            <p:cNvSpPr>
              <a:spLocks/>
            </p:cNvSpPr>
            <p:nvPr/>
          </p:nvSpPr>
          <p:spPr bwMode="auto">
            <a:xfrm>
              <a:off x="4530725" y="6005513"/>
              <a:ext cx="31750" cy="41275"/>
            </a:xfrm>
            <a:custGeom>
              <a:avLst/>
              <a:gdLst>
                <a:gd name="T0" fmla="*/ 0 w 10"/>
                <a:gd name="T1" fmla="*/ 2 h 13"/>
                <a:gd name="T2" fmla="*/ 4 w 10"/>
                <a:gd name="T3" fmla="*/ 0 h 13"/>
                <a:gd name="T4" fmla="*/ 6 w 10"/>
                <a:gd name="T5" fmla="*/ 1 h 13"/>
                <a:gd name="T6" fmla="*/ 10 w 10"/>
                <a:gd name="T7" fmla="*/ 10 h 13"/>
                <a:gd name="T8" fmla="*/ 9 w 10"/>
                <a:gd name="T9" fmla="*/ 12 h 13"/>
                <a:gd name="T10" fmla="*/ 6 w 10"/>
                <a:gd name="T11" fmla="*/ 13 h 13"/>
                <a:gd name="T12" fmla="*/ 0 w 10"/>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2"/>
                  </a:moveTo>
                  <a:cubicBezTo>
                    <a:pt x="1" y="1"/>
                    <a:pt x="3" y="0"/>
                    <a:pt x="4" y="0"/>
                  </a:cubicBezTo>
                  <a:cubicBezTo>
                    <a:pt x="5" y="0"/>
                    <a:pt x="6" y="0"/>
                    <a:pt x="6" y="1"/>
                  </a:cubicBezTo>
                  <a:cubicBezTo>
                    <a:pt x="10" y="10"/>
                    <a:pt x="10" y="10"/>
                    <a:pt x="10" y="10"/>
                  </a:cubicBezTo>
                  <a:cubicBezTo>
                    <a:pt x="10" y="11"/>
                    <a:pt x="10" y="11"/>
                    <a:pt x="9" y="12"/>
                  </a:cubicBezTo>
                  <a:cubicBezTo>
                    <a:pt x="8" y="12"/>
                    <a:pt x="7" y="13"/>
                    <a:pt x="6" y="13"/>
                  </a:cubicBezTo>
                  <a:lnTo>
                    <a:pt x="0" y="2"/>
                  </a:lnTo>
                  <a:close/>
                </a:path>
              </a:pathLst>
            </a:custGeom>
            <a:solidFill>
              <a:srgbClr val="3131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2"/>
            <p:cNvSpPr>
              <a:spLocks/>
            </p:cNvSpPr>
            <p:nvPr/>
          </p:nvSpPr>
          <p:spPr bwMode="auto">
            <a:xfrm>
              <a:off x="4446588" y="6011863"/>
              <a:ext cx="103188" cy="88900"/>
            </a:xfrm>
            <a:custGeom>
              <a:avLst/>
              <a:gdLst>
                <a:gd name="T0" fmla="*/ 27 w 33"/>
                <a:gd name="T1" fmla="*/ 0 h 28"/>
                <a:gd name="T2" fmla="*/ 33 w 33"/>
                <a:gd name="T3" fmla="*/ 11 h 28"/>
                <a:gd name="T4" fmla="*/ 6 w 33"/>
                <a:gd name="T5" fmla="*/ 28 h 28"/>
                <a:gd name="T6" fmla="*/ 0 w 33"/>
                <a:gd name="T7" fmla="*/ 16 h 28"/>
                <a:gd name="T8" fmla="*/ 27 w 33"/>
                <a:gd name="T9" fmla="*/ 0 h 28"/>
              </a:gdLst>
              <a:ahLst/>
              <a:cxnLst>
                <a:cxn ang="0">
                  <a:pos x="T0" y="T1"/>
                </a:cxn>
                <a:cxn ang="0">
                  <a:pos x="T2" y="T3"/>
                </a:cxn>
                <a:cxn ang="0">
                  <a:pos x="T4" y="T5"/>
                </a:cxn>
                <a:cxn ang="0">
                  <a:pos x="T6" y="T7"/>
                </a:cxn>
                <a:cxn ang="0">
                  <a:pos x="T8" y="T9"/>
                </a:cxn>
              </a:cxnLst>
              <a:rect l="0" t="0" r="r" b="b"/>
              <a:pathLst>
                <a:path w="33" h="28">
                  <a:moveTo>
                    <a:pt x="27" y="0"/>
                  </a:moveTo>
                  <a:cubicBezTo>
                    <a:pt x="33" y="11"/>
                    <a:pt x="33" y="11"/>
                    <a:pt x="33" y="11"/>
                  </a:cubicBezTo>
                  <a:cubicBezTo>
                    <a:pt x="23" y="16"/>
                    <a:pt x="13" y="22"/>
                    <a:pt x="6" y="28"/>
                  </a:cubicBezTo>
                  <a:cubicBezTo>
                    <a:pt x="0" y="16"/>
                    <a:pt x="0" y="16"/>
                    <a:pt x="0" y="16"/>
                  </a:cubicBezTo>
                  <a:cubicBezTo>
                    <a:pt x="9" y="8"/>
                    <a:pt x="19" y="3"/>
                    <a:pt x="2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3"/>
            <p:cNvSpPr>
              <a:spLocks/>
            </p:cNvSpPr>
            <p:nvPr/>
          </p:nvSpPr>
          <p:spPr bwMode="auto">
            <a:xfrm>
              <a:off x="4459288" y="6021388"/>
              <a:ext cx="77788" cy="66675"/>
            </a:xfrm>
            <a:custGeom>
              <a:avLst/>
              <a:gdLst>
                <a:gd name="T0" fmla="*/ 5 w 25"/>
                <a:gd name="T1" fmla="*/ 21 h 21"/>
                <a:gd name="T2" fmla="*/ 0 w 25"/>
                <a:gd name="T3" fmla="*/ 11 h 21"/>
                <a:gd name="T4" fmla="*/ 20 w 25"/>
                <a:gd name="T5" fmla="*/ 0 h 21"/>
                <a:gd name="T6" fmla="*/ 25 w 25"/>
                <a:gd name="T7" fmla="*/ 9 h 21"/>
                <a:gd name="T8" fmla="*/ 5 w 25"/>
                <a:gd name="T9" fmla="*/ 21 h 21"/>
              </a:gdLst>
              <a:ahLst/>
              <a:cxnLst>
                <a:cxn ang="0">
                  <a:pos x="T0" y="T1"/>
                </a:cxn>
                <a:cxn ang="0">
                  <a:pos x="T2" y="T3"/>
                </a:cxn>
                <a:cxn ang="0">
                  <a:pos x="T4" y="T5"/>
                </a:cxn>
                <a:cxn ang="0">
                  <a:pos x="T6" y="T7"/>
                </a:cxn>
                <a:cxn ang="0">
                  <a:pos x="T8" y="T9"/>
                </a:cxn>
              </a:cxnLst>
              <a:rect l="0" t="0" r="r" b="b"/>
              <a:pathLst>
                <a:path w="25" h="21">
                  <a:moveTo>
                    <a:pt x="5" y="21"/>
                  </a:moveTo>
                  <a:cubicBezTo>
                    <a:pt x="0" y="11"/>
                    <a:pt x="0" y="11"/>
                    <a:pt x="0" y="11"/>
                  </a:cubicBezTo>
                  <a:cubicBezTo>
                    <a:pt x="7" y="6"/>
                    <a:pt x="14" y="2"/>
                    <a:pt x="20" y="0"/>
                  </a:cubicBezTo>
                  <a:cubicBezTo>
                    <a:pt x="25" y="9"/>
                    <a:pt x="25" y="9"/>
                    <a:pt x="25" y="9"/>
                  </a:cubicBezTo>
                  <a:cubicBezTo>
                    <a:pt x="18" y="12"/>
                    <a:pt x="11" y="17"/>
                    <a:pt x="5" y="21"/>
                  </a:cubicBez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24"/>
            <p:cNvSpPr>
              <a:spLocks noChangeArrowheads="1"/>
            </p:cNvSpPr>
            <p:nvPr/>
          </p:nvSpPr>
          <p:spPr bwMode="auto">
            <a:xfrm>
              <a:off x="4268788" y="4862513"/>
              <a:ext cx="139700" cy="85725"/>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840850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0" y="5097462"/>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lang="en-US" dirty="0"/>
          </a:p>
        </p:txBody>
      </p:sp>
      <p:sp>
        <p:nvSpPr>
          <p:cNvPr id="10" name="Title 3"/>
          <p:cNvSpPr txBox="1">
            <a:spLocks/>
          </p:cNvSpPr>
          <p:nvPr/>
        </p:nvSpPr>
        <p:spPr>
          <a:xfrm>
            <a:off x="274638" y="1209973"/>
            <a:ext cx="8229599" cy="1181862"/>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7200" dirty="0"/>
              <a:t>Key takeaways</a:t>
            </a:r>
          </a:p>
        </p:txBody>
      </p:sp>
      <p:sp>
        <p:nvSpPr>
          <p:cNvPr id="11" name="Text Placeholder 4"/>
          <p:cNvSpPr txBox="1">
            <a:spLocks/>
          </p:cNvSpPr>
          <p:nvPr/>
        </p:nvSpPr>
        <p:spPr>
          <a:xfrm>
            <a:off x="427037" y="2631810"/>
            <a:ext cx="11506200" cy="177985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t>Gives enterprise customers the advantages of cloud database economics and management. Without having to move an entire database and its applications to the cloud</a:t>
            </a:r>
          </a:p>
          <a:p>
            <a:pPr marL="0" indent="0">
              <a:buNone/>
            </a:pPr>
            <a:endParaRPr lang="en-US" sz="2000" dirty="0"/>
          </a:p>
          <a:p>
            <a:pPr marL="0" indent="0">
              <a:buNone/>
            </a:pPr>
            <a:r>
              <a:rPr lang="en-US" sz="3600" dirty="0"/>
              <a:t>Enables </a:t>
            </a:r>
            <a:r>
              <a:rPr lang="en-US" sz="3600" b="1" dirty="0"/>
              <a:t>on-premises databases </a:t>
            </a:r>
            <a:r>
              <a:rPr lang="en-US" sz="3600" dirty="0"/>
              <a:t>to </a:t>
            </a:r>
            <a:r>
              <a:rPr lang="en-US" sz="3600" b="1" dirty="0"/>
              <a:t>offload storage </a:t>
            </a:r>
            <a:r>
              <a:rPr lang="en-US" sz="3600" dirty="0"/>
              <a:t>and</a:t>
            </a:r>
            <a:r>
              <a:rPr lang="en-US" sz="3600" b="1" dirty="0"/>
              <a:t> query processing</a:t>
            </a:r>
            <a:r>
              <a:rPr lang="en-US" sz="3600" dirty="0"/>
              <a:t> for </a:t>
            </a:r>
            <a:r>
              <a:rPr lang="en-US" sz="3600" b="1" dirty="0"/>
              <a:t>cold/archival data </a:t>
            </a:r>
            <a:r>
              <a:rPr lang="en-US" sz="3600" dirty="0"/>
              <a:t>to Azure</a:t>
            </a:r>
          </a:p>
          <a:p>
            <a:pPr marL="0" indent="0">
              <a:buNone/>
            </a:pPr>
            <a:endParaRPr lang="en-US" sz="3600" dirty="0">
              <a:solidFill>
                <a:schemeClr val="tx1"/>
              </a:solidFill>
            </a:endParaRPr>
          </a:p>
        </p:txBody>
      </p:sp>
    </p:spTree>
    <p:extLst>
      <p:ext uri="{BB962C8B-B14F-4D97-AF65-F5344CB8AC3E}">
        <p14:creationId xmlns:p14="http://schemas.microsoft.com/office/powerpoint/2010/main" val="357282525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67408" y="2913249"/>
            <a:ext cx="3172187" cy="4092388"/>
            <a:chOff x="6442193" y="3927459"/>
            <a:chExt cx="1837488" cy="2370514"/>
          </a:xfrm>
        </p:grpSpPr>
        <p:sp>
          <p:nvSpPr>
            <p:cNvPr id="10" name="Rectangle 17"/>
            <p:cNvSpPr>
              <a:spLocks noChangeArrowheads="1"/>
            </p:cNvSpPr>
            <p:nvPr/>
          </p:nvSpPr>
          <p:spPr bwMode="auto">
            <a:xfrm>
              <a:off x="6442193" y="3927459"/>
              <a:ext cx="1837488" cy="2370514"/>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8"/>
            <p:cNvSpPr>
              <a:spLocks noChangeArrowheads="1"/>
            </p:cNvSpPr>
            <p:nvPr/>
          </p:nvSpPr>
          <p:spPr bwMode="auto">
            <a:xfrm>
              <a:off x="6442193" y="3927459"/>
              <a:ext cx="1837488" cy="237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5"/>
            <p:cNvSpPr>
              <a:spLocks noEditPoints="1"/>
            </p:cNvSpPr>
            <p:nvPr/>
          </p:nvSpPr>
          <p:spPr bwMode="auto">
            <a:xfrm>
              <a:off x="6910505" y="4213555"/>
              <a:ext cx="822528" cy="819122"/>
            </a:xfrm>
            <a:custGeom>
              <a:avLst/>
              <a:gdLst>
                <a:gd name="T0" fmla="*/ 129 w 258"/>
                <a:gd name="T1" fmla="*/ 220 h 258"/>
                <a:gd name="T2" fmla="*/ 38 w 258"/>
                <a:gd name="T3" fmla="*/ 129 h 258"/>
                <a:gd name="T4" fmla="*/ 129 w 258"/>
                <a:gd name="T5" fmla="*/ 37 h 258"/>
                <a:gd name="T6" fmla="*/ 221 w 258"/>
                <a:gd name="T7" fmla="*/ 129 h 258"/>
                <a:gd name="T8" fmla="*/ 129 w 258"/>
                <a:gd name="T9" fmla="*/ 220 h 258"/>
                <a:gd name="T10" fmla="*/ 129 w 258"/>
                <a:gd name="T11" fmla="*/ 0 h 258"/>
                <a:gd name="T12" fmla="*/ 0 w 258"/>
                <a:gd name="T13" fmla="*/ 129 h 258"/>
                <a:gd name="T14" fmla="*/ 129 w 258"/>
                <a:gd name="T15" fmla="*/ 258 h 258"/>
                <a:gd name="T16" fmla="*/ 258 w 258"/>
                <a:gd name="T17" fmla="*/ 129 h 258"/>
                <a:gd name="T18" fmla="*/ 129 w 258"/>
                <a:gd name="T1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258">
                  <a:moveTo>
                    <a:pt x="129" y="220"/>
                  </a:moveTo>
                  <a:cubicBezTo>
                    <a:pt x="79" y="220"/>
                    <a:pt x="38" y="179"/>
                    <a:pt x="38" y="129"/>
                  </a:cubicBezTo>
                  <a:cubicBezTo>
                    <a:pt x="38" y="78"/>
                    <a:pt x="79" y="37"/>
                    <a:pt x="129" y="37"/>
                  </a:cubicBezTo>
                  <a:cubicBezTo>
                    <a:pt x="180" y="37"/>
                    <a:pt x="221" y="78"/>
                    <a:pt x="221" y="129"/>
                  </a:cubicBezTo>
                  <a:cubicBezTo>
                    <a:pt x="221" y="179"/>
                    <a:pt x="180" y="220"/>
                    <a:pt x="129" y="220"/>
                  </a:cubicBezTo>
                  <a:moveTo>
                    <a:pt x="129" y="0"/>
                  </a:moveTo>
                  <a:cubicBezTo>
                    <a:pt x="58" y="0"/>
                    <a:pt x="0" y="58"/>
                    <a:pt x="0" y="129"/>
                  </a:cubicBezTo>
                  <a:cubicBezTo>
                    <a:pt x="0" y="200"/>
                    <a:pt x="58" y="258"/>
                    <a:pt x="129" y="258"/>
                  </a:cubicBezTo>
                  <a:cubicBezTo>
                    <a:pt x="201" y="258"/>
                    <a:pt x="258" y="200"/>
                    <a:pt x="258" y="129"/>
                  </a:cubicBezTo>
                  <a:cubicBezTo>
                    <a:pt x="258" y="58"/>
                    <a:pt x="201" y="0"/>
                    <a:pt x="129" y="0"/>
                  </a:cubicBezTo>
                </a:path>
              </a:pathLst>
            </a:custGeom>
            <a:solidFill>
              <a:srgbClr val="54AB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16"/>
            <p:cNvSpPr>
              <a:spLocks noChangeArrowheads="1"/>
            </p:cNvSpPr>
            <p:nvPr/>
          </p:nvSpPr>
          <p:spPr bwMode="auto">
            <a:xfrm>
              <a:off x="7033118" y="4331060"/>
              <a:ext cx="582410" cy="580708"/>
            </a:xfrm>
            <a:prstGeom prst="ellipse">
              <a:avLst/>
            </a:prstGeom>
            <a:solidFill>
              <a:srgbClr val="C5E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7"/>
            <p:cNvSpPr>
              <a:spLocks noChangeArrowheads="1"/>
            </p:cNvSpPr>
            <p:nvPr/>
          </p:nvSpPr>
          <p:spPr bwMode="auto">
            <a:xfrm>
              <a:off x="7322620" y="4889629"/>
              <a:ext cx="3406" cy="1312979"/>
            </a:xfrm>
            <a:prstGeom prst="rect">
              <a:avLst/>
            </a:prstGeom>
            <a:solidFill>
              <a:srgbClr val="0036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8"/>
            <p:cNvSpPr>
              <a:spLocks/>
            </p:cNvSpPr>
            <p:nvPr/>
          </p:nvSpPr>
          <p:spPr bwMode="auto">
            <a:xfrm>
              <a:off x="7184681" y="5695127"/>
              <a:ext cx="349106" cy="396789"/>
            </a:xfrm>
            <a:custGeom>
              <a:avLst/>
              <a:gdLst>
                <a:gd name="T0" fmla="*/ 2 w 109"/>
                <a:gd name="T1" fmla="*/ 39 h 125"/>
                <a:gd name="T2" fmla="*/ 4 w 109"/>
                <a:gd name="T3" fmla="*/ 48 h 125"/>
                <a:gd name="T4" fmla="*/ 21 w 109"/>
                <a:gd name="T5" fmla="*/ 68 h 125"/>
                <a:gd name="T6" fmla="*/ 13 w 109"/>
                <a:gd name="T7" fmla="*/ 60 h 125"/>
                <a:gd name="T8" fmla="*/ 6 w 109"/>
                <a:gd name="T9" fmla="*/ 60 h 125"/>
                <a:gd name="T10" fmla="*/ 10 w 109"/>
                <a:gd name="T11" fmla="*/ 71 h 125"/>
                <a:gd name="T12" fmla="*/ 25 w 109"/>
                <a:gd name="T13" fmla="*/ 83 h 125"/>
                <a:gd name="T14" fmla="*/ 78 w 109"/>
                <a:gd name="T15" fmla="*/ 120 h 125"/>
                <a:gd name="T16" fmla="*/ 81 w 109"/>
                <a:gd name="T17" fmla="*/ 125 h 125"/>
                <a:gd name="T18" fmla="*/ 109 w 109"/>
                <a:gd name="T19" fmla="*/ 105 h 125"/>
                <a:gd name="T20" fmla="*/ 88 w 109"/>
                <a:gd name="T21" fmla="*/ 46 h 125"/>
                <a:gd name="T22" fmla="*/ 77 w 109"/>
                <a:gd name="T23" fmla="*/ 31 h 125"/>
                <a:gd name="T24" fmla="*/ 51 w 109"/>
                <a:gd name="T25" fmla="*/ 9 h 125"/>
                <a:gd name="T26" fmla="*/ 48 w 109"/>
                <a:gd name="T27" fmla="*/ 9 h 125"/>
                <a:gd name="T28" fmla="*/ 51 w 109"/>
                <a:gd name="T29" fmla="*/ 26 h 125"/>
                <a:gd name="T30" fmla="*/ 61 w 109"/>
                <a:gd name="T31" fmla="*/ 32 h 125"/>
                <a:gd name="T32" fmla="*/ 66 w 109"/>
                <a:gd name="T33" fmla="*/ 56 h 125"/>
                <a:gd name="T34" fmla="*/ 40 w 109"/>
                <a:gd name="T35" fmla="*/ 43 h 125"/>
                <a:gd name="T36" fmla="*/ 28 w 109"/>
                <a:gd name="T37" fmla="*/ 25 h 125"/>
                <a:gd name="T38" fmla="*/ 34 w 109"/>
                <a:gd name="T39" fmla="*/ 14 h 125"/>
                <a:gd name="T40" fmla="*/ 39 w 109"/>
                <a:gd name="T41" fmla="*/ 3 h 125"/>
                <a:gd name="T42" fmla="*/ 34 w 109"/>
                <a:gd name="T43" fmla="*/ 1 h 125"/>
                <a:gd name="T44" fmla="*/ 18 w 109"/>
                <a:gd name="T45" fmla="*/ 14 h 125"/>
                <a:gd name="T46" fmla="*/ 17 w 109"/>
                <a:gd name="T47" fmla="*/ 29 h 125"/>
                <a:gd name="T48" fmla="*/ 31 w 109"/>
                <a:gd name="T49" fmla="*/ 51 h 125"/>
                <a:gd name="T50" fmla="*/ 18 w 109"/>
                <a:gd name="T51" fmla="*/ 32 h 125"/>
                <a:gd name="T52" fmla="*/ 10 w 109"/>
                <a:gd name="T53" fmla="*/ 29 h 125"/>
                <a:gd name="T54" fmla="*/ 11 w 109"/>
                <a:gd name="T55" fmla="*/ 38 h 125"/>
                <a:gd name="T56" fmla="*/ 25 w 109"/>
                <a:gd name="T57" fmla="*/ 59 h 125"/>
                <a:gd name="T58" fmla="*/ 10 w 109"/>
                <a:gd name="T59" fmla="*/ 40 h 125"/>
                <a:gd name="T60" fmla="*/ 2 w 109"/>
                <a:gd name="T61" fmla="*/ 3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25">
                  <a:moveTo>
                    <a:pt x="2" y="39"/>
                  </a:moveTo>
                  <a:cubicBezTo>
                    <a:pt x="0" y="41"/>
                    <a:pt x="1" y="45"/>
                    <a:pt x="4" y="48"/>
                  </a:cubicBezTo>
                  <a:cubicBezTo>
                    <a:pt x="21" y="68"/>
                    <a:pt x="21" y="68"/>
                    <a:pt x="21" y="68"/>
                  </a:cubicBezTo>
                  <a:cubicBezTo>
                    <a:pt x="13" y="60"/>
                    <a:pt x="13" y="60"/>
                    <a:pt x="13" y="60"/>
                  </a:cubicBezTo>
                  <a:cubicBezTo>
                    <a:pt x="10" y="58"/>
                    <a:pt x="8" y="58"/>
                    <a:pt x="6" y="60"/>
                  </a:cubicBezTo>
                  <a:cubicBezTo>
                    <a:pt x="5" y="63"/>
                    <a:pt x="7" y="68"/>
                    <a:pt x="10" y="71"/>
                  </a:cubicBezTo>
                  <a:cubicBezTo>
                    <a:pt x="25" y="83"/>
                    <a:pt x="25" y="83"/>
                    <a:pt x="25" y="83"/>
                  </a:cubicBezTo>
                  <a:cubicBezTo>
                    <a:pt x="44" y="100"/>
                    <a:pt x="66" y="104"/>
                    <a:pt x="78" y="120"/>
                  </a:cubicBezTo>
                  <a:cubicBezTo>
                    <a:pt x="81" y="125"/>
                    <a:pt x="81" y="125"/>
                    <a:pt x="81" y="125"/>
                  </a:cubicBezTo>
                  <a:cubicBezTo>
                    <a:pt x="109" y="105"/>
                    <a:pt x="109" y="105"/>
                    <a:pt x="109" y="105"/>
                  </a:cubicBezTo>
                  <a:cubicBezTo>
                    <a:pt x="94" y="64"/>
                    <a:pt x="89" y="50"/>
                    <a:pt x="88" y="46"/>
                  </a:cubicBezTo>
                  <a:cubicBezTo>
                    <a:pt x="86" y="42"/>
                    <a:pt x="80" y="34"/>
                    <a:pt x="77" y="31"/>
                  </a:cubicBezTo>
                  <a:cubicBezTo>
                    <a:pt x="51" y="9"/>
                    <a:pt x="51" y="9"/>
                    <a:pt x="51" y="9"/>
                  </a:cubicBezTo>
                  <a:cubicBezTo>
                    <a:pt x="50" y="7"/>
                    <a:pt x="49" y="7"/>
                    <a:pt x="48" y="9"/>
                  </a:cubicBezTo>
                  <a:cubicBezTo>
                    <a:pt x="45" y="15"/>
                    <a:pt x="47" y="20"/>
                    <a:pt x="51" y="26"/>
                  </a:cubicBezTo>
                  <a:cubicBezTo>
                    <a:pt x="56" y="33"/>
                    <a:pt x="61" y="32"/>
                    <a:pt x="61" y="32"/>
                  </a:cubicBezTo>
                  <a:cubicBezTo>
                    <a:pt x="67" y="40"/>
                    <a:pt x="70" y="51"/>
                    <a:pt x="66" y="56"/>
                  </a:cubicBezTo>
                  <a:cubicBezTo>
                    <a:pt x="55" y="65"/>
                    <a:pt x="40" y="43"/>
                    <a:pt x="40" y="43"/>
                  </a:cubicBezTo>
                  <a:cubicBezTo>
                    <a:pt x="28" y="25"/>
                    <a:pt x="28" y="25"/>
                    <a:pt x="28" y="25"/>
                  </a:cubicBezTo>
                  <a:cubicBezTo>
                    <a:pt x="26" y="21"/>
                    <a:pt x="34" y="14"/>
                    <a:pt x="34" y="14"/>
                  </a:cubicBezTo>
                  <a:cubicBezTo>
                    <a:pt x="38" y="11"/>
                    <a:pt x="41" y="9"/>
                    <a:pt x="39" y="3"/>
                  </a:cubicBezTo>
                  <a:cubicBezTo>
                    <a:pt x="38" y="1"/>
                    <a:pt x="36" y="0"/>
                    <a:pt x="34" y="1"/>
                  </a:cubicBezTo>
                  <a:cubicBezTo>
                    <a:pt x="18" y="14"/>
                    <a:pt x="18" y="14"/>
                    <a:pt x="18" y="14"/>
                  </a:cubicBezTo>
                  <a:cubicBezTo>
                    <a:pt x="14" y="16"/>
                    <a:pt x="14" y="23"/>
                    <a:pt x="17" y="29"/>
                  </a:cubicBezTo>
                  <a:cubicBezTo>
                    <a:pt x="31" y="51"/>
                    <a:pt x="31" y="51"/>
                    <a:pt x="31" y="51"/>
                  </a:cubicBezTo>
                  <a:cubicBezTo>
                    <a:pt x="18" y="32"/>
                    <a:pt x="18" y="32"/>
                    <a:pt x="18" y="32"/>
                  </a:cubicBezTo>
                  <a:cubicBezTo>
                    <a:pt x="16" y="28"/>
                    <a:pt x="12" y="27"/>
                    <a:pt x="10" y="29"/>
                  </a:cubicBezTo>
                  <a:cubicBezTo>
                    <a:pt x="8" y="31"/>
                    <a:pt x="8" y="35"/>
                    <a:pt x="11" y="38"/>
                  </a:cubicBezTo>
                  <a:cubicBezTo>
                    <a:pt x="25" y="59"/>
                    <a:pt x="25" y="59"/>
                    <a:pt x="25" y="59"/>
                  </a:cubicBezTo>
                  <a:cubicBezTo>
                    <a:pt x="10" y="40"/>
                    <a:pt x="10" y="40"/>
                    <a:pt x="10" y="40"/>
                  </a:cubicBezTo>
                  <a:cubicBezTo>
                    <a:pt x="7" y="37"/>
                    <a:pt x="4" y="36"/>
                    <a:pt x="2" y="39"/>
                  </a:cubicBezTo>
                </a:path>
              </a:pathLst>
            </a:custGeom>
            <a:solidFill>
              <a:srgbClr val="9D69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9"/>
            <p:cNvSpPr>
              <a:spLocks/>
            </p:cNvSpPr>
            <p:nvPr/>
          </p:nvSpPr>
          <p:spPr bwMode="auto">
            <a:xfrm>
              <a:off x="7433313" y="6062965"/>
              <a:ext cx="246929" cy="224790"/>
            </a:xfrm>
            <a:custGeom>
              <a:avLst/>
              <a:gdLst>
                <a:gd name="T0" fmla="*/ 25 w 145"/>
                <a:gd name="T1" fmla="*/ 132 h 132"/>
                <a:gd name="T2" fmla="*/ 145 w 145"/>
                <a:gd name="T3" fmla="*/ 132 h 132"/>
                <a:gd name="T4" fmla="*/ 77 w 145"/>
                <a:gd name="T5" fmla="*/ 0 h 132"/>
                <a:gd name="T6" fmla="*/ 0 w 145"/>
                <a:gd name="T7" fmla="*/ 52 h 132"/>
                <a:gd name="T8" fmla="*/ 25 w 145"/>
                <a:gd name="T9" fmla="*/ 132 h 132"/>
              </a:gdLst>
              <a:ahLst/>
              <a:cxnLst>
                <a:cxn ang="0">
                  <a:pos x="T0" y="T1"/>
                </a:cxn>
                <a:cxn ang="0">
                  <a:pos x="T2" y="T3"/>
                </a:cxn>
                <a:cxn ang="0">
                  <a:pos x="T4" y="T5"/>
                </a:cxn>
                <a:cxn ang="0">
                  <a:pos x="T6" y="T7"/>
                </a:cxn>
                <a:cxn ang="0">
                  <a:pos x="T8" y="T9"/>
                </a:cxn>
              </a:cxnLst>
              <a:rect l="0" t="0" r="r" b="b"/>
              <a:pathLst>
                <a:path w="145" h="132">
                  <a:moveTo>
                    <a:pt x="25" y="132"/>
                  </a:moveTo>
                  <a:lnTo>
                    <a:pt x="145" y="132"/>
                  </a:lnTo>
                  <a:lnTo>
                    <a:pt x="77" y="0"/>
                  </a:lnTo>
                  <a:lnTo>
                    <a:pt x="0" y="52"/>
                  </a:lnTo>
                  <a:lnTo>
                    <a:pt x="25" y="132"/>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0"/>
            <p:cNvSpPr>
              <a:spLocks/>
            </p:cNvSpPr>
            <p:nvPr/>
          </p:nvSpPr>
          <p:spPr bwMode="auto">
            <a:xfrm>
              <a:off x="7417986" y="6022094"/>
              <a:ext cx="143048" cy="126019"/>
            </a:xfrm>
            <a:custGeom>
              <a:avLst/>
              <a:gdLst>
                <a:gd name="T0" fmla="*/ 0 w 84"/>
                <a:gd name="T1" fmla="*/ 50 h 74"/>
                <a:gd name="T2" fmla="*/ 13 w 84"/>
                <a:gd name="T3" fmla="*/ 74 h 74"/>
                <a:gd name="T4" fmla="*/ 84 w 84"/>
                <a:gd name="T5" fmla="*/ 26 h 74"/>
                <a:gd name="T6" fmla="*/ 71 w 84"/>
                <a:gd name="T7" fmla="*/ 0 h 74"/>
                <a:gd name="T8" fmla="*/ 0 w 84"/>
                <a:gd name="T9" fmla="*/ 50 h 74"/>
              </a:gdLst>
              <a:ahLst/>
              <a:cxnLst>
                <a:cxn ang="0">
                  <a:pos x="T0" y="T1"/>
                </a:cxn>
                <a:cxn ang="0">
                  <a:pos x="T2" y="T3"/>
                </a:cxn>
                <a:cxn ang="0">
                  <a:pos x="T4" y="T5"/>
                </a:cxn>
                <a:cxn ang="0">
                  <a:pos x="T6" y="T7"/>
                </a:cxn>
                <a:cxn ang="0">
                  <a:pos x="T8" y="T9"/>
                </a:cxn>
              </a:cxnLst>
              <a:rect l="0" t="0" r="r" b="b"/>
              <a:pathLst>
                <a:path w="84" h="74">
                  <a:moveTo>
                    <a:pt x="0" y="50"/>
                  </a:moveTo>
                  <a:lnTo>
                    <a:pt x="13" y="74"/>
                  </a:lnTo>
                  <a:lnTo>
                    <a:pt x="84" y="26"/>
                  </a:lnTo>
                  <a:lnTo>
                    <a:pt x="71" y="0"/>
                  </a:lnTo>
                  <a:lnTo>
                    <a:pt x="0" y="50"/>
                  </a:ln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1"/>
            <p:cNvSpPr>
              <a:spLocks/>
            </p:cNvSpPr>
            <p:nvPr/>
          </p:nvSpPr>
          <p:spPr bwMode="auto">
            <a:xfrm>
              <a:off x="7268126" y="5695127"/>
              <a:ext cx="28951" cy="25545"/>
            </a:xfrm>
            <a:custGeom>
              <a:avLst/>
              <a:gdLst>
                <a:gd name="T0" fmla="*/ 9 w 9"/>
                <a:gd name="T1" fmla="*/ 0 h 8"/>
                <a:gd name="T2" fmla="*/ 2 w 9"/>
                <a:gd name="T3" fmla="*/ 7 h 8"/>
                <a:gd name="T4" fmla="*/ 0 w 9"/>
                <a:gd name="T5" fmla="*/ 7 h 8"/>
                <a:gd name="T6" fmla="*/ 9 w 9"/>
                <a:gd name="T7" fmla="*/ 0 h 8"/>
              </a:gdLst>
              <a:ahLst/>
              <a:cxnLst>
                <a:cxn ang="0">
                  <a:pos x="T0" y="T1"/>
                </a:cxn>
                <a:cxn ang="0">
                  <a:pos x="T2" y="T3"/>
                </a:cxn>
                <a:cxn ang="0">
                  <a:pos x="T4" y="T5"/>
                </a:cxn>
                <a:cxn ang="0">
                  <a:pos x="T6" y="T7"/>
                </a:cxn>
              </a:cxnLst>
              <a:rect l="0" t="0" r="r" b="b"/>
              <a:pathLst>
                <a:path w="9" h="8">
                  <a:moveTo>
                    <a:pt x="9" y="0"/>
                  </a:moveTo>
                  <a:cubicBezTo>
                    <a:pt x="2" y="7"/>
                    <a:pt x="2" y="7"/>
                    <a:pt x="2" y="7"/>
                  </a:cubicBezTo>
                  <a:cubicBezTo>
                    <a:pt x="1" y="8"/>
                    <a:pt x="0" y="8"/>
                    <a:pt x="0" y="7"/>
                  </a:cubicBezTo>
                  <a:cubicBezTo>
                    <a:pt x="9" y="0"/>
                    <a:pt x="9" y="0"/>
                    <a:pt x="9" y="0"/>
                  </a:cubicBezTo>
                  <a:close/>
                </a:path>
              </a:pathLst>
            </a:custGeom>
            <a:solidFill>
              <a:srgbClr val="B187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2"/>
            <p:cNvSpPr>
              <a:spLocks/>
            </p:cNvSpPr>
            <p:nvPr/>
          </p:nvSpPr>
          <p:spPr bwMode="auto">
            <a:xfrm>
              <a:off x="7341353" y="5717266"/>
              <a:ext cx="35763" cy="32357"/>
            </a:xfrm>
            <a:custGeom>
              <a:avLst/>
              <a:gdLst>
                <a:gd name="T0" fmla="*/ 1 w 11"/>
                <a:gd name="T1" fmla="*/ 1 h 10"/>
                <a:gd name="T2" fmla="*/ 8 w 11"/>
                <a:gd name="T3" fmla="*/ 10 h 10"/>
                <a:gd name="T4" fmla="*/ 11 w 11"/>
                <a:gd name="T5" fmla="*/ 9 h 10"/>
                <a:gd name="T6" fmla="*/ 1 w 11"/>
                <a:gd name="T7" fmla="*/ 0 h 10"/>
                <a:gd name="T8" fmla="*/ 1 w 11"/>
                <a:gd name="T9" fmla="*/ 1 h 10"/>
              </a:gdLst>
              <a:ahLst/>
              <a:cxnLst>
                <a:cxn ang="0">
                  <a:pos x="T0" y="T1"/>
                </a:cxn>
                <a:cxn ang="0">
                  <a:pos x="T2" y="T3"/>
                </a:cxn>
                <a:cxn ang="0">
                  <a:pos x="T4" y="T5"/>
                </a:cxn>
                <a:cxn ang="0">
                  <a:pos x="T6" y="T7"/>
                </a:cxn>
                <a:cxn ang="0">
                  <a:pos x="T8" y="T9"/>
                </a:cxn>
              </a:cxnLst>
              <a:rect l="0" t="0" r="r" b="b"/>
              <a:pathLst>
                <a:path w="11" h="10">
                  <a:moveTo>
                    <a:pt x="1" y="1"/>
                  </a:moveTo>
                  <a:cubicBezTo>
                    <a:pt x="8" y="10"/>
                    <a:pt x="8" y="10"/>
                    <a:pt x="8" y="10"/>
                  </a:cubicBezTo>
                  <a:cubicBezTo>
                    <a:pt x="9" y="10"/>
                    <a:pt x="10" y="10"/>
                    <a:pt x="11" y="9"/>
                  </a:cubicBezTo>
                  <a:cubicBezTo>
                    <a:pt x="1" y="0"/>
                    <a:pt x="1" y="0"/>
                    <a:pt x="1" y="0"/>
                  </a:cubicBezTo>
                  <a:cubicBezTo>
                    <a:pt x="0" y="0"/>
                    <a:pt x="0" y="1"/>
                    <a:pt x="1" y="1"/>
                  </a:cubicBezTo>
                  <a:close/>
                </a:path>
              </a:pathLst>
            </a:custGeom>
            <a:solidFill>
              <a:srgbClr val="B187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3"/>
            <p:cNvSpPr>
              <a:spLocks/>
            </p:cNvSpPr>
            <p:nvPr/>
          </p:nvSpPr>
          <p:spPr bwMode="auto">
            <a:xfrm>
              <a:off x="7411174" y="6069777"/>
              <a:ext cx="25545" cy="22139"/>
            </a:xfrm>
            <a:custGeom>
              <a:avLst/>
              <a:gdLst>
                <a:gd name="T0" fmla="*/ 4 w 8"/>
                <a:gd name="T1" fmla="*/ 7 h 7"/>
                <a:gd name="T2" fmla="*/ 7 w 8"/>
                <a:gd name="T3" fmla="*/ 6 h 7"/>
                <a:gd name="T4" fmla="*/ 8 w 8"/>
                <a:gd name="T5" fmla="*/ 3 h 7"/>
                <a:gd name="T6" fmla="*/ 7 w 8"/>
                <a:gd name="T7" fmla="*/ 1 h 7"/>
                <a:gd name="T8" fmla="*/ 4 w 8"/>
                <a:gd name="T9" fmla="*/ 0 h 7"/>
                <a:gd name="T10" fmla="*/ 2 w 8"/>
                <a:gd name="T11" fmla="*/ 1 h 7"/>
                <a:gd name="T12" fmla="*/ 0 w 8"/>
                <a:gd name="T13" fmla="*/ 3 h 7"/>
                <a:gd name="T14" fmla="*/ 2 w 8"/>
                <a:gd name="T15" fmla="*/ 6 h 7"/>
                <a:gd name="T16" fmla="*/ 4 w 8"/>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4" y="7"/>
                  </a:moveTo>
                  <a:cubicBezTo>
                    <a:pt x="5" y="7"/>
                    <a:pt x="6" y="7"/>
                    <a:pt x="7" y="6"/>
                  </a:cubicBezTo>
                  <a:cubicBezTo>
                    <a:pt x="8" y="5"/>
                    <a:pt x="8" y="4"/>
                    <a:pt x="8" y="3"/>
                  </a:cubicBezTo>
                  <a:cubicBezTo>
                    <a:pt x="8" y="2"/>
                    <a:pt x="8" y="1"/>
                    <a:pt x="7" y="1"/>
                  </a:cubicBezTo>
                  <a:cubicBezTo>
                    <a:pt x="6" y="0"/>
                    <a:pt x="5" y="0"/>
                    <a:pt x="4" y="0"/>
                  </a:cubicBezTo>
                  <a:cubicBezTo>
                    <a:pt x="3" y="0"/>
                    <a:pt x="2" y="0"/>
                    <a:pt x="2" y="1"/>
                  </a:cubicBezTo>
                  <a:cubicBezTo>
                    <a:pt x="1" y="1"/>
                    <a:pt x="0" y="2"/>
                    <a:pt x="0" y="3"/>
                  </a:cubicBezTo>
                  <a:cubicBezTo>
                    <a:pt x="0" y="4"/>
                    <a:pt x="1" y="5"/>
                    <a:pt x="2" y="6"/>
                  </a:cubicBezTo>
                  <a:cubicBezTo>
                    <a:pt x="2" y="7"/>
                    <a:pt x="3" y="7"/>
                    <a:pt x="4" y="7"/>
                  </a:cubicBezTo>
                </a:path>
              </a:pathLst>
            </a:custGeom>
            <a:solidFill>
              <a:srgbClr val="A3B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4"/>
            <p:cNvSpPr>
              <a:spLocks noEditPoints="1"/>
            </p:cNvSpPr>
            <p:nvPr/>
          </p:nvSpPr>
          <p:spPr bwMode="auto">
            <a:xfrm>
              <a:off x="7433313" y="5999956"/>
              <a:ext cx="90257" cy="78336"/>
            </a:xfrm>
            <a:custGeom>
              <a:avLst/>
              <a:gdLst>
                <a:gd name="T0" fmla="*/ 26 w 28"/>
                <a:gd name="T1" fmla="*/ 8 h 25"/>
                <a:gd name="T2" fmla="*/ 26 w 28"/>
                <a:gd name="T3" fmla="*/ 8 h 25"/>
                <a:gd name="T4" fmla="*/ 27 w 28"/>
                <a:gd name="T5" fmla="*/ 3 h 25"/>
                <a:gd name="T6" fmla="*/ 22 w 28"/>
                <a:gd name="T7" fmla="*/ 1 h 25"/>
                <a:gd name="T8" fmla="*/ 22 w 28"/>
                <a:gd name="T9" fmla="*/ 1 h 25"/>
                <a:gd name="T10" fmla="*/ 20 w 28"/>
                <a:gd name="T11" fmla="*/ 6 h 25"/>
                <a:gd name="T12" fmla="*/ 26 w 28"/>
                <a:gd name="T13" fmla="*/ 8 h 25"/>
                <a:gd name="T14" fmla="*/ 19 w 28"/>
                <a:gd name="T15" fmla="*/ 12 h 25"/>
                <a:gd name="T16" fmla="*/ 19 w 28"/>
                <a:gd name="T17" fmla="*/ 12 h 25"/>
                <a:gd name="T18" fmla="*/ 20 w 28"/>
                <a:gd name="T19" fmla="*/ 7 h 25"/>
                <a:gd name="T20" fmla="*/ 15 w 28"/>
                <a:gd name="T21" fmla="*/ 6 h 25"/>
                <a:gd name="T22" fmla="*/ 14 w 28"/>
                <a:gd name="T23" fmla="*/ 12 h 25"/>
                <a:gd name="T24" fmla="*/ 19 w 28"/>
                <a:gd name="T25" fmla="*/ 12 h 25"/>
                <a:gd name="T26" fmla="*/ 13 w 28"/>
                <a:gd name="T27" fmla="*/ 18 h 25"/>
                <a:gd name="T28" fmla="*/ 13 w 28"/>
                <a:gd name="T29" fmla="*/ 18 h 25"/>
                <a:gd name="T30" fmla="*/ 13 w 28"/>
                <a:gd name="T31" fmla="*/ 12 h 25"/>
                <a:gd name="T32" fmla="*/ 8 w 28"/>
                <a:gd name="T33" fmla="*/ 12 h 25"/>
                <a:gd name="T34" fmla="*/ 8 w 28"/>
                <a:gd name="T35" fmla="*/ 12 h 25"/>
                <a:gd name="T36" fmla="*/ 7 w 28"/>
                <a:gd name="T37" fmla="*/ 17 h 25"/>
                <a:gd name="T38" fmla="*/ 13 w 28"/>
                <a:gd name="T39" fmla="*/ 18 h 25"/>
                <a:gd name="T40" fmla="*/ 7 w 28"/>
                <a:gd name="T41" fmla="*/ 23 h 25"/>
                <a:gd name="T42" fmla="*/ 7 w 28"/>
                <a:gd name="T43" fmla="*/ 23 h 25"/>
                <a:gd name="T44" fmla="*/ 7 w 28"/>
                <a:gd name="T45" fmla="*/ 18 h 25"/>
                <a:gd name="T46" fmla="*/ 2 w 28"/>
                <a:gd name="T47" fmla="*/ 17 h 25"/>
                <a:gd name="T48" fmla="*/ 2 w 28"/>
                <a:gd name="T49" fmla="*/ 17 h 25"/>
                <a:gd name="T50" fmla="*/ 1 w 28"/>
                <a:gd name="T51" fmla="*/ 23 h 25"/>
                <a:gd name="T52" fmla="*/ 7 w 2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25">
                  <a:moveTo>
                    <a:pt x="26" y="8"/>
                  </a:moveTo>
                  <a:cubicBezTo>
                    <a:pt x="26" y="8"/>
                    <a:pt x="26" y="8"/>
                    <a:pt x="26" y="8"/>
                  </a:cubicBezTo>
                  <a:cubicBezTo>
                    <a:pt x="28" y="7"/>
                    <a:pt x="28" y="5"/>
                    <a:pt x="27" y="3"/>
                  </a:cubicBezTo>
                  <a:cubicBezTo>
                    <a:pt x="26" y="1"/>
                    <a:pt x="24" y="0"/>
                    <a:pt x="22" y="1"/>
                  </a:cubicBezTo>
                  <a:cubicBezTo>
                    <a:pt x="22" y="1"/>
                    <a:pt x="22" y="1"/>
                    <a:pt x="22" y="1"/>
                  </a:cubicBezTo>
                  <a:cubicBezTo>
                    <a:pt x="20" y="2"/>
                    <a:pt x="19" y="5"/>
                    <a:pt x="20" y="6"/>
                  </a:cubicBezTo>
                  <a:cubicBezTo>
                    <a:pt x="22" y="8"/>
                    <a:pt x="24" y="9"/>
                    <a:pt x="26" y="8"/>
                  </a:cubicBezTo>
                  <a:close/>
                  <a:moveTo>
                    <a:pt x="19" y="12"/>
                  </a:moveTo>
                  <a:cubicBezTo>
                    <a:pt x="19" y="12"/>
                    <a:pt x="19" y="12"/>
                    <a:pt x="19" y="12"/>
                  </a:cubicBezTo>
                  <a:cubicBezTo>
                    <a:pt x="21" y="11"/>
                    <a:pt x="21" y="9"/>
                    <a:pt x="20" y="7"/>
                  </a:cubicBezTo>
                  <a:cubicBezTo>
                    <a:pt x="19" y="5"/>
                    <a:pt x="16" y="5"/>
                    <a:pt x="15" y="6"/>
                  </a:cubicBezTo>
                  <a:cubicBezTo>
                    <a:pt x="13" y="8"/>
                    <a:pt x="13" y="10"/>
                    <a:pt x="14" y="12"/>
                  </a:cubicBezTo>
                  <a:cubicBezTo>
                    <a:pt x="15" y="13"/>
                    <a:pt x="18" y="14"/>
                    <a:pt x="19" y="12"/>
                  </a:cubicBezTo>
                  <a:close/>
                  <a:moveTo>
                    <a:pt x="13" y="18"/>
                  </a:moveTo>
                  <a:cubicBezTo>
                    <a:pt x="13" y="18"/>
                    <a:pt x="13" y="18"/>
                    <a:pt x="13" y="18"/>
                  </a:cubicBezTo>
                  <a:cubicBezTo>
                    <a:pt x="15" y="16"/>
                    <a:pt x="15" y="14"/>
                    <a:pt x="13" y="12"/>
                  </a:cubicBezTo>
                  <a:cubicBezTo>
                    <a:pt x="12" y="11"/>
                    <a:pt x="9" y="10"/>
                    <a:pt x="8" y="12"/>
                  </a:cubicBezTo>
                  <a:cubicBezTo>
                    <a:pt x="8" y="12"/>
                    <a:pt x="8" y="12"/>
                    <a:pt x="8" y="12"/>
                  </a:cubicBezTo>
                  <a:cubicBezTo>
                    <a:pt x="6" y="13"/>
                    <a:pt x="6" y="16"/>
                    <a:pt x="7" y="17"/>
                  </a:cubicBezTo>
                  <a:cubicBezTo>
                    <a:pt x="9" y="19"/>
                    <a:pt x="11" y="19"/>
                    <a:pt x="13" y="18"/>
                  </a:cubicBezTo>
                  <a:close/>
                  <a:moveTo>
                    <a:pt x="7" y="23"/>
                  </a:moveTo>
                  <a:cubicBezTo>
                    <a:pt x="7" y="23"/>
                    <a:pt x="7" y="23"/>
                    <a:pt x="7" y="23"/>
                  </a:cubicBezTo>
                  <a:cubicBezTo>
                    <a:pt x="8" y="22"/>
                    <a:pt x="8" y="19"/>
                    <a:pt x="7" y="18"/>
                  </a:cubicBezTo>
                  <a:cubicBezTo>
                    <a:pt x="6" y="16"/>
                    <a:pt x="3" y="16"/>
                    <a:pt x="2" y="17"/>
                  </a:cubicBezTo>
                  <a:cubicBezTo>
                    <a:pt x="2" y="17"/>
                    <a:pt x="2" y="17"/>
                    <a:pt x="2" y="17"/>
                  </a:cubicBezTo>
                  <a:cubicBezTo>
                    <a:pt x="0" y="19"/>
                    <a:pt x="0" y="21"/>
                    <a:pt x="1" y="23"/>
                  </a:cubicBezTo>
                  <a:cubicBezTo>
                    <a:pt x="3" y="24"/>
                    <a:pt x="5" y="25"/>
                    <a:pt x="7" y="23"/>
                  </a:cubicBezTo>
                  <a:close/>
                </a:path>
              </a:pathLst>
            </a:custGeom>
            <a:solidFill>
              <a:srgbClr val="A3B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5"/>
            <p:cNvSpPr>
              <a:spLocks/>
            </p:cNvSpPr>
            <p:nvPr/>
          </p:nvSpPr>
          <p:spPr bwMode="auto">
            <a:xfrm>
              <a:off x="7523569" y="5996550"/>
              <a:ext cx="25545" cy="25545"/>
            </a:xfrm>
            <a:custGeom>
              <a:avLst/>
              <a:gdLst>
                <a:gd name="T0" fmla="*/ 4 w 8"/>
                <a:gd name="T1" fmla="*/ 8 h 8"/>
                <a:gd name="T2" fmla="*/ 7 w 8"/>
                <a:gd name="T3" fmla="*/ 6 h 8"/>
                <a:gd name="T4" fmla="*/ 8 w 8"/>
                <a:gd name="T5" fmla="*/ 4 h 8"/>
                <a:gd name="T6" fmla="*/ 7 w 8"/>
                <a:gd name="T7" fmla="*/ 1 h 8"/>
                <a:gd name="T8" fmla="*/ 4 w 8"/>
                <a:gd name="T9" fmla="*/ 0 h 8"/>
                <a:gd name="T10" fmla="*/ 1 w 8"/>
                <a:gd name="T11" fmla="*/ 1 h 8"/>
                <a:gd name="T12" fmla="*/ 0 w 8"/>
                <a:gd name="T13" fmla="*/ 4 h 8"/>
                <a:gd name="T14" fmla="*/ 1 w 8"/>
                <a:gd name="T15" fmla="*/ 6 h 8"/>
                <a:gd name="T16" fmla="*/ 4 w 8"/>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4" y="8"/>
                  </a:moveTo>
                  <a:cubicBezTo>
                    <a:pt x="5" y="8"/>
                    <a:pt x="6" y="7"/>
                    <a:pt x="7" y="6"/>
                  </a:cubicBezTo>
                  <a:cubicBezTo>
                    <a:pt x="7" y="6"/>
                    <a:pt x="8" y="5"/>
                    <a:pt x="8" y="4"/>
                  </a:cubicBezTo>
                  <a:cubicBezTo>
                    <a:pt x="8" y="3"/>
                    <a:pt x="7" y="2"/>
                    <a:pt x="7" y="1"/>
                  </a:cubicBezTo>
                  <a:cubicBezTo>
                    <a:pt x="6" y="0"/>
                    <a:pt x="5" y="0"/>
                    <a:pt x="4" y="0"/>
                  </a:cubicBezTo>
                  <a:cubicBezTo>
                    <a:pt x="3" y="0"/>
                    <a:pt x="2" y="0"/>
                    <a:pt x="1" y="1"/>
                  </a:cubicBezTo>
                  <a:cubicBezTo>
                    <a:pt x="0" y="2"/>
                    <a:pt x="0" y="3"/>
                    <a:pt x="0" y="4"/>
                  </a:cubicBezTo>
                  <a:cubicBezTo>
                    <a:pt x="0" y="5"/>
                    <a:pt x="0" y="6"/>
                    <a:pt x="1" y="6"/>
                  </a:cubicBezTo>
                  <a:cubicBezTo>
                    <a:pt x="2" y="7"/>
                    <a:pt x="3" y="8"/>
                    <a:pt x="4" y="8"/>
                  </a:cubicBezTo>
                </a:path>
              </a:pathLst>
            </a:custGeom>
            <a:solidFill>
              <a:srgbClr val="A3BD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9"/>
            <p:cNvSpPr>
              <a:spLocks/>
            </p:cNvSpPr>
            <p:nvPr/>
          </p:nvSpPr>
          <p:spPr bwMode="auto">
            <a:xfrm>
              <a:off x="7140405" y="4434940"/>
              <a:ext cx="367838" cy="463204"/>
            </a:xfrm>
            <a:custGeom>
              <a:avLst/>
              <a:gdLst>
                <a:gd name="T0" fmla="*/ 115 w 115"/>
                <a:gd name="T1" fmla="*/ 58 h 146"/>
                <a:gd name="T2" fmla="*/ 57 w 115"/>
                <a:gd name="T3" fmla="*/ 0 h 146"/>
                <a:gd name="T4" fmla="*/ 0 w 115"/>
                <a:gd name="T5" fmla="*/ 58 h 146"/>
                <a:gd name="T6" fmla="*/ 17 w 115"/>
                <a:gd name="T7" fmla="*/ 99 h 146"/>
                <a:gd name="T8" fmla="*/ 35 w 115"/>
                <a:gd name="T9" fmla="*/ 136 h 146"/>
                <a:gd name="T10" fmla="*/ 56 w 115"/>
                <a:gd name="T11" fmla="*/ 145 h 146"/>
                <a:gd name="T12" fmla="*/ 56 w 115"/>
                <a:gd name="T13" fmla="*/ 146 h 146"/>
                <a:gd name="T14" fmla="*/ 57 w 115"/>
                <a:gd name="T15" fmla="*/ 146 h 146"/>
                <a:gd name="T16" fmla="*/ 58 w 115"/>
                <a:gd name="T17" fmla="*/ 146 h 146"/>
                <a:gd name="T18" fmla="*/ 59 w 115"/>
                <a:gd name="T19" fmla="*/ 145 h 146"/>
                <a:gd name="T20" fmla="*/ 80 w 115"/>
                <a:gd name="T21" fmla="*/ 136 h 146"/>
                <a:gd name="T22" fmla="*/ 97 w 115"/>
                <a:gd name="T23" fmla="*/ 100 h 146"/>
                <a:gd name="T24" fmla="*/ 115 w 115"/>
                <a:gd name="T25"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6">
                  <a:moveTo>
                    <a:pt x="115" y="58"/>
                  </a:moveTo>
                  <a:cubicBezTo>
                    <a:pt x="115" y="26"/>
                    <a:pt x="89" y="0"/>
                    <a:pt x="57" y="0"/>
                  </a:cubicBezTo>
                  <a:cubicBezTo>
                    <a:pt x="25" y="0"/>
                    <a:pt x="0" y="26"/>
                    <a:pt x="0" y="58"/>
                  </a:cubicBezTo>
                  <a:cubicBezTo>
                    <a:pt x="0" y="74"/>
                    <a:pt x="6" y="88"/>
                    <a:pt x="17" y="99"/>
                  </a:cubicBezTo>
                  <a:cubicBezTo>
                    <a:pt x="34" y="117"/>
                    <a:pt x="35" y="136"/>
                    <a:pt x="35" y="136"/>
                  </a:cubicBezTo>
                  <a:cubicBezTo>
                    <a:pt x="56" y="145"/>
                    <a:pt x="56" y="145"/>
                    <a:pt x="56" y="145"/>
                  </a:cubicBezTo>
                  <a:cubicBezTo>
                    <a:pt x="56" y="146"/>
                    <a:pt x="56" y="146"/>
                    <a:pt x="56" y="146"/>
                  </a:cubicBezTo>
                  <a:cubicBezTo>
                    <a:pt x="57" y="146"/>
                    <a:pt x="57" y="146"/>
                    <a:pt x="57" y="146"/>
                  </a:cubicBezTo>
                  <a:cubicBezTo>
                    <a:pt x="58" y="146"/>
                    <a:pt x="58" y="146"/>
                    <a:pt x="58" y="146"/>
                  </a:cubicBezTo>
                  <a:cubicBezTo>
                    <a:pt x="59" y="145"/>
                    <a:pt x="59" y="145"/>
                    <a:pt x="59" y="145"/>
                  </a:cubicBezTo>
                  <a:cubicBezTo>
                    <a:pt x="80" y="136"/>
                    <a:pt x="80" y="136"/>
                    <a:pt x="80" y="136"/>
                  </a:cubicBezTo>
                  <a:cubicBezTo>
                    <a:pt x="80" y="136"/>
                    <a:pt x="80" y="117"/>
                    <a:pt x="97" y="100"/>
                  </a:cubicBezTo>
                  <a:cubicBezTo>
                    <a:pt x="108" y="89"/>
                    <a:pt x="115" y="74"/>
                    <a:pt x="115"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0"/>
            <p:cNvSpPr>
              <a:spLocks noEditPoints="1"/>
            </p:cNvSpPr>
            <p:nvPr/>
          </p:nvSpPr>
          <p:spPr bwMode="auto">
            <a:xfrm>
              <a:off x="7293670" y="4504761"/>
              <a:ext cx="61306" cy="275879"/>
            </a:xfrm>
            <a:custGeom>
              <a:avLst/>
              <a:gdLst>
                <a:gd name="T0" fmla="*/ 1 w 19"/>
                <a:gd name="T1" fmla="*/ 79 h 87"/>
                <a:gd name="T2" fmla="*/ 9 w 19"/>
                <a:gd name="T3" fmla="*/ 71 h 87"/>
                <a:gd name="T4" fmla="*/ 17 w 19"/>
                <a:gd name="T5" fmla="*/ 79 h 87"/>
                <a:gd name="T6" fmla="*/ 9 w 19"/>
                <a:gd name="T7" fmla="*/ 87 h 87"/>
                <a:gd name="T8" fmla="*/ 1 w 19"/>
                <a:gd name="T9" fmla="*/ 79 h 87"/>
                <a:gd name="T10" fmla="*/ 5 w 19"/>
                <a:gd name="T11" fmla="*/ 64 h 87"/>
                <a:gd name="T12" fmla="*/ 0 w 19"/>
                <a:gd name="T13" fmla="*/ 0 h 87"/>
                <a:gd name="T14" fmla="*/ 19 w 19"/>
                <a:gd name="T15" fmla="*/ 0 h 87"/>
                <a:gd name="T16" fmla="*/ 14 w 19"/>
                <a:gd name="T17" fmla="*/ 64 h 87"/>
                <a:gd name="T18" fmla="*/ 5 w 19"/>
                <a:gd name="T19"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7">
                  <a:moveTo>
                    <a:pt x="1" y="79"/>
                  </a:moveTo>
                  <a:cubicBezTo>
                    <a:pt x="1" y="74"/>
                    <a:pt x="5" y="71"/>
                    <a:pt x="9" y="71"/>
                  </a:cubicBezTo>
                  <a:cubicBezTo>
                    <a:pt x="14" y="71"/>
                    <a:pt x="17" y="74"/>
                    <a:pt x="17" y="79"/>
                  </a:cubicBezTo>
                  <a:cubicBezTo>
                    <a:pt x="17" y="84"/>
                    <a:pt x="14" y="87"/>
                    <a:pt x="9" y="87"/>
                  </a:cubicBezTo>
                  <a:cubicBezTo>
                    <a:pt x="5" y="87"/>
                    <a:pt x="1" y="84"/>
                    <a:pt x="1" y="79"/>
                  </a:cubicBezTo>
                  <a:close/>
                  <a:moveTo>
                    <a:pt x="5" y="64"/>
                  </a:moveTo>
                  <a:cubicBezTo>
                    <a:pt x="0" y="0"/>
                    <a:pt x="0" y="0"/>
                    <a:pt x="0" y="0"/>
                  </a:cubicBezTo>
                  <a:cubicBezTo>
                    <a:pt x="19" y="0"/>
                    <a:pt x="19" y="0"/>
                    <a:pt x="19" y="0"/>
                  </a:cubicBezTo>
                  <a:cubicBezTo>
                    <a:pt x="14" y="64"/>
                    <a:pt x="14" y="64"/>
                    <a:pt x="14" y="64"/>
                  </a:cubicBezTo>
                  <a:lnTo>
                    <a:pt x="5" y="64"/>
                  </a:lnTo>
                  <a:close/>
                </a:path>
              </a:pathLst>
            </a:custGeom>
            <a:solidFill>
              <a:srgbClr val="006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4"/>
            <p:cNvSpPr>
              <a:spLocks noChangeArrowheads="1"/>
            </p:cNvSpPr>
            <p:nvPr/>
          </p:nvSpPr>
          <p:spPr bwMode="auto">
            <a:xfrm>
              <a:off x="7252800" y="4864084"/>
              <a:ext cx="143048" cy="8514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 Placeholder 1"/>
          <p:cNvSpPr txBox="1">
            <a:spLocks/>
          </p:cNvSpPr>
          <p:nvPr/>
        </p:nvSpPr>
        <p:spPr>
          <a:xfrm>
            <a:off x="274636" y="6319838"/>
            <a:ext cx="11887200" cy="252376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chemeClr val="tx1"/>
              </a:solidFill>
            </a:endParaRPr>
          </a:p>
        </p:txBody>
      </p:sp>
      <p:sp>
        <p:nvSpPr>
          <p:cNvPr id="5" name="Title 2"/>
          <p:cNvSpPr txBox="1">
            <a:spLocks/>
          </p:cNvSpPr>
          <p:nvPr/>
        </p:nvSpPr>
        <p:spPr>
          <a:xfrm>
            <a:off x="274637" y="5402262"/>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lang="en-US" dirty="0">
              <a:solidFill>
                <a:schemeClr val="tx1"/>
              </a:solidFill>
            </a:endParaRPr>
          </a:p>
        </p:txBody>
      </p:sp>
      <p:sp>
        <p:nvSpPr>
          <p:cNvPr id="7" name="Title 3"/>
          <p:cNvSpPr txBox="1">
            <a:spLocks/>
          </p:cNvSpPr>
          <p:nvPr/>
        </p:nvSpPr>
        <p:spPr>
          <a:xfrm>
            <a:off x="274638" y="1209973"/>
            <a:ext cx="8229599" cy="1181862"/>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7200" dirty="0">
                <a:solidFill>
                  <a:schemeClr val="tx1"/>
                </a:solidFill>
              </a:rPr>
              <a:t>Call to action </a:t>
            </a:r>
          </a:p>
        </p:txBody>
      </p:sp>
      <p:sp>
        <p:nvSpPr>
          <p:cNvPr id="8" name="Text Placeholder 4"/>
          <p:cNvSpPr txBox="1">
            <a:spLocks/>
          </p:cNvSpPr>
          <p:nvPr/>
        </p:nvSpPr>
        <p:spPr>
          <a:xfrm>
            <a:off x="427037" y="2631810"/>
            <a:ext cx="11506200" cy="177985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solidFill>
                  <a:schemeClr val="tx1"/>
                </a:solidFill>
              </a:rPr>
              <a:t>Contact: StretchData@Microsoft.com to find more about the exciting customer incentives we’re offering.</a:t>
            </a:r>
          </a:p>
          <a:p>
            <a:pPr marL="0" indent="0">
              <a:buNone/>
            </a:pPr>
            <a:endParaRPr lang="en-US" sz="3600" dirty="0">
              <a:solidFill>
                <a:schemeClr val="tx1"/>
              </a:solidFill>
            </a:endParaRPr>
          </a:p>
          <a:p>
            <a:pPr marL="0" lvl="0" indent="0" defTabSz="914400" eaLnBrk="0" fontAlgn="base" hangingPunct="0">
              <a:lnSpc>
                <a:spcPct val="100000"/>
              </a:lnSpc>
              <a:spcBef>
                <a:spcPct val="0"/>
              </a:spcBef>
              <a:spcAft>
                <a:spcPct val="0"/>
              </a:spcAft>
              <a:buSzTx/>
              <a:buNone/>
            </a:pPr>
            <a:r>
              <a:rPr lang="en-US" sz="3600" dirty="0">
                <a:solidFill>
                  <a:schemeClr val="tx1"/>
                </a:solidFill>
              </a:rPr>
              <a:t>Make sure to catch to session </a:t>
            </a:r>
            <a:r>
              <a:rPr lang="en-US" altLang="en-US" sz="3600" dirty="0">
                <a:solidFill>
                  <a:schemeClr val="tx1"/>
                </a:solidFill>
              </a:rPr>
              <a:t>BRK3151 </a:t>
            </a:r>
          </a:p>
          <a:p>
            <a:pPr marL="0" lvl="0" indent="0" defTabSz="914400" eaLnBrk="0" fontAlgn="base" hangingPunct="0">
              <a:lnSpc>
                <a:spcPct val="100000"/>
              </a:lnSpc>
              <a:spcBef>
                <a:spcPct val="0"/>
              </a:spcBef>
              <a:spcAft>
                <a:spcPct val="0"/>
              </a:spcAft>
              <a:buSzTx/>
              <a:buNone/>
            </a:pPr>
            <a:r>
              <a:rPr lang="en-US" altLang="en-US" sz="3600" dirty="0">
                <a:solidFill>
                  <a:schemeClr val="tx1"/>
                </a:solidFill>
              </a:rPr>
              <a:t>Make it real with Always Encrypted, Stretch Database and Temporal Tables</a:t>
            </a:r>
            <a:r>
              <a:rPr lang="en-US" altLang="en-US" sz="3600" dirty="0">
                <a:solidFill>
                  <a:srgbClr val="000000"/>
                </a:solidFill>
                <a:latin typeface="Segoe UI" panose="020B0502040204020203" pitchFamily="34" charset="0"/>
                <a:cs typeface="Segoe UI" panose="020B0502040204020203" pitchFamily="34" charset="0"/>
              </a:rPr>
              <a:t> </a:t>
            </a:r>
            <a:endParaRPr lang="en-US" altLang="en-US" sz="800" dirty="0">
              <a:solidFill>
                <a:schemeClr val="tx1"/>
              </a:solidFill>
            </a:endParaRPr>
          </a:p>
          <a:p>
            <a:pPr marL="0" indent="0">
              <a:buNone/>
            </a:pPr>
            <a:r>
              <a:rPr lang="en-US" sz="3600" dirty="0">
                <a:solidFill>
                  <a:schemeClr val="tx1"/>
                </a:solidFill>
              </a:rPr>
              <a:t> </a:t>
            </a:r>
          </a:p>
        </p:txBody>
      </p:sp>
    </p:spTree>
    <p:extLst>
      <p:ext uri="{BB962C8B-B14F-4D97-AF65-F5344CB8AC3E}">
        <p14:creationId xmlns:p14="http://schemas.microsoft.com/office/powerpoint/2010/main" val="42160358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350838" y="1209973"/>
            <a:ext cx="8229599" cy="1181862"/>
          </a:xfrm>
        </p:spPr>
        <p:txBody>
          <a:bodyPr/>
          <a:lstStyle/>
          <a:p>
            <a:r>
              <a:rPr lang="en-US" dirty="0">
                <a:solidFill>
                  <a:schemeClr val="tx1"/>
                </a:solidFill>
              </a:rPr>
              <a:t>Session take away </a:t>
            </a:r>
          </a:p>
        </p:txBody>
      </p:sp>
      <p:grpSp>
        <p:nvGrpSpPr>
          <p:cNvPr id="5" name="Group 4"/>
          <p:cNvGrpSpPr/>
          <p:nvPr/>
        </p:nvGrpSpPr>
        <p:grpSpPr>
          <a:xfrm flipH="1">
            <a:off x="8047037" y="4276509"/>
            <a:ext cx="3918150" cy="3640353"/>
            <a:chOff x="465138" y="2746375"/>
            <a:chExt cx="1074737" cy="998538"/>
          </a:xfrm>
        </p:grpSpPr>
        <p:sp>
          <p:nvSpPr>
            <p:cNvPr id="6" name="Rectangle 370"/>
            <p:cNvSpPr>
              <a:spLocks noChangeArrowheads="1"/>
            </p:cNvSpPr>
            <p:nvPr/>
          </p:nvSpPr>
          <p:spPr bwMode="auto">
            <a:xfrm>
              <a:off x="677863" y="3013075"/>
              <a:ext cx="15875" cy="731837"/>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371"/>
            <p:cNvSpPr>
              <a:spLocks noChangeArrowheads="1"/>
            </p:cNvSpPr>
            <p:nvPr/>
          </p:nvSpPr>
          <p:spPr bwMode="auto">
            <a:xfrm>
              <a:off x="787401" y="3008313"/>
              <a:ext cx="15875" cy="73660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372"/>
            <p:cNvSpPr>
              <a:spLocks noChangeArrowheads="1"/>
            </p:cNvSpPr>
            <p:nvPr/>
          </p:nvSpPr>
          <p:spPr bwMode="auto">
            <a:xfrm>
              <a:off x="693738" y="3421063"/>
              <a:ext cx="106363" cy="17462"/>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373"/>
            <p:cNvSpPr>
              <a:spLocks noChangeArrowheads="1"/>
            </p:cNvSpPr>
            <p:nvPr/>
          </p:nvSpPr>
          <p:spPr bwMode="auto">
            <a:xfrm>
              <a:off x="693738" y="3527425"/>
              <a:ext cx="96838" cy="1270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74"/>
            <p:cNvSpPr>
              <a:spLocks/>
            </p:cNvSpPr>
            <p:nvPr/>
          </p:nvSpPr>
          <p:spPr bwMode="auto">
            <a:xfrm>
              <a:off x="681038" y="3421063"/>
              <a:ext cx="119063" cy="119062"/>
            </a:xfrm>
            <a:custGeom>
              <a:avLst/>
              <a:gdLst>
                <a:gd name="T0" fmla="*/ 0 w 75"/>
                <a:gd name="T1" fmla="*/ 75 h 75"/>
                <a:gd name="T2" fmla="*/ 8 w 75"/>
                <a:gd name="T3" fmla="*/ 75 h 75"/>
                <a:gd name="T4" fmla="*/ 39 w 75"/>
                <a:gd name="T5" fmla="*/ 45 h 75"/>
                <a:gd name="T6" fmla="*/ 69 w 75"/>
                <a:gd name="T7" fmla="*/ 75 h 75"/>
                <a:gd name="T8" fmla="*/ 75 w 75"/>
                <a:gd name="T9" fmla="*/ 75 h 75"/>
                <a:gd name="T10" fmla="*/ 75 w 75"/>
                <a:gd name="T11" fmla="*/ 69 h 75"/>
                <a:gd name="T12" fmla="*/ 45 w 75"/>
                <a:gd name="T13" fmla="*/ 39 h 75"/>
                <a:gd name="T14" fmla="*/ 75 w 75"/>
                <a:gd name="T15" fmla="*/ 9 h 75"/>
                <a:gd name="T16" fmla="*/ 75 w 75"/>
                <a:gd name="T17" fmla="*/ 0 h 75"/>
                <a:gd name="T18" fmla="*/ 69 w 75"/>
                <a:gd name="T19" fmla="*/ 0 h 75"/>
                <a:gd name="T20" fmla="*/ 39 w 75"/>
                <a:gd name="T21" fmla="*/ 30 h 75"/>
                <a:gd name="T22" fmla="*/ 8 w 75"/>
                <a:gd name="T23" fmla="*/ 0 h 75"/>
                <a:gd name="T24" fmla="*/ 0 w 75"/>
                <a:gd name="T25" fmla="*/ 0 h 75"/>
                <a:gd name="T26" fmla="*/ 0 w 75"/>
                <a:gd name="T27" fmla="*/ 7 h 75"/>
                <a:gd name="T28" fmla="*/ 30 w 75"/>
                <a:gd name="T29" fmla="*/ 39 h 75"/>
                <a:gd name="T30" fmla="*/ 0 w 75"/>
                <a:gd name="T31" fmla="*/ 69 h 75"/>
                <a:gd name="T32" fmla="*/ 0 w 75"/>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0" y="75"/>
                  </a:moveTo>
                  <a:lnTo>
                    <a:pt x="8" y="75"/>
                  </a:lnTo>
                  <a:lnTo>
                    <a:pt x="39" y="45"/>
                  </a:lnTo>
                  <a:lnTo>
                    <a:pt x="69" y="75"/>
                  </a:lnTo>
                  <a:lnTo>
                    <a:pt x="75" y="75"/>
                  </a:lnTo>
                  <a:lnTo>
                    <a:pt x="75" y="69"/>
                  </a:lnTo>
                  <a:lnTo>
                    <a:pt x="45" y="39"/>
                  </a:lnTo>
                  <a:lnTo>
                    <a:pt x="75" y="9"/>
                  </a:lnTo>
                  <a:lnTo>
                    <a:pt x="75" y="0"/>
                  </a:lnTo>
                  <a:lnTo>
                    <a:pt x="69" y="0"/>
                  </a:lnTo>
                  <a:lnTo>
                    <a:pt x="39" y="30"/>
                  </a:lnTo>
                  <a:lnTo>
                    <a:pt x="8" y="0"/>
                  </a:lnTo>
                  <a:lnTo>
                    <a:pt x="0" y="0"/>
                  </a:lnTo>
                  <a:lnTo>
                    <a:pt x="0" y="7"/>
                  </a:lnTo>
                  <a:lnTo>
                    <a:pt x="30" y="39"/>
                  </a:lnTo>
                  <a:lnTo>
                    <a:pt x="0" y="69"/>
                  </a:lnTo>
                  <a:lnTo>
                    <a:pt x="0" y="75"/>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375"/>
            <p:cNvSpPr>
              <a:spLocks noChangeArrowheads="1"/>
            </p:cNvSpPr>
            <p:nvPr/>
          </p:nvSpPr>
          <p:spPr bwMode="auto">
            <a:xfrm>
              <a:off x="693738" y="3319463"/>
              <a:ext cx="96838" cy="1270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76"/>
            <p:cNvSpPr>
              <a:spLocks/>
            </p:cNvSpPr>
            <p:nvPr/>
          </p:nvSpPr>
          <p:spPr bwMode="auto">
            <a:xfrm>
              <a:off x="681038" y="3319463"/>
              <a:ext cx="119063" cy="115887"/>
            </a:xfrm>
            <a:custGeom>
              <a:avLst/>
              <a:gdLst>
                <a:gd name="T0" fmla="*/ 0 w 75"/>
                <a:gd name="T1" fmla="*/ 73 h 73"/>
                <a:gd name="T2" fmla="*/ 8 w 75"/>
                <a:gd name="T3" fmla="*/ 73 h 73"/>
                <a:gd name="T4" fmla="*/ 39 w 75"/>
                <a:gd name="T5" fmla="*/ 45 h 73"/>
                <a:gd name="T6" fmla="*/ 69 w 75"/>
                <a:gd name="T7" fmla="*/ 73 h 73"/>
                <a:gd name="T8" fmla="*/ 75 w 75"/>
                <a:gd name="T9" fmla="*/ 73 h 73"/>
                <a:gd name="T10" fmla="*/ 75 w 75"/>
                <a:gd name="T11" fmla="*/ 66 h 73"/>
                <a:gd name="T12" fmla="*/ 45 w 75"/>
                <a:gd name="T13" fmla="*/ 36 h 73"/>
                <a:gd name="T14" fmla="*/ 75 w 75"/>
                <a:gd name="T15" fmla="*/ 6 h 73"/>
                <a:gd name="T16" fmla="*/ 75 w 75"/>
                <a:gd name="T17" fmla="*/ 0 h 73"/>
                <a:gd name="T18" fmla="*/ 69 w 75"/>
                <a:gd name="T19" fmla="*/ 0 h 73"/>
                <a:gd name="T20" fmla="*/ 39 w 75"/>
                <a:gd name="T21" fmla="*/ 30 h 73"/>
                <a:gd name="T22" fmla="*/ 8 w 75"/>
                <a:gd name="T23" fmla="*/ 0 h 73"/>
                <a:gd name="T24" fmla="*/ 0 w 75"/>
                <a:gd name="T25" fmla="*/ 0 h 73"/>
                <a:gd name="T26" fmla="*/ 0 w 75"/>
                <a:gd name="T27" fmla="*/ 4 h 73"/>
                <a:gd name="T28" fmla="*/ 30 w 75"/>
                <a:gd name="T29" fmla="*/ 36 h 73"/>
                <a:gd name="T30" fmla="*/ 0 w 75"/>
                <a:gd name="T31" fmla="*/ 68 h 73"/>
                <a:gd name="T32" fmla="*/ 0 w 75"/>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3">
                  <a:moveTo>
                    <a:pt x="0" y="73"/>
                  </a:moveTo>
                  <a:lnTo>
                    <a:pt x="8" y="73"/>
                  </a:lnTo>
                  <a:lnTo>
                    <a:pt x="39" y="45"/>
                  </a:lnTo>
                  <a:lnTo>
                    <a:pt x="69" y="73"/>
                  </a:lnTo>
                  <a:lnTo>
                    <a:pt x="75" y="73"/>
                  </a:lnTo>
                  <a:lnTo>
                    <a:pt x="75" y="66"/>
                  </a:lnTo>
                  <a:lnTo>
                    <a:pt x="45" y="36"/>
                  </a:lnTo>
                  <a:lnTo>
                    <a:pt x="75" y="6"/>
                  </a:lnTo>
                  <a:lnTo>
                    <a:pt x="75" y="0"/>
                  </a:lnTo>
                  <a:lnTo>
                    <a:pt x="69" y="0"/>
                  </a:lnTo>
                  <a:lnTo>
                    <a:pt x="39" y="30"/>
                  </a:lnTo>
                  <a:lnTo>
                    <a:pt x="8" y="0"/>
                  </a:lnTo>
                  <a:lnTo>
                    <a:pt x="0" y="0"/>
                  </a:lnTo>
                  <a:lnTo>
                    <a:pt x="0" y="4"/>
                  </a:lnTo>
                  <a:lnTo>
                    <a:pt x="30" y="36"/>
                  </a:lnTo>
                  <a:lnTo>
                    <a:pt x="0" y="68"/>
                  </a:lnTo>
                  <a:lnTo>
                    <a:pt x="0" y="73"/>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77"/>
            <p:cNvSpPr>
              <a:spLocks/>
            </p:cNvSpPr>
            <p:nvPr/>
          </p:nvSpPr>
          <p:spPr bwMode="auto">
            <a:xfrm>
              <a:off x="681038" y="3216275"/>
              <a:ext cx="119063" cy="115887"/>
            </a:xfrm>
            <a:custGeom>
              <a:avLst/>
              <a:gdLst>
                <a:gd name="T0" fmla="*/ 0 w 75"/>
                <a:gd name="T1" fmla="*/ 73 h 73"/>
                <a:gd name="T2" fmla="*/ 8 w 75"/>
                <a:gd name="T3" fmla="*/ 73 h 73"/>
                <a:gd name="T4" fmla="*/ 39 w 75"/>
                <a:gd name="T5" fmla="*/ 45 h 73"/>
                <a:gd name="T6" fmla="*/ 69 w 75"/>
                <a:gd name="T7" fmla="*/ 73 h 73"/>
                <a:gd name="T8" fmla="*/ 75 w 75"/>
                <a:gd name="T9" fmla="*/ 73 h 73"/>
                <a:gd name="T10" fmla="*/ 75 w 75"/>
                <a:gd name="T11" fmla="*/ 67 h 73"/>
                <a:gd name="T12" fmla="*/ 45 w 75"/>
                <a:gd name="T13" fmla="*/ 37 h 73"/>
                <a:gd name="T14" fmla="*/ 75 w 75"/>
                <a:gd name="T15" fmla="*/ 7 h 73"/>
                <a:gd name="T16" fmla="*/ 75 w 75"/>
                <a:gd name="T17" fmla="*/ 0 h 73"/>
                <a:gd name="T18" fmla="*/ 69 w 75"/>
                <a:gd name="T19" fmla="*/ 0 h 73"/>
                <a:gd name="T20" fmla="*/ 39 w 75"/>
                <a:gd name="T21" fmla="*/ 30 h 73"/>
                <a:gd name="T22" fmla="*/ 8 w 75"/>
                <a:gd name="T23" fmla="*/ 0 h 73"/>
                <a:gd name="T24" fmla="*/ 0 w 75"/>
                <a:gd name="T25" fmla="*/ 0 h 73"/>
                <a:gd name="T26" fmla="*/ 0 w 75"/>
                <a:gd name="T27" fmla="*/ 5 h 73"/>
                <a:gd name="T28" fmla="*/ 30 w 75"/>
                <a:gd name="T29" fmla="*/ 37 h 73"/>
                <a:gd name="T30" fmla="*/ 0 w 75"/>
                <a:gd name="T31" fmla="*/ 69 h 73"/>
                <a:gd name="T32" fmla="*/ 0 w 75"/>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3">
                  <a:moveTo>
                    <a:pt x="0" y="73"/>
                  </a:moveTo>
                  <a:lnTo>
                    <a:pt x="8" y="73"/>
                  </a:lnTo>
                  <a:lnTo>
                    <a:pt x="39" y="45"/>
                  </a:lnTo>
                  <a:lnTo>
                    <a:pt x="69" y="73"/>
                  </a:lnTo>
                  <a:lnTo>
                    <a:pt x="75" y="73"/>
                  </a:lnTo>
                  <a:lnTo>
                    <a:pt x="75" y="67"/>
                  </a:lnTo>
                  <a:lnTo>
                    <a:pt x="45" y="37"/>
                  </a:lnTo>
                  <a:lnTo>
                    <a:pt x="75" y="7"/>
                  </a:lnTo>
                  <a:lnTo>
                    <a:pt x="75" y="0"/>
                  </a:lnTo>
                  <a:lnTo>
                    <a:pt x="69" y="0"/>
                  </a:lnTo>
                  <a:lnTo>
                    <a:pt x="39" y="30"/>
                  </a:lnTo>
                  <a:lnTo>
                    <a:pt x="8" y="0"/>
                  </a:lnTo>
                  <a:lnTo>
                    <a:pt x="0" y="0"/>
                  </a:lnTo>
                  <a:lnTo>
                    <a:pt x="0" y="5"/>
                  </a:lnTo>
                  <a:lnTo>
                    <a:pt x="30" y="37"/>
                  </a:lnTo>
                  <a:lnTo>
                    <a:pt x="0" y="69"/>
                  </a:lnTo>
                  <a:lnTo>
                    <a:pt x="0" y="73"/>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378"/>
            <p:cNvSpPr>
              <a:spLocks noChangeArrowheads="1"/>
            </p:cNvSpPr>
            <p:nvPr/>
          </p:nvSpPr>
          <p:spPr bwMode="auto">
            <a:xfrm>
              <a:off x="693738" y="3216275"/>
              <a:ext cx="96838" cy="14287"/>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79"/>
            <p:cNvSpPr>
              <a:spLocks/>
            </p:cNvSpPr>
            <p:nvPr/>
          </p:nvSpPr>
          <p:spPr bwMode="auto">
            <a:xfrm>
              <a:off x="681038" y="3114675"/>
              <a:ext cx="119063" cy="115887"/>
            </a:xfrm>
            <a:custGeom>
              <a:avLst/>
              <a:gdLst>
                <a:gd name="T0" fmla="*/ 0 w 75"/>
                <a:gd name="T1" fmla="*/ 73 h 73"/>
                <a:gd name="T2" fmla="*/ 8 w 75"/>
                <a:gd name="T3" fmla="*/ 73 h 73"/>
                <a:gd name="T4" fmla="*/ 39 w 75"/>
                <a:gd name="T5" fmla="*/ 43 h 73"/>
                <a:gd name="T6" fmla="*/ 69 w 75"/>
                <a:gd name="T7" fmla="*/ 73 h 73"/>
                <a:gd name="T8" fmla="*/ 75 w 75"/>
                <a:gd name="T9" fmla="*/ 73 h 73"/>
                <a:gd name="T10" fmla="*/ 75 w 75"/>
                <a:gd name="T11" fmla="*/ 66 h 73"/>
                <a:gd name="T12" fmla="*/ 45 w 75"/>
                <a:gd name="T13" fmla="*/ 36 h 73"/>
                <a:gd name="T14" fmla="*/ 75 w 75"/>
                <a:gd name="T15" fmla="*/ 6 h 73"/>
                <a:gd name="T16" fmla="*/ 75 w 75"/>
                <a:gd name="T17" fmla="*/ 0 h 73"/>
                <a:gd name="T18" fmla="*/ 69 w 75"/>
                <a:gd name="T19" fmla="*/ 0 h 73"/>
                <a:gd name="T20" fmla="*/ 39 w 75"/>
                <a:gd name="T21" fmla="*/ 28 h 73"/>
                <a:gd name="T22" fmla="*/ 8 w 75"/>
                <a:gd name="T23" fmla="*/ 0 h 73"/>
                <a:gd name="T24" fmla="*/ 0 w 75"/>
                <a:gd name="T25" fmla="*/ 0 h 73"/>
                <a:gd name="T26" fmla="*/ 0 w 75"/>
                <a:gd name="T27" fmla="*/ 4 h 73"/>
                <a:gd name="T28" fmla="*/ 30 w 75"/>
                <a:gd name="T29" fmla="*/ 36 h 73"/>
                <a:gd name="T30" fmla="*/ 0 w 75"/>
                <a:gd name="T31" fmla="*/ 69 h 73"/>
                <a:gd name="T32" fmla="*/ 0 w 75"/>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3">
                  <a:moveTo>
                    <a:pt x="0" y="73"/>
                  </a:moveTo>
                  <a:lnTo>
                    <a:pt x="8" y="73"/>
                  </a:lnTo>
                  <a:lnTo>
                    <a:pt x="39" y="43"/>
                  </a:lnTo>
                  <a:lnTo>
                    <a:pt x="69" y="73"/>
                  </a:lnTo>
                  <a:lnTo>
                    <a:pt x="75" y="73"/>
                  </a:lnTo>
                  <a:lnTo>
                    <a:pt x="75" y="66"/>
                  </a:lnTo>
                  <a:lnTo>
                    <a:pt x="45" y="36"/>
                  </a:lnTo>
                  <a:lnTo>
                    <a:pt x="75" y="6"/>
                  </a:lnTo>
                  <a:lnTo>
                    <a:pt x="75" y="0"/>
                  </a:lnTo>
                  <a:lnTo>
                    <a:pt x="69" y="0"/>
                  </a:lnTo>
                  <a:lnTo>
                    <a:pt x="39" y="28"/>
                  </a:lnTo>
                  <a:lnTo>
                    <a:pt x="8" y="0"/>
                  </a:lnTo>
                  <a:lnTo>
                    <a:pt x="0" y="0"/>
                  </a:lnTo>
                  <a:lnTo>
                    <a:pt x="0" y="4"/>
                  </a:lnTo>
                  <a:lnTo>
                    <a:pt x="30" y="36"/>
                  </a:lnTo>
                  <a:lnTo>
                    <a:pt x="0" y="69"/>
                  </a:lnTo>
                  <a:lnTo>
                    <a:pt x="0" y="73"/>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380"/>
            <p:cNvSpPr>
              <a:spLocks noChangeArrowheads="1"/>
            </p:cNvSpPr>
            <p:nvPr/>
          </p:nvSpPr>
          <p:spPr bwMode="auto">
            <a:xfrm>
              <a:off x="693738" y="3111500"/>
              <a:ext cx="96838" cy="17462"/>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381"/>
            <p:cNvSpPr>
              <a:spLocks noChangeArrowheads="1"/>
            </p:cNvSpPr>
            <p:nvPr/>
          </p:nvSpPr>
          <p:spPr bwMode="auto">
            <a:xfrm>
              <a:off x="677863" y="2998788"/>
              <a:ext cx="125413" cy="14287"/>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2"/>
            <p:cNvSpPr>
              <a:spLocks/>
            </p:cNvSpPr>
            <p:nvPr/>
          </p:nvSpPr>
          <p:spPr bwMode="auto">
            <a:xfrm>
              <a:off x="681038" y="3008313"/>
              <a:ext cx="119063" cy="120650"/>
            </a:xfrm>
            <a:custGeom>
              <a:avLst/>
              <a:gdLst>
                <a:gd name="T0" fmla="*/ 0 w 75"/>
                <a:gd name="T1" fmla="*/ 76 h 76"/>
                <a:gd name="T2" fmla="*/ 8 w 75"/>
                <a:gd name="T3" fmla="*/ 76 h 76"/>
                <a:gd name="T4" fmla="*/ 39 w 75"/>
                <a:gd name="T5" fmla="*/ 45 h 76"/>
                <a:gd name="T6" fmla="*/ 69 w 75"/>
                <a:gd name="T7" fmla="*/ 76 h 76"/>
                <a:gd name="T8" fmla="*/ 75 w 75"/>
                <a:gd name="T9" fmla="*/ 76 h 76"/>
                <a:gd name="T10" fmla="*/ 75 w 75"/>
                <a:gd name="T11" fmla="*/ 67 h 76"/>
                <a:gd name="T12" fmla="*/ 45 w 75"/>
                <a:gd name="T13" fmla="*/ 37 h 76"/>
                <a:gd name="T14" fmla="*/ 75 w 75"/>
                <a:gd name="T15" fmla="*/ 7 h 76"/>
                <a:gd name="T16" fmla="*/ 75 w 75"/>
                <a:gd name="T17" fmla="*/ 0 h 76"/>
                <a:gd name="T18" fmla="*/ 69 w 75"/>
                <a:gd name="T19" fmla="*/ 0 h 76"/>
                <a:gd name="T20" fmla="*/ 39 w 75"/>
                <a:gd name="T21" fmla="*/ 30 h 76"/>
                <a:gd name="T22" fmla="*/ 8 w 75"/>
                <a:gd name="T23" fmla="*/ 0 h 76"/>
                <a:gd name="T24" fmla="*/ 0 w 75"/>
                <a:gd name="T25" fmla="*/ 0 h 76"/>
                <a:gd name="T26" fmla="*/ 0 w 75"/>
                <a:gd name="T27" fmla="*/ 7 h 76"/>
                <a:gd name="T28" fmla="*/ 30 w 75"/>
                <a:gd name="T29" fmla="*/ 37 h 76"/>
                <a:gd name="T30" fmla="*/ 0 w 75"/>
                <a:gd name="T31" fmla="*/ 69 h 76"/>
                <a:gd name="T32" fmla="*/ 0 w 75"/>
                <a:gd name="T3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6">
                  <a:moveTo>
                    <a:pt x="0" y="76"/>
                  </a:moveTo>
                  <a:lnTo>
                    <a:pt x="8" y="76"/>
                  </a:lnTo>
                  <a:lnTo>
                    <a:pt x="39" y="45"/>
                  </a:lnTo>
                  <a:lnTo>
                    <a:pt x="69" y="76"/>
                  </a:lnTo>
                  <a:lnTo>
                    <a:pt x="75" y="76"/>
                  </a:lnTo>
                  <a:lnTo>
                    <a:pt x="75" y="67"/>
                  </a:lnTo>
                  <a:lnTo>
                    <a:pt x="45" y="37"/>
                  </a:lnTo>
                  <a:lnTo>
                    <a:pt x="75" y="7"/>
                  </a:lnTo>
                  <a:lnTo>
                    <a:pt x="75" y="0"/>
                  </a:lnTo>
                  <a:lnTo>
                    <a:pt x="69" y="0"/>
                  </a:lnTo>
                  <a:lnTo>
                    <a:pt x="39" y="30"/>
                  </a:lnTo>
                  <a:lnTo>
                    <a:pt x="8" y="0"/>
                  </a:lnTo>
                  <a:lnTo>
                    <a:pt x="0" y="0"/>
                  </a:lnTo>
                  <a:lnTo>
                    <a:pt x="0" y="7"/>
                  </a:lnTo>
                  <a:lnTo>
                    <a:pt x="30" y="37"/>
                  </a:lnTo>
                  <a:lnTo>
                    <a:pt x="0" y="69"/>
                  </a:lnTo>
                  <a:lnTo>
                    <a:pt x="0" y="76"/>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383"/>
            <p:cNvSpPr>
              <a:spLocks noChangeArrowheads="1"/>
            </p:cNvSpPr>
            <p:nvPr/>
          </p:nvSpPr>
          <p:spPr bwMode="auto">
            <a:xfrm>
              <a:off x="693738" y="3629025"/>
              <a:ext cx="96838" cy="14287"/>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84"/>
            <p:cNvSpPr>
              <a:spLocks/>
            </p:cNvSpPr>
            <p:nvPr/>
          </p:nvSpPr>
          <p:spPr bwMode="auto">
            <a:xfrm>
              <a:off x="681038" y="3527425"/>
              <a:ext cx="119063" cy="115887"/>
            </a:xfrm>
            <a:custGeom>
              <a:avLst/>
              <a:gdLst>
                <a:gd name="T0" fmla="*/ 0 w 75"/>
                <a:gd name="T1" fmla="*/ 73 h 73"/>
                <a:gd name="T2" fmla="*/ 8 w 75"/>
                <a:gd name="T3" fmla="*/ 73 h 73"/>
                <a:gd name="T4" fmla="*/ 39 w 75"/>
                <a:gd name="T5" fmla="*/ 43 h 73"/>
                <a:gd name="T6" fmla="*/ 69 w 75"/>
                <a:gd name="T7" fmla="*/ 73 h 73"/>
                <a:gd name="T8" fmla="*/ 75 w 75"/>
                <a:gd name="T9" fmla="*/ 73 h 73"/>
                <a:gd name="T10" fmla="*/ 75 w 75"/>
                <a:gd name="T11" fmla="*/ 66 h 73"/>
                <a:gd name="T12" fmla="*/ 45 w 75"/>
                <a:gd name="T13" fmla="*/ 36 h 73"/>
                <a:gd name="T14" fmla="*/ 75 w 75"/>
                <a:gd name="T15" fmla="*/ 6 h 73"/>
                <a:gd name="T16" fmla="*/ 75 w 75"/>
                <a:gd name="T17" fmla="*/ 0 h 73"/>
                <a:gd name="T18" fmla="*/ 69 w 75"/>
                <a:gd name="T19" fmla="*/ 0 h 73"/>
                <a:gd name="T20" fmla="*/ 39 w 75"/>
                <a:gd name="T21" fmla="*/ 28 h 73"/>
                <a:gd name="T22" fmla="*/ 8 w 75"/>
                <a:gd name="T23" fmla="*/ 0 h 73"/>
                <a:gd name="T24" fmla="*/ 0 w 75"/>
                <a:gd name="T25" fmla="*/ 0 h 73"/>
                <a:gd name="T26" fmla="*/ 0 w 75"/>
                <a:gd name="T27" fmla="*/ 4 h 73"/>
                <a:gd name="T28" fmla="*/ 30 w 75"/>
                <a:gd name="T29" fmla="*/ 36 h 73"/>
                <a:gd name="T30" fmla="*/ 0 w 75"/>
                <a:gd name="T31" fmla="*/ 68 h 73"/>
                <a:gd name="T32" fmla="*/ 0 w 75"/>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3">
                  <a:moveTo>
                    <a:pt x="0" y="73"/>
                  </a:moveTo>
                  <a:lnTo>
                    <a:pt x="8" y="73"/>
                  </a:lnTo>
                  <a:lnTo>
                    <a:pt x="39" y="43"/>
                  </a:lnTo>
                  <a:lnTo>
                    <a:pt x="69" y="73"/>
                  </a:lnTo>
                  <a:lnTo>
                    <a:pt x="75" y="73"/>
                  </a:lnTo>
                  <a:lnTo>
                    <a:pt x="75" y="66"/>
                  </a:lnTo>
                  <a:lnTo>
                    <a:pt x="45" y="36"/>
                  </a:lnTo>
                  <a:lnTo>
                    <a:pt x="75" y="6"/>
                  </a:lnTo>
                  <a:lnTo>
                    <a:pt x="75" y="0"/>
                  </a:lnTo>
                  <a:lnTo>
                    <a:pt x="69" y="0"/>
                  </a:lnTo>
                  <a:lnTo>
                    <a:pt x="39" y="28"/>
                  </a:lnTo>
                  <a:lnTo>
                    <a:pt x="8" y="0"/>
                  </a:lnTo>
                  <a:lnTo>
                    <a:pt x="0" y="0"/>
                  </a:lnTo>
                  <a:lnTo>
                    <a:pt x="0" y="4"/>
                  </a:lnTo>
                  <a:lnTo>
                    <a:pt x="30" y="36"/>
                  </a:lnTo>
                  <a:lnTo>
                    <a:pt x="0" y="68"/>
                  </a:lnTo>
                  <a:lnTo>
                    <a:pt x="0" y="73"/>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385"/>
            <p:cNvSpPr>
              <a:spLocks noChangeArrowheads="1"/>
            </p:cNvSpPr>
            <p:nvPr/>
          </p:nvSpPr>
          <p:spPr bwMode="auto">
            <a:xfrm>
              <a:off x="693738" y="3727450"/>
              <a:ext cx="96838" cy="17462"/>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86"/>
            <p:cNvSpPr>
              <a:spLocks/>
            </p:cNvSpPr>
            <p:nvPr/>
          </p:nvSpPr>
          <p:spPr bwMode="auto">
            <a:xfrm>
              <a:off x="681038" y="3625850"/>
              <a:ext cx="119063" cy="119062"/>
            </a:xfrm>
            <a:custGeom>
              <a:avLst/>
              <a:gdLst>
                <a:gd name="T0" fmla="*/ 0 w 75"/>
                <a:gd name="T1" fmla="*/ 75 h 75"/>
                <a:gd name="T2" fmla="*/ 8 w 75"/>
                <a:gd name="T3" fmla="*/ 75 h 75"/>
                <a:gd name="T4" fmla="*/ 39 w 75"/>
                <a:gd name="T5" fmla="*/ 45 h 75"/>
                <a:gd name="T6" fmla="*/ 69 w 75"/>
                <a:gd name="T7" fmla="*/ 75 h 75"/>
                <a:gd name="T8" fmla="*/ 75 w 75"/>
                <a:gd name="T9" fmla="*/ 75 h 75"/>
                <a:gd name="T10" fmla="*/ 75 w 75"/>
                <a:gd name="T11" fmla="*/ 69 h 75"/>
                <a:gd name="T12" fmla="*/ 45 w 75"/>
                <a:gd name="T13" fmla="*/ 39 h 75"/>
                <a:gd name="T14" fmla="*/ 75 w 75"/>
                <a:gd name="T15" fmla="*/ 6 h 75"/>
                <a:gd name="T16" fmla="*/ 75 w 75"/>
                <a:gd name="T17" fmla="*/ 0 h 75"/>
                <a:gd name="T18" fmla="*/ 69 w 75"/>
                <a:gd name="T19" fmla="*/ 0 h 75"/>
                <a:gd name="T20" fmla="*/ 39 w 75"/>
                <a:gd name="T21" fmla="*/ 30 h 75"/>
                <a:gd name="T22" fmla="*/ 8 w 75"/>
                <a:gd name="T23" fmla="*/ 0 h 75"/>
                <a:gd name="T24" fmla="*/ 0 w 75"/>
                <a:gd name="T25" fmla="*/ 0 h 75"/>
                <a:gd name="T26" fmla="*/ 0 w 75"/>
                <a:gd name="T27" fmla="*/ 6 h 75"/>
                <a:gd name="T28" fmla="*/ 30 w 75"/>
                <a:gd name="T29" fmla="*/ 39 h 75"/>
                <a:gd name="T30" fmla="*/ 0 w 75"/>
                <a:gd name="T31" fmla="*/ 69 h 75"/>
                <a:gd name="T32" fmla="*/ 0 w 75"/>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0" y="75"/>
                  </a:moveTo>
                  <a:lnTo>
                    <a:pt x="8" y="75"/>
                  </a:lnTo>
                  <a:lnTo>
                    <a:pt x="39" y="45"/>
                  </a:lnTo>
                  <a:lnTo>
                    <a:pt x="69" y="75"/>
                  </a:lnTo>
                  <a:lnTo>
                    <a:pt x="75" y="75"/>
                  </a:lnTo>
                  <a:lnTo>
                    <a:pt x="75" y="69"/>
                  </a:lnTo>
                  <a:lnTo>
                    <a:pt x="45" y="39"/>
                  </a:lnTo>
                  <a:lnTo>
                    <a:pt x="75" y="6"/>
                  </a:lnTo>
                  <a:lnTo>
                    <a:pt x="75" y="0"/>
                  </a:lnTo>
                  <a:lnTo>
                    <a:pt x="69" y="0"/>
                  </a:lnTo>
                  <a:lnTo>
                    <a:pt x="39" y="30"/>
                  </a:lnTo>
                  <a:lnTo>
                    <a:pt x="8" y="0"/>
                  </a:lnTo>
                  <a:lnTo>
                    <a:pt x="0" y="0"/>
                  </a:lnTo>
                  <a:lnTo>
                    <a:pt x="0" y="6"/>
                  </a:lnTo>
                  <a:lnTo>
                    <a:pt x="30" y="39"/>
                  </a:lnTo>
                  <a:lnTo>
                    <a:pt x="0" y="69"/>
                  </a:lnTo>
                  <a:lnTo>
                    <a:pt x="0" y="75"/>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387"/>
            <p:cNvSpPr>
              <a:spLocks noChangeArrowheads="1"/>
            </p:cNvSpPr>
            <p:nvPr/>
          </p:nvSpPr>
          <p:spPr bwMode="auto">
            <a:xfrm>
              <a:off x="465138" y="2865438"/>
              <a:ext cx="68263" cy="119062"/>
            </a:xfrm>
            <a:prstGeom prst="rect">
              <a:avLst/>
            </a:prstGeom>
            <a:solidFill>
              <a:srgbClr val="A57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88"/>
            <p:cNvSpPr>
              <a:spLocks/>
            </p:cNvSpPr>
            <p:nvPr/>
          </p:nvSpPr>
          <p:spPr bwMode="auto">
            <a:xfrm>
              <a:off x="530226" y="2749550"/>
              <a:ext cx="180975" cy="147637"/>
            </a:xfrm>
            <a:custGeom>
              <a:avLst/>
              <a:gdLst>
                <a:gd name="T0" fmla="*/ 4 w 114"/>
                <a:gd name="T1" fmla="*/ 93 h 93"/>
                <a:gd name="T2" fmla="*/ 114 w 114"/>
                <a:gd name="T3" fmla="*/ 5 h 93"/>
                <a:gd name="T4" fmla="*/ 112 w 114"/>
                <a:gd name="T5" fmla="*/ 0 h 93"/>
                <a:gd name="T6" fmla="*/ 0 w 114"/>
                <a:gd name="T7" fmla="*/ 88 h 93"/>
                <a:gd name="T8" fmla="*/ 4 w 114"/>
                <a:gd name="T9" fmla="*/ 93 h 93"/>
              </a:gdLst>
              <a:ahLst/>
              <a:cxnLst>
                <a:cxn ang="0">
                  <a:pos x="T0" y="T1"/>
                </a:cxn>
                <a:cxn ang="0">
                  <a:pos x="T2" y="T3"/>
                </a:cxn>
                <a:cxn ang="0">
                  <a:pos x="T4" y="T5"/>
                </a:cxn>
                <a:cxn ang="0">
                  <a:pos x="T6" y="T7"/>
                </a:cxn>
                <a:cxn ang="0">
                  <a:pos x="T8" y="T9"/>
                </a:cxn>
              </a:cxnLst>
              <a:rect l="0" t="0" r="r" b="b"/>
              <a:pathLst>
                <a:path w="114" h="93">
                  <a:moveTo>
                    <a:pt x="4" y="93"/>
                  </a:moveTo>
                  <a:lnTo>
                    <a:pt x="114" y="5"/>
                  </a:lnTo>
                  <a:lnTo>
                    <a:pt x="112" y="0"/>
                  </a:lnTo>
                  <a:lnTo>
                    <a:pt x="0" y="88"/>
                  </a:lnTo>
                  <a:lnTo>
                    <a:pt x="4" y="93"/>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89"/>
            <p:cNvSpPr>
              <a:spLocks/>
            </p:cNvSpPr>
            <p:nvPr/>
          </p:nvSpPr>
          <p:spPr bwMode="auto">
            <a:xfrm>
              <a:off x="530226" y="2749550"/>
              <a:ext cx="180975" cy="147637"/>
            </a:xfrm>
            <a:custGeom>
              <a:avLst/>
              <a:gdLst>
                <a:gd name="T0" fmla="*/ 4 w 114"/>
                <a:gd name="T1" fmla="*/ 93 h 93"/>
                <a:gd name="T2" fmla="*/ 114 w 114"/>
                <a:gd name="T3" fmla="*/ 5 h 93"/>
                <a:gd name="T4" fmla="*/ 112 w 114"/>
                <a:gd name="T5" fmla="*/ 0 h 93"/>
                <a:gd name="T6" fmla="*/ 0 w 114"/>
                <a:gd name="T7" fmla="*/ 88 h 93"/>
              </a:gdLst>
              <a:ahLst/>
              <a:cxnLst>
                <a:cxn ang="0">
                  <a:pos x="T0" y="T1"/>
                </a:cxn>
                <a:cxn ang="0">
                  <a:pos x="T2" y="T3"/>
                </a:cxn>
                <a:cxn ang="0">
                  <a:pos x="T4" y="T5"/>
                </a:cxn>
                <a:cxn ang="0">
                  <a:pos x="T6" y="T7"/>
                </a:cxn>
              </a:cxnLst>
              <a:rect l="0" t="0" r="r" b="b"/>
              <a:pathLst>
                <a:path w="114" h="93">
                  <a:moveTo>
                    <a:pt x="4" y="93"/>
                  </a:moveTo>
                  <a:lnTo>
                    <a:pt x="114" y="5"/>
                  </a:lnTo>
                  <a:lnTo>
                    <a:pt x="112" y="0"/>
                  </a:lnTo>
                  <a:lnTo>
                    <a:pt x="0"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90"/>
            <p:cNvSpPr>
              <a:spLocks/>
            </p:cNvSpPr>
            <p:nvPr/>
          </p:nvSpPr>
          <p:spPr bwMode="auto">
            <a:xfrm>
              <a:off x="711201" y="2749550"/>
              <a:ext cx="476250" cy="85725"/>
            </a:xfrm>
            <a:custGeom>
              <a:avLst/>
              <a:gdLst>
                <a:gd name="T0" fmla="*/ 0 w 300"/>
                <a:gd name="T1" fmla="*/ 7 h 54"/>
                <a:gd name="T2" fmla="*/ 300 w 300"/>
                <a:gd name="T3" fmla="*/ 54 h 54"/>
                <a:gd name="T4" fmla="*/ 300 w 300"/>
                <a:gd name="T5" fmla="*/ 50 h 54"/>
                <a:gd name="T6" fmla="*/ 0 w 300"/>
                <a:gd name="T7" fmla="*/ 0 h 54"/>
                <a:gd name="T8" fmla="*/ 0 w 300"/>
                <a:gd name="T9" fmla="*/ 7 h 54"/>
              </a:gdLst>
              <a:ahLst/>
              <a:cxnLst>
                <a:cxn ang="0">
                  <a:pos x="T0" y="T1"/>
                </a:cxn>
                <a:cxn ang="0">
                  <a:pos x="T2" y="T3"/>
                </a:cxn>
                <a:cxn ang="0">
                  <a:pos x="T4" y="T5"/>
                </a:cxn>
                <a:cxn ang="0">
                  <a:pos x="T6" y="T7"/>
                </a:cxn>
                <a:cxn ang="0">
                  <a:pos x="T8" y="T9"/>
                </a:cxn>
              </a:cxnLst>
              <a:rect l="0" t="0" r="r" b="b"/>
              <a:pathLst>
                <a:path w="300" h="54">
                  <a:moveTo>
                    <a:pt x="0" y="7"/>
                  </a:moveTo>
                  <a:lnTo>
                    <a:pt x="300" y="54"/>
                  </a:lnTo>
                  <a:lnTo>
                    <a:pt x="300" y="50"/>
                  </a:lnTo>
                  <a:lnTo>
                    <a:pt x="0" y="0"/>
                  </a:lnTo>
                  <a:lnTo>
                    <a:pt x="0" y="7"/>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91"/>
            <p:cNvSpPr>
              <a:spLocks/>
            </p:cNvSpPr>
            <p:nvPr/>
          </p:nvSpPr>
          <p:spPr bwMode="auto">
            <a:xfrm>
              <a:off x="711201" y="2749550"/>
              <a:ext cx="476250" cy="85725"/>
            </a:xfrm>
            <a:custGeom>
              <a:avLst/>
              <a:gdLst>
                <a:gd name="T0" fmla="*/ 0 w 300"/>
                <a:gd name="T1" fmla="*/ 7 h 54"/>
                <a:gd name="T2" fmla="*/ 300 w 300"/>
                <a:gd name="T3" fmla="*/ 54 h 54"/>
                <a:gd name="T4" fmla="*/ 300 w 300"/>
                <a:gd name="T5" fmla="*/ 50 h 54"/>
                <a:gd name="T6" fmla="*/ 0 w 300"/>
                <a:gd name="T7" fmla="*/ 0 h 54"/>
              </a:gdLst>
              <a:ahLst/>
              <a:cxnLst>
                <a:cxn ang="0">
                  <a:pos x="T0" y="T1"/>
                </a:cxn>
                <a:cxn ang="0">
                  <a:pos x="T2" y="T3"/>
                </a:cxn>
                <a:cxn ang="0">
                  <a:pos x="T4" y="T5"/>
                </a:cxn>
                <a:cxn ang="0">
                  <a:pos x="T6" y="T7"/>
                </a:cxn>
              </a:cxnLst>
              <a:rect l="0" t="0" r="r" b="b"/>
              <a:pathLst>
                <a:path w="300" h="54">
                  <a:moveTo>
                    <a:pt x="0" y="7"/>
                  </a:moveTo>
                  <a:lnTo>
                    <a:pt x="300" y="54"/>
                  </a:lnTo>
                  <a:lnTo>
                    <a:pt x="300" y="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392"/>
            <p:cNvSpPr>
              <a:spLocks noChangeArrowheads="1"/>
            </p:cNvSpPr>
            <p:nvPr/>
          </p:nvSpPr>
          <p:spPr bwMode="auto">
            <a:xfrm>
              <a:off x="701676" y="2752725"/>
              <a:ext cx="12700" cy="144462"/>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93"/>
            <p:cNvSpPr>
              <a:spLocks/>
            </p:cNvSpPr>
            <p:nvPr/>
          </p:nvSpPr>
          <p:spPr bwMode="auto">
            <a:xfrm>
              <a:off x="708026" y="2749550"/>
              <a:ext cx="58738" cy="142875"/>
            </a:xfrm>
            <a:custGeom>
              <a:avLst/>
              <a:gdLst>
                <a:gd name="T0" fmla="*/ 0 w 37"/>
                <a:gd name="T1" fmla="*/ 2 h 90"/>
                <a:gd name="T2" fmla="*/ 6 w 37"/>
                <a:gd name="T3" fmla="*/ 0 h 90"/>
                <a:gd name="T4" fmla="*/ 37 w 37"/>
                <a:gd name="T5" fmla="*/ 90 h 90"/>
                <a:gd name="T6" fmla="*/ 28 w 37"/>
                <a:gd name="T7" fmla="*/ 90 h 90"/>
                <a:gd name="T8" fmla="*/ 0 w 37"/>
                <a:gd name="T9" fmla="*/ 2 h 90"/>
              </a:gdLst>
              <a:ahLst/>
              <a:cxnLst>
                <a:cxn ang="0">
                  <a:pos x="T0" y="T1"/>
                </a:cxn>
                <a:cxn ang="0">
                  <a:pos x="T2" y="T3"/>
                </a:cxn>
                <a:cxn ang="0">
                  <a:pos x="T4" y="T5"/>
                </a:cxn>
                <a:cxn ang="0">
                  <a:pos x="T6" y="T7"/>
                </a:cxn>
                <a:cxn ang="0">
                  <a:pos x="T8" y="T9"/>
                </a:cxn>
              </a:cxnLst>
              <a:rect l="0" t="0" r="r" b="b"/>
              <a:pathLst>
                <a:path w="37" h="90">
                  <a:moveTo>
                    <a:pt x="0" y="2"/>
                  </a:moveTo>
                  <a:lnTo>
                    <a:pt x="6" y="0"/>
                  </a:lnTo>
                  <a:lnTo>
                    <a:pt x="37" y="90"/>
                  </a:lnTo>
                  <a:lnTo>
                    <a:pt x="28" y="90"/>
                  </a:lnTo>
                  <a:lnTo>
                    <a:pt x="0" y="2"/>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94"/>
            <p:cNvSpPr>
              <a:spLocks noChangeArrowheads="1"/>
            </p:cNvSpPr>
            <p:nvPr/>
          </p:nvSpPr>
          <p:spPr bwMode="auto">
            <a:xfrm>
              <a:off x="711201" y="2855913"/>
              <a:ext cx="34925" cy="9525"/>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95"/>
            <p:cNvSpPr>
              <a:spLocks noChangeArrowheads="1"/>
            </p:cNvSpPr>
            <p:nvPr/>
          </p:nvSpPr>
          <p:spPr bwMode="auto">
            <a:xfrm>
              <a:off x="711201" y="2817813"/>
              <a:ext cx="20638" cy="11112"/>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96"/>
            <p:cNvSpPr>
              <a:spLocks/>
            </p:cNvSpPr>
            <p:nvPr/>
          </p:nvSpPr>
          <p:spPr bwMode="auto">
            <a:xfrm>
              <a:off x="711201" y="2859088"/>
              <a:ext cx="44450" cy="38100"/>
            </a:xfrm>
            <a:custGeom>
              <a:avLst/>
              <a:gdLst>
                <a:gd name="T0" fmla="*/ 0 w 13"/>
                <a:gd name="T1" fmla="*/ 2 h 11"/>
                <a:gd name="T2" fmla="*/ 12 w 13"/>
                <a:gd name="T3" fmla="*/ 11 h 11"/>
                <a:gd name="T4" fmla="*/ 13 w 13"/>
                <a:gd name="T5" fmla="*/ 11 h 11"/>
                <a:gd name="T6" fmla="*/ 13 w 13"/>
                <a:gd name="T7" fmla="*/ 9 h 11"/>
                <a:gd name="T8" fmla="*/ 1 w 13"/>
                <a:gd name="T9" fmla="*/ 1 h 11"/>
                <a:gd name="T10" fmla="*/ 0 w 13"/>
                <a:gd name="T11" fmla="*/ 1 h 11"/>
                <a:gd name="T12" fmla="*/ 0 w 1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0" y="2"/>
                  </a:moveTo>
                  <a:cubicBezTo>
                    <a:pt x="12" y="11"/>
                    <a:pt x="12" y="11"/>
                    <a:pt x="12" y="11"/>
                  </a:cubicBezTo>
                  <a:cubicBezTo>
                    <a:pt x="12" y="11"/>
                    <a:pt x="13" y="11"/>
                    <a:pt x="13" y="11"/>
                  </a:cubicBezTo>
                  <a:cubicBezTo>
                    <a:pt x="13" y="10"/>
                    <a:pt x="13" y="10"/>
                    <a:pt x="13" y="9"/>
                  </a:cubicBezTo>
                  <a:cubicBezTo>
                    <a:pt x="1" y="1"/>
                    <a:pt x="1" y="1"/>
                    <a:pt x="1" y="1"/>
                  </a:cubicBezTo>
                  <a:cubicBezTo>
                    <a:pt x="1" y="0"/>
                    <a:pt x="0" y="1"/>
                    <a:pt x="0" y="1"/>
                  </a:cubicBezTo>
                  <a:cubicBezTo>
                    <a:pt x="0" y="1"/>
                    <a:pt x="0" y="2"/>
                    <a:pt x="0" y="2"/>
                  </a:cubicBezTo>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7"/>
            <p:cNvSpPr>
              <a:spLocks/>
            </p:cNvSpPr>
            <p:nvPr/>
          </p:nvSpPr>
          <p:spPr bwMode="auto">
            <a:xfrm>
              <a:off x="711201" y="2825750"/>
              <a:ext cx="23813" cy="33337"/>
            </a:xfrm>
            <a:custGeom>
              <a:avLst/>
              <a:gdLst>
                <a:gd name="T0" fmla="*/ 2 w 7"/>
                <a:gd name="T1" fmla="*/ 9 h 10"/>
                <a:gd name="T2" fmla="*/ 7 w 7"/>
                <a:gd name="T3" fmla="*/ 2 h 10"/>
                <a:gd name="T4" fmla="*/ 7 w 7"/>
                <a:gd name="T5" fmla="*/ 0 h 10"/>
                <a:gd name="T6" fmla="*/ 5 w 7"/>
                <a:gd name="T7" fmla="*/ 0 h 10"/>
                <a:gd name="T8" fmla="*/ 0 w 7"/>
                <a:gd name="T9" fmla="*/ 8 h 10"/>
                <a:gd name="T10" fmla="*/ 0 w 7"/>
                <a:gd name="T11" fmla="*/ 9 h 10"/>
                <a:gd name="T12" fmla="*/ 2 w 7"/>
                <a:gd name="T13" fmla="*/ 9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2" y="9"/>
                  </a:moveTo>
                  <a:cubicBezTo>
                    <a:pt x="7" y="2"/>
                    <a:pt x="7" y="2"/>
                    <a:pt x="7" y="2"/>
                  </a:cubicBezTo>
                  <a:cubicBezTo>
                    <a:pt x="7" y="1"/>
                    <a:pt x="7" y="0"/>
                    <a:pt x="7" y="0"/>
                  </a:cubicBezTo>
                  <a:cubicBezTo>
                    <a:pt x="6" y="0"/>
                    <a:pt x="5" y="0"/>
                    <a:pt x="5" y="0"/>
                  </a:cubicBezTo>
                  <a:cubicBezTo>
                    <a:pt x="0" y="8"/>
                    <a:pt x="0" y="8"/>
                    <a:pt x="0" y="8"/>
                  </a:cubicBezTo>
                  <a:cubicBezTo>
                    <a:pt x="0" y="8"/>
                    <a:pt x="0" y="9"/>
                    <a:pt x="0" y="9"/>
                  </a:cubicBezTo>
                  <a:cubicBezTo>
                    <a:pt x="1" y="10"/>
                    <a:pt x="1" y="10"/>
                    <a:pt x="2" y="9"/>
                  </a:cubicBezTo>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98"/>
            <p:cNvSpPr>
              <a:spLocks/>
            </p:cNvSpPr>
            <p:nvPr/>
          </p:nvSpPr>
          <p:spPr bwMode="auto">
            <a:xfrm>
              <a:off x="711201" y="2859088"/>
              <a:ext cx="38100" cy="38100"/>
            </a:xfrm>
            <a:custGeom>
              <a:avLst/>
              <a:gdLst>
                <a:gd name="T0" fmla="*/ 9 w 11"/>
                <a:gd name="T1" fmla="*/ 1 h 11"/>
                <a:gd name="T2" fmla="*/ 0 w 11"/>
                <a:gd name="T3" fmla="*/ 9 h 11"/>
                <a:gd name="T4" fmla="*/ 0 w 11"/>
                <a:gd name="T5" fmla="*/ 11 h 11"/>
                <a:gd name="T6" fmla="*/ 2 w 11"/>
                <a:gd name="T7" fmla="*/ 11 h 11"/>
                <a:gd name="T8" fmla="*/ 10 w 11"/>
                <a:gd name="T9" fmla="*/ 2 h 11"/>
                <a:gd name="T10" fmla="*/ 10 w 11"/>
                <a:gd name="T11" fmla="*/ 1 h 11"/>
                <a:gd name="T12" fmla="*/ 9 w 11"/>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9" y="1"/>
                  </a:moveTo>
                  <a:cubicBezTo>
                    <a:pt x="0" y="9"/>
                    <a:pt x="0" y="9"/>
                    <a:pt x="0" y="9"/>
                  </a:cubicBezTo>
                  <a:cubicBezTo>
                    <a:pt x="0" y="10"/>
                    <a:pt x="0" y="10"/>
                    <a:pt x="0" y="11"/>
                  </a:cubicBezTo>
                  <a:cubicBezTo>
                    <a:pt x="0" y="11"/>
                    <a:pt x="1" y="11"/>
                    <a:pt x="2" y="11"/>
                  </a:cubicBezTo>
                  <a:cubicBezTo>
                    <a:pt x="10" y="2"/>
                    <a:pt x="10" y="2"/>
                    <a:pt x="10" y="2"/>
                  </a:cubicBezTo>
                  <a:cubicBezTo>
                    <a:pt x="11" y="2"/>
                    <a:pt x="11" y="1"/>
                    <a:pt x="10" y="1"/>
                  </a:cubicBezTo>
                  <a:cubicBezTo>
                    <a:pt x="10" y="0"/>
                    <a:pt x="9" y="0"/>
                    <a:pt x="9" y="1"/>
                  </a:cubicBezTo>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9"/>
            <p:cNvSpPr>
              <a:spLocks/>
            </p:cNvSpPr>
            <p:nvPr/>
          </p:nvSpPr>
          <p:spPr bwMode="auto">
            <a:xfrm>
              <a:off x="660401" y="2900363"/>
              <a:ext cx="171450" cy="88900"/>
            </a:xfrm>
            <a:custGeom>
              <a:avLst/>
              <a:gdLst>
                <a:gd name="T0" fmla="*/ 97 w 108"/>
                <a:gd name="T1" fmla="*/ 0 h 56"/>
                <a:gd name="T2" fmla="*/ 0 w 108"/>
                <a:gd name="T3" fmla="*/ 0 h 56"/>
                <a:gd name="T4" fmla="*/ 0 w 108"/>
                <a:gd name="T5" fmla="*/ 56 h 56"/>
                <a:gd name="T6" fmla="*/ 97 w 108"/>
                <a:gd name="T7" fmla="*/ 56 h 56"/>
                <a:gd name="T8" fmla="*/ 108 w 108"/>
                <a:gd name="T9" fmla="*/ 19 h 56"/>
                <a:gd name="T10" fmla="*/ 97 w 108"/>
                <a:gd name="T11" fmla="*/ 0 h 56"/>
              </a:gdLst>
              <a:ahLst/>
              <a:cxnLst>
                <a:cxn ang="0">
                  <a:pos x="T0" y="T1"/>
                </a:cxn>
                <a:cxn ang="0">
                  <a:pos x="T2" y="T3"/>
                </a:cxn>
                <a:cxn ang="0">
                  <a:pos x="T4" y="T5"/>
                </a:cxn>
                <a:cxn ang="0">
                  <a:pos x="T6" y="T7"/>
                </a:cxn>
                <a:cxn ang="0">
                  <a:pos x="T8" y="T9"/>
                </a:cxn>
                <a:cxn ang="0">
                  <a:pos x="T10" y="T11"/>
                </a:cxn>
              </a:cxnLst>
              <a:rect l="0" t="0" r="r" b="b"/>
              <a:pathLst>
                <a:path w="108" h="56">
                  <a:moveTo>
                    <a:pt x="97" y="0"/>
                  </a:moveTo>
                  <a:lnTo>
                    <a:pt x="0" y="0"/>
                  </a:lnTo>
                  <a:lnTo>
                    <a:pt x="0" y="56"/>
                  </a:lnTo>
                  <a:lnTo>
                    <a:pt x="97" y="56"/>
                  </a:lnTo>
                  <a:lnTo>
                    <a:pt x="108" y="19"/>
                  </a:lnTo>
                  <a:lnTo>
                    <a:pt x="97"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400"/>
            <p:cNvSpPr>
              <a:spLocks noChangeArrowheads="1"/>
            </p:cNvSpPr>
            <p:nvPr/>
          </p:nvSpPr>
          <p:spPr bwMode="auto">
            <a:xfrm>
              <a:off x="746126" y="2916238"/>
              <a:ext cx="20638" cy="55562"/>
            </a:xfrm>
            <a:prstGeom prst="rect">
              <a:avLst/>
            </a:prstGeom>
            <a:solidFill>
              <a:srgbClr val="C7B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01"/>
            <p:cNvSpPr>
              <a:spLocks/>
            </p:cNvSpPr>
            <p:nvPr/>
          </p:nvSpPr>
          <p:spPr bwMode="auto">
            <a:xfrm>
              <a:off x="779463" y="2916238"/>
              <a:ext cx="38100" cy="55562"/>
            </a:xfrm>
            <a:custGeom>
              <a:avLst/>
              <a:gdLst>
                <a:gd name="T0" fmla="*/ 18 w 24"/>
                <a:gd name="T1" fmla="*/ 0 h 35"/>
                <a:gd name="T2" fmla="*/ 0 w 24"/>
                <a:gd name="T3" fmla="*/ 0 h 35"/>
                <a:gd name="T4" fmla="*/ 0 w 24"/>
                <a:gd name="T5" fmla="*/ 35 h 35"/>
                <a:gd name="T6" fmla="*/ 18 w 24"/>
                <a:gd name="T7" fmla="*/ 35 h 35"/>
                <a:gd name="T8" fmla="*/ 24 w 24"/>
                <a:gd name="T9" fmla="*/ 11 h 35"/>
                <a:gd name="T10" fmla="*/ 18 w 24"/>
                <a:gd name="T11" fmla="*/ 0 h 35"/>
              </a:gdLst>
              <a:ahLst/>
              <a:cxnLst>
                <a:cxn ang="0">
                  <a:pos x="T0" y="T1"/>
                </a:cxn>
                <a:cxn ang="0">
                  <a:pos x="T2" y="T3"/>
                </a:cxn>
                <a:cxn ang="0">
                  <a:pos x="T4" y="T5"/>
                </a:cxn>
                <a:cxn ang="0">
                  <a:pos x="T6" y="T7"/>
                </a:cxn>
                <a:cxn ang="0">
                  <a:pos x="T8" y="T9"/>
                </a:cxn>
                <a:cxn ang="0">
                  <a:pos x="T10" y="T11"/>
                </a:cxn>
              </a:cxnLst>
              <a:rect l="0" t="0" r="r" b="b"/>
              <a:pathLst>
                <a:path w="24" h="35">
                  <a:moveTo>
                    <a:pt x="18" y="0"/>
                  </a:moveTo>
                  <a:lnTo>
                    <a:pt x="0" y="0"/>
                  </a:lnTo>
                  <a:lnTo>
                    <a:pt x="0" y="35"/>
                  </a:lnTo>
                  <a:lnTo>
                    <a:pt x="18" y="35"/>
                  </a:lnTo>
                  <a:lnTo>
                    <a:pt x="24" y="11"/>
                  </a:lnTo>
                  <a:lnTo>
                    <a:pt x="1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02"/>
            <p:cNvSpPr>
              <a:spLocks/>
            </p:cNvSpPr>
            <p:nvPr/>
          </p:nvSpPr>
          <p:spPr bwMode="auto">
            <a:xfrm>
              <a:off x="892176" y="2828925"/>
              <a:ext cx="455613" cy="6350"/>
            </a:xfrm>
            <a:custGeom>
              <a:avLst/>
              <a:gdLst>
                <a:gd name="T0" fmla="*/ 0 w 287"/>
                <a:gd name="T1" fmla="*/ 0 h 4"/>
                <a:gd name="T2" fmla="*/ 281 w 287"/>
                <a:gd name="T3" fmla="*/ 0 h 4"/>
                <a:gd name="T4" fmla="*/ 287 w 287"/>
                <a:gd name="T5" fmla="*/ 4 h 4"/>
                <a:gd name="T6" fmla="*/ 0 w 287"/>
                <a:gd name="T7" fmla="*/ 4 h 4"/>
                <a:gd name="T8" fmla="*/ 0 w 287"/>
                <a:gd name="T9" fmla="*/ 0 h 4"/>
              </a:gdLst>
              <a:ahLst/>
              <a:cxnLst>
                <a:cxn ang="0">
                  <a:pos x="T0" y="T1"/>
                </a:cxn>
                <a:cxn ang="0">
                  <a:pos x="T2" y="T3"/>
                </a:cxn>
                <a:cxn ang="0">
                  <a:pos x="T4" y="T5"/>
                </a:cxn>
                <a:cxn ang="0">
                  <a:pos x="T6" y="T7"/>
                </a:cxn>
                <a:cxn ang="0">
                  <a:pos x="T8" y="T9"/>
                </a:cxn>
              </a:cxnLst>
              <a:rect l="0" t="0" r="r" b="b"/>
              <a:pathLst>
                <a:path w="287" h="4">
                  <a:moveTo>
                    <a:pt x="0" y="0"/>
                  </a:moveTo>
                  <a:lnTo>
                    <a:pt x="281" y="0"/>
                  </a:lnTo>
                  <a:lnTo>
                    <a:pt x="287" y="4"/>
                  </a:lnTo>
                  <a:lnTo>
                    <a:pt x="0" y="4"/>
                  </a:lnTo>
                  <a:lnTo>
                    <a:pt x="0"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3"/>
            <p:cNvSpPr>
              <a:spLocks/>
            </p:cNvSpPr>
            <p:nvPr/>
          </p:nvSpPr>
          <p:spPr bwMode="auto">
            <a:xfrm>
              <a:off x="817563" y="2828925"/>
              <a:ext cx="85725" cy="63500"/>
            </a:xfrm>
            <a:custGeom>
              <a:avLst/>
              <a:gdLst>
                <a:gd name="T0" fmla="*/ 9 w 54"/>
                <a:gd name="T1" fmla="*/ 40 h 40"/>
                <a:gd name="T2" fmla="*/ 0 w 54"/>
                <a:gd name="T3" fmla="*/ 40 h 40"/>
                <a:gd name="T4" fmla="*/ 47 w 54"/>
                <a:gd name="T5" fmla="*/ 0 h 40"/>
                <a:gd name="T6" fmla="*/ 54 w 54"/>
                <a:gd name="T7" fmla="*/ 0 h 40"/>
                <a:gd name="T8" fmla="*/ 9 w 54"/>
                <a:gd name="T9" fmla="*/ 40 h 40"/>
              </a:gdLst>
              <a:ahLst/>
              <a:cxnLst>
                <a:cxn ang="0">
                  <a:pos x="T0" y="T1"/>
                </a:cxn>
                <a:cxn ang="0">
                  <a:pos x="T2" y="T3"/>
                </a:cxn>
                <a:cxn ang="0">
                  <a:pos x="T4" y="T5"/>
                </a:cxn>
                <a:cxn ang="0">
                  <a:pos x="T6" y="T7"/>
                </a:cxn>
                <a:cxn ang="0">
                  <a:pos x="T8" y="T9"/>
                </a:cxn>
              </a:cxnLst>
              <a:rect l="0" t="0" r="r" b="b"/>
              <a:pathLst>
                <a:path w="54" h="40">
                  <a:moveTo>
                    <a:pt x="9" y="40"/>
                  </a:moveTo>
                  <a:lnTo>
                    <a:pt x="0" y="40"/>
                  </a:lnTo>
                  <a:lnTo>
                    <a:pt x="47" y="0"/>
                  </a:lnTo>
                  <a:lnTo>
                    <a:pt x="54" y="0"/>
                  </a:lnTo>
                  <a:lnTo>
                    <a:pt x="9" y="4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04"/>
            <p:cNvSpPr>
              <a:spLocks/>
            </p:cNvSpPr>
            <p:nvPr/>
          </p:nvSpPr>
          <p:spPr bwMode="auto">
            <a:xfrm>
              <a:off x="892176" y="2828925"/>
              <a:ext cx="82550" cy="63500"/>
            </a:xfrm>
            <a:custGeom>
              <a:avLst/>
              <a:gdLst>
                <a:gd name="T0" fmla="*/ 46 w 52"/>
                <a:gd name="T1" fmla="*/ 40 h 40"/>
                <a:gd name="T2" fmla="*/ 52 w 52"/>
                <a:gd name="T3" fmla="*/ 40 h 40"/>
                <a:gd name="T4" fmla="*/ 7 w 52"/>
                <a:gd name="T5" fmla="*/ 0 h 40"/>
                <a:gd name="T6" fmla="*/ 0 w 52"/>
                <a:gd name="T7" fmla="*/ 0 h 40"/>
                <a:gd name="T8" fmla="*/ 46 w 52"/>
                <a:gd name="T9" fmla="*/ 40 h 40"/>
              </a:gdLst>
              <a:ahLst/>
              <a:cxnLst>
                <a:cxn ang="0">
                  <a:pos x="T0" y="T1"/>
                </a:cxn>
                <a:cxn ang="0">
                  <a:pos x="T2" y="T3"/>
                </a:cxn>
                <a:cxn ang="0">
                  <a:pos x="T4" y="T5"/>
                </a:cxn>
                <a:cxn ang="0">
                  <a:pos x="T6" y="T7"/>
                </a:cxn>
                <a:cxn ang="0">
                  <a:pos x="T8" y="T9"/>
                </a:cxn>
              </a:cxnLst>
              <a:rect l="0" t="0" r="r" b="b"/>
              <a:pathLst>
                <a:path w="52" h="40">
                  <a:moveTo>
                    <a:pt x="46" y="40"/>
                  </a:moveTo>
                  <a:lnTo>
                    <a:pt x="52" y="40"/>
                  </a:lnTo>
                  <a:lnTo>
                    <a:pt x="7" y="0"/>
                  </a:lnTo>
                  <a:lnTo>
                    <a:pt x="0" y="0"/>
                  </a:lnTo>
                  <a:lnTo>
                    <a:pt x="46" y="4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05"/>
            <p:cNvSpPr>
              <a:spLocks noChangeArrowheads="1"/>
            </p:cNvSpPr>
            <p:nvPr/>
          </p:nvSpPr>
          <p:spPr bwMode="auto">
            <a:xfrm>
              <a:off x="968376" y="2835275"/>
              <a:ext cx="6350" cy="5715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07"/>
            <p:cNvSpPr>
              <a:spLocks noChangeArrowheads="1"/>
            </p:cNvSpPr>
            <p:nvPr/>
          </p:nvSpPr>
          <p:spPr bwMode="auto">
            <a:xfrm>
              <a:off x="892175" y="2835275"/>
              <a:ext cx="7937" cy="5715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8"/>
            <p:cNvSpPr>
              <a:spLocks/>
            </p:cNvSpPr>
            <p:nvPr/>
          </p:nvSpPr>
          <p:spPr bwMode="auto">
            <a:xfrm>
              <a:off x="965200" y="2828925"/>
              <a:ext cx="85725" cy="63500"/>
            </a:xfrm>
            <a:custGeom>
              <a:avLst/>
              <a:gdLst>
                <a:gd name="T0" fmla="*/ 6 w 54"/>
                <a:gd name="T1" fmla="*/ 40 h 40"/>
                <a:gd name="T2" fmla="*/ 0 w 54"/>
                <a:gd name="T3" fmla="*/ 40 h 40"/>
                <a:gd name="T4" fmla="*/ 45 w 54"/>
                <a:gd name="T5" fmla="*/ 0 h 40"/>
                <a:gd name="T6" fmla="*/ 54 w 54"/>
                <a:gd name="T7" fmla="*/ 0 h 40"/>
                <a:gd name="T8" fmla="*/ 6 w 54"/>
                <a:gd name="T9" fmla="*/ 40 h 40"/>
              </a:gdLst>
              <a:ahLst/>
              <a:cxnLst>
                <a:cxn ang="0">
                  <a:pos x="T0" y="T1"/>
                </a:cxn>
                <a:cxn ang="0">
                  <a:pos x="T2" y="T3"/>
                </a:cxn>
                <a:cxn ang="0">
                  <a:pos x="T4" y="T5"/>
                </a:cxn>
                <a:cxn ang="0">
                  <a:pos x="T6" y="T7"/>
                </a:cxn>
                <a:cxn ang="0">
                  <a:pos x="T8" y="T9"/>
                </a:cxn>
              </a:cxnLst>
              <a:rect l="0" t="0" r="r" b="b"/>
              <a:pathLst>
                <a:path w="54" h="40">
                  <a:moveTo>
                    <a:pt x="6" y="40"/>
                  </a:moveTo>
                  <a:lnTo>
                    <a:pt x="0" y="40"/>
                  </a:lnTo>
                  <a:lnTo>
                    <a:pt x="45" y="0"/>
                  </a:lnTo>
                  <a:lnTo>
                    <a:pt x="54" y="0"/>
                  </a:lnTo>
                  <a:lnTo>
                    <a:pt x="6" y="4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09"/>
            <p:cNvSpPr>
              <a:spLocks/>
            </p:cNvSpPr>
            <p:nvPr/>
          </p:nvSpPr>
          <p:spPr bwMode="auto">
            <a:xfrm>
              <a:off x="1036638" y="2828925"/>
              <a:ext cx="85725" cy="63500"/>
            </a:xfrm>
            <a:custGeom>
              <a:avLst/>
              <a:gdLst>
                <a:gd name="T0" fmla="*/ 45 w 54"/>
                <a:gd name="T1" fmla="*/ 40 h 40"/>
                <a:gd name="T2" fmla="*/ 54 w 54"/>
                <a:gd name="T3" fmla="*/ 40 h 40"/>
                <a:gd name="T4" fmla="*/ 9 w 54"/>
                <a:gd name="T5" fmla="*/ 0 h 40"/>
                <a:gd name="T6" fmla="*/ 0 w 54"/>
                <a:gd name="T7" fmla="*/ 0 h 40"/>
                <a:gd name="T8" fmla="*/ 45 w 54"/>
                <a:gd name="T9" fmla="*/ 40 h 40"/>
              </a:gdLst>
              <a:ahLst/>
              <a:cxnLst>
                <a:cxn ang="0">
                  <a:pos x="T0" y="T1"/>
                </a:cxn>
                <a:cxn ang="0">
                  <a:pos x="T2" y="T3"/>
                </a:cxn>
                <a:cxn ang="0">
                  <a:pos x="T4" y="T5"/>
                </a:cxn>
                <a:cxn ang="0">
                  <a:pos x="T6" y="T7"/>
                </a:cxn>
                <a:cxn ang="0">
                  <a:pos x="T8" y="T9"/>
                </a:cxn>
              </a:cxnLst>
              <a:rect l="0" t="0" r="r" b="b"/>
              <a:pathLst>
                <a:path w="54" h="40">
                  <a:moveTo>
                    <a:pt x="45" y="40"/>
                  </a:moveTo>
                  <a:lnTo>
                    <a:pt x="54" y="40"/>
                  </a:lnTo>
                  <a:lnTo>
                    <a:pt x="9" y="0"/>
                  </a:lnTo>
                  <a:lnTo>
                    <a:pt x="0" y="0"/>
                  </a:lnTo>
                  <a:lnTo>
                    <a:pt x="45" y="4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10"/>
            <p:cNvSpPr>
              <a:spLocks noChangeArrowheads="1"/>
            </p:cNvSpPr>
            <p:nvPr/>
          </p:nvSpPr>
          <p:spPr bwMode="auto">
            <a:xfrm>
              <a:off x="1111250" y="2835275"/>
              <a:ext cx="7937" cy="5715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11"/>
            <p:cNvSpPr>
              <a:spLocks noChangeArrowheads="1"/>
            </p:cNvSpPr>
            <p:nvPr/>
          </p:nvSpPr>
          <p:spPr bwMode="auto">
            <a:xfrm>
              <a:off x="1039813" y="2835275"/>
              <a:ext cx="6350" cy="5715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12"/>
            <p:cNvSpPr>
              <a:spLocks/>
            </p:cNvSpPr>
            <p:nvPr/>
          </p:nvSpPr>
          <p:spPr bwMode="auto">
            <a:xfrm>
              <a:off x="1108075" y="2828925"/>
              <a:ext cx="85725" cy="63500"/>
            </a:xfrm>
            <a:custGeom>
              <a:avLst/>
              <a:gdLst>
                <a:gd name="T0" fmla="*/ 9 w 54"/>
                <a:gd name="T1" fmla="*/ 40 h 40"/>
                <a:gd name="T2" fmla="*/ 0 w 54"/>
                <a:gd name="T3" fmla="*/ 40 h 40"/>
                <a:gd name="T4" fmla="*/ 46 w 54"/>
                <a:gd name="T5" fmla="*/ 0 h 40"/>
                <a:gd name="T6" fmla="*/ 54 w 54"/>
                <a:gd name="T7" fmla="*/ 0 h 40"/>
                <a:gd name="T8" fmla="*/ 9 w 54"/>
                <a:gd name="T9" fmla="*/ 40 h 40"/>
              </a:gdLst>
              <a:ahLst/>
              <a:cxnLst>
                <a:cxn ang="0">
                  <a:pos x="T0" y="T1"/>
                </a:cxn>
                <a:cxn ang="0">
                  <a:pos x="T2" y="T3"/>
                </a:cxn>
                <a:cxn ang="0">
                  <a:pos x="T4" y="T5"/>
                </a:cxn>
                <a:cxn ang="0">
                  <a:pos x="T6" y="T7"/>
                </a:cxn>
                <a:cxn ang="0">
                  <a:pos x="T8" y="T9"/>
                </a:cxn>
              </a:cxnLst>
              <a:rect l="0" t="0" r="r" b="b"/>
              <a:pathLst>
                <a:path w="54" h="40">
                  <a:moveTo>
                    <a:pt x="9" y="40"/>
                  </a:moveTo>
                  <a:lnTo>
                    <a:pt x="0" y="40"/>
                  </a:lnTo>
                  <a:lnTo>
                    <a:pt x="46" y="0"/>
                  </a:lnTo>
                  <a:lnTo>
                    <a:pt x="54" y="0"/>
                  </a:lnTo>
                  <a:lnTo>
                    <a:pt x="9" y="4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3"/>
            <p:cNvSpPr>
              <a:spLocks/>
            </p:cNvSpPr>
            <p:nvPr/>
          </p:nvSpPr>
          <p:spPr bwMode="auto">
            <a:xfrm>
              <a:off x="1252538" y="2828925"/>
              <a:ext cx="85725" cy="63500"/>
            </a:xfrm>
            <a:custGeom>
              <a:avLst/>
              <a:gdLst>
                <a:gd name="T0" fmla="*/ 8 w 54"/>
                <a:gd name="T1" fmla="*/ 40 h 40"/>
                <a:gd name="T2" fmla="*/ 0 w 54"/>
                <a:gd name="T3" fmla="*/ 40 h 40"/>
                <a:gd name="T4" fmla="*/ 47 w 54"/>
                <a:gd name="T5" fmla="*/ 0 h 40"/>
                <a:gd name="T6" fmla="*/ 54 w 54"/>
                <a:gd name="T7" fmla="*/ 0 h 40"/>
                <a:gd name="T8" fmla="*/ 8 w 54"/>
                <a:gd name="T9" fmla="*/ 40 h 40"/>
              </a:gdLst>
              <a:ahLst/>
              <a:cxnLst>
                <a:cxn ang="0">
                  <a:pos x="T0" y="T1"/>
                </a:cxn>
                <a:cxn ang="0">
                  <a:pos x="T2" y="T3"/>
                </a:cxn>
                <a:cxn ang="0">
                  <a:pos x="T4" y="T5"/>
                </a:cxn>
                <a:cxn ang="0">
                  <a:pos x="T6" y="T7"/>
                </a:cxn>
                <a:cxn ang="0">
                  <a:pos x="T8" y="T9"/>
                </a:cxn>
              </a:cxnLst>
              <a:rect l="0" t="0" r="r" b="b"/>
              <a:pathLst>
                <a:path w="54" h="40">
                  <a:moveTo>
                    <a:pt x="8" y="40"/>
                  </a:moveTo>
                  <a:lnTo>
                    <a:pt x="0" y="40"/>
                  </a:lnTo>
                  <a:lnTo>
                    <a:pt x="47" y="0"/>
                  </a:lnTo>
                  <a:lnTo>
                    <a:pt x="54" y="0"/>
                  </a:lnTo>
                  <a:lnTo>
                    <a:pt x="8" y="4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14"/>
            <p:cNvSpPr>
              <a:spLocks/>
            </p:cNvSpPr>
            <p:nvPr/>
          </p:nvSpPr>
          <p:spPr bwMode="auto">
            <a:xfrm>
              <a:off x="1181100" y="2828925"/>
              <a:ext cx="84137" cy="63500"/>
            </a:xfrm>
            <a:custGeom>
              <a:avLst/>
              <a:gdLst>
                <a:gd name="T0" fmla="*/ 45 w 53"/>
                <a:gd name="T1" fmla="*/ 40 h 40"/>
                <a:gd name="T2" fmla="*/ 53 w 53"/>
                <a:gd name="T3" fmla="*/ 40 h 40"/>
                <a:gd name="T4" fmla="*/ 8 w 53"/>
                <a:gd name="T5" fmla="*/ 0 h 40"/>
                <a:gd name="T6" fmla="*/ 0 w 53"/>
                <a:gd name="T7" fmla="*/ 0 h 40"/>
                <a:gd name="T8" fmla="*/ 45 w 53"/>
                <a:gd name="T9" fmla="*/ 40 h 40"/>
              </a:gdLst>
              <a:ahLst/>
              <a:cxnLst>
                <a:cxn ang="0">
                  <a:pos x="T0" y="T1"/>
                </a:cxn>
                <a:cxn ang="0">
                  <a:pos x="T2" y="T3"/>
                </a:cxn>
                <a:cxn ang="0">
                  <a:pos x="T4" y="T5"/>
                </a:cxn>
                <a:cxn ang="0">
                  <a:pos x="T6" y="T7"/>
                </a:cxn>
                <a:cxn ang="0">
                  <a:pos x="T8" y="T9"/>
                </a:cxn>
              </a:cxnLst>
              <a:rect l="0" t="0" r="r" b="b"/>
              <a:pathLst>
                <a:path w="53" h="40">
                  <a:moveTo>
                    <a:pt x="45" y="40"/>
                  </a:moveTo>
                  <a:lnTo>
                    <a:pt x="53" y="40"/>
                  </a:lnTo>
                  <a:lnTo>
                    <a:pt x="8" y="0"/>
                  </a:lnTo>
                  <a:lnTo>
                    <a:pt x="0" y="0"/>
                  </a:lnTo>
                  <a:lnTo>
                    <a:pt x="45" y="4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415"/>
            <p:cNvSpPr>
              <a:spLocks noChangeArrowheads="1"/>
            </p:cNvSpPr>
            <p:nvPr/>
          </p:nvSpPr>
          <p:spPr bwMode="auto">
            <a:xfrm>
              <a:off x="1255713" y="2835275"/>
              <a:ext cx="6350" cy="5715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416"/>
            <p:cNvSpPr>
              <a:spLocks noChangeArrowheads="1"/>
            </p:cNvSpPr>
            <p:nvPr/>
          </p:nvSpPr>
          <p:spPr bwMode="auto">
            <a:xfrm>
              <a:off x="1184275" y="2835275"/>
              <a:ext cx="6350" cy="5715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417"/>
            <p:cNvSpPr>
              <a:spLocks noChangeArrowheads="1"/>
            </p:cNvSpPr>
            <p:nvPr/>
          </p:nvSpPr>
          <p:spPr bwMode="auto">
            <a:xfrm>
              <a:off x="465138" y="2892425"/>
              <a:ext cx="944562" cy="23812"/>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18"/>
            <p:cNvSpPr>
              <a:spLocks/>
            </p:cNvSpPr>
            <p:nvPr/>
          </p:nvSpPr>
          <p:spPr bwMode="auto">
            <a:xfrm>
              <a:off x="1327150" y="2828925"/>
              <a:ext cx="82550" cy="63500"/>
            </a:xfrm>
            <a:custGeom>
              <a:avLst/>
              <a:gdLst>
                <a:gd name="T0" fmla="*/ 46 w 52"/>
                <a:gd name="T1" fmla="*/ 40 h 40"/>
                <a:gd name="T2" fmla="*/ 52 w 52"/>
                <a:gd name="T3" fmla="*/ 40 h 40"/>
                <a:gd name="T4" fmla="*/ 7 w 52"/>
                <a:gd name="T5" fmla="*/ 0 h 40"/>
                <a:gd name="T6" fmla="*/ 0 w 52"/>
                <a:gd name="T7" fmla="*/ 0 h 40"/>
                <a:gd name="T8" fmla="*/ 46 w 52"/>
                <a:gd name="T9" fmla="*/ 40 h 40"/>
              </a:gdLst>
              <a:ahLst/>
              <a:cxnLst>
                <a:cxn ang="0">
                  <a:pos x="T0" y="T1"/>
                </a:cxn>
                <a:cxn ang="0">
                  <a:pos x="T2" y="T3"/>
                </a:cxn>
                <a:cxn ang="0">
                  <a:pos x="T4" y="T5"/>
                </a:cxn>
                <a:cxn ang="0">
                  <a:pos x="T6" y="T7"/>
                </a:cxn>
                <a:cxn ang="0">
                  <a:pos x="T8" y="T9"/>
                </a:cxn>
              </a:cxnLst>
              <a:rect l="0" t="0" r="r" b="b"/>
              <a:pathLst>
                <a:path w="52" h="40">
                  <a:moveTo>
                    <a:pt x="46" y="40"/>
                  </a:moveTo>
                  <a:lnTo>
                    <a:pt x="52" y="40"/>
                  </a:lnTo>
                  <a:lnTo>
                    <a:pt x="7" y="0"/>
                  </a:lnTo>
                  <a:lnTo>
                    <a:pt x="0" y="0"/>
                  </a:lnTo>
                  <a:lnTo>
                    <a:pt x="46" y="4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419"/>
            <p:cNvSpPr>
              <a:spLocks noChangeArrowheads="1"/>
            </p:cNvSpPr>
            <p:nvPr/>
          </p:nvSpPr>
          <p:spPr bwMode="auto">
            <a:xfrm>
              <a:off x="1327150" y="2835275"/>
              <a:ext cx="7937" cy="57150"/>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420"/>
            <p:cNvSpPr>
              <a:spLocks noChangeArrowheads="1"/>
            </p:cNvSpPr>
            <p:nvPr/>
          </p:nvSpPr>
          <p:spPr bwMode="auto">
            <a:xfrm>
              <a:off x="701675" y="2746375"/>
              <a:ext cx="15875" cy="17462"/>
            </a:xfrm>
            <a:prstGeom prst="ellipse">
              <a:avLst/>
            </a:pr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421"/>
            <p:cNvSpPr>
              <a:spLocks noChangeArrowheads="1"/>
            </p:cNvSpPr>
            <p:nvPr/>
          </p:nvSpPr>
          <p:spPr bwMode="auto">
            <a:xfrm>
              <a:off x="1327150" y="2921000"/>
              <a:ext cx="11112" cy="193675"/>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22"/>
            <p:cNvSpPr>
              <a:spLocks/>
            </p:cNvSpPr>
            <p:nvPr/>
          </p:nvSpPr>
          <p:spPr bwMode="auto">
            <a:xfrm>
              <a:off x="1327150" y="2921000"/>
              <a:ext cx="11112" cy="193675"/>
            </a:xfrm>
            <a:custGeom>
              <a:avLst/>
              <a:gdLst>
                <a:gd name="T0" fmla="*/ 0 w 7"/>
                <a:gd name="T1" fmla="*/ 0 h 122"/>
                <a:gd name="T2" fmla="*/ 0 w 7"/>
                <a:gd name="T3" fmla="*/ 122 h 122"/>
                <a:gd name="T4" fmla="*/ 7 w 7"/>
                <a:gd name="T5" fmla="*/ 122 h 122"/>
                <a:gd name="T6" fmla="*/ 7 w 7"/>
                <a:gd name="T7" fmla="*/ 0 h 122"/>
              </a:gdLst>
              <a:ahLst/>
              <a:cxnLst>
                <a:cxn ang="0">
                  <a:pos x="T0" y="T1"/>
                </a:cxn>
                <a:cxn ang="0">
                  <a:pos x="T2" y="T3"/>
                </a:cxn>
                <a:cxn ang="0">
                  <a:pos x="T4" y="T5"/>
                </a:cxn>
                <a:cxn ang="0">
                  <a:pos x="T6" y="T7"/>
                </a:cxn>
              </a:cxnLst>
              <a:rect l="0" t="0" r="r" b="b"/>
              <a:pathLst>
                <a:path w="7" h="122">
                  <a:moveTo>
                    <a:pt x="0" y="0"/>
                  </a:moveTo>
                  <a:lnTo>
                    <a:pt x="0" y="122"/>
                  </a:lnTo>
                  <a:lnTo>
                    <a:pt x="7" y="122"/>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23"/>
            <p:cNvSpPr>
              <a:spLocks/>
            </p:cNvSpPr>
            <p:nvPr/>
          </p:nvSpPr>
          <p:spPr bwMode="auto">
            <a:xfrm>
              <a:off x="1300163" y="2886075"/>
              <a:ext cx="58737" cy="50800"/>
            </a:xfrm>
            <a:custGeom>
              <a:avLst/>
              <a:gdLst>
                <a:gd name="T0" fmla="*/ 15 w 17"/>
                <a:gd name="T1" fmla="*/ 0 h 15"/>
                <a:gd name="T2" fmla="*/ 13 w 17"/>
                <a:gd name="T3" fmla="*/ 2 h 15"/>
                <a:gd name="T4" fmla="*/ 13 w 17"/>
                <a:gd name="T5" fmla="*/ 2 h 15"/>
                <a:gd name="T6" fmla="*/ 4 w 17"/>
                <a:gd name="T7" fmla="*/ 2 h 15"/>
                <a:gd name="T8" fmla="*/ 4 w 17"/>
                <a:gd name="T9" fmla="*/ 2 h 15"/>
                <a:gd name="T10" fmla="*/ 2 w 17"/>
                <a:gd name="T11" fmla="*/ 0 h 15"/>
                <a:gd name="T12" fmla="*/ 0 w 17"/>
                <a:gd name="T13" fmla="*/ 2 h 15"/>
                <a:gd name="T14" fmla="*/ 0 w 17"/>
                <a:gd name="T15" fmla="*/ 2 h 15"/>
                <a:gd name="T16" fmla="*/ 0 w 17"/>
                <a:gd name="T17" fmla="*/ 6 h 15"/>
                <a:gd name="T18" fmla="*/ 0 w 17"/>
                <a:gd name="T19" fmla="*/ 15 h 15"/>
                <a:gd name="T20" fmla="*/ 17 w 17"/>
                <a:gd name="T21" fmla="*/ 15 h 15"/>
                <a:gd name="T22" fmla="*/ 17 w 17"/>
                <a:gd name="T23" fmla="*/ 6 h 15"/>
                <a:gd name="T24" fmla="*/ 17 w 17"/>
                <a:gd name="T25" fmla="*/ 2 h 15"/>
                <a:gd name="T26" fmla="*/ 17 w 17"/>
                <a:gd name="T27" fmla="*/ 2 h 15"/>
                <a:gd name="T28" fmla="*/ 15 w 17"/>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5">
                  <a:moveTo>
                    <a:pt x="15" y="0"/>
                  </a:moveTo>
                  <a:cubicBezTo>
                    <a:pt x="14" y="0"/>
                    <a:pt x="13" y="0"/>
                    <a:pt x="13" y="2"/>
                  </a:cubicBezTo>
                  <a:cubicBezTo>
                    <a:pt x="13" y="2"/>
                    <a:pt x="13" y="2"/>
                    <a:pt x="13" y="2"/>
                  </a:cubicBezTo>
                  <a:cubicBezTo>
                    <a:pt x="4" y="2"/>
                    <a:pt x="4" y="2"/>
                    <a:pt x="4" y="2"/>
                  </a:cubicBezTo>
                  <a:cubicBezTo>
                    <a:pt x="4" y="2"/>
                    <a:pt x="4" y="2"/>
                    <a:pt x="4" y="2"/>
                  </a:cubicBezTo>
                  <a:cubicBezTo>
                    <a:pt x="4" y="0"/>
                    <a:pt x="3" y="0"/>
                    <a:pt x="2" y="0"/>
                  </a:cubicBezTo>
                  <a:cubicBezTo>
                    <a:pt x="1" y="0"/>
                    <a:pt x="0" y="0"/>
                    <a:pt x="0" y="2"/>
                  </a:cubicBezTo>
                  <a:cubicBezTo>
                    <a:pt x="0" y="2"/>
                    <a:pt x="0" y="2"/>
                    <a:pt x="0" y="2"/>
                  </a:cubicBezTo>
                  <a:cubicBezTo>
                    <a:pt x="0" y="6"/>
                    <a:pt x="0" y="6"/>
                    <a:pt x="0" y="6"/>
                  </a:cubicBezTo>
                  <a:cubicBezTo>
                    <a:pt x="0" y="15"/>
                    <a:pt x="0" y="15"/>
                    <a:pt x="0" y="15"/>
                  </a:cubicBezTo>
                  <a:cubicBezTo>
                    <a:pt x="17" y="15"/>
                    <a:pt x="17" y="15"/>
                    <a:pt x="17" y="15"/>
                  </a:cubicBezTo>
                  <a:cubicBezTo>
                    <a:pt x="17" y="6"/>
                    <a:pt x="17" y="6"/>
                    <a:pt x="17" y="6"/>
                  </a:cubicBezTo>
                  <a:cubicBezTo>
                    <a:pt x="17" y="2"/>
                    <a:pt x="17" y="2"/>
                    <a:pt x="17" y="2"/>
                  </a:cubicBezTo>
                  <a:cubicBezTo>
                    <a:pt x="17" y="2"/>
                    <a:pt x="17" y="2"/>
                    <a:pt x="17" y="2"/>
                  </a:cubicBezTo>
                  <a:cubicBezTo>
                    <a:pt x="17" y="0"/>
                    <a:pt x="16" y="0"/>
                    <a:pt x="15" y="0"/>
                  </a:cubicBez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424"/>
            <p:cNvSpPr>
              <a:spLocks noChangeArrowheads="1"/>
            </p:cNvSpPr>
            <p:nvPr/>
          </p:nvSpPr>
          <p:spPr bwMode="auto">
            <a:xfrm>
              <a:off x="1125538" y="3097213"/>
              <a:ext cx="414337" cy="187325"/>
            </a:xfrm>
            <a:prstGeom prst="rect">
              <a:avLst/>
            </a:prstGeom>
            <a:solidFill>
              <a:srgbClr val="8A79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 Placeholder 4"/>
          <p:cNvSpPr txBox="1">
            <a:spLocks/>
          </p:cNvSpPr>
          <p:nvPr/>
        </p:nvSpPr>
        <p:spPr>
          <a:xfrm>
            <a:off x="427037" y="2631810"/>
            <a:ext cx="11506200" cy="1779852"/>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tx1"/>
                </a:solidFill>
              </a:rPr>
              <a:t>At the end of this session, you should </a:t>
            </a:r>
            <a:br>
              <a:rPr lang="en-US" dirty="0">
                <a:solidFill>
                  <a:schemeClr val="tx1"/>
                </a:solidFill>
              </a:rPr>
            </a:br>
            <a:r>
              <a:rPr lang="en-US" dirty="0">
                <a:solidFill>
                  <a:schemeClr val="tx1"/>
                </a:solidFill>
              </a:rPr>
              <a:t>have a </a:t>
            </a:r>
            <a:r>
              <a:rPr lang="en-US" dirty="0"/>
              <a:t>clear understanding </a:t>
            </a:r>
            <a:r>
              <a:rPr lang="en-US"/>
              <a:t>of hybrid </a:t>
            </a:r>
            <a:r>
              <a:rPr lang="en-US" dirty="0"/>
              <a:t>vision and benefits of Stretch database </a:t>
            </a:r>
          </a:p>
          <a:p>
            <a:pPr marL="0" indent="0">
              <a:buNone/>
            </a:pPr>
            <a:endParaRPr lang="en-US" dirty="0">
              <a:solidFill>
                <a:schemeClr val="tx1"/>
              </a:solidFill>
            </a:endParaRPr>
          </a:p>
        </p:txBody>
      </p:sp>
      <p:sp>
        <p:nvSpPr>
          <p:cNvPr id="62" name="Freeform 432"/>
          <p:cNvSpPr>
            <a:spLocks/>
          </p:cNvSpPr>
          <p:nvPr/>
        </p:nvSpPr>
        <p:spPr bwMode="auto">
          <a:xfrm>
            <a:off x="9412432" y="5803976"/>
            <a:ext cx="2949900" cy="1192223"/>
          </a:xfrm>
          <a:custGeom>
            <a:avLst/>
            <a:gdLst>
              <a:gd name="T0" fmla="*/ 359 w 402"/>
              <a:gd name="T1" fmla="*/ 77 h 163"/>
              <a:gd name="T2" fmla="*/ 352 w 402"/>
              <a:gd name="T3" fmla="*/ 77 h 163"/>
              <a:gd name="T4" fmla="*/ 271 w 402"/>
              <a:gd name="T5" fmla="*/ 0 h 163"/>
              <a:gd name="T6" fmla="*/ 192 w 402"/>
              <a:gd name="T7" fmla="*/ 60 h 163"/>
              <a:gd name="T8" fmla="*/ 149 w 402"/>
              <a:gd name="T9" fmla="*/ 42 h 163"/>
              <a:gd name="T10" fmla="*/ 89 w 402"/>
              <a:gd name="T11" fmla="*/ 97 h 163"/>
              <a:gd name="T12" fmla="*/ 61 w 402"/>
              <a:gd name="T13" fmla="*/ 110 h 163"/>
              <a:gd name="T14" fmla="*/ 34 w 402"/>
              <a:gd name="T15" fmla="*/ 96 h 163"/>
              <a:gd name="T16" fmla="*/ 0 w 402"/>
              <a:gd name="T17" fmla="*/ 129 h 163"/>
              <a:gd name="T18" fmla="*/ 34 w 402"/>
              <a:gd name="T19" fmla="*/ 163 h 163"/>
              <a:gd name="T20" fmla="*/ 43 w 402"/>
              <a:gd name="T21" fmla="*/ 163 h 163"/>
              <a:gd name="T22" fmla="*/ 153 w 402"/>
              <a:gd name="T23" fmla="*/ 163 h 163"/>
              <a:gd name="T24" fmla="*/ 214 w 402"/>
              <a:gd name="T25" fmla="*/ 163 h 163"/>
              <a:gd name="T26" fmla="*/ 362 w 402"/>
              <a:gd name="T27" fmla="*/ 163 h 163"/>
              <a:gd name="T28" fmla="*/ 362 w 402"/>
              <a:gd name="T29" fmla="*/ 163 h 163"/>
              <a:gd name="T30" fmla="*/ 402 w 402"/>
              <a:gd name="T31" fmla="*/ 120 h 163"/>
              <a:gd name="T32" fmla="*/ 359 w 402"/>
              <a:gd name="T33"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163">
                <a:moveTo>
                  <a:pt x="359" y="77"/>
                </a:moveTo>
                <a:cubicBezTo>
                  <a:pt x="357" y="77"/>
                  <a:pt x="355" y="77"/>
                  <a:pt x="352" y="77"/>
                </a:cubicBezTo>
                <a:cubicBezTo>
                  <a:pt x="350" y="34"/>
                  <a:pt x="315" y="0"/>
                  <a:pt x="271" y="0"/>
                </a:cubicBezTo>
                <a:cubicBezTo>
                  <a:pt x="233" y="0"/>
                  <a:pt x="202" y="26"/>
                  <a:pt x="192" y="60"/>
                </a:cubicBezTo>
                <a:cubicBezTo>
                  <a:pt x="181" y="49"/>
                  <a:pt x="166" y="42"/>
                  <a:pt x="149" y="42"/>
                </a:cubicBezTo>
                <a:cubicBezTo>
                  <a:pt x="118" y="42"/>
                  <a:pt x="92" y="66"/>
                  <a:pt x="89" y="97"/>
                </a:cubicBezTo>
                <a:cubicBezTo>
                  <a:pt x="79" y="98"/>
                  <a:pt x="69" y="103"/>
                  <a:pt x="61" y="110"/>
                </a:cubicBezTo>
                <a:cubicBezTo>
                  <a:pt x="55" y="101"/>
                  <a:pt x="45" y="96"/>
                  <a:pt x="34" y="96"/>
                </a:cubicBezTo>
                <a:cubicBezTo>
                  <a:pt x="15" y="96"/>
                  <a:pt x="0" y="111"/>
                  <a:pt x="0" y="129"/>
                </a:cubicBezTo>
                <a:cubicBezTo>
                  <a:pt x="0" y="148"/>
                  <a:pt x="15" y="163"/>
                  <a:pt x="34" y="163"/>
                </a:cubicBezTo>
                <a:cubicBezTo>
                  <a:pt x="43" y="163"/>
                  <a:pt x="43" y="163"/>
                  <a:pt x="43" y="163"/>
                </a:cubicBezTo>
                <a:cubicBezTo>
                  <a:pt x="153" y="163"/>
                  <a:pt x="153" y="163"/>
                  <a:pt x="153" y="163"/>
                </a:cubicBezTo>
                <a:cubicBezTo>
                  <a:pt x="214" y="163"/>
                  <a:pt x="214" y="163"/>
                  <a:pt x="214" y="163"/>
                </a:cubicBezTo>
                <a:cubicBezTo>
                  <a:pt x="362" y="163"/>
                  <a:pt x="362" y="163"/>
                  <a:pt x="362" y="163"/>
                </a:cubicBezTo>
                <a:cubicBezTo>
                  <a:pt x="362" y="163"/>
                  <a:pt x="362" y="163"/>
                  <a:pt x="362" y="163"/>
                </a:cubicBezTo>
                <a:cubicBezTo>
                  <a:pt x="384" y="161"/>
                  <a:pt x="402" y="143"/>
                  <a:pt x="402" y="120"/>
                </a:cubicBezTo>
                <a:cubicBezTo>
                  <a:pt x="402" y="96"/>
                  <a:pt x="383" y="77"/>
                  <a:pt x="359" y="77"/>
                </a:cubicBez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13843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884362" y="2125662"/>
            <a:ext cx="8220075" cy="1828800"/>
          </a:xfrm>
        </p:spPr>
        <p:txBody>
          <a:bodyPr/>
          <a:lstStyle/>
          <a:p>
            <a:r>
              <a:rPr lang="en-US" sz="7200" dirty="0">
                <a:solidFill>
                  <a:schemeClr val="tx1"/>
                </a:solidFill>
              </a:rPr>
              <a:t>QA</a:t>
            </a:r>
          </a:p>
        </p:txBody>
      </p:sp>
    </p:spTree>
    <p:extLst>
      <p:ext uri="{BB962C8B-B14F-4D97-AF65-F5344CB8AC3E}">
        <p14:creationId xmlns:p14="http://schemas.microsoft.com/office/powerpoint/2010/main" val="184692868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3461104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82554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42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5989637" y="2880623"/>
            <a:ext cx="7314738" cy="4113902"/>
            <a:chOff x="4062" y="2204"/>
            <a:chExt cx="3581" cy="2014"/>
          </a:xfrm>
        </p:grpSpPr>
        <p:sp>
          <p:nvSpPr>
            <p:cNvPr id="7" name="Rectangle 6"/>
            <p:cNvSpPr>
              <a:spLocks noChangeArrowheads="1"/>
            </p:cNvSpPr>
            <p:nvPr/>
          </p:nvSpPr>
          <p:spPr bwMode="auto">
            <a:xfrm>
              <a:off x="4062" y="2204"/>
              <a:ext cx="3581" cy="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a:spLocks noChangeArrowheads="1"/>
            </p:cNvSpPr>
            <p:nvPr/>
          </p:nvSpPr>
          <p:spPr bwMode="auto">
            <a:xfrm>
              <a:off x="4511" y="2211"/>
              <a:ext cx="2687" cy="200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a:spLocks noChangeArrowheads="1"/>
            </p:cNvSpPr>
            <p:nvPr/>
          </p:nvSpPr>
          <p:spPr bwMode="auto">
            <a:xfrm>
              <a:off x="4511" y="2204"/>
              <a:ext cx="2687" cy="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a:spLocks noChangeArrowheads="1"/>
            </p:cNvSpPr>
            <p:nvPr/>
          </p:nvSpPr>
          <p:spPr bwMode="auto">
            <a:xfrm>
              <a:off x="4511" y="3617"/>
              <a:ext cx="2687" cy="329"/>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a:spLocks noChangeArrowheads="1"/>
            </p:cNvSpPr>
            <p:nvPr/>
          </p:nvSpPr>
          <p:spPr bwMode="auto">
            <a:xfrm>
              <a:off x="4511" y="3617"/>
              <a:ext cx="2687"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4509" y="3108"/>
              <a:ext cx="2687" cy="511"/>
            </a:xfrm>
            <a:custGeom>
              <a:avLst/>
              <a:gdLst>
                <a:gd name="T0" fmla="*/ 2573 w 2687"/>
                <a:gd name="T1" fmla="*/ 227 h 511"/>
                <a:gd name="T2" fmla="*/ 2424 w 2687"/>
                <a:gd name="T3" fmla="*/ 287 h 511"/>
                <a:gd name="T4" fmla="*/ 2315 w 2687"/>
                <a:gd name="T5" fmla="*/ 148 h 511"/>
                <a:gd name="T6" fmla="*/ 2282 w 2687"/>
                <a:gd name="T7" fmla="*/ 104 h 511"/>
                <a:gd name="T8" fmla="*/ 2186 w 2687"/>
                <a:gd name="T9" fmla="*/ 148 h 511"/>
                <a:gd name="T10" fmla="*/ 2153 w 2687"/>
                <a:gd name="T11" fmla="*/ 185 h 511"/>
                <a:gd name="T12" fmla="*/ 2077 w 2687"/>
                <a:gd name="T13" fmla="*/ 63 h 511"/>
                <a:gd name="T14" fmla="*/ 1938 w 2687"/>
                <a:gd name="T15" fmla="*/ 0 h 511"/>
                <a:gd name="T16" fmla="*/ 1715 w 2687"/>
                <a:gd name="T17" fmla="*/ 148 h 511"/>
                <a:gd name="T18" fmla="*/ 1685 w 2687"/>
                <a:gd name="T19" fmla="*/ 104 h 511"/>
                <a:gd name="T20" fmla="*/ 1589 w 2687"/>
                <a:gd name="T21" fmla="*/ 148 h 511"/>
                <a:gd name="T22" fmla="*/ 1557 w 2687"/>
                <a:gd name="T23" fmla="*/ 287 h 511"/>
                <a:gd name="T24" fmla="*/ 1447 w 2687"/>
                <a:gd name="T25" fmla="*/ 227 h 511"/>
                <a:gd name="T26" fmla="*/ 1298 w 2687"/>
                <a:gd name="T27" fmla="*/ 185 h 511"/>
                <a:gd name="T28" fmla="*/ 1126 w 2687"/>
                <a:gd name="T29" fmla="*/ 53 h 511"/>
                <a:gd name="T30" fmla="*/ 1008 w 2687"/>
                <a:gd name="T31" fmla="*/ 268 h 511"/>
                <a:gd name="T32" fmla="*/ 903 w 2687"/>
                <a:gd name="T33" fmla="*/ 227 h 511"/>
                <a:gd name="T34" fmla="*/ 763 w 2687"/>
                <a:gd name="T35" fmla="*/ 227 h 511"/>
                <a:gd name="T36" fmla="*/ 743 w 2687"/>
                <a:gd name="T37" fmla="*/ 287 h 511"/>
                <a:gd name="T38" fmla="*/ 633 w 2687"/>
                <a:gd name="T39" fmla="*/ 246 h 511"/>
                <a:gd name="T40" fmla="*/ 601 w 2687"/>
                <a:gd name="T41" fmla="*/ 202 h 511"/>
                <a:gd name="T42" fmla="*/ 505 w 2687"/>
                <a:gd name="T43" fmla="*/ 246 h 511"/>
                <a:gd name="T44" fmla="*/ 473 w 2687"/>
                <a:gd name="T45" fmla="*/ 365 h 511"/>
                <a:gd name="T46" fmla="*/ 327 w 2687"/>
                <a:gd name="T47" fmla="*/ 268 h 511"/>
                <a:gd name="T48" fmla="*/ 187 w 2687"/>
                <a:gd name="T49" fmla="*/ 348 h 511"/>
                <a:gd name="T50" fmla="*/ 0 w 2687"/>
                <a:gd name="T51" fmla="*/ 511 h 511"/>
                <a:gd name="T52" fmla="*/ 188 w 2687"/>
                <a:gd name="T53" fmla="*/ 511 h 511"/>
                <a:gd name="T54" fmla="*/ 327 w 2687"/>
                <a:gd name="T55" fmla="*/ 511 h 511"/>
                <a:gd name="T56" fmla="*/ 496 w 2687"/>
                <a:gd name="T57" fmla="*/ 511 h 511"/>
                <a:gd name="T58" fmla="*/ 633 w 2687"/>
                <a:gd name="T59" fmla="*/ 511 h 511"/>
                <a:gd name="T60" fmla="*/ 694 w 2687"/>
                <a:gd name="T61" fmla="*/ 511 h 511"/>
                <a:gd name="T62" fmla="*/ 761 w 2687"/>
                <a:gd name="T63" fmla="*/ 511 h 511"/>
                <a:gd name="T64" fmla="*/ 775 w 2687"/>
                <a:gd name="T65" fmla="*/ 511 h 511"/>
                <a:gd name="T66" fmla="*/ 894 w 2687"/>
                <a:gd name="T67" fmla="*/ 511 h 511"/>
                <a:gd name="T68" fmla="*/ 1008 w 2687"/>
                <a:gd name="T69" fmla="*/ 511 h 511"/>
                <a:gd name="T70" fmla="*/ 1052 w 2687"/>
                <a:gd name="T71" fmla="*/ 511 h 511"/>
                <a:gd name="T72" fmla="*/ 1298 w 2687"/>
                <a:gd name="T73" fmla="*/ 511 h 511"/>
                <a:gd name="T74" fmla="*/ 1447 w 2687"/>
                <a:gd name="T75" fmla="*/ 511 h 511"/>
                <a:gd name="T76" fmla="*/ 1578 w 2687"/>
                <a:gd name="T77" fmla="*/ 511 h 511"/>
                <a:gd name="T78" fmla="*/ 1717 w 2687"/>
                <a:gd name="T79" fmla="*/ 511 h 511"/>
                <a:gd name="T80" fmla="*/ 1938 w 2687"/>
                <a:gd name="T81" fmla="*/ 511 h 511"/>
                <a:gd name="T82" fmla="*/ 2077 w 2687"/>
                <a:gd name="T83" fmla="*/ 511 h 511"/>
                <a:gd name="T84" fmla="*/ 2177 w 2687"/>
                <a:gd name="T85" fmla="*/ 511 h 511"/>
                <a:gd name="T86" fmla="*/ 2315 w 2687"/>
                <a:gd name="T87" fmla="*/ 511 h 511"/>
                <a:gd name="T88" fmla="*/ 2424 w 2687"/>
                <a:gd name="T89" fmla="*/ 511 h 511"/>
                <a:gd name="T90" fmla="*/ 2573 w 2687"/>
                <a:gd name="T91" fmla="*/ 511 h 511"/>
                <a:gd name="T92" fmla="*/ 2687 w 2687"/>
                <a:gd name="T93" fmla="*/ 41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87" h="511">
                  <a:moveTo>
                    <a:pt x="2573" y="416"/>
                  </a:moveTo>
                  <a:lnTo>
                    <a:pt x="2573" y="227"/>
                  </a:lnTo>
                  <a:lnTo>
                    <a:pt x="2424" y="227"/>
                  </a:lnTo>
                  <a:lnTo>
                    <a:pt x="2424" y="287"/>
                  </a:lnTo>
                  <a:lnTo>
                    <a:pt x="2315" y="287"/>
                  </a:lnTo>
                  <a:lnTo>
                    <a:pt x="2315" y="148"/>
                  </a:lnTo>
                  <a:lnTo>
                    <a:pt x="2282" y="148"/>
                  </a:lnTo>
                  <a:lnTo>
                    <a:pt x="2282" y="104"/>
                  </a:lnTo>
                  <a:lnTo>
                    <a:pt x="2186" y="104"/>
                  </a:lnTo>
                  <a:lnTo>
                    <a:pt x="2186" y="148"/>
                  </a:lnTo>
                  <a:lnTo>
                    <a:pt x="2153" y="148"/>
                  </a:lnTo>
                  <a:lnTo>
                    <a:pt x="2153" y="185"/>
                  </a:lnTo>
                  <a:lnTo>
                    <a:pt x="2077" y="185"/>
                  </a:lnTo>
                  <a:lnTo>
                    <a:pt x="2077" y="63"/>
                  </a:lnTo>
                  <a:lnTo>
                    <a:pt x="1938" y="176"/>
                  </a:lnTo>
                  <a:lnTo>
                    <a:pt x="1938" y="0"/>
                  </a:lnTo>
                  <a:lnTo>
                    <a:pt x="1715" y="0"/>
                  </a:lnTo>
                  <a:lnTo>
                    <a:pt x="1715" y="148"/>
                  </a:lnTo>
                  <a:lnTo>
                    <a:pt x="1685" y="148"/>
                  </a:lnTo>
                  <a:lnTo>
                    <a:pt x="1685" y="104"/>
                  </a:lnTo>
                  <a:lnTo>
                    <a:pt x="1589" y="104"/>
                  </a:lnTo>
                  <a:lnTo>
                    <a:pt x="1589" y="148"/>
                  </a:lnTo>
                  <a:lnTo>
                    <a:pt x="1557" y="148"/>
                  </a:lnTo>
                  <a:lnTo>
                    <a:pt x="1557" y="287"/>
                  </a:lnTo>
                  <a:lnTo>
                    <a:pt x="1447" y="287"/>
                  </a:lnTo>
                  <a:lnTo>
                    <a:pt x="1447" y="227"/>
                  </a:lnTo>
                  <a:lnTo>
                    <a:pt x="1298" y="227"/>
                  </a:lnTo>
                  <a:lnTo>
                    <a:pt x="1298" y="185"/>
                  </a:lnTo>
                  <a:lnTo>
                    <a:pt x="1126" y="185"/>
                  </a:lnTo>
                  <a:lnTo>
                    <a:pt x="1126" y="53"/>
                  </a:lnTo>
                  <a:lnTo>
                    <a:pt x="1008" y="53"/>
                  </a:lnTo>
                  <a:lnTo>
                    <a:pt x="1008" y="268"/>
                  </a:lnTo>
                  <a:lnTo>
                    <a:pt x="903" y="268"/>
                  </a:lnTo>
                  <a:lnTo>
                    <a:pt x="903" y="227"/>
                  </a:lnTo>
                  <a:lnTo>
                    <a:pt x="893" y="227"/>
                  </a:lnTo>
                  <a:lnTo>
                    <a:pt x="763" y="227"/>
                  </a:lnTo>
                  <a:lnTo>
                    <a:pt x="743" y="227"/>
                  </a:lnTo>
                  <a:lnTo>
                    <a:pt x="743" y="287"/>
                  </a:lnTo>
                  <a:lnTo>
                    <a:pt x="633" y="287"/>
                  </a:lnTo>
                  <a:lnTo>
                    <a:pt x="633" y="246"/>
                  </a:lnTo>
                  <a:lnTo>
                    <a:pt x="601" y="246"/>
                  </a:lnTo>
                  <a:lnTo>
                    <a:pt x="601" y="202"/>
                  </a:lnTo>
                  <a:lnTo>
                    <a:pt x="505" y="202"/>
                  </a:lnTo>
                  <a:lnTo>
                    <a:pt x="505" y="246"/>
                  </a:lnTo>
                  <a:lnTo>
                    <a:pt x="473" y="246"/>
                  </a:lnTo>
                  <a:lnTo>
                    <a:pt x="473" y="365"/>
                  </a:lnTo>
                  <a:lnTo>
                    <a:pt x="327" y="365"/>
                  </a:lnTo>
                  <a:lnTo>
                    <a:pt x="327" y="268"/>
                  </a:lnTo>
                  <a:lnTo>
                    <a:pt x="187" y="268"/>
                  </a:lnTo>
                  <a:lnTo>
                    <a:pt x="187" y="348"/>
                  </a:lnTo>
                  <a:lnTo>
                    <a:pt x="0" y="348"/>
                  </a:lnTo>
                  <a:lnTo>
                    <a:pt x="0" y="511"/>
                  </a:lnTo>
                  <a:lnTo>
                    <a:pt x="187" y="511"/>
                  </a:lnTo>
                  <a:lnTo>
                    <a:pt x="188" y="511"/>
                  </a:lnTo>
                  <a:lnTo>
                    <a:pt x="324" y="511"/>
                  </a:lnTo>
                  <a:lnTo>
                    <a:pt x="327" y="511"/>
                  </a:lnTo>
                  <a:lnTo>
                    <a:pt x="473" y="511"/>
                  </a:lnTo>
                  <a:lnTo>
                    <a:pt x="496" y="511"/>
                  </a:lnTo>
                  <a:lnTo>
                    <a:pt x="611" y="511"/>
                  </a:lnTo>
                  <a:lnTo>
                    <a:pt x="633" y="511"/>
                  </a:lnTo>
                  <a:lnTo>
                    <a:pt x="636" y="511"/>
                  </a:lnTo>
                  <a:lnTo>
                    <a:pt x="694" y="511"/>
                  </a:lnTo>
                  <a:lnTo>
                    <a:pt x="743" y="511"/>
                  </a:lnTo>
                  <a:lnTo>
                    <a:pt x="761" y="511"/>
                  </a:lnTo>
                  <a:lnTo>
                    <a:pt x="763" y="511"/>
                  </a:lnTo>
                  <a:lnTo>
                    <a:pt x="775" y="511"/>
                  </a:lnTo>
                  <a:lnTo>
                    <a:pt x="893" y="511"/>
                  </a:lnTo>
                  <a:lnTo>
                    <a:pt x="894" y="511"/>
                  </a:lnTo>
                  <a:lnTo>
                    <a:pt x="903" y="511"/>
                  </a:lnTo>
                  <a:lnTo>
                    <a:pt x="1008" y="511"/>
                  </a:lnTo>
                  <a:lnTo>
                    <a:pt x="1034" y="511"/>
                  </a:lnTo>
                  <a:lnTo>
                    <a:pt x="1052" y="511"/>
                  </a:lnTo>
                  <a:lnTo>
                    <a:pt x="1126" y="511"/>
                  </a:lnTo>
                  <a:lnTo>
                    <a:pt x="1298" y="511"/>
                  </a:lnTo>
                  <a:lnTo>
                    <a:pt x="1430" y="511"/>
                  </a:lnTo>
                  <a:lnTo>
                    <a:pt x="1447" y="511"/>
                  </a:lnTo>
                  <a:lnTo>
                    <a:pt x="1557" y="511"/>
                  </a:lnTo>
                  <a:lnTo>
                    <a:pt x="1578" y="511"/>
                  </a:lnTo>
                  <a:lnTo>
                    <a:pt x="1715" y="511"/>
                  </a:lnTo>
                  <a:lnTo>
                    <a:pt x="1717" y="511"/>
                  </a:lnTo>
                  <a:lnTo>
                    <a:pt x="1933" y="511"/>
                  </a:lnTo>
                  <a:lnTo>
                    <a:pt x="1938" y="511"/>
                  </a:lnTo>
                  <a:lnTo>
                    <a:pt x="2005" y="511"/>
                  </a:lnTo>
                  <a:lnTo>
                    <a:pt x="2077" y="511"/>
                  </a:lnTo>
                  <a:lnTo>
                    <a:pt x="2153" y="511"/>
                  </a:lnTo>
                  <a:lnTo>
                    <a:pt x="2177" y="511"/>
                  </a:lnTo>
                  <a:lnTo>
                    <a:pt x="2292" y="511"/>
                  </a:lnTo>
                  <a:lnTo>
                    <a:pt x="2315" y="511"/>
                  </a:lnTo>
                  <a:lnTo>
                    <a:pt x="2375" y="511"/>
                  </a:lnTo>
                  <a:lnTo>
                    <a:pt x="2424" y="511"/>
                  </a:lnTo>
                  <a:lnTo>
                    <a:pt x="2441" y="511"/>
                  </a:lnTo>
                  <a:lnTo>
                    <a:pt x="2573" y="511"/>
                  </a:lnTo>
                  <a:lnTo>
                    <a:pt x="2687" y="511"/>
                  </a:lnTo>
                  <a:lnTo>
                    <a:pt x="2687" y="416"/>
                  </a:lnTo>
                  <a:lnTo>
                    <a:pt x="2573" y="416"/>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4509" y="3108"/>
              <a:ext cx="2687" cy="511"/>
            </a:xfrm>
            <a:custGeom>
              <a:avLst/>
              <a:gdLst>
                <a:gd name="T0" fmla="*/ 2573 w 2687"/>
                <a:gd name="T1" fmla="*/ 227 h 511"/>
                <a:gd name="T2" fmla="*/ 2424 w 2687"/>
                <a:gd name="T3" fmla="*/ 287 h 511"/>
                <a:gd name="T4" fmla="*/ 2315 w 2687"/>
                <a:gd name="T5" fmla="*/ 148 h 511"/>
                <a:gd name="T6" fmla="*/ 2282 w 2687"/>
                <a:gd name="T7" fmla="*/ 104 h 511"/>
                <a:gd name="T8" fmla="*/ 2186 w 2687"/>
                <a:gd name="T9" fmla="*/ 148 h 511"/>
                <a:gd name="T10" fmla="*/ 2153 w 2687"/>
                <a:gd name="T11" fmla="*/ 185 h 511"/>
                <a:gd name="T12" fmla="*/ 2077 w 2687"/>
                <a:gd name="T13" fmla="*/ 63 h 511"/>
                <a:gd name="T14" fmla="*/ 1938 w 2687"/>
                <a:gd name="T15" fmla="*/ 0 h 511"/>
                <a:gd name="T16" fmla="*/ 1715 w 2687"/>
                <a:gd name="T17" fmla="*/ 148 h 511"/>
                <a:gd name="T18" fmla="*/ 1685 w 2687"/>
                <a:gd name="T19" fmla="*/ 104 h 511"/>
                <a:gd name="T20" fmla="*/ 1589 w 2687"/>
                <a:gd name="T21" fmla="*/ 148 h 511"/>
                <a:gd name="T22" fmla="*/ 1557 w 2687"/>
                <a:gd name="T23" fmla="*/ 287 h 511"/>
                <a:gd name="T24" fmla="*/ 1447 w 2687"/>
                <a:gd name="T25" fmla="*/ 227 h 511"/>
                <a:gd name="T26" fmla="*/ 1298 w 2687"/>
                <a:gd name="T27" fmla="*/ 185 h 511"/>
                <a:gd name="T28" fmla="*/ 1126 w 2687"/>
                <a:gd name="T29" fmla="*/ 53 h 511"/>
                <a:gd name="T30" fmla="*/ 1008 w 2687"/>
                <a:gd name="T31" fmla="*/ 268 h 511"/>
                <a:gd name="T32" fmla="*/ 903 w 2687"/>
                <a:gd name="T33" fmla="*/ 227 h 511"/>
                <a:gd name="T34" fmla="*/ 763 w 2687"/>
                <a:gd name="T35" fmla="*/ 227 h 511"/>
                <a:gd name="T36" fmla="*/ 743 w 2687"/>
                <a:gd name="T37" fmla="*/ 287 h 511"/>
                <a:gd name="T38" fmla="*/ 633 w 2687"/>
                <a:gd name="T39" fmla="*/ 246 h 511"/>
                <a:gd name="T40" fmla="*/ 601 w 2687"/>
                <a:gd name="T41" fmla="*/ 202 h 511"/>
                <a:gd name="T42" fmla="*/ 505 w 2687"/>
                <a:gd name="T43" fmla="*/ 246 h 511"/>
                <a:gd name="T44" fmla="*/ 473 w 2687"/>
                <a:gd name="T45" fmla="*/ 365 h 511"/>
                <a:gd name="T46" fmla="*/ 327 w 2687"/>
                <a:gd name="T47" fmla="*/ 268 h 511"/>
                <a:gd name="T48" fmla="*/ 187 w 2687"/>
                <a:gd name="T49" fmla="*/ 348 h 511"/>
                <a:gd name="T50" fmla="*/ 0 w 2687"/>
                <a:gd name="T51" fmla="*/ 511 h 511"/>
                <a:gd name="T52" fmla="*/ 188 w 2687"/>
                <a:gd name="T53" fmla="*/ 511 h 511"/>
                <a:gd name="T54" fmla="*/ 327 w 2687"/>
                <a:gd name="T55" fmla="*/ 511 h 511"/>
                <a:gd name="T56" fmla="*/ 496 w 2687"/>
                <a:gd name="T57" fmla="*/ 511 h 511"/>
                <a:gd name="T58" fmla="*/ 633 w 2687"/>
                <a:gd name="T59" fmla="*/ 511 h 511"/>
                <a:gd name="T60" fmla="*/ 694 w 2687"/>
                <a:gd name="T61" fmla="*/ 511 h 511"/>
                <a:gd name="T62" fmla="*/ 761 w 2687"/>
                <a:gd name="T63" fmla="*/ 511 h 511"/>
                <a:gd name="T64" fmla="*/ 775 w 2687"/>
                <a:gd name="T65" fmla="*/ 511 h 511"/>
                <a:gd name="T66" fmla="*/ 894 w 2687"/>
                <a:gd name="T67" fmla="*/ 511 h 511"/>
                <a:gd name="T68" fmla="*/ 1008 w 2687"/>
                <a:gd name="T69" fmla="*/ 511 h 511"/>
                <a:gd name="T70" fmla="*/ 1052 w 2687"/>
                <a:gd name="T71" fmla="*/ 511 h 511"/>
                <a:gd name="T72" fmla="*/ 1298 w 2687"/>
                <a:gd name="T73" fmla="*/ 511 h 511"/>
                <a:gd name="T74" fmla="*/ 1447 w 2687"/>
                <a:gd name="T75" fmla="*/ 511 h 511"/>
                <a:gd name="T76" fmla="*/ 1578 w 2687"/>
                <a:gd name="T77" fmla="*/ 511 h 511"/>
                <a:gd name="T78" fmla="*/ 1717 w 2687"/>
                <a:gd name="T79" fmla="*/ 511 h 511"/>
                <a:gd name="T80" fmla="*/ 1938 w 2687"/>
                <a:gd name="T81" fmla="*/ 511 h 511"/>
                <a:gd name="T82" fmla="*/ 2077 w 2687"/>
                <a:gd name="T83" fmla="*/ 511 h 511"/>
                <a:gd name="T84" fmla="*/ 2177 w 2687"/>
                <a:gd name="T85" fmla="*/ 511 h 511"/>
                <a:gd name="T86" fmla="*/ 2315 w 2687"/>
                <a:gd name="T87" fmla="*/ 511 h 511"/>
                <a:gd name="T88" fmla="*/ 2424 w 2687"/>
                <a:gd name="T89" fmla="*/ 511 h 511"/>
                <a:gd name="T90" fmla="*/ 2573 w 2687"/>
                <a:gd name="T91" fmla="*/ 511 h 511"/>
                <a:gd name="T92" fmla="*/ 2687 w 2687"/>
                <a:gd name="T93" fmla="*/ 41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87" h="511">
                  <a:moveTo>
                    <a:pt x="2573" y="416"/>
                  </a:moveTo>
                  <a:lnTo>
                    <a:pt x="2573" y="227"/>
                  </a:lnTo>
                  <a:lnTo>
                    <a:pt x="2424" y="227"/>
                  </a:lnTo>
                  <a:lnTo>
                    <a:pt x="2424" y="287"/>
                  </a:lnTo>
                  <a:lnTo>
                    <a:pt x="2315" y="287"/>
                  </a:lnTo>
                  <a:lnTo>
                    <a:pt x="2315" y="148"/>
                  </a:lnTo>
                  <a:lnTo>
                    <a:pt x="2282" y="148"/>
                  </a:lnTo>
                  <a:lnTo>
                    <a:pt x="2282" y="104"/>
                  </a:lnTo>
                  <a:lnTo>
                    <a:pt x="2186" y="104"/>
                  </a:lnTo>
                  <a:lnTo>
                    <a:pt x="2186" y="148"/>
                  </a:lnTo>
                  <a:lnTo>
                    <a:pt x="2153" y="148"/>
                  </a:lnTo>
                  <a:lnTo>
                    <a:pt x="2153" y="185"/>
                  </a:lnTo>
                  <a:lnTo>
                    <a:pt x="2077" y="185"/>
                  </a:lnTo>
                  <a:lnTo>
                    <a:pt x="2077" y="63"/>
                  </a:lnTo>
                  <a:lnTo>
                    <a:pt x="1938" y="176"/>
                  </a:lnTo>
                  <a:lnTo>
                    <a:pt x="1938" y="0"/>
                  </a:lnTo>
                  <a:lnTo>
                    <a:pt x="1715" y="0"/>
                  </a:lnTo>
                  <a:lnTo>
                    <a:pt x="1715" y="148"/>
                  </a:lnTo>
                  <a:lnTo>
                    <a:pt x="1685" y="148"/>
                  </a:lnTo>
                  <a:lnTo>
                    <a:pt x="1685" y="104"/>
                  </a:lnTo>
                  <a:lnTo>
                    <a:pt x="1589" y="104"/>
                  </a:lnTo>
                  <a:lnTo>
                    <a:pt x="1589" y="148"/>
                  </a:lnTo>
                  <a:lnTo>
                    <a:pt x="1557" y="148"/>
                  </a:lnTo>
                  <a:lnTo>
                    <a:pt x="1557" y="287"/>
                  </a:lnTo>
                  <a:lnTo>
                    <a:pt x="1447" y="287"/>
                  </a:lnTo>
                  <a:lnTo>
                    <a:pt x="1447" y="227"/>
                  </a:lnTo>
                  <a:lnTo>
                    <a:pt x="1298" y="227"/>
                  </a:lnTo>
                  <a:lnTo>
                    <a:pt x="1298" y="185"/>
                  </a:lnTo>
                  <a:lnTo>
                    <a:pt x="1126" y="185"/>
                  </a:lnTo>
                  <a:lnTo>
                    <a:pt x="1126" y="53"/>
                  </a:lnTo>
                  <a:lnTo>
                    <a:pt x="1008" y="53"/>
                  </a:lnTo>
                  <a:lnTo>
                    <a:pt x="1008" y="268"/>
                  </a:lnTo>
                  <a:lnTo>
                    <a:pt x="903" y="268"/>
                  </a:lnTo>
                  <a:lnTo>
                    <a:pt x="903" y="227"/>
                  </a:lnTo>
                  <a:lnTo>
                    <a:pt x="893" y="227"/>
                  </a:lnTo>
                  <a:lnTo>
                    <a:pt x="763" y="227"/>
                  </a:lnTo>
                  <a:lnTo>
                    <a:pt x="743" y="227"/>
                  </a:lnTo>
                  <a:lnTo>
                    <a:pt x="743" y="287"/>
                  </a:lnTo>
                  <a:lnTo>
                    <a:pt x="633" y="287"/>
                  </a:lnTo>
                  <a:lnTo>
                    <a:pt x="633" y="246"/>
                  </a:lnTo>
                  <a:lnTo>
                    <a:pt x="601" y="246"/>
                  </a:lnTo>
                  <a:lnTo>
                    <a:pt x="601" y="202"/>
                  </a:lnTo>
                  <a:lnTo>
                    <a:pt x="505" y="202"/>
                  </a:lnTo>
                  <a:lnTo>
                    <a:pt x="505" y="246"/>
                  </a:lnTo>
                  <a:lnTo>
                    <a:pt x="473" y="246"/>
                  </a:lnTo>
                  <a:lnTo>
                    <a:pt x="473" y="365"/>
                  </a:lnTo>
                  <a:lnTo>
                    <a:pt x="327" y="365"/>
                  </a:lnTo>
                  <a:lnTo>
                    <a:pt x="327" y="268"/>
                  </a:lnTo>
                  <a:lnTo>
                    <a:pt x="187" y="268"/>
                  </a:lnTo>
                  <a:lnTo>
                    <a:pt x="187" y="348"/>
                  </a:lnTo>
                  <a:lnTo>
                    <a:pt x="0" y="348"/>
                  </a:lnTo>
                  <a:lnTo>
                    <a:pt x="0" y="511"/>
                  </a:lnTo>
                  <a:lnTo>
                    <a:pt x="187" y="511"/>
                  </a:lnTo>
                  <a:lnTo>
                    <a:pt x="188" y="511"/>
                  </a:lnTo>
                  <a:lnTo>
                    <a:pt x="324" y="511"/>
                  </a:lnTo>
                  <a:lnTo>
                    <a:pt x="327" y="511"/>
                  </a:lnTo>
                  <a:lnTo>
                    <a:pt x="473" y="511"/>
                  </a:lnTo>
                  <a:lnTo>
                    <a:pt x="496" y="511"/>
                  </a:lnTo>
                  <a:lnTo>
                    <a:pt x="611" y="511"/>
                  </a:lnTo>
                  <a:lnTo>
                    <a:pt x="633" y="511"/>
                  </a:lnTo>
                  <a:lnTo>
                    <a:pt x="636" y="511"/>
                  </a:lnTo>
                  <a:lnTo>
                    <a:pt x="694" y="511"/>
                  </a:lnTo>
                  <a:lnTo>
                    <a:pt x="743" y="511"/>
                  </a:lnTo>
                  <a:lnTo>
                    <a:pt x="761" y="511"/>
                  </a:lnTo>
                  <a:lnTo>
                    <a:pt x="763" y="511"/>
                  </a:lnTo>
                  <a:lnTo>
                    <a:pt x="775" y="511"/>
                  </a:lnTo>
                  <a:lnTo>
                    <a:pt x="893" y="511"/>
                  </a:lnTo>
                  <a:lnTo>
                    <a:pt x="894" y="511"/>
                  </a:lnTo>
                  <a:lnTo>
                    <a:pt x="903" y="511"/>
                  </a:lnTo>
                  <a:lnTo>
                    <a:pt x="1008" y="511"/>
                  </a:lnTo>
                  <a:lnTo>
                    <a:pt x="1034" y="511"/>
                  </a:lnTo>
                  <a:lnTo>
                    <a:pt x="1052" y="511"/>
                  </a:lnTo>
                  <a:lnTo>
                    <a:pt x="1126" y="511"/>
                  </a:lnTo>
                  <a:lnTo>
                    <a:pt x="1298" y="511"/>
                  </a:lnTo>
                  <a:lnTo>
                    <a:pt x="1430" y="511"/>
                  </a:lnTo>
                  <a:lnTo>
                    <a:pt x="1447" y="511"/>
                  </a:lnTo>
                  <a:lnTo>
                    <a:pt x="1557" y="511"/>
                  </a:lnTo>
                  <a:lnTo>
                    <a:pt x="1578" y="511"/>
                  </a:lnTo>
                  <a:lnTo>
                    <a:pt x="1715" y="511"/>
                  </a:lnTo>
                  <a:lnTo>
                    <a:pt x="1717" y="511"/>
                  </a:lnTo>
                  <a:lnTo>
                    <a:pt x="1933" y="511"/>
                  </a:lnTo>
                  <a:lnTo>
                    <a:pt x="1938" y="511"/>
                  </a:lnTo>
                  <a:lnTo>
                    <a:pt x="2005" y="511"/>
                  </a:lnTo>
                  <a:lnTo>
                    <a:pt x="2077" y="511"/>
                  </a:lnTo>
                  <a:lnTo>
                    <a:pt x="2153" y="511"/>
                  </a:lnTo>
                  <a:lnTo>
                    <a:pt x="2177" y="511"/>
                  </a:lnTo>
                  <a:lnTo>
                    <a:pt x="2292" y="511"/>
                  </a:lnTo>
                  <a:lnTo>
                    <a:pt x="2315" y="511"/>
                  </a:lnTo>
                  <a:lnTo>
                    <a:pt x="2375" y="511"/>
                  </a:lnTo>
                  <a:lnTo>
                    <a:pt x="2424" y="511"/>
                  </a:lnTo>
                  <a:lnTo>
                    <a:pt x="2441" y="511"/>
                  </a:lnTo>
                  <a:lnTo>
                    <a:pt x="2573" y="511"/>
                  </a:lnTo>
                  <a:lnTo>
                    <a:pt x="2687" y="511"/>
                  </a:lnTo>
                  <a:lnTo>
                    <a:pt x="2687" y="416"/>
                  </a:lnTo>
                  <a:lnTo>
                    <a:pt x="2573" y="4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5288" y="3631"/>
              <a:ext cx="1105" cy="65"/>
            </a:xfrm>
            <a:custGeom>
              <a:avLst/>
              <a:gdLst>
                <a:gd name="T0" fmla="*/ 1277 w 1316"/>
                <a:gd name="T1" fmla="*/ 78 h 78"/>
                <a:gd name="T2" fmla="*/ 39 w 1316"/>
                <a:gd name="T3" fmla="*/ 78 h 78"/>
                <a:gd name="T4" fmla="*/ 0 w 1316"/>
                <a:gd name="T5" fmla="*/ 39 h 78"/>
                <a:gd name="T6" fmla="*/ 39 w 1316"/>
                <a:gd name="T7" fmla="*/ 0 h 78"/>
                <a:gd name="T8" fmla="*/ 1277 w 1316"/>
                <a:gd name="T9" fmla="*/ 0 h 78"/>
                <a:gd name="T10" fmla="*/ 1316 w 1316"/>
                <a:gd name="T11" fmla="*/ 39 h 78"/>
                <a:gd name="T12" fmla="*/ 1277 w 1316"/>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1316" h="78">
                  <a:moveTo>
                    <a:pt x="1277" y="78"/>
                  </a:moveTo>
                  <a:cubicBezTo>
                    <a:pt x="39" y="78"/>
                    <a:pt x="39" y="78"/>
                    <a:pt x="39" y="78"/>
                  </a:cubicBezTo>
                  <a:cubicBezTo>
                    <a:pt x="17" y="78"/>
                    <a:pt x="0" y="60"/>
                    <a:pt x="0" y="39"/>
                  </a:cubicBezTo>
                  <a:cubicBezTo>
                    <a:pt x="0" y="18"/>
                    <a:pt x="17" y="0"/>
                    <a:pt x="39" y="0"/>
                  </a:cubicBezTo>
                  <a:cubicBezTo>
                    <a:pt x="1277" y="0"/>
                    <a:pt x="1277" y="0"/>
                    <a:pt x="1277" y="0"/>
                  </a:cubicBezTo>
                  <a:cubicBezTo>
                    <a:pt x="1298" y="0"/>
                    <a:pt x="1316" y="18"/>
                    <a:pt x="1316" y="39"/>
                  </a:cubicBezTo>
                  <a:cubicBezTo>
                    <a:pt x="1316" y="60"/>
                    <a:pt x="1298" y="78"/>
                    <a:pt x="1277" y="78"/>
                  </a:cubicBez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a:spLocks noChangeArrowheads="1"/>
            </p:cNvSpPr>
            <p:nvPr/>
          </p:nvSpPr>
          <p:spPr bwMode="auto">
            <a:xfrm>
              <a:off x="5360" y="3284"/>
              <a:ext cx="335" cy="12"/>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5"/>
            <p:cNvSpPr>
              <a:spLocks noChangeArrowheads="1"/>
            </p:cNvSpPr>
            <p:nvPr/>
          </p:nvSpPr>
          <p:spPr bwMode="auto">
            <a:xfrm>
              <a:off x="5366" y="3296"/>
              <a:ext cx="246" cy="367"/>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6"/>
            <p:cNvSpPr>
              <a:spLocks noChangeArrowheads="1"/>
            </p:cNvSpPr>
            <p:nvPr/>
          </p:nvSpPr>
          <p:spPr bwMode="auto">
            <a:xfrm>
              <a:off x="5366" y="3296"/>
              <a:ext cx="246"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5364" y="3571"/>
              <a:ext cx="205" cy="92"/>
            </a:xfrm>
            <a:custGeom>
              <a:avLst/>
              <a:gdLst>
                <a:gd name="T0" fmla="*/ 141 w 205"/>
                <a:gd name="T1" fmla="*/ 0 h 92"/>
                <a:gd name="T2" fmla="*/ 0 w 205"/>
                <a:gd name="T3" fmla="*/ 6 h 92"/>
                <a:gd name="T4" fmla="*/ 61 w 205"/>
                <a:gd name="T5" fmla="*/ 92 h 92"/>
                <a:gd name="T6" fmla="*/ 205 w 205"/>
                <a:gd name="T7" fmla="*/ 92 h 92"/>
                <a:gd name="T8" fmla="*/ 141 w 205"/>
                <a:gd name="T9" fmla="*/ 0 h 92"/>
              </a:gdLst>
              <a:ahLst/>
              <a:cxnLst>
                <a:cxn ang="0">
                  <a:pos x="T0" y="T1"/>
                </a:cxn>
                <a:cxn ang="0">
                  <a:pos x="T2" y="T3"/>
                </a:cxn>
                <a:cxn ang="0">
                  <a:pos x="T4" y="T5"/>
                </a:cxn>
                <a:cxn ang="0">
                  <a:pos x="T6" y="T7"/>
                </a:cxn>
                <a:cxn ang="0">
                  <a:pos x="T8" y="T9"/>
                </a:cxn>
              </a:cxnLst>
              <a:rect l="0" t="0" r="r" b="b"/>
              <a:pathLst>
                <a:path w="205" h="92">
                  <a:moveTo>
                    <a:pt x="141" y="0"/>
                  </a:moveTo>
                  <a:lnTo>
                    <a:pt x="0" y="6"/>
                  </a:lnTo>
                  <a:lnTo>
                    <a:pt x="61" y="92"/>
                  </a:lnTo>
                  <a:lnTo>
                    <a:pt x="205" y="92"/>
                  </a:lnTo>
                  <a:lnTo>
                    <a:pt x="141" y="0"/>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5364" y="3571"/>
              <a:ext cx="205" cy="92"/>
            </a:xfrm>
            <a:custGeom>
              <a:avLst/>
              <a:gdLst>
                <a:gd name="T0" fmla="*/ 141 w 205"/>
                <a:gd name="T1" fmla="*/ 0 h 92"/>
                <a:gd name="T2" fmla="*/ 0 w 205"/>
                <a:gd name="T3" fmla="*/ 6 h 92"/>
                <a:gd name="T4" fmla="*/ 61 w 205"/>
                <a:gd name="T5" fmla="*/ 92 h 92"/>
                <a:gd name="T6" fmla="*/ 205 w 205"/>
                <a:gd name="T7" fmla="*/ 92 h 92"/>
                <a:gd name="T8" fmla="*/ 141 w 205"/>
                <a:gd name="T9" fmla="*/ 0 h 92"/>
              </a:gdLst>
              <a:ahLst/>
              <a:cxnLst>
                <a:cxn ang="0">
                  <a:pos x="T0" y="T1"/>
                </a:cxn>
                <a:cxn ang="0">
                  <a:pos x="T2" y="T3"/>
                </a:cxn>
                <a:cxn ang="0">
                  <a:pos x="T4" y="T5"/>
                </a:cxn>
                <a:cxn ang="0">
                  <a:pos x="T6" y="T7"/>
                </a:cxn>
                <a:cxn ang="0">
                  <a:pos x="T8" y="T9"/>
                </a:cxn>
              </a:cxnLst>
              <a:rect l="0" t="0" r="r" b="b"/>
              <a:pathLst>
                <a:path w="205" h="92">
                  <a:moveTo>
                    <a:pt x="141" y="0"/>
                  </a:moveTo>
                  <a:lnTo>
                    <a:pt x="0" y="6"/>
                  </a:lnTo>
                  <a:lnTo>
                    <a:pt x="61" y="92"/>
                  </a:lnTo>
                  <a:lnTo>
                    <a:pt x="205" y="92"/>
                  </a:lnTo>
                  <a:lnTo>
                    <a:pt x="1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p:cNvSpPr>
              <a:spLocks noChangeArrowheads="1"/>
            </p:cNvSpPr>
            <p:nvPr/>
          </p:nvSpPr>
          <p:spPr bwMode="auto">
            <a:xfrm>
              <a:off x="5612" y="3296"/>
              <a:ext cx="79" cy="367"/>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5612" y="3335"/>
              <a:ext cx="79" cy="328"/>
            </a:xfrm>
            <a:custGeom>
              <a:avLst/>
              <a:gdLst>
                <a:gd name="T0" fmla="*/ 0 w 79"/>
                <a:gd name="T1" fmla="*/ 328 h 328"/>
                <a:gd name="T2" fmla="*/ 79 w 79"/>
                <a:gd name="T3" fmla="*/ 328 h 328"/>
                <a:gd name="T4" fmla="*/ 79 w 79"/>
                <a:gd name="T5" fmla="*/ 0 h 328"/>
                <a:gd name="T6" fmla="*/ 0 w 79"/>
                <a:gd name="T7" fmla="*/ 87 h 328"/>
                <a:gd name="T8" fmla="*/ 0 w 79"/>
                <a:gd name="T9" fmla="*/ 328 h 328"/>
              </a:gdLst>
              <a:ahLst/>
              <a:cxnLst>
                <a:cxn ang="0">
                  <a:pos x="T0" y="T1"/>
                </a:cxn>
                <a:cxn ang="0">
                  <a:pos x="T2" y="T3"/>
                </a:cxn>
                <a:cxn ang="0">
                  <a:pos x="T4" y="T5"/>
                </a:cxn>
                <a:cxn ang="0">
                  <a:pos x="T6" y="T7"/>
                </a:cxn>
                <a:cxn ang="0">
                  <a:pos x="T8" y="T9"/>
                </a:cxn>
              </a:cxnLst>
              <a:rect l="0" t="0" r="r" b="b"/>
              <a:pathLst>
                <a:path w="79" h="328">
                  <a:moveTo>
                    <a:pt x="0" y="328"/>
                  </a:moveTo>
                  <a:lnTo>
                    <a:pt x="79" y="328"/>
                  </a:lnTo>
                  <a:lnTo>
                    <a:pt x="79" y="0"/>
                  </a:lnTo>
                  <a:lnTo>
                    <a:pt x="0" y="87"/>
                  </a:lnTo>
                  <a:lnTo>
                    <a:pt x="0" y="328"/>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p:cNvSpPr>
              <a:spLocks noChangeArrowheads="1"/>
            </p:cNvSpPr>
            <p:nvPr/>
          </p:nvSpPr>
          <p:spPr bwMode="auto">
            <a:xfrm>
              <a:off x="5366" y="3326"/>
              <a:ext cx="246" cy="8"/>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p:cNvSpPr>
              <a:spLocks noChangeArrowheads="1"/>
            </p:cNvSpPr>
            <p:nvPr/>
          </p:nvSpPr>
          <p:spPr bwMode="auto">
            <a:xfrm>
              <a:off x="5366" y="3427"/>
              <a:ext cx="246" cy="8"/>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3"/>
            <p:cNvSpPr>
              <a:spLocks noChangeArrowheads="1"/>
            </p:cNvSpPr>
            <p:nvPr/>
          </p:nvSpPr>
          <p:spPr bwMode="auto">
            <a:xfrm>
              <a:off x="5366" y="3533"/>
              <a:ext cx="246" cy="9"/>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5391" y="3343"/>
              <a:ext cx="39" cy="70"/>
            </a:xfrm>
            <a:custGeom>
              <a:avLst/>
              <a:gdLst>
                <a:gd name="T0" fmla="*/ 26 w 47"/>
                <a:gd name="T1" fmla="*/ 0 h 84"/>
                <a:gd name="T2" fmla="*/ 21 w 47"/>
                <a:gd name="T3" fmla="*/ 0 h 84"/>
                <a:gd name="T4" fmla="*/ 0 w 47"/>
                <a:gd name="T5" fmla="*/ 21 h 84"/>
                <a:gd name="T6" fmla="*/ 0 w 47"/>
                <a:gd name="T7" fmla="*/ 84 h 84"/>
                <a:gd name="T8" fmla="*/ 47 w 47"/>
                <a:gd name="T9" fmla="*/ 84 h 84"/>
                <a:gd name="T10" fmla="*/ 47 w 47"/>
                <a:gd name="T11" fmla="*/ 21 h 84"/>
                <a:gd name="T12" fmla="*/ 26 w 47"/>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26" y="0"/>
                  </a:moveTo>
                  <a:cubicBezTo>
                    <a:pt x="21" y="0"/>
                    <a:pt x="21" y="0"/>
                    <a:pt x="21" y="0"/>
                  </a:cubicBezTo>
                  <a:cubicBezTo>
                    <a:pt x="10" y="0"/>
                    <a:pt x="0" y="10"/>
                    <a:pt x="0" y="21"/>
                  </a:cubicBezTo>
                  <a:cubicBezTo>
                    <a:pt x="0" y="84"/>
                    <a:pt x="0" y="84"/>
                    <a:pt x="0" y="84"/>
                  </a:cubicBezTo>
                  <a:cubicBezTo>
                    <a:pt x="47" y="84"/>
                    <a:pt x="47" y="84"/>
                    <a:pt x="47" y="84"/>
                  </a:cubicBezTo>
                  <a:cubicBezTo>
                    <a:pt x="47" y="21"/>
                    <a:pt x="47" y="21"/>
                    <a:pt x="47" y="21"/>
                  </a:cubicBezTo>
                  <a:cubicBezTo>
                    <a:pt x="47" y="10"/>
                    <a:pt x="38" y="0"/>
                    <a:pt x="26"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5470" y="3343"/>
              <a:ext cx="39" cy="70"/>
            </a:xfrm>
            <a:custGeom>
              <a:avLst/>
              <a:gdLst>
                <a:gd name="T0" fmla="*/ 26 w 47"/>
                <a:gd name="T1" fmla="*/ 0 h 84"/>
                <a:gd name="T2" fmla="*/ 21 w 47"/>
                <a:gd name="T3" fmla="*/ 0 h 84"/>
                <a:gd name="T4" fmla="*/ 0 w 47"/>
                <a:gd name="T5" fmla="*/ 21 h 84"/>
                <a:gd name="T6" fmla="*/ 0 w 47"/>
                <a:gd name="T7" fmla="*/ 84 h 84"/>
                <a:gd name="T8" fmla="*/ 47 w 47"/>
                <a:gd name="T9" fmla="*/ 84 h 84"/>
                <a:gd name="T10" fmla="*/ 47 w 47"/>
                <a:gd name="T11" fmla="*/ 21 h 84"/>
                <a:gd name="T12" fmla="*/ 26 w 47"/>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26" y="0"/>
                  </a:moveTo>
                  <a:cubicBezTo>
                    <a:pt x="21" y="0"/>
                    <a:pt x="21" y="0"/>
                    <a:pt x="21" y="0"/>
                  </a:cubicBezTo>
                  <a:cubicBezTo>
                    <a:pt x="10" y="0"/>
                    <a:pt x="0" y="10"/>
                    <a:pt x="0" y="21"/>
                  </a:cubicBezTo>
                  <a:cubicBezTo>
                    <a:pt x="0" y="84"/>
                    <a:pt x="0" y="84"/>
                    <a:pt x="0" y="84"/>
                  </a:cubicBezTo>
                  <a:cubicBezTo>
                    <a:pt x="47" y="84"/>
                    <a:pt x="47" y="84"/>
                    <a:pt x="47" y="84"/>
                  </a:cubicBezTo>
                  <a:cubicBezTo>
                    <a:pt x="47" y="21"/>
                    <a:pt x="47" y="21"/>
                    <a:pt x="47" y="21"/>
                  </a:cubicBezTo>
                  <a:cubicBezTo>
                    <a:pt x="47" y="10"/>
                    <a:pt x="38" y="0"/>
                    <a:pt x="26"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5548" y="3343"/>
              <a:ext cx="40" cy="70"/>
            </a:xfrm>
            <a:custGeom>
              <a:avLst/>
              <a:gdLst>
                <a:gd name="T0" fmla="*/ 26 w 47"/>
                <a:gd name="T1" fmla="*/ 0 h 84"/>
                <a:gd name="T2" fmla="*/ 21 w 47"/>
                <a:gd name="T3" fmla="*/ 0 h 84"/>
                <a:gd name="T4" fmla="*/ 0 w 47"/>
                <a:gd name="T5" fmla="*/ 21 h 84"/>
                <a:gd name="T6" fmla="*/ 0 w 47"/>
                <a:gd name="T7" fmla="*/ 84 h 84"/>
                <a:gd name="T8" fmla="*/ 47 w 47"/>
                <a:gd name="T9" fmla="*/ 84 h 84"/>
                <a:gd name="T10" fmla="*/ 47 w 47"/>
                <a:gd name="T11" fmla="*/ 21 h 84"/>
                <a:gd name="T12" fmla="*/ 26 w 47"/>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26" y="0"/>
                  </a:moveTo>
                  <a:cubicBezTo>
                    <a:pt x="21" y="0"/>
                    <a:pt x="21" y="0"/>
                    <a:pt x="21" y="0"/>
                  </a:cubicBezTo>
                  <a:cubicBezTo>
                    <a:pt x="10" y="0"/>
                    <a:pt x="0" y="10"/>
                    <a:pt x="0" y="21"/>
                  </a:cubicBezTo>
                  <a:cubicBezTo>
                    <a:pt x="0" y="84"/>
                    <a:pt x="0" y="84"/>
                    <a:pt x="0" y="84"/>
                  </a:cubicBezTo>
                  <a:cubicBezTo>
                    <a:pt x="47" y="84"/>
                    <a:pt x="47" y="84"/>
                    <a:pt x="47" y="84"/>
                  </a:cubicBezTo>
                  <a:cubicBezTo>
                    <a:pt x="47" y="21"/>
                    <a:pt x="47" y="21"/>
                    <a:pt x="47" y="21"/>
                  </a:cubicBezTo>
                  <a:cubicBezTo>
                    <a:pt x="47" y="10"/>
                    <a:pt x="38" y="0"/>
                    <a:pt x="26"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5391" y="3449"/>
              <a:ext cx="39" cy="70"/>
            </a:xfrm>
            <a:custGeom>
              <a:avLst/>
              <a:gdLst>
                <a:gd name="T0" fmla="*/ 26 w 47"/>
                <a:gd name="T1" fmla="*/ 0 h 84"/>
                <a:gd name="T2" fmla="*/ 21 w 47"/>
                <a:gd name="T3" fmla="*/ 0 h 84"/>
                <a:gd name="T4" fmla="*/ 0 w 47"/>
                <a:gd name="T5" fmla="*/ 21 h 84"/>
                <a:gd name="T6" fmla="*/ 0 w 47"/>
                <a:gd name="T7" fmla="*/ 84 h 84"/>
                <a:gd name="T8" fmla="*/ 47 w 47"/>
                <a:gd name="T9" fmla="*/ 84 h 84"/>
                <a:gd name="T10" fmla="*/ 47 w 47"/>
                <a:gd name="T11" fmla="*/ 21 h 84"/>
                <a:gd name="T12" fmla="*/ 26 w 47"/>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26" y="0"/>
                  </a:moveTo>
                  <a:cubicBezTo>
                    <a:pt x="21" y="0"/>
                    <a:pt x="21" y="0"/>
                    <a:pt x="21" y="0"/>
                  </a:cubicBezTo>
                  <a:cubicBezTo>
                    <a:pt x="10" y="0"/>
                    <a:pt x="0" y="10"/>
                    <a:pt x="0" y="21"/>
                  </a:cubicBezTo>
                  <a:cubicBezTo>
                    <a:pt x="0" y="84"/>
                    <a:pt x="0" y="84"/>
                    <a:pt x="0" y="84"/>
                  </a:cubicBezTo>
                  <a:cubicBezTo>
                    <a:pt x="47" y="84"/>
                    <a:pt x="47" y="84"/>
                    <a:pt x="47" y="84"/>
                  </a:cubicBezTo>
                  <a:cubicBezTo>
                    <a:pt x="47" y="21"/>
                    <a:pt x="47" y="21"/>
                    <a:pt x="47" y="21"/>
                  </a:cubicBezTo>
                  <a:cubicBezTo>
                    <a:pt x="47" y="10"/>
                    <a:pt x="38" y="0"/>
                    <a:pt x="26"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5470" y="3449"/>
              <a:ext cx="39" cy="70"/>
            </a:xfrm>
            <a:custGeom>
              <a:avLst/>
              <a:gdLst>
                <a:gd name="T0" fmla="*/ 26 w 47"/>
                <a:gd name="T1" fmla="*/ 0 h 84"/>
                <a:gd name="T2" fmla="*/ 21 w 47"/>
                <a:gd name="T3" fmla="*/ 0 h 84"/>
                <a:gd name="T4" fmla="*/ 0 w 47"/>
                <a:gd name="T5" fmla="*/ 21 h 84"/>
                <a:gd name="T6" fmla="*/ 0 w 47"/>
                <a:gd name="T7" fmla="*/ 84 h 84"/>
                <a:gd name="T8" fmla="*/ 47 w 47"/>
                <a:gd name="T9" fmla="*/ 84 h 84"/>
                <a:gd name="T10" fmla="*/ 47 w 47"/>
                <a:gd name="T11" fmla="*/ 21 h 84"/>
                <a:gd name="T12" fmla="*/ 26 w 47"/>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26" y="0"/>
                  </a:moveTo>
                  <a:cubicBezTo>
                    <a:pt x="21" y="0"/>
                    <a:pt x="21" y="0"/>
                    <a:pt x="21" y="0"/>
                  </a:cubicBezTo>
                  <a:cubicBezTo>
                    <a:pt x="10" y="0"/>
                    <a:pt x="0" y="10"/>
                    <a:pt x="0" y="21"/>
                  </a:cubicBezTo>
                  <a:cubicBezTo>
                    <a:pt x="0" y="84"/>
                    <a:pt x="0" y="84"/>
                    <a:pt x="0" y="84"/>
                  </a:cubicBezTo>
                  <a:cubicBezTo>
                    <a:pt x="47" y="84"/>
                    <a:pt x="47" y="84"/>
                    <a:pt x="47" y="84"/>
                  </a:cubicBezTo>
                  <a:cubicBezTo>
                    <a:pt x="47" y="21"/>
                    <a:pt x="47" y="21"/>
                    <a:pt x="47" y="21"/>
                  </a:cubicBezTo>
                  <a:cubicBezTo>
                    <a:pt x="47" y="10"/>
                    <a:pt x="38" y="0"/>
                    <a:pt x="26"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5548" y="3449"/>
              <a:ext cx="40" cy="70"/>
            </a:xfrm>
            <a:custGeom>
              <a:avLst/>
              <a:gdLst>
                <a:gd name="T0" fmla="*/ 26 w 47"/>
                <a:gd name="T1" fmla="*/ 0 h 84"/>
                <a:gd name="T2" fmla="*/ 21 w 47"/>
                <a:gd name="T3" fmla="*/ 0 h 84"/>
                <a:gd name="T4" fmla="*/ 0 w 47"/>
                <a:gd name="T5" fmla="*/ 21 h 84"/>
                <a:gd name="T6" fmla="*/ 0 w 47"/>
                <a:gd name="T7" fmla="*/ 84 h 84"/>
                <a:gd name="T8" fmla="*/ 47 w 47"/>
                <a:gd name="T9" fmla="*/ 84 h 84"/>
                <a:gd name="T10" fmla="*/ 47 w 47"/>
                <a:gd name="T11" fmla="*/ 21 h 84"/>
                <a:gd name="T12" fmla="*/ 26 w 47"/>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26" y="0"/>
                  </a:moveTo>
                  <a:cubicBezTo>
                    <a:pt x="21" y="0"/>
                    <a:pt x="21" y="0"/>
                    <a:pt x="21" y="0"/>
                  </a:cubicBezTo>
                  <a:cubicBezTo>
                    <a:pt x="10" y="0"/>
                    <a:pt x="0" y="10"/>
                    <a:pt x="0" y="21"/>
                  </a:cubicBezTo>
                  <a:cubicBezTo>
                    <a:pt x="0" y="84"/>
                    <a:pt x="0" y="84"/>
                    <a:pt x="0" y="84"/>
                  </a:cubicBezTo>
                  <a:cubicBezTo>
                    <a:pt x="47" y="84"/>
                    <a:pt x="47" y="84"/>
                    <a:pt x="47" y="84"/>
                  </a:cubicBezTo>
                  <a:cubicBezTo>
                    <a:pt x="47" y="21"/>
                    <a:pt x="47" y="21"/>
                    <a:pt x="47" y="21"/>
                  </a:cubicBezTo>
                  <a:cubicBezTo>
                    <a:pt x="47" y="10"/>
                    <a:pt x="38" y="0"/>
                    <a:pt x="26"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0"/>
            <p:cNvSpPr>
              <a:spLocks noChangeArrowheads="1"/>
            </p:cNvSpPr>
            <p:nvPr/>
          </p:nvSpPr>
          <p:spPr bwMode="auto">
            <a:xfrm>
              <a:off x="5617" y="3284"/>
              <a:ext cx="78" cy="12"/>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p:cNvSpPr>
              <a:spLocks noChangeArrowheads="1"/>
            </p:cNvSpPr>
            <p:nvPr/>
          </p:nvSpPr>
          <p:spPr bwMode="auto">
            <a:xfrm>
              <a:off x="5520" y="3590"/>
              <a:ext cx="39" cy="73"/>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2"/>
            <p:cNvSpPr>
              <a:spLocks noChangeArrowheads="1"/>
            </p:cNvSpPr>
            <p:nvPr/>
          </p:nvSpPr>
          <p:spPr bwMode="auto">
            <a:xfrm>
              <a:off x="5432" y="3614"/>
              <a:ext cx="56" cy="29"/>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3"/>
            <p:cNvSpPr>
              <a:spLocks noChangeArrowheads="1"/>
            </p:cNvSpPr>
            <p:nvPr/>
          </p:nvSpPr>
          <p:spPr bwMode="auto">
            <a:xfrm>
              <a:off x="5432" y="3614"/>
              <a:ext cx="56"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4"/>
            <p:cNvSpPr>
              <a:spLocks noChangeArrowheads="1"/>
            </p:cNvSpPr>
            <p:nvPr/>
          </p:nvSpPr>
          <p:spPr bwMode="auto">
            <a:xfrm>
              <a:off x="5389" y="3614"/>
              <a:ext cx="46" cy="29"/>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a:spLocks noChangeArrowheads="1"/>
            </p:cNvSpPr>
            <p:nvPr/>
          </p:nvSpPr>
          <p:spPr bwMode="auto">
            <a:xfrm>
              <a:off x="5389" y="3614"/>
              <a:ext cx="46"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5348" y="3571"/>
              <a:ext cx="157" cy="46"/>
            </a:xfrm>
            <a:custGeom>
              <a:avLst/>
              <a:gdLst>
                <a:gd name="T0" fmla="*/ 157 w 157"/>
                <a:gd name="T1" fmla="*/ 0 h 46"/>
                <a:gd name="T2" fmla="*/ 17 w 157"/>
                <a:gd name="T3" fmla="*/ 0 h 46"/>
                <a:gd name="T4" fmla="*/ 0 w 157"/>
                <a:gd name="T5" fmla="*/ 31 h 46"/>
                <a:gd name="T6" fmla="*/ 0 w 157"/>
                <a:gd name="T7" fmla="*/ 46 h 46"/>
                <a:gd name="T8" fmla="*/ 157 w 157"/>
                <a:gd name="T9" fmla="*/ 46 h 46"/>
                <a:gd name="T10" fmla="*/ 157 w 157"/>
                <a:gd name="T11" fmla="*/ 0 h 46"/>
              </a:gdLst>
              <a:ahLst/>
              <a:cxnLst>
                <a:cxn ang="0">
                  <a:pos x="T0" y="T1"/>
                </a:cxn>
                <a:cxn ang="0">
                  <a:pos x="T2" y="T3"/>
                </a:cxn>
                <a:cxn ang="0">
                  <a:pos x="T4" y="T5"/>
                </a:cxn>
                <a:cxn ang="0">
                  <a:pos x="T6" y="T7"/>
                </a:cxn>
                <a:cxn ang="0">
                  <a:pos x="T8" y="T9"/>
                </a:cxn>
                <a:cxn ang="0">
                  <a:pos x="T10" y="T11"/>
                </a:cxn>
              </a:cxnLst>
              <a:rect l="0" t="0" r="r" b="b"/>
              <a:pathLst>
                <a:path w="157" h="46">
                  <a:moveTo>
                    <a:pt x="157" y="0"/>
                  </a:moveTo>
                  <a:lnTo>
                    <a:pt x="17" y="0"/>
                  </a:lnTo>
                  <a:lnTo>
                    <a:pt x="0" y="31"/>
                  </a:lnTo>
                  <a:lnTo>
                    <a:pt x="0" y="46"/>
                  </a:lnTo>
                  <a:lnTo>
                    <a:pt x="157" y="46"/>
                  </a:lnTo>
                  <a:lnTo>
                    <a:pt x="157" y="0"/>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5348" y="3571"/>
              <a:ext cx="157" cy="46"/>
            </a:xfrm>
            <a:custGeom>
              <a:avLst/>
              <a:gdLst>
                <a:gd name="T0" fmla="*/ 157 w 157"/>
                <a:gd name="T1" fmla="*/ 0 h 46"/>
                <a:gd name="T2" fmla="*/ 17 w 157"/>
                <a:gd name="T3" fmla="*/ 0 h 46"/>
                <a:gd name="T4" fmla="*/ 0 w 157"/>
                <a:gd name="T5" fmla="*/ 31 h 46"/>
                <a:gd name="T6" fmla="*/ 0 w 157"/>
                <a:gd name="T7" fmla="*/ 46 h 46"/>
                <a:gd name="T8" fmla="*/ 157 w 157"/>
                <a:gd name="T9" fmla="*/ 46 h 46"/>
                <a:gd name="T10" fmla="*/ 157 w 157"/>
                <a:gd name="T11" fmla="*/ 0 h 46"/>
              </a:gdLst>
              <a:ahLst/>
              <a:cxnLst>
                <a:cxn ang="0">
                  <a:pos x="T0" y="T1"/>
                </a:cxn>
                <a:cxn ang="0">
                  <a:pos x="T2" y="T3"/>
                </a:cxn>
                <a:cxn ang="0">
                  <a:pos x="T4" y="T5"/>
                </a:cxn>
                <a:cxn ang="0">
                  <a:pos x="T6" y="T7"/>
                </a:cxn>
                <a:cxn ang="0">
                  <a:pos x="T8" y="T9"/>
                </a:cxn>
                <a:cxn ang="0">
                  <a:pos x="T10" y="T11"/>
                </a:cxn>
              </a:cxnLst>
              <a:rect l="0" t="0" r="r" b="b"/>
              <a:pathLst>
                <a:path w="157" h="46">
                  <a:moveTo>
                    <a:pt x="157" y="0"/>
                  </a:moveTo>
                  <a:lnTo>
                    <a:pt x="17" y="0"/>
                  </a:lnTo>
                  <a:lnTo>
                    <a:pt x="0" y="31"/>
                  </a:lnTo>
                  <a:lnTo>
                    <a:pt x="0" y="46"/>
                  </a:lnTo>
                  <a:lnTo>
                    <a:pt x="157" y="46"/>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8"/>
            <p:cNvSpPr>
              <a:spLocks noChangeArrowheads="1"/>
            </p:cNvSpPr>
            <p:nvPr/>
          </p:nvSpPr>
          <p:spPr bwMode="auto">
            <a:xfrm>
              <a:off x="5468" y="3602"/>
              <a:ext cx="17" cy="1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9"/>
            <p:cNvSpPr>
              <a:spLocks noChangeArrowheads="1"/>
            </p:cNvSpPr>
            <p:nvPr/>
          </p:nvSpPr>
          <p:spPr bwMode="auto">
            <a:xfrm>
              <a:off x="5468" y="3602"/>
              <a:ext cx="17"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40"/>
            <p:cNvSpPr>
              <a:spLocks noChangeArrowheads="1"/>
            </p:cNvSpPr>
            <p:nvPr/>
          </p:nvSpPr>
          <p:spPr bwMode="auto">
            <a:xfrm>
              <a:off x="5428" y="3602"/>
              <a:ext cx="16" cy="1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a:spLocks noChangeArrowheads="1"/>
            </p:cNvSpPr>
            <p:nvPr/>
          </p:nvSpPr>
          <p:spPr bwMode="auto">
            <a:xfrm>
              <a:off x="5428" y="3602"/>
              <a:ext cx="16"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2"/>
            <p:cNvSpPr>
              <a:spLocks noChangeArrowheads="1"/>
            </p:cNvSpPr>
            <p:nvPr/>
          </p:nvSpPr>
          <p:spPr bwMode="auto">
            <a:xfrm>
              <a:off x="5388" y="3602"/>
              <a:ext cx="16" cy="1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5388" y="3602"/>
              <a:ext cx="16"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44"/>
            <p:cNvSpPr>
              <a:spLocks noChangeArrowheads="1"/>
            </p:cNvSpPr>
            <p:nvPr/>
          </p:nvSpPr>
          <p:spPr bwMode="auto">
            <a:xfrm>
              <a:off x="5348" y="3602"/>
              <a:ext cx="17" cy="1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a:spLocks noChangeArrowheads="1"/>
            </p:cNvSpPr>
            <p:nvPr/>
          </p:nvSpPr>
          <p:spPr bwMode="auto">
            <a:xfrm>
              <a:off x="5348" y="3602"/>
              <a:ext cx="17"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5348" y="3571"/>
              <a:ext cx="34" cy="31"/>
            </a:xfrm>
            <a:custGeom>
              <a:avLst/>
              <a:gdLst>
                <a:gd name="T0" fmla="*/ 0 w 34"/>
                <a:gd name="T1" fmla="*/ 31 h 31"/>
                <a:gd name="T2" fmla="*/ 17 w 34"/>
                <a:gd name="T3" fmla="*/ 31 h 31"/>
                <a:gd name="T4" fmla="*/ 34 w 34"/>
                <a:gd name="T5" fmla="*/ 0 h 31"/>
                <a:gd name="T6" fmla="*/ 17 w 34"/>
                <a:gd name="T7" fmla="*/ 0 h 31"/>
                <a:gd name="T8" fmla="*/ 0 w 34"/>
                <a:gd name="T9" fmla="*/ 31 h 31"/>
              </a:gdLst>
              <a:ahLst/>
              <a:cxnLst>
                <a:cxn ang="0">
                  <a:pos x="T0" y="T1"/>
                </a:cxn>
                <a:cxn ang="0">
                  <a:pos x="T2" y="T3"/>
                </a:cxn>
                <a:cxn ang="0">
                  <a:pos x="T4" y="T5"/>
                </a:cxn>
                <a:cxn ang="0">
                  <a:pos x="T6" y="T7"/>
                </a:cxn>
                <a:cxn ang="0">
                  <a:pos x="T8" y="T9"/>
                </a:cxn>
              </a:cxnLst>
              <a:rect l="0" t="0" r="r" b="b"/>
              <a:pathLst>
                <a:path w="34" h="31">
                  <a:moveTo>
                    <a:pt x="0" y="31"/>
                  </a:moveTo>
                  <a:lnTo>
                    <a:pt x="17" y="31"/>
                  </a:lnTo>
                  <a:lnTo>
                    <a:pt x="34" y="0"/>
                  </a:lnTo>
                  <a:lnTo>
                    <a:pt x="17" y="0"/>
                  </a:lnTo>
                  <a:lnTo>
                    <a:pt x="0" y="31"/>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5348" y="3571"/>
              <a:ext cx="34" cy="31"/>
            </a:xfrm>
            <a:custGeom>
              <a:avLst/>
              <a:gdLst>
                <a:gd name="T0" fmla="*/ 0 w 34"/>
                <a:gd name="T1" fmla="*/ 31 h 31"/>
                <a:gd name="T2" fmla="*/ 17 w 34"/>
                <a:gd name="T3" fmla="*/ 31 h 31"/>
                <a:gd name="T4" fmla="*/ 34 w 34"/>
                <a:gd name="T5" fmla="*/ 0 h 31"/>
                <a:gd name="T6" fmla="*/ 17 w 34"/>
                <a:gd name="T7" fmla="*/ 0 h 31"/>
                <a:gd name="T8" fmla="*/ 0 w 34"/>
                <a:gd name="T9" fmla="*/ 31 h 31"/>
              </a:gdLst>
              <a:ahLst/>
              <a:cxnLst>
                <a:cxn ang="0">
                  <a:pos x="T0" y="T1"/>
                </a:cxn>
                <a:cxn ang="0">
                  <a:pos x="T2" y="T3"/>
                </a:cxn>
                <a:cxn ang="0">
                  <a:pos x="T4" y="T5"/>
                </a:cxn>
                <a:cxn ang="0">
                  <a:pos x="T6" y="T7"/>
                </a:cxn>
                <a:cxn ang="0">
                  <a:pos x="T8" y="T9"/>
                </a:cxn>
              </a:cxnLst>
              <a:rect l="0" t="0" r="r" b="b"/>
              <a:pathLst>
                <a:path w="34" h="31">
                  <a:moveTo>
                    <a:pt x="0" y="31"/>
                  </a:moveTo>
                  <a:lnTo>
                    <a:pt x="17" y="31"/>
                  </a:lnTo>
                  <a:lnTo>
                    <a:pt x="34" y="0"/>
                  </a:lnTo>
                  <a:lnTo>
                    <a:pt x="17" y="0"/>
                  </a:lnTo>
                  <a:lnTo>
                    <a:pt x="0"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5388" y="3571"/>
              <a:ext cx="35" cy="31"/>
            </a:xfrm>
            <a:custGeom>
              <a:avLst/>
              <a:gdLst>
                <a:gd name="T0" fmla="*/ 0 w 35"/>
                <a:gd name="T1" fmla="*/ 31 h 31"/>
                <a:gd name="T2" fmla="*/ 16 w 35"/>
                <a:gd name="T3" fmla="*/ 31 h 31"/>
                <a:gd name="T4" fmla="*/ 35 w 35"/>
                <a:gd name="T5" fmla="*/ 0 h 31"/>
                <a:gd name="T6" fmla="*/ 18 w 35"/>
                <a:gd name="T7" fmla="*/ 0 h 31"/>
                <a:gd name="T8" fmla="*/ 0 w 35"/>
                <a:gd name="T9" fmla="*/ 31 h 31"/>
              </a:gdLst>
              <a:ahLst/>
              <a:cxnLst>
                <a:cxn ang="0">
                  <a:pos x="T0" y="T1"/>
                </a:cxn>
                <a:cxn ang="0">
                  <a:pos x="T2" y="T3"/>
                </a:cxn>
                <a:cxn ang="0">
                  <a:pos x="T4" y="T5"/>
                </a:cxn>
                <a:cxn ang="0">
                  <a:pos x="T6" y="T7"/>
                </a:cxn>
                <a:cxn ang="0">
                  <a:pos x="T8" y="T9"/>
                </a:cxn>
              </a:cxnLst>
              <a:rect l="0" t="0" r="r" b="b"/>
              <a:pathLst>
                <a:path w="35" h="31">
                  <a:moveTo>
                    <a:pt x="0" y="31"/>
                  </a:moveTo>
                  <a:lnTo>
                    <a:pt x="16" y="31"/>
                  </a:lnTo>
                  <a:lnTo>
                    <a:pt x="35" y="0"/>
                  </a:lnTo>
                  <a:lnTo>
                    <a:pt x="18" y="0"/>
                  </a:lnTo>
                  <a:lnTo>
                    <a:pt x="0" y="31"/>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5388" y="3571"/>
              <a:ext cx="35" cy="31"/>
            </a:xfrm>
            <a:custGeom>
              <a:avLst/>
              <a:gdLst>
                <a:gd name="T0" fmla="*/ 0 w 35"/>
                <a:gd name="T1" fmla="*/ 31 h 31"/>
                <a:gd name="T2" fmla="*/ 16 w 35"/>
                <a:gd name="T3" fmla="*/ 31 h 31"/>
                <a:gd name="T4" fmla="*/ 35 w 35"/>
                <a:gd name="T5" fmla="*/ 0 h 31"/>
                <a:gd name="T6" fmla="*/ 18 w 35"/>
                <a:gd name="T7" fmla="*/ 0 h 31"/>
                <a:gd name="T8" fmla="*/ 0 w 35"/>
                <a:gd name="T9" fmla="*/ 31 h 31"/>
              </a:gdLst>
              <a:ahLst/>
              <a:cxnLst>
                <a:cxn ang="0">
                  <a:pos x="T0" y="T1"/>
                </a:cxn>
                <a:cxn ang="0">
                  <a:pos x="T2" y="T3"/>
                </a:cxn>
                <a:cxn ang="0">
                  <a:pos x="T4" y="T5"/>
                </a:cxn>
                <a:cxn ang="0">
                  <a:pos x="T6" y="T7"/>
                </a:cxn>
                <a:cxn ang="0">
                  <a:pos x="T8" y="T9"/>
                </a:cxn>
              </a:cxnLst>
              <a:rect l="0" t="0" r="r" b="b"/>
              <a:pathLst>
                <a:path w="35" h="31">
                  <a:moveTo>
                    <a:pt x="0" y="31"/>
                  </a:moveTo>
                  <a:lnTo>
                    <a:pt x="16" y="31"/>
                  </a:lnTo>
                  <a:lnTo>
                    <a:pt x="35" y="0"/>
                  </a:lnTo>
                  <a:lnTo>
                    <a:pt x="18" y="0"/>
                  </a:lnTo>
                  <a:lnTo>
                    <a:pt x="0"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5428" y="3571"/>
              <a:ext cx="34" cy="31"/>
            </a:xfrm>
            <a:custGeom>
              <a:avLst/>
              <a:gdLst>
                <a:gd name="T0" fmla="*/ 0 w 34"/>
                <a:gd name="T1" fmla="*/ 31 h 31"/>
                <a:gd name="T2" fmla="*/ 16 w 34"/>
                <a:gd name="T3" fmla="*/ 31 h 31"/>
                <a:gd name="T4" fmla="*/ 34 w 34"/>
                <a:gd name="T5" fmla="*/ 0 h 31"/>
                <a:gd name="T6" fmla="*/ 18 w 34"/>
                <a:gd name="T7" fmla="*/ 0 h 31"/>
                <a:gd name="T8" fmla="*/ 0 w 34"/>
                <a:gd name="T9" fmla="*/ 31 h 31"/>
              </a:gdLst>
              <a:ahLst/>
              <a:cxnLst>
                <a:cxn ang="0">
                  <a:pos x="T0" y="T1"/>
                </a:cxn>
                <a:cxn ang="0">
                  <a:pos x="T2" y="T3"/>
                </a:cxn>
                <a:cxn ang="0">
                  <a:pos x="T4" y="T5"/>
                </a:cxn>
                <a:cxn ang="0">
                  <a:pos x="T6" y="T7"/>
                </a:cxn>
                <a:cxn ang="0">
                  <a:pos x="T8" y="T9"/>
                </a:cxn>
              </a:cxnLst>
              <a:rect l="0" t="0" r="r" b="b"/>
              <a:pathLst>
                <a:path w="34" h="31">
                  <a:moveTo>
                    <a:pt x="0" y="31"/>
                  </a:moveTo>
                  <a:lnTo>
                    <a:pt x="16" y="31"/>
                  </a:lnTo>
                  <a:lnTo>
                    <a:pt x="34" y="0"/>
                  </a:lnTo>
                  <a:lnTo>
                    <a:pt x="18" y="0"/>
                  </a:lnTo>
                  <a:lnTo>
                    <a:pt x="0" y="31"/>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5428" y="3571"/>
              <a:ext cx="34" cy="31"/>
            </a:xfrm>
            <a:custGeom>
              <a:avLst/>
              <a:gdLst>
                <a:gd name="T0" fmla="*/ 0 w 34"/>
                <a:gd name="T1" fmla="*/ 31 h 31"/>
                <a:gd name="T2" fmla="*/ 16 w 34"/>
                <a:gd name="T3" fmla="*/ 31 h 31"/>
                <a:gd name="T4" fmla="*/ 34 w 34"/>
                <a:gd name="T5" fmla="*/ 0 h 31"/>
                <a:gd name="T6" fmla="*/ 18 w 34"/>
                <a:gd name="T7" fmla="*/ 0 h 31"/>
                <a:gd name="T8" fmla="*/ 0 w 34"/>
                <a:gd name="T9" fmla="*/ 31 h 31"/>
              </a:gdLst>
              <a:ahLst/>
              <a:cxnLst>
                <a:cxn ang="0">
                  <a:pos x="T0" y="T1"/>
                </a:cxn>
                <a:cxn ang="0">
                  <a:pos x="T2" y="T3"/>
                </a:cxn>
                <a:cxn ang="0">
                  <a:pos x="T4" y="T5"/>
                </a:cxn>
                <a:cxn ang="0">
                  <a:pos x="T6" y="T7"/>
                </a:cxn>
                <a:cxn ang="0">
                  <a:pos x="T8" y="T9"/>
                </a:cxn>
              </a:cxnLst>
              <a:rect l="0" t="0" r="r" b="b"/>
              <a:pathLst>
                <a:path w="34" h="31">
                  <a:moveTo>
                    <a:pt x="0" y="31"/>
                  </a:moveTo>
                  <a:lnTo>
                    <a:pt x="16" y="31"/>
                  </a:lnTo>
                  <a:lnTo>
                    <a:pt x="34" y="0"/>
                  </a:lnTo>
                  <a:lnTo>
                    <a:pt x="18" y="0"/>
                  </a:lnTo>
                  <a:lnTo>
                    <a:pt x="0"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5468" y="3571"/>
              <a:ext cx="34" cy="31"/>
            </a:xfrm>
            <a:custGeom>
              <a:avLst/>
              <a:gdLst>
                <a:gd name="T0" fmla="*/ 0 w 34"/>
                <a:gd name="T1" fmla="*/ 31 h 31"/>
                <a:gd name="T2" fmla="*/ 16 w 34"/>
                <a:gd name="T3" fmla="*/ 31 h 31"/>
                <a:gd name="T4" fmla="*/ 34 w 34"/>
                <a:gd name="T5" fmla="*/ 0 h 31"/>
                <a:gd name="T6" fmla="*/ 18 w 34"/>
                <a:gd name="T7" fmla="*/ 0 h 31"/>
                <a:gd name="T8" fmla="*/ 0 w 34"/>
                <a:gd name="T9" fmla="*/ 31 h 31"/>
              </a:gdLst>
              <a:ahLst/>
              <a:cxnLst>
                <a:cxn ang="0">
                  <a:pos x="T0" y="T1"/>
                </a:cxn>
                <a:cxn ang="0">
                  <a:pos x="T2" y="T3"/>
                </a:cxn>
                <a:cxn ang="0">
                  <a:pos x="T4" y="T5"/>
                </a:cxn>
                <a:cxn ang="0">
                  <a:pos x="T6" y="T7"/>
                </a:cxn>
                <a:cxn ang="0">
                  <a:pos x="T8" y="T9"/>
                </a:cxn>
              </a:cxnLst>
              <a:rect l="0" t="0" r="r" b="b"/>
              <a:pathLst>
                <a:path w="34" h="31">
                  <a:moveTo>
                    <a:pt x="0" y="31"/>
                  </a:moveTo>
                  <a:lnTo>
                    <a:pt x="16" y="31"/>
                  </a:lnTo>
                  <a:lnTo>
                    <a:pt x="34" y="0"/>
                  </a:lnTo>
                  <a:lnTo>
                    <a:pt x="18" y="0"/>
                  </a:lnTo>
                  <a:lnTo>
                    <a:pt x="0" y="31"/>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5468" y="3571"/>
              <a:ext cx="34" cy="31"/>
            </a:xfrm>
            <a:custGeom>
              <a:avLst/>
              <a:gdLst>
                <a:gd name="T0" fmla="*/ 0 w 34"/>
                <a:gd name="T1" fmla="*/ 31 h 31"/>
                <a:gd name="T2" fmla="*/ 16 w 34"/>
                <a:gd name="T3" fmla="*/ 31 h 31"/>
                <a:gd name="T4" fmla="*/ 34 w 34"/>
                <a:gd name="T5" fmla="*/ 0 h 31"/>
                <a:gd name="T6" fmla="*/ 18 w 34"/>
                <a:gd name="T7" fmla="*/ 0 h 31"/>
                <a:gd name="T8" fmla="*/ 0 w 34"/>
                <a:gd name="T9" fmla="*/ 31 h 31"/>
              </a:gdLst>
              <a:ahLst/>
              <a:cxnLst>
                <a:cxn ang="0">
                  <a:pos x="T0" y="T1"/>
                </a:cxn>
                <a:cxn ang="0">
                  <a:pos x="T2" y="T3"/>
                </a:cxn>
                <a:cxn ang="0">
                  <a:pos x="T4" y="T5"/>
                </a:cxn>
                <a:cxn ang="0">
                  <a:pos x="T6" y="T7"/>
                </a:cxn>
                <a:cxn ang="0">
                  <a:pos x="T8" y="T9"/>
                </a:cxn>
              </a:cxnLst>
              <a:rect l="0" t="0" r="r" b="b"/>
              <a:pathLst>
                <a:path w="34" h="31">
                  <a:moveTo>
                    <a:pt x="0" y="31"/>
                  </a:moveTo>
                  <a:lnTo>
                    <a:pt x="16" y="31"/>
                  </a:lnTo>
                  <a:lnTo>
                    <a:pt x="34" y="0"/>
                  </a:lnTo>
                  <a:lnTo>
                    <a:pt x="18" y="0"/>
                  </a:lnTo>
                  <a:lnTo>
                    <a:pt x="0"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54"/>
            <p:cNvSpPr>
              <a:spLocks noChangeArrowheads="1"/>
            </p:cNvSpPr>
            <p:nvPr/>
          </p:nvSpPr>
          <p:spPr bwMode="auto">
            <a:xfrm>
              <a:off x="5875" y="3013"/>
              <a:ext cx="126" cy="650"/>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5658" y="3013"/>
              <a:ext cx="217" cy="650"/>
            </a:xfrm>
            <a:custGeom>
              <a:avLst/>
              <a:gdLst>
                <a:gd name="T0" fmla="*/ 217 w 217"/>
                <a:gd name="T1" fmla="*/ 623 h 650"/>
                <a:gd name="T2" fmla="*/ 217 w 217"/>
                <a:gd name="T3" fmla="*/ 0 h 650"/>
                <a:gd name="T4" fmla="*/ 0 w 217"/>
                <a:gd name="T5" fmla="*/ 0 h 650"/>
                <a:gd name="T6" fmla="*/ 0 w 217"/>
                <a:gd name="T7" fmla="*/ 623 h 650"/>
                <a:gd name="T8" fmla="*/ 0 w 217"/>
                <a:gd name="T9" fmla="*/ 629 h 650"/>
                <a:gd name="T10" fmla="*/ 0 w 217"/>
                <a:gd name="T11" fmla="*/ 650 h 650"/>
                <a:gd name="T12" fmla="*/ 217 w 217"/>
                <a:gd name="T13" fmla="*/ 650 h 650"/>
                <a:gd name="T14" fmla="*/ 217 w 217"/>
                <a:gd name="T15" fmla="*/ 623 h 650"/>
                <a:gd name="T16" fmla="*/ 217 w 217"/>
                <a:gd name="T17" fmla="*/ 623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650">
                  <a:moveTo>
                    <a:pt x="217" y="623"/>
                  </a:moveTo>
                  <a:lnTo>
                    <a:pt x="217" y="0"/>
                  </a:lnTo>
                  <a:lnTo>
                    <a:pt x="0" y="0"/>
                  </a:lnTo>
                  <a:lnTo>
                    <a:pt x="0" y="623"/>
                  </a:lnTo>
                  <a:lnTo>
                    <a:pt x="0" y="629"/>
                  </a:lnTo>
                  <a:lnTo>
                    <a:pt x="0" y="650"/>
                  </a:lnTo>
                  <a:lnTo>
                    <a:pt x="217" y="650"/>
                  </a:lnTo>
                  <a:lnTo>
                    <a:pt x="217" y="623"/>
                  </a:lnTo>
                  <a:lnTo>
                    <a:pt x="217" y="623"/>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6"/>
            <p:cNvSpPr>
              <a:spLocks noChangeArrowheads="1"/>
            </p:cNvSpPr>
            <p:nvPr/>
          </p:nvSpPr>
          <p:spPr bwMode="auto">
            <a:xfrm>
              <a:off x="5774" y="3212"/>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7"/>
            <p:cNvSpPr>
              <a:spLocks noChangeArrowheads="1"/>
            </p:cNvSpPr>
            <p:nvPr/>
          </p:nvSpPr>
          <p:spPr bwMode="auto">
            <a:xfrm>
              <a:off x="5728" y="3212"/>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8"/>
            <p:cNvSpPr>
              <a:spLocks noChangeArrowheads="1"/>
            </p:cNvSpPr>
            <p:nvPr/>
          </p:nvSpPr>
          <p:spPr bwMode="auto">
            <a:xfrm>
              <a:off x="5820" y="3212"/>
              <a:ext cx="32"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59"/>
            <p:cNvSpPr>
              <a:spLocks noChangeArrowheads="1"/>
            </p:cNvSpPr>
            <p:nvPr/>
          </p:nvSpPr>
          <p:spPr bwMode="auto">
            <a:xfrm>
              <a:off x="5820" y="3212"/>
              <a:ext cx="32"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5682" y="2940"/>
              <a:ext cx="203" cy="73"/>
            </a:xfrm>
            <a:custGeom>
              <a:avLst/>
              <a:gdLst>
                <a:gd name="T0" fmla="*/ 44 w 203"/>
                <a:gd name="T1" fmla="*/ 0 h 73"/>
                <a:gd name="T2" fmla="*/ 203 w 203"/>
                <a:gd name="T3" fmla="*/ 0 h 73"/>
                <a:gd name="T4" fmla="*/ 203 w 203"/>
                <a:gd name="T5" fmla="*/ 73 h 73"/>
                <a:gd name="T6" fmla="*/ 0 w 203"/>
                <a:gd name="T7" fmla="*/ 73 h 73"/>
                <a:gd name="T8" fmla="*/ 44 w 203"/>
                <a:gd name="T9" fmla="*/ 0 h 73"/>
              </a:gdLst>
              <a:ahLst/>
              <a:cxnLst>
                <a:cxn ang="0">
                  <a:pos x="T0" y="T1"/>
                </a:cxn>
                <a:cxn ang="0">
                  <a:pos x="T2" y="T3"/>
                </a:cxn>
                <a:cxn ang="0">
                  <a:pos x="T4" y="T5"/>
                </a:cxn>
                <a:cxn ang="0">
                  <a:pos x="T6" y="T7"/>
                </a:cxn>
                <a:cxn ang="0">
                  <a:pos x="T8" y="T9"/>
                </a:cxn>
              </a:cxnLst>
              <a:rect l="0" t="0" r="r" b="b"/>
              <a:pathLst>
                <a:path w="203" h="73">
                  <a:moveTo>
                    <a:pt x="44" y="0"/>
                  </a:moveTo>
                  <a:lnTo>
                    <a:pt x="203" y="0"/>
                  </a:lnTo>
                  <a:lnTo>
                    <a:pt x="203" y="73"/>
                  </a:lnTo>
                  <a:lnTo>
                    <a:pt x="0" y="73"/>
                  </a:lnTo>
                  <a:lnTo>
                    <a:pt x="44"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p:cNvSpPr>
            <p:nvPr/>
          </p:nvSpPr>
          <p:spPr bwMode="auto">
            <a:xfrm>
              <a:off x="5885" y="2940"/>
              <a:ext cx="85" cy="73"/>
            </a:xfrm>
            <a:custGeom>
              <a:avLst/>
              <a:gdLst>
                <a:gd name="T0" fmla="*/ 0 w 85"/>
                <a:gd name="T1" fmla="*/ 0 h 73"/>
                <a:gd name="T2" fmla="*/ 40 w 85"/>
                <a:gd name="T3" fmla="*/ 0 h 73"/>
                <a:gd name="T4" fmla="*/ 85 w 85"/>
                <a:gd name="T5" fmla="*/ 73 h 73"/>
                <a:gd name="T6" fmla="*/ 0 w 85"/>
                <a:gd name="T7" fmla="*/ 73 h 73"/>
                <a:gd name="T8" fmla="*/ 0 w 85"/>
                <a:gd name="T9" fmla="*/ 0 h 73"/>
              </a:gdLst>
              <a:ahLst/>
              <a:cxnLst>
                <a:cxn ang="0">
                  <a:pos x="T0" y="T1"/>
                </a:cxn>
                <a:cxn ang="0">
                  <a:pos x="T2" y="T3"/>
                </a:cxn>
                <a:cxn ang="0">
                  <a:pos x="T4" y="T5"/>
                </a:cxn>
                <a:cxn ang="0">
                  <a:pos x="T6" y="T7"/>
                </a:cxn>
                <a:cxn ang="0">
                  <a:pos x="T8" y="T9"/>
                </a:cxn>
              </a:cxnLst>
              <a:rect l="0" t="0" r="r" b="b"/>
              <a:pathLst>
                <a:path w="85" h="73">
                  <a:moveTo>
                    <a:pt x="0" y="0"/>
                  </a:moveTo>
                  <a:lnTo>
                    <a:pt x="40" y="0"/>
                  </a:lnTo>
                  <a:lnTo>
                    <a:pt x="85" y="73"/>
                  </a:lnTo>
                  <a:lnTo>
                    <a:pt x="0" y="73"/>
                  </a:ln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p:cNvSpPr>
            <p:nvPr/>
          </p:nvSpPr>
          <p:spPr bwMode="auto">
            <a:xfrm>
              <a:off x="5642" y="3013"/>
              <a:ext cx="240" cy="40"/>
            </a:xfrm>
            <a:custGeom>
              <a:avLst/>
              <a:gdLst>
                <a:gd name="T0" fmla="*/ 285 w 285"/>
                <a:gd name="T1" fmla="*/ 0 h 48"/>
                <a:gd name="T2" fmla="*/ 15 w 285"/>
                <a:gd name="T3" fmla="*/ 0 h 48"/>
                <a:gd name="T4" fmla="*/ 0 w 285"/>
                <a:gd name="T5" fmla="*/ 15 h 48"/>
                <a:gd name="T6" fmla="*/ 0 w 285"/>
                <a:gd name="T7" fmla="*/ 33 h 48"/>
                <a:gd name="T8" fmla="*/ 15 w 285"/>
                <a:gd name="T9" fmla="*/ 48 h 48"/>
                <a:gd name="T10" fmla="*/ 285 w 285"/>
                <a:gd name="T11" fmla="*/ 48 h 48"/>
                <a:gd name="T12" fmla="*/ 285 w 28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85" h="48">
                  <a:moveTo>
                    <a:pt x="285" y="0"/>
                  </a:moveTo>
                  <a:cubicBezTo>
                    <a:pt x="15" y="0"/>
                    <a:pt x="15" y="0"/>
                    <a:pt x="15" y="0"/>
                  </a:cubicBezTo>
                  <a:cubicBezTo>
                    <a:pt x="7" y="0"/>
                    <a:pt x="0" y="6"/>
                    <a:pt x="0" y="15"/>
                  </a:cubicBezTo>
                  <a:cubicBezTo>
                    <a:pt x="0" y="33"/>
                    <a:pt x="0" y="33"/>
                    <a:pt x="0" y="33"/>
                  </a:cubicBezTo>
                  <a:cubicBezTo>
                    <a:pt x="0" y="41"/>
                    <a:pt x="7" y="48"/>
                    <a:pt x="15" y="48"/>
                  </a:cubicBezTo>
                  <a:cubicBezTo>
                    <a:pt x="285" y="48"/>
                    <a:pt x="285" y="48"/>
                    <a:pt x="285" y="48"/>
                  </a:cubicBezTo>
                  <a:lnTo>
                    <a:pt x="285" y="0"/>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p:cNvSpPr>
            <p:nvPr/>
          </p:nvSpPr>
          <p:spPr bwMode="auto">
            <a:xfrm>
              <a:off x="5883" y="3013"/>
              <a:ext cx="131" cy="40"/>
            </a:xfrm>
            <a:custGeom>
              <a:avLst/>
              <a:gdLst>
                <a:gd name="T0" fmla="*/ 142 w 157"/>
                <a:gd name="T1" fmla="*/ 0 h 48"/>
                <a:gd name="T2" fmla="*/ 0 w 157"/>
                <a:gd name="T3" fmla="*/ 0 h 48"/>
                <a:gd name="T4" fmla="*/ 0 w 157"/>
                <a:gd name="T5" fmla="*/ 48 h 48"/>
                <a:gd name="T6" fmla="*/ 142 w 157"/>
                <a:gd name="T7" fmla="*/ 48 h 48"/>
                <a:gd name="T8" fmla="*/ 157 w 157"/>
                <a:gd name="T9" fmla="*/ 33 h 48"/>
                <a:gd name="T10" fmla="*/ 157 w 157"/>
                <a:gd name="T11" fmla="*/ 15 h 48"/>
                <a:gd name="T12" fmla="*/ 142 w 15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157" h="48">
                  <a:moveTo>
                    <a:pt x="142" y="0"/>
                  </a:moveTo>
                  <a:cubicBezTo>
                    <a:pt x="0" y="0"/>
                    <a:pt x="0" y="0"/>
                    <a:pt x="0" y="0"/>
                  </a:cubicBezTo>
                  <a:cubicBezTo>
                    <a:pt x="0" y="48"/>
                    <a:pt x="0" y="48"/>
                    <a:pt x="0" y="48"/>
                  </a:cubicBezTo>
                  <a:cubicBezTo>
                    <a:pt x="142" y="48"/>
                    <a:pt x="142" y="48"/>
                    <a:pt x="142" y="48"/>
                  </a:cubicBezTo>
                  <a:cubicBezTo>
                    <a:pt x="151" y="48"/>
                    <a:pt x="157" y="41"/>
                    <a:pt x="157" y="33"/>
                  </a:cubicBezTo>
                  <a:cubicBezTo>
                    <a:pt x="157" y="15"/>
                    <a:pt x="157" y="15"/>
                    <a:pt x="157" y="15"/>
                  </a:cubicBezTo>
                  <a:cubicBezTo>
                    <a:pt x="157" y="6"/>
                    <a:pt x="151" y="0"/>
                    <a:pt x="142"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p:cNvSpPr>
            <p:nvPr/>
          </p:nvSpPr>
          <p:spPr bwMode="auto">
            <a:xfrm>
              <a:off x="5682" y="3053"/>
              <a:ext cx="31" cy="137"/>
            </a:xfrm>
            <a:custGeom>
              <a:avLst/>
              <a:gdLst>
                <a:gd name="T0" fmla="*/ 18 w 37"/>
                <a:gd name="T1" fmla="*/ 0 h 164"/>
                <a:gd name="T2" fmla="*/ 0 w 37"/>
                <a:gd name="T3" fmla="*/ 19 h 164"/>
                <a:gd name="T4" fmla="*/ 0 w 37"/>
                <a:gd name="T5" fmla="*/ 164 h 164"/>
                <a:gd name="T6" fmla="*/ 37 w 37"/>
                <a:gd name="T7" fmla="*/ 164 h 164"/>
                <a:gd name="T8" fmla="*/ 37 w 37"/>
                <a:gd name="T9" fmla="*/ 19 h 164"/>
                <a:gd name="T10" fmla="*/ 18 w 37"/>
                <a:gd name="T11" fmla="*/ 0 h 164"/>
              </a:gdLst>
              <a:ahLst/>
              <a:cxnLst>
                <a:cxn ang="0">
                  <a:pos x="T0" y="T1"/>
                </a:cxn>
                <a:cxn ang="0">
                  <a:pos x="T2" y="T3"/>
                </a:cxn>
                <a:cxn ang="0">
                  <a:pos x="T4" y="T5"/>
                </a:cxn>
                <a:cxn ang="0">
                  <a:pos x="T6" y="T7"/>
                </a:cxn>
                <a:cxn ang="0">
                  <a:pos x="T8" y="T9"/>
                </a:cxn>
                <a:cxn ang="0">
                  <a:pos x="T10" y="T11"/>
                </a:cxn>
              </a:cxnLst>
              <a:rect l="0" t="0" r="r" b="b"/>
              <a:pathLst>
                <a:path w="37" h="164">
                  <a:moveTo>
                    <a:pt x="18" y="0"/>
                  </a:moveTo>
                  <a:cubicBezTo>
                    <a:pt x="8" y="0"/>
                    <a:pt x="0" y="9"/>
                    <a:pt x="0" y="19"/>
                  </a:cubicBezTo>
                  <a:cubicBezTo>
                    <a:pt x="0" y="164"/>
                    <a:pt x="0" y="164"/>
                    <a:pt x="0" y="164"/>
                  </a:cubicBezTo>
                  <a:cubicBezTo>
                    <a:pt x="37" y="164"/>
                    <a:pt x="37" y="164"/>
                    <a:pt x="37" y="164"/>
                  </a:cubicBezTo>
                  <a:cubicBezTo>
                    <a:pt x="37" y="19"/>
                    <a:pt x="37" y="19"/>
                    <a:pt x="37" y="19"/>
                  </a:cubicBezTo>
                  <a:cubicBezTo>
                    <a:pt x="37" y="9"/>
                    <a:pt x="29" y="0"/>
                    <a:pt x="18"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5728" y="3053"/>
              <a:ext cx="31" cy="137"/>
            </a:xfrm>
            <a:custGeom>
              <a:avLst/>
              <a:gdLst>
                <a:gd name="T0" fmla="*/ 18 w 37"/>
                <a:gd name="T1" fmla="*/ 0 h 164"/>
                <a:gd name="T2" fmla="*/ 0 w 37"/>
                <a:gd name="T3" fmla="*/ 19 h 164"/>
                <a:gd name="T4" fmla="*/ 0 w 37"/>
                <a:gd name="T5" fmla="*/ 164 h 164"/>
                <a:gd name="T6" fmla="*/ 37 w 37"/>
                <a:gd name="T7" fmla="*/ 164 h 164"/>
                <a:gd name="T8" fmla="*/ 37 w 37"/>
                <a:gd name="T9" fmla="*/ 19 h 164"/>
                <a:gd name="T10" fmla="*/ 18 w 37"/>
                <a:gd name="T11" fmla="*/ 0 h 164"/>
              </a:gdLst>
              <a:ahLst/>
              <a:cxnLst>
                <a:cxn ang="0">
                  <a:pos x="T0" y="T1"/>
                </a:cxn>
                <a:cxn ang="0">
                  <a:pos x="T2" y="T3"/>
                </a:cxn>
                <a:cxn ang="0">
                  <a:pos x="T4" y="T5"/>
                </a:cxn>
                <a:cxn ang="0">
                  <a:pos x="T6" y="T7"/>
                </a:cxn>
                <a:cxn ang="0">
                  <a:pos x="T8" y="T9"/>
                </a:cxn>
                <a:cxn ang="0">
                  <a:pos x="T10" y="T11"/>
                </a:cxn>
              </a:cxnLst>
              <a:rect l="0" t="0" r="r" b="b"/>
              <a:pathLst>
                <a:path w="37" h="164">
                  <a:moveTo>
                    <a:pt x="18" y="0"/>
                  </a:moveTo>
                  <a:cubicBezTo>
                    <a:pt x="8" y="0"/>
                    <a:pt x="0" y="9"/>
                    <a:pt x="0" y="19"/>
                  </a:cubicBezTo>
                  <a:cubicBezTo>
                    <a:pt x="0" y="164"/>
                    <a:pt x="0" y="164"/>
                    <a:pt x="0" y="164"/>
                  </a:cubicBezTo>
                  <a:cubicBezTo>
                    <a:pt x="37" y="164"/>
                    <a:pt x="37" y="164"/>
                    <a:pt x="37" y="164"/>
                  </a:cubicBezTo>
                  <a:cubicBezTo>
                    <a:pt x="37" y="19"/>
                    <a:pt x="37" y="19"/>
                    <a:pt x="37" y="19"/>
                  </a:cubicBezTo>
                  <a:cubicBezTo>
                    <a:pt x="37" y="9"/>
                    <a:pt x="29" y="0"/>
                    <a:pt x="18"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p:cNvSpPr>
            <p:nvPr/>
          </p:nvSpPr>
          <p:spPr bwMode="auto">
            <a:xfrm>
              <a:off x="5774" y="3053"/>
              <a:ext cx="31" cy="137"/>
            </a:xfrm>
            <a:custGeom>
              <a:avLst/>
              <a:gdLst>
                <a:gd name="T0" fmla="*/ 18 w 37"/>
                <a:gd name="T1" fmla="*/ 0 h 164"/>
                <a:gd name="T2" fmla="*/ 0 w 37"/>
                <a:gd name="T3" fmla="*/ 19 h 164"/>
                <a:gd name="T4" fmla="*/ 0 w 37"/>
                <a:gd name="T5" fmla="*/ 164 h 164"/>
                <a:gd name="T6" fmla="*/ 37 w 37"/>
                <a:gd name="T7" fmla="*/ 164 h 164"/>
                <a:gd name="T8" fmla="*/ 37 w 37"/>
                <a:gd name="T9" fmla="*/ 19 h 164"/>
                <a:gd name="T10" fmla="*/ 18 w 37"/>
                <a:gd name="T11" fmla="*/ 0 h 164"/>
              </a:gdLst>
              <a:ahLst/>
              <a:cxnLst>
                <a:cxn ang="0">
                  <a:pos x="T0" y="T1"/>
                </a:cxn>
                <a:cxn ang="0">
                  <a:pos x="T2" y="T3"/>
                </a:cxn>
                <a:cxn ang="0">
                  <a:pos x="T4" y="T5"/>
                </a:cxn>
                <a:cxn ang="0">
                  <a:pos x="T6" y="T7"/>
                </a:cxn>
                <a:cxn ang="0">
                  <a:pos x="T8" y="T9"/>
                </a:cxn>
                <a:cxn ang="0">
                  <a:pos x="T10" y="T11"/>
                </a:cxn>
              </a:cxnLst>
              <a:rect l="0" t="0" r="r" b="b"/>
              <a:pathLst>
                <a:path w="37" h="164">
                  <a:moveTo>
                    <a:pt x="18" y="0"/>
                  </a:moveTo>
                  <a:cubicBezTo>
                    <a:pt x="8" y="0"/>
                    <a:pt x="0" y="9"/>
                    <a:pt x="0" y="19"/>
                  </a:cubicBezTo>
                  <a:cubicBezTo>
                    <a:pt x="0" y="164"/>
                    <a:pt x="0" y="164"/>
                    <a:pt x="0" y="164"/>
                  </a:cubicBezTo>
                  <a:cubicBezTo>
                    <a:pt x="37" y="164"/>
                    <a:pt x="37" y="164"/>
                    <a:pt x="37" y="164"/>
                  </a:cubicBezTo>
                  <a:cubicBezTo>
                    <a:pt x="37" y="19"/>
                    <a:pt x="37" y="19"/>
                    <a:pt x="37" y="19"/>
                  </a:cubicBezTo>
                  <a:cubicBezTo>
                    <a:pt x="37" y="9"/>
                    <a:pt x="29" y="0"/>
                    <a:pt x="18"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p:cNvSpPr>
            <p:nvPr/>
          </p:nvSpPr>
          <p:spPr bwMode="auto">
            <a:xfrm>
              <a:off x="5820" y="3053"/>
              <a:ext cx="32" cy="137"/>
            </a:xfrm>
            <a:custGeom>
              <a:avLst/>
              <a:gdLst>
                <a:gd name="T0" fmla="*/ 18 w 37"/>
                <a:gd name="T1" fmla="*/ 0 h 164"/>
                <a:gd name="T2" fmla="*/ 0 w 37"/>
                <a:gd name="T3" fmla="*/ 19 h 164"/>
                <a:gd name="T4" fmla="*/ 0 w 37"/>
                <a:gd name="T5" fmla="*/ 164 h 164"/>
                <a:gd name="T6" fmla="*/ 37 w 37"/>
                <a:gd name="T7" fmla="*/ 164 h 164"/>
                <a:gd name="T8" fmla="*/ 37 w 37"/>
                <a:gd name="T9" fmla="*/ 19 h 164"/>
                <a:gd name="T10" fmla="*/ 18 w 37"/>
                <a:gd name="T11" fmla="*/ 0 h 164"/>
              </a:gdLst>
              <a:ahLst/>
              <a:cxnLst>
                <a:cxn ang="0">
                  <a:pos x="T0" y="T1"/>
                </a:cxn>
                <a:cxn ang="0">
                  <a:pos x="T2" y="T3"/>
                </a:cxn>
                <a:cxn ang="0">
                  <a:pos x="T4" y="T5"/>
                </a:cxn>
                <a:cxn ang="0">
                  <a:pos x="T6" y="T7"/>
                </a:cxn>
                <a:cxn ang="0">
                  <a:pos x="T8" y="T9"/>
                </a:cxn>
                <a:cxn ang="0">
                  <a:pos x="T10" y="T11"/>
                </a:cxn>
              </a:cxnLst>
              <a:rect l="0" t="0" r="r" b="b"/>
              <a:pathLst>
                <a:path w="37" h="164">
                  <a:moveTo>
                    <a:pt x="18" y="0"/>
                  </a:moveTo>
                  <a:cubicBezTo>
                    <a:pt x="8" y="0"/>
                    <a:pt x="0" y="9"/>
                    <a:pt x="0" y="19"/>
                  </a:cubicBezTo>
                  <a:cubicBezTo>
                    <a:pt x="0" y="164"/>
                    <a:pt x="0" y="164"/>
                    <a:pt x="0" y="164"/>
                  </a:cubicBezTo>
                  <a:cubicBezTo>
                    <a:pt x="37" y="164"/>
                    <a:pt x="37" y="164"/>
                    <a:pt x="37" y="164"/>
                  </a:cubicBezTo>
                  <a:cubicBezTo>
                    <a:pt x="37" y="19"/>
                    <a:pt x="37" y="19"/>
                    <a:pt x="37" y="19"/>
                  </a:cubicBezTo>
                  <a:cubicBezTo>
                    <a:pt x="37" y="9"/>
                    <a:pt x="29" y="0"/>
                    <a:pt x="18"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68"/>
            <p:cNvSpPr>
              <a:spLocks noChangeArrowheads="1"/>
            </p:cNvSpPr>
            <p:nvPr/>
          </p:nvSpPr>
          <p:spPr bwMode="auto">
            <a:xfrm>
              <a:off x="5728" y="3265"/>
              <a:ext cx="31" cy="3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69"/>
            <p:cNvSpPr>
              <a:spLocks noChangeArrowheads="1"/>
            </p:cNvSpPr>
            <p:nvPr/>
          </p:nvSpPr>
          <p:spPr bwMode="auto">
            <a:xfrm>
              <a:off x="5774" y="3265"/>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70"/>
            <p:cNvSpPr>
              <a:spLocks noChangeArrowheads="1"/>
            </p:cNvSpPr>
            <p:nvPr/>
          </p:nvSpPr>
          <p:spPr bwMode="auto">
            <a:xfrm>
              <a:off x="5820" y="3265"/>
              <a:ext cx="32"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71"/>
            <p:cNvSpPr>
              <a:spLocks noChangeArrowheads="1"/>
            </p:cNvSpPr>
            <p:nvPr/>
          </p:nvSpPr>
          <p:spPr bwMode="auto">
            <a:xfrm>
              <a:off x="5820" y="3265"/>
              <a:ext cx="32" cy="3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72"/>
            <p:cNvSpPr>
              <a:spLocks noChangeArrowheads="1"/>
            </p:cNvSpPr>
            <p:nvPr/>
          </p:nvSpPr>
          <p:spPr bwMode="auto">
            <a:xfrm>
              <a:off x="5728" y="3318"/>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73"/>
            <p:cNvSpPr>
              <a:spLocks noChangeArrowheads="1"/>
            </p:cNvSpPr>
            <p:nvPr/>
          </p:nvSpPr>
          <p:spPr bwMode="auto">
            <a:xfrm>
              <a:off x="5774" y="3318"/>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74"/>
            <p:cNvSpPr>
              <a:spLocks noChangeArrowheads="1"/>
            </p:cNvSpPr>
            <p:nvPr/>
          </p:nvSpPr>
          <p:spPr bwMode="auto">
            <a:xfrm>
              <a:off x="5820" y="3318"/>
              <a:ext cx="32"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75"/>
            <p:cNvSpPr>
              <a:spLocks noChangeArrowheads="1"/>
            </p:cNvSpPr>
            <p:nvPr/>
          </p:nvSpPr>
          <p:spPr bwMode="auto">
            <a:xfrm>
              <a:off x="5820" y="3318"/>
              <a:ext cx="32" cy="3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76"/>
            <p:cNvSpPr>
              <a:spLocks noChangeArrowheads="1"/>
            </p:cNvSpPr>
            <p:nvPr/>
          </p:nvSpPr>
          <p:spPr bwMode="auto">
            <a:xfrm>
              <a:off x="5728" y="3371"/>
              <a:ext cx="31" cy="32"/>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77"/>
            <p:cNvSpPr>
              <a:spLocks noChangeArrowheads="1"/>
            </p:cNvSpPr>
            <p:nvPr/>
          </p:nvSpPr>
          <p:spPr bwMode="auto">
            <a:xfrm>
              <a:off x="5774" y="3371"/>
              <a:ext cx="31" cy="3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8"/>
            <p:cNvSpPr>
              <a:spLocks noChangeArrowheads="1"/>
            </p:cNvSpPr>
            <p:nvPr/>
          </p:nvSpPr>
          <p:spPr bwMode="auto">
            <a:xfrm>
              <a:off x="5820" y="3371"/>
              <a:ext cx="32" cy="32"/>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79"/>
            <p:cNvSpPr>
              <a:spLocks noChangeArrowheads="1"/>
            </p:cNvSpPr>
            <p:nvPr/>
          </p:nvSpPr>
          <p:spPr bwMode="auto">
            <a:xfrm>
              <a:off x="5820" y="3371"/>
              <a:ext cx="32" cy="32"/>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80"/>
            <p:cNvSpPr>
              <a:spLocks noChangeArrowheads="1"/>
            </p:cNvSpPr>
            <p:nvPr/>
          </p:nvSpPr>
          <p:spPr bwMode="auto">
            <a:xfrm>
              <a:off x="5728" y="3425"/>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1"/>
            <p:cNvSpPr>
              <a:spLocks noChangeArrowheads="1"/>
            </p:cNvSpPr>
            <p:nvPr/>
          </p:nvSpPr>
          <p:spPr bwMode="auto">
            <a:xfrm>
              <a:off x="5774" y="3425"/>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2"/>
            <p:cNvSpPr>
              <a:spLocks noChangeArrowheads="1"/>
            </p:cNvSpPr>
            <p:nvPr/>
          </p:nvSpPr>
          <p:spPr bwMode="auto">
            <a:xfrm>
              <a:off x="5820" y="3425"/>
              <a:ext cx="32"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3"/>
            <p:cNvSpPr>
              <a:spLocks noChangeArrowheads="1"/>
            </p:cNvSpPr>
            <p:nvPr/>
          </p:nvSpPr>
          <p:spPr bwMode="auto">
            <a:xfrm>
              <a:off x="5820" y="3425"/>
              <a:ext cx="32" cy="3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84"/>
            <p:cNvSpPr>
              <a:spLocks noChangeArrowheads="1"/>
            </p:cNvSpPr>
            <p:nvPr/>
          </p:nvSpPr>
          <p:spPr bwMode="auto">
            <a:xfrm>
              <a:off x="5728" y="3477"/>
              <a:ext cx="31" cy="3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85"/>
            <p:cNvSpPr>
              <a:spLocks noChangeArrowheads="1"/>
            </p:cNvSpPr>
            <p:nvPr/>
          </p:nvSpPr>
          <p:spPr bwMode="auto">
            <a:xfrm>
              <a:off x="5774" y="3477"/>
              <a:ext cx="31" cy="32"/>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6"/>
            <p:cNvSpPr>
              <a:spLocks noChangeArrowheads="1"/>
            </p:cNvSpPr>
            <p:nvPr/>
          </p:nvSpPr>
          <p:spPr bwMode="auto">
            <a:xfrm>
              <a:off x="5820" y="3477"/>
              <a:ext cx="32" cy="32"/>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7"/>
            <p:cNvSpPr>
              <a:spLocks noChangeArrowheads="1"/>
            </p:cNvSpPr>
            <p:nvPr/>
          </p:nvSpPr>
          <p:spPr bwMode="auto">
            <a:xfrm>
              <a:off x="5820" y="3477"/>
              <a:ext cx="32" cy="32"/>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8"/>
            <p:cNvSpPr>
              <a:spLocks noChangeArrowheads="1"/>
            </p:cNvSpPr>
            <p:nvPr/>
          </p:nvSpPr>
          <p:spPr bwMode="auto">
            <a:xfrm>
              <a:off x="5682" y="3212"/>
              <a:ext cx="31" cy="3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89"/>
            <p:cNvSpPr>
              <a:spLocks noChangeArrowheads="1"/>
            </p:cNvSpPr>
            <p:nvPr/>
          </p:nvSpPr>
          <p:spPr bwMode="auto">
            <a:xfrm>
              <a:off x="5682" y="3265"/>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0"/>
            <p:cNvSpPr>
              <a:spLocks noChangeArrowheads="1"/>
            </p:cNvSpPr>
            <p:nvPr/>
          </p:nvSpPr>
          <p:spPr bwMode="auto">
            <a:xfrm>
              <a:off x="5682" y="3318"/>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91"/>
            <p:cNvSpPr>
              <a:spLocks noChangeArrowheads="1"/>
            </p:cNvSpPr>
            <p:nvPr/>
          </p:nvSpPr>
          <p:spPr bwMode="auto">
            <a:xfrm>
              <a:off x="5682" y="3371"/>
              <a:ext cx="31" cy="32"/>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92"/>
            <p:cNvSpPr>
              <a:spLocks noChangeArrowheads="1"/>
            </p:cNvSpPr>
            <p:nvPr/>
          </p:nvSpPr>
          <p:spPr bwMode="auto">
            <a:xfrm>
              <a:off x="5682" y="3425"/>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93"/>
            <p:cNvSpPr>
              <a:spLocks noChangeArrowheads="1"/>
            </p:cNvSpPr>
            <p:nvPr/>
          </p:nvSpPr>
          <p:spPr bwMode="auto">
            <a:xfrm>
              <a:off x="5682" y="3477"/>
              <a:ext cx="31" cy="3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94"/>
            <p:cNvSpPr>
              <a:spLocks noChangeArrowheads="1"/>
            </p:cNvSpPr>
            <p:nvPr/>
          </p:nvSpPr>
          <p:spPr bwMode="auto">
            <a:xfrm>
              <a:off x="5682" y="3531"/>
              <a:ext cx="31" cy="11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95"/>
            <p:cNvSpPr>
              <a:spLocks noChangeArrowheads="1"/>
            </p:cNvSpPr>
            <p:nvPr/>
          </p:nvSpPr>
          <p:spPr bwMode="auto">
            <a:xfrm>
              <a:off x="5820" y="3531"/>
              <a:ext cx="32" cy="11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96"/>
            <p:cNvSpPr>
              <a:spLocks noChangeArrowheads="1"/>
            </p:cNvSpPr>
            <p:nvPr/>
          </p:nvSpPr>
          <p:spPr bwMode="auto">
            <a:xfrm>
              <a:off x="5728" y="3531"/>
              <a:ext cx="77" cy="11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p:cNvSpPr>
            <p:nvPr/>
          </p:nvSpPr>
          <p:spPr bwMode="auto">
            <a:xfrm>
              <a:off x="5682" y="2940"/>
              <a:ext cx="203" cy="73"/>
            </a:xfrm>
            <a:custGeom>
              <a:avLst/>
              <a:gdLst>
                <a:gd name="T0" fmla="*/ 44 w 203"/>
                <a:gd name="T1" fmla="*/ 0 h 73"/>
                <a:gd name="T2" fmla="*/ 203 w 203"/>
                <a:gd name="T3" fmla="*/ 0 h 73"/>
                <a:gd name="T4" fmla="*/ 203 w 203"/>
                <a:gd name="T5" fmla="*/ 73 h 73"/>
                <a:gd name="T6" fmla="*/ 0 w 203"/>
                <a:gd name="T7" fmla="*/ 73 h 73"/>
                <a:gd name="T8" fmla="*/ 44 w 203"/>
                <a:gd name="T9" fmla="*/ 0 h 73"/>
              </a:gdLst>
              <a:ahLst/>
              <a:cxnLst>
                <a:cxn ang="0">
                  <a:pos x="T0" y="T1"/>
                </a:cxn>
                <a:cxn ang="0">
                  <a:pos x="T2" y="T3"/>
                </a:cxn>
                <a:cxn ang="0">
                  <a:pos x="T4" y="T5"/>
                </a:cxn>
                <a:cxn ang="0">
                  <a:pos x="T6" y="T7"/>
                </a:cxn>
                <a:cxn ang="0">
                  <a:pos x="T8" y="T9"/>
                </a:cxn>
              </a:cxnLst>
              <a:rect l="0" t="0" r="r" b="b"/>
              <a:pathLst>
                <a:path w="203" h="73">
                  <a:moveTo>
                    <a:pt x="44" y="0"/>
                  </a:moveTo>
                  <a:lnTo>
                    <a:pt x="203" y="0"/>
                  </a:lnTo>
                  <a:lnTo>
                    <a:pt x="203" y="73"/>
                  </a:lnTo>
                  <a:lnTo>
                    <a:pt x="0" y="73"/>
                  </a:lnTo>
                  <a:lnTo>
                    <a:pt x="44" y="0"/>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8"/>
            <p:cNvSpPr>
              <a:spLocks noChangeArrowheads="1"/>
            </p:cNvSpPr>
            <p:nvPr/>
          </p:nvSpPr>
          <p:spPr bwMode="auto">
            <a:xfrm>
              <a:off x="6210" y="3435"/>
              <a:ext cx="126" cy="228"/>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99"/>
            <p:cNvSpPr>
              <a:spLocks noChangeArrowheads="1"/>
            </p:cNvSpPr>
            <p:nvPr/>
          </p:nvSpPr>
          <p:spPr bwMode="auto">
            <a:xfrm>
              <a:off x="5993" y="3435"/>
              <a:ext cx="217" cy="228"/>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00"/>
            <p:cNvSpPr>
              <a:spLocks noChangeArrowheads="1"/>
            </p:cNvSpPr>
            <p:nvPr/>
          </p:nvSpPr>
          <p:spPr bwMode="auto">
            <a:xfrm>
              <a:off x="6109" y="3488"/>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01"/>
            <p:cNvSpPr>
              <a:spLocks noChangeArrowheads="1"/>
            </p:cNvSpPr>
            <p:nvPr/>
          </p:nvSpPr>
          <p:spPr bwMode="auto">
            <a:xfrm>
              <a:off x="6063" y="3488"/>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102"/>
            <p:cNvSpPr>
              <a:spLocks noChangeArrowheads="1"/>
            </p:cNvSpPr>
            <p:nvPr/>
          </p:nvSpPr>
          <p:spPr bwMode="auto">
            <a:xfrm>
              <a:off x="6155" y="3488"/>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03"/>
            <p:cNvSpPr>
              <a:spLocks noChangeArrowheads="1"/>
            </p:cNvSpPr>
            <p:nvPr/>
          </p:nvSpPr>
          <p:spPr bwMode="auto">
            <a:xfrm>
              <a:off x="6155" y="3488"/>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4"/>
            <p:cNvSpPr>
              <a:spLocks/>
            </p:cNvSpPr>
            <p:nvPr/>
          </p:nvSpPr>
          <p:spPr bwMode="auto">
            <a:xfrm>
              <a:off x="5977" y="3435"/>
              <a:ext cx="244" cy="28"/>
            </a:xfrm>
            <a:custGeom>
              <a:avLst/>
              <a:gdLst>
                <a:gd name="T0" fmla="*/ 0 w 290"/>
                <a:gd name="T1" fmla="*/ 0 h 33"/>
                <a:gd name="T2" fmla="*/ 0 w 290"/>
                <a:gd name="T3" fmla="*/ 18 h 33"/>
                <a:gd name="T4" fmla="*/ 15 w 290"/>
                <a:gd name="T5" fmla="*/ 33 h 33"/>
                <a:gd name="T6" fmla="*/ 280 w 290"/>
                <a:gd name="T7" fmla="*/ 33 h 33"/>
                <a:gd name="T8" fmla="*/ 290 w 290"/>
                <a:gd name="T9" fmla="*/ 23 h 33"/>
                <a:gd name="T10" fmla="*/ 290 w 290"/>
                <a:gd name="T11" fmla="*/ 0 h 33"/>
                <a:gd name="T12" fmla="*/ 0 w 29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290" h="33">
                  <a:moveTo>
                    <a:pt x="0" y="0"/>
                  </a:moveTo>
                  <a:cubicBezTo>
                    <a:pt x="0" y="18"/>
                    <a:pt x="0" y="18"/>
                    <a:pt x="0" y="18"/>
                  </a:cubicBezTo>
                  <a:cubicBezTo>
                    <a:pt x="0" y="26"/>
                    <a:pt x="7" y="33"/>
                    <a:pt x="15" y="33"/>
                  </a:cubicBezTo>
                  <a:cubicBezTo>
                    <a:pt x="280" y="33"/>
                    <a:pt x="280" y="33"/>
                    <a:pt x="280" y="33"/>
                  </a:cubicBezTo>
                  <a:cubicBezTo>
                    <a:pt x="285" y="33"/>
                    <a:pt x="290" y="28"/>
                    <a:pt x="290" y="23"/>
                  </a:cubicBezTo>
                  <a:cubicBezTo>
                    <a:pt x="290" y="0"/>
                    <a:pt x="290" y="0"/>
                    <a:pt x="290" y="0"/>
                  </a:cubicBezTo>
                  <a:lnTo>
                    <a:pt x="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p:cNvSpPr>
            <p:nvPr/>
          </p:nvSpPr>
          <p:spPr bwMode="auto">
            <a:xfrm>
              <a:off x="6238" y="3435"/>
              <a:ext cx="112" cy="28"/>
            </a:xfrm>
            <a:custGeom>
              <a:avLst/>
              <a:gdLst>
                <a:gd name="T0" fmla="*/ 0 w 133"/>
                <a:gd name="T1" fmla="*/ 0 h 33"/>
                <a:gd name="T2" fmla="*/ 0 w 133"/>
                <a:gd name="T3" fmla="*/ 33 h 33"/>
                <a:gd name="T4" fmla="*/ 117 w 133"/>
                <a:gd name="T5" fmla="*/ 33 h 33"/>
                <a:gd name="T6" fmla="*/ 133 w 133"/>
                <a:gd name="T7" fmla="*/ 18 h 33"/>
                <a:gd name="T8" fmla="*/ 133 w 133"/>
                <a:gd name="T9" fmla="*/ 0 h 33"/>
                <a:gd name="T10" fmla="*/ 0 w 133"/>
                <a:gd name="T11" fmla="*/ 0 h 33"/>
              </a:gdLst>
              <a:ahLst/>
              <a:cxnLst>
                <a:cxn ang="0">
                  <a:pos x="T0" y="T1"/>
                </a:cxn>
                <a:cxn ang="0">
                  <a:pos x="T2" y="T3"/>
                </a:cxn>
                <a:cxn ang="0">
                  <a:pos x="T4" y="T5"/>
                </a:cxn>
                <a:cxn ang="0">
                  <a:pos x="T6" y="T7"/>
                </a:cxn>
                <a:cxn ang="0">
                  <a:pos x="T8" y="T9"/>
                </a:cxn>
                <a:cxn ang="0">
                  <a:pos x="T10" y="T11"/>
                </a:cxn>
              </a:cxnLst>
              <a:rect l="0" t="0" r="r" b="b"/>
              <a:pathLst>
                <a:path w="133" h="33">
                  <a:moveTo>
                    <a:pt x="0" y="0"/>
                  </a:moveTo>
                  <a:cubicBezTo>
                    <a:pt x="0" y="33"/>
                    <a:pt x="0" y="33"/>
                    <a:pt x="0" y="33"/>
                  </a:cubicBezTo>
                  <a:cubicBezTo>
                    <a:pt x="117" y="33"/>
                    <a:pt x="117" y="33"/>
                    <a:pt x="117" y="33"/>
                  </a:cubicBezTo>
                  <a:cubicBezTo>
                    <a:pt x="126" y="33"/>
                    <a:pt x="133" y="26"/>
                    <a:pt x="133" y="18"/>
                  </a:cubicBezTo>
                  <a:cubicBezTo>
                    <a:pt x="133" y="0"/>
                    <a:pt x="133" y="0"/>
                    <a:pt x="133" y="0"/>
                  </a:cubicBezTo>
                  <a:lnTo>
                    <a:pt x="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06"/>
            <p:cNvSpPr>
              <a:spLocks noChangeArrowheads="1"/>
            </p:cNvSpPr>
            <p:nvPr/>
          </p:nvSpPr>
          <p:spPr bwMode="auto">
            <a:xfrm>
              <a:off x="6063" y="3541"/>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07"/>
            <p:cNvSpPr>
              <a:spLocks noChangeArrowheads="1"/>
            </p:cNvSpPr>
            <p:nvPr/>
          </p:nvSpPr>
          <p:spPr bwMode="auto">
            <a:xfrm>
              <a:off x="6109" y="3541"/>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8"/>
            <p:cNvSpPr>
              <a:spLocks noChangeArrowheads="1"/>
            </p:cNvSpPr>
            <p:nvPr/>
          </p:nvSpPr>
          <p:spPr bwMode="auto">
            <a:xfrm>
              <a:off x="6017" y="3488"/>
              <a:ext cx="31" cy="31"/>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09"/>
            <p:cNvSpPr>
              <a:spLocks noChangeArrowheads="1"/>
            </p:cNvSpPr>
            <p:nvPr/>
          </p:nvSpPr>
          <p:spPr bwMode="auto">
            <a:xfrm>
              <a:off x="6075" y="3588"/>
              <a:ext cx="54" cy="7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10"/>
            <p:cNvSpPr>
              <a:spLocks noChangeArrowheads="1"/>
            </p:cNvSpPr>
            <p:nvPr/>
          </p:nvSpPr>
          <p:spPr bwMode="auto">
            <a:xfrm>
              <a:off x="6155" y="3541"/>
              <a:ext cx="31" cy="8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11"/>
            <p:cNvSpPr>
              <a:spLocks noChangeArrowheads="1"/>
            </p:cNvSpPr>
            <p:nvPr/>
          </p:nvSpPr>
          <p:spPr bwMode="auto">
            <a:xfrm>
              <a:off x="6017" y="3541"/>
              <a:ext cx="31" cy="85"/>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12"/>
            <p:cNvSpPr>
              <a:spLocks/>
            </p:cNvSpPr>
            <p:nvPr/>
          </p:nvSpPr>
          <p:spPr bwMode="auto">
            <a:xfrm>
              <a:off x="5977" y="3380"/>
              <a:ext cx="251" cy="55"/>
            </a:xfrm>
            <a:custGeom>
              <a:avLst/>
              <a:gdLst>
                <a:gd name="T0" fmla="*/ 0 w 251"/>
                <a:gd name="T1" fmla="*/ 55 h 55"/>
                <a:gd name="T2" fmla="*/ 58 w 251"/>
                <a:gd name="T3" fmla="*/ 0 h 55"/>
                <a:gd name="T4" fmla="*/ 251 w 251"/>
                <a:gd name="T5" fmla="*/ 0 h 55"/>
                <a:gd name="T6" fmla="*/ 251 w 251"/>
                <a:gd name="T7" fmla="*/ 55 h 55"/>
                <a:gd name="T8" fmla="*/ 0 w 251"/>
                <a:gd name="T9" fmla="*/ 55 h 55"/>
              </a:gdLst>
              <a:ahLst/>
              <a:cxnLst>
                <a:cxn ang="0">
                  <a:pos x="T0" y="T1"/>
                </a:cxn>
                <a:cxn ang="0">
                  <a:pos x="T2" y="T3"/>
                </a:cxn>
                <a:cxn ang="0">
                  <a:pos x="T4" y="T5"/>
                </a:cxn>
                <a:cxn ang="0">
                  <a:pos x="T6" y="T7"/>
                </a:cxn>
                <a:cxn ang="0">
                  <a:pos x="T8" y="T9"/>
                </a:cxn>
              </a:cxnLst>
              <a:rect l="0" t="0" r="r" b="b"/>
              <a:pathLst>
                <a:path w="251" h="55">
                  <a:moveTo>
                    <a:pt x="0" y="55"/>
                  </a:moveTo>
                  <a:lnTo>
                    <a:pt x="58" y="0"/>
                  </a:lnTo>
                  <a:lnTo>
                    <a:pt x="251" y="0"/>
                  </a:lnTo>
                  <a:lnTo>
                    <a:pt x="251" y="55"/>
                  </a:lnTo>
                  <a:lnTo>
                    <a:pt x="0" y="55"/>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13"/>
            <p:cNvSpPr>
              <a:spLocks/>
            </p:cNvSpPr>
            <p:nvPr/>
          </p:nvSpPr>
          <p:spPr bwMode="auto">
            <a:xfrm>
              <a:off x="5977" y="3380"/>
              <a:ext cx="251" cy="55"/>
            </a:xfrm>
            <a:custGeom>
              <a:avLst/>
              <a:gdLst>
                <a:gd name="T0" fmla="*/ 0 w 251"/>
                <a:gd name="T1" fmla="*/ 55 h 55"/>
                <a:gd name="T2" fmla="*/ 58 w 251"/>
                <a:gd name="T3" fmla="*/ 0 h 55"/>
                <a:gd name="T4" fmla="*/ 251 w 251"/>
                <a:gd name="T5" fmla="*/ 0 h 55"/>
                <a:gd name="T6" fmla="*/ 251 w 251"/>
                <a:gd name="T7" fmla="*/ 55 h 55"/>
                <a:gd name="T8" fmla="*/ 0 w 251"/>
                <a:gd name="T9" fmla="*/ 55 h 55"/>
              </a:gdLst>
              <a:ahLst/>
              <a:cxnLst>
                <a:cxn ang="0">
                  <a:pos x="T0" y="T1"/>
                </a:cxn>
                <a:cxn ang="0">
                  <a:pos x="T2" y="T3"/>
                </a:cxn>
                <a:cxn ang="0">
                  <a:pos x="T4" y="T5"/>
                </a:cxn>
                <a:cxn ang="0">
                  <a:pos x="T6" y="T7"/>
                </a:cxn>
                <a:cxn ang="0">
                  <a:pos x="T8" y="T9"/>
                </a:cxn>
              </a:cxnLst>
              <a:rect l="0" t="0" r="r" b="b"/>
              <a:pathLst>
                <a:path w="251" h="55">
                  <a:moveTo>
                    <a:pt x="0" y="55"/>
                  </a:moveTo>
                  <a:lnTo>
                    <a:pt x="58" y="0"/>
                  </a:lnTo>
                  <a:lnTo>
                    <a:pt x="251" y="0"/>
                  </a:lnTo>
                  <a:lnTo>
                    <a:pt x="251" y="55"/>
                  </a:lnTo>
                  <a:lnTo>
                    <a:pt x="0" y="55"/>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14"/>
            <p:cNvSpPr>
              <a:spLocks/>
            </p:cNvSpPr>
            <p:nvPr/>
          </p:nvSpPr>
          <p:spPr bwMode="auto">
            <a:xfrm>
              <a:off x="6228" y="3380"/>
              <a:ext cx="122" cy="55"/>
            </a:xfrm>
            <a:custGeom>
              <a:avLst/>
              <a:gdLst>
                <a:gd name="T0" fmla="*/ 0 w 122"/>
                <a:gd name="T1" fmla="*/ 55 h 55"/>
                <a:gd name="T2" fmla="*/ 0 w 122"/>
                <a:gd name="T3" fmla="*/ 0 h 55"/>
                <a:gd name="T4" fmla="*/ 64 w 122"/>
                <a:gd name="T5" fmla="*/ 0 h 55"/>
                <a:gd name="T6" fmla="*/ 122 w 122"/>
                <a:gd name="T7" fmla="*/ 55 h 55"/>
                <a:gd name="T8" fmla="*/ 0 w 122"/>
                <a:gd name="T9" fmla="*/ 55 h 55"/>
              </a:gdLst>
              <a:ahLst/>
              <a:cxnLst>
                <a:cxn ang="0">
                  <a:pos x="T0" y="T1"/>
                </a:cxn>
                <a:cxn ang="0">
                  <a:pos x="T2" y="T3"/>
                </a:cxn>
                <a:cxn ang="0">
                  <a:pos x="T4" y="T5"/>
                </a:cxn>
                <a:cxn ang="0">
                  <a:pos x="T6" y="T7"/>
                </a:cxn>
                <a:cxn ang="0">
                  <a:pos x="T8" y="T9"/>
                </a:cxn>
              </a:cxnLst>
              <a:rect l="0" t="0" r="r" b="b"/>
              <a:pathLst>
                <a:path w="122" h="55">
                  <a:moveTo>
                    <a:pt x="0" y="55"/>
                  </a:moveTo>
                  <a:lnTo>
                    <a:pt x="0" y="0"/>
                  </a:lnTo>
                  <a:lnTo>
                    <a:pt x="64" y="0"/>
                  </a:lnTo>
                  <a:lnTo>
                    <a:pt x="122" y="55"/>
                  </a:lnTo>
                  <a:lnTo>
                    <a:pt x="0" y="55"/>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5"/>
            <p:cNvSpPr>
              <a:spLocks/>
            </p:cNvSpPr>
            <p:nvPr/>
          </p:nvSpPr>
          <p:spPr bwMode="auto">
            <a:xfrm>
              <a:off x="6228" y="3380"/>
              <a:ext cx="122" cy="55"/>
            </a:xfrm>
            <a:custGeom>
              <a:avLst/>
              <a:gdLst>
                <a:gd name="T0" fmla="*/ 64 w 122"/>
                <a:gd name="T1" fmla="*/ 0 h 55"/>
                <a:gd name="T2" fmla="*/ 0 w 122"/>
                <a:gd name="T3" fmla="*/ 0 h 55"/>
                <a:gd name="T4" fmla="*/ 0 w 122"/>
                <a:gd name="T5" fmla="*/ 55 h 55"/>
                <a:gd name="T6" fmla="*/ 122 w 122"/>
                <a:gd name="T7" fmla="*/ 55 h 55"/>
                <a:gd name="T8" fmla="*/ 64 w 122"/>
                <a:gd name="T9" fmla="*/ 0 h 55"/>
              </a:gdLst>
              <a:ahLst/>
              <a:cxnLst>
                <a:cxn ang="0">
                  <a:pos x="T0" y="T1"/>
                </a:cxn>
                <a:cxn ang="0">
                  <a:pos x="T2" y="T3"/>
                </a:cxn>
                <a:cxn ang="0">
                  <a:pos x="T4" y="T5"/>
                </a:cxn>
                <a:cxn ang="0">
                  <a:pos x="T6" y="T7"/>
                </a:cxn>
                <a:cxn ang="0">
                  <a:pos x="T8" y="T9"/>
                </a:cxn>
              </a:cxnLst>
              <a:rect l="0" t="0" r="r" b="b"/>
              <a:pathLst>
                <a:path w="122" h="55">
                  <a:moveTo>
                    <a:pt x="64" y="0"/>
                  </a:moveTo>
                  <a:lnTo>
                    <a:pt x="0" y="0"/>
                  </a:lnTo>
                  <a:lnTo>
                    <a:pt x="0" y="55"/>
                  </a:lnTo>
                  <a:lnTo>
                    <a:pt x="122" y="55"/>
                  </a:lnTo>
                  <a:lnTo>
                    <a:pt x="64"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6"/>
            <p:cNvSpPr>
              <a:spLocks noChangeArrowheads="1"/>
            </p:cNvSpPr>
            <p:nvPr/>
          </p:nvSpPr>
          <p:spPr bwMode="auto">
            <a:xfrm>
              <a:off x="5908" y="3223"/>
              <a:ext cx="66" cy="137"/>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17"/>
            <p:cNvSpPr>
              <a:spLocks noChangeArrowheads="1"/>
            </p:cNvSpPr>
            <p:nvPr/>
          </p:nvSpPr>
          <p:spPr bwMode="auto">
            <a:xfrm>
              <a:off x="6646" y="2758"/>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8"/>
            <p:cNvSpPr>
              <a:spLocks/>
            </p:cNvSpPr>
            <p:nvPr/>
          </p:nvSpPr>
          <p:spPr bwMode="auto">
            <a:xfrm>
              <a:off x="6080" y="2860"/>
              <a:ext cx="495" cy="439"/>
            </a:xfrm>
            <a:custGeom>
              <a:avLst/>
              <a:gdLst>
                <a:gd name="T0" fmla="*/ 162 w 590"/>
                <a:gd name="T1" fmla="*/ 526 h 526"/>
                <a:gd name="T2" fmla="*/ 0 w 590"/>
                <a:gd name="T3" fmla="*/ 526 h 526"/>
                <a:gd name="T4" fmla="*/ 0 w 590"/>
                <a:gd name="T5" fmla="*/ 514 h 526"/>
                <a:gd name="T6" fmla="*/ 162 w 590"/>
                <a:gd name="T7" fmla="*/ 514 h 526"/>
                <a:gd name="T8" fmla="*/ 241 w 590"/>
                <a:gd name="T9" fmla="*/ 434 h 526"/>
                <a:gd name="T10" fmla="*/ 241 w 590"/>
                <a:gd name="T11" fmla="*/ 283 h 526"/>
                <a:gd name="T12" fmla="*/ 333 w 590"/>
                <a:gd name="T13" fmla="*/ 192 h 526"/>
                <a:gd name="T14" fmla="*/ 499 w 590"/>
                <a:gd name="T15" fmla="*/ 192 h 526"/>
                <a:gd name="T16" fmla="*/ 578 w 590"/>
                <a:gd name="T17" fmla="*/ 112 h 526"/>
                <a:gd name="T18" fmla="*/ 578 w 590"/>
                <a:gd name="T19" fmla="*/ 0 h 526"/>
                <a:gd name="T20" fmla="*/ 590 w 590"/>
                <a:gd name="T21" fmla="*/ 0 h 526"/>
                <a:gd name="T22" fmla="*/ 590 w 590"/>
                <a:gd name="T23" fmla="*/ 112 h 526"/>
                <a:gd name="T24" fmla="*/ 499 w 590"/>
                <a:gd name="T25" fmla="*/ 204 h 526"/>
                <a:gd name="T26" fmla="*/ 333 w 590"/>
                <a:gd name="T27" fmla="*/ 204 h 526"/>
                <a:gd name="T28" fmla="*/ 253 w 590"/>
                <a:gd name="T29" fmla="*/ 283 h 526"/>
                <a:gd name="T30" fmla="*/ 253 w 590"/>
                <a:gd name="T31" fmla="*/ 434 h 526"/>
                <a:gd name="T32" fmla="*/ 162 w 590"/>
                <a:gd name="T3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0" h="526">
                  <a:moveTo>
                    <a:pt x="162" y="526"/>
                  </a:moveTo>
                  <a:cubicBezTo>
                    <a:pt x="0" y="526"/>
                    <a:pt x="0" y="526"/>
                    <a:pt x="0" y="526"/>
                  </a:cubicBezTo>
                  <a:cubicBezTo>
                    <a:pt x="0" y="514"/>
                    <a:pt x="0" y="514"/>
                    <a:pt x="0" y="514"/>
                  </a:cubicBezTo>
                  <a:cubicBezTo>
                    <a:pt x="162" y="514"/>
                    <a:pt x="162" y="514"/>
                    <a:pt x="162" y="514"/>
                  </a:cubicBezTo>
                  <a:cubicBezTo>
                    <a:pt x="206" y="514"/>
                    <a:pt x="241" y="478"/>
                    <a:pt x="241" y="434"/>
                  </a:cubicBezTo>
                  <a:cubicBezTo>
                    <a:pt x="241" y="283"/>
                    <a:pt x="241" y="283"/>
                    <a:pt x="241" y="283"/>
                  </a:cubicBezTo>
                  <a:cubicBezTo>
                    <a:pt x="241" y="233"/>
                    <a:pt x="282" y="192"/>
                    <a:pt x="333" y="192"/>
                  </a:cubicBezTo>
                  <a:cubicBezTo>
                    <a:pt x="499" y="192"/>
                    <a:pt x="499" y="192"/>
                    <a:pt x="499" y="192"/>
                  </a:cubicBezTo>
                  <a:cubicBezTo>
                    <a:pt x="542" y="192"/>
                    <a:pt x="578" y="156"/>
                    <a:pt x="578" y="112"/>
                  </a:cubicBezTo>
                  <a:cubicBezTo>
                    <a:pt x="578" y="0"/>
                    <a:pt x="578" y="0"/>
                    <a:pt x="578" y="0"/>
                  </a:cubicBezTo>
                  <a:cubicBezTo>
                    <a:pt x="590" y="0"/>
                    <a:pt x="590" y="0"/>
                    <a:pt x="590" y="0"/>
                  </a:cubicBezTo>
                  <a:cubicBezTo>
                    <a:pt x="590" y="112"/>
                    <a:pt x="590" y="112"/>
                    <a:pt x="590" y="112"/>
                  </a:cubicBezTo>
                  <a:cubicBezTo>
                    <a:pt x="590" y="163"/>
                    <a:pt x="549" y="204"/>
                    <a:pt x="499" y="204"/>
                  </a:cubicBezTo>
                  <a:cubicBezTo>
                    <a:pt x="333" y="204"/>
                    <a:pt x="333" y="204"/>
                    <a:pt x="333" y="204"/>
                  </a:cubicBezTo>
                  <a:cubicBezTo>
                    <a:pt x="289" y="204"/>
                    <a:pt x="253" y="239"/>
                    <a:pt x="253" y="283"/>
                  </a:cubicBezTo>
                  <a:cubicBezTo>
                    <a:pt x="253" y="434"/>
                    <a:pt x="253" y="434"/>
                    <a:pt x="253" y="434"/>
                  </a:cubicBezTo>
                  <a:cubicBezTo>
                    <a:pt x="253" y="485"/>
                    <a:pt x="212" y="526"/>
                    <a:pt x="162" y="5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9"/>
            <p:cNvSpPr>
              <a:spLocks/>
            </p:cNvSpPr>
            <p:nvPr/>
          </p:nvSpPr>
          <p:spPr bwMode="auto">
            <a:xfrm>
              <a:off x="6373" y="2645"/>
              <a:ext cx="394" cy="221"/>
            </a:xfrm>
            <a:custGeom>
              <a:avLst/>
              <a:gdLst>
                <a:gd name="T0" fmla="*/ 194 w 470"/>
                <a:gd name="T1" fmla="*/ 52 h 265"/>
                <a:gd name="T2" fmla="*/ 283 w 470"/>
                <a:gd name="T3" fmla="*/ 0 h 265"/>
                <a:gd name="T4" fmla="*/ 386 w 470"/>
                <a:gd name="T5" fmla="*/ 101 h 265"/>
                <a:gd name="T6" fmla="*/ 387 w 470"/>
                <a:gd name="T7" fmla="*/ 101 h 265"/>
                <a:gd name="T8" fmla="*/ 470 w 470"/>
                <a:gd name="T9" fmla="*/ 183 h 265"/>
                <a:gd name="T10" fmla="*/ 387 w 470"/>
                <a:gd name="T11" fmla="*/ 265 h 265"/>
                <a:gd name="T12" fmla="*/ 66 w 470"/>
                <a:gd name="T13" fmla="*/ 265 h 265"/>
                <a:gd name="T14" fmla="*/ 0 w 470"/>
                <a:gd name="T15" fmla="*/ 200 h 265"/>
                <a:gd name="T16" fmla="*/ 64 w 470"/>
                <a:gd name="T17" fmla="*/ 134 h 265"/>
                <a:gd name="T18" fmla="*/ 63 w 470"/>
                <a:gd name="T19" fmla="*/ 118 h 265"/>
                <a:gd name="T20" fmla="*/ 145 w 470"/>
                <a:gd name="T21" fmla="*/ 35 h 265"/>
                <a:gd name="T22" fmla="*/ 194 w 470"/>
                <a:gd name="T23" fmla="*/ 5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265">
                  <a:moveTo>
                    <a:pt x="194" y="52"/>
                  </a:moveTo>
                  <a:cubicBezTo>
                    <a:pt x="212" y="21"/>
                    <a:pt x="245" y="0"/>
                    <a:pt x="283" y="0"/>
                  </a:cubicBezTo>
                  <a:cubicBezTo>
                    <a:pt x="340" y="0"/>
                    <a:pt x="385" y="45"/>
                    <a:pt x="386" y="101"/>
                  </a:cubicBezTo>
                  <a:cubicBezTo>
                    <a:pt x="387" y="101"/>
                    <a:pt x="387" y="101"/>
                    <a:pt x="387" y="101"/>
                  </a:cubicBezTo>
                  <a:cubicBezTo>
                    <a:pt x="433" y="101"/>
                    <a:pt x="470" y="138"/>
                    <a:pt x="470" y="183"/>
                  </a:cubicBezTo>
                  <a:cubicBezTo>
                    <a:pt x="470" y="229"/>
                    <a:pt x="433" y="265"/>
                    <a:pt x="387" y="265"/>
                  </a:cubicBezTo>
                  <a:cubicBezTo>
                    <a:pt x="66" y="265"/>
                    <a:pt x="66" y="265"/>
                    <a:pt x="66" y="265"/>
                  </a:cubicBezTo>
                  <a:cubicBezTo>
                    <a:pt x="30" y="265"/>
                    <a:pt x="0" y="236"/>
                    <a:pt x="0" y="200"/>
                  </a:cubicBezTo>
                  <a:cubicBezTo>
                    <a:pt x="0" y="164"/>
                    <a:pt x="29" y="135"/>
                    <a:pt x="64" y="134"/>
                  </a:cubicBezTo>
                  <a:cubicBezTo>
                    <a:pt x="63" y="129"/>
                    <a:pt x="63" y="123"/>
                    <a:pt x="63" y="118"/>
                  </a:cubicBezTo>
                  <a:cubicBezTo>
                    <a:pt x="63" y="72"/>
                    <a:pt x="99" y="35"/>
                    <a:pt x="145" y="35"/>
                  </a:cubicBezTo>
                  <a:cubicBezTo>
                    <a:pt x="163" y="35"/>
                    <a:pt x="180" y="41"/>
                    <a:pt x="194"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0"/>
            <p:cNvSpPr>
              <a:spLocks/>
            </p:cNvSpPr>
            <p:nvPr/>
          </p:nvSpPr>
          <p:spPr bwMode="auto">
            <a:xfrm>
              <a:off x="6386" y="2735"/>
              <a:ext cx="381" cy="131"/>
            </a:xfrm>
            <a:custGeom>
              <a:avLst/>
              <a:gdLst>
                <a:gd name="T0" fmla="*/ 405 w 454"/>
                <a:gd name="T1" fmla="*/ 0 h 157"/>
                <a:gd name="T2" fmla="*/ 428 w 454"/>
                <a:gd name="T3" fmla="*/ 57 h 157"/>
                <a:gd name="T4" fmla="*/ 346 w 454"/>
                <a:gd name="T5" fmla="*/ 139 h 157"/>
                <a:gd name="T6" fmla="*/ 24 w 454"/>
                <a:gd name="T7" fmla="*/ 139 h 157"/>
                <a:gd name="T8" fmla="*/ 0 w 454"/>
                <a:gd name="T9" fmla="*/ 135 h 157"/>
                <a:gd name="T10" fmla="*/ 50 w 454"/>
                <a:gd name="T11" fmla="*/ 157 h 157"/>
                <a:gd name="T12" fmla="*/ 371 w 454"/>
                <a:gd name="T13" fmla="*/ 157 h 157"/>
                <a:gd name="T14" fmla="*/ 454 w 454"/>
                <a:gd name="T15" fmla="*/ 75 h 157"/>
                <a:gd name="T16" fmla="*/ 405 w 454"/>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157">
                  <a:moveTo>
                    <a:pt x="405" y="0"/>
                  </a:moveTo>
                  <a:cubicBezTo>
                    <a:pt x="420" y="15"/>
                    <a:pt x="428" y="35"/>
                    <a:pt x="428" y="57"/>
                  </a:cubicBezTo>
                  <a:cubicBezTo>
                    <a:pt x="428" y="102"/>
                    <a:pt x="391" y="139"/>
                    <a:pt x="346" y="139"/>
                  </a:cubicBezTo>
                  <a:cubicBezTo>
                    <a:pt x="24" y="139"/>
                    <a:pt x="24" y="139"/>
                    <a:pt x="24" y="139"/>
                  </a:cubicBezTo>
                  <a:cubicBezTo>
                    <a:pt x="16" y="139"/>
                    <a:pt x="8" y="138"/>
                    <a:pt x="0" y="135"/>
                  </a:cubicBezTo>
                  <a:cubicBezTo>
                    <a:pt x="12" y="149"/>
                    <a:pt x="30" y="157"/>
                    <a:pt x="50" y="157"/>
                  </a:cubicBezTo>
                  <a:cubicBezTo>
                    <a:pt x="371" y="157"/>
                    <a:pt x="371" y="157"/>
                    <a:pt x="371" y="157"/>
                  </a:cubicBezTo>
                  <a:cubicBezTo>
                    <a:pt x="417" y="157"/>
                    <a:pt x="454" y="121"/>
                    <a:pt x="454" y="75"/>
                  </a:cubicBezTo>
                  <a:cubicBezTo>
                    <a:pt x="454" y="42"/>
                    <a:pt x="434" y="13"/>
                    <a:pt x="405"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1"/>
            <p:cNvSpPr>
              <a:spLocks/>
            </p:cNvSpPr>
            <p:nvPr/>
          </p:nvSpPr>
          <p:spPr bwMode="auto">
            <a:xfrm>
              <a:off x="5940" y="3273"/>
              <a:ext cx="27" cy="42"/>
            </a:xfrm>
            <a:custGeom>
              <a:avLst/>
              <a:gdLst>
                <a:gd name="T0" fmla="*/ 22 w 31"/>
                <a:gd name="T1" fmla="*/ 0 h 51"/>
                <a:gd name="T2" fmla="*/ 0 w 31"/>
                <a:gd name="T3" fmla="*/ 0 h 51"/>
                <a:gd name="T4" fmla="*/ 0 w 31"/>
                <a:gd name="T5" fmla="*/ 51 h 51"/>
                <a:gd name="T6" fmla="*/ 22 w 31"/>
                <a:gd name="T7" fmla="*/ 51 h 51"/>
                <a:gd name="T8" fmla="*/ 31 w 31"/>
                <a:gd name="T9" fmla="*/ 43 h 51"/>
                <a:gd name="T10" fmla="*/ 31 w 31"/>
                <a:gd name="T11" fmla="*/ 9 h 51"/>
                <a:gd name="T12" fmla="*/ 22 w 31"/>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31" h="51">
                  <a:moveTo>
                    <a:pt x="22" y="0"/>
                  </a:moveTo>
                  <a:cubicBezTo>
                    <a:pt x="0" y="0"/>
                    <a:pt x="0" y="0"/>
                    <a:pt x="0" y="0"/>
                  </a:cubicBezTo>
                  <a:cubicBezTo>
                    <a:pt x="0" y="51"/>
                    <a:pt x="0" y="51"/>
                    <a:pt x="0" y="51"/>
                  </a:cubicBezTo>
                  <a:cubicBezTo>
                    <a:pt x="22" y="51"/>
                    <a:pt x="22" y="51"/>
                    <a:pt x="22" y="51"/>
                  </a:cubicBezTo>
                  <a:cubicBezTo>
                    <a:pt x="27" y="51"/>
                    <a:pt x="31" y="48"/>
                    <a:pt x="31" y="43"/>
                  </a:cubicBezTo>
                  <a:cubicBezTo>
                    <a:pt x="31" y="9"/>
                    <a:pt x="31" y="9"/>
                    <a:pt x="31" y="9"/>
                  </a:cubicBezTo>
                  <a:cubicBezTo>
                    <a:pt x="31" y="4"/>
                    <a:pt x="27"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2"/>
            <p:cNvSpPr>
              <a:spLocks/>
            </p:cNvSpPr>
            <p:nvPr/>
          </p:nvSpPr>
          <p:spPr bwMode="auto">
            <a:xfrm>
              <a:off x="6080" y="3281"/>
              <a:ext cx="22" cy="26"/>
            </a:xfrm>
            <a:custGeom>
              <a:avLst/>
              <a:gdLst>
                <a:gd name="T0" fmla="*/ 11 w 26"/>
                <a:gd name="T1" fmla="*/ 31 h 31"/>
                <a:gd name="T2" fmla="*/ 26 w 26"/>
                <a:gd name="T3" fmla="*/ 16 h 31"/>
                <a:gd name="T4" fmla="*/ 11 w 26"/>
                <a:gd name="T5" fmla="*/ 0 h 31"/>
                <a:gd name="T6" fmla="*/ 0 w 26"/>
                <a:gd name="T7" fmla="*/ 0 h 31"/>
                <a:gd name="T8" fmla="*/ 0 w 26"/>
                <a:gd name="T9" fmla="*/ 31 h 31"/>
                <a:gd name="T10" fmla="*/ 11 w 26"/>
                <a:gd name="T11" fmla="*/ 31 h 31"/>
              </a:gdLst>
              <a:ahLst/>
              <a:cxnLst>
                <a:cxn ang="0">
                  <a:pos x="T0" y="T1"/>
                </a:cxn>
                <a:cxn ang="0">
                  <a:pos x="T2" y="T3"/>
                </a:cxn>
                <a:cxn ang="0">
                  <a:pos x="T4" y="T5"/>
                </a:cxn>
                <a:cxn ang="0">
                  <a:pos x="T6" y="T7"/>
                </a:cxn>
                <a:cxn ang="0">
                  <a:pos x="T8" y="T9"/>
                </a:cxn>
                <a:cxn ang="0">
                  <a:pos x="T10" y="T11"/>
                </a:cxn>
              </a:cxnLst>
              <a:rect l="0" t="0" r="r" b="b"/>
              <a:pathLst>
                <a:path w="26" h="31">
                  <a:moveTo>
                    <a:pt x="11" y="31"/>
                  </a:moveTo>
                  <a:cubicBezTo>
                    <a:pt x="19" y="31"/>
                    <a:pt x="26" y="24"/>
                    <a:pt x="26" y="16"/>
                  </a:cubicBezTo>
                  <a:cubicBezTo>
                    <a:pt x="26" y="7"/>
                    <a:pt x="19" y="0"/>
                    <a:pt x="11" y="0"/>
                  </a:cubicBezTo>
                  <a:cubicBezTo>
                    <a:pt x="0" y="0"/>
                    <a:pt x="0" y="0"/>
                    <a:pt x="0" y="0"/>
                  </a:cubicBezTo>
                  <a:cubicBezTo>
                    <a:pt x="0" y="31"/>
                    <a:pt x="0" y="31"/>
                    <a:pt x="0" y="31"/>
                  </a:cubicBezTo>
                  <a:lnTo>
                    <a:pt x="11" y="31"/>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23"/>
            <p:cNvSpPr>
              <a:spLocks/>
            </p:cNvSpPr>
            <p:nvPr/>
          </p:nvSpPr>
          <p:spPr bwMode="auto">
            <a:xfrm>
              <a:off x="5951" y="3262"/>
              <a:ext cx="130" cy="64"/>
            </a:xfrm>
            <a:custGeom>
              <a:avLst/>
              <a:gdLst>
                <a:gd name="T0" fmla="*/ 154 w 154"/>
                <a:gd name="T1" fmla="*/ 23 h 77"/>
                <a:gd name="T2" fmla="*/ 121 w 154"/>
                <a:gd name="T3" fmla="*/ 4 h 77"/>
                <a:gd name="T4" fmla="*/ 105 w 154"/>
                <a:gd name="T5" fmla="*/ 0 h 77"/>
                <a:gd name="T6" fmla="*/ 8 w 154"/>
                <a:gd name="T7" fmla="*/ 0 h 77"/>
                <a:gd name="T8" fmla="*/ 0 w 154"/>
                <a:gd name="T9" fmla="*/ 9 h 77"/>
                <a:gd name="T10" fmla="*/ 0 w 154"/>
                <a:gd name="T11" fmla="*/ 68 h 77"/>
                <a:gd name="T12" fmla="*/ 8 w 154"/>
                <a:gd name="T13" fmla="*/ 77 h 77"/>
                <a:gd name="T14" fmla="*/ 105 w 154"/>
                <a:gd name="T15" fmla="*/ 77 h 77"/>
                <a:gd name="T16" fmla="*/ 121 w 154"/>
                <a:gd name="T17" fmla="*/ 73 h 77"/>
                <a:gd name="T18" fmla="*/ 154 w 154"/>
                <a:gd name="T19" fmla="*/ 54 h 77"/>
                <a:gd name="T20" fmla="*/ 154 w 154"/>
                <a:gd name="T21" fmla="*/ 2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77">
                  <a:moveTo>
                    <a:pt x="154" y="23"/>
                  </a:moveTo>
                  <a:cubicBezTo>
                    <a:pt x="121" y="4"/>
                    <a:pt x="121" y="4"/>
                    <a:pt x="121" y="4"/>
                  </a:cubicBezTo>
                  <a:cubicBezTo>
                    <a:pt x="117" y="2"/>
                    <a:pt x="110" y="0"/>
                    <a:pt x="105" y="0"/>
                  </a:cubicBezTo>
                  <a:cubicBezTo>
                    <a:pt x="8" y="0"/>
                    <a:pt x="8" y="0"/>
                    <a:pt x="8" y="0"/>
                  </a:cubicBezTo>
                  <a:cubicBezTo>
                    <a:pt x="4" y="0"/>
                    <a:pt x="0" y="4"/>
                    <a:pt x="0" y="9"/>
                  </a:cubicBezTo>
                  <a:cubicBezTo>
                    <a:pt x="0" y="68"/>
                    <a:pt x="0" y="68"/>
                    <a:pt x="0" y="68"/>
                  </a:cubicBezTo>
                  <a:cubicBezTo>
                    <a:pt x="0" y="73"/>
                    <a:pt x="4" y="77"/>
                    <a:pt x="8" y="77"/>
                  </a:cubicBezTo>
                  <a:cubicBezTo>
                    <a:pt x="105" y="77"/>
                    <a:pt x="105" y="77"/>
                    <a:pt x="105" y="77"/>
                  </a:cubicBezTo>
                  <a:cubicBezTo>
                    <a:pt x="110" y="77"/>
                    <a:pt x="117" y="75"/>
                    <a:pt x="121" y="73"/>
                  </a:cubicBezTo>
                  <a:cubicBezTo>
                    <a:pt x="154" y="54"/>
                    <a:pt x="154" y="54"/>
                    <a:pt x="154" y="54"/>
                  </a:cubicBezTo>
                  <a:lnTo>
                    <a:pt x="154" y="2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24"/>
            <p:cNvSpPr>
              <a:spLocks/>
            </p:cNvSpPr>
            <p:nvPr/>
          </p:nvSpPr>
          <p:spPr bwMode="auto">
            <a:xfrm>
              <a:off x="5951" y="3263"/>
              <a:ext cx="130" cy="63"/>
            </a:xfrm>
            <a:custGeom>
              <a:avLst/>
              <a:gdLst>
                <a:gd name="T0" fmla="*/ 5 w 154"/>
                <a:gd name="T1" fmla="*/ 0 h 76"/>
                <a:gd name="T2" fmla="*/ 5 w 154"/>
                <a:gd name="T3" fmla="*/ 59 h 76"/>
                <a:gd name="T4" fmla="*/ 13 w 154"/>
                <a:gd name="T5" fmla="*/ 67 h 76"/>
                <a:gd name="T6" fmla="*/ 110 w 154"/>
                <a:gd name="T7" fmla="*/ 67 h 76"/>
                <a:gd name="T8" fmla="*/ 126 w 154"/>
                <a:gd name="T9" fmla="*/ 64 h 76"/>
                <a:gd name="T10" fmla="*/ 154 w 154"/>
                <a:gd name="T11" fmla="*/ 47 h 76"/>
                <a:gd name="T12" fmla="*/ 154 w 154"/>
                <a:gd name="T13" fmla="*/ 53 h 76"/>
                <a:gd name="T14" fmla="*/ 121 w 154"/>
                <a:gd name="T15" fmla="*/ 72 h 76"/>
                <a:gd name="T16" fmla="*/ 105 w 154"/>
                <a:gd name="T17" fmla="*/ 76 h 76"/>
                <a:gd name="T18" fmla="*/ 8 w 154"/>
                <a:gd name="T19" fmla="*/ 76 h 76"/>
                <a:gd name="T20" fmla="*/ 0 w 154"/>
                <a:gd name="T21" fmla="*/ 67 h 76"/>
                <a:gd name="T22" fmla="*/ 0 w 154"/>
                <a:gd name="T23" fmla="*/ 8 h 76"/>
                <a:gd name="T24" fmla="*/ 5 w 154"/>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76">
                  <a:moveTo>
                    <a:pt x="5" y="0"/>
                  </a:moveTo>
                  <a:cubicBezTo>
                    <a:pt x="5" y="59"/>
                    <a:pt x="5" y="59"/>
                    <a:pt x="5" y="59"/>
                  </a:cubicBezTo>
                  <a:cubicBezTo>
                    <a:pt x="5" y="64"/>
                    <a:pt x="9" y="67"/>
                    <a:pt x="13" y="67"/>
                  </a:cubicBezTo>
                  <a:cubicBezTo>
                    <a:pt x="110" y="67"/>
                    <a:pt x="110" y="67"/>
                    <a:pt x="110" y="67"/>
                  </a:cubicBezTo>
                  <a:cubicBezTo>
                    <a:pt x="115" y="67"/>
                    <a:pt x="122" y="66"/>
                    <a:pt x="126" y="64"/>
                  </a:cubicBezTo>
                  <a:cubicBezTo>
                    <a:pt x="154" y="47"/>
                    <a:pt x="154" y="47"/>
                    <a:pt x="154" y="47"/>
                  </a:cubicBezTo>
                  <a:cubicBezTo>
                    <a:pt x="154" y="53"/>
                    <a:pt x="154" y="53"/>
                    <a:pt x="154" y="53"/>
                  </a:cubicBezTo>
                  <a:cubicBezTo>
                    <a:pt x="121" y="72"/>
                    <a:pt x="121" y="72"/>
                    <a:pt x="121" y="72"/>
                  </a:cubicBezTo>
                  <a:cubicBezTo>
                    <a:pt x="117" y="74"/>
                    <a:pt x="110" y="76"/>
                    <a:pt x="105" y="76"/>
                  </a:cubicBezTo>
                  <a:cubicBezTo>
                    <a:pt x="8" y="76"/>
                    <a:pt x="8" y="76"/>
                    <a:pt x="8" y="76"/>
                  </a:cubicBezTo>
                  <a:cubicBezTo>
                    <a:pt x="4" y="76"/>
                    <a:pt x="0" y="72"/>
                    <a:pt x="0" y="67"/>
                  </a:cubicBezTo>
                  <a:cubicBezTo>
                    <a:pt x="0" y="8"/>
                    <a:pt x="0" y="8"/>
                    <a:pt x="0" y="8"/>
                  </a:cubicBezTo>
                  <a:cubicBezTo>
                    <a:pt x="0" y="5"/>
                    <a:pt x="2" y="2"/>
                    <a:pt x="5" y="0"/>
                  </a:cubicBezTo>
                  <a:close/>
                </a:path>
              </a:pathLst>
            </a:custGeom>
            <a:solidFill>
              <a:srgbClr val="DB7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5"/>
            <p:cNvSpPr>
              <a:spLocks noChangeArrowheads="1"/>
            </p:cNvSpPr>
            <p:nvPr/>
          </p:nvSpPr>
          <p:spPr bwMode="auto">
            <a:xfrm>
              <a:off x="5940" y="3304"/>
              <a:ext cx="11" cy="1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6"/>
            <p:cNvSpPr>
              <a:spLocks/>
            </p:cNvSpPr>
            <p:nvPr/>
          </p:nvSpPr>
          <p:spPr bwMode="auto">
            <a:xfrm>
              <a:off x="6080" y="3292"/>
              <a:ext cx="22" cy="15"/>
            </a:xfrm>
            <a:custGeom>
              <a:avLst/>
              <a:gdLst>
                <a:gd name="T0" fmla="*/ 26 w 26"/>
                <a:gd name="T1" fmla="*/ 0 h 18"/>
                <a:gd name="T2" fmla="*/ 26 w 26"/>
                <a:gd name="T3" fmla="*/ 3 h 18"/>
                <a:gd name="T4" fmla="*/ 11 w 26"/>
                <a:gd name="T5" fmla="*/ 18 h 18"/>
                <a:gd name="T6" fmla="*/ 0 w 26"/>
                <a:gd name="T7" fmla="*/ 18 h 18"/>
                <a:gd name="T8" fmla="*/ 0 w 26"/>
                <a:gd name="T9" fmla="*/ 13 h 18"/>
                <a:gd name="T10" fmla="*/ 11 w 26"/>
                <a:gd name="T11" fmla="*/ 13 h 18"/>
                <a:gd name="T12" fmla="*/ 26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26" y="0"/>
                  </a:moveTo>
                  <a:cubicBezTo>
                    <a:pt x="26" y="1"/>
                    <a:pt x="26" y="2"/>
                    <a:pt x="26" y="3"/>
                  </a:cubicBezTo>
                  <a:cubicBezTo>
                    <a:pt x="26" y="11"/>
                    <a:pt x="19" y="18"/>
                    <a:pt x="11" y="18"/>
                  </a:cubicBezTo>
                  <a:cubicBezTo>
                    <a:pt x="0" y="18"/>
                    <a:pt x="0" y="18"/>
                    <a:pt x="0" y="18"/>
                  </a:cubicBezTo>
                  <a:cubicBezTo>
                    <a:pt x="0" y="13"/>
                    <a:pt x="0" y="13"/>
                    <a:pt x="0" y="13"/>
                  </a:cubicBezTo>
                  <a:cubicBezTo>
                    <a:pt x="11" y="13"/>
                    <a:pt x="11" y="13"/>
                    <a:pt x="11" y="13"/>
                  </a:cubicBezTo>
                  <a:cubicBezTo>
                    <a:pt x="19" y="13"/>
                    <a:pt x="25" y="7"/>
                    <a:pt x="26" y="0"/>
                  </a:cubicBezTo>
                  <a:close/>
                </a:path>
              </a:pathLst>
            </a:custGeom>
            <a:solidFill>
              <a:srgbClr val="DB7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7"/>
            <p:cNvSpPr>
              <a:spLocks/>
            </p:cNvSpPr>
            <p:nvPr/>
          </p:nvSpPr>
          <p:spPr bwMode="auto">
            <a:xfrm>
              <a:off x="5485" y="3571"/>
              <a:ext cx="20" cy="46"/>
            </a:xfrm>
            <a:custGeom>
              <a:avLst/>
              <a:gdLst>
                <a:gd name="T0" fmla="*/ 20 w 20"/>
                <a:gd name="T1" fmla="*/ 0 h 46"/>
                <a:gd name="T2" fmla="*/ 17 w 20"/>
                <a:gd name="T3" fmla="*/ 0 h 46"/>
                <a:gd name="T4" fmla="*/ 0 w 20"/>
                <a:gd name="T5" fmla="*/ 31 h 46"/>
                <a:gd name="T6" fmla="*/ 0 w 20"/>
                <a:gd name="T7" fmla="*/ 46 h 46"/>
                <a:gd name="T8" fmla="*/ 20 w 20"/>
                <a:gd name="T9" fmla="*/ 46 h 46"/>
                <a:gd name="T10" fmla="*/ 20 w 20"/>
                <a:gd name="T11" fmla="*/ 0 h 46"/>
              </a:gdLst>
              <a:ahLst/>
              <a:cxnLst>
                <a:cxn ang="0">
                  <a:pos x="T0" y="T1"/>
                </a:cxn>
                <a:cxn ang="0">
                  <a:pos x="T2" y="T3"/>
                </a:cxn>
                <a:cxn ang="0">
                  <a:pos x="T4" y="T5"/>
                </a:cxn>
                <a:cxn ang="0">
                  <a:pos x="T6" y="T7"/>
                </a:cxn>
                <a:cxn ang="0">
                  <a:pos x="T8" y="T9"/>
                </a:cxn>
                <a:cxn ang="0">
                  <a:pos x="T10" y="T11"/>
                </a:cxn>
              </a:cxnLst>
              <a:rect l="0" t="0" r="r" b="b"/>
              <a:pathLst>
                <a:path w="20" h="46">
                  <a:moveTo>
                    <a:pt x="20" y="0"/>
                  </a:moveTo>
                  <a:lnTo>
                    <a:pt x="17" y="0"/>
                  </a:lnTo>
                  <a:lnTo>
                    <a:pt x="0" y="31"/>
                  </a:lnTo>
                  <a:lnTo>
                    <a:pt x="0" y="46"/>
                  </a:lnTo>
                  <a:lnTo>
                    <a:pt x="20" y="46"/>
                  </a:lnTo>
                  <a:lnTo>
                    <a:pt x="20" y="0"/>
                  </a:lnTo>
                  <a:close/>
                </a:path>
              </a:pathLst>
            </a:custGeom>
            <a:solidFill>
              <a:srgbClr val="398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8"/>
            <p:cNvSpPr>
              <a:spLocks/>
            </p:cNvSpPr>
            <p:nvPr/>
          </p:nvSpPr>
          <p:spPr bwMode="auto">
            <a:xfrm>
              <a:off x="5485" y="3571"/>
              <a:ext cx="20" cy="46"/>
            </a:xfrm>
            <a:custGeom>
              <a:avLst/>
              <a:gdLst>
                <a:gd name="T0" fmla="*/ 20 w 20"/>
                <a:gd name="T1" fmla="*/ 0 h 46"/>
                <a:gd name="T2" fmla="*/ 17 w 20"/>
                <a:gd name="T3" fmla="*/ 0 h 46"/>
                <a:gd name="T4" fmla="*/ 0 w 20"/>
                <a:gd name="T5" fmla="*/ 31 h 46"/>
                <a:gd name="T6" fmla="*/ 0 w 20"/>
                <a:gd name="T7" fmla="*/ 46 h 46"/>
                <a:gd name="T8" fmla="*/ 20 w 20"/>
                <a:gd name="T9" fmla="*/ 46 h 46"/>
                <a:gd name="T10" fmla="*/ 20 w 20"/>
                <a:gd name="T11" fmla="*/ 0 h 46"/>
              </a:gdLst>
              <a:ahLst/>
              <a:cxnLst>
                <a:cxn ang="0">
                  <a:pos x="T0" y="T1"/>
                </a:cxn>
                <a:cxn ang="0">
                  <a:pos x="T2" y="T3"/>
                </a:cxn>
                <a:cxn ang="0">
                  <a:pos x="T4" y="T5"/>
                </a:cxn>
                <a:cxn ang="0">
                  <a:pos x="T6" y="T7"/>
                </a:cxn>
                <a:cxn ang="0">
                  <a:pos x="T8" y="T9"/>
                </a:cxn>
                <a:cxn ang="0">
                  <a:pos x="T10" y="T11"/>
                </a:cxn>
              </a:cxnLst>
              <a:rect l="0" t="0" r="r" b="b"/>
              <a:pathLst>
                <a:path w="20" h="46">
                  <a:moveTo>
                    <a:pt x="20" y="0"/>
                  </a:moveTo>
                  <a:lnTo>
                    <a:pt x="17" y="0"/>
                  </a:lnTo>
                  <a:lnTo>
                    <a:pt x="0" y="31"/>
                  </a:lnTo>
                  <a:lnTo>
                    <a:pt x="0" y="46"/>
                  </a:lnTo>
                  <a:lnTo>
                    <a:pt x="20" y="46"/>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9"/>
            <p:cNvSpPr>
              <a:spLocks/>
            </p:cNvSpPr>
            <p:nvPr/>
          </p:nvSpPr>
          <p:spPr bwMode="auto">
            <a:xfrm>
              <a:off x="5348" y="3602"/>
              <a:ext cx="137" cy="15"/>
            </a:xfrm>
            <a:custGeom>
              <a:avLst/>
              <a:gdLst>
                <a:gd name="T0" fmla="*/ 137 w 137"/>
                <a:gd name="T1" fmla="*/ 0 h 15"/>
                <a:gd name="T2" fmla="*/ 136 w 137"/>
                <a:gd name="T3" fmla="*/ 0 h 15"/>
                <a:gd name="T4" fmla="*/ 120 w 137"/>
                <a:gd name="T5" fmla="*/ 0 h 15"/>
                <a:gd name="T6" fmla="*/ 96 w 137"/>
                <a:gd name="T7" fmla="*/ 0 h 15"/>
                <a:gd name="T8" fmla="*/ 80 w 137"/>
                <a:gd name="T9" fmla="*/ 0 h 15"/>
                <a:gd name="T10" fmla="*/ 56 w 137"/>
                <a:gd name="T11" fmla="*/ 0 h 15"/>
                <a:gd name="T12" fmla="*/ 40 w 137"/>
                <a:gd name="T13" fmla="*/ 0 h 15"/>
                <a:gd name="T14" fmla="*/ 17 w 137"/>
                <a:gd name="T15" fmla="*/ 0 h 15"/>
                <a:gd name="T16" fmla="*/ 0 w 137"/>
                <a:gd name="T17" fmla="*/ 0 h 15"/>
                <a:gd name="T18" fmla="*/ 17 w 137"/>
                <a:gd name="T19" fmla="*/ 0 h 15"/>
                <a:gd name="T20" fmla="*/ 17 w 137"/>
                <a:gd name="T21" fmla="*/ 15 h 15"/>
                <a:gd name="T22" fmla="*/ 40 w 137"/>
                <a:gd name="T23" fmla="*/ 15 h 15"/>
                <a:gd name="T24" fmla="*/ 40 w 137"/>
                <a:gd name="T25" fmla="*/ 0 h 15"/>
                <a:gd name="T26" fmla="*/ 56 w 137"/>
                <a:gd name="T27" fmla="*/ 0 h 15"/>
                <a:gd name="T28" fmla="*/ 56 w 137"/>
                <a:gd name="T29" fmla="*/ 15 h 15"/>
                <a:gd name="T30" fmla="*/ 80 w 137"/>
                <a:gd name="T31" fmla="*/ 15 h 15"/>
                <a:gd name="T32" fmla="*/ 80 w 137"/>
                <a:gd name="T33" fmla="*/ 0 h 15"/>
                <a:gd name="T34" fmla="*/ 96 w 137"/>
                <a:gd name="T35" fmla="*/ 0 h 15"/>
                <a:gd name="T36" fmla="*/ 96 w 137"/>
                <a:gd name="T37" fmla="*/ 15 h 15"/>
                <a:gd name="T38" fmla="*/ 120 w 137"/>
                <a:gd name="T39" fmla="*/ 15 h 15"/>
                <a:gd name="T40" fmla="*/ 120 w 137"/>
                <a:gd name="T41" fmla="*/ 0 h 15"/>
                <a:gd name="T42" fmla="*/ 137 w 137"/>
                <a:gd name="T43" fmla="*/ 0 h 15"/>
                <a:gd name="T44" fmla="*/ 137 w 137"/>
                <a:gd name="T45" fmla="*/ 15 h 15"/>
                <a:gd name="T46" fmla="*/ 137 w 137"/>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5">
                  <a:moveTo>
                    <a:pt x="137" y="0"/>
                  </a:moveTo>
                  <a:lnTo>
                    <a:pt x="136" y="0"/>
                  </a:lnTo>
                  <a:lnTo>
                    <a:pt x="120" y="0"/>
                  </a:lnTo>
                  <a:lnTo>
                    <a:pt x="96" y="0"/>
                  </a:lnTo>
                  <a:lnTo>
                    <a:pt x="80" y="0"/>
                  </a:lnTo>
                  <a:lnTo>
                    <a:pt x="56" y="0"/>
                  </a:lnTo>
                  <a:lnTo>
                    <a:pt x="40" y="0"/>
                  </a:lnTo>
                  <a:lnTo>
                    <a:pt x="17" y="0"/>
                  </a:lnTo>
                  <a:lnTo>
                    <a:pt x="0" y="0"/>
                  </a:lnTo>
                  <a:lnTo>
                    <a:pt x="17" y="0"/>
                  </a:lnTo>
                  <a:lnTo>
                    <a:pt x="17" y="15"/>
                  </a:lnTo>
                  <a:lnTo>
                    <a:pt x="40" y="15"/>
                  </a:lnTo>
                  <a:lnTo>
                    <a:pt x="40" y="0"/>
                  </a:lnTo>
                  <a:lnTo>
                    <a:pt x="56" y="0"/>
                  </a:lnTo>
                  <a:lnTo>
                    <a:pt x="56" y="15"/>
                  </a:lnTo>
                  <a:lnTo>
                    <a:pt x="80" y="15"/>
                  </a:lnTo>
                  <a:lnTo>
                    <a:pt x="80" y="0"/>
                  </a:lnTo>
                  <a:lnTo>
                    <a:pt x="96" y="0"/>
                  </a:lnTo>
                  <a:lnTo>
                    <a:pt x="96" y="15"/>
                  </a:lnTo>
                  <a:lnTo>
                    <a:pt x="120" y="15"/>
                  </a:lnTo>
                  <a:lnTo>
                    <a:pt x="120" y="0"/>
                  </a:lnTo>
                  <a:lnTo>
                    <a:pt x="137" y="0"/>
                  </a:lnTo>
                  <a:lnTo>
                    <a:pt x="137" y="15"/>
                  </a:lnTo>
                  <a:lnTo>
                    <a:pt x="137" y="0"/>
                  </a:lnTo>
                  <a:close/>
                </a:path>
              </a:pathLst>
            </a:custGeom>
            <a:solidFill>
              <a:srgbClr val="398A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30"/>
            <p:cNvSpPr>
              <a:spLocks/>
            </p:cNvSpPr>
            <p:nvPr/>
          </p:nvSpPr>
          <p:spPr bwMode="auto">
            <a:xfrm>
              <a:off x="5348" y="3602"/>
              <a:ext cx="137" cy="15"/>
            </a:xfrm>
            <a:custGeom>
              <a:avLst/>
              <a:gdLst>
                <a:gd name="T0" fmla="*/ 137 w 137"/>
                <a:gd name="T1" fmla="*/ 0 h 15"/>
                <a:gd name="T2" fmla="*/ 136 w 137"/>
                <a:gd name="T3" fmla="*/ 0 h 15"/>
                <a:gd name="T4" fmla="*/ 120 w 137"/>
                <a:gd name="T5" fmla="*/ 0 h 15"/>
                <a:gd name="T6" fmla="*/ 96 w 137"/>
                <a:gd name="T7" fmla="*/ 0 h 15"/>
                <a:gd name="T8" fmla="*/ 80 w 137"/>
                <a:gd name="T9" fmla="*/ 0 h 15"/>
                <a:gd name="T10" fmla="*/ 56 w 137"/>
                <a:gd name="T11" fmla="*/ 0 h 15"/>
                <a:gd name="T12" fmla="*/ 40 w 137"/>
                <a:gd name="T13" fmla="*/ 0 h 15"/>
                <a:gd name="T14" fmla="*/ 17 w 137"/>
                <a:gd name="T15" fmla="*/ 0 h 15"/>
                <a:gd name="T16" fmla="*/ 0 w 137"/>
                <a:gd name="T17" fmla="*/ 0 h 15"/>
                <a:gd name="T18" fmla="*/ 17 w 137"/>
                <a:gd name="T19" fmla="*/ 0 h 15"/>
                <a:gd name="T20" fmla="*/ 17 w 137"/>
                <a:gd name="T21" fmla="*/ 15 h 15"/>
                <a:gd name="T22" fmla="*/ 40 w 137"/>
                <a:gd name="T23" fmla="*/ 15 h 15"/>
                <a:gd name="T24" fmla="*/ 40 w 137"/>
                <a:gd name="T25" fmla="*/ 0 h 15"/>
                <a:gd name="T26" fmla="*/ 56 w 137"/>
                <a:gd name="T27" fmla="*/ 0 h 15"/>
                <a:gd name="T28" fmla="*/ 56 w 137"/>
                <a:gd name="T29" fmla="*/ 15 h 15"/>
                <a:gd name="T30" fmla="*/ 80 w 137"/>
                <a:gd name="T31" fmla="*/ 15 h 15"/>
                <a:gd name="T32" fmla="*/ 80 w 137"/>
                <a:gd name="T33" fmla="*/ 0 h 15"/>
                <a:gd name="T34" fmla="*/ 96 w 137"/>
                <a:gd name="T35" fmla="*/ 0 h 15"/>
                <a:gd name="T36" fmla="*/ 96 w 137"/>
                <a:gd name="T37" fmla="*/ 15 h 15"/>
                <a:gd name="T38" fmla="*/ 120 w 137"/>
                <a:gd name="T39" fmla="*/ 15 h 15"/>
                <a:gd name="T40" fmla="*/ 120 w 137"/>
                <a:gd name="T41" fmla="*/ 0 h 15"/>
                <a:gd name="T42" fmla="*/ 137 w 137"/>
                <a:gd name="T43" fmla="*/ 0 h 15"/>
                <a:gd name="T44" fmla="*/ 137 w 137"/>
                <a:gd name="T45" fmla="*/ 15 h 15"/>
                <a:gd name="T46" fmla="*/ 137 w 137"/>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5">
                  <a:moveTo>
                    <a:pt x="137" y="0"/>
                  </a:moveTo>
                  <a:lnTo>
                    <a:pt x="136" y="0"/>
                  </a:lnTo>
                  <a:lnTo>
                    <a:pt x="120" y="0"/>
                  </a:lnTo>
                  <a:lnTo>
                    <a:pt x="96" y="0"/>
                  </a:lnTo>
                  <a:lnTo>
                    <a:pt x="80" y="0"/>
                  </a:lnTo>
                  <a:lnTo>
                    <a:pt x="56" y="0"/>
                  </a:lnTo>
                  <a:lnTo>
                    <a:pt x="40" y="0"/>
                  </a:lnTo>
                  <a:lnTo>
                    <a:pt x="17" y="0"/>
                  </a:lnTo>
                  <a:lnTo>
                    <a:pt x="0" y="0"/>
                  </a:lnTo>
                  <a:lnTo>
                    <a:pt x="17" y="0"/>
                  </a:lnTo>
                  <a:lnTo>
                    <a:pt x="17" y="15"/>
                  </a:lnTo>
                  <a:lnTo>
                    <a:pt x="40" y="15"/>
                  </a:lnTo>
                  <a:lnTo>
                    <a:pt x="40" y="0"/>
                  </a:lnTo>
                  <a:lnTo>
                    <a:pt x="56" y="0"/>
                  </a:lnTo>
                  <a:lnTo>
                    <a:pt x="56" y="15"/>
                  </a:lnTo>
                  <a:lnTo>
                    <a:pt x="80" y="15"/>
                  </a:lnTo>
                  <a:lnTo>
                    <a:pt x="80" y="0"/>
                  </a:lnTo>
                  <a:lnTo>
                    <a:pt x="96" y="0"/>
                  </a:lnTo>
                  <a:lnTo>
                    <a:pt x="96" y="15"/>
                  </a:lnTo>
                  <a:lnTo>
                    <a:pt x="120" y="15"/>
                  </a:lnTo>
                  <a:lnTo>
                    <a:pt x="120" y="0"/>
                  </a:lnTo>
                  <a:lnTo>
                    <a:pt x="137" y="0"/>
                  </a:lnTo>
                  <a:lnTo>
                    <a:pt x="137" y="15"/>
                  </a:lnTo>
                  <a:lnTo>
                    <a:pt x="1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31"/>
            <p:cNvSpPr>
              <a:spLocks noChangeArrowheads="1"/>
            </p:cNvSpPr>
            <p:nvPr/>
          </p:nvSpPr>
          <p:spPr bwMode="auto">
            <a:xfrm>
              <a:off x="5468" y="3602"/>
              <a:ext cx="17" cy="15"/>
            </a:xfrm>
            <a:prstGeom prst="rect">
              <a:avLst/>
            </a:prstGeom>
            <a:solidFill>
              <a:srgbClr val="0016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32"/>
            <p:cNvSpPr>
              <a:spLocks noChangeArrowheads="1"/>
            </p:cNvSpPr>
            <p:nvPr/>
          </p:nvSpPr>
          <p:spPr bwMode="auto">
            <a:xfrm>
              <a:off x="5468" y="3602"/>
              <a:ext cx="17"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33"/>
            <p:cNvSpPr>
              <a:spLocks noChangeArrowheads="1"/>
            </p:cNvSpPr>
            <p:nvPr/>
          </p:nvSpPr>
          <p:spPr bwMode="auto">
            <a:xfrm>
              <a:off x="5428" y="3602"/>
              <a:ext cx="16" cy="15"/>
            </a:xfrm>
            <a:prstGeom prst="rect">
              <a:avLst/>
            </a:prstGeom>
            <a:solidFill>
              <a:srgbClr val="0016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34"/>
            <p:cNvSpPr>
              <a:spLocks noChangeArrowheads="1"/>
            </p:cNvSpPr>
            <p:nvPr/>
          </p:nvSpPr>
          <p:spPr bwMode="auto">
            <a:xfrm>
              <a:off x="5428" y="3602"/>
              <a:ext cx="16"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5"/>
            <p:cNvSpPr>
              <a:spLocks noChangeArrowheads="1"/>
            </p:cNvSpPr>
            <p:nvPr/>
          </p:nvSpPr>
          <p:spPr bwMode="auto">
            <a:xfrm>
              <a:off x="5388" y="3602"/>
              <a:ext cx="16" cy="15"/>
            </a:xfrm>
            <a:prstGeom prst="rect">
              <a:avLst/>
            </a:prstGeom>
            <a:solidFill>
              <a:srgbClr val="0016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36"/>
            <p:cNvSpPr>
              <a:spLocks noChangeArrowheads="1"/>
            </p:cNvSpPr>
            <p:nvPr/>
          </p:nvSpPr>
          <p:spPr bwMode="auto">
            <a:xfrm>
              <a:off x="5388" y="3602"/>
              <a:ext cx="16"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7"/>
            <p:cNvSpPr>
              <a:spLocks noChangeArrowheads="1"/>
            </p:cNvSpPr>
            <p:nvPr/>
          </p:nvSpPr>
          <p:spPr bwMode="auto">
            <a:xfrm>
              <a:off x="5348" y="3602"/>
              <a:ext cx="17" cy="15"/>
            </a:xfrm>
            <a:prstGeom prst="rect">
              <a:avLst/>
            </a:prstGeom>
            <a:solidFill>
              <a:srgbClr val="0016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38"/>
            <p:cNvSpPr>
              <a:spLocks noChangeArrowheads="1"/>
            </p:cNvSpPr>
            <p:nvPr/>
          </p:nvSpPr>
          <p:spPr bwMode="auto">
            <a:xfrm>
              <a:off x="5348" y="3602"/>
              <a:ext cx="17"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2"/>
          <p:cNvSpPr txBox="1">
            <a:spLocks/>
          </p:cNvSpPr>
          <p:nvPr/>
        </p:nvSpPr>
        <p:spPr>
          <a:xfrm>
            <a:off x="884237" y="2125663"/>
            <a:ext cx="10744200"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60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…so what do we mean by Hybrid?</a:t>
            </a:r>
            <a:endParaRPr lang="en-US" dirty="0">
              <a:solidFill>
                <a:srgbClr val="0078D7"/>
              </a:solidFill>
            </a:endParaRPr>
          </a:p>
        </p:txBody>
      </p:sp>
    </p:spTree>
    <p:extLst>
      <p:ext uri="{BB962C8B-B14F-4D97-AF65-F5344CB8AC3E}">
        <p14:creationId xmlns:p14="http://schemas.microsoft.com/office/powerpoint/2010/main" val="40765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512" b="24943"/>
          <a:stretch/>
        </p:blipFill>
        <p:spPr>
          <a:xfrm>
            <a:off x="2933332" y="692735"/>
            <a:ext cx="7034862" cy="4745828"/>
          </a:xfrm>
          <a:prstGeom prst="rect">
            <a:avLst/>
          </a:prstGeom>
        </p:spPr>
      </p:pic>
      <p:sp>
        <p:nvSpPr>
          <p:cNvPr id="5" name="Title 2"/>
          <p:cNvSpPr txBox="1">
            <a:spLocks/>
          </p:cNvSpPr>
          <p:nvPr/>
        </p:nvSpPr>
        <p:spPr>
          <a:xfrm>
            <a:off x="3204055" y="5980365"/>
            <a:ext cx="6493416"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a:t>What I think ‘Hybrid’ is</a:t>
            </a:r>
          </a:p>
        </p:txBody>
      </p:sp>
    </p:spTree>
    <p:extLst>
      <p:ext uri="{BB962C8B-B14F-4D97-AF65-F5344CB8AC3E}">
        <p14:creationId xmlns:p14="http://schemas.microsoft.com/office/powerpoint/2010/main" val="42034289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77261" y="692735"/>
            <a:ext cx="7034154" cy="4689435"/>
          </a:xfrm>
          <a:prstGeom prst="rect">
            <a:avLst/>
          </a:prstGeom>
        </p:spPr>
      </p:pic>
      <p:pic>
        <p:nvPicPr>
          <p:cNvPr id="5" name="Picture 4"/>
          <p:cNvPicPr>
            <a:picLocks noChangeAspect="1"/>
          </p:cNvPicPr>
          <p:nvPr/>
        </p:nvPicPr>
        <p:blipFill>
          <a:blip r:embed="rId3">
            <a:extLst/>
          </a:blip>
          <a:stretch>
            <a:fillRect/>
          </a:stretch>
        </p:blipFill>
        <p:spPr>
          <a:xfrm>
            <a:off x="1341437" y="3040062"/>
            <a:ext cx="3352800" cy="3352800"/>
          </a:xfrm>
          <a:prstGeom prst="rect">
            <a:avLst/>
          </a:prstGeom>
        </p:spPr>
      </p:pic>
      <p:sp>
        <p:nvSpPr>
          <p:cNvPr id="7" name="Title 2"/>
          <p:cNvSpPr txBox="1">
            <a:spLocks/>
          </p:cNvSpPr>
          <p:nvPr/>
        </p:nvSpPr>
        <p:spPr>
          <a:xfrm>
            <a:off x="1463409" y="6055321"/>
            <a:ext cx="9461859"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a:t>What our customers think ‘Hybrid’ is</a:t>
            </a:r>
          </a:p>
        </p:txBody>
      </p:sp>
    </p:spTree>
    <p:extLst>
      <p:ext uri="{BB962C8B-B14F-4D97-AF65-F5344CB8AC3E}">
        <p14:creationId xmlns:p14="http://schemas.microsoft.com/office/powerpoint/2010/main" val="426185267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34040" y="698752"/>
            <a:ext cx="7034154" cy="4689435"/>
          </a:xfrm>
          <a:prstGeom prst="rect">
            <a:avLst/>
          </a:prstGeom>
        </p:spPr>
      </p:pic>
      <p:sp>
        <p:nvSpPr>
          <p:cNvPr id="5" name="Title 2"/>
          <p:cNvSpPr txBox="1">
            <a:spLocks/>
          </p:cNvSpPr>
          <p:nvPr/>
        </p:nvSpPr>
        <p:spPr>
          <a:xfrm>
            <a:off x="2054323" y="5966115"/>
            <a:ext cx="8793588"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a:t>What my parents think ‘Hybrid’ is…</a:t>
            </a:r>
          </a:p>
        </p:txBody>
      </p:sp>
    </p:spTree>
    <p:extLst>
      <p:ext uri="{BB962C8B-B14F-4D97-AF65-F5344CB8AC3E}">
        <p14:creationId xmlns:p14="http://schemas.microsoft.com/office/powerpoint/2010/main" val="22328520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6815" y="754062"/>
            <a:ext cx="4844045" cy="4634125"/>
          </a:xfrm>
          <a:prstGeom prst="rect">
            <a:avLst/>
          </a:prstGeom>
        </p:spPr>
      </p:pic>
      <p:sp>
        <p:nvSpPr>
          <p:cNvPr id="5" name="Title 2"/>
          <p:cNvSpPr txBox="1">
            <a:spLocks/>
          </p:cNvSpPr>
          <p:nvPr/>
        </p:nvSpPr>
        <p:spPr>
          <a:xfrm>
            <a:off x="2012043" y="5966115"/>
            <a:ext cx="8793588"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a:t>What my friends think ‘Hybrid’ is…</a:t>
            </a:r>
          </a:p>
        </p:txBody>
      </p:sp>
    </p:spTree>
    <p:extLst>
      <p:ext uri="{BB962C8B-B14F-4D97-AF65-F5344CB8AC3E}">
        <p14:creationId xmlns:p14="http://schemas.microsoft.com/office/powerpoint/2010/main" val="5039393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125662"/>
            <a:ext cx="11887200" cy="3176254"/>
          </a:xfrm>
        </p:spPr>
        <p:txBody>
          <a:bodyPr/>
          <a:lstStyle/>
          <a:p>
            <a:r>
              <a:rPr lang="en-US" dirty="0"/>
              <a:t>What we all think aside, HYBRID is where we are right now…</a:t>
            </a:r>
          </a:p>
        </p:txBody>
      </p:sp>
    </p:spTree>
    <p:extLst>
      <p:ext uri="{BB962C8B-B14F-4D97-AF65-F5344CB8AC3E}">
        <p14:creationId xmlns:p14="http://schemas.microsoft.com/office/powerpoint/2010/main" val="238077227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6-50029_S4_Q1_FY17_Dark_Template">
  <a:themeElements>
    <a:clrScheme name="S$ Dark Template">
      <a:dk1>
        <a:srgbClr val="505050"/>
      </a:dk1>
      <a:lt1>
        <a:srgbClr val="FFFFFF"/>
      </a:lt1>
      <a:dk2>
        <a:srgbClr val="00188F"/>
      </a:dk2>
      <a:lt2>
        <a:srgbClr val="D2D2D2"/>
      </a:lt2>
      <a:accent1>
        <a:srgbClr val="0078D7"/>
      </a:accent1>
      <a:accent2>
        <a:srgbClr val="32145A"/>
      </a:accent2>
      <a:accent3>
        <a:srgbClr val="107C10"/>
      </a:accent3>
      <a:accent4>
        <a:srgbClr val="00BCF2"/>
      </a:accent4>
      <a:accent5>
        <a:srgbClr val="FFB900"/>
      </a:accent5>
      <a:accent6>
        <a:srgbClr val="E6E6E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ybrid DP Vision" id="{4A1074D5-76AF-41DC-9063-CAB9F256FD08}" vid="{728420E0-93CB-4EA1-8B70-45E4221F0DCD}"/>
    </a:ext>
  </a:extLst>
</a:theme>
</file>

<file path=ppt/theme/theme3.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3D8EA723-330F-4CE4-9E9B-7A3528C3E25F}"/>
    </a:ext>
  </a:extLst>
</a:theme>
</file>

<file path=ppt/theme/theme4.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5.xml><?xml version="1.0" encoding="utf-8"?>
<a:theme xmlns:a="http://schemas.openxmlformats.org/drawingml/2006/main" name="2-30808_Data_Driven_Template_Light">
  <a:themeElements>
    <a:clrScheme name="Data Driven">
      <a:dk1>
        <a:srgbClr val="505050"/>
      </a:dk1>
      <a:lt1>
        <a:srgbClr val="FFFFFF"/>
      </a:lt1>
      <a:dk2>
        <a:srgbClr val="00188F"/>
      </a:dk2>
      <a:lt2>
        <a:srgbClr val="F8F8F8"/>
      </a:lt2>
      <a:accent1>
        <a:srgbClr val="0078D7"/>
      </a:accent1>
      <a:accent2>
        <a:srgbClr val="5C2D91"/>
      </a:accent2>
      <a:accent3>
        <a:srgbClr val="00188F"/>
      </a:accent3>
      <a:accent4>
        <a:srgbClr val="FFB900"/>
      </a:accent4>
      <a:accent5>
        <a:srgbClr val="505050"/>
      </a:accent5>
      <a:accent6>
        <a:srgbClr val="747474"/>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ybrid DP Vision" id="{4A1074D5-76AF-41DC-9063-CAB9F256FD08}" vid="{0242350D-9473-4AA0-AABB-7A0E3310FB4D}"/>
    </a:ext>
  </a:extLst>
</a:theme>
</file>

<file path=ppt/theme/theme6.xml><?xml version="1.0" encoding="utf-8"?>
<a:theme xmlns:a="http://schemas.openxmlformats.org/drawingml/2006/main" name="6-50029_S4_Q1_FY17_Dark_Template">
  <a:themeElements>
    <a:clrScheme name="S$ Dark Template">
      <a:dk1>
        <a:srgbClr val="505050"/>
      </a:dk1>
      <a:lt1>
        <a:srgbClr val="FFFFFF"/>
      </a:lt1>
      <a:dk2>
        <a:srgbClr val="00188F"/>
      </a:dk2>
      <a:lt2>
        <a:srgbClr val="D2D2D2"/>
      </a:lt2>
      <a:accent1>
        <a:srgbClr val="0078D7"/>
      </a:accent1>
      <a:accent2>
        <a:srgbClr val="32145A"/>
      </a:accent2>
      <a:accent3>
        <a:srgbClr val="107C10"/>
      </a:accent3>
      <a:accent4>
        <a:srgbClr val="00BCF2"/>
      </a:accent4>
      <a:accent5>
        <a:srgbClr val="FFB900"/>
      </a:accent5>
      <a:accent6>
        <a:srgbClr val="E6E6E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ybrid DP Vision" id="{4A1074D5-76AF-41DC-9063-CAB9F256FD08}" vid="{728420E0-93CB-4EA1-8B70-45E4221F0DCD}"/>
    </a:ext>
  </a:extLst>
</a:theme>
</file>

<file path=ppt/theme/theme7.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8.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pc="http://schemas.microsoft.com/office/infopath/2007/PartnerControls" xmlns:xsi="http://www.w3.org/2001/XMLSchema-instance">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Anthony van Gemert</External_x0020_Speaker>
    <m6878b9dd7994da4ba144f95347d99c6 xmlns="01c77077-aee4-4b5f-bd4e-9cd40a6fff29">
      <Terms xmlns="http://schemas.microsoft.com/office/infopath/2007/PartnerControls"/>
    </m6878b9dd7994da4ba144f95347d99c6>
    <Presentation_x0020_Date xmlns="01c77077-aee4-4b5f-bd4e-9cd40a6fff29">2016-09-28T04:00:00+00:00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BRK3159</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8ff673fc-3231-4e3a-893b-6d7f7cd32766"/>
    <ds:schemaRef ds:uri="http://schemas.openxmlformats.org/package/2006/metadata/core-properties"/>
    <ds:schemaRef ds:uri="http://purl.org/dc/terms/"/>
    <ds:schemaRef ds:uri="230e9df3-be65-4c73-a93b-d1236ebd677e"/>
    <ds:schemaRef ds:uri="http://purl.org/dc/dcmitype/"/>
    <ds:schemaRef ds:uri="01c77077-aee4-4b5f-bd4e-9cd40a6fff29"/>
    <ds:schemaRef ds:uri="http://schemas.microsoft.com/sharepoint/v3"/>
    <ds:schemaRef ds:uri="http://purl.org/dc/elements/1.1/"/>
  </ds:schemaRefs>
</ds:datastoreItem>
</file>

<file path=customXml/itemProps3.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Microsoft_2016_16x9_Template</Template>
  <TotalTime>2527</TotalTime>
  <Words>2271</Words>
  <Application>Microsoft Office PowerPoint</Application>
  <PresentationFormat>Custom</PresentationFormat>
  <Paragraphs>256</Paragraphs>
  <Slides>33</Slides>
  <Notes>25</Notes>
  <HiddenSlides>0</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1</vt:i4>
      </vt:variant>
      <vt:variant>
        <vt:lpstr>Slide Titles</vt:lpstr>
      </vt:variant>
      <vt:variant>
        <vt:i4>33</vt:i4>
      </vt:variant>
    </vt:vector>
  </HeadingPairs>
  <TitlesOfParts>
    <vt:vector size="50" baseType="lpstr">
      <vt:lpstr>MS PGothic</vt:lpstr>
      <vt:lpstr>Arial</vt:lpstr>
      <vt:lpstr>Calibri</vt:lpstr>
      <vt:lpstr>Consolas</vt:lpstr>
      <vt:lpstr>Segoe UI</vt:lpstr>
      <vt:lpstr>Segoe UI Light</vt:lpstr>
      <vt:lpstr>Segoe UI Semibold</vt:lpstr>
      <vt:lpstr>Wingdings</vt:lpstr>
      <vt:lpstr>5-50002_Ignite_Breakout_Template</vt:lpstr>
      <vt:lpstr>1_6-50029_S4_Q1_FY17_Dark_Template</vt:lpstr>
      <vt:lpstr>6-30537_Envision 2016 Concurrent Template_Dark</vt:lpstr>
      <vt:lpstr>1_5-50002_Ignite_Breakout_Template</vt:lpstr>
      <vt:lpstr>2-30808_Data_Driven_Template_Light</vt:lpstr>
      <vt:lpstr>6-50029_S4_Q1_FY17_Dark_Template</vt:lpstr>
      <vt:lpstr>1_6-30537_Envision 2016 Concurrent Template_Dark</vt:lpstr>
      <vt:lpstr>2_5-50002_Ignite_Breakout_Template</vt:lpstr>
      <vt:lpstr>think-cell Slide</vt:lpstr>
      <vt:lpstr>Manage your cold data with SQL Server Stretch database</vt:lpstr>
      <vt:lpstr>Agenda</vt:lpstr>
      <vt:lpstr>Session take away </vt:lpstr>
      <vt:lpstr>PowerPoint Presentation</vt:lpstr>
      <vt:lpstr>PowerPoint Presentation</vt:lpstr>
      <vt:lpstr>PowerPoint Presentation</vt:lpstr>
      <vt:lpstr>PowerPoint Presentation</vt:lpstr>
      <vt:lpstr>PowerPoint Presentation</vt:lpstr>
      <vt:lpstr>What we all think aside, HYBRID is where we are right now…</vt:lpstr>
      <vt:lpstr>SQL Server Stretch DB with Azure, makes ‘Hybrid’ as simple as it gets…</vt:lpstr>
      <vt:lpstr>What is Stretch?</vt:lpstr>
      <vt:lpstr>PowerPoint Presentation</vt:lpstr>
      <vt:lpstr>PowerPoint Presentation</vt:lpstr>
      <vt:lpstr>PowerPoint Presentation</vt:lpstr>
      <vt:lpstr>PowerPoint Presentation</vt:lpstr>
      <vt:lpstr>PowerPoint Presentation</vt:lpstr>
      <vt:lpstr>Demo</vt:lpstr>
      <vt:lpstr>PowerPoint Presentation</vt:lpstr>
      <vt:lpstr>Using Stretch?</vt:lpstr>
      <vt:lpstr>What about the backend?</vt:lpstr>
      <vt:lpstr>PowerPoint Presentation</vt:lpstr>
      <vt:lpstr>Security</vt:lpstr>
      <vt:lpstr>PowerPoint Presentation</vt:lpstr>
      <vt:lpstr>Backup and restore</vt:lpstr>
      <vt:lpstr>PowerPoint Presentation</vt:lpstr>
      <vt:lpstr>Always on</vt:lpstr>
      <vt:lpstr>PowerPoint Presentation</vt:lpstr>
      <vt:lpstr>PowerPoint Presentation</vt:lpstr>
      <vt:lpstr>PowerPoint Presentation</vt:lpstr>
      <vt:lpstr>QA</vt:lpstr>
      <vt:lpstr>Free IT Pro resources To advance your career in cloud technology</vt:lpstr>
      <vt:lpstr>PowerPoint Presentation</vt:lpstr>
      <vt:lpstr>PowerPoint Presentation</vt:lpstr>
    </vt:vector>
  </TitlesOfParts>
  <Manager/>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 your cold data with SQL Server Stretch database</dc:title>
  <dc:subject>Manage your cold data with SQL Server Stretch database</dc:subject>
  <dc:creator>Anthony van Gemert</dc:creator>
  <cp:keywords>Microsoft 2016</cp:keywords>
  <dc:description>Template: Mitchell Derrey, Silverfox Productions_x000d_
Formatting: _x000d_
Audience Type:</dc:description>
  <cp:lastModifiedBy>MS Events 0093</cp:lastModifiedBy>
  <cp:revision>134</cp:revision>
  <dcterms:created xsi:type="dcterms:W3CDTF">2016-09-12T20:49:40Z</dcterms:created>
  <dcterms:modified xsi:type="dcterms:W3CDTF">2016-09-28T16:11:56Z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