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89" r:id="rId8"/>
    <p:sldMasterId id="2147484415" r:id="rId9"/>
  </p:sldMasterIdLst>
  <p:notesMasterIdLst>
    <p:notesMasterId r:id="rId36"/>
  </p:notesMasterIdLst>
  <p:handoutMasterIdLst>
    <p:handoutMasterId r:id="rId37"/>
  </p:handout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6215" autoAdjust="0"/>
  </p:normalViewPr>
  <p:slideViewPr>
    <p:cSldViewPr>
      <p:cViewPr varScale="1">
        <p:scale>
          <a:sx n="104" d="100"/>
          <a:sy n="104" d="100"/>
        </p:scale>
        <p:origin x="60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Size (MB)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1507</c:v>
                </c:pt>
                <c:pt idx="1">
                  <c:v>1511</c:v>
                </c:pt>
                <c:pt idx="2">
                  <c:v>1607</c:v>
                </c:pt>
                <c:pt idx="3">
                  <c:v>17XX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  <c:pt idx="3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C-45FC-9354-98BDB23CD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1499392"/>
        <c:axId val="651502672"/>
      </c:barChart>
      <c:catAx>
        <c:axId val="651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502672"/>
        <c:crosses val="autoZero"/>
        <c:auto val="1"/>
        <c:lblAlgn val="ctr"/>
        <c:lblOffset val="100"/>
        <c:noMultiLvlLbl val="0"/>
      </c:catAx>
      <c:valAx>
        <c:axId val="6515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Size (MB)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2015-11</c:v>
                </c:pt>
                <c:pt idx="1">
                  <c:v>2015-12</c:v>
                </c:pt>
                <c:pt idx="2">
                  <c:v>2016-01</c:v>
                </c:pt>
                <c:pt idx="3">
                  <c:v>2016-02</c:v>
                </c:pt>
                <c:pt idx="4">
                  <c:v>2016-03</c:v>
                </c:pt>
                <c:pt idx="5">
                  <c:v>2016-04</c:v>
                </c:pt>
                <c:pt idx="6">
                  <c:v>2016-05</c:v>
                </c:pt>
                <c:pt idx="7">
                  <c:v>2016-06</c:v>
                </c:pt>
                <c:pt idx="8">
                  <c:v>2016-07</c:v>
                </c:pt>
                <c:pt idx="9">
                  <c:v>2016-08</c:v>
                </c:pt>
                <c:pt idx="10">
                  <c:v>2016-09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49</c:v>
                </c:pt>
                <c:pt idx="1">
                  <c:v>240</c:v>
                </c:pt>
                <c:pt idx="2">
                  <c:v>326</c:v>
                </c:pt>
                <c:pt idx="3">
                  <c:v>489</c:v>
                </c:pt>
                <c:pt idx="4">
                  <c:v>573</c:v>
                </c:pt>
                <c:pt idx="5">
                  <c:v>645</c:v>
                </c:pt>
                <c:pt idx="6">
                  <c:v>677</c:v>
                </c:pt>
                <c:pt idx="7">
                  <c:v>713</c:v>
                </c:pt>
                <c:pt idx="8">
                  <c:v>905</c:v>
                </c:pt>
                <c:pt idx="9">
                  <c:v>917</c:v>
                </c:pt>
                <c:pt idx="10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8-4AD9-81ED-A364CAD56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1499392"/>
        <c:axId val="651502672"/>
      </c:barChart>
      <c:catAx>
        <c:axId val="651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502672"/>
        <c:crosses val="autoZero"/>
        <c:auto val="1"/>
        <c:lblAlgn val="ctr"/>
        <c:lblOffset val="100"/>
        <c:noMultiLvlLbl val="0"/>
      </c:catAx>
      <c:valAx>
        <c:axId val="6515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1:29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1:29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139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578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461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PRISM FY16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508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900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365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4415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504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2662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057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PRISM FY16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669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0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141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292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324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24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665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3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608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6186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25466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25" y="2125663"/>
            <a:ext cx="8219813" cy="1828800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816781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2125663"/>
            <a:ext cx="10058399" cy="917575"/>
          </a:xfrm>
        </p:spPr>
        <p:txBody>
          <a:bodyPr/>
          <a:lstStyle>
            <a:lvl1pPr marL="282575" indent="-282575">
              <a:tabLst>
                <a:tab pos="282575" algn="l"/>
              </a:tabLst>
              <a:defRPr sz="6000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4868847"/>
            <a:ext cx="5486400" cy="10710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09419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6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29984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932132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386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7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508639"/>
            <a:ext cx="11224635" cy="1828800"/>
          </a:xfrm>
          <a:noFill/>
        </p:spPr>
        <p:txBody>
          <a:bodyPr lIns="146304" tIns="91440" rIns="146304" bIns="91440" anchor="t" anchorCtr="0"/>
          <a:lstStyle>
            <a:lvl1pPr marL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90" baseline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Windows 10"/>
          <p:cNvSpPr>
            <a:spLocks noChangeAspect="1" noEditPoints="1"/>
          </p:cNvSpPr>
          <p:nvPr userDrawn="1"/>
        </p:nvSpPr>
        <p:spPr bwMode="auto">
          <a:xfrm>
            <a:off x="457580" y="1082919"/>
            <a:ext cx="1957485" cy="365760"/>
          </a:xfrm>
          <a:custGeom>
            <a:avLst/>
            <a:gdLst>
              <a:gd name="T0" fmla="*/ 295 w 3590"/>
              <a:gd name="T1" fmla="*/ 329 h 668"/>
              <a:gd name="T2" fmla="*/ 0 w 3590"/>
              <a:gd name="T3" fmla="*/ 94 h 668"/>
              <a:gd name="T4" fmla="*/ 295 w 3590"/>
              <a:gd name="T5" fmla="*/ 616 h 668"/>
              <a:gd name="T6" fmla="*/ 284 w 3590"/>
              <a:gd name="T7" fmla="*/ 340 h 668"/>
              <a:gd name="T8" fmla="*/ 284 w 3590"/>
              <a:gd name="T9" fmla="*/ 340 h 668"/>
              <a:gd name="T10" fmla="*/ 3196 w 3590"/>
              <a:gd name="T11" fmla="*/ 160 h 668"/>
              <a:gd name="T12" fmla="*/ 3158 w 3590"/>
              <a:gd name="T13" fmla="*/ 224 h 668"/>
              <a:gd name="T14" fmla="*/ 3223 w 3590"/>
              <a:gd name="T15" fmla="*/ 531 h 668"/>
              <a:gd name="T16" fmla="*/ 3407 w 3590"/>
              <a:gd name="T17" fmla="*/ 139 h 668"/>
              <a:gd name="T18" fmla="*/ 3339 w 3590"/>
              <a:gd name="T19" fmla="*/ 424 h 668"/>
              <a:gd name="T20" fmla="*/ 3513 w 3590"/>
              <a:gd name="T21" fmla="*/ 524 h 668"/>
              <a:gd name="T22" fmla="*/ 3465 w 3590"/>
              <a:gd name="T23" fmla="*/ 125 h 668"/>
              <a:gd name="T24" fmla="*/ 3544 w 3590"/>
              <a:gd name="T25" fmla="*/ 334 h 668"/>
              <a:gd name="T26" fmla="*/ 1215 w 3590"/>
              <a:gd name="T27" fmla="*/ 532 h 668"/>
              <a:gd name="T28" fmla="*/ 1118 w 3590"/>
              <a:gd name="T29" fmla="*/ 240 h 668"/>
              <a:gd name="T30" fmla="*/ 916 w 3590"/>
              <a:gd name="T31" fmla="*/ 133 h 668"/>
              <a:gd name="T32" fmla="*/ 1017 w 3590"/>
              <a:gd name="T33" fmla="*/ 439 h 668"/>
              <a:gd name="T34" fmla="*/ 1242 w 3590"/>
              <a:gd name="T35" fmla="*/ 478 h 668"/>
              <a:gd name="T36" fmla="*/ 1382 w 3590"/>
              <a:gd name="T37" fmla="*/ 133 h 668"/>
              <a:gd name="T38" fmla="*/ 1424 w 3590"/>
              <a:gd name="T39" fmla="*/ 175 h 668"/>
              <a:gd name="T40" fmla="*/ 1467 w 3590"/>
              <a:gd name="T41" fmla="*/ 132 h 668"/>
              <a:gd name="T42" fmla="*/ 1422 w 3590"/>
              <a:gd name="T43" fmla="*/ 247 h 668"/>
              <a:gd name="T44" fmla="*/ 1726 w 3590"/>
              <a:gd name="T45" fmla="*/ 532 h 668"/>
              <a:gd name="T46" fmla="*/ 1581 w 3590"/>
              <a:gd name="T47" fmla="*/ 369 h 668"/>
              <a:gd name="T48" fmla="*/ 1581 w 3590"/>
              <a:gd name="T49" fmla="*/ 247 h 668"/>
              <a:gd name="T50" fmla="*/ 1747 w 3590"/>
              <a:gd name="T51" fmla="*/ 271 h 668"/>
              <a:gd name="T52" fmla="*/ 2041 w 3590"/>
              <a:gd name="T53" fmla="*/ 532 h 668"/>
              <a:gd name="T54" fmla="*/ 1856 w 3590"/>
              <a:gd name="T55" fmla="*/ 500 h 668"/>
              <a:gd name="T56" fmla="*/ 2040 w 3590"/>
              <a:gd name="T57" fmla="*/ 286 h 668"/>
              <a:gd name="T58" fmla="*/ 2087 w 3590"/>
              <a:gd name="T59" fmla="*/ 532 h 668"/>
              <a:gd name="T60" fmla="*/ 1960 w 3590"/>
              <a:gd name="T61" fmla="*/ 279 h 668"/>
              <a:gd name="T62" fmla="*/ 1955 w 3590"/>
              <a:gd name="T63" fmla="*/ 500 h 668"/>
              <a:gd name="T64" fmla="*/ 2387 w 3590"/>
              <a:gd name="T65" fmla="*/ 497 h 668"/>
              <a:gd name="T66" fmla="*/ 2184 w 3590"/>
              <a:gd name="T67" fmla="*/ 281 h 668"/>
              <a:gd name="T68" fmla="*/ 2379 w 3590"/>
              <a:gd name="T69" fmla="*/ 390 h 668"/>
              <a:gd name="T70" fmla="*/ 2192 w 3590"/>
              <a:gd name="T71" fmla="*/ 391 h 668"/>
              <a:gd name="T72" fmla="*/ 2379 w 3590"/>
              <a:gd name="T73" fmla="*/ 390 h 668"/>
              <a:gd name="T74" fmla="*/ 2651 w 3590"/>
              <a:gd name="T75" fmla="*/ 328 h 668"/>
              <a:gd name="T76" fmla="*/ 2576 w 3590"/>
              <a:gd name="T77" fmla="*/ 532 h 668"/>
              <a:gd name="T78" fmla="*/ 2551 w 3590"/>
              <a:gd name="T79" fmla="*/ 461 h 668"/>
              <a:gd name="T80" fmla="*/ 2628 w 3590"/>
              <a:gd name="T81" fmla="*/ 247 h 668"/>
              <a:gd name="T82" fmla="*/ 2735 w 3590"/>
              <a:gd name="T83" fmla="*/ 487 h 668"/>
              <a:gd name="T84" fmla="*/ 3039 w 3590"/>
              <a:gd name="T85" fmla="*/ 456 h 668"/>
              <a:gd name="T86" fmla="*/ 2864 w 3590"/>
              <a:gd name="T87" fmla="*/ 473 h 668"/>
              <a:gd name="T88" fmla="*/ 2934 w 3590"/>
              <a:gd name="T89" fmla="*/ 406 h 668"/>
              <a:gd name="T90" fmla="*/ 2965 w 3590"/>
              <a:gd name="T91" fmla="*/ 240 h 668"/>
              <a:gd name="T92" fmla="*/ 2925 w 3590"/>
              <a:gd name="T93" fmla="*/ 290 h 668"/>
              <a:gd name="T94" fmla="*/ 3022 w 3590"/>
              <a:gd name="T95" fmla="*/ 40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668">
                <a:moveTo>
                  <a:pt x="295" y="52"/>
                </a:moveTo>
                <a:cubicBezTo>
                  <a:pt x="667" y="0"/>
                  <a:pt x="667" y="0"/>
                  <a:pt x="667" y="0"/>
                </a:cubicBezTo>
                <a:cubicBezTo>
                  <a:pt x="667" y="329"/>
                  <a:pt x="667" y="329"/>
                  <a:pt x="667" y="329"/>
                </a:cubicBezTo>
                <a:cubicBezTo>
                  <a:pt x="295" y="329"/>
                  <a:pt x="295" y="329"/>
                  <a:pt x="295" y="329"/>
                </a:cubicBezTo>
                <a:lnTo>
                  <a:pt x="295" y="52"/>
                </a:lnTo>
                <a:close/>
                <a:moveTo>
                  <a:pt x="284" y="329"/>
                </a:moveTo>
                <a:cubicBezTo>
                  <a:pt x="284" y="54"/>
                  <a:pt x="284" y="54"/>
                  <a:pt x="284" y="5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9"/>
                  <a:pt x="0" y="329"/>
                  <a:pt x="0" y="329"/>
                </a:cubicBezTo>
                <a:lnTo>
                  <a:pt x="284" y="329"/>
                </a:lnTo>
                <a:close/>
                <a:moveTo>
                  <a:pt x="295" y="340"/>
                </a:moveTo>
                <a:cubicBezTo>
                  <a:pt x="295" y="616"/>
                  <a:pt x="295" y="616"/>
                  <a:pt x="295" y="616"/>
                </a:cubicBezTo>
                <a:cubicBezTo>
                  <a:pt x="667" y="668"/>
                  <a:pt x="667" y="668"/>
                  <a:pt x="667" y="668"/>
                </a:cubicBezTo>
                <a:cubicBezTo>
                  <a:pt x="667" y="340"/>
                  <a:pt x="667" y="340"/>
                  <a:pt x="667" y="340"/>
                </a:cubicBezTo>
                <a:lnTo>
                  <a:pt x="295" y="340"/>
                </a:lnTo>
                <a:close/>
                <a:moveTo>
                  <a:pt x="284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575"/>
                  <a:pt x="0" y="575"/>
                  <a:pt x="0" y="575"/>
                </a:cubicBezTo>
                <a:cubicBezTo>
                  <a:pt x="284" y="615"/>
                  <a:pt x="284" y="615"/>
                  <a:pt x="284" y="615"/>
                </a:cubicBezTo>
                <a:lnTo>
                  <a:pt x="284" y="340"/>
                </a:lnTo>
                <a:close/>
                <a:moveTo>
                  <a:pt x="3269" y="123"/>
                </a:moveTo>
                <a:cubicBezTo>
                  <a:pt x="3252" y="123"/>
                  <a:pt x="3252" y="123"/>
                  <a:pt x="3252" y="123"/>
                </a:cubicBezTo>
                <a:cubicBezTo>
                  <a:pt x="3245" y="129"/>
                  <a:pt x="3236" y="136"/>
                  <a:pt x="3227" y="142"/>
                </a:cubicBezTo>
                <a:cubicBezTo>
                  <a:pt x="3217" y="148"/>
                  <a:pt x="3207" y="154"/>
                  <a:pt x="3196" y="160"/>
                </a:cubicBezTo>
                <a:cubicBezTo>
                  <a:pt x="3185" y="166"/>
                  <a:pt x="3174" y="171"/>
                  <a:pt x="3163" y="176"/>
                </a:cubicBezTo>
                <a:cubicBezTo>
                  <a:pt x="3152" y="181"/>
                  <a:pt x="3141" y="185"/>
                  <a:pt x="3131" y="187"/>
                </a:cubicBezTo>
                <a:cubicBezTo>
                  <a:pt x="3131" y="234"/>
                  <a:pt x="3131" y="234"/>
                  <a:pt x="3131" y="234"/>
                </a:cubicBezTo>
                <a:cubicBezTo>
                  <a:pt x="3140" y="231"/>
                  <a:pt x="3149" y="228"/>
                  <a:pt x="3158" y="224"/>
                </a:cubicBezTo>
                <a:cubicBezTo>
                  <a:pt x="3168" y="221"/>
                  <a:pt x="3177" y="216"/>
                  <a:pt x="3185" y="212"/>
                </a:cubicBezTo>
                <a:cubicBezTo>
                  <a:pt x="3194" y="207"/>
                  <a:pt x="3201" y="203"/>
                  <a:pt x="3208" y="198"/>
                </a:cubicBezTo>
                <a:cubicBezTo>
                  <a:pt x="3215" y="194"/>
                  <a:pt x="3220" y="190"/>
                  <a:pt x="3223" y="186"/>
                </a:cubicBezTo>
                <a:cubicBezTo>
                  <a:pt x="3223" y="531"/>
                  <a:pt x="3223" y="531"/>
                  <a:pt x="3223" y="531"/>
                </a:cubicBezTo>
                <a:cubicBezTo>
                  <a:pt x="3269" y="531"/>
                  <a:pt x="3269" y="531"/>
                  <a:pt x="3269" y="531"/>
                </a:cubicBezTo>
                <a:lnTo>
                  <a:pt x="3269" y="123"/>
                </a:lnTo>
                <a:close/>
                <a:moveTo>
                  <a:pt x="3465" y="125"/>
                </a:moveTo>
                <a:cubicBezTo>
                  <a:pt x="3443" y="125"/>
                  <a:pt x="3424" y="130"/>
                  <a:pt x="3407" y="139"/>
                </a:cubicBezTo>
                <a:cubicBezTo>
                  <a:pt x="3390" y="148"/>
                  <a:pt x="3376" y="162"/>
                  <a:pt x="3365" y="180"/>
                </a:cubicBezTo>
                <a:cubicBezTo>
                  <a:pt x="3354" y="198"/>
                  <a:pt x="3345" y="221"/>
                  <a:pt x="3339" y="247"/>
                </a:cubicBezTo>
                <a:cubicBezTo>
                  <a:pt x="3333" y="274"/>
                  <a:pt x="3331" y="305"/>
                  <a:pt x="3331" y="340"/>
                </a:cubicBezTo>
                <a:cubicBezTo>
                  <a:pt x="3331" y="371"/>
                  <a:pt x="3333" y="399"/>
                  <a:pt x="3339" y="424"/>
                </a:cubicBezTo>
                <a:cubicBezTo>
                  <a:pt x="3344" y="448"/>
                  <a:pt x="3353" y="469"/>
                  <a:pt x="3363" y="486"/>
                </a:cubicBezTo>
                <a:cubicBezTo>
                  <a:pt x="3374" y="503"/>
                  <a:pt x="3387" y="516"/>
                  <a:pt x="3403" y="525"/>
                </a:cubicBezTo>
                <a:cubicBezTo>
                  <a:pt x="3419" y="533"/>
                  <a:pt x="3436" y="538"/>
                  <a:pt x="3456" y="538"/>
                </a:cubicBezTo>
                <a:cubicBezTo>
                  <a:pt x="3478" y="538"/>
                  <a:pt x="3496" y="533"/>
                  <a:pt x="3513" y="524"/>
                </a:cubicBezTo>
                <a:cubicBezTo>
                  <a:pt x="3530" y="515"/>
                  <a:pt x="3544" y="501"/>
                  <a:pt x="3555" y="484"/>
                </a:cubicBezTo>
                <a:cubicBezTo>
                  <a:pt x="3566" y="466"/>
                  <a:pt x="3575" y="444"/>
                  <a:pt x="3581" y="418"/>
                </a:cubicBezTo>
                <a:cubicBezTo>
                  <a:pt x="3587" y="393"/>
                  <a:pt x="3590" y="363"/>
                  <a:pt x="3590" y="330"/>
                </a:cubicBezTo>
                <a:cubicBezTo>
                  <a:pt x="3590" y="194"/>
                  <a:pt x="3548" y="125"/>
                  <a:pt x="3465" y="125"/>
                </a:cubicBezTo>
                <a:close/>
                <a:moveTo>
                  <a:pt x="3461" y="499"/>
                </a:moveTo>
                <a:cubicBezTo>
                  <a:pt x="3405" y="499"/>
                  <a:pt x="3377" y="445"/>
                  <a:pt x="3377" y="337"/>
                </a:cubicBezTo>
                <a:cubicBezTo>
                  <a:pt x="3377" y="222"/>
                  <a:pt x="3406" y="164"/>
                  <a:pt x="3463" y="164"/>
                </a:cubicBezTo>
                <a:cubicBezTo>
                  <a:pt x="3517" y="164"/>
                  <a:pt x="3544" y="221"/>
                  <a:pt x="3544" y="334"/>
                </a:cubicBezTo>
                <a:cubicBezTo>
                  <a:pt x="3544" y="444"/>
                  <a:pt x="3516" y="499"/>
                  <a:pt x="3461" y="499"/>
                </a:cubicBezTo>
                <a:close/>
                <a:moveTo>
                  <a:pt x="1382" y="133"/>
                </a:moveTo>
                <a:cubicBezTo>
                  <a:pt x="1270" y="532"/>
                  <a:pt x="1270" y="532"/>
                  <a:pt x="1270" y="532"/>
                </a:cubicBezTo>
                <a:cubicBezTo>
                  <a:pt x="1215" y="532"/>
                  <a:pt x="1215" y="532"/>
                  <a:pt x="1215" y="532"/>
                </a:cubicBezTo>
                <a:cubicBezTo>
                  <a:pt x="1133" y="240"/>
                  <a:pt x="1133" y="240"/>
                  <a:pt x="1133" y="240"/>
                </a:cubicBezTo>
                <a:cubicBezTo>
                  <a:pt x="1130" y="229"/>
                  <a:pt x="1128" y="216"/>
                  <a:pt x="1127" y="200"/>
                </a:cubicBezTo>
                <a:cubicBezTo>
                  <a:pt x="1126" y="200"/>
                  <a:pt x="1126" y="200"/>
                  <a:pt x="1126" y="200"/>
                </a:cubicBezTo>
                <a:cubicBezTo>
                  <a:pt x="1124" y="214"/>
                  <a:pt x="1122" y="227"/>
                  <a:pt x="1118" y="240"/>
                </a:cubicBezTo>
                <a:cubicBezTo>
                  <a:pt x="1036" y="532"/>
                  <a:pt x="1036" y="532"/>
                  <a:pt x="1036" y="532"/>
                </a:cubicBezTo>
                <a:cubicBezTo>
                  <a:pt x="981" y="532"/>
                  <a:pt x="981" y="532"/>
                  <a:pt x="981" y="532"/>
                </a:cubicBezTo>
                <a:cubicBezTo>
                  <a:pt x="865" y="133"/>
                  <a:pt x="865" y="133"/>
                  <a:pt x="865" y="133"/>
                </a:cubicBezTo>
                <a:cubicBezTo>
                  <a:pt x="916" y="133"/>
                  <a:pt x="916" y="133"/>
                  <a:pt x="916" y="133"/>
                </a:cubicBezTo>
                <a:cubicBezTo>
                  <a:pt x="1001" y="439"/>
                  <a:pt x="1001" y="439"/>
                  <a:pt x="1001" y="439"/>
                </a:cubicBezTo>
                <a:cubicBezTo>
                  <a:pt x="1004" y="452"/>
                  <a:pt x="1007" y="466"/>
                  <a:pt x="1008" y="479"/>
                </a:cubicBezTo>
                <a:cubicBezTo>
                  <a:pt x="1009" y="479"/>
                  <a:pt x="1009" y="479"/>
                  <a:pt x="1009" y="479"/>
                </a:cubicBezTo>
                <a:cubicBezTo>
                  <a:pt x="1010" y="468"/>
                  <a:pt x="1013" y="454"/>
                  <a:pt x="1017" y="439"/>
                </a:cubicBezTo>
                <a:cubicBezTo>
                  <a:pt x="1106" y="133"/>
                  <a:pt x="1106" y="133"/>
                  <a:pt x="1106" y="133"/>
                </a:cubicBezTo>
                <a:cubicBezTo>
                  <a:pt x="1151" y="133"/>
                  <a:pt x="1151" y="133"/>
                  <a:pt x="1151" y="133"/>
                </a:cubicBezTo>
                <a:cubicBezTo>
                  <a:pt x="1235" y="441"/>
                  <a:pt x="1235" y="441"/>
                  <a:pt x="1235" y="441"/>
                </a:cubicBezTo>
                <a:cubicBezTo>
                  <a:pt x="1238" y="453"/>
                  <a:pt x="1240" y="465"/>
                  <a:pt x="1242" y="478"/>
                </a:cubicBezTo>
                <a:cubicBezTo>
                  <a:pt x="1243" y="478"/>
                  <a:pt x="1243" y="478"/>
                  <a:pt x="1243" y="478"/>
                </a:cubicBezTo>
                <a:cubicBezTo>
                  <a:pt x="1244" y="469"/>
                  <a:pt x="1246" y="456"/>
                  <a:pt x="1250" y="440"/>
                </a:cubicBezTo>
                <a:cubicBezTo>
                  <a:pt x="1332" y="133"/>
                  <a:pt x="1332" y="133"/>
                  <a:pt x="1332" y="133"/>
                </a:cubicBezTo>
                <a:lnTo>
                  <a:pt x="1382" y="133"/>
                </a:lnTo>
                <a:close/>
                <a:moveTo>
                  <a:pt x="1475" y="153"/>
                </a:moveTo>
                <a:cubicBezTo>
                  <a:pt x="1475" y="162"/>
                  <a:pt x="1472" y="169"/>
                  <a:pt x="1466" y="174"/>
                </a:cubicBezTo>
                <a:cubicBezTo>
                  <a:pt x="1461" y="180"/>
                  <a:pt x="1453" y="183"/>
                  <a:pt x="1445" y="183"/>
                </a:cubicBezTo>
                <a:cubicBezTo>
                  <a:pt x="1437" y="183"/>
                  <a:pt x="1430" y="180"/>
                  <a:pt x="1424" y="175"/>
                </a:cubicBezTo>
                <a:cubicBezTo>
                  <a:pt x="1418" y="169"/>
                  <a:pt x="1416" y="162"/>
                  <a:pt x="1416" y="153"/>
                </a:cubicBezTo>
                <a:cubicBezTo>
                  <a:pt x="1416" y="145"/>
                  <a:pt x="1418" y="138"/>
                  <a:pt x="1424" y="132"/>
                </a:cubicBezTo>
                <a:cubicBezTo>
                  <a:pt x="1430" y="127"/>
                  <a:pt x="1437" y="124"/>
                  <a:pt x="1445" y="124"/>
                </a:cubicBezTo>
                <a:cubicBezTo>
                  <a:pt x="1454" y="124"/>
                  <a:pt x="1461" y="127"/>
                  <a:pt x="1467" y="132"/>
                </a:cubicBezTo>
                <a:cubicBezTo>
                  <a:pt x="1472" y="138"/>
                  <a:pt x="1475" y="145"/>
                  <a:pt x="1475" y="153"/>
                </a:cubicBezTo>
                <a:close/>
                <a:moveTo>
                  <a:pt x="1468" y="532"/>
                </a:moveTo>
                <a:cubicBezTo>
                  <a:pt x="1422" y="532"/>
                  <a:pt x="1422" y="532"/>
                  <a:pt x="1422" y="532"/>
                </a:cubicBezTo>
                <a:cubicBezTo>
                  <a:pt x="1422" y="247"/>
                  <a:pt x="1422" y="247"/>
                  <a:pt x="1422" y="247"/>
                </a:cubicBezTo>
                <a:cubicBezTo>
                  <a:pt x="1468" y="247"/>
                  <a:pt x="1468" y="247"/>
                  <a:pt x="1468" y="247"/>
                </a:cubicBezTo>
                <a:lnTo>
                  <a:pt x="1468" y="532"/>
                </a:lnTo>
                <a:close/>
                <a:moveTo>
                  <a:pt x="1772" y="532"/>
                </a:moveTo>
                <a:cubicBezTo>
                  <a:pt x="1726" y="532"/>
                  <a:pt x="1726" y="532"/>
                  <a:pt x="1726" y="532"/>
                </a:cubicBezTo>
                <a:cubicBezTo>
                  <a:pt x="1726" y="369"/>
                  <a:pt x="1726" y="369"/>
                  <a:pt x="1726" y="369"/>
                </a:cubicBezTo>
                <a:cubicBezTo>
                  <a:pt x="1726" y="309"/>
                  <a:pt x="1704" y="279"/>
                  <a:pt x="1660" y="279"/>
                </a:cubicBezTo>
                <a:cubicBezTo>
                  <a:pt x="1638" y="279"/>
                  <a:pt x="1619" y="288"/>
                  <a:pt x="1604" y="305"/>
                </a:cubicBezTo>
                <a:cubicBezTo>
                  <a:pt x="1589" y="322"/>
                  <a:pt x="1581" y="343"/>
                  <a:pt x="1581" y="369"/>
                </a:cubicBezTo>
                <a:cubicBezTo>
                  <a:pt x="1581" y="532"/>
                  <a:pt x="1581" y="532"/>
                  <a:pt x="1581" y="532"/>
                </a:cubicBezTo>
                <a:cubicBezTo>
                  <a:pt x="1536" y="532"/>
                  <a:pt x="1536" y="532"/>
                  <a:pt x="1536" y="532"/>
                </a:cubicBezTo>
                <a:cubicBezTo>
                  <a:pt x="1536" y="247"/>
                  <a:pt x="1536" y="247"/>
                  <a:pt x="1536" y="247"/>
                </a:cubicBezTo>
                <a:cubicBezTo>
                  <a:pt x="1581" y="247"/>
                  <a:pt x="1581" y="247"/>
                  <a:pt x="1581" y="247"/>
                </a:cubicBezTo>
                <a:cubicBezTo>
                  <a:pt x="1581" y="294"/>
                  <a:pt x="1581" y="294"/>
                  <a:pt x="1581" y="294"/>
                </a:cubicBezTo>
                <a:cubicBezTo>
                  <a:pt x="1583" y="294"/>
                  <a:pt x="1583" y="294"/>
                  <a:pt x="1583" y="294"/>
                </a:cubicBezTo>
                <a:cubicBezTo>
                  <a:pt x="1604" y="258"/>
                  <a:pt x="1635" y="240"/>
                  <a:pt x="1676" y="240"/>
                </a:cubicBezTo>
                <a:cubicBezTo>
                  <a:pt x="1707" y="240"/>
                  <a:pt x="1731" y="250"/>
                  <a:pt x="1747" y="271"/>
                </a:cubicBezTo>
                <a:cubicBezTo>
                  <a:pt x="1764" y="291"/>
                  <a:pt x="1772" y="320"/>
                  <a:pt x="1772" y="358"/>
                </a:cubicBezTo>
                <a:lnTo>
                  <a:pt x="1772" y="532"/>
                </a:lnTo>
                <a:close/>
                <a:moveTo>
                  <a:pt x="2087" y="532"/>
                </a:moveTo>
                <a:cubicBezTo>
                  <a:pt x="2041" y="532"/>
                  <a:pt x="2041" y="532"/>
                  <a:pt x="2041" y="532"/>
                </a:cubicBezTo>
                <a:cubicBezTo>
                  <a:pt x="2041" y="483"/>
                  <a:pt x="2041" y="483"/>
                  <a:pt x="2041" y="483"/>
                </a:cubicBezTo>
                <a:cubicBezTo>
                  <a:pt x="2040" y="483"/>
                  <a:pt x="2040" y="483"/>
                  <a:pt x="2040" y="483"/>
                </a:cubicBezTo>
                <a:cubicBezTo>
                  <a:pt x="2019" y="520"/>
                  <a:pt x="1986" y="539"/>
                  <a:pt x="1942" y="539"/>
                </a:cubicBezTo>
                <a:cubicBezTo>
                  <a:pt x="1906" y="539"/>
                  <a:pt x="1878" y="526"/>
                  <a:pt x="1856" y="500"/>
                </a:cubicBezTo>
                <a:cubicBezTo>
                  <a:pt x="1835" y="474"/>
                  <a:pt x="1824" y="440"/>
                  <a:pt x="1824" y="396"/>
                </a:cubicBezTo>
                <a:cubicBezTo>
                  <a:pt x="1824" y="349"/>
                  <a:pt x="1836" y="312"/>
                  <a:pt x="1860" y="283"/>
                </a:cubicBezTo>
                <a:cubicBezTo>
                  <a:pt x="1883" y="255"/>
                  <a:pt x="1915" y="240"/>
                  <a:pt x="1955" y="240"/>
                </a:cubicBezTo>
                <a:cubicBezTo>
                  <a:pt x="1993" y="240"/>
                  <a:pt x="2022" y="256"/>
                  <a:pt x="2040" y="286"/>
                </a:cubicBezTo>
                <a:cubicBezTo>
                  <a:pt x="2041" y="286"/>
                  <a:pt x="2041" y="286"/>
                  <a:pt x="2041" y="286"/>
                </a:cubicBezTo>
                <a:cubicBezTo>
                  <a:pt x="2041" y="110"/>
                  <a:pt x="2041" y="110"/>
                  <a:pt x="2041" y="110"/>
                </a:cubicBezTo>
                <a:cubicBezTo>
                  <a:pt x="2087" y="110"/>
                  <a:pt x="2087" y="110"/>
                  <a:pt x="2087" y="110"/>
                </a:cubicBezTo>
                <a:lnTo>
                  <a:pt x="2087" y="532"/>
                </a:lnTo>
                <a:close/>
                <a:moveTo>
                  <a:pt x="2041" y="403"/>
                </a:moveTo>
                <a:cubicBezTo>
                  <a:pt x="2041" y="361"/>
                  <a:pt x="2041" y="361"/>
                  <a:pt x="2041" y="361"/>
                </a:cubicBezTo>
                <a:cubicBezTo>
                  <a:pt x="2041" y="338"/>
                  <a:pt x="2033" y="318"/>
                  <a:pt x="2018" y="303"/>
                </a:cubicBezTo>
                <a:cubicBezTo>
                  <a:pt x="2002" y="287"/>
                  <a:pt x="1983" y="279"/>
                  <a:pt x="1960" y="279"/>
                </a:cubicBezTo>
                <a:cubicBezTo>
                  <a:pt x="1933" y="279"/>
                  <a:pt x="1911" y="289"/>
                  <a:pt x="1895" y="310"/>
                </a:cubicBezTo>
                <a:cubicBezTo>
                  <a:pt x="1879" y="330"/>
                  <a:pt x="1871" y="358"/>
                  <a:pt x="1871" y="394"/>
                </a:cubicBezTo>
                <a:cubicBezTo>
                  <a:pt x="1871" y="427"/>
                  <a:pt x="1879" y="452"/>
                  <a:pt x="1894" y="471"/>
                </a:cubicBezTo>
                <a:cubicBezTo>
                  <a:pt x="1909" y="490"/>
                  <a:pt x="1929" y="500"/>
                  <a:pt x="1955" y="500"/>
                </a:cubicBezTo>
                <a:cubicBezTo>
                  <a:pt x="1980" y="500"/>
                  <a:pt x="2001" y="491"/>
                  <a:pt x="2017" y="473"/>
                </a:cubicBezTo>
                <a:cubicBezTo>
                  <a:pt x="2033" y="454"/>
                  <a:pt x="2041" y="431"/>
                  <a:pt x="2041" y="403"/>
                </a:cubicBezTo>
                <a:close/>
                <a:moveTo>
                  <a:pt x="2425" y="388"/>
                </a:moveTo>
                <a:cubicBezTo>
                  <a:pt x="2425" y="434"/>
                  <a:pt x="2412" y="470"/>
                  <a:pt x="2387" y="497"/>
                </a:cubicBezTo>
                <a:cubicBezTo>
                  <a:pt x="2361" y="525"/>
                  <a:pt x="2327" y="539"/>
                  <a:pt x="2284" y="539"/>
                </a:cubicBezTo>
                <a:cubicBezTo>
                  <a:pt x="2242" y="539"/>
                  <a:pt x="2208" y="525"/>
                  <a:pt x="2183" y="499"/>
                </a:cubicBezTo>
                <a:cubicBezTo>
                  <a:pt x="2158" y="472"/>
                  <a:pt x="2145" y="437"/>
                  <a:pt x="2145" y="393"/>
                </a:cubicBezTo>
                <a:cubicBezTo>
                  <a:pt x="2145" y="346"/>
                  <a:pt x="2158" y="309"/>
                  <a:pt x="2184" y="281"/>
                </a:cubicBezTo>
                <a:cubicBezTo>
                  <a:pt x="2210" y="254"/>
                  <a:pt x="2245" y="240"/>
                  <a:pt x="2290" y="240"/>
                </a:cubicBezTo>
                <a:cubicBezTo>
                  <a:pt x="2332" y="240"/>
                  <a:pt x="2366" y="253"/>
                  <a:pt x="2389" y="280"/>
                </a:cubicBezTo>
                <a:cubicBezTo>
                  <a:pt x="2413" y="306"/>
                  <a:pt x="2425" y="342"/>
                  <a:pt x="2425" y="388"/>
                </a:cubicBezTo>
                <a:close/>
                <a:moveTo>
                  <a:pt x="2379" y="390"/>
                </a:moveTo>
                <a:cubicBezTo>
                  <a:pt x="2379" y="354"/>
                  <a:pt x="2371" y="327"/>
                  <a:pt x="2355" y="308"/>
                </a:cubicBezTo>
                <a:cubicBezTo>
                  <a:pt x="2339" y="289"/>
                  <a:pt x="2316" y="279"/>
                  <a:pt x="2287" y="279"/>
                </a:cubicBezTo>
                <a:cubicBezTo>
                  <a:pt x="2258" y="279"/>
                  <a:pt x="2234" y="289"/>
                  <a:pt x="2217" y="308"/>
                </a:cubicBezTo>
                <a:cubicBezTo>
                  <a:pt x="2200" y="328"/>
                  <a:pt x="2192" y="356"/>
                  <a:pt x="2192" y="391"/>
                </a:cubicBezTo>
                <a:cubicBezTo>
                  <a:pt x="2192" y="425"/>
                  <a:pt x="2200" y="452"/>
                  <a:pt x="2218" y="471"/>
                </a:cubicBezTo>
                <a:cubicBezTo>
                  <a:pt x="2235" y="490"/>
                  <a:pt x="2258" y="500"/>
                  <a:pt x="2287" y="500"/>
                </a:cubicBezTo>
                <a:cubicBezTo>
                  <a:pt x="2317" y="500"/>
                  <a:pt x="2339" y="490"/>
                  <a:pt x="2355" y="471"/>
                </a:cubicBezTo>
                <a:cubicBezTo>
                  <a:pt x="2371" y="453"/>
                  <a:pt x="2379" y="425"/>
                  <a:pt x="2379" y="390"/>
                </a:cubicBezTo>
                <a:close/>
                <a:moveTo>
                  <a:pt x="2842" y="247"/>
                </a:moveTo>
                <a:cubicBezTo>
                  <a:pt x="2757" y="532"/>
                  <a:pt x="2757" y="532"/>
                  <a:pt x="2757" y="532"/>
                </a:cubicBezTo>
                <a:cubicBezTo>
                  <a:pt x="2710" y="532"/>
                  <a:pt x="2710" y="532"/>
                  <a:pt x="2710" y="532"/>
                </a:cubicBezTo>
                <a:cubicBezTo>
                  <a:pt x="2651" y="328"/>
                  <a:pt x="2651" y="328"/>
                  <a:pt x="2651" y="328"/>
                </a:cubicBezTo>
                <a:cubicBezTo>
                  <a:pt x="2649" y="321"/>
                  <a:pt x="2648" y="312"/>
                  <a:pt x="2647" y="302"/>
                </a:cubicBezTo>
                <a:cubicBezTo>
                  <a:pt x="2646" y="302"/>
                  <a:pt x="2646" y="302"/>
                  <a:pt x="2646" y="302"/>
                </a:cubicBezTo>
                <a:cubicBezTo>
                  <a:pt x="2645" y="308"/>
                  <a:pt x="2643" y="317"/>
                  <a:pt x="2640" y="328"/>
                </a:cubicBezTo>
                <a:cubicBezTo>
                  <a:pt x="2576" y="532"/>
                  <a:pt x="2576" y="532"/>
                  <a:pt x="2576" y="532"/>
                </a:cubicBezTo>
                <a:cubicBezTo>
                  <a:pt x="2531" y="532"/>
                  <a:pt x="2531" y="532"/>
                  <a:pt x="2531" y="532"/>
                </a:cubicBezTo>
                <a:cubicBezTo>
                  <a:pt x="2445" y="247"/>
                  <a:pt x="2445" y="247"/>
                  <a:pt x="2445" y="247"/>
                </a:cubicBezTo>
                <a:cubicBezTo>
                  <a:pt x="2493" y="247"/>
                  <a:pt x="2493" y="247"/>
                  <a:pt x="2493" y="247"/>
                </a:cubicBezTo>
                <a:cubicBezTo>
                  <a:pt x="2551" y="461"/>
                  <a:pt x="2551" y="461"/>
                  <a:pt x="2551" y="461"/>
                </a:cubicBezTo>
                <a:cubicBezTo>
                  <a:pt x="2553" y="469"/>
                  <a:pt x="2554" y="477"/>
                  <a:pt x="2555" y="487"/>
                </a:cubicBezTo>
                <a:cubicBezTo>
                  <a:pt x="2557" y="487"/>
                  <a:pt x="2557" y="487"/>
                  <a:pt x="2557" y="487"/>
                </a:cubicBezTo>
                <a:cubicBezTo>
                  <a:pt x="2558" y="480"/>
                  <a:pt x="2559" y="471"/>
                  <a:pt x="2563" y="461"/>
                </a:cubicBezTo>
                <a:cubicBezTo>
                  <a:pt x="2628" y="247"/>
                  <a:pt x="2628" y="247"/>
                  <a:pt x="2628" y="247"/>
                </a:cubicBezTo>
                <a:cubicBezTo>
                  <a:pt x="2670" y="247"/>
                  <a:pt x="2670" y="247"/>
                  <a:pt x="2670" y="247"/>
                </a:cubicBezTo>
                <a:cubicBezTo>
                  <a:pt x="2729" y="462"/>
                  <a:pt x="2729" y="462"/>
                  <a:pt x="2729" y="462"/>
                </a:cubicBezTo>
                <a:cubicBezTo>
                  <a:pt x="2731" y="469"/>
                  <a:pt x="2732" y="477"/>
                  <a:pt x="2733" y="487"/>
                </a:cubicBezTo>
                <a:cubicBezTo>
                  <a:pt x="2735" y="487"/>
                  <a:pt x="2735" y="487"/>
                  <a:pt x="2735" y="487"/>
                </a:cubicBezTo>
                <a:cubicBezTo>
                  <a:pt x="2735" y="478"/>
                  <a:pt x="2737" y="470"/>
                  <a:pt x="2739" y="462"/>
                </a:cubicBezTo>
                <a:cubicBezTo>
                  <a:pt x="2797" y="247"/>
                  <a:pt x="2797" y="247"/>
                  <a:pt x="2797" y="247"/>
                </a:cubicBezTo>
                <a:lnTo>
                  <a:pt x="2842" y="247"/>
                </a:lnTo>
                <a:close/>
                <a:moveTo>
                  <a:pt x="3039" y="456"/>
                </a:moveTo>
                <a:cubicBezTo>
                  <a:pt x="3039" y="480"/>
                  <a:pt x="3029" y="500"/>
                  <a:pt x="3010" y="516"/>
                </a:cubicBezTo>
                <a:cubicBezTo>
                  <a:pt x="2991" y="531"/>
                  <a:pt x="2966" y="539"/>
                  <a:pt x="2935" y="539"/>
                </a:cubicBezTo>
                <a:cubicBezTo>
                  <a:pt x="2908" y="539"/>
                  <a:pt x="2884" y="533"/>
                  <a:pt x="2864" y="521"/>
                </a:cubicBezTo>
                <a:cubicBezTo>
                  <a:pt x="2864" y="473"/>
                  <a:pt x="2864" y="473"/>
                  <a:pt x="2864" y="473"/>
                </a:cubicBezTo>
                <a:cubicBezTo>
                  <a:pt x="2886" y="491"/>
                  <a:pt x="2911" y="500"/>
                  <a:pt x="2938" y="500"/>
                </a:cubicBezTo>
                <a:cubicBezTo>
                  <a:pt x="2974" y="500"/>
                  <a:pt x="2992" y="487"/>
                  <a:pt x="2992" y="460"/>
                </a:cubicBezTo>
                <a:cubicBezTo>
                  <a:pt x="2992" y="449"/>
                  <a:pt x="2989" y="441"/>
                  <a:pt x="2982" y="434"/>
                </a:cubicBezTo>
                <a:cubicBezTo>
                  <a:pt x="2975" y="427"/>
                  <a:pt x="2959" y="418"/>
                  <a:pt x="2934" y="406"/>
                </a:cubicBezTo>
                <a:cubicBezTo>
                  <a:pt x="2908" y="396"/>
                  <a:pt x="2891" y="384"/>
                  <a:pt x="2880" y="372"/>
                </a:cubicBezTo>
                <a:cubicBezTo>
                  <a:pt x="2870" y="360"/>
                  <a:pt x="2865" y="343"/>
                  <a:pt x="2865" y="323"/>
                </a:cubicBezTo>
                <a:cubicBezTo>
                  <a:pt x="2865" y="299"/>
                  <a:pt x="2874" y="280"/>
                  <a:pt x="2893" y="264"/>
                </a:cubicBezTo>
                <a:cubicBezTo>
                  <a:pt x="2912" y="248"/>
                  <a:pt x="2936" y="240"/>
                  <a:pt x="2965" y="240"/>
                </a:cubicBezTo>
                <a:cubicBezTo>
                  <a:pt x="2987" y="240"/>
                  <a:pt x="3008" y="245"/>
                  <a:pt x="3026" y="254"/>
                </a:cubicBezTo>
                <a:cubicBezTo>
                  <a:pt x="3026" y="299"/>
                  <a:pt x="3026" y="299"/>
                  <a:pt x="3026" y="299"/>
                </a:cubicBezTo>
                <a:cubicBezTo>
                  <a:pt x="3007" y="286"/>
                  <a:pt x="2986" y="279"/>
                  <a:pt x="2961" y="279"/>
                </a:cubicBezTo>
                <a:cubicBezTo>
                  <a:pt x="2946" y="279"/>
                  <a:pt x="2934" y="283"/>
                  <a:pt x="2925" y="290"/>
                </a:cubicBezTo>
                <a:cubicBezTo>
                  <a:pt x="2916" y="298"/>
                  <a:pt x="2911" y="307"/>
                  <a:pt x="2911" y="319"/>
                </a:cubicBezTo>
                <a:cubicBezTo>
                  <a:pt x="2911" y="332"/>
                  <a:pt x="2915" y="341"/>
                  <a:pt x="2922" y="348"/>
                </a:cubicBezTo>
                <a:cubicBezTo>
                  <a:pt x="2929" y="355"/>
                  <a:pt x="2943" y="363"/>
                  <a:pt x="2965" y="372"/>
                </a:cubicBezTo>
                <a:cubicBezTo>
                  <a:pt x="2993" y="383"/>
                  <a:pt x="3012" y="396"/>
                  <a:pt x="3022" y="408"/>
                </a:cubicBezTo>
                <a:cubicBezTo>
                  <a:pt x="3033" y="421"/>
                  <a:pt x="3039" y="437"/>
                  <a:pt x="3039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4355911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779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206"/>
            <a:ext cx="12435840" cy="69921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158" y="0"/>
            <a:ext cx="12436158" cy="6994525"/>
          </a:xfrm>
          <a:prstGeom prst="rect">
            <a:avLst/>
          </a:prstGeom>
          <a:gradFill>
            <a:gsLst>
              <a:gs pos="0">
                <a:srgbClr val="000000">
                  <a:alpha val="60000"/>
                </a:srgbClr>
              </a:gs>
              <a:gs pos="54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9" y="2831840"/>
            <a:ext cx="6400800" cy="1828800"/>
          </a:xfrm>
          <a:noFill/>
        </p:spPr>
        <p:txBody>
          <a:bodyPr lIns="146304" tIns="91440" rIns="146304" bIns="91440" anchor="t" anchorCtr="0"/>
          <a:lstStyle>
            <a:lvl1pPr marL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90" baseline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Windows 10"/>
          <p:cNvSpPr>
            <a:spLocks noChangeAspect="1" noEditPoints="1"/>
          </p:cNvSpPr>
          <p:nvPr userDrawn="1"/>
        </p:nvSpPr>
        <p:spPr bwMode="auto">
          <a:xfrm>
            <a:off x="457580" y="1082919"/>
            <a:ext cx="1957485" cy="365760"/>
          </a:xfrm>
          <a:custGeom>
            <a:avLst/>
            <a:gdLst>
              <a:gd name="T0" fmla="*/ 295 w 3590"/>
              <a:gd name="T1" fmla="*/ 329 h 668"/>
              <a:gd name="T2" fmla="*/ 0 w 3590"/>
              <a:gd name="T3" fmla="*/ 94 h 668"/>
              <a:gd name="T4" fmla="*/ 295 w 3590"/>
              <a:gd name="T5" fmla="*/ 616 h 668"/>
              <a:gd name="T6" fmla="*/ 284 w 3590"/>
              <a:gd name="T7" fmla="*/ 340 h 668"/>
              <a:gd name="T8" fmla="*/ 284 w 3590"/>
              <a:gd name="T9" fmla="*/ 340 h 668"/>
              <a:gd name="T10" fmla="*/ 3196 w 3590"/>
              <a:gd name="T11" fmla="*/ 160 h 668"/>
              <a:gd name="T12" fmla="*/ 3158 w 3590"/>
              <a:gd name="T13" fmla="*/ 224 h 668"/>
              <a:gd name="T14" fmla="*/ 3223 w 3590"/>
              <a:gd name="T15" fmla="*/ 531 h 668"/>
              <a:gd name="T16" fmla="*/ 3407 w 3590"/>
              <a:gd name="T17" fmla="*/ 139 h 668"/>
              <a:gd name="T18" fmla="*/ 3339 w 3590"/>
              <a:gd name="T19" fmla="*/ 424 h 668"/>
              <a:gd name="T20" fmla="*/ 3513 w 3590"/>
              <a:gd name="T21" fmla="*/ 524 h 668"/>
              <a:gd name="T22" fmla="*/ 3465 w 3590"/>
              <a:gd name="T23" fmla="*/ 125 h 668"/>
              <a:gd name="T24" fmla="*/ 3544 w 3590"/>
              <a:gd name="T25" fmla="*/ 334 h 668"/>
              <a:gd name="T26" fmla="*/ 1215 w 3590"/>
              <a:gd name="T27" fmla="*/ 532 h 668"/>
              <a:gd name="T28" fmla="*/ 1118 w 3590"/>
              <a:gd name="T29" fmla="*/ 240 h 668"/>
              <a:gd name="T30" fmla="*/ 916 w 3590"/>
              <a:gd name="T31" fmla="*/ 133 h 668"/>
              <a:gd name="T32" fmla="*/ 1017 w 3590"/>
              <a:gd name="T33" fmla="*/ 439 h 668"/>
              <a:gd name="T34" fmla="*/ 1242 w 3590"/>
              <a:gd name="T35" fmla="*/ 478 h 668"/>
              <a:gd name="T36" fmla="*/ 1382 w 3590"/>
              <a:gd name="T37" fmla="*/ 133 h 668"/>
              <a:gd name="T38" fmla="*/ 1424 w 3590"/>
              <a:gd name="T39" fmla="*/ 175 h 668"/>
              <a:gd name="T40" fmla="*/ 1467 w 3590"/>
              <a:gd name="T41" fmla="*/ 132 h 668"/>
              <a:gd name="T42" fmla="*/ 1422 w 3590"/>
              <a:gd name="T43" fmla="*/ 247 h 668"/>
              <a:gd name="T44" fmla="*/ 1726 w 3590"/>
              <a:gd name="T45" fmla="*/ 532 h 668"/>
              <a:gd name="T46" fmla="*/ 1581 w 3590"/>
              <a:gd name="T47" fmla="*/ 369 h 668"/>
              <a:gd name="T48" fmla="*/ 1581 w 3590"/>
              <a:gd name="T49" fmla="*/ 247 h 668"/>
              <a:gd name="T50" fmla="*/ 1747 w 3590"/>
              <a:gd name="T51" fmla="*/ 271 h 668"/>
              <a:gd name="T52" fmla="*/ 2041 w 3590"/>
              <a:gd name="T53" fmla="*/ 532 h 668"/>
              <a:gd name="T54" fmla="*/ 1856 w 3590"/>
              <a:gd name="T55" fmla="*/ 500 h 668"/>
              <a:gd name="T56" fmla="*/ 2040 w 3590"/>
              <a:gd name="T57" fmla="*/ 286 h 668"/>
              <a:gd name="T58" fmla="*/ 2087 w 3590"/>
              <a:gd name="T59" fmla="*/ 532 h 668"/>
              <a:gd name="T60" fmla="*/ 1960 w 3590"/>
              <a:gd name="T61" fmla="*/ 279 h 668"/>
              <a:gd name="T62" fmla="*/ 1955 w 3590"/>
              <a:gd name="T63" fmla="*/ 500 h 668"/>
              <a:gd name="T64" fmla="*/ 2387 w 3590"/>
              <a:gd name="T65" fmla="*/ 497 h 668"/>
              <a:gd name="T66" fmla="*/ 2184 w 3590"/>
              <a:gd name="T67" fmla="*/ 281 h 668"/>
              <a:gd name="T68" fmla="*/ 2379 w 3590"/>
              <a:gd name="T69" fmla="*/ 390 h 668"/>
              <a:gd name="T70" fmla="*/ 2192 w 3590"/>
              <a:gd name="T71" fmla="*/ 391 h 668"/>
              <a:gd name="T72" fmla="*/ 2379 w 3590"/>
              <a:gd name="T73" fmla="*/ 390 h 668"/>
              <a:gd name="T74" fmla="*/ 2651 w 3590"/>
              <a:gd name="T75" fmla="*/ 328 h 668"/>
              <a:gd name="T76" fmla="*/ 2576 w 3590"/>
              <a:gd name="T77" fmla="*/ 532 h 668"/>
              <a:gd name="T78" fmla="*/ 2551 w 3590"/>
              <a:gd name="T79" fmla="*/ 461 h 668"/>
              <a:gd name="T80" fmla="*/ 2628 w 3590"/>
              <a:gd name="T81" fmla="*/ 247 h 668"/>
              <a:gd name="T82" fmla="*/ 2735 w 3590"/>
              <a:gd name="T83" fmla="*/ 487 h 668"/>
              <a:gd name="T84" fmla="*/ 3039 w 3590"/>
              <a:gd name="T85" fmla="*/ 456 h 668"/>
              <a:gd name="T86" fmla="*/ 2864 w 3590"/>
              <a:gd name="T87" fmla="*/ 473 h 668"/>
              <a:gd name="T88" fmla="*/ 2934 w 3590"/>
              <a:gd name="T89" fmla="*/ 406 h 668"/>
              <a:gd name="T90" fmla="*/ 2965 w 3590"/>
              <a:gd name="T91" fmla="*/ 240 h 668"/>
              <a:gd name="T92" fmla="*/ 2925 w 3590"/>
              <a:gd name="T93" fmla="*/ 290 h 668"/>
              <a:gd name="T94" fmla="*/ 3022 w 3590"/>
              <a:gd name="T95" fmla="*/ 40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668">
                <a:moveTo>
                  <a:pt x="295" y="52"/>
                </a:moveTo>
                <a:cubicBezTo>
                  <a:pt x="667" y="0"/>
                  <a:pt x="667" y="0"/>
                  <a:pt x="667" y="0"/>
                </a:cubicBezTo>
                <a:cubicBezTo>
                  <a:pt x="667" y="329"/>
                  <a:pt x="667" y="329"/>
                  <a:pt x="667" y="329"/>
                </a:cubicBezTo>
                <a:cubicBezTo>
                  <a:pt x="295" y="329"/>
                  <a:pt x="295" y="329"/>
                  <a:pt x="295" y="329"/>
                </a:cubicBezTo>
                <a:lnTo>
                  <a:pt x="295" y="52"/>
                </a:lnTo>
                <a:close/>
                <a:moveTo>
                  <a:pt x="284" y="329"/>
                </a:moveTo>
                <a:cubicBezTo>
                  <a:pt x="284" y="54"/>
                  <a:pt x="284" y="54"/>
                  <a:pt x="284" y="5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9"/>
                  <a:pt x="0" y="329"/>
                  <a:pt x="0" y="329"/>
                </a:cubicBezTo>
                <a:lnTo>
                  <a:pt x="284" y="329"/>
                </a:lnTo>
                <a:close/>
                <a:moveTo>
                  <a:pt x="295" y="340"/>
                </a:moveTo>
                <a:cubicBezTo>
                  <a:pt x="295" y="616"/>
                  <a:pt x="295" y="616"/>
                  <a:pt x="295" y="616"/>
                </a:cubicBezTo>
                <a:cubicBezTo>
                  <a:pt x="667" y="668"/>
                  <a:pt x="667" y="668"/>
                  <a:pt x="667" y="668"/>
                </a:cubicBezTo>
                <a:cubicBezTo>
                  <a:pt x="667" y="340"/>
                  <a:pt x="667" y="340"/>
                  <a:pt x="667" y="340"/>
                </a:cubicBezTo>
                <a:lnTo>
                  <a:pt x="295" y="340"/>
                </a:lnTo>
                <a:close/>
                <a:moveTo>
                  <a:pt x="284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575"/>
                  <a:pt x="0" y="575"/>
                  <a:pt x="0" y="575"/>
                </a:cubicBezTo>
                <a:cubicBezTo>
                  <a:pt x="284" y="615"/>
                  <a:pt x="284" y="615"/>
                  <a:pt x="284" y="615"/>
                </a:cubicBezTo>
                <a:lnTo>
                  <a:pt x="284" y="340"/>
                </a:lnTo>
                <a:close/>
                <a:moveTo>
                  <a:pt x="3269" y="123"/>
                </a:moveTo>
                <a:cubicBezTo>
                  <a:pt x="3252" y="123"/>
                  <a:pt x="3252" y="123"/>
                  <a:pt x="3252" y="123"/>
                </a:cubicBezTo>
                <a:cubicBezTo>
                  <a:pt x="3245" y="129"/>
                  <a:pt x="3236" y="136"/>
                  <a:pt x="3227" y="142"/>
                </a:cubicBezTo>
                <a:cubicBezTo>
                  <a:pt x="3217" y="148"/>
                  <a:pt x="3207" y="154"/>
                  <a:pt x="3196" y="160"/>
                </a:cubicBezTo>
                <a:cubicBezTo>
                  <a:pt x="3185" y="166"/>
                  <a:pt x="3174" y="171"/>
                  <a:pt x="3163" y="176"/>
                </a:cubicBezTo>
                <a:cubicBezTo>
                  <a:pt x="3152" y="181"/>
                  <a:pt x="3141" y="185"/>
                  <a:pt x="3131" y="187"/>
                </a:cubicBezTo>
                <a:cubicBezTo>
                  <a:pt x="3131" y="234"/>
                  <a:pt x="3131" y="234"/>
                  <a:pt x="3131" y="234"/>
                </a:cubicBezTo>
                <a:cubicBezTo>
                  <a:pt x="3140" y="231"/>
                  <a:pt x="3149" y="228"/>
                  <a:pt x="3158" y="224"/>
                </a:cubicBezTo>
                <a:cubicBezTo>
                  <a:pt x="3168" y="221"/>
                  <a:pt x="3177" y="216"/>
                  <a:pt x="3185" y="212"/>
                </a:cubicBezTo>
                <a:cubicBezTo>
                  <a:pt x="3194" y="207"/>
                  <a:pt x="3201" y="203"/>
                  <a:pt x="3208" y="198"/>
                </a:cubicBezTo>
                <a:cubicBezTo>
                  <a:pt x="3215" y="194"/>
                  <a:pt x="3220" y="190"/>
                  <a:pt x="3223" y="186"/>
                </a:cubicBezTo>
                <a:cubicBezTo>
                  <a:pt x="3223" y="531"/>
                  <a:pt x="3223" y="531"/>
                  <a:pt x="3223" y="531"/>
                </a:cubicBezTo>
                <a:cubicBezTo>
                  <a:pt x="3269" y="531"/>
                  <a:pt x="3269" y="531"/>
                  <a:pt x="3269" y="531"/>
                </a:cubicBezTo>
                <a:lnTo>
                  <a:pt x="3269" y="123"/>
                </a:lnTo>
                <a:close/>
                <a:moveTo>
                  <a:pt x="3465" y="125"/>
                </a:moveTo>
                <a:cubicBezTo>
                  <a:pt x="3443" y="125"/>
                  <a:pt x="3424" y="130"/>
                  <a:pt x="3407" y="139"/>
                </a:cubicBezTo>
                <a:cubicBezTo>
                  <a:pt x="3390" y="148"/>
                  <a:pt x="3376" y="162"/>
                  <a:pt x="3365" y="180"/>
                </a:cubicBezTo>
                <a:cubicBezTo>
                  <a:pt x="3354" y="198"/>
                  <a:pt x="3345" y="221"/>
                  <a:pt x="3339" y="247"/>
                </a:cubicBezTo>
                <a:cubicBezTo>
                  <a:pt x="3333" y="274"/>
                  <a:pt x="3331" y="305"/>
                  <a:pt x="3331" y="340"/>
                </a:cubicBezTo>
                <a:cubicBezTo>
                  <a:pt x="3331" y="371"/>
                  <a:pt x="3333" y="399"/>
                  <a:pt x="3339" y="424"/>
                </a:cubicBezTo>
                <a:cubicBezTo>
                  <a:pt x="3344" y="448"/>
                  <a:pt x="3353" y="469"/>
                  <a:pt x="3363" y="486"/>
                </a:cubicBezTo>
                <a:cubicBezTo>
                  <a:pt x="3374" y="503"/>
                  <a:pt x="3387" y="516"/>
                  <a:pt x="3403" y="525"/>
                </a:cubicBezTo>
                <a:cubicBezTo>
                  <a:pt x="3419" y="533"/>
                  <a:pt x="3436" y="538"/>
                  <a:pt x="3456" y="538"/>
                </a:cubicBezTo>
                <a:cubicBezTo>
                  <a:pt x="3478" y="538"/>
                  <a:pt x="3496" y="533"/>
                  <a:pt x="3513" y="524"/>
                </a:cubicBezTo>
                <a:cubicBezTo>
                  <a:pt x="3530" y="515"/>
                  <a:pt x="3544" y="501"/>
                  <a:pt x="3555" y="484"/>
                </a:cubicBezTo>
                <a:cubicBezTo>
                  <a:pt x="3566" y="466"/>
                  <a:pt x="3575" y="444"/>
                  <a:pt x="3581" y="418"/>
                </a:cubicBezTo>
                <a:cubicBezTo>
                  <a:pt x="3587" y="393"/>
                  <a:pt x="3590" y="363"/>
                  <a:pt x="3590" y="330"/>
                </a:cubicBezTo>
                <a:cubicBezTo>
                  <a:pt x="3590" y="194"/>
                  <a:pt x="3548" y="125"/>
                  <a:pt x="3465" y="125"/>
                </a:cubicBezTo>
                <a:close/>
                <a:moveTo>
                  <a:pt x="3461" y="499"/>
                </a:moveTo>
                <a:cubicBezTo>
                  <a:pt x="3405" y="499"/>
                  <a:pt x="3377" y="445"/>
                  <a:pt x="3377" y="337"/>
                </a:cubicBezTo>
                <a:cubicBezTo>
                  <a:pt x="3377" y="222"/>
                  <a:pt x="3406" y="164"/>
                  <a:pt x="3463" y="164"/>
                </a:cubicBezTo>
                <a:cubicBezTo>
                  <a:pt x="3517" y="164"/>
                  <a:pt x="3544" y="221"/>
                  <a:pt x="3544" y="334"/>
                </a:cubicBezTo>
                <a:cubicBezTo>
                  <a:pt x="3544" y="444"/>
                  <a:pt x="3516" y="499"/>
                  <a:pt x="3461" y="499"/>
                </a:cubicBezTo>
                <a:close/>
                <a:moveTo>
                  <a:pt x="1382" y="133"/>
                </a:moveTo>
                <a:cubicBezTo>
                  <a:pt x="1270" y="532"/>
                  <a:pt x="1270" y="532"/>
                  <a:pt x="1270" y="532"/>
                </a:cubicBezTo>
                <a:cubicBezTo>
                  <a:pt x="1215" y="532"/>
                  <a:pt x="1215" y="532"/>
                  <a:pt x="1215" y="532"/>
                </a:cubicBezTo>
                <a:cubicBezTo>
                  <a:pt x="1133" y="240"/>
                  <a:pt x="1133" y="240"/>
                  <a:pt x="1133" y="240"/>
                </a:cubicBezTo>
                <a:cubicBezTo>
                  <a:pt x="1130" y="229"/>
                  <a:pt x="1128" y="216"/>
                  <a:pt x="1127" y="200"/>
                </a:cubicBezTo>
                <a:cubicBezTo>
                  <a:pt x="1126" y="200"/>
                  <a:pt x="1126" y="200"/>
                  <a:pt x="1126" y="200"/>
                </a:cubicBezTo>
                <a:cubicBezTo>
                  <a:pt x="1124" y="214"/>
                  <a:pt x="1122" y="227"/>
                  <a:pt x="1118" y="240"/>
                </a:cubicBezTo>
                <a:cubicBezTo>
                  <a:pt x="1036" y="532"/>
                  <a:pt x="1036" y="532"/>
                  <a:pt x="1036" y="532"/>
                </a:cubicBezTo>
                <a:cubicBezTo>
                  <a:pt x="981" y="532"/>
                  <a:pt x="981" y="532"/>
                  <a:pt x="981" y="532"/>
                </a:cubicBezTo>
                <a:cubicBezTo>
                  <a:pt x="865" y="133"/>
                  <a:pt x="865" y="133"/>
                  <a:pt x="865" y="133"/>
                </a:cubicBezTo>
                <a:cubicBezTo>
                  <a:pt x="916" y="133"/>
                  <a:pt x="916" y="133"/>
                  <a:pt x="916" y="133"/>
                </a:cubicBezTo>
                <a:cubicBezTo>
                  <a:pt x="1001" y="439"/>
                  <a:pt x="1001" y="439"/>
                  <a:pt x="1001" y="439"/>
                </a:cubicBezTo>
                <a:cubicBezTo>
                  <a:pt x="1004" y="452"/>
                  <a:pt x="1007" y="466"/>
                  <a:pt x="1008" y="479"/>
                </a:cubicBezTo>
                <a:cubicBezTo>
                  <a:pt x="1009" y="479"/>
                  <a:pt x="1009" y="479"/>
                  <a:pt x="1009" y="479"/>
                </a:cubicBezTo>
                <a:cubicBezTo>
                  <a:pt x="1010" y="468"/>
                  <a:pt x="1013" y="454"/>
                  <a:pt x="1017" y="439"/>
                </a:cubicBezTo>
                <a:cubicBezTo>
                  <a:pt x="1106" y="133"/>
                  <a:pt x="1106" y="133"/>
                  <a:pt x="1106" y="133"/>
                </a:cubicBezTo>
                <a:cubicBezTo>
                  <a:pt x="1151" y="133"/>
                  <a:pt x="1151" y="133"/>
                  <a:pt x="1151" y="133"/>
                </a:cubicBezTo>
                <a:cubicBezTo>
                  <a:pt x="1235" y="441"/>
                  <a:pt x="1235" y="441"/>
                  <a:pt x="1235" y="441"/>
                </a:cubicBezTo>
                <a:cubicBezTo>
                  <a:pt x="1238" y="453"/>
                  <a:pt x="1240" y="465"/>
                  <a:pt x="1242" y="478"/>
                </a:cubicBezTo>
                <a:cubicBezTo>
                  <a:pt x="1243" y="478"/>
                  <a:pt x="1243" y="478"/>
                  <a:pt x="1243" y="478"/>
                </a:cubicBezTo>
                <a:cubicBezTo>
                  <a:pt x="1244" y="469"/>
                  <a:pt x="1246" y="456"/>
                  <a:pt x="1250" y="440"/>
                </a:cubicBezTo>
                <a:cubicBezTo>
                  <a:pt x="1332" y="133"/>
                  <a:pt x="1332" y="133"/>
                  <a:pt x="1332" y="133"/>
                </a:cubicBezTo>
                <a:lnTo>
                  <a:pt x="1382" y="133"/>
                </a:lnTo>
                <a:close/>
                <a:moveTo>
                  <a:pt x="1475" y="153"/>
                </a:moveTo>
                <a:cubicBezTo>
                  <a:pt x="1475" y="162"/>
                  <a:pt x="1472" y="169"/>
                  <a:pt x="1466" y="174"/>
                </a:cubicBezTo>
                <a:cubicBezTo>
                  <a:pt x="1461" y="180"/>
                  <a:pt x="1453" y="183"/>
                  <a:pt x="1445" y="183"/>
                </a:cubicBezTo>
                <a:cubicBezTo>
                  <a:pt x="1437" y="183"/>
                  <a:pt x="1430" y="180"/>
                  <a:pt x="1424" y="175"/>
                </a:cubicBezTo>
                <a:cubicBezTo>
                  <a:pt x="1418" y="169"/>
                  <a:pt x="1416" y="162"/>
                  <a:pt x="1416" y="153"/>
                </a:cubicBezTo>
                <a:cubicBezTo>
                  <a:pt x="1416" y="145"/>
                  <a:pt x="1418" y="138"/>
                  <a:pt x="1424" y="132"/>
                </a:cubicBezTo>
                <a:cubicBezTo>
                  <a:pt x="1430" y="127"/>
                  <a:pt x="1437" y="124"/>
                  <a:pt x="1445" y="124"/>
                </a:cubicBezTo>
                <a:cubicBezTo>
                  <a:pt x="1454" y="124"/>
                  <a:pt x="1461" y="127"/>
                  <a:pt x="1467" y="132"/>
                </a:cubicBezTo>
                <a:cubicBezTo>
                  <a:pt x="1472" y="138"/>
                  <a:pt x="1475" y="145"/>
                  <a:pt x="1475" y="153"/>
                </a:cubicBezTo>
                <a:close/>
                <a:moveTo>
                  <a:pt x="1468" y="532"/>
                </a:moveTo>
                <a:cubicBezTo>
                  <a:pt x="1422" y="532"/>
                  <a:pt x="1422" y="532"/>
                  <a:pt x="1422" y="532"/>
                </a:cubicBezTo>
                <a:cubicBezTo>
                  <a:pt x="1422" y="247"/>
                  <a:pt x="1422" y="247"/>
                  <a:pt x="1422" y="247"/>
                </a:cubicBezTo>
                <a:cubicBezTo>
                  <a:pt x="1468" y="247"/>
                  <a:pt x="1468" y="247"/>
                  <a:pt x="1468" y="247"/>
                </a:cubicBezTo>
                <a:lnTo>
                  <a:pt x="1468" y="532"/>
                </a:lnTo>
                <a:close/>
                <a:moveTo>
                  <a:pt x="1772" y="532"/>
                </a:moveTo>
                <a:cubicBezTo>
                  <a:pt x="1726" y="532"/>
                  <a:pt x="1726" y="532"/>
                  <a:pt x="1726" y="532"/>
                </a:cubicBezTo>
                <a:cubicBezTo>
                  <a:pt x="1726" y="369"/>
                  <a:pt x="1726" y="369"/>
                  <a:pt x="1726" y="369"/>
                </a:cubicBezTo>
                <a:cubicBezTo>
                  <a:pt x="1726" y="309"/>
                  <a:pt x="1704" y="279"/>
                  <a:pt x="1660" y="279"/>
                </a:cubicBezTo>
                <a:cubicBezTo>
                  <a:pt x="1638" y="279"/>
                  <a:pt x="1619" y="288"/>
                  <a:pt x="1604" y="305"/>
                </a:cubicBezTo>
                <a:cubicBezTo>
                  <a:pt x="1589" y="322"/>
                  <a:pt x="1581" y="343"/>
                  <a:pt x="1581" y="369"/>
                </a:cubicBezTo>
                <a:cubicBezTo>
                  <a:pt x="1581" y="532"/>
                  <a:pt x="1581" y="532"/>
                  <a:pt x="1581" y="532"/>
                </a:cubicBezTo>
                <a:cubicBezTo>
                  <a:pt x="1536" y="532"/>
                  <a:pt x="1536" y="532"/>
                  <a:pt x="1536" y="532"/>
                </a:cubicBezTo>
                <a:cubicBezTo>
                  <a:pt x="1536" y="247"/>
                  <a:pt x="1536" y="247"/>
                  <a:pt x="1536" y="247"/>
                </a:cubicBezTo>
                <a:cubicBezTo>
                  <a:pt x="1581" y="247"/>
                  <a:pt x="1581" y="247"/>
                  <a:pt x="1581" y="247"/>
                </a:cubicBezTo>
                <a:cubicBezTo>
                  <a:pt x="1581" y="294"/>
                  <a:pt x="1581" y="294"/>
                  <a:pt x="1581" y="294"/>
                </a:cubicBezTo>
                <a:cubicBezTo>
                  <a:pt x="1583" y="294"/>
                  <a:pt x="1583" y="294"/>
                  <a:pt x="1583" y="294"/>
                </a:cubicBezTo>
                <a:cubicBezTo>
                  <a:pt x="1604" y="258"/>
                  <a:pt x="1635" y="240"/>
                  <a:pt x="1676" y="240"/>
                </a:cubicBezTo>
                <a:cubicBezTo>
                  <a:pt x="1707" y="240"/>
                  <a:pt x="1731" y="250"/>
                  <a:pt x="1747" y="271"/>
                </a:cubicBezTo>
                <a:cubicBezTo>
                  <a:pt x="1764" y="291"/>
                  <a:pt x="1772" y="320"/>
                  <a:pt x="1772" y="358"/>
                </a:cubicBezTo>
                <a:lnTo>
                  <a:pt x="1772" y="532"/>
                </a:lnTo>
                <a:close/>
                <a:moveTo>
                  <a:pt x="2087" y="532"/>
                </a:moveTo>
                <a:cubicBezTo>
                  <a:pt x="2041" y="532"/>
                  <a:pt x="2041" y="532"/>
                  <a:pt x="2041" y="532"/>
                </a:cubicBezTo>
                <a:cubicBezTo>
                  <a:pt x="2041" y="483"/>
                  <a:pt x="2041" y="483"/>
                  <a:pt x="2041" y="483"/>
                </a:cubicBezTo>
                <a:cubicBezTo>
                  <a:pt x="2040" y="483"/>
                  <a:pt x="2040" y="483"/>
                  <a:pt x="2040" y="483"/>
                </a:cubicBezTo>
                <a:cubicBezTo>
                  <a:pt x="2019" y="520"/>
                  <a:pt x="1986" y="539"/>
                  <a:pt x="1942" y="539"/>
                </a:cubicBezTo>
                <a:cubicBezTo>
                  <a:pt x="1906" y="539"/>
                  <a:pt x="1878" y="526"/>
                  <a:pt x="1856" y="500"/>
                </a:cubicBezTo>
                <a:cubicBezTo>
                  <a:pt x="1835" y="474"/>
                  <a:pt x="1824" y="440"/>
                  <a:pt x="1824" y="396"/>
                </a:cubicBezTo>
                <a:cubicBezTo>
                  <a:pt x="1824" y="349"/>
                  <a:pt x="1836" y="312"/>
                  <a:pt x="1860" y="283"/>
                </a:cubicBezTo>
                <a:cubicBezTo>
                  <a:pt x="1883" y="255"/>
                  <a:pt x="1915" y="240"/>
                  <a:pt x="1955" y="240"/>
                </a:cubicBezTo>
                <a:cubicBezTo>
                  <a:pt x="1993" y="240"/>
                  <a:pt x="2022" y="256"/>
                  <a:pt x="2040" y="286"/>
                </a:cubicBezTo>
                <a:cubicBezTo>
                  <a:pt x="2041" y="286"/>
                  <a:pt x="2041" y="286"/>
                  <a:pt x="2041" y="286"/>
                </a:cubicBezTo>
                <a:cubicBezTo>
                  <a:pt x="2041" y="110"/>
                  <a:pt x="2041" y="110"/>
                  <a:pt x="2041" y="110"/>
                </a:cubicBezTo>
                <a:cubicBezTo>
                  <a:pt x="2087" y="110"/>
                  <a:pt x="2087" y="110"/>
                  <a:pt x="2087" y="110"/>
                </a:cubicBezTo>
                <a:lnTo>
                  <a:pt x="2087" y="532"/>
                </a:lnTo>
                <a:close/>
                <a:moveTo>
                  <a:pt x="2041" y="403"/>
                </a:moveTo>
                <a:cubicBezTo>
                  <a:pt x="2041" y="361"/>
                  <a:pt x="2041" y="361"/>
                  <a:pt x="2041" y="361"/>
                </a:cubicBezTo>
                <a:cubicBezTo>
                  <a:pt x="2041" y="338"/>
                  <a:pt x="2033" y="318"/>
                  <a:pt x="2018" y="303"/>
                </a:cubicBezTo>
                <a:cubicBezTo>
                  <a:pt x="2002" y="287"/>
                  <a:pt x="1983" y="279"/>
                  <a:pt x="1960" y="279"/>
                </a:cubicBezTo>
                <a:cubicBezTo>
                  <a:pt x="1933" y="279"/>
                  <a:pt x="1911" y="289"/>
                  <a:pt x="1895" y="310"/>
                </a:cubicBezTo>
                <a:cubicBezTo>
                  <a:pt x="1879" y="330"/>
                  <a:pt x="1871" y="358"/>
                  <a:pt x="1871" y="394"/>
                </a:cubicBezTo>
                <a:cubicBezTo>
                  <a:pt x="1871" y="427"/>
                  <a:pt x="1879" y="452"/>
                  <a:pt x="1894" y="471"/>
                </a:cubicBezTo>
                <a:cubicBezTo>
                  <a:pt x="1909" y="490"/>
                  <a:pt x="1929" y="500"/>
                  <a:pt x="1955" y="500"/>
                </a:cubicBezTo>
                <a:cubicBezTo>
                  <a:pt x="1980" y="500"/>
                  <a:pt x="2001" y="491"/>
                  <a:pt x="2017" y="473"/>
                </a:cubicBezTo>
                <a:cubicBezTo>
                  <a:pt x="2033" y="454"/>
                  <a:pt x="2041" y="431"/>
                  <a:pt x="2041" y="403"/>
                </a:cubicBezTo>
                <a:close/>
                <a:moveTo>
                  <a:pt x="2425" y="388"/>
                </a:moveTo>
                <a:cubicBezTo>
                  <a:pt x="2425" y="434"/>
                  <a:pt x="2412" y="470"/>
                  <a:pt x="2387" y="497"/>
                </a:cubicBezTo>
                <a:cubicBezTo>
                  <a:pt x="2361" y="525"/>
                  <a:pt x="2327" y="539"/>
                  <a:pt x="2284" y="539"/>
                </a:cubicBezTo>
                <a:cubicBezTo>
                  <a:pt x="2242" y="539"/>
                  <a:pt x="2208" y="525"/>
                  <a:pt x="2183" y="499"/>
                </a:cubicBezTo>
                <a:cubicBezTo>
                  <a:pt x="2158" y="472"/>
                  <a:pt x="2145" y="437"/>
                  <a:pt x="2145" y="393"/>
                </a:cubicBezTo>
                <a:cubicBezTo>
                  <a:pt x="2145" y="346"/>
                  <a:pt x="2158" y="309"/>
                  <a:pt x="2184" y="281"/>
                </a:cubicBezTo>
                <a:cubicBezTo>
                  <a:pt x="2210" y="254"/>
                  <a:pt x="2245" y="240"/>
                  <a:pt x="2290" y="240"/>
                </a:cubicBezTo>
                <a:cubicBezTo>
                  <a:pt x="2332" y="240"/>
                  <a:pt x="2366" y="253"/>
                  <a:pt x="2389" y="280"/>
                </a:cubicBezTo>
                <a:cubicBezTo>
                  <a:pt x="2413" y="306"/>
                  <a:pt x="2425" y="342"/>
                  <a:pt x="2425" y="388"/>
                </a:cubicBezTo>
                <a:close/>
                <a:moveTo>
                  <a:pt x="2379" y="390"/>
                </a:moveTo>
                <a:cubicBezTo>
                  <a:pt x="2379" y="354"/>
                  <a:pt x="2371" y="327"/>
                  <a:pt x="2355" y="308"/>
                </a:cubicBezTo>
                <a:cubicBezTo>
                  <a:pt x="2339" y="289"/>
                  <a:pt x="2316" y="279"/>
                  <a:pt x="2287" y="279"/>
                </a:cubicBezTo>
                <a:cubicBezTo>
                  <a:pt x="2258" y="279"/>
                  <a:pt x="2234" y="289"/>
                  <a:pt x="2217" y="308"/>
                </a:cubicBezTo>
                <a:cubicBezTo>
                  <a:pt x="2200" y="328"/>
                  <a:pt x="2192" y="356"/>
                  <a:pt x="2192" y="391"/>
                </a:cubicBezTo>
                <a:cubicBezTo>
                  <a:pt x="2192" y="425"/>
                  <a:pt x="2200" y="452"/>
                  <a:pt x="2218" y="471"/>
                </a:cubicBezTo>
                <a:cubicBezTo>
                  <a:pt x="2235" y="490"/>
                  <a:pt x="2258" y="500"/>
                  <a:pt x="2287" y="500"/>
                </a:cubicBezTo>
                <a:cubicBezTo>
                  <a:pt x="2317" y="500"/>
                  <a:pt x="2339" y="490"/>
                  <a:pt x="2355" y="471"/>
                </a:cubicBezTo>
                <a:cubicBezTo>
                  <a:pt x="2371" y="453"/>
                  <a:pt x="2379" y="425"/>
                  <a:pt x="2379" y="390"/>
                </a:cubicBezTo>
                <a:close/>
                <a:moveTo>
                  <a:pt x="2842" y="247"/>
                </a:moveTo>
                <a:cubicBezTo>
                  <a:pt x="2757" y="532"/>
                  <a:pt x="2757" y="532"/>
                  <a:pt x="2757" y="532"/>
                </a:cubicBezTo>
                <a:cubicBezTo>
                  <a:pt x="2710" y="532"/>
                  <a:pt x="2710" y="532"/>
                  <a:pt x="2710" y="532"/>
                </a:cubicBezTo>
                <a:cubicBezTo>
                  <a:pt x="2651" y="328"/>
                  <a:pt x="2651" y="328"/>
                  <a:pt x="2651" y="328"/>
                </a:cubicBezTo>
                <a:cubicBezTo>
                  <a:pt x="2649" y="321"/>
                  <a:pt x="2648" y="312"/>
                  <a:pt x="2647" y="302"/>
                </a:cubicBezTo>
                <a:cubicBezTo>
                  <a:pt x="2646" y="302"/>
                  <a:pt x="2646" y="302"/>
                  <a:pt x="2646" y="302"/>
                </a:cubicBezTo>
                <a:cubicBezTo>
                  <a:pt x="2645" y="308"/>
                  <a:pt x="2643" y="317"/>
                  <a:pt x="2640" y="328"/>
                </a:cubicBezTo>
                <a:cubicBezTo>
                  <a:pt x="2576" y="532"/>
                  <a:pt x="2576" y="532"/>
                  <a:pt x="2576" y="532"/>
                </a:cubicBezTo>
                <a:cubicBezTo>
                  <a:pt x="2531" y="532"/>
                  <a:pt x="2531" y="532"/>
                  <a:pt x="2531" y="532"/>
                </a:cubicBezTo>
                <a:cubicBezTo>
                  <a:pt x="2445" y="247"/>
                  <a:pt x="2445" y="247"/>
                  <a:pt x="2445" y="247"/>
                </a:cubicBezTo>
                <a:cubicBezTo>
                  <a:pt x="2493" y="247"/>
                  <a:pt x="2493" y="247"/>
                  <a:pt x="2493" y="247"/>
                </a:cubicBezTo>
                <a:cubicBezTo>
                  <a:pt x="2551" y="461"/>
                  <a:pt x="2551" y="461"/>
                  <a:pt x="2551" y="461"/>
                </a:cubicBezTo>
                <a:cubicBezTo>
                  <a:pt x="2553" y="469"/>
                  <a:pt x="2554" y="477"/>
                  <a:pt x="2555" y="487"/>
                </a:cubicBezTo>
                <a:cubicBezTo>
                  <a:pt x="2557" y="487"/>
                  <a:pt x="2557" y="487"/>
                  <a:pt x="2557" y="487"/>
                </a:cubicBezTo>
                <a:cubicBezTo>
                  <a:pt x="2558" y="480"/>
                  <a:pt x="2559" y="471"/>
                  <a:pt x="2563" y="461"/>
                </a:cubicBezTo>
                <a:cubicBezTo>
                  <a:pt x="2628" y="247"/>
                  <a:pt x="2628" y="247"/>
                  <a:pt x="2628" y="247"/>
                </a:cubicBezTo>
                <a:cubicBezTo>
                  <a:pt x="2670" y="247"/>
                  <a:pt x="2670" y="247"/>
                  <a:pt x="2670" y="247"/>
                </a:cubicBezTo>
                <a:cubicBezTo>
                  <a:pt x="2729" y="462"/>
                  <a:pt x="2729" y="462"/>
                  <a:pt x="2729" y="462"/>
                </a:cubicBezTo>
                <a:cubicBezTo>
                  <a:pt x="2731" y="469"/>
                  <a:pt x="2732" y="477"/>
                  <a:pt x="2733" y="487"/>
                </a:cubicBezTo>
                <a:cubicBezTo>
                  <a:pt x="2735" y="487"/>
                  <a:pt x="2735" y="487"/>
                  <a:pt x="2735" y="487"/>
                </a:cubicBezTo>
                <a:cubicBezTo>
                  <a:pt x="2735" y="478"/>
                  <a:pt x="2737" y="470"/>
                  <a:pt x="2739" y="462"/>
                </a:cubicBezTo>
                <a:cubicBezTo>
                  <a:pt x="2797" y="247"/>
                  <a:pt x="2797" y="247"/>
                  <a:pt x="2797" y="247"/>
                </a:cubicBezTo>
                <a:lnTo>
                  <a:pt x="2842" y="247"/>
                </a:lnTo>
                <a:close/>
                <a:moveTo>
                  <a:pt x="3039" y="456"/>
                </a:moveTo>
                <a:cubicBezTo>
                  <a:pt x="3039" y="480"/>
                  <a:pt x="3029" y="500"/>
                  <a:pt x="3010" y="516"/>
                </a:cubicBezTo>
                <a:cubicBezTo>
                  <a:pt x="2991" y="531"/>
                  <a:pt x="2966" y="539"/>
                  <a:pt x="2935" y="539"/>
                </a:cubicBezTo>
                <a:cubicBezTo>
                  <a:pt x="2908" y="539"/>
                  <a:pt x="2884" y="533"/>
                  <a:pt x="2864" y="521"/>
                </a:cubicBezTo>
                <a:cubicBezTo>
                  <a:pt x="2864" y="473"/>
                  <a:pt x="2864" y="473"/>
                  <a:pt x="2864" y="473"/>
                </a:cubicBezTo>
                <a:cubicBezTo>
                  <a:pt x="2886" y="491"/>
                  <a:pt x="2911" y="500"/>
                  <a:pt x="2938" y="500"/>
                </a:cubicBezTo>
                <a:cubicBezTo>
                  <a:pt x="2974" y="500"/>
                  <a:pt x="2992" y="487"/>
                  <a:pt x="2992" y="460"/>
                </a:cubicBezTo>
                <a:cubicBezTo>
                  <a:pt x="2992" y="449"/>
                  <a:pt x="2989" y="441"/>
                  <a:pt x="2982" y="434"/>
                </a:cubicBezTo>
                <a:cubicBezTo>
                  <a:pt x="2975" y="427"/>
                  <a:pt x="2959" y="418"/>
                  <a:pt x="2934" y="406"/>
                </a:cubicBezTo>
                <a:cubicBezTo>
                  <a:pt x="2908" y="396"/>
                  <a:pt x="2891" y="384"/>
                  <a:pt x="2880" y="372"/>
                </a:cubicBezTo>
                <a:cubicBezTo>
                  <a:pt x="2870" y="360"/>
                  <a:pt x="2865" y="343"/>
                  <a:pt x="2865" y="323"/>
                </a:cubicBezTo>
                <a:cubicBezTo>
                  <a:pt x="2865" y="299"/>
                  <a:pt x="2874" y="280"/>
                  <a:pt x="2893" y="264"/>
                </a:cubicBezTo>
                <a:cubicBezTo>
                  <a:pt x="2912" y="248"/>
                  <a:pt x="2936" y="240"/>
                  <a:pt x="2965" y="240"/>
                </a:cubicBezTo>
                <a:cubicBezTo>
                  <a:pt x="2987" y="240"/>
                  <a:pt x="3008" y="245"/>
                  <a:pt x="3026" y="254"/>
                </a:cubicBezTo>
                <a:cubicBezTo>
                  <a:pt x="3026" y="299"/>
                  <a:pt x="3026" y="299"/>
                  <a:pt x="3026" y="299"/>
                </a:cubicBezTo>
                <a:cubicBezTo>
                  <a:pt x="3007" y="286"/>
                  <a:pt x="2986" y="279"/>
                  <a:pt x="2961" y="279"/>
                </a:cubicBezTo>
                <a:cubicBezTo>
                  <a:pt x="2946" y="279"/>
                  <a:pt x="2934" y="283"/>
                  <a:pt x="2925" y="290"/>
                </a:cubicBezTo>
                <a:cubicBezTo>
                  <a:pt x="2916" y="298"/>
                  <a:pt x="2911" y="307"/>
                  <a:pt x="2911" y="319"/>
                </a:cubicBezTo>
                <a:cubicBezTo>
                  <a:pt x="2911" y="332"/>
                  <a:pt x="2915" y="341"/>
                  <a:pt x="2922" y="348"/>
                </a:cubicBezTo>
                <a:cubicBezTo>
                  <a:pt x="2929" y="355"/>
                  <a:pt x="2943" y="363"/>
                  <a:pt x="2965" y="372"/>
                </a:cubicBezTo>
                <a:cubicBezTo>
                  <a:pt x="2993" y="383"/>
                  <a:pt x="3012" y="396"/>
                  <a:pt x="3022" y="408"/>
                </a:cubicBezTo>
                <a:cubicBezTo>
                  <a:pt x="3033" y="421"/>
                  <a:pt x="3039" y="437"/>
                  <a:pt x="3039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4679112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628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588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1704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179281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43488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6351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666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484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650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9787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905302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ndows 10"/>
          <p:cNvSpPr>
            <a:spLocks noChangeAspect="1" noEditPoints="1"/>
          </p:cNvSpPr>
          <p:nvPr userDrawn="1"/>
        </p:nvSpPr>
        <p:spPr bwMode="auto">
          <a:xfrm>
            <a:off x="457580" y="6245511"/>
            <a:ext cx="1468114" cy="274320"/>
          </a:xfrm>
          <a:custGeom>
            <a:avLst/>
            <a:gdLst>
              <a:gd name="T0" fmla="*/ 295 w 3590"/>
              <a:gd name="T1" fmla="*/ 329 h 668"/>
              <a:gd name="T2" fmla="*/ 0 w 3590"/>
              <a:gd name="T3" fmla="*/ 94 h 668"/>
              <a:gd name="T4" fmla="*/ 295 w 3590"/>
              <a:gd name="T5" fmla="*/ 616 h 668"/>
              <a:gd name="T6" fmla="*/ 284 w 3590"/>
              <a:gd name="T7" fmla="*/ 340 h 668"/>
              <a:gd name="T8" fmla="*/ 284 w 3590"/>
              <a:gd name="T9" fmla="*/ 340 h 668"/>
              <a:gd name="T10" fmla="*/ 3196 w 3590"/>
              <a:gd name="T11" fmla="*/ 160 h 668"/>
              <a:gd name="T12" fmla="*/ 3158 w 3590"/>
              <a:gd name="T13" fmla="*/ 224 h 668"/>
              <a:gd name="T14" fmla="*/ 3223 w 3590"/>
              <a:gd name="T15" fmla="*/ 531 h 668"/>
              <a:gd name="T16" fmla="*/ 3407 w 3590"/>
              <a:gd name="T17" fmla="*/ 139 h 668"/>
              <a:gd name="T18" fmla="*/ 3339 w 3590"/>
              <a:gd name="T19" fmla="*/ 424 h 668"/>
              <a:gd name="T20" fmla="*/ 3513 w 3590"/>
              <a:gd name="T21" fmla="*/ 524 h 668"/>
              <a:gd name="T22" fmla="*/ 3465 w 3590"/>
              <a:gd name="T23" fmla="*/ 125 h 668"/>
              <a:gd name="T24" fmla="*/ 3544 w 3590"/>
              <a:gd name="T25" fmla="*/ 334 h 668"/>
              <a:gd name="T26" fmla="*/ 1215 w 3590"/>
              <a:gd name="T27" fmla="*/ 532 h 668"/>
              <a:gd name="T28" fmla="*/ 1118 w 3590"/>
              <a:gd name="T29" fmla="*/ 240 h 668"/>
              <a:gd name="T30" fmla="*/ 916 w 3590"/>
              <a:gd name="T31" fmla="*/ 133 h 668"/>
              <a:gd name="T32" fmla="*/ 1017 w 3590"/>
              <a:gd name="T33" fmla="*/ 439 h 668"/>
              <a:gd name="T34" fmla="*/ 1242 w 3590"/>
              <a:gd name="T35" fmla="*/ 478 h 668"/>
              <a:gd name="T36" fmla="*/ 1382 w 3590"/>
              <a:gd name="T37" fmla="*/ 133 h 668"/>
              <a:gd name="T38" fmla="*/ 1424 w 3590"/>
              <a:gd name="T39" fmla="*/ 175 h 668"/>
              <a:gd name="T40" fmla="*/ 1467 w 3590"/>
              <a:gd name="T41" fmla="*/ 132 h 668"/>
              <a:gd name="T42" fmla="*/ 1422 w 3590"/>
              <a:gd name="T43" fmla="*/ 247 h 668"/>
              <a:gd name="T44" fmla="*/ 1726 w 3590"/>
              <a:gd name="T45" fmla="*/ 532 h 668"/>
              <a:gd name="T46" fmla="*/ 1581 w 3590"/>
              <a:gd name="T47" fmla="*/ 369 h 668"/>
              <a:gd name="T48" fmla="*/ 1581 w 3590"/>
              <a:gd name="T49" fmla="*/ 247 h 668"/>
              <a:gd name="T50" fmla="*/ 1747 w 3590"/>
              <a:gd name="T51" fmla="*/ 271 h 668"/>
              <a:gd name="T52" fmla="*/ 2041 w 3590"/>
              <a:gd name="T53" fmla="*/ 532 h 668"/>
              <a:gd name="T54" fmla="*/ 1856 w 3590"/>
              <a:gd name="T55" fmla="*/ 500 h 668"/>
              <a:gd name="T56" fmla="*/ 2040 w 3590"/>
              <a:gd name="T57" fmla="*/ 286 h 668"/>
              <a:gd name="T58" fmla="*/ 2087 w 3590"/>
              <a:gd name="T59" fmla="*/ 532 h 668"/>
              <a:gd name="T60" fmla="*/ 1960 w 3590"/>
              <a:gd name="T61" fmla="*/ 279 h 668"/>
              <a:gd name="T62" fmla="*/ 1955 w 3590"/>
              <a:gd name="T63" fmla="*/ 500 h 668"/>
              <a:gd name="T64" fmla="*/ 2387 w 3590"/>
              <a:gd name="T65" fmla="*/ 497 h 668"/>
              <a:gd name="T66" fmla="*/ 2184 w 3590"/>
              <a:gd name="T67" fmla="*/ 281 h 668"/>
              <a:gd name="T68" fmla="*/ 2379 w 3590"/>
              <a:gd name="T69" fmla="*/ 390 h 668"/>
              <a:gd name="T70" fmla="*/ 2192 w 3590"/>
              <a:gd name="T71" fmla="*/ 391 h 668"/>
              <a:gd name="T72" fmla="*/ 2379 w 3590"/>
              <a:gd name="T73" fmla="*/ 390 h 668"/>
              <a:gd name="T74" fmla="*/ 2651 w 3590"/>
              <a:gd name="T75" fmla="*/ 328 h 668"/>
              <a:gd name="T76" fmla="*/ 2576 w 3590"/>
              <a:gd name="T77" fmla="*/ 532 h 668"/>
              <a:gd name="T78" fmla="*/ 2551 w 3590"/>
              <a:gd name="T79" fmla="*/ 461 h 668"/>
              <a:gd name="T80" fmla="*/ 2628 w 3590"/>
              <a:gd name="T81" fmla="*/ 247 h 668"/>
              <a:gd name="T82" fmla="*/ 2735 w 3590"/>
              <a:gd name="T83" fmla="*/ 487 h 668"/>
              <a:gd name="T84" fmla="*/ 3039 w 3590"/>
              <a:gd name="T85" fmla="*/ 456 h 668"/>
              <a:gd name="T86" fmla="*/ 2864 w 3590"/>
              <a:gd name="T87" fmla="*/ 473 h 668"/>
              <a:gd name="T88" fmla="*/ 2934 w 3590"/>
              <a:gd name="T89" fmla="*/ 406 h 668"/>
              <a:gd name="T90" fmla="*/ 2965 w 3590"/>
              <a:gd name="T91" fmla="*/ 240 h 668"/>
              <a:gd name="T92" fmla="*/ 2925 w 3590"/>
              <a:gd name="T93" fmla="*/ 290 h 668"/>
              <a:gd name="T94" fmla="*/ 3022 w 3590"/>
              <a:gd name="T95" fmla="*/ 40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668">
                <a:moveTo>
                  <a:pt x="295" y="52"/>
                </a:moveTo>
                <a:cubicBezTo>
                  <a:pt x="667" y="0"/>
                  <a:pt x="667" y="0"/>
                  <a:pt x="667" y="0"/>
                </a:cubicBezTo>
                <a:cubicBezTo>
                  <a:pt x="667" y="329"/>
                  <a:pt x="667" y="329"/>
                  <a:pt x="667" y="329"/>
                </a:cubicBezTo>
                <a:cubicBezTo>
                  <a:pt x="295" y="329"/>
                  <a:pt x="295" y="329"/>
                  <a:pt x="295" y="329"/>
                </a:cubicBezTo>
                <a:lnTo>
                  <a:pt x="295" y="52"/>
                </a:lnTo>
                <a:close/>
                <a:moveTo>
                  <a:pt x="284" y="329"/>
                </a:moveTo>
                <a:cubicBezTo>
                  <a:pt x="284" y="54"/>
                  <a:pt x="284" y="54"/>
                  <a:pt x="284" y="5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9"/>
                  <a:pt x="0" y="329"/>
                  <a:pt x="0" y="329"/>
                </a:cubicBezTo>
                <a:lnTo>
                  <a:pt x="284" y="329"/>
                </a:lnTo>
                <a:close/>
                <a:moveTo>
                  <a:pt x="295" y="340"/>
                </a:moveTo>
                <a:cubicBezTo>
                  <a:pt x="295" y="616"/>
                  <a:pt x="295" y="616"/>
                  <a:pt x="295" y="616"/>
                </a:cubicBezTo>
                <a:cubicBezTo>
                  <a:pt x="667" y="668"/>
                  <a:pt x="667" y="668"/>
                  <a:pt x="667" y="668"/>
                </a:cubicBezTo>
                <a:cubicBezTo>
                  <a:pt x="667" y="340"/>
                  <a:pt x="667" y="340"/>
                  <a:pt x="667" y="340"/>
                </a:cubicBezTo>
                <a:lnTo>
                  <a:pt x="295" y="340"/>
                </a:lnTo>
                <a:close/>
                <a:moveTo>
                  <a:pt x="284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575"/>
                  <a:pt x="0" y="575"/>
                  <a:pt x="0" y="575"/>
                </a:cubicBezTo>
                <a:cubicBezTo>
                  <a:pt x="284" y="615"/>
                  <a:pt x="284" y="615"/>
                  <a:pt x="284" y="615"/>
                </a:cubicBezTo>
                <a:lnTo>
                  <a:pt x="284" y="340"/>
                </a:lnTo>
                <a:close/>
                <a:moveTo>
                  <a:pt x="3269" y="123"/>
                </a:moveTo>
                <a:cubicBezTo>
                  <a:pt x="3252" y="123"/>
                  <a:pt x="3252" y="123"/>
                  <a:pt x="3252" y="123"/>
                </a:cubicBezTo>
                <a:cubicBezTo>
                  <a:pt x="3245" y="129"/>
                  <a:pt x="3236" y="136"/>
                  <a:pt x="3227" y="142"/>
                </a:cubicBezTo>
                <a:cubicBezTo>
                  <a:pt x="3217" y="148"/>
                  <a:pt x="3207" y="154"/>
                  <a:pt x="3196" y="160"/>
                </a:cubicBezTo>
                <a:cubicBezTo>
                  <a:pt x="3185" y="166"/>
                  <a:pt x="3174" y="171"/>
                  <a:pt x="3163" y="176"/>
                </a:cubicBezTo>
                <a:cubicBezTo>
                  <a:pt x="3152" y="181"/>
                  <a:pt x="3141" y="185"/>
                  <a:pt x="3131" y="187"/>
                </a:cubicBezTo>
                <a:cubicBezTo>
                  <a:pt x="3131" y="234"/>
                  <a:pt x="3131" y="234"/>
                  <a:pt x="3131" y="234"/>
                </a:cubicBezTo>
                <a:cubicBezTo>
                  <a:pt x="3140" y="231"/>
                  <a:pt x="3149" y="228"/>
                  <a:pt x="3158" y="224"/>
                </a:cubicBezTo>
                <a:cubicBezTo>
                  <a:pt x="3168" y="221"/>
                  <a:pt x="3177" y="216"/>
                  <a:pt x="3185" y="212"/>
                </a:cubicBezTo>
                <a:cubicBezTo>
                  <a:pt x="3194" y="207"/>
                  <a:pt x="3201" y="203"/>
                  <a:pt x="3208" y="198"/>
                </a:cubicBezTo>
                <a:cubicBezTo>
                  <a:pt x="3215" y="194"/>
                  <a:pt x="3220" y="190"/>
                  <a:pt x="3223" y="186"/>
                </a:cubicBezTo>
                <a:cubicBezTo>
                  <a:pt x="3223" y="531"/>
                  <a:pt x="3223" y="531"/>
                  <a:pt x="3223" y="531"/>
                </a:cubicBezTo>
                <a:cubicBezTo>
                  <a:pt x="3269" y="531"/>
                  <a:pt x="3269" y="531"/>
                  <a:pt x="3269" y="531"/>
                </a:cubicBezTo>
                <a:lnTo>
                  <a:pt x="3269" y="123"/>
                </a:lnTo>
                <a:close/>
                <a:moveTo>
                  <a:pt x="3465" y="125"/>
                </a:moveTo>
                <a:cubicBezTo>
                  <a:pt x="3443" y="125"/>
                  <a:pt x="3424" y="130"/>
                  <a:pt x="3407" y="139"/>
                </a:cubicBezTo>
                <a:cubicBezTo>
                  <a:pt x="3390" y="148"/>
                  <a:pt x="3376" y="162"/>
                  <a:pt x="3365" y="180"/>
                </a:cubicBezTo>
                <a:cubicBezTo>
                  <a:pt x="3354" y="198"/>
                  <a:pt x="3345" y="221"/>
                  <a:pt x="3339" y="247"/>
                </a:cubicBezTo>
                <a:cubicBezTo>
                  <a:pt x="3333" y="274"/>
                  <a:pt x="3331" y="305"/>
                  <a:pt x="3331" y="340"/>
                </a:cubicBezTo>
                <a:cubicBezTo>
                  <a:pt x="3331" y="371"/>
                  <a:pt x="3333" y="399"/>
                  <a:pt x="3339" y="424"/>
                </a:cubicBezTo>
                <a:cubicBezTo>
                  <a:pt x="3344" y="448"/>
                  <a:pt x="3353" y="469"/>
                  <a:pt x="3363" y="486"/>
                </a:cubicBezTo>
                <a:cubicBezTo>
                  <a:pt x="3374" y="503"/>
                  <a:pt x="3387" y="516"/>
                  <a:pt x="3403" y="525"/>
                </a:cubicBezTo>
                <a:cubicBezTo>
                  <a:pt x="3419" y="533"/>
                  <a:pt x="3436" y="538"/>
                  <a:pt x="3456" y="538"/>
                </a:cubicBezTo>
                <a:cubicBezTo>
                  <a:pt x="3478" y="538"/>
                  <a:pt x="3496" y="533"/>
                  <a:pt x="3513" y="524"/>
                </a:cubicBezTo>
                <a:cubicBezTo>
                  <a:pt x="3530" y="515"/>
                  <a:pt x="3544" y="501"/>
                  <a:pt x="3555" y="484"/>
                </a:cubicBezTo>
                <a:cubicBezTo>
                  <a:pt x="3566" y="466"/>
                  <a:pt x="3575" y="444"/>
                  <a:pt x="3581" y="418"/>
                </a:cubicBezTo>
                <a:cubicBezTo>
                  <a:pt x="3587" y="393"/>
                  <a:pt x="3590" y="363"/>
                  <a:pt x="3590" y="330"/>
                </a:cubicBezTo>
                <a:cubicBezTo>
                  <a:pt x="3590" y="194"/>
                  <a:pt x="3548" y="125"/>
                  <a:pt x="3465" y="125"/>
                </a:cubicBezTo>
                <a:close/>
                <a:moveTo>
                  <a:pt x="3461" y="499"/>
                </a:moveTo>
                <a:cubicBezTo>
                  <a:pt x="3405" y="499"/>
                  <a:pt x="3377" y="445"/>
                  <a:pt x="3377" y="337"/>
                </a:cubicBezTo>
                <a:cubicBezTo>
                  <a:pt x="3377" y="222"/>
                  <a:pt x="3406" y="164"/>
                  <a:pt x="3463" y="164"/>
                </a:cubicBezTo>
                <a:cubicBezTo>
                  <a:pt x="3517" y="164"/>
                  <a:pt x="3544" y="221"/>
                  <a:pt x="3544" y="334"/>
                </a:cubicBezTo>
                <a:cubicBezTo>
                  <a:pt x="3544" y="444"/>
                  <a:pt x="3516" y="499"/>
                  <a:pt x="3461" y="499"/>
                </a:cubicBezTo>
                <a:close/>
                <a:moveTo>
                  <a:pt x="1382" y="133"/>
                </a:moveTo>
                <a:cubicBezTo>
                  <a:pt x="1270" y="532"/>
                  <a:pt x="1270" y="532"/>
                  <a:pt x="1270" y="532"/>
                </a:cubicBezTo>
                <a:cubicBezTo>
                  <a:pt x="1215" y="532"/>
                  <a:pt x="1215" y="532"/>
                  <a:pt x="1215" y="532"/>
                </a:cubicBezTo>
                <a:cubicBezTo>
                  <a:pt x="1133" y="240"/>
                  <a:pt x="1133" y="240"/>
                  <a:pt x="1133" y="240"/>
                </a:cubicBezTo>
                <a:cubicBezTo>
                  <a:pt x="1130" y="229"/>
                  <a:pt x="1128" y="216"/>
                  <a:pt x="1127" y="200"/>
                </a:cubicBezTo>
                <a:cubicBezTo>
                  <a:pt x="1126" y="200"/>
                  <a:pt x="1126" y="200"/>
                  <a:pt x="1126" y="200"/>
                </a:cubicBezTo>
                <a:cubicBezTo>
                  <a:pt x="1124" y="214"/>
                  <a:pt x="1122" y="227"/>
                  <a:pt x="1118" y="240"/>
                </a:cubicBezTo>
                <a:cubicBezTo>
                  <a:pt x="1036" y="532"/>
                  <a:pt x="1036" y="532"/>
                  <a:pt x="1036" y="532"/>
                </a:cubicBezTo>
                <a:cubicBezTo>
                  <a:pt x="981" y="532"/>
                  <a:pt x="981" y="532"/>
                  <a:pt x="981" y="532"/>
                </a:cubicBezTo>
                <a:cubicBezTo>
                  <a:pt x="865" y="133"/>
                  <a:pt x="865" y="133"/>
                  <a:pt x="865" y="133"/>
                </a:cubicBezTo>
                <a:cubicBezTo>
                  <a:pt x="916" y="133"/>
                  <a:pt x="916" y="133"/>
                  <a:pt x="916" y="133"/>
                </a:cubicBezTo>
                <a:cubicBezTo>
                  <a:pt x="1001" y="439"/>
                  <a:pt x="1001" y="439"/>
                  <a:pt x="1001" y="439"/>
                </a:cubicBezTo>
                <a:cubicBezTo>
                  <a:pt x="1004" y="452"/>
                  <a:pt x="1007" y="466"/>
                  <a:pt x="1008" y="479"/>
                </a:cubicBezTo>
                <a:cubicBezTo>
                  <a:pt x="1009" y="479"/>
                  <a:pt x="1009" y="479"/>
                  <a:pt x="1009" y="479"/>
                </a:cubicBezTo>
                <a:cubicBezTo>
                  <a:pt x="1010" y="468"/>
                  <a:pt x="1013" y="454"/>
                  <a:pt x="1017" y="439"/>
                </a:cubicBezTo>
                <a:cubicBezTo>
                  <a:pt x="1106" y="133"/>
                  <a:pt x="1106" y="133"/>
                  <a:pt x="1106" y="133"/>
                </a:cubicBezTo>
                <a:cubicBezTo>
                  <a:pt x="1151" y="133"/>
                  <a:pt x="1151" y="133"/>
                  <a:pt x="1151" y="133"/>
                </a:cubicBezTo>
                <a:cubicBezTo>
                  <a:pt x="1235" y="441"/>
                  <a:pt x="1235" y="441"/>
                  <a:pt x="1235" y="441"/>
                </a:cubicBezTo>
                <a:cubicBezTo>
                  <a:pt x="1238" y="453"/>
                  <a:pt x="1240" y="465"/>
                  <a:pt x="1242" y="478"/>
                </a:cubicBezTo>
                <a:cubicBezTo>
                  <a:pt x="1243" y="478"/>
                  <a:pt x="1243" y="478"/>
                  <a:pt x="1243" y="478"/>
                </a:cubicBezTo>
                <a:cubicBezTo>
                  <a:pt x="1244" y="469"/>
                  <a:pt x="1246" y="456"/>
                  <a:pt x="1250" y="440"/>
                </a:cubicBezTo>
                <a:cubicBezTo>
                  <a:pt x="1332" y="133"/>
                  <a:pt x="1332" y="133"/>
                  <a:pt x="1332" y="133"/>
                </a:cubicBezTo>
                <a:lnTo>
                  <a:pt x="1382" y="133"/>
                </a:lnTo>
                <a:close/>
                <a:moveTo>
                  <a:pt x="1475" y="153"/>
                </a:moveTo>
                <a:cubicBezTo>
                  <a:pt x="1475" y="162"/>
                  <a:pt x="1472" y="169"/>
                  <a:pt x="1466" y="174"/>
                </a:cubicBezTo>
                <a:cubicBezTo>
                  <a:pt x="1461" y="180"/>
                  <a:pt x="1453" y="183"/>
                  <a:pt x="1445" y="183"/>
                </a:cubicBezTo>
                <a:cubicBezTo>
                  <a:pt x="1437" y="183"/>
                  <a:pt x="1430" y="180"/>
                  <a:pt x="1424" y="175"/>
                </a:cubicBezTo>
                <a:cubicBezTo>
                  <a:pt x="1418" y="169"/>
                  <a:pt x="1416" y="162"/>
                  <a:pt x="1416" y="153"/>
                </a:cubicBezTo>
                <a:cubicBezTo>
                  <a:pt x="1416" y="145"/>
                  <a:pt x="1418" y="138"/>
                  <a:pt x="1424" y="132"/>
                </a:cubicBezTo>
                <a:cubicBezTo>
                  <a:pt x="1430" y="127"/>
                  <a:pt x="1437" y="124"/>
                  <a:pt x="1445" y="124"/>
                </a:cubicBezTo>
                <a:cubicBezTo>
                  <a:pt x="1454" y="124"/>
                  <a:pt x="1461" y="127"/>
                  <a:pt x="1467" y="132"/>
                </a:cubicBezTo>
                <a:cubicBezTo>
                  <a:pt x="1472" y="138"/>
                  <a:pt x="1475" y="145"/>
                  <a:pt x="1475" y="153"/>
                </a:cubicBezTo>
                <a:close/>
                <a:moveTo>
                  <a:pt x="1468" y="532"/>
                </a:moveTo>
                <a:cubicBezTo>
                  <a:pt x="1422" y="532"/>
                  <a:pt x="1422" y="532"/>
                  <a:pt x="1422" y="532"/>
                </a:cubicBezTo>
                <a:cubicBezTo>
                  <a:pt x="1422" y="247"/>
                  <a:pt x="1422" y="247"/>
                  <a:pt x="1422" y="247"/>
                </a:cubicBezTo>
                <a:cubicBezTo>
                  <a:pt x="1468" y="247"/>
                  <a:pt x="1468" y="247"/>
                  <a:pt x="1468" y="247"/>
                </a:cubicBezTo>
                <a:lnTo>
                  <a:pt x="1468" y="532"/>
                </a:lnTo>
                <a:close/>
                <a:moveTo>
                  <a:pt x="1772" y="532"/>
                </a:moveTo>
                <a:cubicBezTo>
                  <a:pt x="1726" y="532"/>
                  <a:pt x="1726" y="532"/>
                  <a:pt x="1726" y="532"/>
                </a:cubicBezTo>
                <a:cubicBezTo>
                  <a:pt x="1726" y="369"/>
                  <a:pt x="1726" y="369"/>
                  <a:pt x="1726" y="369"/>
                </a:cubicBezTo>
                <a:cubicBezTo>
                  <a:pt x="1726" y="309"/>
                  <a:pt x="1704" y="279"/>
                  <a:pt x="1660" y="279"/>
                </a:cubicBezTo>
                <a:cubicBezTo>
                  <a:pt x="1638" y="279"/>
                  <a:pt x="1619" y="288"/>
                  <a:pt x="1604" y="305"/>
                </a:cubicBezTo>
                <a:cubicBezTo>
                  <a:pt x="1589" y="322"/>
                  <a:pt x="1581" y="343"/>
                  <a:pt x="1581" y="369"/>
                </a:cubicBezTo>
                <a:cubicBezTo>
                  <a:pt x="1581" y="532"/>
                  <a:pt x="1581" y="532"/>
                  <a:pt x="1581" y="532"/>
                </a:cubicBezTo>
                <a:cubicBezTo>
                  <a:pt x="1536" y="532"/>
                  <a:pt x="1536" y="532"/>
                  <a:pt x="1536" y="532"/>
                </a:cubicBezTo>
                <a:cubicBezTo>
                  <a:pt x="1536" y="247"/>
                  <a:pt x="1536" y="247"/>
                  <a:pt x="1536" y="247"/>
                </a:cubicBezTo>
                <a:cubicBezTo>
                  <a:pt x="1581" y="247"/>
                  <a:pt x="1581" y="247"/>
                  <a:pt x="1581" y="247"/>
                </a:cubicBezTo>
                <a:cubicBezTo>
                  <a:pt x="1581" y="294"/>
                  <a:pt x="1581" y="294"/>
                  <a:pt x="1581" y="294"/>
                </a:cubicBezTo>
                <a:cubicBezTo>
                  <a:pt x="1583" y="294"/>
                  <a:pt x="1583" y="294"/>
                  <a:pt x="1583" y="294"/>
                </a:cubicBezTo>
                <a:cubicBezTo>
                  <a:pt x="1604" y="258"/>
                  <a:pt x="1635" y="240"/>
                  <a:pt x="1676" y="240"/>
                </a:cubicBezTo>
                <a:cubicBezTo>
                  <a:pt x="1707" y="240"/>
                  <a:pt x="1731" y="250"/>
                  <a:pt x="1747" y="271"/>
                </a:cubicBezTo>
                <a:cubicBezTo>
                  <a:pt x="1764" y="291"/>
                  <a:pt x="1772" y="320"/>
                  <a:pt x="1772" y="358"/>
                </a:cubicBezTo>
                <a:lnTo>
                  <a:pt x="1772" y="532"/>
                </a:lnTo>
                <a:close/>
                <a:moveTo>
                  <a:pt x="2087" y="532"/>
                </a:moveTo>
                <a:cubicBezTo>
                  <a:pt x="2041" y="532"/>
                  <a:pt x="2041" y="532"/>
                  <a:pt x="2041" y="532"/>
                </a:cubicBezTo>
                <a:cubicBezTo>
                  <a:pt x="2041" y="483"/>
                  <a:pt x="2041" y="483"/>
                  <a:pt x="2041" y="483"/>
                </a:cubicBezTo>
                <a:cubicBezTo>
                  <a:pt x="2040" y="483"/>
                  <a:pt x="2040" y="483"/>
                  <a:pt x="2040" y="483"/>
                </a:cubicBezTo>
                <a:cubicBezTo>
                  <a:pt x="2019" y="520"/>
                  <a:pt x="1986" y="539"/>
                  <a:pt x="1942" y="539"/>
                </a:cubicBezTo>
                <a:cubicBezTo>
                  <a:pt x="1906" y="539"/>
                  <a:pt x="1878" y="526"/>
                  <a:pt x="1856" y="500"/>
                </a:cubicBezTo>
                <a:cubicBezTo>
                  <a:pt x="1835" y="474"/>
                  <a:pt x="1824" y="440"/>
                  <a:pt x="1824" y="396"/>
                </a:cubicBezTo>
                <a:cubicBezTo>
                  <a:pt x="1824" y="349"/>
                  <a:pt x="1836" y="312"/>
                  <a:pt x="1860" y="283"/>
                </a:cubicBezTo>
                <a:cubicBezTo>
                  <a:pt x="1883" y="255"/>
                  <a:pt x="1915" y="240"/>
                  <a:pt x="1955" y="240"/>
                </a:cubicBezTo>
                <a:cubicBezTo>
                  <a:pt x="1993" y="240"/>
                  <a:pt x="2022" y="256"/>
                  <a:pt x="2040" y="286"/>
                </a:cubicBezTo>
                <a:cubicBezTo>
                  <a:pt x="2041" y="286"/>
                  <a:pt x="2041" y="286"/>
                  <a:pt x="2041" y="286"/>
                </a:cubicBezTo>
                <a:cubicBezTo>
                  <a:pt x="2041" y="110"/>
                  <a:pt x="2041" y="110"/>
                  <a:pt x="2041" y="110"/>
                </a:cubicBezTo>
                <a:cubicBezTo>
                  <a:pt x="2087" y="110"/>
                  <a:pt x="2087" y="110"/>
                  <a:pt x="2087" y="110"/>
                </a:cubicBezTo>
                <a:lnTo>
                  <a:pt x="2087" y="532"/>
                </a:lnTo>
                <a:close/>
                <a:moveTo>
                  <a:pt x="2041" y="403"/>
                </a:moveTo>
                <a:cubicBezTo>
                  <a:pt x="2041" y="361"/>
                  <a:pt x="2041" y="361"/>
                  <a:pt x="2041" y="361"/>
                </a:cubicBezTo>
                <a:cubicBezTo>
                  <a:pt x="2041" y="338"/>
                  <a:pt x="2033" y="318"/>
                  <a:pt x="2018" y="303"/>
                </a:cubicBezTo>
                <a:cubicBezTo>
                  <a:pt x="2002" y="287"/>
                  <a:pt x="1983" y="279"/>
                  <a:pt x="1960" y="279"/>
                </a:cubicBezTo>
                <a:cubicBezTo>
                  <a:pt x="1933" y="279"/>
                  <a:pt x="1911" y="289"/>
                  <a:pt x="1895" y="310"/>
                </a:cubicBezTo>
                <a:cubicBezTo>
                  <a:pt x="1879" y="330"/>
                  <a:pt x="1871" y="358"/>
                  <a:pt x="1871" y="394"/>
                </a:cubicBezTo>
                <a:cubicBezTo>
                  <a:pt x="1871" y="427"/>
                  <a:pt x="1879" y="452"/>
                  <a:pt x="1894" y="471"/>
                </a:cubicBezTo>
                <a:cubicBezTo>
                  <a:pt x="1909" y="490"/>
                  <a:pt x="1929" y="500"/>
                  <a:pt x="1955" y="500"/>
                </a:cubicBezTo>
                <a:cubicBezTo>
                  <a:pt x="1980" y="500"/>
                  <a:pt x="2001" y="491"/>
                  <a:pt x="2017" y="473"/>
                </a:cubicBezTo>
                <a:cubicBezTo>
                  <a:pt x="2033" y="454"/>
                  <a:pt x="2041" y="431"/>
                  <a:pt x="2041" y="403"/>
                </a:cubicBezTo>
                <a:close/>
                <a:moveTo>
                  <a:pt x="2425" y="388"/>
                </a:moveTo>
                <a:cubicBezTo>
                  <a:pt x="2425" y="434"/>
                  <a:pt x="2412" y="470"/>
                  <a:pt x="2387" y="497"/>
                </a:cubicBezTo>
                <a:cubicBezTo>
                  <a:pt x="2361" y="525"/>
                  <a:pt x="2327" y="539"/>
                  <a:pt x="2284" y="539"/>
                </a:cubicBezTo>
                <a:cubicBezTo>
                  <a:pt x="2242" y="539"/>
                  <a:pt x="2208" y="525"/>
                  <a:pt x="2183" y="499"/>
                </a:cubicBezTo>
                <a:cubicBezTo>
                  <a:pt x="2158" y="472"/>
                  <a:pt x="2145" y="437"/>
                  <a:pt x="2145" y="393"/>
                </a:cubicBezTo>
                <a:cubicBezTo>
                  <a:pt x="2145" y="346"/>
                  <a:pt x="2158" y="309"/>
                  <a:pt x="2184" y="281"/>
                </a:cubicBezTo>
                <a:cubicBezTo>
                  <a:pt x="2210" y="254"/>
                  <a:pt x="2245" y="240"/>
                  <a:pt x="2290" y="240"/>
                </a:cubicBezTo>
                <a:cubicBezTo>
                  <a:pt x="2332" y="240"/>
                  <a:pt x="2366" y="253"/>
                  <a:pt x="2389" y="280"/>
                </a:cubicBezTo>
                <a:cubicBezTo>
                  <a:pt x="2413" y="306"/>
                  <a:pt x="2425" y="342"/>
                  <a:pt x="2425" y="388"/>
                </a:cubicBezTo>
                <a:close/>
                <a:moveTo>
                  <a:pt x="2379" y="390"/>
                </a:moveTo>
                <a:cubicBezTo>
                  <a:pt x="2379" y="354"/>
                  <a:pt x="2371" y="327"/>
                  <a:pt x="2355" y="308"/>
                </a:cubicBezTo>
                <a:cubicBezTo>
                  <a:pt x="2339" y="289"/>
                  <a:pt x="2316" y="279"/>
                  <a:pt x="2287" y="279"/>
                </a:cubicBezTo>
                <a:cubicBezTo>
                  <a:pt x="2258" y="279"/>
                  <a:pt x="2234" y="289"/>
                  <a:pt x="2217" y="308"/>
                </a:cubicBezTo>
                <a:cubicBezTo>
                  <a:pt x="2200" y="328"/>
                  <a:pt x="2192" y="356"/>
                  <a:pt x="2192" y="391"/>
                </a:cubicBezTo>
                <a:cubicBezTo>
                  <a:pt x="2192" y="425"/>
                  <a:pt x="2200" y="452"/>
                  <a:pt x="2218" y="471"/>
                </a:cubicBezTo>
                <a:cubicBezTo>
                  <a:pt x="2235" y="490"/>
                  <a:pt x="2258" y="500"/>
                  <a:pt x="2287" y="500"/>
                </a:cubicBezTo>
                <a:cubicBezTo>
                  <a:pt x="2317" y="500"/>
                  <a:pt x="2339" y="490"/>
                  <a:pt x="2355" y="471"/>
                </a:cubicBezTo>
                <a:cubicBezTo>
                  <a:pt x="2371" y="453"/>
                  <a:pt x="2379" y="425"/>
                  <a:pt x="2379" y="390"/>
                </a:cubicBezTo>
                <a:close/>
                <a:moveTo>
                  <a:pt x="2842" y="247"/>
                </a:moveTo>
                <a:cubicBezTo>
                  <a:pt x="2757" y="532"/>
                  <a:pt x="2757" y="532"/>
                  <a:pt x="2757" y="532"/>
                </a:cubicBezTo>
                <a:cubicBezTo>
                  <a:pt x="2710" y="532"/>
                  <a:pt x="2710" y="532"/>
                  <a:pt x="2710" y="532"/>
                </a:cubicBezTo>
                <a:cubicBezTo>
                  <a:pt x="2651" y="328"/>
                  <a:pt x="2651" y="328"/>
                  <a:pt x="2651" y="328"/>
                </a:cubicBezTo>
                <a:cubicBezTo>
                  <a:pt x="2649" y="321"/>
                  <a:pt x="2648" y="312"/>
                  <a:pt x="2647" y="302"/>
                </a:cubicBezTo>
                <a:cubicBezTo>
                  <a:pt x="2646" y="302"/>
                  <a:pt x="2646" y="302"/>
                  <a:pt x="2646" y="302"/>
                </a:cubicBezTo>
                <a:cubicBezTo>
                  <a:pt x="2645" y="308"/>
                  <a:pt x="2643" y="317"/>
                  <a:pt x="2640" y="328"/>
                </a:cubicBezTo>
                <a:cubicBezTo>
                  <a:pt x="2576" y="532"/>
                  <a:pt x="2576" y="532"/>
                  <a:pt x="2576" y="532"/>
                </a:cubicBezTo>
                <a:cubicBezTo>
                  <a:pt x="2531" y="532"/>
                  <a:pt x="2531" y="532"/>
                  <a:pt x="2531" y="532"/>
                </a:cubicBezTo>
                <a:cubicBezTo>
                  <a:pt x="2445" y="247"/>
                  <a:pt x="2445" y="247"/>
                  <a:pt x="2445" y="247"/>
                </a:cubicBezTo>
                <a:cubicBezTo>
                  <a:pt x="2493" y="247"/>
                  <a:pt x="2493" y="247"/>
                  <a:pt x="2493" y="247"/>
                </a:cubicBezTo>
                <a:cubicBezTo>
                  <a:pt x="2551" y="461"/>
                  <a:pt x="2551" y="461"/>
                  <a:pt x="2551" y="461"/>
                </a:cubicBezTo>
                <a:cubicBezTo>
                  <a:pt x="2553" y="469"/>
                  <a:pt x="2554" y="477"/>
                  <a:pt x="2555" y="487"/>
                </a:cubicBezTo>
                <a:cubicBezTo>
                  <a:pt x="2557" y="487"/>
                  <a:pt x="2557" y="487"/>
                  <a:pt x="2557" y="487"/>
                </a:cubicBezTo>
                <a:cubicBezTo>
                  <a:pt x="2558" y="480"/>
                  <a:pt x="2559" y="471"/>
                  <a:pt x="2563" y="461"/>
                </a:cubicBezTo>
                <a:cubicBezTo>
                  <a:pt x="2628" y="247"/>
                  <a:pt x="2628" y="247"/>
                  <a:pt x="2628" y="247"/>
                </a:cubicBezTo>
                <a:cubicBezTo>
                  <a:pt x="2670" y="247"/>
                  <a:pt x="2670" y="247"/>
                  <a:pt x="2670" y="247"/>
                </a:cubicBezTo>
                <a:cubicBezTo>
                  <a:pt x="2729" y="462"/>
                  <a:pt x="2729" y="462"/>
                  <a:pt x="2729" y="462"/>
                </a:cubicBezTo>
                <a:cubicBezTo>
                  <a:pt x="2731" y="469"/>
                  <a:pt x="2732" y="477"/>
                  <a:pt x="2733" y="487"/>
                </a:cubicBezTo>
                <a:cubicBezTo>
                  <a:pt x="2735" y="487"/>
                  <a:pt x="2735" y="487"/>
                  <a:pt x="2735" y="487"/>
                </a:cubicBezTo>
                <a:cubicBezTo>
                  <a:pt x="2735" y="478"/>
                  <a:pt x="2737" y="470"/>
                  <a:pt x="2739" y="462"/>
                </a:cubicBezTo>
                <a:cubicBezTo>
                  <a:pt x="2797" y="247"/>
                  <a:pt x="2797" y="247"/>
                  <a:pt x="2797" y="247"/>
                </a:cubicBezTo>
                <a:lnTo>
                  <a:pt x="2842" y="247"/>
                </a:lnTo>
                <a:close/>
                <a:moveTo>
                  <a:pt x="3039" y="456"/>
                </a:moveTo>
                <a:cubicBezTo>
                  <a:pt x="3039" y="480"/>
                  <a:pt x="3029" y="500"/>
                  <a:pt x="3010" y="516"/>
                </a:cubicBezTo>
                <a:cubicBezTo>
                  <a:pt x="2991" y="531"/>
                  <a:pt x="2966" y="539"/>
                  <a:pt x="2935" y="539"/>
                </a:cubicBezTo>
                <a:cubicBezTo>
                  <a:pt x="2908" y="539"/>
                  <a:pt x="2884" y="533"/>
                  <a:pt x="2864" y="521"/>
                </a:cubicBezTo>
                <a:cubicBezTo>
                  <a:pt x="2864" y="473"/>
                  <a:pt x="2864" y="473"/>
                  <a:pt x="2864" y="473"/>
                </a:cubicBezTo>
                <a:cubicBezTo>
                  <a:pt x="2886" y="491"/>
                  <a:pt x="2911" y="500"/>
                  <a:pt x="2938" y="500"/>
                </a:cubicBezTo>
                <a:cubicBezTo>
                  <a:pt x="2974" y="500"/>
                  <a:pt x="2992" y="487"/>
                  <a:pt x="2992" y="460"/>
                </a:cubicBezTo>
                <a:cubicBezTo>
                  <a:pt x="2992" y="449"/>
                  <a:pt x="2989" y="441"/>
                  <a:pt x="2982" y="434"/>
                </a:cubicBezTo>
                <a:cubicBezTo>
                  <a:pt x="2975" y="427"/>
                  <a:pt x="2959" y="418"/>
                  <a:pt x="2934" y="406"/>
                </a:cubicBezTo>
                <a:cubicBezTo>
                  <a:pt x="2908" y="396"/>
                  <a:pt x="2891" y="384"/>
                  <a:pt x="2880" y="372"/>
                </a:cubicBezTo>
                <a:cubicBezTo>
                  <a:pt x="2870" y="360"/>
                  <a:pt x="2865" y="343"/>
                  <a:pt x="2865" y="323"/>
                </a:cubicBezTo>
                <a:cubicBezTo>
                  <a:pt x="2865" y="299"/>
                  <a:pt x="2874" y="280"/>
                  <a:pt x="2893" y="264"/>
                </a:cubicBezTo>
                <a:cubicBezTo>
                  <a:pt x="2912" y="248"/>
                  <a:pt x="2936" y="240"/>
                  <a:pt x="2965" y="240"/>
                </a:cubicBezTo>
                <a:cubicBezTo>
                  <a:pt x="2987" y="240"/>
                  <a:pt x="3008" y="245"/>
                  <a:pt x="3026" y="254"/>
                </a:cubicBezTo>
                <a:cubicBezTo>
                  <a:pt x="3026" y="299"/>
                  <a:pt x="3026" y="299"/>
                  <a:pt x="3026" y="299"/>
                </a:cubicBezTo>
                <a:cubicBezTo>
                  <a:pt x="3007" y="286"/>
                  <a:pt x="2986" y="279"/>
                  <a:pt x="2961" y="279"/>
                </a:cubicBezTo>
                <a:cubicBezTo>
                  <a:pt x="2946" y="279"/>
                  <a:pt x="2934" y="283"/>
                  <a:pt x="2925" y="290"/>
                </a:cubicBezTo>
                <a:cubicBezTo>
                  <a:pt x="2916" y="298"/>
                  <a:pt x="2911" y="307"/>
                  <a:pt x="2911" y="319"/>
                </a:cubicBezTo>
                <a:cubicBezTo>
                  <a:pt x="2911" y="332"/>
                  <a:pt x="2915" y="341"/>
                  <a:pt x="2922" y="348"/>
                </a:cubicBezTo>
                <a:cubicBezTo>
                  <a:pt x="2929" y="355"/>
                  <a:pt x="2943" y="363"/>
                  <a:pt x="2965" y="372"/>
                </a:cubicBezTo>
                <a:cubicBezTo>
                  <a:pt x="2993" y="383"/>
                  <a:pt x="3012" y="396"/>
                  <a:pt x="3022" y="408"/>
                </a:cubicBezTo>
                <a:cubicBezTo>
                  <a:pt x="3033" y="421"/>
                  <a:pt x="3039" y="437"/>
                  <a:pt x="3039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93256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4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53279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6695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85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0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8608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logo slide_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59232" y="3145040"/>
            <a:ext cx="3291840" cy="705836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5045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Layou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1511183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1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1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1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1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274639" y="295274"/>
            <a:ext cx="11889564" cy="917575"/>
          </a:xfrm>
        </p:spPr>
        <p:txBody>
          <a:bodyPr/>
          <a:lstStyle>
            <a:lvl1pPr>
              <a:defRPr sz="6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7200" y="6250243"/>
            <a:ext cx="1229691" cy="2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4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831975"/>
          </a:xfrm>
          <a:noFill/>
        </p:spPr>
        <p:txBody>
          <a:bodyPr tIns="91440" bIns="91440" anchor="t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0" kern="1200" cap="none" spc="-100" baseline="0" dirty="0">
                <a:ln w="3175">
                  <a:noFill/>
                </a:ln>
                <a:gradFill>
                  <a:gsLst>
                    <a:gs pos="75912">
                      <a:schemeClr val="tx1"/>
                    </a:gs>
                    <a:gs pos="34307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6314940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066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6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6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55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4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0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9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6193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57070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8690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2925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0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1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11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7425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3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8910" y="493939"/>
            <a:ext cx="7135291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489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NIMATED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solidFill>
            <a:srgbClr val="4DA0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5843588"/>
            <a:ext cx="12433301" cy="1154113"/>
          </a:xfrm>
          <a:prstGeom prst="rect">
            <a:avLst/>
          </a:prstGeom>
          <a:solidFill>
            <a:srgbClr val="0018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75" y="3409950"/>
            <a:ext cx="12430127" cy="282575"/>
          </a:xfrm>
          <a:prstGeom prst="rect">
            <a:avLst/>
          </a:prstGeom>
          <a:solidFill>
            <a:srgbClr val="25B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0" y="-318"/>
            <a:ext cx="12435840" cy="699516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51231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713939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</a:rPr>
              <a:t>MICROSOFT CONFIDENTIAL – INTERNAL ONLY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81738" y="294304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703" y="6026443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Yammer hashtag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8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4000" decel="7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24000" decel="76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455 4.96142E-6 L -4.34261E-6 4.96142E-6 " pathEditMode="relative" rAng="0" ptsTypes="AA">
                                      <p:cBhvr>
                                        <p:cTn id="17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100000" autoRev="1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2.42851E-6 L -3.02783E-6 2.42851E-6 " pathEditMode="relative" rAng="0" ptsTypes="AA">
                                      <p:cBhvr>
                                        <p:cTn id="24" dur="9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1" dur="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8" dur="9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ccel="10000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2.13345E-6 L 1.62369E-6 2.13345E-6 " pathEditMode="relative" rAng="0" ptsTypes="AA">
                                      <p:cBhvr>
                                        <p:cTn id="45" dur="9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9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2.09714E-6 L -4.54174E-6 -2.09714E-6 " pathEditMode="relative" rAng="0" ptsTypes="AA">
                                      <p:cBhvr>
                                        <p:cTn id="52" dur="9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800"/>
                  </p:stCondLst>
                  <p:childTnLst>
                    <p:animMotion origin="layout" path="M -0.01455 2.42851E-6 L -3.02783E-6 2.42851E-6 " pathEditMode="relative" rAng="0" ptsTypes="AA">
                      <p:cBhvr>
                        <p:cTn dur="9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5" grpId="2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0"/>
                  </p:stCondLst>
                  <p:childTnLst>
                    <p:animScale>
                      <p:cBhvr>
                        <p:cTn dur="500" fill="hold"/>
                        <p:tgtEl>
                          <p:spTgt spid="5"/>
                        </p:tgtEl>
                      </p:cBhvr>
                      <p:by x="95000" y="95000"/>
                    </p:animScale>
                  </p:childTnLst>
                </p:cTn>
              </p:par>
            </p:tnLst>
          </p:tmpl>
        </p:tmplLst>
      </p:bldP>
      <p:bldP spid="9" grpId="0"/>
      <p:bldP spid="9" grpId="1"/>
      <p:bldP spid="9" grpId="2"/>
      <p:bldP spid="14" grpId="0"/>
      <p:bldP spid="14" grpId="1"/>
      <p:bldP spid="14" grpId="2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2.13345E-6 L 1.62369E-6 2.13345E-6 " pathEditMode="relative" rAng="0" ptsTypes="AA">
                      <p:cBhvr>
                        <p:cTn dur="9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7" grpId="2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-2.09714E-6 L -4.54174E-6 -2.09714E-6 " pathEditMode="relative" rAng="0" ptsTypes="AA">
                      <p:cBhvr>
                        <p:cTn dur="9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5" grpId="2"/>
    </p:bldLst>
  </p:timing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AT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05774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668482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504082" y="285943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0051" y="6045467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Yammer hashtag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">
    <p:bg bwMode="gray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88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838015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09388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50409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17667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424710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29567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405132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57084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0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1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68863"/>
            <a:ext cx="7315198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448" y="304193"/>
            <a:ext cx="440944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77781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4571278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3410196"/>
            <a:ext cx="12435840" cy="3104213"/>
          </a:xfrm>
          <a:prstGeom prst="rect">
            <a:avLst/>
          </a:prstGeom>
        </p:spPr>
      </p:pic>
      <p:sp>
        <p:nvSpPr>
          <p:cNvPr id="5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1102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26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20411"/>
              <a:chOff x="12618967" y="0"/>
              <a:chExt cx="952401" cy="5720411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0864" y="1044098"/>
                <a:ext cx="2705442" cy="629236"/>
                <a:chOff x="1584344" y="4543426"/>
                <a:chExt cx="2705442" cy="629236"/>
              </a:xfrm>
            </p:grpSpPr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1586734" y="4543428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2505456" y="4543427"/>
                  <a:ext cx="869930" cy="28976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3419856" y="4543426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14644">
                            <a:schemeClr val="tx1"/>
                          </a:gs>
                          <a:gs pos="42000">
                            <a:schemeClr val="tx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Green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10042">
                            <a:schemeClr val="tx1"/>
                          </a:gs>
                          <a:gs pos="39000">
                            <a:schemeClr val="tx1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10042">
                            <a:schemeClr val="tx1"/>
                          </a:gs>
                          <a:gs pos="39000">
                            <a:schemeClr val="tx1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186 G:216 B:10</a:t>
                  </a:r>
                  <a:endParaRPr lang="en-US" sz="500" dirty="0">
                    <a:gradFill>
                      <a:gsLst>
                        <a:gs pos="10042">
                          <a:schemeClr val="tx1"/>
                        </a:gs>
                        <a:gs pos="39000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2498744" y="4882896"/>
                  <a:ext cx="869930" cy="28976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92 G:45 B:145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3413144" y="4882895"/>
                  <a:ext cx="869930" cy="28976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G:32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4344" y="4882896"/>
                  <a:ext cx="869930" cy="28976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14644">
                            <a:schemeClr val="tx1"/>
                          </a:gs>
                          <a:gs pos="42000">
                            <a:schemeClr val="tx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gradFill>
                        <a:gsLst>
                          <a:gs pos="10042">
                            <a:schemeClr val="tx1"/>
                          </a:gs>
                          <a:gs pos="39000">
                            <a:schemeClr val="tx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1870606" y="3812276"/>
                <a:ext cx="1786491" cy="289766"/>
                <a:chOff x="4476564" y="4543426"/>
                <a:chExt cx="1786491" cy="289766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4476564" y="4543426"/>
                  <a:ext cx="869930" cy="289766"/>
                </a:xfrm>
                <a:prstGeom prst="rect">
                  <a:avLst/>
                </a:prstGeom>
                <a:solidFill>
                  <a:srgbClr val="00188F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Mid-Blue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R:0 G:24 B:143</a:t>
                  </a: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5393125" y="4543426"/>
                  <a:ext cx="869930" cy="289766"/>
                </a:xfrm>
                <a:prstGeom prst="rect">
                  <a:avLst/>
                </a:prstGeom>
                <a:solidFill>
                  <a:srgbClr val="00BCF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14644">
                            <a:schemeClr val="tx1"/>
                          </a:gs>
                          <a:gs pos="42000">
                            <a:schemeClr val="tx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Blue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gradFill>
                        <a:gsLst>
                          <a:gs pos="10042">
                            <a:schemeClr val="tx1"/>
                          </a:gs>
                          <a:gs pos="39000">
                            <a:schemeClr val="tx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R:0 G:188 B:242</a:t>
                  </a: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20" name="Rectangle 19"/>
            <p:cNvSpPr/>
            <p:nvPr userDrawn="1"/>
          </p:nvSpPr>
          <p:spPr bwMode="auto">
            <a:xfrm rot="5400000">
              <a:off x="12328886" y="5187117"/>
              <a:ext cx="869930" cy="289766"/>
            </a:xfrm>
            <a:prstGeom prst="rect">
              <a:avLst/>
            </a:prstGeom>
            <a:solidFill>
              <a:srgbClr val="505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12389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Gray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kern="1200" dirty="0">
                  <a:gradFill>
                    <a:gsLst>
                      <a:gs pos="12389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R:80 G:80 B:80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03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  <p:sldLayoutId id="2147484404" r:id="rId15"/>
    <p:sldLayoutId id="2147484405" r:id="rId16"/>
    <p:sldLayoutId id="2147484406" r:id="rId17"/>
    <p:sldLayoutId id="2147484407" r:id="rId18"/>
    <p:sldLayoutId id="2147484408" r:id="rId19"/>
    <p:sldLayoutId id="2147484409" r:id="rId20"/>
    <p:sldLayoutId id="2147484410" r:id="rId21"/>
    <p:sldLayoutId id="2147484411" r:id="rId22"/>
    <p:sldLayoutId id="2147484412" r:id="rId23"/>
    <p:sldLayoutId id="2147484413" r:id="rId24"/>
    <p:sldLayoutId id="2147484414" r:id="rId25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  <p:sldLayoutId id="2147484433" r:id="rId18"/>
    <p:sldLayoutId id="2147484434" r:id="rId19"/>
    <p:sldLayoutId id="2147484435" r:id="rId20"/>
    <p:sldLayoutId id="21474844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pintsoftware.com/2psfaq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wsus/archive/2015/12/04/important-update-for-wsus-4-0-kb-3095113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openxmlformats.org/officeDocument/2006/relationships/hyperlink" Target="http://aka.ms/Waa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hyperlink" Target="https://aka.ms/ignite.mobileap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Reduce the network impact of Windows 10 feature and quality updates using peer-to-peer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878262"/>
            <a:ext cx="7315137" cy="1828007"/>
          </a:xfrm>
        </p:spPr>
        <p:txBody>
          <a:bodyPr/>
          <a:lstStyle/>
          <a:p>
            <a:r>
              <a:rPr lang="en-US" dirty="0"/>
              <a:t>Michael Niehaus</a:t>
            </a:r>
          </a:p>
          <a:p>
            <a:r>
              <a:rPr lang="en-US" dirty="0"/>
              <a:t>Director of Product Marketing</a:t>
            </a:r>
          </a:p>
          <a:p>
            <a:r>
              <a:rPr lang="en-US" dirty="0"/>
              <a:t>mniehaus@microsoft.com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BRK3145</a:t>
            </a:r>
          </a:p>
        </p:txBody>
      </p:sp>
    </p:spTree>
    <p:extLst>
      <p:ext uri="{BB962C8B-B14F-4D97-AF65-F5344CB8AC3E}">
        <p14:creationId xmlns:p14="http://schemas.microsoft.com/office/powerpoint/2010/main" val="11688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BITS Throttling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215268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Limit the amount of network bandwidth that each PC can consume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Distribute content to PCs over a period of days or weeks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Combine with BranchCache to throttle from the server, but go full speed from peers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Can be challenging due to BITS being used for other purposes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7" y="601662"/>
            <a:ext cx="6723372" cy="57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34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Scheduled Distribution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215268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Control how content is distributed from server to server (distribution points), and from server to client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Bandwidth usage can be limited/throttled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Restrict based on time of day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Servers or PCs can often be used to hold content (distribution 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45" y="915549"/>
            <a:ext cx="616353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3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690261" y="-156"/>
            <a:ext cx="5746213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9" y="141287"/>
            <a:ext cx="6204173" cy="917575"/>
          </a:xfrm>
        </p:spPr>
        <p:txBody>
          <a:bodyPr/>
          <a:lstStyle/>
          <a:p>
            <a:r>
              <a:rPr lang="en-US" sz="4700" dirty="0"/>
              <a:t>Delivery Optimization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74639" y="113506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Peer-to-peer distribution mechanism that works in conjunction with the Windows Update service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Reduces the need for multiple PCs to download content from the internet – they can share across a private network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Peers are identified based on internet IP, with additional policy options</a:t>
            </a:r>
          </a:p>
        </p:txBody>
      </p:sp>
      <p:sp>
        <p:nvSpPr>
          <p:cNvPr id="6" name="Rounded Rectangle 11"/>
          <p:cNvSpPr>
            <a:spLocks noChangeAspect="1"/>
          </p:cNvSpPr>
          <p:nvPr/>
        </p:nvSpPr>
        <p:spPr>
          <a:xfrm>
            <a:off x="8150965" y="3706624"/>
            <a:ext cx="847291" cy="640080"/>
          </a:xfrm>
          <a:custGeom>
            <a:avLst/>
            <a:gdLst/>
            <a:ahLst/>
            <a:cxnLst/>
            <a:rect l="l" t="t" r="r" b="b"/>
            <a:pathLst>
              <a:path w="3844729" h="2904474">
                <a:moveTo>
                  <a:pt x="1516990" y="2817134"/>
                </a:moveTo>
                <a:lnTo>
                  <a:pt x="1489346" y="2880531"/>
                </a:lnTo>
                <a:lnTo>
                  <a:pt x="2338205" y="2880531"/>
                </a:lnTo>
                <a:lnTo>
                  <a:pt x="2310561" y="2817134"/>
                </a:lnTo>
                <a:close/>
                <a:moveTo>
                  <a:pt x="3199638" y="2675830"/>
                </a:moveTo>
                <a:lnTo>
                  <a:pt x="3156862" y="2773921"/>
                </a:lnTo>
                <a:lnTo>
                  <a:pt x="3337523" y="2773921"/>
                </a:lnTo>
                <a:lnTo>
                  <a:pt x="3294747" y="2675830"/>
                </a:lnTo>
                <a:close/>
                <a:moveTo>
                  <a:pt x="2572021" y="2674928"/>
                </a:moveTo>
                <a:lnTo>
                  <a:pt x="2529245" y="2773020"/>
                </a:lnTo>
                <a:lnTo>
                  <a:pt x="2709906" y="2773020"/>
                </a:lnTo>
                <a:lnTo>
                  <a:pt x="2667130" y="2674928"/>
                </a:lnTo>
                <a:close/>
                <a:moveTo>
                  <a:pt x="2175066" y="2674928"/>
                </a:moveTo>
                <a:lnTo>
                  <a:pt x="2132290" y="2773020"/>
                </a:lnTo>
                <a:lnTo>
                  <a:pt x="2312951" y="2773020"/>
                </a:lnTo>
                <a:lnTo>
                  <a:pt x="2270176" y="2674928"/>
                </a:lnTo>
                <a:close/>
                <a:moveTo>
                  <a:pt x="1778111" y="2674928"/>
                </a:moveTo>
                <a:lnTo>
                  <a:pt x="1735336" y="2773020"/>
                </a:lnTo>
                <a:lnTo>
                  <a:pt x="1915996" y="2773020"/>
                </a:lnTo>
                <a:lnTo>
                  <a:pt x="1873221" y="2674928"/>
                </a:lnTo>
                <a:close/>
                <a:moveTo>
                  <a:pt x="1378666" y="2674928"/>
                </a:moveTo>
                <a:lnTo>
                  <a:pt x="1335891" y="2773020"/>
                </a:lnTo>
                <a:lnTo>
                  <a:pt x="1516552" y="2773020"/>
                </a:lnTo>
                <a:lnTo>
                  <a:pt x="1473776" y="2674928"/>
                </a:lnTo>
                <a:close/>
                <a:moveTo>
                  <a:pt x="981712" y="2674928"/>
                </a:moveTo>
                <a:lnTo>
                  <a:pt x="938936" y="2773020"/>
                </a:lnTo>
                <a:lnTo>
                  <a:pt x="1119597" y="2773020"/>
                </a:lnTo>
                <a:lnTo>
                  <a:pt x="1076821" y="2674928"/>
                </a:lnTo>
                <a:close/>
                <a:moveTo>
                  <a:pt x="561000" y="2674928"/>
                </a:moveTo>
                <a:lnTo>
                  <a:pt x="518225" y="2773020"/>
                </a:lnTo>
                <a:lnTo>
                  <a:pt x="698886" y="2773020"/>
                </a:lnTo>
                <a:lnTo>
                  <a:pt x="656110" y="2674928"/>
                </a:lnTo>
                <a:close/>
                <a:moveTo>
                  <a:pt x="2983343" y="2671805"/>
                </a:moveTo>
                <a:lnTo>
                  <a:pt x="2940568" y="2769897"/>
                </a:lnTo>
                <a:lnTo>
                  <a:pt x="3121228" y="2769897"/>
                </a:lnTo>
                <a:lnTo>
                  <a:pt x="3078453" y="2671805"/>
                </a:lnTo>
                <a:close/>
                <a:moveTo>
                  <a:pt x="2778927" y="2671805"/>
                </a:moveTo>
                <a:lnTo>
                  <a:pt x="2736151" y="2769897"/>
                </a:lnTo>
                <a:lnTo>
                  <a:pt x="2916812" y="2769897"/>
                </a:lnTo>
                <a:lnTo>
                  <a:pt x="2874036" y="2671805"/>
                </a:lnTo>
                <a:close/>
                <a:moveTo>
                  <a:pt x="2381972" y="2671805"/>
                </a:moveTo>
                <a:lnTo>
                  <a:pt x="2339196" y="2769897"/>
                </a:lnTo>
                <a:lnTo>
                  <a:pt x="2519857" y="2769897"/>
                </a:lnTo>
                <a:lnTo>
                  <a:pt x="2477081" y="2671805"/>
                </a:lnTo>
                <a:close/>
                <a:moveTo>
                  <a:pt x="1985017" y="2671805"/>
                </a:moveTo>
                <a:lnTo>
                  <a:pt x="1942241" y="2769897"/>
                </a:lnTo>
                <a:lnTo>
                  <a:pt x="2122902" y="2769897"/>
                </a:lnTo>
                <a:lnTo>
                  <a:pt x="2080127" y="2671805"/>
                </a:lnTo>
                <a:close/>
                <a:moveTo>
                  <a:pt x="1585572" y="2671805"/>
                </a:moveTo>
                <a:lnTo>
                  <a:pt x="1542797" y="2769897"/>
                </a:lnTo>
                <a:lnTo>
                  <a:pt x="1723457" y="2769897"/>
                </a:lnTo>
                <a:lnTo>
                  <a:pt x="1680682" y="2671805"/>
                </a:lnTo>
                <a:close/>
                <a:moveTo>
                  <a:pt x="1188617" y="2671805"/>
                </a:moveTo>
                <a:lnTo>
                  <a:pt x="1145842" y="2769897"/>
                </a:lnTo>
                <a:lnTo>
                  <a:pt x="1326503" y="2769897"/>
                </a:lnTo>
                <a:lnTo>
                  <a:pt x="1283727" y="2671805"/>
                </a:lnTo>
                <a:close/>
                <a:moveTo>
                  <a:pt x="767906" y="2671805"/>
                </a:moveTo>
                <a:lnTo>
                  <a:pt x="725131" y="2769897"/>
                </a:lnTo>
                <a:lnTo>
                  <a:pt x="905792" y="2769897"/>
                </a:lnTo>
                <a:lnTo>
                  <a:pt x="863016" y="2671805"/>
                </a:lnTo>
                <a:close/>
                <a:moveTo>
                  <a:pt x="2633900" y="2522187"/>
                </a:moveTo>
                <a:lnTo>
                  <a:pt x="2591125" y="2620278"/>
                </a:lnTo>
                <a:lnTo>
                  <a:pt x="2771785" y="2620278"/>
                </a:lnTo>
                <a:lnTo>
                  <a:pt x="2729010" y="2522187"/>
                </a:lnTo>
                <a:close/>
                <a:moveTo>
                  <a:pt x="2236945" y="2522187"/>
                </a:moveTo>
                <a:lnTo>
                  <a:pt x="2194170" y="2620278"/>
                </a:lnTo>
                <a:lnTo>
                  <a:pt x="2374831" y="2620278"/>
                </a:lnTo>
                <a:lnTo>
                  <a:pt x="2332055" y="2522187"/>
                </a:lnTo>
                <a:close/>
                <a:moveTo>
                  <a:pt x="1839991" y="2522187"/>
                </a:moveTo>
                <a:lnTo>
                  <a:pt x="1797215" y="2620278"/>
                </a:lnTo>
                <a:lnTo>
                  <a:pt x="1977876" y="2620278"/>
                </a:lnTo>
                <a:lnTo>
                  <a:pt x="1935100" y="2522187"/>
                </a:lnTo>
                <a:close/>
                <a:moveTo>
                  <a:pt x="1440546" y="2522187"/>
                </a:moveTo>
                <a:lnTo>
                  <a:pt x="1397771" y="2620278"/>
                </a:lnTo>
                <a:lnTo>
                  <a:pt x="1578431" y="2620278"/>
                </a:lnTo>
                <a:lnTo>
                  <a:pt x="1535656" y="2522187"/>
                </a:lnTo>
                <a:close/>
                <a:moveTo>
                  <a:pt x="1043591" y="2522187"/>
                </a:moveTo>
                <a:lnTo>
                  <a:pt x="1000816" y="2620278"/>
                </a:lnTo>
                <a:lnTo>
                  <a:pt x="1181476" y="2620278"/>
                </a:lnTo>
                <a:lnTo>
                  <a:pt x="1138701" y="2522187"/>
                </a:lnTo>
                <a:close/>
                <a:moveTo>
                  <a:pt x="622880" y="2522187"/>
                </a:moveTo>
                <a:lnTo>
                  <a:pt x="580105" y="2620278"/>
                </a:lnTo>
                <a:lnTo>
                  <a:pt x="760765" y="2620278"/>
                </a:lnTo>
                <a:lnTo>
                  <a:pt x="717990" y="2522187"/>
                </a:lnTo>
                <a:close/>
                <a:moveTo>
                  <a:pt x="3051162" y="2519064"/>
                </a:moveTo>
                <a:lnTo>
                  <a:pt x="3008387" y="2617156"/>
                </a:lnTo>
                <a:lnTo>
                  <a:pt x="3189047" y="2617156"/>
                </a:lnTo>
                <a:lnTo>
                  <a:pt x="3146272" y="2519064"/>
                </a:lnTo>
                <a:close/>
                <a:moveTo>
                  <a:pt x="2840806" y="2519064"/>
                </a:moveTo>
                <a:lnTo>
                  <a:pt x="2798031" y="2617156"/>
                </a:lnTo>
                <a:lnTo>
                  <a:pt x="2978691" y="2617156"/>
                </a:lnTo>
                <a:lnTo>
                  <a:pt x="2935916" y="2519064"/>
                </a:lnTo>
                <a:close/>
                <a:moveTo>
                  <a:pt x="2443851" y="2519064"/>
                </a:moveTo>
                <a:lnTo>
                  <a:pt x="2401076" y="2617156"/>
                </a:lnTo>
                <a:lnTo>
                  <a:pt x="2581736" y="2617156"/>
                </a:lnTo>
                <a:lnTo>
                  <a:pt x="2538961" y="2519064"/>
                </a:lnTo>
                <a:close/>
                <a:moveTo>
                  <a:pt x="2046896" y="2519064"/>
                </a:moveTo>
                <a:lnTo>
                  <a:pt x="2004121" y="2617156"/>
                </a:lnTo>
                <a:lnTo>
                  <a:pt x="2184782" y="2617156"/>
                </a:lnTo>
                <a:lnTo>
                  <a:pt x="2142006" y="2519064"/>
                </a:lnTo>
                <a:close/>
                <a:moveTo>
                  <a:pt x="1647452" y="2519064"/>
                </a:moveTo>
                <a:lnTo>
                  <a:pt x="1604677" y="2617156"/>
                </a:lnTo>
                <a:lnTo>
                  <a:pt x="1785337" y="2617156"/>
                </a:lnTo>
                <a:lnTo>
                  <a:pt x="1742562" y="2519064"/>
                </a:lnTo>
                <a:close/>
                <a:moveTo>
                  <a:pt x="1250497" y="2519064"/>
                </a:moveTo>
                <a:lnTo>
                  <a:pt x="1207722" y="2617156"/>
                </a:lnTo>
                <a:lnTo>
                  <a:pt x="1388382" y="2617156"/>
                </a:lnTo>
                <a:lnTo>
                  <a:pt x="1345607" y="2519064"/>
                </a:lnTo>
                <a:close/>
                <a:moveTo>
                  <a:pt x="829786" y="2519064"/>
                </a:moveTo>
                <a:lnTo>
                  <a:pt x="787011" y="2617156"/>
                </a:lnTo>
                <a:lnTo>
                  <a:pt x="967671" y="2617156"/>
                </a:lnTo>
                <a:lnTo>
                  <a:pt x="924896" y="2519064"/>
                </a:lnTo>
                <a:close/>
                <a:moveTo>
                  <a:pt x="2699230" y="2380194"/>
                </a:moveTo>
                <a:lnTo>
                  <a:pt x="2656454" y="2478286"/>
                </a:lnTo>
                <a:lnTo>
                  <a:pt x="2837115" y="2478286"/>
                </a:lnTo>
                <a:lnTo>
                  <a:pt x="2794340" y="2380194"/>
                </a:lnTo>
                <a:close/>
                <a:moveTo>
                  <a:pt x="2302275" y="2380194"/>
                </a:moveTo>
                <a:lnTo>
                  <a:pt x="2259500" y="2478286"/>
                </a:lnTo>
                <a:lnTo>
                  <a:pt x="2440160" y="2478286"/>
                </a:lnTo>
                <a:lnTo>
                  <a:pt x="2397385" y="2380194"/>
                </a:lnTo>
                <a:close/>
                <a:moveTo>
                  <a:pt x="1905320" y="2380194"/>
                </a:moveTo>
                <a:lnTo>
                  <a:pt x="1862545" y="2478286"/>
                </a:lnTo>
                <a:lnTo>
                  <a:pt x="2043205" y="2478286"/>
                </a:lnTo>
                <a:lnTo>
                  <a:pt x="2000430" y="2380194"/>
                </a:lnTo>
                <a:close/>
                <a:moveTo>
                  <a:pt x="1505876" y="2380194"/>
                </a:moveTo>
                <a:lnTo>
                  <a:pt x="1463100" y="2478286"/>
                </a:lnTo>
                <a:lnTo>
                  <a:pt x="1643761" y="2478286"/>
                </a:lnTo>
                <a:lnTo>
                  <a:pt x="1600985" y="2380194"/>
                </a:lnTo>
                <a:close/>
                <a:moveTo>
                  <a:pt x="1108921" y="2380194"/>
                </a:moveTo>
                <a:lnTo>
                  <a:pt x="1066145" y="2478286"/>
                </a:lnTo>
                <a:lnTo>
                  <a:pt x="1246806" y="2478286"/>
                </a:lnTo>
                <a:lnTo>
                  <a:pt x="1204030" y="2380194"/>
                </a:lnTo>
                <a:close/>
                <a:moveTo>
                  <a:pt x="688210" y="2380194"/>
                </a:moveTo>
                <a:lnTo>
                  <a:pt x="645434" y="2478286"/>
                </a:lnTo>
                <a:lnTo>
                  <a:pt x="826095" y="2478286"/>
                </a:lnTo>
                <a:lnTo>
                  <a:pt x="783319" y="2380194"/>
                </a:lnTo>
                <a:close/>
                <a:moveTo>
                  <a:pt x="2906136" y="2377071"/>
                </a:moveTo>
                <a:lnTo>
                  <a:pt x="2863360" y="2475163"/>
                </a:lnTo>
                <a:lnTo>
                  <a:pt x="3044021" y="2475163"/>
                </a:lnTo>
                <a:lnTo>
                  <a:pt x="3001246" y="2377071"/>
                </a:lnTo>
                <a:close/>
                <a:moveTo>
                  <a:pt x="2509181" y="2377071"/>
                </a:moveTo>
                <a:lnTo>
                  <a:pt x="2466405" y="2475163"/>
                </a:lnTo>
                <a:lnTo>
                  <a:pt x="2647066" y="2475163"/>
                </a:lnTo>
                <a:lnTo>
                  <a:pt x="2604291" y="2377071"/>
                </a:lnTo>
                <a:close/>
                <a:moveTo>
                  <a:pt x="2112226" y="2377071"/>
                </a:moveTo>
                <a:lnTo>
                  <a:pt x="2069451" y="2475163"/>
                </a:lnTo>
                <a:lnTo>
                  <a:pt x="2250111" y="2475163"/>
                </a:lnTo>
                <a:lnTo>
                  <a:pt x="2207336" y="2377071"/>
                </a:lnTo>
                <a:close/>
                <a:moveTo>
                  <a:pt x="1712781" y="2377071"/>
                </a:moveTo>
                <a:lnTo>
                  <a:pt x="1670006" y="2475163"/>
                </a:lnTo>
                <a:lnTo>
                  <a:pt x="1850667" y="2475163"/>
                </a:lnTo>
                <a:lnTo>
                  <a:pt x="1807891" y="2377071"/>
                </a:lnTo>
                <a:close/>
                <a:moveTo>
                  <a:pt x="1315827" y="2377071"/>
                </a:moveTo>
                <a:lnTo>
                  <a:pt x="1273051" y="2475163"/>
                </a:lnTo>
                <a:lnTo>
                  <a:pt x="1453712" y="2475163"/>
                </a:lnTo>
                <a:lnTo>
                  <a:pt x="1410936" y="2377071"/>
                </a:lnTo>
                <a:close/>
                <a:moveTo>
                  <a:pt x="895115" y="2377071"/>
                </a:moveTo>
                <a:lnTo>
                  <a:pt x="852340" y="2475163"/>
                </a:lnTo>
                <a:lnTo>
                  <a:pt x="1033001" y="2475163"/>
                </a:lnTo>
                <a:lnTo>
                  <a:pt x="990225" y="2377071"/>
                </a:lnTo>
                <a:close/>
                <a:moveTo>
                  <a:pt x="356612" y="2328636"/>
                </a:moveTo>
                <a:lnTo>
                  <a:pt x="3360032" y="2328636"/>
                </a:lnTo>
                <a:cubicBezTo>
                  <a:pt x="3371763" y="2328636"/>
                  <a:pt x="3367860" y="2343832"/>
                  <a:pt x="3381275" y="2351722"/>
                </a:cubicBezTo>
                <a:lnTo>
                  <a:pt x="3841850" y="2774483"/>
                </a:lnTo>
                <a:cubicBezTo>
                  <a:pt x="3848557" y="2840686"/>
                  <a:pt x="3849479" y="2903665"/>
                  <a:pt x="3775890" y="2904474"/>
                </a:cubicBezTo>
                <a:lnTo>
                  <a:pt x="83846" y="2904474"/>
                </a:lnTo>
                <a:cubicBezTo>
                  <a:pt x="45284" y="2904474"/>
                  <a:pt x="0" y="2860123"/>
                  <a:pt x="0" y="2779342"/>
                </a:cubicBezTo>
                <a:cubicBezTo>
                  <a:pt x="138620" y="2597927"/>
                  <a:pt x="232523" y="2494263"/>
                  <a:pt x="335369" y="2351722"/>
                </a:cubicBezTo>
                <a:cubicBezTo>
                  <a:pt x="335369" y="2338973"/>
                  <a:pt x="344881" y="2328636"/>
                  <a:pt x="356612" y="2328636"/>
                </a:cubicBezTo>
                <a:close/>
                <a:moveTo>
                  <a:pt x="691103" y="204778"/>
                </a:moveTo>
                <a:lnTo>
                  <a:pt x="3045395" y="204778"/>
                </a:lnTo>
                <a:cubicBezTo>
                  <a:pt x="3093789" y="204778"/>
                  <a:pt x="3133020" y="244009"/>
                  <a:pt x="3133020" y="292403"/>
                </a:cubicBezTo>
                <a:lnTo>
                  <a:pt x="3133020" y="2024510"/>
                </a:lnTo>
                <a:cubicBezTo>
                  <a:pt x="3133020" y="2072903"/>
                  <a:pt x="3093789" y="2112134"/>
                  <a:pt x="3045395" y="2112134"/>
                </a:cubicBezTo>
                <a:lnTo>
                  <a:pt x="691103" y="2112134"/>
                </a:lnTo>
                <a:cubicBezTo>
                  <a:pt x="642709" y="2112134"/>
                  <a:pt x="603479" y="2072903"/>
                  <a:pt x="603479" y="2024510"/>
                </a:cubicBezTo>
                <a:lnTo>
                  <a:pt x="603479" y="292403"/>
                </a:lnTo>
                <a:cubicBezTo>
                  <a:pt x="603479" y="244009"/>
                  <a:pt x="642709" y="204778"/>
                  <a:pt x="691103" y="204778"/>
                </a:cubicBezTo>
                <a:close/>
                <a:moveTo>
                  <a:pt x="609148" y="138382"/>
                </a:moveTo>
                <a:cubicBezTo>
                  <a:pt x="557386" y="138382"/>
                  <a:pt x="515424" y="180344"/>
                  <a:pt x="515424" y="232106"/>
                </a:cubicBezTo>
                <a:lnTo>
                  <a:pt x="515424" y="2084806"/>
                </a:lnTo>
                <a:cubicBezTo>
                  <a:pt x="515424" y="2136568"/>
                  <a:pt x="557386" y="2178530"/>
                  <a:pt x="609148" y="2178530"/>
                </a:cubicBezTo>
                <a:lnTo>
                  <a:pt x="3127350" y="2178530"/>
                </a:lnTo>
                <a:cubicBezTo>
                  <a:pt x="3179112" y="2178530"/>
                  <a:pt x="3221074" y="2136568"/>
                  <a:pt x="3221074" y="2084806"/>
                </a:cubicBezTo>
                <a:lnTo>
                  <a:pt x="3221074" y="232106"/>
                </a:lnTo>
                <a:cubicBezTo>
                  <a:pt x="3221074" y="180344"/>
                  <a:pt x="3179112" y="138382"/>
                  <a:pt x="3127350" y="138382"/>
                </a:cubicBezTo>
                <a:close/>
                <a:moveTo>
                  <a:pt x="472773" y="0"/>
                </a:moveTo>
                <a:lnTo>
                  <a:pt x="3263725" y="0"/>
                </a:lnTo>
                <a:cubicBezTo>
                  <a:pt x="3322510" y="0"/>
                  <a:pt x="3370164" y="47654"/>
                  <a:pt x="3370164" y="106439"/>
                </a:cubicBezTo>
                <a:lnTo>
                  <a:pt x="3370164" y="2210474"/>
                </a:lnTo>
                <a:cubicBezTo>
                  <a:pt x="3370164" y="2269259"/>
                  <a:pt x="3322510" y="2316913"/>
                  <a:pt x="3263725" y="2316913"/>
                </a:cubicBezTo>
                <a:lnTo>
                  <a:pt x="472773" y="2316913"/>
                </a:lnTo>
                <a:cubicBezTo>
                  <a:pt x="413988" y="2316913"/>
                  <a:pt x="366334" y="2269259"/>
                  <a:pt x="366334" y="2210474"/>
                </a:cubicBezTo>
                <a:lnTo>
                  <a:pt x="366334" y="106439"/>
                </a:lnTo>
                <a:cubicBezTo>
                  <a:pt x="366334" y="47654"/>
                  <a:pt x="413988" y="0"/>
                  <a:pt x="4727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11"/>
          <p:cNvSpPr>
            <a:spLocks noChangeAspect="1"/>
          </p:cNvSpPr>
          <p:nvPr/>
        </p:nvSpPr>
        <p:spPr>
          <a:xfrm>
            <a:off x="11282980" y="4925864"/>
            <a:ext cx="492907" cy="372363"/>
          </a:xfrm>
          <a:custGeom>
            <a:avLst/>
            <a:gdLst/>
            <a:ahLst/>
            <a:cxnLst/>
            <a:rect l="l" t="t" r="r" b="b"/>
            <a:pathLst>
              <a:path w="3844729" h="2904474">
                <a:moveTo>
                  <a:pt x="1516990" y="2817134"/>
                </a:moveTo>
                <a:lnTo>
                  <a:pt x="1489346" y="2880531"/>
                </a:lnTo>
                <a:lnTo>
                  <a:pt x="2338205" y="2880531"/>
                </a:lnTo>
                <a:lnTo>
                  <a:pt x="2310561" y="2817134"/>
                </a:lnTo>
                <a:close/>
                <a:moveTo>
                  <a:pt x="3199638" y="2675830"/>
                </a:moveTo>
                <a:lnTo>
                  <a:pt x="3156862" y="2773921"/>
                </a:lnTo>
                <a:lnTo>
                  <a:pt x="3337523" y="2773921"/>
                </a:lnTo>
                <a:lnTo>
                  <a:pt x="3294747" y="2675830"/>
                </a:lnTo>
                <a:close/>
                <a:moveTo>
                  <a:pt x="2572021" y="2674928"/>
                </a:moveTo>
                <a:lnTo>
                  <a:pt x="2529245" y="2773020"/>
                </a:lnTo>
                <a:lnTo>
                  <a:pt x="2709906" y="2773020"/>
                </a:lnTo>
                <a:lnTo>
                  <a:pt x="2667130" y="2674928"/>
                </a:lnTo>
                <a:close/>
                <a:moveTo>
                  <a:pt x="2175066" y="2674928"/>
                </a:moveTo>
                <a:lnTo>
                  <a:pt x="2132290" y="2773020"/>
                </a:lnTo>
                <a:lnTo>
                  <a:pt x="2312951" y="2773020"/>
                </a:lnTo>
                <a:lnTo>
                  <a:pt x="2270176" y="2674928"/>
                </a:lnTo>
                <a:close/>
                <a:moveTo>
                  <a:pt x="1778111" y="2674928"/>
                </a:moveTo>
                <a:lnTo>
                  <a:pt x="1735336" y="2773020"/>
                </a:lnTo>
                <a:lnTo>
                  <a:pt x="1915996" y="2773020"/>
                </a:lnTo>
                <a:lnTo>
                  <a:pt x="1873221" y="2674928"/>
                </a:lnTo>
                <a:close/>
                <a:moveTo>
                  <a:pt x="1378666" y="2674928"/>
                </a:moveTo>
                <a:lnTo>
                  <a:pt x="1335891" y="2773020"/>
                </a:lnTo>
                <a:lnTo>
                  <a:pt x="1516552" y="2773020"/>
                </a:lnTo>
                <a:lnTo>
                  <a:pt x="1473776" y="2674928"/>
                </a:lnTo>
                <a:close/>
                <a:moveTo>
                  <a:pt x="981712" y="2674928"/>
                </a:moveTo>
                <a:lnTo>
                  <a:pt x="938936" y="2773020"/>
                </a:lnTo>
                <a:lnTo>
                  <a:pt x="1119597" y="2773020"/>
                </a:lnTo>
                <a:lnTo>
                  <a:pt x="1076821" y="2674928"/>
                </a:lnTo>
                <a:close/>
                <a:moveTo>
                  <a:pt x="561000" y="2674928"/>
                </a:moveTo>
                <a:lnTo>
                  <a:pt x="518225" y="2773020"/>
                </a:lnTo>
                <a:lnTo>
                  <a:pt x="698886" y="2773020"/>
                </a:lnTo>
                <a:lnTo>
                  <a:pt x="656110" y="2674928"/>
                </a:lnTo>
                <a:close/>
                <a:moveTo>
                  <a:pt x="2983343" y="2671805"/>
                </a:moveTo>
                <a:lnTo>
                  <a:pt x="2940568" y="2769897"/>
                </a:lnTo>
                <a:lnTo>
                  <a:pt x="3121228" y="2769897"/>
                </a:lnTo>
                <a:lnTo>
                  <a:pt x="3078453" y="2671805"/>
                </a:lnTo>
                <a:close/>
                <a:moveTo>
                  <a:pt x="2778927" y="2671805"/>
                </a:moveTo>
                <a:lnTo>
                  <a:pt x="2736151" y="2769897"/>
                </a:lnTo>
                <a:lnTo>
                  <a:pt x="2916812" y="2769897"/>
                </a:lnTo>
                <a:lnTo>
                  <a:pt x="2874036" y="2671805"/>
                </a:lnTo>
                <a:close/>
                <a:moveTo>
                  <a:pt x="2381972" y="2671805"/>
                </a:moveTo>
                <a:lnTo>
                  <a:pt x="2339196" y="2769897"/>
                </a:lnTo>
                <a:lnTo>
                  <a:pt x="2519857" y="2769897"/>
                </a:lnTo>
                <a:lnTo>
                  <a:pt x="2477081" y="2671805"/>
                </a:lnTo>
                <a:close/>
                <a:moveTo>
                  <a:pt x="1985017" y="2671805"/>
                </a:moveTo>
                <a:lnTo>
                  <a:pt x="1942241" y="2769897"/>
                </a:lnTo>
                <a:lnTo>
                  <a:pt x="2122902" y="2769897"/>
                </a:lnTo>
                <a:lnTo>
                  <a:pt x="2080127" y="2671805"/>
                </a:lnTo>
                <a:close/>
                <a:moveTo>
                  <a:pt x="1585572" y="2671805"/>
                </a:moveTo>
                <a:lnTo>
                  <a:pt x="1542797" y="2769897"/>
                </a:lnTo>
                <a:lnTo>
                  <a:pt x="1723457" y="2769897"/>
                </a:lnTo>
                <a:lnTo>
                  <a:pt x="1680682" y="2671805"/>
                </a:lnTo>
                <a:close/>
                <a:moveTo>
                  <a:pt x="1188617" y="2671805"/>
                </a:moveTo>
                <a:lnTo>
                  <a:pt x="1145842" y="2769897"/>
                </a:lnTo>
                <a:lnTo>
                  <a:pt x="1326503" y="2769897"/>
                </a:lnTo>
                <a:lnTo>
                  <a:pt x="1283727" y="2671805"/>
                </a:lnTo>
                <a:close/>
                <a:moveTo>
                  <a:pt x="767906" y="2671805"/>
                </a:moveTo>
                <a:lnTo>
                  <a:pt x="725131" y="2769897"/>
                </a:lnTo>
                <a:lnTo>
                  <a:pt x="905792" y="2769897"/>
                </a:lnTo>
                <a:lnTo>
                  <a:pt x="863016" y="2671805"/>
                </a:lnTo>
                <a:close/>
                <a:moveTo>
                  <a:pt x="2633900" y="2522187"/>
                </a:moveTo>
                <a:lnTo>
                  <a:pt x="2591125" y="2620278"/>
                </a:lnTo>
                <a:lnTo>
                  <a:pt x="2771785" y="2620278"/>
                </a:lnTo>
                <a:lnTo>
                  <a:pt x="2729010" y="2522187"/>
                </a:lnTo>
                <a:close/>
                <a:moveTo>
                  <a:pt x="2236945" y="2522187"/>
                </a:moveTo>
                <a:lnTo>
                  <a:pt x="2194170" y="2620278"/>
                </a:lnTo>
                <a:lnTo>
                  <a:pt x="2374831" y="2620278"/>
                </a:lnTo>
                <a:lnTo>
                  <a:pt x="2332055" y="2522187"/>
                </a:lnTo>
                <a:close/>
                <a:moveTo>
                  <a:pt x="1839991" y="2522187"/>
                </a:moveTo>
                <a:lnTo>
                  <a:pt x="1797215" y="2620278"/>
                </a:lnTo>
                <a:lnTo>
                  <a:pt x="1977876" y="2620278"/>
                </a:lnTo>
                <a:lnTo>
                  <a:pt x="1935100" y="2522187"/>
                </a:lnTo>
                <a:close/>
                <a:moveTo>
                  <a:pt x="1440546" y="2522187"/>
                </a:moveTo>
                <a:lnTo>
                  <a:pt x="1397771" y="2620278"/>
                </a:lnTo>
                <a:lnTo>
                  <a:pt x="1578431" y="2620278"/>
                </a:lnTo>
                <a:lnTo>
                  <a:pt x="1535656" y="2522187"/>
                </a:lnTo>
                <a:close/>
                <a:moveTo>
                  <a:pt x="1043591" y="2522187"/>
                </a:moveTo>
                <a:lnTo>
                  <a:pt x="1000816" y="2620278"/>
                </a:lnTo>
                <a:lnTo>
                  <a:pt x="1181476" y="2620278"/>
                </a:lnTo>
                <a:lnTo>
                  <a:pt x="1138701" y="2522187"/>
                </a:lnTo>
                <a:close/>
                <a:moveTo>
                  <a:pt x="622880" y="2522187"/>
                </a:moveTo>
                <a:lnTo>
                  <a:pt x="580105" y="2620278"/>
                </a:lnTo>
                <a:lnTo>
                  <a:pt x="760765" y="2620278"/>
                </a:lnTo>
                <a:lnTo>
                  <a:pt x="717990" y="2522187"/>
                </a:lnTo>
                <a:close/>
                <a:moveTo>
                  <a:pt x="3051162" y="2519064"/>
                </a:moveTo>
                <a:lnTo>
                  <a:pt x="3008387" y="2617156"/>
                </a:lnTo>
                <a:lnTo>
                  <a:pt x="3189047" y="2617156"/>
                </a:lnTo>
                <a:lnTo>
                  <a:pt x="3146272" y="2519064"/>
                </a:lnTo>
                <a:close/>
                <a:moveTo>
                  <a:pt x="2840806" y="2519064"/>
                </a:moveTo>
                <a:lnTo>
                  <a:pt x="2798031" y="2617156"/>
                </a:lnTo>
                <a:lnTo>
                  <a:pt x="2978691" y="2617156"/>
                </a:lnTo>
                <a:lnTo>
                  <a:pt x="2935916" y="2519064"/>
                </a:lnTo>
                <a:close/>
                <a:moveTo>
                  <a:pt x="2443851" y="2519064"/>
                </a:moveTo>
                <a:lnTo>
                  <a:pt x="2401076" y="2617156"/>
                </a:lnTo>
                <a:lnTo>
                  <a:pt x="2581736" y="2617156"/>
                </a:lnTo>
                <a:lnTo>
                  <a:pt x="2538961" y="2519064"/>
                </a:lnTo>
                <a:close/>
                <a:moveTo>
                  <a:pt x="2046896" y="2519064"/>
                </a:moveTo>
                <a:lnTo>
                  <a:pt x="2004121" y="2617156"/>
                </a:lnTo>
                <a:lnTo>
                  <a:pt x="2184782" y="2617156"/>
                </a:lnTo>
                <a:lnTo>
                  <a:pt x="2142006" y="2519064"/>
                </a:lnTo>
                <a:close/>
                <a:moveTo>
                  <a:pt x="1647452" y="2519064"/>
                </a:moveTo>
                <a:lnTo>
                  <a:pt x="1604677" y="2617156"/>
                </a:lnTo>
                <a:lnTo>
                  <a:pt x="1785337" y="2617156"/>
                </a:lnTo>
                <a:lnTo>
                  <a:pt x="1742562" y="2519064"/>
                </a:lnTo>
                <a:close/>
                <a:moveTo>
                  <a:pt x="1250497" y="2519064"/>
                </a:moveTo>
                <a:lnTo>
                  <a:pt x="1207722" y="2617156"/>
                </a:lnTo>
                <a:lnTo>
                  <a:pt x="1388382" y="2617156"/>
                </a:lnTo>
                <a:lnTo>
                  <a:pt x="1345607" y="2519064"/>
                </a:lnTo>
                <a:close/>
                <a:moveTo>
                  <a:pt x="829786" y="2519064"/>
                </a:moveTo>
                <a:lnTo>
                  <a:pt x="787011" y="2617156"/>
                </a:lnTo>
                <a:lnTo>
                  <a:pt x="967671" y="2617156"/>
                </a:lnTo>
                <a:lnTo>
                  <a:pt x="924896" y="2519064"/>
                </a:lnTo>
                <a:close/>
                <a:moveTo>
                  <a:pt x="2699230" y="2380194"/>
                </a:moveTo>
                <a:lnTo>
                  <a:pt x="2656454" y="2478286"/>
                </a:lnTo>
                <a:lnTo>
                  <a:pt x="2837115" y="2478286"/>
                </a:lnTo>
                <a:lnTo>
                  <a:pt x="2794340" y="2380194"/>
                </a:lnTo>
                <a:close/>
                <a:moveTo>
                  <a:pt x="2302275" y="2380194"/>
                </a:moveTo>
                <a:lnTo>
                  <a:pt x="2259500" y="2478286"/>
                </a:lnTo>
                <a:lnTo>
                  <a:pt x="2440160" y="2478286"/>
                </a:lnTo>
                <a:lnTo>
                  <a:pt x="2397385" y="2380194"/>
                </a:lnTo>
                <a:close/>
                <a:moveTo>
                  <a:pt x="1905320" y="2380194"/>
                </a:moveTo>
                <a:lnTo>
                  <a:pt x="1862545" y="2478286"/>
                </a:lnTo>
                <a:lnTo>
                  <a:pt x="2043205" y="2478286"/>
                </a:lnTo>
                <a:lnTo>
                  <a:pt x="2000430" y="2380194"/>
                </a:lnTo>
                <a:close/>
                <a:moveTo>
                  <a:pt x="1505876" y="2380194"/>
                </a:moveTo>
                <a:lnTo>
                  <a:pt x="1463100" y="2478286"/>
                </a:lnTo>
                <a:lnTo>
                  <a:pt x="1643761" y="2478286"/>
                </a:lnTo>
                <a:lnTo>
                  <a:pt x="1600985" y="2380194"/>
                </a:lnTo>
                <a:close/>
                <a:moveTo>
                  <a:pt x="1108921" y="2380194"/>
                </a:moveTo>
                <a:lnTo>
                  <a:pt x="1066145" y="2478286"/>
                </a:lnTo>
                <a:lnTo>
                  <a:pt x="1246806" y="2478286"/>
                </a:lnTo>
                <a:lnTo>
                  <a:pt x="1204030" y="2380194"/>
                </a:lnTo>
                <a:close/>
                <a:moveTo>
                  <a:pt x="688210" y="2380194"/>
                </a:moveTo>
                <a:lnTo>
                  <a:pt x="645434" y="2478286"/>
                </a:lnTo>
                <a:lnTo>
                  <a:pt x="826095" y="2478286"/>
                </a:lnTo>
                <a:lnTo>
                  <a:pt x="783319" y="2380194"/>
                </a:lnTo>
                <a:close/>
                <a:moveTo>
                  <a:pt x="2906136" y="2377071"/>
                </a:moveTo>
                <a:lnTo>
                  <a:pt x="2863360" y="2475163"/>
                </a:lnTo>
                <a:lnTo>
                  <a:pt x="3044021" y="2475163"/>
                </a:lnTo>
                <a:lnTo>
                  <a:pt x="3001246" y="2377071"/>
                </a:lnTo>
                <a:close/>
                <a:moveTo>
                  <a:pt x="2509181" y="2377071"/>
                </a:moveTo>
                <a:lnTo>
                  <a:pt x="2466405" y="2475163"/>
                </a:lnTo>
                <a:lnTo>
                  <a:pt x="2647066" y="2475163"/>
                </a:lnTo>
                <a:lnTo>
                  <a:pt x="2604291" y="2377071"/>
                </a:lnTo>
                <a:close/>
                <a:moveTo>
                  <a:pt x="2112226" y="2377071"/>
                </a:moveTo>
                <a:lnTo>
                  <a:pt x="2069451" y="2475163"/>
                </a:lnTo>
                <a:lnTo>
                  <a:pt x="2250111" y="2475163"/>
                </a:lnTo>
                <a:lnTo>
                  <a:pt x="2207336" y="2377071"/>
                </a:lnTo>
                <a:close/>
                <a:moveTo>
                  <a:pt x="1712781" y="2377071"/>
                </a:moveTo>
                <a:lnTo>
                  <a:pt x="1670006" y="2475163"/>
                </a:lnTo>
                <a:lnTo>
                  <a:pt x="1850667" y="2475163"/>
                </a:lnTo>
                <a:lnTo>
                  <a:pt x="1807891" y="2377071"/>
                </a:lnTo>
                <a:close/>
                <a:moveTo>
                  <a:pt x="1315827" y="2377071"/>
                </a:moveTo>
                <a:lnTo>
                  <a:pt x="1273051" y="2475163"/>
                </a:lnTo>
                <a:lnTo>
                  <a:pt x="1453712" y="2475163"/>
                </a:lnTo>
                <a:lnTo>
                  <a:pt x="1410936" y="2377071"/>
                </a:lnTo>
                <a:close/>
                <a:moveTo>
                  <a:pt x="895115" y="2377071"/>
                </a:moveTo>
                <a:lnTo>
                  <a:pt x="852340" y="2475163"/>
                </a:lnTo>
                <a:lnTo>
                  <a:pt x="1033001" y="2475163"/>
                </a:lnTo>
                <a:lnTo>
                  <a:pt x="990225" y="2377071"/>
                </a:lnTo>
                <a:close/>
                <a:moveTo>
                  <a:pt x="356612" y="2328636"/>
                </a:moveTo>
                <a:lnTo>
                  <a:pt x="3360032" y="2328636"/>
                </a:lnTo>
                <a:cubicBezTo>
                  <a:pt x="3371763" y="2328636"/>
                  <a:pt x="3367860" y="2343832"/>
                  <a:pt x="3381275" y="2351722"/>
                </a:cubicBezTo>
                <a:lnTo>
                  <a:pt x="3841850" y="2774483"/>
                </a:lnTo>
                <a:cubicBezTo>
                  <a:pt x="3848557" y="2840686"/>
                  <a:pt x="3849479" y="2903665"/>
                  <a:pt x="3775890" y="2904474"/>
                </a:cubicBezTo>
                <a:lnTo>
                  <a:pt x="83846" y="2904474"/>
                </a:lnTo>
                <a:cubicBezTo>
                  <a:pt x="45284" y="2904474"/>
                  <a:pt x="0" y="2860123"/>
                  <a:pt x="0" y="2779342"/>
                </a:cubicBezTo>
                <a:cubicBezTo>
                  <a:pt x="138620" y="2597927"/>
                  <a:pt x="232523" y="2494263"/>
                  <a:pt x="335369" y="2351722"/>
                </a:cubicBezTo>
                <a:cubicBezTo>
                  <a:pt x="335369" y="2338973"/>
                  <a:pt x="344881" y="2328636"/>
                  <a:pt x="356612" y="2328636"/>
                </a:cubicBezTo>
                <a:close/>
                <a:moveTo>
                  <a:pt x="691103" y="204778"/>
                </a:moveTo>
                <a:lnTo>
                  <a:pt x="3045395" y="204778"/>
                </a:lnTo>
                <a:cubicBezTo>
                  <a:pt x="3093789" y="204778"/>
                  <a:pt x="3133020" y="244009"/>
                  <a:pt x="3133020" y="292403"/>
                </a:cubicBezTo>
                <a:lnTo>
                  <a:pt x="3133020" y="2024510"/>
                </a:lnTo>
                <a:cubicBezTo>
                  <a:pt x="3133020" y="2072903"/>
                  <a:pt x="3093789" y="2112134"/>
                  <a:pt x="3045395" y="2112134"/>
                </a:cubicBezTo>
                <a:lnTo>
                  <a:pt x="691103" y="2112134"/>
                </a:lnTo>
                <a:cubicBezTo>
                  <a:pt x="642709" y="2112134"/>
                  <a:pt x="603479" y="2072903"/>
                  <a:pt x="603479" y="2024510"/>
                </a:cubicBezTo>
                <a:lnTo>
                  <a:pt x="603479" y="292403"/>
                </a:lnTo>
                <a:cubicBezTo>
                  <a:pt x="603479" y="244009"/>
                  <a:pt x="642709" y="204778"/>
                  <a:pt x="691103" y="204778"/>
                </a:cubicBezTo>
                <a:close/>
                <a:moveTo>
                  <a:pt x="609148" y="138382"/>
                </a:moveTo>
                <a:cubicBezTo>
                  <a:pt x="557386" y="138382"/>
                  <a:pt x="515424" y="180344"/>
                  <a:pt x="515424" y="232106"/>
                </a:cubicBezTo>
                <a:lnTo>
                  <a:pt x="515424" y="2084806"/>
                </a:lnTo>
                <a:cubicBezTo>
                  <a:pt x="515424" y="2136568"/>
                  <a:pt x="557386" y="2178530"/>
                  <a:pt x="609148" y="2178530"/>
                </a:cubicBezTo>
                <a:lnTo>
                  <a:pt x="3127350" y="2178530"/>
                </a:lnTo>
                <a:cubicBezTo>
                  <a:pt x="3179112" y="2178530"/>
                  <a:pt x="3221074" y="2136568"/>
                  <a:pt x="3221074" y="2084806"/>
                </a:cubicBezTo>
                <a:lnTo>
                  <a:pt x="3221074" y="232106"/>
                </a:lnTo>
                <a:cubicBezTo>
                  <a:pt x="3221074" y="180344"/>
                  <a:pt x="3179112" y="138382"/>
                  <a:pt x="3127350" y="138382"/>
                </a:cubicBezTo>
                <a:close/>
                <a:moveTo>
                  <a:pt x="472773" y="0"/>
                </a:moveTo>
                <a:lnTo>
                  <a:pt x="3263725" y="0"/>
                </a:lnTo>
                <a:cubicBezTo>
                  <a:pt x="3322510" y="0"/>
                  <a:pt x="3370164" y="47654"/>
                  <a:pt x="3370164" y="106439"/>
                </a:cubicBezTo>
                <a:lnTo>
                  <a:pt x="3370164" y="2210474"/>
                </a:lnTo>
                <a:cubicBezTo>
                  <a:pt x="3370164" y="2269259"/>
                  <a:pt x="3322510" y="2316913"/>
                  <a:pt x="3263725" y="2316913"/>
                </a:cubicBezTo>
                <a:lnTo>
                  <a:pt x="472773" y="2316913"/>
                </a:lnTo>
                <a:cubicBezTo>
                  <a:pt x="413988" y="2316913"/>
                  <a:pt x="366334" y="2269259"/>
                  <a:pt x="366334" y="2210474"/>
                </a:cubicBezTo>
                <a:lnTo>
                  <a:pt x="366334" y="106439"/>
                </a:lnTo>
                <a:cubicBezTo>
                  <a:pt x="366334" y="47654"/>
                  <a:pt x="413988" y="0"/>
                  <a:pt x="4727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ounded Rectangle 11"/>
          <p:cNvSpPr>
            <a:spLocks noChangeAspect="1"/>
          </p:cNvSpPr>
          <p:nvPr/>
        </p:nvSpPr>
        <p:spPr>
          <a:xfrm>
            <a:off x="11278062" y="3513317"/>
            <a:ext cx="502742" cy="379793"/>
          </a:xfrm>
          <a:custGeom>
            <a:avLst/>
            <a:gdLst/>
            <a:ahLst/>
            <a:cxnLst/>
            <a:rect l="l" t="t" r="r" b="b"/>
            <a:pathLst>
              <a:path w="3844729" h="2904474">
                <a:moveTo>
                  <a:pt x="1516990" y="2817134"/>
                </a:moveTo>
                <a:lnTo>
                  <a:pt x="1489346" y="2880531"/>
                </a:lnTo>
                <a:lnTo>
                  <a:pt x="2338205" y="2880531"/>
                </a:lnTo>
                <a:lnTo>
                  <a:pt x="2310561" y="2817134"/>
                </a:lnTo>
                <a:close/>
                <a:moveTo>
                  <a:pt x="3199638" y="2675830"/>
                </a:moveTo>
                <a:lnTo>
                  <a:pt x="3156862" y="2773921"/>
                </a:lnTo>
                <a:lnTo>
                  <a:pt x="3337523" y="2773921"/>
                </a:lnTo>
                <a:lnTo>
                  <a:pt x="3294747" y="2675830"/>
                </a:lnTo>
                <a:close/>
                <a:moveTo>
                  <a:pt x="2572021" y="2674928"/>
                </a:moveTo>
                <a:lnTo>
                  <a:pt x="2529245" y="2773020"/>
                </a:lnTo>
                <a:lnTo>
                  <a:pt x="2709906" y="2773020"/>
                </a:lnTo>
                <a:lnTo>
                  <a:pt x="2667130" y="2674928"/>
                </a:lnTo>
                <a:close/>
                <a:moveTo>
                  <a:pt x="2175066" y="2674928"/>
                </a:moveTo>
                <a:lnTo>
                  <a:pt x="2132290" y="2773020"/>
                </a:lnTo>
                <a:lnTo>
                  <a:pt x="2312951" y="2773020"/>
                </a:lnTo>
                <a:lnTo>
                  <a:pt x="2270176" y="2674928"/>
                </a:lnTo>
                <a:close/>
                <a:moveTo>
                  <a:pt x="1778111" y="2674928"/>
                </a:moveTo>
                <a:lnTo>
                  <a:pt x="1735336" y="2773020"/>
                </a:lnTo>
                <a:lnTo>
                  <a:pt x="1915996" y="2773020"/>
                </a:lnTo>
                <a:lnTo>
                  <a:pt x="1873221" y="2674928"/>
                </a:lnTo>
                <a:close/>
                <a:moveTo>
                  <a:pt x="1378666" y="2674928"/>
                </a:moveTo>
                <a:lnTo>
                  <a:pt x="1335891" y="2773020"/>
                </a:lnTo>
                <a:lnTo>
                  <a:pt x="1516552" y="2773020"/>
                </a:lnTo>
                <a:lnTo>
                  <a:pt x="1473776" y="2674928"/>
                </a:lnTo>
                <a:close/>
                <a:moveTo>
                  <a:pt x="981712" y="2674928"/>
                </a:moveTo>
                <a:lnTo>
                  <a:pt x="938936" y="2773020"/>
                </a:lnTo>
                <a:lnTo>
                  <a:pt x="1119597" y="2773020"/>
                </a:lnTo>
                <a:lnTo>
                  <a:pt x="1076821" y="2674928"/>
                </a:lnTo>
                <a:close/>
                <a:moveTo>
                  <a:pt x="561000" y="2674928"/>
                </a:moveTo>
                <a:lnTo>
                  <a:pt x="518225" y="2773020"/>
                </a:lnTo>
                <a:lnTo>
                  <a:pt x="698886" y="2773020"/>
                </a:lnTo>
                <a:lnTo>
                  <a:pt x="656110" y="2674928"/>
                </a:lnTo>
                <a:close/>
                <a:moveTo>
                  <a:pt x="2983343" y="2671805"/>
                </a:moveTo>
                <a:lnTo>
                  <a:pt x="2940568" y="2769897"/>
                </a:lnTo>
                <a:lnTo>
                  <a:pt x="3121228" y="2769897"/>
                </a:lnTo>
                <a:lnTo>
                  <a:pt x="3078453" y="2671805"/>
                </a:lnTo>
                <a:close/>
                <a:moveTo>
                  <a:pt x="2778927" y="2671805"/>
                </a:moveTo>
                <a:lnTo>
                  <a:pt x="2736151" y="2769897"/>
                </a:lnTo>
                <a:lnTo>
                  <a:pt x="2916812" y="2769897"/>
                </a:lnTo>
                <a:lnTo>
                  <a:pt x="2874036" y="2671805"/>
                </a:lnTo>
                <a:close/>
                <a:moveTo>
                  <a:pt x="2381972" y="2671805"/>
                </a:moveTo>
                <a:lnTo>
                  <a:pt x="2339196" y="2769897"/>
                </a:lnTo>
                <a:lnTo>
                  <a:pt x="2519857" y="2769897"/>
                </a:lnTo>
                <a:lnTo>
                  <a:pt x="2477081" y="2671805"/>
                </a:lnTo>
                <a:close/>
                <a:moveTo>
                  <a:pt x="1985017" y="2671805"/>
                </a:moveTo>
                <a:lnTo>
                  <a:pt x="1942241" y="2769897"/>
                </a:lnTo>
                <a:lnTo>
                  <a:pt x="2122902" y="2769897"/>
                </a:lnTo>
                <a:lnTo>
                  <a:pt x="2080127" y="2671805"/>
                </a:lnTo>
                <a:close/>
                <a:moveTo>
                  <a:pt x="1585572" y="2671805"/>
                </a:moveTo>
                <a:lnTo>
                  <a:pt x="1542797" y="2769897"/>
                </a:lnTo>
                <a:lnTo>
                  <a:pt x="1723457" y="2769897"/>
                </a:lnTo>
                <a:lnTo>
                  <a:pt x="1680682" y="2671805"/>
                </a:lnTo>
                <a:close/>
                <a:moveTo>
                  <a:pt x="1188617" y="2671805"/>
                </a:moveTo>
                <a:lnTo>
                  <a:pt x="1145842" y="2769897"/>
                </a:lnTo>
                <a:lnTo>
                  <a:pt x="1326503" y="2769897"/>
                </a:lnTo>
                <a:lnTo>
                  <a:pt x="1283727" y="2671805"/>
                </a:lnTo>
                <a:close/>
                <a:moveTo>
                  <a:pt x="767906" y="2671805"/>
                </a:moveTo>
                <a:lnTo>
                  <a:pt x="725131" y="2769897"/>
                </a:lnTo>
                <a:lnTo>
                  <a:pt x="905792" y="2769897"/>
                </a:lnTo>
                <a:lnTo>
                  <a:pt x="863016" y="2671805"/>
                </a:lnTo>
                <a:close/>
                <a:moveTo>
                  <a:pt x="2633900" y="2522187"/>
                </a:moveTo>
                <a:lnTo>
                  <a:pt x="2591125" y="2620278"/>
                </a:lnTo>
                <a:lnTo>
                  <a:pt x="2771785" y="2620278"/>
                </a:lnTo>
                <a:lnTo>
                  <a:pt x="2729010" y="2522187"/>
                </a:lnTo>
                <a:close/>
                <a:moveTo>
                  <a:pt x="2236945" y="2522187"/>
                </a:moveTo>
                <a:lnTo>
                  <a:pt x="2194170" y="2620278"/>
                </a:lnTo>
                <a:lnTo>
                  <a:pt x="2374831" y="2620278"/>
                </a:lnTo>
                <a:lnTo>
                  <a:pt x="2332055" y="2522187"/>
                </a:lnTo>
                <a:close/>
                <a:moveTo>
                  <a:pt x="1839991" y="2522187"/>
                </a:moveTo>
                <a:lnTo>
                  <a:pt x="1797215" y="2620278"/>
                </a:lnTo>
                <a:lnTo>
                  <a:pt x="1977876" y="2620278"/>
                </a:lnTo>
                <a:lnTo>
                  <a:pt x="1935100" y="2522187"/>
                </a:lnTo>
                <a:close/>
                <a:moveTo>
                  <a:pt x="1440546" y="2522187"/>
                </a:moveTo>
                <a:lnTo>
                  <a:pt x="1397771" y="2620278"/>
                </a:lnTo>
                <a:lnTo>
                  <a:pt x="1578431" y="2620278"/>
                </a:lnTo>
                <a:lnTo>
                  <a:pt x="1535656" y="2522187"/>
                </a:lnTo>
                <a:close/>
                <a:moveTo>
                  <a:pt x="1043591" y="2522187"/>
                </a:moveTo>
                <a:lnTo>
                  <a:pt x="1000816" y="2620278"/>
                </a:lnTo>
                <a:lnTo>
                  <a:pt x="1181476" y="2620278"/>
                </a:lnTo>
                <a:lnTo>
                  <a:pt x="1138701" y="2522187"/>
                </a:lnTo>
                <a:close/>
                <a:moveTo>
                  <a:pt x="622880" y="2522187"/>
                </a:moveTo>
                <a:lnTo>
                  <a:pt x="580105" y="2620278"/>
                </a:lnTo>
                <a:lnTo>
                  <a:pt x="760765" y="2620278"/>
                </a:lnTo>
                <a:lnTo>
                  <a:pt x="717990" y="2522187"/>
                </a:lnTo>
                <a:close/>
                <a:moveTo>
                  <a:pt x="3051162" y="2519064"/>
                </a:moveTo>
                <a:lnTo>
                  <a:pt x="3008387" y="2617156"/>
                </a:lnTo>
                <a:lnTo>
                  <a:pt x="3189047" y="2617156"/>
                </a:lnTo>
                <a:lnTo>
                  <a:pt x="3146272" y="2519064"/>
                </a:lnTo>
                <a:close/>
                <a:moveTo>
                  <a:pt x="2840806" y="2519064"/>
                </a:moveTo>
                <a:lnTo>
                  <a:pt x="2798031" y="2617156"/>
                </a:lnTo>
                <a:lnTo>
                  <a:pt x="2978691" y="2617156"/>
                </a:lnTo>
                <a:lnTo>
                  <a:pt x="2935916" y="2519064"/>
                </a:lnTo>
                <a:close/>
                <a:moveTo>
                  <a:pt x="2443851" y="2519064"/>
                </a:moveTo>
                <a:lnTo>
                  <a:pt x="2401076" y="2617156"/>
                </a:lnTo>
                <a:lnTo>
                  <a:pt x="2581736" y="2617156"/>
                </a:lnTo>
                <a:lnTo>
                  <a:pt x="2538961" y="2519064"/>
                </a:lnTo>
                <a:close/>
                <a:moveTo>
                  <a:pt x="2046896" y="2519064"/>
                </a:moveTo>
                <a:lnTo>
                  <a:pt x="2004121" y="2617156"/>
                </a:lnTo>
                <a:lnTo>
                  <a:pt x="2184782" y="2617156"/>
                </a:lnTo>
                <a:lnTo>
                  <a:pt x="2142006" y="2519064"/>
                </a:lnTo>
                <a:close/>
                <a:moveTo>
                  <a:pt x="1647452" y="2519064"/>
                </a:moveTo>
                <a:lnTo>
                  <a:pt x="1604677" y="2617156"/>
                </a:lnTo>
                <a:lnTo>
                  <a:pt x="1785337" y="2617156"/>
                </a:lnTo>
                <a:lnTo>
                  <a:pt x="1742562" y="2519064"/>
                </a:lnTo>
                <a:close/>
                <a:moveTo>
                  <a:pt x="1250497" y="2519064"/>
                </a:moveTo>
                <a:lnTo>
                  <a:pt x="1207722" y="2617156"/>
                </a:lnTo>
                <a:lnTo>
                  <a:pt x="1388382" y="2617156"/>
                </a:lnTo>
                <a:lnTo>
                  <a:pt x="1345607" y="2519064"/>
                </a:lnTo>
                <a:close/>
                <a:moveTo>
                  <a:pt x="829786" y="2519064"/>
                </a:moveTo>
                <a:lnTo>
                  <a:pt x="787011" y="2617156"/>
                </a:lnTo>
                <a:lnTo>
                  <a:pt x="967671" y="2617156"/>
                </a:lnTo>
                <a:lnTo>
                  <a:pt x="924896" y="2519064"/>
                </a:lnTo>
                <a:close/>
                <a:moveTo>
                  <a:pt x="2699230" y="2380194"/>
                </a:moveTo>
                <a:lnTo>
                  <a:pt x="2656454" y="2478286"/>
                </a:lnTo>
                <a:lnTo>
                  <a:pt x="2837115" y="2478286"/>
                </a:lnTo>
                <a:lnTo>
                  <a:pt x="2794340" y="2380194"/>
                </a:lnTo>
                <a:close/>
                <a:moveTo>
                  <a:pt x="2302275" y="2380194"/>
                </a:moveTo>
                <a:lnTo>
                  <a:pt x="2259500" y="2478286"/>
                </a:lnTo>
                <a:lnTo>
                  <a:pt x="2440160" y="2478286"/>
                </a:lnTo>
                <a:lnTo>
                  <a:pt x="2397385" y="2380194"/>
                </a:lnTo>
                <a:close/>
                <a:moveTo>
                  <a:pt x="1905320" y="2380194"/>
                </a:moveTo>
                <a:lnTo>
                  <a:pt x="1862545" y="2478286"/>
                </a:lnTo>
                <a:lnTo>
                  <a:pt x="2043205" y="2478286"/>
                </a:lnTo>
                <a:lnTo>
                  <a:pt x="2000430" y="2380194"/>
                </a:lnTo>
                <a:close/>
                <a:moveTo>
                  <a:pt x="1505876" y="2380194"/>
                </a:moveTo>
                <a:lnTo>
                  <a:pt x="1463100" y="2478286"/>
                </a:lnTo>
                <a:lnTo>
                  <a:pt x="1643761" y="2478286"/>
                </a:lnTo>
                <a:lnTo>
                  <a:pt x="1600985" y="2380194"/>
                </a:lnTo>
                <a:close/>
                <a:moveTo>
                  <a:pt x="1108921" y="2380194"/>
                </a:moveTo>
                <a:lnTo>
                  <a:pt x="1066145" y="2478286"/>
                </a:lnTo>
                <a:lnTo>
                  <a:pt x="1246806" y="2478286"/>
                </a:lnTo>
                <a:lnTo>
                  <a:pt x="1204030" y="2380194"/>
                </a:lnTo>
                <a:close/>
                <a:moveTo>
                  <a:pt x="688210" y="2380194"/>
                </a:moveTo>
                <a:lnTo>
                  <a:pt x="645434" y="2478286"/>
                </a:lnTo>
                <a:lnTo>
                  <a:pt x="826095" y="2478286"/>
                </a:lnTo>
                <a:lnTo>
                  <a:pt x="783319" y="2380194"/>
                </a:lnTo>
                <a:close/>
                <a:moveTo>
                  <a:pt x="2906136" y="2377071"/>
                </a:moveTo>
                <a:lnTo>
                  <a:pt x="2863360" y="2475163"/>
                </a:lnTo>
                <a:lnTo>
                  <a:pt x="3044021" y="2475163"/>
                </a:lnTo>
                <a:lnTo>
                  <a:pt x="3001246" y="2377071"/>
                </a:lnTo>
                <a:close/>
                <a:moveTo>
                  <a:pt x="2509181" y="2377071"/>
                </a:moveTo>
                <a:lnTo>
                  <a:pt x="2466405" y="2475163"/>
                </a:lnTo>
                <a:lnTo>
                  <a:pt x="2647066" y="2475163"/>
                </a:lnTo>
                <a:lnTo>
                  <a:pt x="2604291" y="2377071"/>
                </a:lnTo>
                <a:close/>
                <a:moveTo>
                  <a:pt x="2112226" y="2377071"/>
                </a:moveTo>
                <a:lnTo>
                  <a:pt x="2069451" y="2475163"/>
                </a:lnTo>
                <a:lnTo>
                  <a:pt x="2250111" y="2475163"/>
                </a:lnTo>
                <a:lnTo>
                  <a:pt x="2207336" y="2377071"/>
                </a:lnTo>
                <a:close/>
                <a:moveTo>
                  <a:pt x="1712781" y="2377071"/>
                </a:moveTo>
                <a:lnTo>
                  <a:pt x="1670006" y="2475163"/>
                </a:lnTo>
                <a:lnTo>
                  <a:pt x="1850667" y="2475163"/>
                </a:lnTo>
                <a:lnTo>
                  <a:pt x="1807891" y="2377071"/>
                </a:lnTo>
                <a:close/>
                <a:moveTo>
                  <a:pt x="1315827" y="2377071"/>
                </a:moveTo>
                <a:lnTo>
                  <a:pt x="1273051" y="2475163"/>
                </a:lnTo>
                <a:lnTo>
                  <a:pt x="1453712" y="2475163"/>
                </a:lnTo>
                <a:lnTo>
                  <a:pt x="1410936" y="2377071"/>
                </a:lnTo>
                <a:close/>
                <a:moveTo>
                  <a:pt x="895115" y="2377071"/>
                </a:moveTo>
                <a:lnTo>
                  <a:pt x="852340" y="2475163"/>
                </a:lnTo>
                <a:lnTo>
                  <a:pt x="1033001" y="2475163"/>
                </a:lnTo>
                <a:lnTo>
                  <a:pt x="990225" y="2377071"/>
                </a:lnTo>
                <a:close/>
                <a:moveTo>
                  <a:pt x="356612" y="2328636"/>
                </a:moveTo>
                <a:lnTo>
                  <a:pt x="3360032" y="2328636"/>
                </a:lnTo>
                <a:cubicBezTo>
                  <a:pt x="3371763" y="2328636"/>
                  <a:pt x="3367860" y="2343832"/>
                  <a:pt x="3381275" y="2351722"/>
                </a:cubicBezTo>
                <a:lnTo>
                  <a:pt x="3841850" y="2774483"/>
                </a:lnTo>
                <a:cubicBezTo>
                  <a:pt x="3848557" y="2840686"/>
                  <a:pt x="3849479" y="2903665"/>
                  <a:pt x="3775890" y="2904474"/>
                </a:cubicBezTo>
                <a:lnTo>
                  <a:pt x="83846" y="2904474"/>
                </a:lnTo>
                <a:cubicBezTo>
                  <a:pt x="45284" y="2904474"/>
                  <a:pt x="0" y="2860123"/>
                  <a:pt x="0" y="2779342"/>
                </a:cubicBezTo>
                <a:cubicBezTo>
                  <a:pt x="138620" y="2597927"/>
                  <a:pt x="232523" y="2494263"/>
                  <a:pt x="335369" y="2351722"/>
                </a:cubicBezTo>
                <a:cubicBezTo>
                  <a:pt x="335369" y="2338973"/>
                  <a:pt x="344881" y="2328636"/>
                  <a:pt x="356612" y="2328636"/>
                </a:cubicBezTo>
                <a:close/>
                <a:moveTo>
                  <a:pt x="691103" y="204778"/>
                </a:moveTo>
                <a:lnTo>
                  <a:pt x="3045395" y="204778"/>
                </a:lnTo>
                <a:cubicBezTo>
                  <a:pt x="3093789" y="204778"/>
                  <a:pt x="3133020" y="244009"/>
                  <a:pt x="3133020" y="292403"/>
                </a:cubicBezTo>
                <a:lnTo>
                  <a:pt x="3133020" y="2024510"/>
                </a:lnTo>
                <a:cubicBezTo>
                  <a:pt x="3133020" y="2072903"/>
                  <a:pt x="3093789" y="2112134"/>
                  <a:pt x="3045395" y="2112134"/>
                </a:cubicBezTo>
                <a:lnTo>
                  <a:pt x="691103" y="2112134"/>
                </a:lnTo>
                <a:cubicBezTo>
                  <a:pt x="642709" y="2112134"/>
                  <a:pt x="603479" y="2072903"/>
                  <a:pt x="603479" y="2024510"/>
                </a:cubicBezTo>
                <a:lnTo>
                  <a:pt x="603479" y="292403"/>
                </a:lnTo>
                <a:cubicBezTo>
                  <a:pt x="603479" y="244009"/>
                  <a:pt x="642709" y="204778"/>
                  <a:pt x="691103" y="204778"/>
                </a:cubicBezTo>
                <a:close/>
                <a:moveTo>
                  <a:pt x="609148" y="138382"/>
                </a:moveTo>
                <a:cubicBezTo>
                  <a:pt x="557386" y="138382"/>
                  <a:pt x="515424" y="180344"/>
                  <a:pt x="515424" y="232106"/>
                </a:cubicBezTo>
                <a:lnTo>
                  <a:pt x="515424" y="2084806"/>
                </a:lnTo>
                <a:cubicBezTo>
                  <a:pt x="515424" y="2136568"/>
                  <a:pt x="557386" y="2178530"/>
                  <a:pt x="609148" y="2178530"/>
                </a:cubicBezTo>
                <a:lnTo>
                  <a:pt x="3127350" y="2178530"/>
                </a:lnTo>
                <a:cubicBezTo>
                  <a:pt x="3179112" y="2178530"/>
                  <a:pt x="3221074" y="2136568"/>
                  <a:pt x="3221074" y="2084806"/>
                </a:cubicBezTo>
                <a:lnTo>
                  <a:pt x="3221074" y="232106"/>
                </a:lnTo>
                <a:cubicBezTo>
                  <a:pt x="3221074" y="180344"/>
                  <a:pt x="3179112" y="138382"/>
                  <a:pt x="3127350" y="138382"/>
                </a:cubicBezTo>
                <a:close/>
                <a:moveTo>
                  <a:pt x="472773" y="0"/>
                </a:moveTo>
                <a:lnTo>
                  <a:pt x="3263725" y="0"/>
                </a:lnTo>
                <a:cubicBezTo>
                  <a:pt x="3322510" y="0"/>
                  <a:pt x="3370164" y="47654"/>
                  <a:pt x="3370164" y="106439"/>
                </a:cubicBezTo>
                <a:lnTo>
                  <a:pt x="3370164" y="2210474"/>
                </a:lnTo>
                <a:cubicBezTo>
                  <a:pt x="3370164" y="2269259"/>
                  <a:pt x="3322510" y="2316913"/>
                  <a:pt x="3263725" y="2316913"/>
                </a:cubicBezTo>
                <a:lnTo>
                  <a:pt x="472773" y="2316913"/>
                </a:lnTo>
                <a:cubicBezTo>
                  <a:pt x="413988" y="2316913"/>
                  <a:pt x="366334" y="2269259"/>
                  <a:pt x="366334" y="2210474"/>
                </a:cubicBezTo>
                <a:lnTo>
                  <a:pt x="366334" y="106439"/>
                </a:lnTo>
                <a:cubicBezTo>
                  <a:pt x="366334" y="47654"/>
                  <a:pt x="413988" y="0"/>
                  <a:pt x="4727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261" y="4771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12563" y="2024909"/>
            <a:ext cx="1353293" cy="229407"/>
            <a:chOff x="3683873" y="5659149"/>
            <a:chExt cx="1353293" cy="229407"/>
          </a:xfrm>
        </p:grpSpPr>
        <p:sp>
          <p:nvSpPr>
            <p:cNvPr id="13" name="Rectangle 12"/>
            <p:cNvSpPr/>
            <p:nvPr/>
          </p:nvSpPr>
          <p:spPr>
            <a:xfrm>
              <a:off x="3683873" y="5659149"/>
              <a:ext cx="1353153" cy="229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3874" y="5664863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76914" y="5664862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70231" y="5664862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62994" y="5664862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56034" y="5664862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50947" y="5665860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44126" y="5665773"/>
              <a:ext cx="193040" cy="218799"/>
            </a:xfrm>
            <a:prstGeom prst="rect">
              <a:avLst/>
            </a:prstGeom>
            <a:solidFill>
              <a:srgbClr val="F0FB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898970" y="4479603"/>
            <a:ext cx="1353153" cy="229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98971" y="4486029"/>
            <a:ext cx="193040" cy="218799"/>
          </a:xfrm>
          <a:prstGeom prst="rect">
            <a:avLst/>
          </a:prstGeom>
          <a:solidFill>
            <a:srgbClr val="F0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92011" y="4486028"/>
            <a:ext cx="193040" cy="2187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85328" y="4486028"/>
            <a:ext cx="193040" cy="218799"/>
          </a:xfrm>
          <a:prstGeom prst="rect">
            <a:avLst/>
          </a:prstGeom>
          <a:solidFill>
            <a:srgbClr val="F0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78091" y="4486028"/>
            <a:ext cx="193040" cy="2187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71131" y="4486028"/>
            <a:ext cx="193040" cy="2187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6044" y="4487026"/>
            <a:ext cx="193040" cy="2187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59223" y="4486939"/>
            <a:ext cx="193040" cy="2187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429344" y="4161782"/>
            <a:ext cx="1336896" cy="2963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429344" y="4709010"/>
            <a:ext cx="1317175" cy="71418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1" name="Group 30"/>
          <p:cNvGrpSpPr/>
          <p:nvPr/>
        </p:nvGrpSpPr>
        <p:grpSpPr>
          <a:xfrm>
            <a:off x="10852787" y="4015028"/>
            <a:ext cx="1353293" cy="229407"/>
            <a:chOff x="10390041" y="5165780"/>
            <a:chExt cx="1353293" cy="229407"/>
          </a:xfrm>
        </p:grpSpPr>
        <p:sp>
          <p:nvSpPr>
            <p:cNvPr id="32" name="Rectangle 31"/>
            <p:cNvSpPr/>
            <p:nvPr/>
          </p:nvSpPr>
          <p:spPr>
            <a:xfrm>
              <a:off x="10390041" y="5165780"/>
              <a:ext cx="1353153" cy="2294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969162" y="5171493"/>
              <a:ext cx="193040" cy="21879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550294" y="5172404"/>
              <a:ext cx="193040" cy="21879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394281" y="5171493"/>
              <a:ext cx="193040" cy="21879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852857" y="5371400"/>
            <a:ext cx="1353153" cy="229407"/>
            <a:chOff x="10364794" y="6522152"/>
            <a:chExt cx="1353153" cy="229407"/>
          </a:xfrm>
        </p:grpSpPr>
        <p:sp>
          <p:nvSpPr>
            <p:cNvPr id="37" name="Rectangle 36"/>
            <p:cNvSpPr/>
            <p:nvPr/>
          </p:nvSpPr>
          <p:spPr>
            <a:xfrm>
              <a:off x="10364794" y="6522152"/>
              <a:ext cx="1353153" cy="2294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57835" y="6527865"/>
              <a:ext cx="193040" cy="2187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136955" y="6527865"/>
              <a:ext cx="193040" cy="2187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331868" y="6528863"/>
              <a:ext cx="193040" cy="2187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364794" y="6527455"/>
              <a:ext cx="193040" cy="2187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7511635" y="3328219"/>
            <a:ext cx="48788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511635" y="3321638"/>
            <a:ext cx="0" cy="2251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365654" y="2083517"/>
            <a:ext cx="9534" cy="147385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729520" y="2083517"/>
            <a:ext cx="0" cy="14738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loud 45"/>
          <p:cNvSpPr/>
          <p:nvPr/>
        </p:nvSpPr>
        <p:spPr bwMode="auto">
          <a:xfrm>
            <a:off x="6902316" y="479775"/>
            <a:ext cx="2943956" cy="149664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Windows update</a:t>
            </a:r>
          </a:p>
        </p:txBody>
      </p:sp>
      <p:sp>
        <p:nvSpPr>
          <p:cNvPr id="47" name="Cloud 46"/>
          <p:cNvSpPr/>
          <p:nvPr/>
        </p:nvSpPr>
        <p:spPr bwMode="auto">
          <a:xfrm>
            <a:off x="10012741" y="820993"/>
            <a:ext cx="2000229" cy="91990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Content Servers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8970068" y="2434328"/>
            <a:ext cx="1921894" cy="11230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875836" y="3892713"/>
            <a:ext cx="251926" cy="2560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958761" y="3597446"/>
            <a:ext cx="251926" cy="2560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958761" y="4963656"/>
            <a:ext cx="251926" cy="2560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986704" y="2010933"/>
            <a:ext cx="251926" cy="2560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43266" y="2686714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44824" y="3002861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768533" y="2693760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9720309" y="2692605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709303" y="3983485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728547" y="4592264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765667" y="3002861"/>
            <a:ext cx="251926" cy="256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7459" y="3913700"/>
            <a:ext cx="6464359" cy="277306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checks for updates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Windows Update service returns update information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asks Windows Update service for download sources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Service provides Windows Update Content Server D and clients B and C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requests specific small pieces of the update file from Windows Update Content Server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clients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B, C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B, C, 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fulfill the download requests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checks the hash of each piece of the update file, discards pieces where hashes don’t match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checks the hash of the entire file before installing</a:t>
            </a:r>
          </a:p>
        </p:txBody>
      </p:sp>
    </p:spTree>
    <p:extLst>
      <p:ext uri="{BB962C8B-B14F-4D97-AF65-F5344CB8AC3E}">
        <p14:creationId xmlns:p14="http://schemas.microsoft.com/office/powerpoint/2010/main" val="26132953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690261" y="-156"/>
            <a:ext cx="5746213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" y="141287"/>
            <a:ext cx="6249153" cy="917575"/>
          </a:xfrm>
        </p:spPr>
        <p:txBody>
          <a:bodyPr/>
          <a:lstStyle/>
          <a:p>
            <a:r>
              <a:rPr lang="en-US" sz="4700" dirty="0"/>
              <a:t>Delivery Optimization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80570" y="113506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Policies available for IT administrators: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Group PCs by location (default is based on NAT external IP)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Control bandwidth limits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Configure cache size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With Windows 10 1511 and 1607, used by default even with WSUS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Client asks DO service for available peers before grabbing content from WSUS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Policy available to disable (e.g. to use BITS and BranchCache instead)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Superset of configuration options available in Settings 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37" y="375073"/>
            <a:ext cx="4383667" cy="426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18" y="3497185"/>
            <a:ext cx="359583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14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BranchCache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1306544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Existing, well-known feature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Available in Windows 10 Pro (for HTTP/BITS), Enterprise, and Education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Easy to use in “distributed cache” mode, no infrastructure required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Sharing content with other PCs on the same network segment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Simple configuration via Group Policy</a:t>
            </a:r>
          </a:p>
          <a:p>
            <a:pPr marL="342900" marR="0" lvl="0" indent="-34290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Turn on for clients, configure firewall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Add BranchCache feature on servers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985" y="307431"/>
            <a:ext cx="6080460" cy="3274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37" y="3889111"/>
            <a:ext cx="6592756" cy="25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03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BranchCache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1306544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Improvements in Windows 10 for monitoring: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Event log entries indicate how much traffic came from peers vs. server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Improvements coming in ConfigMgr current branch (in preview now):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Dashboard showing traffic from peers vs. server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Great third-party resource for additional information and tools: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http://2pintsoftware.com/2psfaqs/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7" y="3475521"/>
            <a:ext cx="5134284" cy="345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456" y="161026"/>
            <a:ext cx="3950645" cy="31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18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16062"/>
            <a:ext cx="12436475" cy="4876800"/>
            <a:chOff x="0" y="2427353"/>
            <a:chExt cx="12436475" cy="4573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12"/>
            <a:stretch/>
          </p:blipFill>
          <p:spPr>
            <a:xfrm>
              <a:off x="0" y="2427353"/>
              <a:ext cx="12435840" cy="4573054"/>
            </a:xfrm>
            <a:prstGeom prst="rect">
              <a:avLst/>
            </a:prstGeom>
            <a:solidFill>
              <a:srgbClr val="010A07"/>
            </a:solidFill>
            <a:ln>
              <a:noFill/>
            </a:ln>
          </p:spPr>
        </p:pic>
        <p:sp>
          <p:nvSpPr>
            <p:cNvPr id="16" name="Rectangle 1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4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5161" y="1942866"/>
            <a:ext cx="1793407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Windows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5783" y="1731547"/>
            <a:ext cx="171744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3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Windows Server Update Services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76022" y="1731547"/>
            <a:ext cx="1559271" cy="4431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Windows Update for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Updating Tools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8140" y="1524708"/>
            <a:ext cx="167065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3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System Center Configuration Manager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485437" y="2278061"/>
            <a:ext cx="1717405" cy="390196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3716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???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???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???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???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013407" y="2259664"/>
            <a:ext cx="1717405" cy="392036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3716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(BITS)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No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83212" y="2278061"/>
            <a:ext cx="1717405" cy="390197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3716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(BITS)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No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745827" y="2278061"/>
            <a:ext cx="1717405" cy="390197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3716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(optional)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(choices)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(BITS)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No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615632" y="2259665"/>
            <a:ext cx="1717405" cy="392036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3716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Future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(choices)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 (BITS)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Yes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Alternate Content Provider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75986" y="1974849"/>
            <a:ext cx="1670658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3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Third-Party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37" y="2288053"/>
            <a:ext cx="274596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Express packages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047" y="2936383"/>
            <a:ext cx="274596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Peer-to-peer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4639" y="2887662"/>
            <a:ext cx="11963398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4639" y="3573462"/>
            <a:ext cx="11963398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3605" y="3671029"/>
            <a:ext cx="274596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Throttling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724" y="4356829"/>
            <a:ext cx="274596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Scheduled distribution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74639" y="4259262"/>
            <a:ext cx="11963398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639" y="4945062"/>
            <a:ext cx="11963398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84" y="4982198"/>
            <a:ext cx="274596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Advanced capabilities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74639" y="5630862"/>
            <a:ext cx="11963398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627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8199437" y="-477"/>
            <a:ext cx="4237037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Update </a:t>
            </a:r>
            <a:br>
              <a:rPr lang="en-US" dirty="0"/>
            </a:br>
            <a:r>
              <a:rPr lang="en-US" dirty="0"/>
              <a:t>for 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037" y="6499518"/>
            <a:ext cx="4927890" cy="502944"/>
          </a:xfrm>
          <a:prstGeom prst="rect">
            <a:avLst/>
          </a:prstGeom>
          <a:noFill/>
        </p:spPr>
        <p:txBody>
          <a:bodyPr wrap="square" lIns="139851" tIns="111880" rIns="139851" bIns="111880" rtlCol="0">
            <a:spAutoFit/>
          </a:bodyPr>
          <a:lstStyle>
            <a:defPPr>
              <a:defRPr lang="en-US"/>
            </a:defPPr>
            <a:lvl1pPr defTabSz="932394">
              <a:lnSpc>
                <a:spcPct val="90000"/>
              </a:lnSpc>
              <a:spcBef>
                <a:spcPts val="612"/>
              </a:spcBef>
              <a:defRPr sz="2000" spc="0">
                <a:ln w="3175">
                  <a:noFill/>
                </a:ln>
                <a:gradFill>
                  <a:gsLst>
                    <a:gs pos="2917">
                      <a:srgbClr val="505050"/>
                    </a:gs>
                    <a:gs pos="57000">
                      <a:srgbClr val="50505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New policies for Windows 10 1607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255" y="3841810"/>
            <a:ext cx="313274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32394">
              <a:lnSpc>
                <a:spcPct val="90000"/>
              </a:lnSpc>
              <a:spcBef>
                <a:spcPts val="612"/>
              </a:spcBef>
              <a:defRPr sz="2000" spc="0">
                <a:ln w="3175">
                  <a:noFill/>
                </a:ln>
                <a:gradFill>
                  <a:gsLst>
                    <a:gs pos="2917">
                      <a:srgbClr val="505050"/>
                    </a:gs>
                    <a:gs pos="57000">
                      <a:srgbClr val="50505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612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 Semibold" panose="020B0702040204020203" pitchFamily="34" charset="0"/>
              </a:rPr>
              <a:t>Capabilities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7037" y="4040011"/>
            <a:ext cx="4574429" cy="2365596"/>
            <a:chOff x="435279" y="4163342"/>
            <a:chExt cx="4768093" cy="251141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643259" y="4163342"/>
              <a:ext cx="1560113" cy="123426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37141" rIns="93260" bIns="9142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Active Hours maintenance windows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Summer ‘16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39269" y="5440495"/>
              <a:ext cx="1560113" cy="123426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37141" rIns="91427" bIns="9142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Integration with your existing tools like System Center</a:t>
              </a:r>
            </a:p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Coming soon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35279" y="4163342"/>
              <a:ext cx="1560113" cy="1234264"/>
              <a:chOff x="435279" y="4163342"/>
              <a:chExt cx="1560113" cy="123426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35279" y="4163342"/>
                <a:ext cx="1560113" cy="1234264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0">
                <a:solidFill>
                  <a:schemeClr val="tx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41" tIns="137141" rIns="91427" bIns="914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Time to test 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and validate feature updates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Summer ‘15</a:t>
                </a:r>
              </a:p>
            </p:txBody>
          </p: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>
                <a:off x="1586823" y="4974517"/>
                <a:ext cx="320040" cy="320040"/>
                <a:chOff x="6320857" y="4898136"/>
                <a:chExt cx="1549967" cy="1549967"/>
              </a:xfrm>
            </p:grpSpPr>
            <p:sp>
              <p:nvSpPr>
                <p:cNvPr id="34" name="Freeform 6"/>
                <p:cNvSpPr>
                  <a:spLocks noEditPoints="1"/>
                </p:cNvSpPr>
                <p:nvPr/>
              </p:nvSpPr>
              <p:spPr bwMode="auto">
                <a:xfrm>
                  <a:off x="6320857" y="4898136"/>
                  <a:ext cx="1549967" cy="1549967"/>
                </a:xfrm>
                <a:custGeom>
                  <a:avLst/>
                  <a:gdLst>
                    <a:gd name="T0" fmla="*/ 127 w 255"/>
                    <a:gd name="T1" fmla="*/ 255 h 255"/>
                    <a:gd name="T2" fmla="*/ 0 w 255"/>
                    <a:gd name="T3" fmla="*/ 127 h 255"/>
                    <a:gd name="T4" fmla="*/ 127 w 255"/>
                    <a:gd name="T5" fmla="*/ 0 h 255"/>
                    <a:gd name="T6" fmla="*/ 255 w 255"/>
                    <a:gd name="T7" fmla="*/ 127 h 255"/>
                    <a:gd name="T8" fmla="*/ 127 w 255"/>
                    <a:gd name="T9" fmla="*/ 255 h 255"/>
                    <a:gd name="T10" fmla="*/ 127 w 255"/>
                    <a:gd name="T11" fmla="*/ 8 h 255"/>
                    <a:gd name="T12" fmla="*/ 8 w 255"/>
                    <a:gd name="T13" fmla="*/ 127 h 255"/>
                    <a:gd name="T14" fmla="*/ 127 w 255"/>
                    <a:gd name="T15" fmla="*/ 247 h 255"/>
                    <a:gd name="T16" fmla="*/ 247 w 255"/>
                    <a:gd name="T17" fmla="*/ 127 h 255"/>
                    <a:gd name="T18" fmla="*/ 127 w 255"/>
                    <a:gd name="T19" fmla="*/ 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255">
                      <a:moveTo>
                        <a:pt x="127" y="255"/>
                      </a:moveTo>
                      <a:cubicBezTo>
                        <a:pt x="57" y="255"/>
                        <a:pt x="0" y="197"/>
                        <a:pt x="0" y="127"/>
                      </a:cubicBezTo>
                      <a:cubicBezTo>
                        <a:pt x="0" y="57"/>
                        <a:pt x="57" y="0"/>
                        <a:pt x="127" y="0"/>
                      </a:cubicBezTo>
                      <a:cubicBezTo>
                        <a:pt x="197" y="0"/>
                        <a:pt x="255" y="57"/>
                        <a:pt x="255" y="127"/>
                      </a:cubicBezTo>
                      <a:cubicBezTo>
                        <a:pt x="255" y="197"/>
                        <a:pt x="197" y="255"/>
                        <a:pt x="127" y="255"/>
                      </a:cubicBezTo>
                      <a:close/>
                      <a:moveTo>
                        <a:pt x="127" y="8"/>
                      </a:moveTo>
                      <a:cubicBezTo>
                        <a:pt x="61" y="8"/>
                        <a:pt x="8" y="61"/>
                        <a:pt x="8" y="127"/>
                      </a:cubicBezTo>
                      <a:cubicBezTo>
                        <a:pt x="8" y="193"/>
                        <a:pt x="61" y="247"/>
                        <a:pt x="127" y="247"/>
                      </a:cubicBezTo>
                      <a:cubicBezTo>
                        <a:pt x="193" y="247"/>
                        <a:pt x="247" y="193"/>
                        <a:pt x="247" y="127"/>
                      </a:cubicBezTo>
                      <a:cubicBezTo>
                        <a:pt x="247" y="61"/>
                        <a:pt x="193" y="8"/>
                        <a:pt x="127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 rot="18600000">
                  <a:off x="6660972" y="5323963"/>
                  <a:ext cx="869736" cy="501462"/>
                </a:xfrm>
                <a:custGeom>
                  <a:avLst/>
                  <a:gdLst>
                    <a:gd name="connsiteX0" fmla="*/ 865389 w 869736"/>
                    <a:gd name="connsiteY0" fmla="*/ 375705 h 501462"/>
                    <a:gd name="connsiteX1" fmla="*/ 869736 w 869736"/>
                    <a:gd name="connsiteY1" fmla="*/ 425394 h 501462"/>
                    <a:gd name="connsiteX2" fmla="*/ 274 w 869736"/>
                    <a:gd name="connsiteY2" fmla="*/ 501462 h 501462"/>
                    <a:gd name="connsiteX3" fmla="*/ 1205 w 869736"/>
                    <a:gd name="connsiteY3" fmla="*/ 498786 h 501462"/>
                    <a:gd name="connsiteX4" fmla="*/ 0 w 869736"/>
                    <a:gd name="connsiteY4" fmla="*/ 498786 h 501462"/>
                    <a:gd name="connsiteX5" fmla="*/ 0 w 869736"/>
                    <a:gd name="connsiteY5" fmla="*/ 0 h 501462"/>
                    <a:gd name="connsiteX6" fmla="*/ 49879 w 869736"/>
                    <a:gd name="connsiteY6" fmla="*/ 0 h 501462"/>
                    <a:gd name="connsiteX7" fmla="*/ 49879 w 869736"/>
                    <a:gd name="connsiteY7" fmla="*/ 447053 h 50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9736" h="501462">
                      <a:moveTo>
                        <a:pt x="865389" y="375705"/>
                      </a:moveTo>
                      <a:lnTo>
                        <a:pt x="869736" y="425394"/>
                      </a:lnTo>
                      <a:lnTo>
                        <a:pt x="274" y="501462"/>
                      </a:lnTo>
                      <a:lnTo>
                        <a:pt x="1205" y="498786"/>
                      </a:lnTo>
                      <a:lnTo>
                        <a:pt x="0" y="498786"/>
                      </a:lnTo>
                      <a:lnTo>
                        <a:pt x="0" y="0"/>
                      </a:lnTo>
                      <a:lnTo>
                        <a:pt x="49879" y="0"/>
                      </a:lnTo>
                      <a:lnTo>
                        <a:pt x="49879" y="44705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2039269" y="4163342"/>
              <a:ext cx="1560113" cy="1234264"/>
              <a:chOff x="2039269" y="4163342"/>
              <a:chExt cx="1560113" cy="123426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039269" y="4163342"/>
                <a:ext cx="1560113" cy="1234264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0">
                <a:solidFill>
                  <a:schemeClr val="tx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41" tIns="137141" rIns="91427" bIns="914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Ability to 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create internal deployment groups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Fall ‘15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6" name="Group 35"/>
              <p:cNvGrpSpPr>
                <a:grpSpLocks noChangeAspect="1"/>
              </p:cNvGrpSpPr>
              <p:nvPr/>
            </p:nvGrpSpPr>
            <p:grpSpPr>
              <a:xfrm>
                <a:off x="3157792" y="4974517"/>
                <a:ext cx="320040" cy="320040"/>
                <a:chOff x="6320857" y="4898136"/>
                <a:chExt cx="1549967" cy="1549967"/>
              </a:xfrm>
            </p:grpSpPr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6320857" y="4898136"/>
                  <a:ext cx="1549967" cy="1549967"/>
                </a:xfrm>
                <a:custGeom>
                  <a:avLst/>
                  <a:gdLst>
                    <a:gd name="T0" fmla="*/ 127 w 255"/>
                    <a:gd name="T1" fmla="*/ 255 h 255"/>
                    <a:gd name="T2" fmla="*/ 0 w 255"/>
                    <a:gd name="T3" fmla="*/ 127 h 255"/>
                    <a:gd name="T4" fmla="*/ 127 w 255"/>
                    <a:gd name="T5" fmla="*/ 0 h 255"/>
                    <a:gd name="T6" fmla="*/ 255 w 255"/>
                    <a:gd name="T7" fmla="*/ 127 h 255"/>
                    <a:gd name="T8" fmla="*/ 127 w 255"/>
                    <a:gd name="T9" fmla="*/ 255 h 255"/>
                    <a:gd name="T10" fmla="*/ 127 w 255"/>
                    <a:gd name="T11" fmla="*/ 8 h 255"/>
                    <a:gd name="T12" fmla="*/ 8 w 255"/>
                    <a:gd name="T13" fmla="*/ 127 h 255"/>
                    <a:gd name="T14" fmla="*/ 127 w 255"/>
                    <a:gd name="T15" fmla="*/ 247 h 255"/>
                    <a:gd name="T16" fmla="*/ 247 w 255"/>
                    <a:gd name="T17" fmla="*/ 127 h 255"/>
                    <a:gd name="T18" fmla="*/ 127 w 255"/>
                    <a:gd name="T19" fmla="*/ 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255">
                      <a:moveTo>
                        <a:pt x="127" y="255"/>
                      </a:moveTo>
                      <a:cubicBezTo>
                        <a:pt x="57" y="255"/>
                        <a:pt x="0" y="197"/>
                        <a:pt x="0" y="127"/>
                      </a:cubicBezTo>
                      <a:cubicBezTo>
                        <a:pt x="0" y="57"/>
                        <a:pt x="57" y="0"/>
                        <a:pt x="127" y="0"/>
                      </a:cubicBezTo>
                      <a:cubicBezTo>
                        <a:pt x="197" y="0"/>
                        <a:pt x="255" y="57"/>
                        <a:pt x="255" y="127"/>
                      </a:cubicBezTo>
                      <a:cubicBezTo>
                        <a:pt x="255" y="197"/>
                        <a:pt x="197" y="255"/>
                        <a:pt x="127" y="255"/>
                      </a:cubicBezTo>
                      <a:close/>
                      <a:moveTo>
                        <a:pt x="127" y="8"/>
                      </a:moveTo>
                      <a:cubicBezTo>
                        <a:pt x="61" y="8"/>
                        <a:pt x="8" y="61"/>
                        <a:pt x="8" y="127"/>
                      </a:cubicBezTo>
                      <a:cubicBezTo>
                        <a:pt x="8" y="193"/>
                        <a:pt x="61" y="247"/>
                        <a:pt x="127" y="247"/>
                      </a:cubicBezTo>
                      <a:cubicBezTo>
                        <a:pt x="193" y="247"/>
                        <a:pt x="247" y="193"/>
                        <a:pt x="247" y="127"/>
                      </a:cubicBezTo>
                      <a:cubicBezTo>
                        <a:pt x="247" y="61"/>
                        <a:pt x="193" y="8"/>
                        <a:pt x="127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 rot="18600000">
                  <a:off x="6660972" y="5323963"/>
                  <a:ext cx="869736" cy="501462"/>
                </a:xfrm>
                <a:custGeom>
                  <a:avLst/>
                  <a:gdLst>
                    <a:gd name="connsiteX0" fmla="*/ 865389 w 869736"/>
                    <a:gd name="connsiteY0" fmla="*/ 375705 h 501462"/>
                    <a:gd name="connsiteX1" fmla="*/ 869736 w 869736"/>
                    <a:gd name="connsiteY1" fmla="*/ 425394 h 501462"/>
                    <a:gd name="connsiteX2" fmla="*/ 274 w 869736"/>
                    <a:gd name="connsiteY2" fmla="*/ 501462 h 501462"/>
                    <a:gd name="connsiteX3" fmla="*/ 1205 w 869736"/>
                    <a:gd name="connsiteY3" fmla="*/ 498786 h 501462"/>
                    <a:gd name="connsiteX4" fmla="*/ 0 w 869736"/>
                    <a:gd name="connsiteY4" fmla="*/ 498786 h 501462"/>
                    <a:gd name="connsiteX5" fmla="*/ 0 w 869736"/>
                    <a:gd name="connsiteY5" fmla="*/ 0 h 501462"/>
                    <a:gd name="connsiteX6" fmla="*/ 49879 w 869736"/>
                    <a:gd name="connsiteY6" fmla="*/ 0 h 501462"/>
                    <a:gd name="connsiteX7" fmla="*/ 49879 w 869736"/>
                    <a:gd name="connsiteY7" fmla="*/ 447053 h 50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9736" h="501462">
                      <a:moveTo>
                        <a:pt x="865389" y="375705"/>
                      </a:moveTo>
                      <a:lnTo>
                        <a:pt x="869736" y="425394"/>
                      </a:lnTo>
                      <a:lnTo>
                        <a:pt x="274" y="501462"/>
                      </a:lnTo>
                      <a:lnTo>
                        <a:pt x="1205" y="498786"/>
                      </a:lnTo>
                      <a:lnTo>
                        <a:pt x="0" y="498786"/>
                      </a:lnTo>
                      <a:lnTo>
                        <a:pt x="0" y="0"/>
                      </a:lnTo>
                      <a:lnTo>
                        <a:pt x="49879" y="0"/>
                      </a:lnTo>
                      <a:lnTo>
                        <a:pt x="49879" y="44705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435279" y="5440495"/>
              <a:ext cx="1560113" cy="1234264"/>
              <a:chOff x="435279" y="5440495"/>
              <a:chExt cx="1560113" cy="1234264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35279" y="5440495"/>
                <a:ext cx="1560113" cy="1234264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0">
                <a:solidFill>
                  <a:schemeClr val="tx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41" tIns="137141" rIns="91427" bIns="914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Peer to peer delivery to optimize for bandwidth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Summer ‘15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1586823" y="6242685"/>
                <a:ext cx="320040" cy="320040"/>
                <a:chOff x="6320857" y="4898136"/>
                <a:chExt cx="1549967" cy="1549967"/>
              </a:xfrm>
            </p:grpSpPr>
            <p:sp>
              <p:nvSpPr>
                <p:cNvPr id="40" name="Freeform 6"/>
                <p:cNvSpPr>
                  <a:spLocks noEditPoints="1"/>
                </p:cNvSpPr>
                <p:nvPr/>
              </p:nvSpPr>
              <p:spPr bwMode="auto">
                <a:xfrm>
                  <a:off x="6320857" y="4898136"/>
                  <a:ext cx="1549967" cy="1549967"/>
                </a:xfrm>
                <a:custGeom>
                  <a:avLst/>
                  <a:gdLst>
                    <a:gd name="T0" fmla="*/ 127 w 255"/>
                    <a:gd name="T1" fmla="*/ 255 h 255"/>
                    <a:gd name="T2" fmla="*/ 0 w 255"/>
                    <a:gd name="T3" fmla="*/ 127 h 255"/>
                    <a:gd name="T4" fmla="*/ 127 w 255"/>
                    <a:gd name="T5" fmla="*/ 0 h 255"/>
                    <a:gd name="T6" fmla="*/ 255 w 255"/>
                    <a:gd name="T7" fmla="*/ 127 h 255"/>
                    <a:gd name="T8" fmla="*/ 127 w 255"/>
                    <a:gd name="T9" fmla="*/ 255 h 255"/>
                    <a:gd name="T10" fmla="*/ 127 w 255"/>
                    <a:gd name="T11" fmla="*/ 8 h 255"/>
                    <a:gd name="T12" fmla="*/ 8 w 255"/>
                    <a:gd name="T13" fmla="*/ 127 h 255"/>
                    <a:gd name="T14" fmla="*/ 127 w 255"/>
                    <a:gd name="T15" fmla="*/ 247 h 255"/>
                    <a:gd name="T16" fmla="*/ 247 w 255"/>
                    <a:gd name="T17" fmla="*/ 127 h 255"/>
                    <a:gd name="T18" fmla="*/ 127 w 255"/>
                    <a:gd name="T19" fmla="*/ 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255">
                      <a:moveTo>
                        <a:pt x="127" y="255"/>
                      </a:moveTo>
                      <a:cubicBezTo>
                        <a:pt x="57" y="255"/>
                        <a:pt x="0" y="197"/>
                        <a:pt x="0" y="127"/>
                      </a:cubicBezTo>
                      <a:cubicBezTo>
                        <a:pt x="0" y="57"/>
                        <a:pt x="57" y="0"/>
                        <a:pt x="127" y="0"/>
                      </a:cubicBezTo>
                      <a:cubicBezTo>
                        <a:pt x="197" y="0"/>
                        <a:pt x="255" y="57"/>
                        <a:pt x="255" y="127"/>
                      </a:cubicBezTo>
                      <a:cubicBezTo>
                        <a:pt x="255" y="197"/>
                        <a:pt x="197" y="255"/>
                        <a:pt x="127" y="255"/>
                      </a:cubicBezTo>
                      <a:close/>
                      <a:moveTo>
                        <a:pt x="127" y="8"/>
                      </a:moveTo>
                      <a:cubicBezTo>
                        <a:pt x="61" y="8"/>
                        <a:pt x="8" y="61"/>
                        <a:pt x="8" y="127"/>
                      </a:cubicBezTo>
                      <a:cubicBezTo>
                        <a:pt x="8" y="193"/>
                        <a:pt x="61" y="247"/>
                        <a:pt x="127" y="247"/>
                      </a:cubicBezTo>
                      <a:cubicBezTo>
                        <a:pt x="193" y="247"/>
                        <a:pt x="247" y="193"/>
                        <a:pt x="247" y="127"/>
                      </a:cubicBezTo>
                      <a:cubicBezTo>
                        <a:pt x="247" y="61"/>
                        <a:pt x="193" y="8"/>
                        <a:pt x="127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 rot="18600000">
                  <a:off x="6660972" y="5323963"/>
                  <a:ext cx="869736" cy="501462"/>
                </a:xfrm>
                <a:custGeom>
                  <a:avLst/>
                  <a:gdLst>
                    <a:gd name="connsiteX0" fmla="*/ 865389 w 869736"/>
                    <a:gd name="connsiteY0" fmla="*/ 375705 h 501462"/>
                    <a:gd name="connsiteX1" fmla="*/ 869736 w 869736"/>
                    <a:gd name="connsiteY1" fmla="*/ 425394 h 501462"/>
                    <a:gd name="connsiteX2" fmla="*/ 274 w 869736"/>
                    <a:gd name="connsiteY2" fmla="*/ 501462 h 501462"/>
                    <a:gd name="connsiteX3" fmla="*/ 1205 w 869736"/>
                    <a:gd name="connsiteY3" fmla="*/ 498786 h 501462"/>
                    <a:gd name="connsiteX4" fmla="*/ 0 w 869736"/>
                    <a:gd name="connsiteY4" fmla="*/ 498786 h 501462"/>
                    <a:gd name="connsiteX5" fmla="*/ 0 w 869736"/>
                    <a:gd name="connsiteY5" fmla="*/ 0 h 501462"/>
                    <a:gd name="connsiteX6" fmla="*/ 49879 w 869736"/>
                    <a:gd name="connsiteY6" fmla="*/ 0 h 501462"/>
                    <a:gd name="connsiteX7" fmla="*/ 49879 w 869736"/>
                    <a:gd name="connsiteY7" fmla="*/ 447053 h 50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9736" h="501462">
                      <a:moveTo>
                        <a:pt x="865389" y="375705"/>
                      </a:moveTo>
                      <a:lnTo>
                        <a:pt x="869736" y="425394"/>
                      </a:lnTo>
                      <a:lnTo>
                        <a:pt x="274" y="501462"/>
                      </a:lnTo>
                      <a:lnTo>
                        <a:pt x="1205" y="498786"/>
                      </a:lnTo>
                      <a:lnTo>
                        <a:pt x="0" y="498786"/>
                      </a:lnTo>
                      <a:lnTo>
                        <a:pt x="0" y="0"/>
                      </a:lnTo>
                      <a:lnTo>
                        <a:pt x="49879" y="0"/>
                      </a:lnTo>
                      <a:lnTo>
                        <a:pt x="49879" y="44705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3643259" y="5440495"/>
              <a:ext cx="1560113" cy="1234264"/>
              <a:chOff x="3643259" y="5440495"/>
              <a:chExt cx="1560113" cy="1234264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3643259" y="5440495"/>
                <a:ext cx="1560113" cy="1234264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41" tIns="137141" rIns="91427" bIns="914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Access to Current branch and Current branch for Business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Summer ‘15</a:t>
                </a:r>
              </a:p>
              <a:p>
                <a:pPr marL="0" marR="0" lvl="0" indent="0" defTabSz="93229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>
                <a:off x="4788721" y="6242685"/>
                <a:ext cx="320040" cy="320040"/>
                <a:chOff x="6320857" y="4898136"/>
                <a:chExt cx="1549967" cy="1549967"/>
              </a:xfrm>
            </p:grpSpPr>
            <p:sp>
              <p:nvSpPr>
                <p:cNvPr id="43" name="Freeform 6"/>
                <p:cNvSpPr>
                  <a:spLocks noEditPoints="1"/>
                </p:cNvSpPr>
                <p:nvPr/>
              </p:nvSpPr>
              <p:spPr bwMode="auto">
                <a:xfrm>
                  <a:off x="6320857" y="4898136"/>
                  <a:ext cx="1549967" cy="1549967"/>
                </a:xfrm>
                <a:custGeom>
                  <a:avLst/>
                  <a:gdLst>
                    <a:gd name="T0" fmla="*/ 127 w 255"/>
                    <a:gd name="T1" fmla="*/ 255 h 255"/>
                    <a:gd name="T2" fmla="*/ 0 w 255"/>
                    <a:gd name="T3" fmla="*/ 127 h 255"/>
                    <a:gd name="T4" fmla="*/ 127 w 255"/>
                    <a:gd name="T5" fmla="*/ 0 h 255"/>
                    <a:gd name="T6" fmla="*/ 255 w 255"/>
                    <a:gd name="T7" fmla="*/ 127 h 255"/>
                    <a:gd name="T8" fmla="*/ 127 w 255"/>
                    <a:gd name="T9" fmla="*/ 255 h 255"/>
                    <a:gd name="T10" fmla="*/ 127 w 255"/>
                    <a:gd name="T11" fmla="*/ 8 h 255"/>
                    <a:gd name="T12" fmla="*/ 8 w 255"/>
                    <a:gd name="T13" fmla="*/ 127 h 255"/>
                    <a:gd name="T14" fmla="*/ 127 w 255"/>
                    <a:gd name="T15" fmla="*/ 247 h 255"/>
                    <a:gd name="T16" fmla="*/ 247 w 255"/>
                    <a:gd name="T17" fmla="*/ 127 h 255"/>
                    <a:gd name="T18" fmla="*/ 127 w 255"/>
                    <a:gd name="T19" fmla="*/ 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255">
                      <a:moveTo>
                        <a:pt x="127" y="255"/>
                      </a:moveTo>
                      <a:cubicBezTo>
                        <a:pt x="57" y="255"/>
                        <a:pt x="0" y="197"/>
                        <a:pt x="0" y="127"/>
                      </a:cubicBezTo>
                      <a:cubicBezTo>
                        <a:pt x="0" y="57"/>
                        <a:pt x="57" y="0"/>
                        <a:pt x="127" y="0"/>
                      </a:cubicBezTo>
                      <a:cubicBezTo>
                        <a:pt x="197" y="0"/>
                        <a:pt x="255" y="57"/>
                        <a:pt x="255" y="127"/>
                      </a:cubicBezTo>
                      <a:cubicBezTo>
                        <a:pt x="255" y="197"/>
                        <a:pt x="197" y="255"/>
                        <a:pt x="127" y="255"/>
                      </a:cubicBezTo>
                      <a:close/>
                      <a:moveTo>
                        <a:pt x="127" y="8"/>
                      </a:moveTo>
                      <a:cubicBezTo>
                        <a:pt x="61" y="8"/>
                        <a:pt x="8" y="61"/>
                        <a:pt x="8" y="127"/>
                      </a:cubicBezTo>
                      <a:cubicBezTo>
                        <a:pt x="8" y="193"/>
                        <a:pt x="61" y="247"/>
                        <a:pt x="127" y="247"/>
                      </a:cubicBezTo>
                      <a:cubicBezTo>
                        <a:pt x="193" y="247"/>
                        <a:pt x="247" y="193"/>
                        <a:pt x="247" y="127"/>
                      </a:cubicBezTo>
                      <a:cubicBezTo>
                        <a:pt x="247" y="61"/>
                        <a:pt x="193" y="8"/>
                        <a:pt x="127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 rot="18600000">
                  <a:off x="6660972" y="5323963"/>
                  <a:ext cx="869736" cy="501462"/>
                </a:xfrm>
                <a:custGeom>
                  <a:avLst/>
                  <a:gdLst>
                    <a:gd name="connsiteX0" fmla="*/ 865389 w 869736"/>
                    <a:gd name="connsiteY0" fmla="*/ 375705 h 501462"/>
                    <a:gd name="connsiteX1" fmla="*/ 869736 w 869736"/>
                    <a:gd name="connsiteY1" fmla="*/ 425394 h 501462"/>
                    <a:gd name="connsiteX2" fmla="*/ 274 w 869736"/>
                    <a:gd name="connsiteY2" fmla="*/ 501462 h 501462"/>
                    <a:gd name="connsiteX3" fmla="*/ 1205 w 869736"/>
                    <a:gd name="connsiteY3" fmla="*/ 498786 h 501462"/>
                    <a:gd name="connsiteX4" fmla="*/ 0 w 869736"/>
                    <a:gd name="connsiteY4" fmla="*/ 498786 h 501462"/>
                    <a:gd name="connsiteX5" fmla="*/ 0 w 869736"/>
                    <a:gd name="connsiteY5" fmla="*/ 0 h 501462"/>
                    <a:gd name="connsiteX6" fmla="*/ 49879 w 869736"/>
                    <a:gd name="connsiteY6" fmla="*/ 0 h 501462"/>
                    <a:gd name="connsiteX7" fmla="*/ 49879 w 869736"/>
                    <a:gd name="connsiteY7" fmla="*/ 447053 h 50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9736" h="501462">
                      <a:moveTo>
                        <a:pt x="865389" y="375705"/>
                      </a:moveTo>
                      <a:lnTo>
                        <a:pt x="869736" y="425394"/>
                      </a:lnTo>
                      <a:lnTo>
                        <a:pt x="274" y="501462"/>
                      </a:lnTo>
                      <a:lnTo>
                        <a:pt x="1205" y="498786"/>
                      </a:lnTo>
                      <a:lnTo>
                        <a:pt x="0" y="498786"/>
                      </a:lnTo>
                      <a:lnTo>
                        <a:pt x="0" y="0"/>
                      </a:lnTo>
                      <a:lnTo>
                        <a:pt x="49879" y="0"/>
                      </a:lnTo>
                      <a:lnTo>
                        <a:pt x="49879" y="44705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4621712" y="4807573"/>
            <a:ext cx="307041" cy="301458"/>
            <a:chOff x="4764299" y="6274352"/>
            <a:chExt cx="307041" cy="301458"/>
          </a:xfrm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4764299" y="6274352"/>
              <a:ext cx="307041" cy="301458"/>
            </a:xfrm>
            <a:custGeom>
              <a:avLst/>
              <a:gdLst>
                <a:gd name="T0" fmla="*/ 127 w 255"/>
                <a:gd name="T1" fmla="*/ 255 h 255"/>
                <a:gd name="T2" fmla="*/ 0 w 255"/>
                <a:gd name="T3" fmla="*/ 127 h 255"/>
                <a:gd name="T4" fmla="*/ 127 w 255"/>
                <a:gd name="T5" fmla="*/ 0 h 255"/>
                <a:gd name="T6" fmla="*/ 255 w 255"/>
                <a:gd name="T7" fmla="*/ 127 h 255"/>
                <a:gd name="T8" fmla="*/ 127 w 255"/>
                <a:gd name="T9" fmla="*/ 255 h 255"/>
                <a:gd name="T10" fmla="*/ 127 w 255"/>
                <a:gd name="T11" fmla="*/ 8 h 255"/>
                <a:gd name="T12" fmla="*/ 8 w 255"/>
                <a:gd name="T13" fmla="*/ 127 h 255"/>
                <a:gd name="T14" fmla="*/ 127 w 255"/>
                <a:gd name="T15" fmla="*/ 247 h 255"/>
                <a:gd name="T16" fmla="*/ 247 w 255"/>
                <a:gd name="T17" fmla="*/ 127 h 255"/>
                <a:gd name="T18" fmla="*/ 127 w 255"/>
                <a:gd name="T19" fmla="*/ 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cubicBezTo>
                    <a:pt x="57" y="255"/>
                    <a:pt x="0" y="19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5" y="57"/>
                    <a:pt x="255" y="127"/>
                  </a:cubicBezTo>
                  <a:cubicBezTo>
                    <a:pt x="255" y="197"/>
                    <a:pt x="197" y="255"/>
                    <a:pt x="127" y="255"/>
                  </a:cubicBezTo>
                  <a:close/>
                  <a:moveTo>
                    <a:pt x="127" y="8"/>
                  </a:moveTo>
                  <a:cubicBezTo>
                    <a:pt x="61" y="8"/>
                    <a:pt x="8" y="61"/>
                    <a:pt x="8" y="127"/>
                  </a:cubicBezTo>
                  <a:cubicBezTo>
                    <a:pt x="8" y="193"/>
                    <a:pt x="61" y="247"/>
                    <a:pt x="127" y="247"/>
                  </a:cubicBezTo>
                  <a:cubicBezTo>
                    <a:pt x="193" y="247"/>
                    <a:pt x="247" y="193"/>
                    <a:pt x="247" y="127"/>
                  </a:cubicBezTo>
                  <a:cubicBezTo>
                    <a:pt x="247" y="61"/>
                    <a:pt x="193" y="8"/>
                    <a:pt x="127" y="8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 rot="18600000">
              <a:off x="4833241" y="6356269"/>
              <a:ext cx="169158" cy="99337"/>
            </a:xfrm>
            <a:custGeom>
              <a:avLst/>
              <a:gdLst>
                <a:gd name="connsiteX0" fmla="*/ 865389 w 869736"/>
                <a:gd name="connsiteY0" fmla="*/ 375705 h 501462"/>
                <a:gd name="connsiteX1" fmla="*/ 869736 w 869736"/>
                <a:gd name="connsiteY1" fmla="*/ 425394 h 501462"/>
                <a:gd name="connsiteX2" fmla="*/ 274 w 869736"/>
                <a:gd name="connsiteY2" fmla="*/ 501462 h 501462"/>
                <a:gd name="connsiteX3" fmla="*/ 1205 w 869736"/>
                <a:gd name="connsiteY3" fmla="*/ 498786 h 501462"/>
                <a:gd name="connsiteX4" fmla="*/ 0 w 869736"/>
                <a:gd name="connsiteY4" fmla="*/ 498786 h 501462"/>
                <a:gd name="connsiteX5" fmla="*/ 0 w 869736"/>
                <a:gd name="connsiteY5" fmla="*/ 0 h 501462"/>
                <a:gd name="connsiteX6" fmla="*/ 49879 w 869736"/>
                <a:gd name="connsiteY6" fmla="*/ 0 h 501462"/>
                <a:gd name="connsiteX7" fmla="*/ 49879 w 869736"/>
                <a:gd name="connsiteY7" fmla="*/ 447053 h 50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736" h="501462">
                  <a:moveTo>
                    <a:pt x="865389" y="375705"/>
                  </a:moveTo>
                  <a:lnTo>
                    <a:pt x="869736" y="425394"/>
                  </a:lnTo>
                  <a:lnTo>
                    <a:pt x="274" y="501462"/>
                  </a:lnTo>
                  <a:lnTo>
                    <a:pt x="1205" y="498786"/>
                  </a:lnTo>
                  <a:lnTo>
                    <a:pt x="0" y="498786"/>
                  </a:lnTo>
                  <a:lnTo>
                    <a:pt x="0" y="0"/>
                  </a:lnTo>
                  <a:lnTo>
                    <a:pt x="49879" y="0"/>
                  </a:lnTo>
                  <a:lnTo>
                    <a:pt x="49879" y="4470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0837" y="1897062"/>
            <a:ext cx="7391400" cy="1641717"/>
          </a:xfrm>
          <a:prstGeom prst="rect">
            <a:avLst/>
          </a:prstGeom>
          <a:noFill/>
        </p:spPr>
        <p:txBody>
          <a:bodyPr wrap="square" lIns="139851" tIns="111880" rIns="139851" bIns="111880" rtlCol="0">
            <a:spAutoFit/>
          </a:bodyPr>
          <a:lstStyle>
            <a:defPPr>
              <a:defRPr lang="en-US"/>
            </a:defPPr>
            <a:lvl1pPr defTabSz="932394">
              <a:lnSpc>
                <a:spcPct val="90000"/>
              </a:lnSpc>
              <a:spcBef>
                <a:spcPts val="612"/>
              </a:spcBef>
              <a:defRPr sz="2000" spc="0">
                <a:ln w="3175">
                  <a:noFill/>
                </a:ln>
                <a:gradFill>
                  <a:gsLst>
                    <a:gs pos="2917">
                      <a:srgbClr val="505050"/>
                    </a:gs>
                    <a:gs pos="57000">
                      <a:srgbClr val="50505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Policies implemented in Windows 10 1511, effective for the next feature upgrade deployment</a:t>
            </a:r>
          </a:p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Now targeting KMS-activated PCs</a:t>
            </a:r>
          </a:p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Not applicable for LTSB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504236" y="590751"/>
          <a:ext cx="3659966" cy="18774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120467143"/>
                    </a:ext>
                  </a:extLst>
                </a:gridCol>
                <a:gridCol w="2135965">
                  <a:extLst>
                    <a:ext uri="{9D8B030D-6E8A-4147-A177-3AD203B41FA5}">
                      <a16:colId xmlns:a16="http://schemas.microsoft.com/office/drawing/2014/main" val="3916655690"/>
                    </a:ext>
                  </a:extLst>
                </a:gridCol>
              </a:tblGrid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3139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Peer to 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Delivery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7864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Throttling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(BITS)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501179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3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31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123237" y="0"/>
            <a:ext cx="4313238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Server </a:t>
            </a:r>
            <a:br>
              <a:rPr lang="en-US" dirty="0"/>
            </a:br>
            <a:r>
              <a:rPr lang="en-US" dirty="0"/>
              <a:t>Update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81" y="1977049"/>
            <a:ext cx="7390555" cy="2638913"/>
          </a:xfrm>
          <a:prstGeom prst="rect">
            <a:avLst/>
          </a:prstGeom>
          <a:noFill/>
        </p:spPr>
        <p:txBody>
          <a:bodyPr wrap="square" lIns="139851" tIns="111880" rIns="139851" bIns="111880" rtlCol="0">
            <a:spAutoFit/>
          </a:bodyPr>
          <a:lstStyle>
            <a:defPPr>
              <a:defRPr lang="en-US"/>
            </a:defPPr>
            <a:lvl1pPr defTabSz="932394">
              <a:lnSpc>
                <a:spcPct val="90000"/>
              </a:lnSpc>
              <a:spcBef>
                <a:spcPts val="612"/>
              </a:spcBef>
              <a:defRPr sz="2000" spc="0">
                <a:ln w="3175">
                  <a:noFill/>
                </a:ln>
                <a:gradFill>
                  <a:gsLst>
                    <a:gs pos="2917">
                      <a:srgbClr val="505050"/>
                    </a:gs>
                    <a:gs pos="57000">
                      <a:srgbClr val="50505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Updated to support Windows 10 feature upgrades, including upgrades from </a:t>
            </a:r>
            <a:r>
              <a:rPr kumimoji="0" lang="en-US" sz="2400" b="0" i="0" u="none" strike="noStrike" kern="0" cap="none" spc="0" normalizeH="0" baseline="0" noProof="0" dirty="0" err="1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downlevel</a:t>
            </a: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 OSes</a:t>
            </a:r>
          </a:p>
          <a:p>
            <a:pPr marL="285750" marR="0" lvl="0" indent="-28575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Requires WSUS 4.0 (Windows Server 2012 or above) </a:t>
            </a:r>
            <a:b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</a:b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with KB3095113</a:t>
            </a:r>
          </a:p>
          <a:p>
            <a:pPr marL="285750" marR="0" lvl="0" indent="-28575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See </a:t>
            </a: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  <a:hlinkClick r:id="rId3"/>
              </a:rPr>
              <a:t>http://blogs.technet.com/b/wsus/archive/2015/12/04/important-update-for-wsus-4-0-kb-3095113.aspx</a:t>
            </a: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 for an important note</a:t>
            </a:r>
            <a:b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</a:b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Segoe UI" panose="020B0502040204020203" pitchFamily="34" charset="0"/>
            </a:endParaRPr>
          </a:p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Not applicable for LTSB</a:t>
            </a:r>
            <a:endParaRPr kumimoji="0" lang="en-US" sz="2000" b="0" i="0" u="none" strike="noStrike" kern="0" cap="none" spc="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504236" y="590751"/>
          <a:ext cx="3659966" cy="2151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120467143"/>
                    </a:ext>
                  </a:extLst>
                </a:gridCol>
                <a:gridCol w="2135965">
                  <a:extLst>
                    <a:ext uri="{9D8B030D-6E8A-4147-A177-3AD203B41FA5}">
                      <a16:colId xmlns:a16="http://schemas.microsoft.com/office/drawing/2014/main" val="3916655690"/>
                    </a:ext>
                  </a:extLst>
                </a:gridCol>
              </a:tblGrid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3139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Peer to 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Delivery Optimization, BranchCache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7864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Throttling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r>
                        <a:rPr lang="en-US" baseline="0" dirty="0"/>
                        <a:t> (BITS)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501179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3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5336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047037" y="-635"/>
            <a:ext cx="4389438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Center </a:t>
            </a:r>
            <a:br>
              <a:rPr lang="en-US" dirty="0"/>
            </a:br>
            <a:r>
              <a:rPr lang="en-US" dirty="0"/>
              <a:t>Configuration </a:t>
            </a:r>
            <a:br>
              <a:rPr lang="en-US" dirty="0"/>
            </a:br>
            <a:r>
              <a:rPr lang="en-US" dirty="0"/>
              <a:t>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81" y="2846297"/>
            <a:ext cx="7161956" cy="2238804"/>
          </a:xfrm>
          <a:prstGeom prst="rect">
            <a:avLst/>
          </a:prstGeom>
          <a:noFill/>
        </p:spPr>
        <p:txBody>
          <a:bodyPr wrap="square" lIns="139851" tIns="111880" rIns="139851" bIns="111880" rtlCol="0">
            <a:spAutoFit/>
          </a:bodyPr>
          <a:lstStyle>
            <a:defPPr>
              <a:defRPr lang="en-US"/>
            </a:defPPr>
            <a:lvl1pPr defTabSz="932394">
              <a:lnSpc>
                <a:spcPct val="90000"/>
              </a:lnSpc>
              <a:spcBef>
                <a:spcPts val="612"/>
              </a:spcBef>
              <a:defRPr sz="2000" spc="0">
                <a:ln w="3175">
                  <a:noFill/>
                </a:ln>
                <a:gradFill>
                  <a:gsLst>
                    <a:gs pos="2917">
                      <a:srgbClr val="505050"/>
                    </a:gs>
                    <a:gs pos="57000">
                      <a:srgbClr val="50505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System Center Configuration Manager 1602 or later needed to support Windows 10 1607</a:t>
            </a:r>
          </a:p>
          <a:p>
            <a:pPr marL="285750" marR="0" lvl="0" indent="-28575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Requires WSUS 4.0 (Windows Server 2012 or above) with KB3095113</a:t>
            </a:r>
          </a:p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Windows 10 Servicing Plans provide automation</a:t>
            </a:r>
          </a:p>
          <a:p>
            <a:pPr marL="0" marR="0" lvl="0" indent="0" defTabSz="93239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Task sequences can still be used (required for LTSB)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504236" y="590751"/>
          <a:ext cx="3659966" cy="26537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120467143"/>
                    </a:ext>
                  </a:extLst>
                </a:gridCol>
                <a:gridCol w="2135965">
                  <a:extLst>
                    <a:ext uri="{9D8B030D-6E8A-4147-A177-3AD203B41FA5}">
                      <a16:colId xmlns:a16="http://schemas.microsoft.com/office/drawing/2014/main" val="3916655690"/>
                    </a:ext>
                  </a:extLst>
                </a:gridCol>
              </a:tblGrid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3139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Peer to 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BranchCache, </a:t>
                      </a:r>
                      <a:br>
                        <a:rPr lang="en-US" dirty="0"/>
                      </a:br>
                      <a:r>
                        <a:rPr lang="en-US" dirty="0"/>
                        <a:t>Peer Cache (future)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78644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Throttling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r>
                        <a:rPr lang="en-US" baseline="0" dirty="0"/>
                        <a:t> (BITS)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501179"/>
                  </a:ext>
                </a:extLst>
              </a:tr>
              <a:tr h="412468">
                <a:tc>
                  <a:txBody>
                    <a:bodyPr/>
                    <a:lstStyle/>
                    <a:p>
                      <a:r>
                        <a:rPr lang="en-US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Maintenance</a:t>
                      </a:r>
                      <a:r>
                        <a:rPr lang="en-US" baseline="0" dirty="0"/>
                        <a:t> windows, deployment scheduling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3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707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2427353"/>
            <a:ext cx="12436476" cy="4570835"/>
            <a:chOff x="-1" y="2427353"/>
            <a:chExt cx="12436476" cy="4570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71837" y="3760546"/>
            <a:ext cx="568296" cy="568296"/>
            <a:chOff x="5729288" y="3511551"/>
            <a:chExt cx="969963" cy="969963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5969000" y="3756026"/>
              <a:ext cx="485775" cy="477838"/>
            </a:xfrm>
            <a:custGeom>
              <a:avLst/>
              <a:gdLst>
                <a:gd name="T0" fmla="*/ 141 w 306"/>
                <a:gd name="T1" fmla="*/ 14 h 301"/>
                <a:gd name="T2" fmla="*/ 271 w 306"/>
                <a:gd name="T3" fmla="*/ 141 h 301"/>
                <a:gd name="T4" fmla="*/ 0 w 306"/>
                <a:gd name="T5" fmla="*/ 141 h 301"/>
                <a:gd name="T6" fmla="*/ 0 w 306"/>
                <a:gd name="T7" fmla="*/ 160 h 301"/>
                <a:gd name="T8" fmla="*/ 271 w 306"/>
                <a:gd name="T9" fmla="*/ 160 h 301"/>
                <a:gd name="T10" fmla="*/ 141 w 306"/>
                <a:gd name="T11" fmla="*/ 287 h 301"/>
                <a:gd name="T12" fmla="*/ 156 w 306"/>
                <a:gd name="T13" fmla="*/ 301 h 301"/>
                <a:gd name="T14" fmla="*/ 306 w 306"/>
                <a:gd name="T15" fmla="*/ 150 h 301"/>
                <a:gd name="T16" fmla="*/ 156 w 306"/>
                <a:gd name="T17" fmla="*/ 0 h 301"/>
                <a:gd name="T18" fmla="*/ 141 w 306"/>
                <a:gd name="T19" fmla="*/ 1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1">
                  <a:moveTo>
                    <a:pt x="141" y="14"/>
                  </a:moveTo>
                  <a:lnTo>
                    <a:pt x="271" y="141"/>
                  </a:lnTo>
                  <a:lnTo>
                    <a:pt x="0" y="141"/>
                  </a:lnTo>
                  <a:lnTo>
                    <a:pt x="0" y="160"/>
                  </a:lnTo>
                  <a:lnTo>
                    <a:pt x="271" y="160"/>
                  </a:lnTo>
                  <a:lnTo>
                    <a:pt x="141" y="287"/>
                  </a:lnTo>
                  <a:lnTo>
                    <a:pt x="156" y="301"/>
                  </a:lnTo>
                  <a:lnTo>
                    <a:pt x="306" y="150"/>
                  </a:lnTo>
                  <a:lnTo>
                    <a:pt x="156" y="0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5729288" y="3511551"/>
              <a:ext cx="969963" cy="969963"/>
            </a:xfrm>
            <a:custGeom>
              <a:avLst/>
              <a:gdLst>
                <a:gd name="T0" fmla="*/ 127 w 255"/>
                <a:gd name="T1" fmla="*/ 255 h 255"/>
                <a:gd name="T2" fmla="*/ 0 w 255"/>
                <a:gd name="T3" fmla="*/ 127 h 255"/>
                <a:gd name="T4" fmla="*/ 127 w 255"/>
                <a:gd name="T5" fmla="*/ 0 h 255"/>
                <a:gd name="T6" fmla="*/ 255 w 255"/>
                <a:gd name="T7" fmla="*/ 127 h 255"/>
                <a:gd name="T8" fmla="*/ 127 w 255"/>
                <a:gd name="T9" fmla="*/ 255 h 255"/>
                <a:gd name="T10" fmla="*/ 127 w 255"/>
                <a:gd name="T11" fmla="*/ 8 h 255"/>
                <a:gd name="T12" fmla="*/ 8 w 255"/>
                <a:gd name="T13" fmla="*/ 127 h 255"/>
                <a:gd name="T14" fmla="*/ 127 w 255"/>
                <a:gd name="T15" fmla="*/ 247 h 255"/>
                <a:gd name="T16" fmla="*/ 247 w 255"/>
                <a:gd name="T17" fmla="*/ 127 h 255"/>
                <a:gd name="T18" fmla="*/ 127 w 255"/>
                <a:gd name="T19" fmla="*/ 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cubicBezTo>
                    <a:pt x="57" y="255"/>
                    <a:pt x="0" y="19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5" y="57"/>
                    <a:pt x="255" y="127"/>
                  </a:cubicBezTo>
                  <a:cubicBezTo>
                    <a:pt x="255" y="197"/>
                    <a:pt x="197" y="255"/>
                    <a:pt x="127" y="255"/>
                  </a:cubicBezTo>
                  <a:close/>
                  <a:moveTo>
                    <a:pt x="127" y="8"/>
                  </a:moveTo>
                  <a:cubicBezTo>
                    <a:pt x="61" y="8"/>
                    <a:pt x="8" y="61"/>
                    <a:pt x="8" y="127"/>
                  </a:cubicBezTo>
                  <a:cubicBezTo>
                    <a:pt x="8" y="193"/>
                    <a:pt x="61" y="247"/>
                    <a:pt x="127" y="247"/>
                  </a:cubicBezTo>
                  <a:cubicBezTo>
                    <a:pt x="193" y="247"/>
                    <a:pt x="247" y="193"/>
                    <a:pt x="247" y="127"/>
                  </a:cubicBezTo>
                  <a:cubicBezTo>
                    <a:pt x="247" y="61"/>
                    <a:pt x="193" y="8"/>
                    <a:pt x="127" y="8"/>
                  </a:cubicBezTo>
                  <a:close/>
                </a:path>
              </a:pathLst>
            </a:custGeom>
            <a:grpFill/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06035" y="3760546"/>
            <a:ext cx="568296" cy="568296"/>
            <a:chOff x="5729288" y="3511551"/>
            <a:chExt cx="969963" cy="969963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969000" y="3756026"/>
              <a:ext cx="485775" cy="477838"/>
            </a:xfrm>
            <a:custGeom>
              <a:avLst/>
              <a:gdLst>
                <a:gd name="T0" fmla="*/ 141 w 306"/>
                <a:gd name="T1" fmla="*/ 14 h 301"/>
                <a:gd name="T2" fmla="*/ 271 w 306"/>
                <a:gd name="T3" fmla="*/ 141 h 301"/>
                <a:gd name="T4" fmla="*/ 0 w 306"/>
                <a:gd name="T5" fmla="*/ 141 h 301"/>
                <a:gd name="T6" fmla="*/ 0 w 306"/>
                <a:gd name="T7" fmla="*/ 160 h 301"/>
                <a:gd name="T8" fmla="*/ 271 w 306"/>
                <a:gd name="T9" fmla="*/ 160 h 301"/>
                <a:gd name="T10" fmla="*/ 141 w 306"/>
                <a:gd name="T11" fmla="*/ 287 h 301"/>
                <a:gd name="T12" fmla="*/ 156 w 306"/>
                <a:gd name="T13" fmla="*/ 301 h 301"/>
                <a:gd name="T14" fmla="*/ 306 w 306"/>
                <a:gd name="T15" fmla="*/ 150 h 301"/>
                <a:gd name="T16" fmla="*/ 156 w 306"/>
                <a:gd name="T17" fmla="*/ 0 h 301"/>
                <a:gd name="T18" fmla="*/ 141 w 306"/>
                <a:gd name="T19" fmla="*/ 1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1">
                  <a:moveTo>
                    <a:pt x="141" y="14"/>
                  </a:moveTo>
                  <a:lnTo>
                    <a:pt x="271" y="141"/>
                  </a:lnTo>
                  <a:lnTo>
                    <a:pt x="0" y="141"/>
                  </a:lnTo>
                  <a:lnTo>
                    <a:pt x="0" y="160"/>
                  </a:lnTo>
                  <a:lnTo>
                    <a:pt x="271" y="160"/>
                  </a:lnTo>
                  <a:lnTo>
                    <a:pt x="141" y="287"/>
                  </a:lnTo>
                  <a:lnTo>
                    <a:pt x="156" y="301"/>
                  </a:lnTo>
                  <a:lnTo>
                    <a:pt x="306" y="150"/>
                  </a:lnTo>
                  <a:lnTo>
                    <a:pt x="156" y="0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5729288" y="3511551"/>
              <a:ext cx="969963" cy="969963"/>
            </a:xfrm>
            <a:custGeom>
              <a:avLst/>
              <a:gdLst>
                <a:gd name="T0" fmla="*/ 127 w 255"/>
                <a:gd name="T1" fmla="*/ 255 h 255"/>
                <a:gd name="T2" fmla="*/ 0 w 255"/>
                <a:gd name="T3" fmla="*/ 127 h 255"/>
                <a:gd name="T4" fmla="*/ 127 w 255"/>
                <a:gd name="T5" fmla="*/ 0 h 255"/>
                <a:gd name="T6" fmla="*/ 255 w 255"/>
                <a:gd name="T7" fmla="*/ 127 h 255"/>
                <a:gd name="T8" fmla="*/ 127 w 255"/>
                <a:gd name="T9" fmla="*/ 255 h 255"/>
                <a:gd name="T10" fmla="*/ 127 w 255"/>
                <a:gd name="T11" fmla="*/ 8 h 255"/>
                <a:gd name="T12" fmla="*/ 8 w 255"/>
                <a:gd name="T13" fmla="*/ 127 h 255"/>
                <a:gd name="T14" fmla="*/ 127 w 255"/>
                <a:gd name="T15" fmla="*/ 247 h 255"/>
                <a:gd name="T16" fmla="*/ 247 w 255"/>
                <a:gd name="T17" fmla="*/ 127 h 255"/>
                <a:gd name="T18" fmla="*/ 127 w 255"/>
                <a:gd name="T19" fmla="*/ 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cubicBezTo>
                    <a:pt x="57" y="255"/>
                    <a:pt x="0" y="19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5" y="57"/>
                    <a:pt x="255" y="127"/>
                  </a:cubicBezTo>
                  <a:cubicBezTo>
                    <a:pt x="255" y="197"/>
                    <a:pt x="197" y="255"/>
                    <a:pt x="127" y="255"/>
                  </a:cubicBezTo>
                  <a:close/>
                  <a:moveTo>
                    <a:pt x="127" y="8"/>
                  </a:moveTo>
                  <a:cubicBezTo>
                    <a:pt x="61" y="8"/>
                    <a:pt x="8" y="61"/>
                    <a:pt x="8" y="127"/>
                  </a:cubicBezTo>
                  <a:cubicBezTo>
                    <a:pt x="8" y="193"/>
                    <a:pt x="61" y="247"/>
                    <a:pt x="127" y="247"/>
                  </a:cubicBezTo>
                  <a:cubicBezTo>
                    <a:pt x="193" y="247"/>
                    <a:pt x="247" y="193"/>
                    <a:pt x="247" y="127"/>
                  </a:cubicBezTo>
                  <a:cubicBezTo>
                    <a:pt x="247" y="61"/>
                    <a:pt x="193" y="8"/>
                    <a:pt x="127" y="8"/>
                  </a:cubicBezTo>
                  <a:close/>
                </a:path>
              </a:pathLst>
            </a:custGeom>
            <a:grpFill/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Introducing Windows as a Service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639" y="1712216"/>
            <a:ext cx="11678623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A brand new way of building, deploying, and servicing Windows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4242" y="3090429"/>
            <a:ext cx="2926080" cy="3032663"/>
            <a:chOff x="544242" y="3090429"/>
            <a:chExt cx="2926080" cy="3032663"/>
          </a:xfrm>
        </p:grpSpPr>
        <p:sp>
          <p:nvSpPr>
            <p:cNvPr id="17" name="TextBox 16"/>
            <p:cNvSpPr txBox="1"/>
            <p:nvPr/>
          </p:nvSpPr>
          <p:spPr>
            <a:xfrm>
              <a:off x="691030" y="3090429"/>
              <a:ext cx="2632503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Building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4242" y="3654212"/>
              <a:ext cx="2926080" cy="246888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Continual, ongoing development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Deliver new features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twice per year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In the open, to enable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and encourage feedback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0044" y="3090428"/>
            <a:ext cx="3057280" cy="3032664"/>
            <a:chOff x="4510044" y="3090428"/>
            <a:chExt cx="3057280" cy="303266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678853" y="3090428"/>
              <a:ext cx="2888471" cy="443198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Deploying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10044" y="3654212"/>
              <a:ext cx="2926080" cy="246888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Stay current with simple, automated update process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Unmatched application compatibility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Flexible timelines,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methods, tools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75847" y="3090428"/>
            <a:ext cx="2926080" cy="3032664"/>
            <a:chOff x="8475847" y="3090428"/>
            <a:chExt cx="2926080" cy="3032664"/>
          </a:xfrm>
        </p:grpSpPr>
        <p:sp>
          <p:nvSpPr>
            <p:cNvPr id="18" name="TextBox 17"/>
            <p:cNvSpPr txBox="1"/>
            <p:nvPr/>
          </p:nvSpPr>
          <p:spPr>
            <a:xfrm>
              <a:off x="8648094" y="3090428"/>
              <a:ext cx="229280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32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Servicing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475847" y="3654212"/>
              <a:ext cx="2926080" cy="246888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Simplified process,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to ensure consistency,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stability and reliability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Delivered using cumulative updates</a:t>
              </a:r>
            </a:p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Eliminate platform fragmentation for all Windows-based 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55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174E-6 -1.09396E-6 L -0.29704 -1.09396E-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174E-6 -1.09396E-6 L -0.29704 -1.09396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174E-6 -1.09396E-6 L -0.29704 -1.09396E-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822027"/>
            <a:ext cx="12436476" cy="50280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0" y="1818547"/>
            <a:ext cx="12436474" cy="502748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Limited delta upgrade technology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Expanded support for express updates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Configuration Manager peer caching</a:t>
            </a:r>
          </a:p>
        </p:txBody>
      </p:sp>
    </p:spTree>
    <p:extLst>
      <p:ext uri="{BB962C8B-B14F-4D97-AF65-F5344CB8AC3E}">
        <p14:creationId xmlns:p14="http://schemas.microsoft.com/office/powerpoint/2010/main" val="39950107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822027"/>
            <a:ext cx="12436476" cy="50280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0" y="1818547"/>
            <a:ext cx="12436474" cy="502748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Configure Delivery Optimization for Windows 10 updates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https://technet.microsoft.com/en-us/itpro/windows/manage/waas-optimize-windows-10-updates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Configure BranchCache for Windows 10 updates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https://technet.microsoft.com/en-us/itpro/windows/manage/waas-branchcache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Manage updates using Windows Update for Business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https://technet.microsoft.com/en-us/itpro/windows/manage/waas-manage-updates-wufb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Manage Windows 10 updates using Windows Server Update Services (WSUS)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https://technet.microsoft.com/en-us/itpro/windows/manage/waas-manage-updates-wsus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Manage Windows 10 updates using System Center Configuration Manager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https://technet.microsoft.com/en-us/itpro/windows/manage/waas-manage-updates-configuration-manager</a:t>
            </a:r>
          </a:p>
        </p:txBody>
      </p:sp>
    </p:spTree>
    <p:extLst>
      <p:ext uri="{BB962C8B-B14F-4D97-AF65-F5344CB8AC3E}">
        <p14:creationId xmlns:p14="http://schemas.microsoft.com/office/powerpoint/2010/main" val="22387574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822027"/>
            <a:ext cx="12436476" cy="50280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0" y="1818547"/>
            <a:ext cx="12436474" cy="502748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BRK4022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 deeply into BranchCache: learning from the experts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Friday, September 30, 10:45am - 12:00pm, B312 - B314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BRK3173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Upgrade to Windows 10: in depth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Wednesday, September 28, 12:30pm - 1:45pm, SIDNEY MARCUS AUDITORIUM 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BRK3140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Ask the experts – Windows 10 deployment, servicing, and provisioning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Wednesday, September 28, 2:15pm - 3:30pm, SIDNEY MARCUS AUDITORIUM 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BRK3143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Implement Windows as a Service: how Microsoft IT does it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Thursday, September 29, 10:45am - 12:00pm, A1 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BRK3136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Implement Windows as a Service: understanding how to do it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Thursday, September 29, 9:00am - 10:15am, C1 </a:t>
            </a:r>
          </a:p>
        </p:txBody>
      </p:sp>
    </p:spTree>
    <p:extLst>
      <p:ext uri="{BB962C8B-B14F-4D97-AF65-F5344CB8AC3E}">
        <p14:creationId xmlns:p14="http://schemas.microsoft.com/office/powerpoint/2010/main" val="19247431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223518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54747" y="-318"/>
            <a:ext cx="4681728" cy="6995160"/>
            <a:chOff x="7754747" y="-318"/>
            <a:chExt cx="4681728" cy="69951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747" y="1206"/>
              <a:ext cx="4681728" cy="699211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7755064" y="-318"/>
              <a:ext cx="3511654" cy="6995160"/>
            </a:xfrm>
            <a:prstGeom prst="rect">
              <a:avLst/>
            </a:prstGeom>
            <a:gradFill>
              <a:gsLst>
                <a:gs pos="0">
                  <a:srgbClr val="505050">
                    <a:lumMod val="50000"/>
                    <a:alpha val="40000"/>
                  </a:srgbClr>
                </a:gs>
                <a:gs pos="100000">
                  <a:srgbClr val="505050">
                    <a:lumMod val="50000"/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" name="Oval 15" hidden="1"/>
          <p:cNvSpPr/>
          <p:nvPr/>
        </p:nvSpPr>
        <p:spPr bwMode="auto">
          <a:xfrm>
            <a:off x="5685011" y="1752480"/>
            <a:ext cx="446556" cy="446556"/>
          </a:xfrm>
          <a:prstGeom prst="ellipse">
            <a:avLst/>
          </a:prstGeom>
          <a:solidFill>
            <a:srgbClr val="C7C7C7"/>
          </a:solidFill>
          <a:ln w="19050">
            <a:solidFill>
              <a:srgbClr val="C7C7C7"/>
            </a:solidFill>
            <a:prstDash val="solid"/>
            <a:miter lim="800000"/>
          </a:ln>
        </p:spPr>
        <p:txBody>
          <a:bodyPr wrap="square" lIns="237744" tIns="201168" rIns="182880" bIns="18288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20" name="microsoft"/>
          <p:cNvSpPr/>
          <p:nvPr/>
        </p:nvSpPr>
        <p:spPr>
          <a:xfrm>
            <a:off x="323383" y="677862"/>
            <a:ext cx="6862757" cy="7940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32472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-100" normalizeH="0" baseline="0" noProof="0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Call to action</a:t>
            </a:r>
          </a:p>
        </p:txBody>
      </p:sp>
      <p:sp>
        <p:nvSpPr>
          <p:cNvPr id="25" name="Oval 24" hidden="1"/>
          <p:cNvSpPr/>
          <p:nvPr/>
        </p:nvSpPr>
        <p:spPr bwMode="auto">
          <a:xfrm>
            <a:off x="5611808" y="1634031"/>
            <a:ext cx="731520" cy="731520"/>
          </a:xfrm>
          <a:prstGeom prst="ellipse">
            <a:avLst/>
          </a:prstGeom>
          <a:solidFill>
            <a:schemeClr val="tx2"/>
          </a:solidFill>
          <a:ln w="24130">
            <a:noFill/>
            <a:prstDash val="solid"/>
            <a:miter lim="800000"/>
          </a:ln>
        </p:spPr>
        <p:txBody>
          <a:bodyPr wrap="square" lIns="237744" tIns="201168" rIns="182880" bIns="18288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5087" y="2049462"/>
            <a:ext cx="6659347" cy="236693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Implement a peer-to-peer distribution technology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Use express updates (when possible) to reduce quality update size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Help customers solve the size problem for most of their PCs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Check out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  <a:hlinkClick r:id="rId4"/>
              </a:rPr>
              <a:t>http://aka.ms/Waas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 for all the latest information on Windows as a service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61700" y="1617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path" presetSubtype="0" accel="25000" decel="7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4 -0.00068 C -0.00817 -0.05788 0.02987 -0.10055 0.05897 -0.0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" y="-3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9081E-7 -4.10803E-6 L -0.29704 -4.10803E-6 " pathEditMode="relative" rAng="0" ptsTypes="AA">
                                      <p:cBhvr>
                                        <p:cTn id="13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9081E-7 2.85974E-6 L -0.29704 2.85974E-6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 animBg="1"/>
      <p:bldP spid="25" grpId="1" animBg="1"/>
      <p:bldP spid="22" grpId="0"/>
      <p:bldP spid="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as a service: Servicing Windows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639" y="1712216"/>
            <a:ext cx="11678623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With Windows 10 servicing, consistency and simplicity are paramount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" y="2427353"/>
            <a:ext cx="12436476" cy="45708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1030" y="3090429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Quality Updates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4242" y="3654212"/>
            <a:ext cx="5029200" cy="219456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 single cumulative update each month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Security fixes, reliability fixes, bug fixes, etc.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Supersedes the previous month’s update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No new features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Try them out with Security Update Validation Program (SUVP), other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2837" y="3090429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Feature Updates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36049" y="3654212"/>
            <a:ext cx="5029200" cy="219456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Targeting twice per year with new capabilities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Very reliable, with built-in rollback capabilities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Simple deployment using in-place upgrade,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driven by existing tools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Try them out with Insider Preview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237" y="5898428"/>
            <a:ext cx="1124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Changes being implemented for older Windows releases as well</a:t>
            </a:r>
          </a:p>
        </p:txBody>
      </p:sp>
    </p:spTree>
    <p:extLst>
      <p:ext uri="{BB962C8B-B14F-4D97-AF65-F5344CB8AC3E}">
        <p14:creationId xmlns:p14="http://schemas.microsoft.com/office/powerpoint/2010/main" val="23512464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/>
              <a:t>10 Feature </a:t>
            </a:r>
            <a:r>
              <a:rPr lang="en-US" dirty="0"/>
              <a:t>Updates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50837" y="1744661"/>
          <a:ext cx="11582399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5350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Quality Updates</a:t>
            </a:r>
            <a:br>
              <a:rPr lang="en-US" dirty="0"/>
            </a:br>
            <a:r>
              <a:rPr lang="en-US" sz="2800" dirty="0"/>
              <a:t>Windows 10 1511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50837" y="1744661"/>
          <a:ext cx="11582399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493837" y="2506662"/>
            <a:ext cx="10287000" cy="29718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4899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Size Challenge</a:t>
            </a:r>
            <a:br>
              <a:rPr lang="en-US" dirty="0"/>
            </a:br>
            <a:r>
              <a:rPr lang="en-US" sz="3200" dirty="0"/>
              <a:t>Two-year 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822027"/>
            <a:ext cx="12436476" cy="45708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1030" y="2102938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Quality Updates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4242" y="2666720"/>
            <a:ext cx="5029200" cy="245053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1GB per month (on average)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24 months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24GB traffic per PC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Spread over about 36 days (assuming 3 days to deploy each security update)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2837" y="2102938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Feature Updates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36049" y="2666721"/>
            <a:ext cx="5029200" cy="245053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3.5GB for each feature update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4 feature updates in 24 months (eventually)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14GB traffic per PC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Spread over 24 months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507" y="5183842"/>
            <a:ext cx="11246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Which is the bigger challenge?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p.s. Think about LTSB too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31837" y="3650671"/>
            <a:ext cx="2689612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2037" y="3650671"/>
            <a:ext cx="2689612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666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Size Solutions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822027"/>
            <a:ext cx="12436476" cy="4342235"/>
            <a:chOff x="-1" y="2427353"/>
            <a:chExt cx="12436476" cy="457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427353"/>
              <a:ext cx="12436475" cy="45671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2427353"/>
              <a:ext cx="12436475" cy="4570835"/>
            </a:xfrm>
            <a:prstGeom prst="rect">
              <a:avLst/>
            </a:prstGeom>
            <a:solidFill>
              <a:srgbClr val="010A07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1030" y="2102938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Quality Updates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4242" y="2666720"/>
            <a:ext cx="5029200" cy="220214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Express packages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Peer-to-peer distribution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Bandwidth throttling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Scheduled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2837" y="2102938"/>
            <a:ext cx="2632503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Feature Updates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36049" y="2666721"/>
            <a:ext cx="5029200" cy="220214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Peer-to-peer distribution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Limited delta upgrade technology (future)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Bandwidth throttling</a:t>
            </a:r>
          </a:p>
          <a:p>
            <a:pPr marL="342900" marR="0" lvl="0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Scheduled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62056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Windows Update</a:t>
            </a:r>
            <a:br>
              <a:rPr lang="en-US" sz="4700" dirty="0"/>
            </a:br>
            <a:r>
              <a:rPr lang="en-US" sz="4700" dirty="0"/>
              <a:t>Express Packages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215268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Update packages contain multiple components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Each new cumulative update adds some new components, keeps some older ones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Windows Update agent is smart enough to only download the CAB file “chunks” for components that need to be updated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Month 1: Grab everything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Month 2: Grab new components updated since month 1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Separate CAB files built specifically for this; patching tools need to know how to use them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4837" y="144462"/>
            <a:ext cx="4191000" cy="5930940"/>
            <a:chOff x="7208837" y="16087"/>
            <a:chExt cx="4191000" cy="5930940"/>
          </a:xfrm>
        </p:grpSpPr>
        <p:sp>
          <p:nvSpPr>
            <p:cNvPr id="4" name="Rectangle 3"/>
            <p:cNvSpPr/>
            <p:nvPr/>
          </p:nvSpPr>
          <p:spPr bwMode="auto">
            <a:xfrm>
              <a:off x="7361237" y="689227"/>
              <a:ext cx="2819400" cy="52578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08837" y="16087"/>
              <a:ext cx="4191000" cy="7386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Windows Update CAB/MSU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Month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90246" y="4833359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2 v2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490246" y="5402262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1 v3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490246" y="4264456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3 v8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90246" y="3657870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9 v3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490246" y="3066088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5 v4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961437" y="144462"/>
            <a:ext cx="4191000" cy="5930940"/>
            <a:chOff x="7208837" y="16087"/>
            <a:chExt cx="4191000" cy="5930940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7361237" y="689227"/>
              <a:ext cx="2819400" cy="52578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208837" y="16087"/>
              <a:ext cx="4191000" cy="7386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Windows Update CAB/MSU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Month 2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490246" y="4833359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2 v2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490246" y="4264456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3 v8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490246" y="3657870"/>
              <a:ext cx="2545540" cy="489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Component 9 v3</a:t>
              </a: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9242846" y="2582790"/>
            <a:ext cx="2545540" cy="489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Component 7 v2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9242846" y="1971117"/>
            <a:ext cx="2545540" cy="489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Component 1 v4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9242846" y="1359444"/>
            <a:ext cx="2545540" cy="489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Component 5 v5</a:t>
            </a:r>
          </a:p>
        </p:txBody>
      </p:sp>
      <p:sp>
        <p:nvSpPr>
          <p:cNvPr id="9" name="Arrow: Right 8"/>
          <p:cNvSpPr/>
          <p:nvPr/>
        </p:nvSpPr>
        <p:spPr bwMode="auto">
          <a:xfrm>
            <a:off x="8656637" y="3399478"/>
            <a:ext cx="454018" cy="28435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1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83219" y="-156"/>
            <a:ext cx="7053255" cy="699468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108580" cy="917575"/>
          </a:xfrm>
        </p:spPr>
        <p:txBody>
          <a:bodyPr/>
          <a:lstStyle/>
          <a:p>
            <a:r>
              <a:rPr lang="en-US" sz="4700" dirty="0"/>
              <a:t>Distributing content </a:t>
            </a:r>
            <a:br>
              <a:rPr lang="en-US" sz="4700" dirty="0"/>
            </a:br>
            <a:r>
              <a:rPr lang="en-US" sz="4700" dirty="0"/>
              <a:t>using peer-to-peer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0163" y="2152682"/>
            <a:ext cx="4844539" cy="4019518"/>
          </a:xfrm>
          <a:prstGeom prst="rect">
            <a:avLst/>
          </a:prstGeom>
        </p:spPr>
        <p:txBody>
          <a:bodyPr lIns="146304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The server and data center are bottlenecks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The edges of the network have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more capacity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Using peer-to-peer technologies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shifts the traffic to the edges</a:t>
            </a:r>
          </a:p>
          <a:p>
            <a:pPr marL="171450" marR="0" lvl="1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BranchCache (with WSUS,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ConfigMgr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1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Delivery Optimization (with WU, WU for Business)</a:t>
            </a:r>
          </a:p>
          <a:p>
            <a:pPr marL="171450" marR="0" lvl="1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ConfigMgr Peer Cache (future)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90% or more of the traffic can be shifted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Simple to implement, great for large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and small offices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Immediate return on investment</a:t>
            </a: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5576066" y="4562446"/>
            <a:ext cx="745721" cy="530712"/>
          </a:xfrm>
          <a:custGeom>
            <a:avLst/>
            <a:gdLst>
              <a:gd name="T0" fmla="*/ 0 w 1744"/>
              <a:gd name="T1" fmla="*/ 0 h 1242"/>
              <a:gd name="T2" fmla="*/ 0 w 1744"/>
              <a:gd name="T3" fmla="*/ 393 h 1242"/>
              <a:gd name="T4" fmla="*/ 1744 w 1744"/>
              <a:gd name="T5" fmla="*/ 393 h 1242"/>
              <a:gd name="T6" fmla="*/ 1744 w 1744"/>
              <a:gd name="T7" fmla="*/ 0 h 1242"/>
              <a:gd name="T8" fmla="*/ 0 w 1744"/>
              <a:gd name="T9" fmla="*/ 0 h 1242"/>
              <a:gd name="T10" fmla="*/ 1301 w 1744"/>
              <a:gd name="T11" fmla="*/ 336 h 1242"/>
              <a:gd name="T12" fmla="*/ 1123 w 1744"/>
              <a:gd name="T13" fmla="*/ 336 h 1242"/>
              <a:gd name="T14" fmla="*/ 1123 w 1744"/>
              <a:gd name="T15" fmla="*/ 297 h 1242"/>
              <a:gd name="T16" fmla="*/ 1301 w 1744"/>
              <a:gd name="T17" fmla="*/ 297 h 1242"/>
              <a:gd name="T18" fmla="*/ 1301 w 1744"/>
              <a:gd name="T19" fmla="*/ 336 h 1242"/>
              <a:gd name="T20" fmla="*/ 1374 w 1744"/>
              <a:gd name="T21" fmla="*/ 341 h 1242"/>
              <a:gd name="T22" fmla="*/ 1350 w 1744"/>
              <a:gd name="T23" fmla="*/ 316 h 1242"/>
              <a:gd name="T24" fmla="*/ 1374 w 1744"/>
              <a:gd name="T25" fmla="*/ 292 h 1242"/>
              <a:gd name="T26" fmla="*/ 1398 w 1744"/>
              <a:gd name="T27" fmla="*/ 316 h 1242"/>
              <a:gd name="T28" fmla="*/ 1374 w 1744"/>
              <a:gd name="T29" fmla="*/ 341 h 1242"/>
              <a:gd name="T30" fmla="*/ 1684 w 1744"/>
              <a:gd name="T31" fmla="*/ 332 h 1242"/>
              <a:gd name="T32" fmla="*/ 1546 w 1744"/>
              <a:gd name="T33" fmla="*/ 332 h 1242"/>
              <a:gd name="T34" fmla="*/ 1546 w 1744"/>
              <a:gd name="T35" fmla="*/ 61 h 1242"/>
              <a:gd name="T36" fmla="*/ 1684 w 1744"/>
              <a:gd name="T37" fmla="*/ 61 h 1242"/>
              <a:gd name="T38" fmla="*/ 1684 w 1744"/>
              <a:gd name="T39" fmla="*/ 332 h 1242"/>
              <a:gd name="T40" fmla="*/ 0 w 1744"/>
              <a:gd name="T41" fmla="*/ 425 h 1242"/>
              <a:gd name="T42" fmla="*/ 0 w 1744"/>
              <a:gd name="T43" fmla="*/ 817 h 1242"/>
              <a:gd name="T44" fmla="*/ 1744 w 1744"/>
              <a:gd name="T45" fmla="*/ 817 h 1242"/>
              <a:gd name="T46" fmla="*/ 1744 w 1744"/>
              <a:gd name="T47" fmla="*/ 425 h 1242"/>
              <a:gd name="T48" fmla="*/ 0 w 1744"/>
              <a:gd name="T49" fmla="*/ 425 h 1242"/>
              <a:gd name="T50" fmla="*/ 1301 w 1744"/>
              <a:gd name="T51" fmla="*/ 760 h 1242"/>
              <a:gd name="T52" fmla="*/ 1123 w 1744"/>
              <a:gd name="T53" fmla="*/ 760 h 1242"/>
              <a:gd name="T54" fmla="*/ 1123 w 1744"/>
              <a:gd name="T55" fmla="*/ 721 h 1242"/>
              <a:gd name="T56" fmla="*/ 1301 w 1744"/>
              <a:gd name="T57" fmla="*/ 721 h 1242"/>
              <a:gd name="T58" fmla="*/ 1301 w 1744"/>
              <a:gd name="T59" fmla="*/ 760 h 1242"/>
              <a:gd name="T60" fmla="*/ 1374 w 1744"/>
              <a:gd name="T61" fmla="*/ 765 h 1242"/>
              <a:gd name="T62" fmla="*/ 1350 w 1744"/>
              <a:gd name="T63" fmla="*/ 741 h 1242"/>
              <a:gd name="T64" fmla="*/ 1374 w 1744"/>
              <a:gd name="T65" fmla="*/ 716 h 1242"/>
              <a:gd name="T66" fmla="*/ 1398 w 1744"/>
              <a:gd name="T67" fmla="*/ 741 h 1242"/>
              <a:gd name="T68" fmla="*/ 1374 w 1744"/>
              <a:gd name="T69" fmla="*/ 765 h 1242"/>
              <a:gd name="T70" fmla="*/ 1684 w 1744"/>
              <a:gd name="T71" fmla="*/ 757 h 1242"/>
              <a:gd name="T72" fmla="*/ 1546 w 1744"/>
              <a:gd name="T73" fmla="*/ 757 h 1242"/>
              <a:gd name="T74" fmla="*/ 1546 w 1744"/>
              <a:gd name="T75" fmla="*/ 485 h 1242"/>
              <a:gd name="T76" fmla="*/ 1684 w 1744"/>
              <a:gd name="T77" fmla="*/ 485 h 1242"/>
              <a:gd name="T78" fmla="*/ 1684 w 1744"/>
              <a:gd name="T79" fmla="*/ 757 h 1242"/>
              <a:gd name="T80" fmla="*/ 0 w 1744"/>
              <a:gd name="T81" fmla="*/ 849 h 1242"/>
              <a:gd name="T82" fmla="*/ 0 w 1744"/>
              <a:gd name="T83" fmla="*/ 1242 h 1242"/>
              <a:gd name="T84" fmla="*/ 1744 w 1744"/>
              <a:gd name="T85" fmla="*/ 1242 h 1242"/>
              <a:gd name="T86" fmla="*/ 1744 w 1744"/>
              <a:gd name="T87" fmla="*/ 849 h 1242"/>
              <a:gd name="T88" fmla="*/ 0 w 1744"/>
              <a:gd name="T89" fmla="*/ 849 h 1242"/>
              <a:gd name="T90" fmla="*/ 1301 w 1744"/>
              <a:gd name="T91" fmla="*/ 1185 h 1242"/>
              <a:gd name="T92" fmla="*/ 1123 w 1744"/>
              <a:gd name="T93" fmla="*/ 1185 h 1242"/>
              <a:gd name="T94" fmla="*/ 1123 w 1744"/>
              <a:gd name="T95" fmla="*/ 1145 h 1242"/>
              <a:gd name="T96" fmla="*/ 1301 w 1744"/>
              <a:gd name="T97" fmla="*/ 1145 h 1242"/>
              <a:gd name="T98" fmla="*/ 1301 w 1744"/>
              <a:gd name="T99" fmla="*/ 1185 h 1242"/>
              <a:gd name="T100" fmla="*/ 1374 w 1744"/>
              <a:gd name="T101" fmla="*/ 1189 h 1242"/>
              <a:gd name="T102" fmla="*/ 1350 w 1744"/>
              <a:gd name="T103" fmla="*/ 1165 h 1242"/>
              <a:gd name="T104" fmla="*/ 1374 w 1744"/>
              <a:gd name="T105" fmla="*/ 1141 h 1242"/>
              <a:gd name="T106" fmla="*/ 1398 w 1744"/>
              <a:gd name="T107" fmla="*/ 1165 h 1242"/>
              <a:gd name="T108" fmla="*/ 1374 w 1744"/>
              <a:gd name="T109" fmla="*/ 1189 h 1242"/>
              <a:gd name="T110" fmla="*/ 1684 w 1744"/>
              <a:gd name="T111" fmla="*/ 1181 h 1242"/>
              <a:gd name="T112" fmla="*/ 1546 w 1744"/>
              <a:gd name="T113" fmla="*/ 1181 h 1242"/>
              <a:gd name="T114" fmla="*/ 1546 w 1744"/>
              <a:gd name="T115" fmla="*/ 910 h 1242"/>
              <a:gd name="T116" fmla="*/ 1684 w 1744"/>
              <a:gd name="T117" fmla="*/ 910 h 1242"/>
              <a:gd name="T118" fmla="*/ 1684 w 1744"/>
              <a:gd name="T119" fmla="*/ 1181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44" h="1242">
                <a:moveTo>
                  <a:pt x="0" y="0"/>
                </a:moveTo>
                <a:cubicBezTo>
                  <a:pt x="0" y="393"/>
                  <a:pt x="0" y="393"/>
                  <a:pt x="0" y="393"/>
                </a:cubicBezTo>
                <a:cubicBezTo>
                  <a:pt x="1744" y="393"/>
                  <a:pt x="1744" y="393"/>
                  <a:pt x="1744" y="393"/>
                </a:cubicBezTo>
                <a:cubicBezTo>
                  <a:pt x="1744" y="0"/>
                  <a:pt x="1744" y="0"/>
                  <a:pt x="1744" y="0"/>
                </a:cubicBezTo>
                <a:lnTo>
                  <a:pt x="0" y="0"/>
                </a:lnTo>
                <a:close/>
                <a:moveTo>
                  <a:pt x="1301" y="336"/>
                </a:moveTo>
                <a:cubicBezTo>
                  <a:pt x="1123" y="336"/>
                  <a:pt x="1123" y="336"/>
                  <a:pt x="1123" y="336"/>
                </a:cubicBezTo>
                <a:cubicBezTo>
                  <a:pt x="1123" y="297"/>
                  <a:pt x="1123" y="297"/>
                  <a:pt x="1123" y="297"/>
                </a:cubicBezTo>
                <a:cubicBezTo>
                  <a:pt x="1301" y="297"/>
                  <a:pt x="1301" y="297"/>
                  <a:pt x="1301" y="297"/>
                </a:cubicBezTo>
                <a:lnTo>
                  <a:pt x="1301" y="336"/>
                </a:lnTo>
                <a:close/>
                <a:moveTo>
                  <a:pt x="1374" y="341"/>
                </a:moveTo>
                <a:cubicBezTo>
                  <a:pt x="1360" y="341"/>
                  <a:pt x="1350" y="330"/>
                  <a:pt x="1350" y="316"/>
                </a:cubicBezTo>
                <a:cubicBezTo>
                  <a:pt x="1350" y="303"/>
                  <a:pt x="1360" y="292"/>
                  <a:pt x="1374" y="292"/>
                </a:cubicBezTo>
                <a:cubicBezTo>
                  <a:pt x="1387" y="292"/>
                  <a:pt x="1398" y="303"/>
                  <a:pt x="1398" y="316"/>
                </a:cubicBezTo>
                <a:cubicBezTo>
                  <a:pt x="1398" y="330"/>
                  <a:pt x="1387" y="341"/>
                  <a:pt x="1374" y="341"/>
                </a:cubicBezTo>
                <a:close/>
                <a:moveTo>
                  <a:pt x="1684" y="332"/>
                </a:moveTo>
                <a:cubicBezTo>
                  <a:pt x="1546" y="332"/>
                  <a:pt x="1546" y="332"/>
                  <a:pt x="1546" y="332"/>
                </a:cubicBezTo>
                <a:cubicBezTo>
                  <a:pt x="1546" y="61"/>
                  <a:pt x="1546" y="61"/>
                  <a:pt x="1546" y="61"/>
                </a:cubicBezTo>
                <a:cubicBezTo>
                  <a:pt x="1684" y="61"/>
                  <a:pt x="1684" y="61"/>
                  <a:pt x="1684" y="61"/>
                </a:cubicBezTo>
                <a:lnTo>
                  <a:pt x="1684" y="332"/>
                </a:lnTo>
                <a:close/>
                <a:moveTo>
                  <a:pt x="0" y="425"/>
                </a:moveTo>
                <a:cubicBezTo>
                  <a:pt x="0" y="817"/>
                  <a:pt x="0" y="817"/>
                  <a:pt x="0" y="817"/>
                </a:cubicBezTo>
                <a:cubicBezTo>
                  <a:pt x="1744" y="817"/>
                  <a:pt x="1744" y="817"/>
                  <a:pt x="1744" y="817"/>
                </a:cubicBezTo>
                <a:cubicBezTo>
                  <a:pt x="1744" y="425"/>
                  <a:pt x="1744" y="425"/>
                  <a:pt x="1744" y="425"/>
                </a:cubicBezTo>
                <a:lnTo>
                  <a:pt x="0" y="425"/>
                </a:lnTo>
                <a:close/>
                <a:moveTo>
                  <a:pt x="1301" y="760"/>
                </a:moveTo>
                <a:cubicBezTo>
                  <a:pt x="1123" y="760"/>
                  <a:pt x="1123" y="760"/>
                  <a:pt x="1123" y="760"/>
                </a:cubicBezTo>
                <a:cubicBezTo>
                  <a:pt x="1123" y="721"/>
                  <a:pt x="1123" y="721"/>
                  <a:pt x="1123" y="721"/>
                </a:cubicBezTo>
                <a:cubicBezTo>
                  <a:pt x="1301" y="721"/>
                  <a:pt x="1301" y="721"/>
                  <a:pt x="1301" y="721"/>
                </a:cubicBezTo>
                <a:lnTo>
                  <a:pt x="1301" y="760"/>
                </a:lnTo>
                <a:close/>
                <a:moveTo>
                  <a:pt x="1374" y="765"/>
                </a:moveTo>
                <a:cubicBezTo>
                  <a:pt x="1360" y="765"/>
                  <a:pt x="1350" y="754"/>
                  <a:pt x="1350" y="741"/>
                </a:cubicBezTo>
                <a:cubicBezTo>
                  <a:pt x="1350" y="727"/>
                  <a:pt x="1360" y="716"/>
                  <a:pt x="1374" y="716"/>
                </a:cubicBezTo>
                <a:cubicBezTo>
                  <a:pt x="1387" y="716"/>
                  <a:pt x="1398" y="727"/>
                  <a:pt x="1398" y="741"/>
                </a:cubicBezTo>
                <a:cubicBezTo>
                  <a:pt x="1398" y="754"/>
                  <a:pt x="1387" y="765"/>
                  <a:pt x="1374" y="765"/>
                </a:cubicBezTo>
                <a:close/>
                <a:moveTo>
                  <a:pt x="1684" y="757"/>
                </a:moveTo>
                <a:cubicBezTo>
                  <a:pt x="1546" y="757"/>
                  <a:pt x="1546" y="757"/>
                  <a:pt x="1546" y="757"/>
                </a:cubicBezTo>
                <a:cubicBezTo>
                  <a:pt x="1546" y="485"/>
                  <a:pt x="1546" y="485"/>
                  <a:pt x="1546" y="485"/>
                </a:cubicBezTo>
                <a:cubicBezTo>
                  <a:pt x="1684" y="485"/>
                  <a:pt x="1684" y="485"/>
                  <a:pt x="1684" y="485"/>
                </a:cubicBezTo>
                <a:lnTo>
                  <a:pt x="1684" y="757"/>
                </a:lnTo>
                <a:close/>
                <a:moveTo>
                  <a:pt x="0" y="849"/>
                </a:moveTo>
                <a:cubicBezTo>
                  <a:pt x="0" y="1242"/>
                  <a:pt x="0" y="1242"/>
                  <a:pt x="0" y="1242"/>
                </a:cubicBezTo>
                <a:cubicBezTo>
                  <a:pt x="1744" y="1242"/>
                  <a:pt x="1744" y="1242"/>
                  <a:pt x="1744" y="1242"/>
                </a:cubicBezTo>
                <a:cubicBezTo>
                  <a:pt x="1744" y="849"/>
                  <a:pt x="1744" y="849"/>
                  <a:pt x="1744" y="849"/>
                </a:cubicBezTo>
                <a:lnTo>
                  <a:pt x="0" y="849"/>
                </a:lnTo>
                <a:close/>
                <a:moveTo>
                  <a:pt x="1301" y="1185"/>
                </a:moveTo>
                <a:cubicBezTo>
                  <a:pt x="1123" y="1185"/>
                  <a:pt x="1123" y="1185"/>
                  <a:pt x="1123" y="1185"/>
                </a:cubicBezTo>
                <a:cubicBezTo>
                  <a:pt x="1123" y="1145"/>
                  <a:pt x="1123" y="1145"/>
                  <a:pt x="1123" y="1145"/>
                </a:cubicBezTo>
                <a:cubicBezTo>
                  <a:pt x="1301" y="1145"/>
                  <a:pt x="1301" y="1145"/>
                  <a:pt x="1301" y="1145"/>
                </a:cubicBezTo>
                <a:lnTo>
                  <a:pt x="1301" y="1185"/>
                </a:lnTo>
                <a:close/>
                <a:moveTo>
                  <a:pt x="1374" y="1189"/>
                </a:moveTo>
                <a:cubicBezTo>
                  <a:pt x="1360" y="1189"/>
                  <a:pt x="1350" y="1178"/>
                  <a:pt x="1350" y="1165"/>
                </a:cubicBezTo>
                <a:cubicBezTo>
                  <a:pt x="1350" y="1151"/>
                  <a:pt x="1360" y="1141"/>
                  <a:pt x="1374" y="1141"/>
                </a:cubicBezTo>
                <a:cubicBezTo>
                  <a:pt x="1387" y="1141"/>
                  <a:pt x="1398" y="1151"/>
                  <a:pt x="1398" y="1165"/>
                </a:cubicBezTo>
                <a:cubicBezTo>
                  <a:pt x="1398" y="1178"/>
                  <a:pt x="1387" y="1189"/>
                  <a:pt x="1374" y="1189"/>
                </a:cubicBezTo>
                <a:close/>
                <a:moveTo>
                  <a:pt x="1684" y="1181"/>
                </a:moveTo>
                <a:cubicBezTo>
                  <a:pt x="1546" y="1181"/>
                  <a:pt x="1546" y="1181"/>
                  <a:pt x="1546" y="1181"/>
                </a:cubicBezTo>
                <a:cubicBezTo>
                  <a:pt x="1546" y="910"/>
                  <a:pt x="1546" y="910"/>
                  <a:pt x="1546" y="910"/>
                </a:cubicBezTo>
                <a:cubicBezTo>
                  <a:pt x="1684" y="910"/>
                  <a:pt x="1684" y="910"/>
                  <a:pt x="1684" y="910"/>
                </a:cubicBezTo>
                <a:lnTo>
                  <a:pt x="1684" y="1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25523" y="4827386"/>
            <a:ext cx="274320" cy="0"/>
          </a:xfrm>
          <a:prstGeom prst="straightConnector1">
            <a:avLst/>
          </a:prstGeom>
          <a:ln w="19050" cap="rnd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60777" y="4827386"/>
            <a:ext cx="274320" cy="0"/>
          </a:xfrm>
          <a:prstGeom prst="straightConnector1">
            <a:avLst/>
          </a:prstGeom>
          <a:ln w="19050" cap="rnd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>
            <a:spLocks/>
          </p:cNvSpPr>
          <p:nvPr/>
        </p:nvSpPr>
        <p:spPr bwMode="auto">
          <a:xfrm>
            <a:off x="6803579" y="4742821"/>
            <a:ext cx="553462" cy="169963"/>
          </a:xfrm>
          <a:custGeom>
            <a:avLst/>
            <a:gdLst>
              <a:gd name="connsiteX0" fmla="*/ 75185 w 1887728"/>
              <a:gd name="connsiteY0" fmla="*/ 463551 h 509397"/>
              <a:gd name="connsiteX1" fmla="*/ 1812545 w 1887728"/>
              <a:gd name="connsiteY1" fmla="*/ 463551 h 509397"/>
              <a:gd name="connsiteX2" fmla="*/ 1812545 w 1887728"/>
              <a:gd name="connsiteY2" fmla="*/ 509397 h 509397"/>
              <a:gd name="connsiteX3" fmla="*/ 75185 w 1887728"/>
              <a:gd name="connsiteY3" fmla="*/ 509397 h 509397"/>
              <a:gd name="connsiteX4" fmla="*/ 781241 w 1887728"/>
              <a:gd name="connsiteY4" fmla="*/ 254759 h 509397"/>
              <a:gd name="connsiteX5" fmla="*/ 781241 w 1887728"/>
              <a:gd name="connsiteY5" fmla="*/ 360168 h 509397"/>
              <a:gd name="connsiteX6" fmla="*/ 830162 w 1887728"/>
              <a:gd name="connsiteY6" fmla="*/ 360168 h 509397"/>
              <a:gd name="connsiteX7" fmla="*/ 830162 w 1887728"/>
              <a:gd name="connsiteY7" fmla="*/ 387157 h 509397"/>
              <a:gd name="connsiteX8" fmla="*/ 914759 w 1887728"/>
              <a:gd name="connsiteY8" fmla="*/ 387157 h 509397"/>
              <a:gd name="connsiteX9" fmla="*/ 914759 w 1887728"/>
              <a:gd name="connsiteY9" fmla="*/ 360168 h 509397"/>
              <a:gd name="connsiteX10" fmla="*/ 963680 w 1887728"/>
              <a:gd name="connsiteY10" fmla="*/ 360168 h 509397"/>
              <a:gd name="connsiteX11" fmla="*/ 963680 w 1887728"/>
              <a:gd name="connsiteY11" fmla="*/ 254759 h 509397"/>
              <a:gd name="connsiteX12" fmla="*/ 557932 w 1887728"/>
              <a:gd name="connsiteY12" fmla="*/ 254759 h 509397"/>
              <a:gd name="connsiteX13" fmla="*/ 557932 w 1887728"/>
              <a:gd name="connsiteY13" fmla="*/ 360168 h 509397"/>
              <a:gd name="connsiteX14" fmla="*/ 606853 w 1887728"/>
              <a:gd name="connsiteY14" fmla="*/ 360168 h 509397"/>
              <a:gd name="connsiteX15" fmla="*/ 606853 w 1887728"/>
              <a:gd name="connsiteY15" fmla="*/ 387157 h 509397"/>
              <a:gd name="connsiteX16" fmla="*/ 691450 w 1887728"/>
              <a:gd name="connsiteY16" fmla="*/ 387157 h 509397"/>
              <a:gd name="connsiteX17" fmla="*/ 691450 w 1887728"/>
              <a:gd name="connsiteY17" fmla="*/ 360168 h 509397"/>
              <a:gd name="connsiteX18" fmla="*/ 740371 w 1887728"/>
              <a:gd name="connsiteY18" fmla="*/ 360168 h 509397"/>
              <a:gd name="connsiteX19" fmla="*/ 740371 w 1887728"/>
              <a:gd name="connsiteY19" fmla="*/ 254759 h 509397"/>
              <a:gd name="connsiteX20" fmla="*/ 334624 w 1887728"/>
              <a:gd name="connsiteY20" fmla="*/ 254759 h 509397"/>
              <a:gd name="connsiteX21" fmla="*/ 334624 w 1887728"/>
              <a:gd name="connsiteY21" fmla="*/ 360168 h 509397"/>
              <a:gd name="connsiteX22" fmla="*/ 383545 w 1887728"/>
              <a:gd name="connsiteY22" fmla="*/ 360168 h 509397"/>
              <a:gd name="connsiteX23" fmla="*/ 383545 w 1887728"/>
              <a:gd name="connsiteY23" fmla="*/ 387157 h 509397"/>
              <a:gd name="connsiteX24" fmla="*/ 468142 w 1887728"/>
              <a:gd name="connsiteY24" fmla="*/ 387157 h 509397"/>
              <a:gd name="connsiteX25" fmla="*/ 468142 w 1887728"/>
              <a:gd name="connsiteY25" fmla="*/ 360168 h 509397"/>
              <a:gd name="connsiteX26" fmla="*/ 517063 w 1887728"/>
              <a:gd name="connsiteY26" fmla="*/ 360168 h 509397"/>
              <a:gd name="connsiteX27" fmla="*/ 517063 w 1887728"/>
              <a:gd name="connsiteY27" fmla="*/ 254759 h 509397"/>
              <a:gd name="connsiteX28" fmla="*/ 111316 w 1887728"/>
              <a:gd name="connsiteY28" fmla="*/ 254759 h 509397"/>
              <a:gd name="connsiteX29" fmla="*/ 111316 w 1887728"/>
              <a:gd name="connsiteY29" fmla="*/ 360168 h 509397"/>
              <a:gd name="connsiteX30" fmla="*/ 160237 w 1887728"/>
              <a:gd name="connsiteY30" fmla="*/ 360168 h 509397"/>
              <a:gd name="connsiteX31" fmla="*/ 160237 w 1887728"/>
              <a:gd name="connsiteY31" fmla="*/ 387157 h 509397"/>
              <a:gd name="connsiteX32" fmla="*/ 244834 w 1887728"/>
              <a:gd name="connsiteY32" fmla="*/ 387157 h 509397"/>
              <a:gd name="connsiteX33" fmla="*/ 244834 w 1887728"/>
              <a:gd name="connsiteY33" fmla="*/ 360168 h 509397"/>
              <a:gd name="connsiteX34" fmla="*/ 293755 w 1887728"/>
              <a:gd name="connsiteY34" fmla="*/ 360168 h 509397"/>
              <a:gd name="connsiteX35" fmla="*/ 293755 w 1887728"/>
              <a:gd name="connsiteY35" fmla="*/ 254759 h 509397"/>
              <a:gd name="connsiteX36" fmla="*/ 1453685 w 1887728"/>
              <a:gd name="connsiteY36" fmla="*/ 120059 h 509397"/>
              <a:gd name="connsiteX37" fmla="*/ 1453685 w 1887728"/>
              <a:gd name="connsiteY37" fmla="*/ 138191 h 509397"/>
              <a:gd name="connsiteX38" fmla="*/ 1453685 w 1887728"/>
              <a:gd name="connsiteY38" fmla="*/ 145907 h 509397"/>
              <a:gd name="connsiteX39" fmla="*/ 1458435 w 1887728"/>
              <a:gd name="connsiteY39" fmla="*/ 145907 h 509397"/>
              <a:gd name="connsiteX40" fmla="*/ 1518487 w 1887728"/>
              <a:gd name="connsiteY40" fmla="*/ 156323 h 509397"/>
              <a:gd name="connsiteX41" fmla="*/ 1568361 w 1887728"/>
              <a:gd name="connsiteY41" fmla="*/ 189115 h 509397"/>
              <a:gd name="connsiteX42" fmla="*/ 1688804 w 1887728"/>
              <a:gd name="connsiteY42" fmla="*/ 145907 h 509397"/>
              <a:gd name="connsiteX43" fmla="*/ 1688804 w 1887728"/>
              <a:gd name="connsiteY43" fmla="*/ 138191 h 509397"/>
              <a:gd name="connsiteX44" fmla="*/ 1688804 w 1887728"/>
              <a:gd name="connsiteY44" fmla="*/ 120059 h 509397"/>
              <a:gd name="connsiteX45" fmla="*/ 1701697 w 1887728"/>
              <a:gd name="connsiteY45" fmla="*/ 130475 h 509397"/>
              <a:gd name="connsiteX46" fmla="*/ 1742070 w 1887728"/>
              <a:gd name="connsiteY46" fmla="*/ 162881 h 509397"/>
              <a:gd name="connsiteX47" fmla="*/ 1751570 w 1887728"/>
              <a:gd name="connsiteY47" fmla="*/ 170597 h 509397"/>
              <a:gd name="connsiteX48" fmla="*/ 1742070 w 1887728"/>
              <a:gd name="connsiteY48" fmla="*/ 177927 h 509397"/>
              <a:gd name="connsiteX49" fmla="*/ 1701697 w 1887728"/>
              <a:gd name="connsiteY49" fmla="*/ 209176 h 509397"/>
              <a:gd name="connsiteX50" fmla="*/ 1688804 w 1887728"/>
              <a:gd name="connsiteY50" fmla="*/ 219206 h 509397"/>
              <a:gd name="connsiteX51" fmla="*/ 1688804 w 1887728"/>
              <a:gd name="connsiteY51" fmla="*/ 201460 h 509397"/>
              <a:gd name="connsiteX52" fmla="*/ 1688804 w 1887728"/>
              <a:gd name="connsiteY52" fmla="*/ 192201 h 509397"/>
              <a:gd name="connsiteX53" fmla="*/ 1595164 w 1887728"/>
              <a:gd name="connsiteY53" fmla="*/ 223836 h 509397"/>
              <a:gd name="connsiteX54" fmla="*/ 1688804 w 1887728"/>
              <a:gd name="connsiteY54" fmla="*/ 255470 h 509397"/>
              <a:gd name="connsiteX55" fmla="*/ 1688804 w 1887728"/>
              <a:gd name="connsiteY55" fmla="*/ 246597 h 509397"/>
              <a:gd name="connsiteX56" fmla="*/ 1688804 w 1887728"/>
              <a:gd name="connsiteY56" fmla="*/ 228851 h 509397"/>
              <a:gd name="connsiteX57" fmla="*/ 1701697 w 1887728"/>
              <a:gd name="connsiteY57" fmla="*/ 239267 h 509397"/>
              <a:gd name="connsiteX58" fmla="*/ 1742070 w 1887728"/>
              <a:gd name="connsiteY58" fmla="*/ 271673 h 509397"/>
              <a:gd name="connsiteX59" fmla="*/ 1751570 w 1887728"/>
              <a:gd name="connsiteY59" fmla="*/ 279389 h 509397"/>
              <a:gd name="connsiteX60" fmla="*/ 1742070 w 1887728"/>
              <a:gd name="connsiteY60" fmla="*/ 286719 h 509397"/>
              <a:gd name="connsiteX61" fmla="*/ 1701697 w 1887728"/>
              <a:gd name="connsiteY61" fmla="*/ 317968 h 509397"/>
              <a:gd name="connsiteX62" fmla="*/ 1688804 w 1887728"/>
              <a:gd name="connsiteY62" fmla="*/ 327998 h 509397"/>
              <a:gd name="connsiteX63" fmla="*/ 1688804 w 1887728"/>
              <a:gd name="connsiteY63" fmla="*/ 310252 h 509397"/>
              <a:gd name="connsiteX64" fmla="*/ 1688804 w 1887728"/>
              <a:gd name="connsiteY64" fmla="*/ 301765 h 509397"/>
              <a:gd name="connsiteX65" fmla="*/ 1568361 w 1887728"/>
              <a:gd name="connsiteY65" fmla="*/ 258557 h 509397"/>
              <a:gd name="connsiteX66" fmla="*/ 1458435 w 1887728"/>
              <a:gd name="connsiteY66" fmla="*/ 301765 h 509397"/>
              <a:gd name="connsiteX67" fmla="*/ 1453685 w 1887728"/>
              <a:gd name="connsiteY67" fmla="*/ 301765 h 509397"/>
              <a:gd name="connsiteX68" fmla="*/ 1453685 w 1887728"/>
              <a:gd name="connsiteY68" fmla="*/ 310252 h 509397"/>
              <a:gd name="connsiteX69" fmla="*/ 1453685 w 1887728"/>
              <a:gd name="connsiteY69" fmla="*/ 327998 h 509397"/>
              <a:gd name="connsiteX70" fmla="*/ 1441132 w 1887728"/>
              <a:gd name="connsiteY70" fmla="*/ 317968 h 509397"/>
              <a:gd name="connsiteX71" fmla="*/ 1400758 w 1887728"/>
              <a:gd name="connsiteY71" fmla="*/ 286719 h 509397"/>
              <a:gd name="connsiteX72" fmla="*/ 1390919 w 1887728"/>
              <a:gd name="connsiteY72" fmla="*/ 279389 h 509397"/>
              <a:gd name="connsiteX73" fmla="*/ 1400758 w 1887728"/>
              <a:gd name="connsiteY73" fmla="*/ 271673 h 509397"/>
              <a:gd name="connsiteX74" fmla="*/ 1440793 w 1887728"/>
              <a:gd name="connsiteY74" fmla="*/ 239267 h 509397"/>
              <a:gd name="connsiteX75" fmla="*/ 1453685 w 1887728"/>
              <a:gd name="connsiteY75" fmla="*/ 228851 h 509397"/>
              <a:gd name="connsiteX76" fmla="*/ 1453685 w 1887728"/>
              <a:gd name="connsiteY76" fmla="*/ 246597 h 509397"/>
              <a:gd name="connsiteX77" fmla="*/ 1453685 w 1887728"/>
              <a:gd name="connsiteY77" fmla="*/ 255084 h 509397"/>
              <a:gd name="connsiteX78" fmla="*/ 1457757 w 1887728"/>
              <a:gd name="connsiteY78" fmla="*/ 255470 h 509397"/>
              <a:gd name="connsiteX79" fmla="*/ 1541219 w 1887728"/>
              <a:gd name="connsiteY79" fmla="*/ 223836 h 509397"/>
              <a:gd name="connsiteX80" fmla="*/ 1458096 w 1887728"/>
              <a:gd name="connsiteY80" fmla="*/ 192201 h 509397"/>
              <a:gd name="connsiteX81" fmla="*/ 1453685 w 1887728"/>
              <a:gd name="connsiteY81" fmla="*/ 192201 h 509397"/>
              <a:gd name="connsiteX82" fmla="*/ 1453685 w 1887728"/>
              <a:gd name="connsiteY82" fmla="*/ 201460 h 509397"/>
              <a:gd name="connsiteX83" fmla="*/ 1453685 w 1887728"/>
              <a:gd name="connsiteY83" fmla="*/ 219206 h 509397"/>
              <a:gd name="connsiteX84" fmla="*/ 1441132 w 1887728"/>
              <a:gd name="connsiteY84" fmla="*/ 209176 h 509397"/>
              <a:gd name="connsiteX85" fmla="*/ 1400758 w 1887728"/>
              <a:gd name="connsiteY85" fmla="*/ 177927 h 509397"/>
              <a:gd name="connsiteX86" fmla="*/ 1390919 w 1887728"/>
              <a:gd name="connsiteY86" fmla="*/ 170597 h 509397"/>
              <a:gd name="connsiteX87" fmla="*/ 1400758 w 1887728"/>
              <a:gd name="connsiteY87" fmla="*/ 162881 h 509397"/>
              <a:gd name="connsiteX88" fmla="*/ 1440793 w 1887728"/>
              <a:gd name="connsiteY88" fmla="*/ 130475 h 509397"/>
              <a:gd name="connsiteX89" fmla="*/ 1453685 w 1887728"/>
              <a:gd name="connsiteY89" fmla="*/ 120059 h 509397"/>
              <a:gd name="connsiteX90" fmla="*/ 781241 w 1887728"/>
              <a:gd name="connsiteY90" fmla="*/ 70865 h 509397"/>
              <a:gd name="connsiteX91" fmla="*/ 781241 w 1887728"/>
              <a:gd name="connsiteY91" fmla="*/ 176274 h 509397"/>
              <a:gd name="connsiteX92" fmla="*/ 830162 w 1887728"/>
              <a:gd name="connsiteY92" fmla="*/ 176274 h 509397"/>
              <a:gd name="connsiteX93" fmla="*/ 830162 w 1887728"/>
              <a:gd name="connsiteY93" fmla="*/ 203263 h 509397"/>
              <a:gd name="connsiteX94" fmla="*/ 914759 w 1887728"/>
              <a:gd name="connsiteY94" fmla="*/ 203263 h 509397"/>
              <a:gd name="connsiteX95" fmla="*/ 914759 w 1887728"/>
              <a:gd name="connsiteY95" fmla="*/ 176274 h 509397"/>
              <a:gd name="connsiteX96" fmla="*/ 963680 w 1887728"/>
              <a:gd name="connsiteY96" fmla="*/ 176274 h 509397"/>
              <a:gd name="connsiteX97" fmla="*/ 963680 w 1887728"/>
              <a:gd name="connsiteY97" fmla="*/ 70865 h 509397"/>
              <a:gd name="connsiteX98" fmla="*/ 557932 w 1887728"/>
              <a:gd name="connsiteY98" fmla="*/ 70865 h 509397"/>
              <a:gd name="connsiteX99" fmla="*/ 557932 w 1887728"/>
              <a:gd name="connsiteY99" fmla="*/ 176274 h 509397"/>
              <a:gd name="connsiteX100" fmla="*/ 606853 w 1887728"/>
              <a:gd name="connsiteY100" fmla="*/ 176274 h 509397"/>
              <a:gd name="connsiteX101" fmla="*/ 606853 w 1887728"/>
              <a:gd name="connsiteY101" fmla="*/ 203263 h 509397"/>
              <a:gd name="connsiteX102" fmla="*/ 691450 w 1887728"/>
              <a:gd name="connsiteY102" fmla="*/ 203263 h 509397"/>
              <a:gd name="connsiteX103" fmla="*/ 691450 w 1887728"/>
              <a:gd name="connsiteY103" fmla="*/ 176274 h 509397"/>
              <a:gd name="connsiteX104" fmla="*/ 740371 w 1887728"/>
              <a:gd name="connsiteY104" fmla="*/ 176274 h 509397"/>
              <a:gd name="connsiteX105" fmla="*/ 740371 w 1887728"/>
              <a:gd name="connsiteY105" fmla="*/ 70865 h 509397"/>
              <a:gd name="connsiteX106" fmla="*/ 334624 w 1887728"/>
              <a:gd name="connsiteY106" fmla="*/ 70865 h 509397"/>
              <a:gd name="connsiteX107" fmla="*/ 334624 w 1887728"/>
              <a:gd name="connsiteY107" fmla="*/ 176274 h 509397"/>
              <a:gd name="connsiteX108" fmla="*/ 383545 w 1887728"/>
              <a:gd name="connsiteY108" fmla="*/ 176274 h 509397"/>
              <a:gd name="connsiteX109" fmla="*/ 383545 w 1887728"/>
              <a:gd name="connsiteY109" fmla="*/ 203263 h 509397"/>
              <a:gd name="connsiteX110" fmla="*/ 468142 w 1887728"/>
              <a:gd name="connsiteY110" fmla="*/ 203263 h 509397"/>
              <a:gd name="connsiteX111" fmla="*/ 468142 w 1887728"/>
              <a:gd name="connsiteY111" fmla="*/ 176274 h 509397"/>
              <a:gd name="connsiteX112" fmla="*/ 517063 w 1887728"/>
              <a:gd name="connsiteY112" fmla="*/ 176274 h 509397"/>
              <a:gd name="connsiteX113" fmla="*/ 517063 w 1887728"/>
              <a:gd name="connsiteY113" fmla="*/ 70865 h 509397"/>
              <a:gd name="connsiteX114" fmla="*/ 111316 w 1887728"/>
              <a:gd name="connsiteY114" fmla="*/ 70865 h 509397"/>
              <a:gd name="connsiteX115" fmla="*/ 111316 w 1887728"/>
              <a:gd name="connsiteY115" fmla="*/ 176274 h 509397"/>
              <a:gd name="connsiteX116" fmla="*/ 160237 w 1887728"/>
              <a:gd name="connsiteY116" fmla="*/ 176274 h 509397"/>
              <a:gd name="connsiteX117" fmla="*/ 160237 w 1887728"/>
              <a:gd name="connsiteY117" fmla="*/ 203263 h 509397"/>
              <a:gd name="connsiteX118" fmla="*/ 244834 w 1887728"/>
              <a:gd name="connsiteY118" fmla="*/ 203263 h 509397"/>
              <a:gd name="connsiteX119" fmla="*/ 244834 w 1887728"/>
              <a:gd name="connsiteY119" fmla="*/ 176274 h 509397"/>
              <a:gd name="connsiteX120" fmla="*/ 293755 w 1887728"/>
              <a:gd name="connsiteY120" fmla="*/ 176274 h 509397"/>
              <a:gd name="connsiteX121" fmla="*/ 293755 w 1887728"/>
              <a:gd name="connsiteY121" fmla="*/ 70865 h 509397"/>
              <a:gd name="connsiteX122" fmla="*/ 1329944 w 1887728"/>
              <a:gd name="connsiteY122" fmla="*/ 65882 h 509397"/>
              <a:gd name="connsiteX123" fmla="*/ 1329944 w 1887728"/>
              <a:gd name="connsiteY123" fmla="*/ 382174 h 509397"/>
              <a:gd name="connsiteX124" fmla="*/ 1812544 w 1887728"/>
              <a:gd name="connsiteY124" fmla="*/ 382174 h 509397"/>
              <a:gd name="connsiteX125" fmla="*/ 1812544 w 1887728"/>
              <a:gd name="connsiteY125" fmla="*/ 65882 h 509397"/>
              <a:gd name="connsiteX126" fmla="*/ 0 w 1887728"/>
              <a:gd name="connsiteY126" fmla="*/ 0 h 509397"/>
              <a:gd name="connsiteX127" fmla="*/ 1887728 w 1887728"/>
              <a:gd name="connsiteY127" fmla="*/ 0 h 509397"/>
              <a:gd name="connsiteX128" fmla="*/ 1887728 w 1887728"/>
              <a:gd name="connsiteY128" fmla="*/ 448056 h 509397"/>
              <a:gd name="connsiteX129" fmla="*/ 0 w 1887728"/>
              <a:gd name="connsiteY129" fmla="*/ 448056 h 5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887728" h="509397">
                <a:moveTo>
                  <a:pt x="75185" y="463551"/>
                </a:moveTo>
                <a:lnTo>
                  <a:pt x="1812545" y="463551"/>
                </a:lnTo>
                <a:lnTo>
                  <a:pt x="1812545" y="509397"/>
                </a:lnTo>
                <a:lnTo>
                  <a:pt x="75185" y="509397"/>
                </a:lnTo>
                <a:close/>
                <a:moveTo>
                  <a:pt x="781241" y="254759"/>
                </a:moveTo>
                <a:lnTo>
                  <a:pt x="781241" y="360168"/>
                </a:lnTo>
                <a:lnTo>
                  <a:pt x="830162" y="360168"/>
                </a:lnTo>
                <a:lnTo>
                  <a:pt x="830162" y="387157"/>
                </a:lnTo>
                <a:lnTo>
                  <a:pt x="914759" y="387157"/>
                </a:lnTo>
                <a:lnTo>
                  <a:pt x="914759" y="360168"/>
                </a:lnTo>
                <a:lnTo>
                  <a:pt x="963680" y="360168"/>
                </a:lnTo>
                <a:lnTo>
                  <a:pt x="963680" y="254759"/>
                </a:lnTo>
                <a:close/>
                <a:moveTo>
                  <a:pt x="557932" y="254759"/>
                </a:moveTo>
                <a:lnTo>
                  <a:pt x="557932" y="360168"/>
                </a:lnTo>
                <a:lnTo>
                  <a:pt x="606853" y="360168"/>
                </a:lnTo>
                <a:lnTo>
                  <a:pt x="606853" y="387157"/>
                </a:lnTo>
                <a:lnTo>
                  <a:pt x="691450" y="387157"/>
                </a:lnTo>
                <a:lnTo>
                  <a:pt x="691450" y="360168"/>
                </a:lnTo>
                <a:lnTo>
                  <a:pt x="740371" y="360168"/>
                </a:lnTo>
                <a:lnTo>
                  <a:pt x="740371" y="254759"/>
                </a:lnTo>
                <a:close/>
                <a:moveTo>
                  <a:pt x="334624" y="254759"/>
                </a:moveTo>
                <a:lnTo>
                  <a:pt x="334624" y="360168"/>
                </a:lnTo>
                <a:lnTo>
                  <a:pt x="383545" y="360168"/>
                </a:lnTo>
                <a:lnTo>
                  <a:pt x="383545" y="387157"/>
                </a:lnTo>
                <a:lnTo>
                  <a:pt x="468142" y="387157"/>
                </a:lnTo>
                <a:lnTo>
                  <a:pt x="468142" y="360168"/>
                </a:lnTo>
                <a:lnTo>
                  <a:pt x="517063" y="360168"/>
                </a:lnTo>
                <a:lnTo>
                  <a:pt x="517063" y="254759"/>
                </a:lnTo>
                <a:close/>
                <a:moveTo>
                  <a:pt x="111316" y="254759"/>
                </a:moveTo>
                <a:lnTo>
                  <a:pt x="111316" y="360168"/>
                </a:lnTo>
                <a:lnTo>
                  <a:pt x="160237" y="360168"/>
                </a:lnTo>
                <a:lnTo>
                  <a:pt x="160237" y="387157"/>
                </a:lnTo>
                <a:lnTo>
                  <a:pt x="244834" y="387157"/>
                </a:lnTo>
                <a:lnTo>
                  <a:pt x="244834" y="360168"/>
                </a:lnTo>
                <a:lnTo>
                  <a:pt x="293755" y="360168"/>
                </a:lnTo>
                <a:lnTo>
                  <a:pt x="293755" y="254759"/>
                </a:lnTo>
                <a:close/>
                <a:moveTo>
                  <a:pt x="1453685" y="120059"/>
                </a:moveTo>
                <a:cubicBezTo>
                  <a:pt x="1453685" y="120059"/>
                  <a:pt x="1453685" y="120059"/>
                  <a:pt x="1453685" y="138191"/>
                </a:cubicBezTo>
                <a:cubicBezTo>
                  <a:pt x="1453685" y="138191"/>
                  <a:pt x="1453685" y="138191"/>
                  <a:pt x="1453685" y="145907"/>
                </a:cubicBezTo>
                <a:cubicBezTo>
                  <a:pt x="1455382" y="145907"/>
                  <a:pt x="1456739" y="145907"/>
                  <a:pt x="1458435" y="145907"/>
                </a:cubicBezTo>
                <a:cubicBezTo>
                  <a:pt x="1473363" y="145907"/>
                  <a:pt x="1495756" y="147836"/>
                  <a:pt x="1518487" y="156323"/>
                </a:cubicBezTo>
                <a:cubicBezTo>
                  <a:pt x="1538165" y="163653"/>
                  <a:pt x="1554790" y="174455"/>
                  <a:pt x="1568361" y="189115"/>
                </a:cubicBezTo>
                <a:cubicBezTo>
                  <a:pt x="1596860" y="160953"/>
                  <a:pt x="1638591" y="145907"/>
                  <a:pt x="1688804" y="145907"/>
                </a:cubicBezTo>
                <a:cubicBezTo>
                  <a:pt x="1688804" y="145907"/>
                  <a:pt x="1688804" y="145907"/>
                  <a:pt x="1688804" y="138191"/>
                </a:cubicBezTo>
                <a:cubicBezTo>
                  <a:pt x="1688804" y="138191"/>
                  <a:pt x="1688804" y="138191"/>
                  <a:pt x="1688804" y="120059"/>
                </a:cubicBezTo>
                <a:cubicBezTo>
                  <a:pt x="1688804" y="120059"/>
                  <a:pt x="1688804" y="120059"/>
                  <a:pt x="1701697" y="130475"/>
                </a:cubicBezTo>
                <a:cubicBezTo>
                  <a:pt x="1701697" y="130475"/>
                  <a:pt x="1701697" y="130475"/>
                  <a:pt x="1742070" y="162881"/>
                </a:cubicBezTo>
                <a:cubicBezTo>
                  <a:pt x="1742070" y="162881"/>
                  <a:pt x="1742070" y="162881"/>
                  <a:pt x="1751570" y="170597"/>
                </a:cubicBezTo>
                <a:cubicBezTo>
                  <a:pt x="1751570" y="170597"/>
                  <a:pt x="1751570" y="170597"/>
                  <a:pt x="1742070" y="177927"/>
                </a:cubicBezTo>
                <a:cubicBezTo>
                  <a:pt x="1742070" y="177927"/>
                  <a:pt x="1742070" y="177927"/>
                  <a:pt x="1701697" y="209176"/>
                </a:cubicBezTo>
                <a:cubicBezTo>
                  <a:pt x="1701697" y="209176"/>
                  <a:pt x="1701697" y="209176"/>
                  <a:pt x="1688804" y="219206"/>
                </a:cubicBezTo>
                <a:cubicBezTo>
                  <a:pt x="1688804" y="219206"/>
                  <a:pt x="1688804" y="219206"/>
                  <a:pt x="1688804" y="201460"/>
                </a:cubicBezTo>
                <a:cubicBezTo>
                  <a:pt x="1688804" y="201460"/>
                  <a:pt x="1688804" y="201460"/>
                  <a:pt x="1688804" y="192201"/>
                </a:cubicBezTo>
                <a:cubicBezTo>
                  <a:pt x="1648769" y="192201"/>
                  <a:pt x="1616199" y="203003"/>
                  <a:pt x="1595164" y="223836"/>
                </a:cubicBezTo>
                <a:cubicBezTo>
                  <a:pt x="1616199" y="244282"/>
                  <a:pt x="1648769" y="255470"/>
                  <a:pt x="1688804" y="255470"/>
                </a:cubicBezTo>
                <a:cubicBezTo>
                  <a:pt x="1688804" y="255470"/>
                  <a:pt x="1688804" y="255470"/>
                  <a:pt x="1688804" y="246597"/>
                </a:cubicBezTo>
                <a:cubicBezTo>
                  <a:pt x="1688804" y="246597"/>
                  <a:pt x="1688804" y="246597"/>
                  <a:pt x="1688804" y="228851"/>
                </a:cubicBezTo>
                <a:cubicBezTo>
                  <a:pt x="1688804" y="228851"/>
                  <a:pt x="1688804" y="228851"/>
                  <a:pt x="1701697" y="239267"/>
                </a:cubicBezTo>
                <a:lnTo>
                  <a:pt x="1742070" y="271673"/>
                </a:lnTo>
                <a:cubicBezTo>
                  <a:pt x="1742070" y="271673"/>
                  <a:pt x="1742070" y="271673"/>
                  <a:pt x="1751570" y="279389"/>
                </a:cubicBezTo>
                <a:cubicBezTo>
                  <a:pt x="1751570" y="279389"/>
                  <a:pt x="1751570" y="279389"/>
                  <a:pt x="1742070" y="286719"/>
                </a:cubicBezTo>
                <a:cubicBezTo>
                  <a:pt x="1742070" y="286719"/>
                  <a:pt x="1742070" y="286719"/>
                  <a:pt x="1701697" y="317968"/>
                </a:cubicBezTo>
                <a:cubicBezTo>
                  <a:pt x="1701697" y="317968"/>
                  <a:pt x="1701697" y="317968"/>
                  <a:pt x="1688804" y="327998"/>
                </a:cubicBezTo>
                <a:cubicBezTo>
                  <a:pt x="1688804" y="327998"/>
                  <a:pt x="1688804" y="327998"/>
                  <a:pt x="1688804" y="310252"/>
                </a:cubicBezTo>
                <a:cubicBezTo>
                  <a:pt x="1688804" y="310252"/>
                  <a:pt x="1688804" y="310252"/>
                  <a:pt x="1688804" y="301765"/>
                </a:cubicBezTo>
                <a:cubicBezTo>
                  <a:pt x="1638591" y="301765"/>
                  <a:pt x="1596521" y="286333"/>
                  <a:pt x="1568361" y="258557"/>
                </a:cubicBezTo>
                <a:cubicBezTo>
                  <a:pt x="1533755" y="295978"/>
                  <a:pt x="1484899" y="301765"/>
                  <a:pt x="1458435" y="301765"/>
                </a:cubicBezTo>
                <a:cubicBezTo>
                  <a:pt x="1456739" y="301765"/>
                  <a:pt x="1455382" y="301765"/>
                  <a:pt x="1453685" y="301765"/>
                </a:cubicBezTo>
                <a:cubicBezTo>
                  <a:pt x="1453685" y="301765"/>
                  <a:pt x="1453685" y="301765"/>
                  <a:pt x="1453685" y="310252"/>
                </a:cubicBezTo>
                <a:cubicBezTo>
                  <a:pt x="1453685" y="310252"/>
                  <a:pt x="1453685" y="310252"/>
                  <a:pt x="1453685" y="327998"/>
                </a:cubicBezTo>
                <a:cubicBezTo>
                  <a:pt x="1453685" y="327998"/>
                  <a:pt x="1453685" y="327998"/>
                  <a:pt x="1441132" y="317968"/>
                </a:cubicBezTo>
                <a:cubicBezTo>
                  <a:pt x="1441132" y="317968"/>
                  <a:pt x="1441132" y="317968"/>
                  <a:pt x="1400758" y="286719"/>
                </a:cubicBezTo>
                <a:cubicBezTo>
                  <a:pt x="1400758" y="286719"/>
                  <a:pt x="1400758" y="286719"/>
                  <a:pt x="1390919" y="279389"/>
                </a:cubicBezTo>
                <a:cubicBezTo>
                  <a:pt x="1390919" y="279389"/>
                  <a:pt x="1390919" y="279389"/>
                  <a:pt x="1400758" y="271673"/>
                </a:cubicBezTo>
                <a:cubicBezTo>
                  <a:pt x="1400758" y="271673"/>
                  <a:pt x="1400758" y="271673"/>
                  <a:pt x="1440793" y="239267"/>
                </a:cubicBezTo>
                <a:cubicBezTo>
                  <a:pt x="1440793" y="239267"/>
                  <a:pt x="1440793" y="239267"/>
                  <a:pt x="1453685" y="228851"/>
                </a:cubicBezTo>
                <a:cubicBezTo>
                  <a:pt x="1453685" y="228851"/>
                  <a:pt x="1453685" y="228851"/>
                  <a:pt x="1453685" y="246597"/>
                </a:cubicBezTo>
                <a:cubicBezTo>
                  <a:pt x="1453685" y="246597"/>
                  <a:pt x="1453685" y="246597"/>
                  <a:pt x="1453685" y="255084"/>
                </a:cubicBezTo>
                <a:cubicBezTo>
                  <a:pt x="1455043" y="255470"/>
                  <a:pt x="1456400" y="255470"/>
                  <a:pt x="1457757" y="255470"/>
                </a:cubicBezTo>
                <a:cubicBezTo>
                  <a:pt x="1478453" y="255470"/>
                  <a:pt x="1516791" y="251227"/>
                  <a:pt x="1541219" y="223836"/>
                </a:cubicBezTo>
                <a:cubicBezTo>
                  <a:pt x="1517130" y="196445"/>
                  <a:pt x="1479810" y="192201"/>
                  <a:pt x="1458096" y="192201"/>
                </a:cubicBezTo>
                <a:cubicBezTo>
                  <a:pt x="1456739" y="192201"/>
                  <a:pt x="1455043" y="192201"/>
                  <a:pt x="1453685" y="192201"/>
                </a:cubicBezTo>
                <a:cubicBezTo>
                  <a:pt x="1453685" y="192201"/>
                  <a:pt x="1453685" y="192201"/>
                  <a:pt x="1453685" y="201460"/>
                </a:cubicBezTo>
                <a:cubicBezTo>
                  <a:pt x="1453685" y="201460"/>
                  <a:pt x="1453685" y="201460"/>
                  <a:pt x="1453685" y="219206"/>
                </a:cubicBezTo>
                <a:cubicBezTo>
                  <a:pt x="1453685" y="219206"/>
                  <a:pt x="1453685" y="219206"/>
                  <a:pt x="1441132" y="209176"/>
                </a:cubicBezTo>
                <a:cubicBezTo>
                  <a:pt x="1441132" y="209176"/>
                  <a:pt x="1441132" y="209176"/>
                  <a:pt x="1400758" y="177927"/>
                </a:cubicBezTo>
                <a:cubicBezTo>
                  <a:pt x="1400758" y="177927"/>
                  <a:pt x="1400758" y="177927"/>
                  <a:pt x="1390919" y="170597"/>
                </a:cubicBezTo>
                <a:cubicBezTo>
                  <a:pt x="1390919" y="170597"/>
                  <a:pt x="1390919" y="170597"/>
                  <a:pt x="1400758" y="162881"/>
                </a:cubicBezTo>
                <a:cubicBezTo>
                  <a:pt x="1400758" y="162881"/>
                  <a:pt x="1400758" y="162881"/>
                  <a:pt x="1440793" y="130475"/>
                </a:cubicBezTo>
                <a:cubicBezTo>
                  <a:pt x="1440793" y="130475"/>
                  <a:pt x="1440793" y="130475"/>
                  <a:pt x="1453685" y="120059"/>
                </a:cubicBezTo>
                <a:close/>
                <a:moveTo>
                  <a:pt x="781241" y="70865"/>
                </a:moveTo>
                <a:lnTo>
                  <a:pt x="781241" y="176274"/>
                </a:lnTo>
                <a:lnTo>
                  <a:pt x="830162" y="176274"/>
                </a:lnTo>
                <a:lnTo>
                  <a:pt x="830162" y="203263"/>
                </a:lnTo>
                <a:lnTo>
                  <a:pt x="914759" y="203263"/>
                </a:lnTo>
                <a:lnTo>
                  <a:pt x="914759" y="176274"/>
                </a:lnTo>
                <a:lnTo>
                  <a:pt x="963680" y="176274"/>
                </a:lnTo>
                <a:lnTo>
                  <a:pt x="963680" y="70865"/>
                </a:lnTo>
                <a:close/>
                <a:moveTo>
                  <a:pt x="557932" y="70865"/>
                </a:moveTo>
                <a:lnTo>
                  <a:pt x="557932" y="176274"/>
                </a:lnTo>
                <a:lnTo>
                  <a:pt x="606853" y="176274"/>
                </a:lnTo>
                <a:lnTo>
                  <a:pt x="606853" y="203263"/>
                </a:lnTo>
                <a:lnTo>
                  <a:pt x="691450" y="203263"/>
                </a:lnTo>
                <a:lnTo>
                  <a:pt x="691450" y="176274"/>
                </a:lnTo>
                <a:lnTo>
                  <a:pt x="740371" y="176274"/>
                </a:lnTo>
                <a:lnTo>
                  <a:pt x="740371" y="70865"/>
                </a:lnTo>
                <a:close/>
                <a:moveTo>
                  <a:pt x="334624" y="70865"/>
                </a:moveTo>
                <a:lnTo>
                  <a:pt x="334624" y="176274"/>
                </a:lnTo>
                <a:lnTo>
                  <a:pt x="383545" y="176274"/>
                </a:lnTo>
                <a:lnTo>
                  <a:pt x="383545" y="203263"/>
                </a:lnTo>
                <a:lnTo>
                  <a:pt x="468142" y="203263"/>
                </a:lnTo>
                <a:lnTo>
                  <a:pt x="468142" y="176274"/>
                </a:lnTo>
                <a:lnTo>
                  <a:pt x="517063" y="176274"/>
                </a:lnTo>
                <a:lnTo>
                  <a:pt x="517063" y="70865"/>
                </a:lnTo>
                <a:close/>
                <a:moveTo>
                  <a:pt x="111316" y="70865"/>
                </a:moveTo>
                <a:lnTo>
                  <a:pt x="111316" y="176274"/>
                </a:lnTo>
                <a:lnTo>
                  <a:pt x="160237" y="176274"/>
                </a:lnTo>
                <a:lnTo>
                  <a:pt x="160237" y="203263"/>
                </a:lnTo>
                <a:lnTo>
                  <a:pt x="244834" y="203263"/>
                </a:lnTo>
                <a:lnTo>
                  <a:pt x="244834" y="176274"/>
                </a:lnTo>
                <a:lnTo>
                  <a:pt x="293755" y="176274"/>
                </a:lnTo>
                <a:lnTo>
                  <a:pt x="293755" y="70865"/>
                </a:lnTo>
                <a:close/>
                <a:moveTo>
                  <a:pt x="1329944" y="65882"/>
                </a:moveTo>
                <a:lnTo>
                  <a:pt x="1329944" y="382174"/>
                </a:lnTo>
                <a:lnTo>
                  <a:pt x="1812544" y="382174"/>
                </a:lnTo>
                <a:lnTo>
                  <a:pt x="1812544" y="65882"/>
                </a:lnTo>
                <a:close/>
                <a:moveTo>
                  <a:pt x="0" y="0"/>
                </a:moveTo>
                <a:lnTo>
                  <a:pt x="1887728" y="0"/>
                </a:lnTo>
                <a:lnTo>
                  <a:pt x="1887728" y="448056"/>
                </a:lnTo>
                <a:lnTo>
                  <a:pt x="0" y="448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838833" y="4621165"/>
            <a:ext cx="654938" cy="413274"/>
            <a:chOff x="8530560" y="3154687"/>
            <a:chExt cx="1005840" cy="634698"/>
          </a:xfrm>
        </p:grpSpPr>
        <p:sp>
          <p:nvSpPr>
            <p:cNvPr id="69" name="Freeform 68"/>
            <p:cNvSpPr/>
            <p:nvPr/>
          </p:nvSpPr>
          <p:spPr bwMode="auto">
            <a:xfrm>
              <a:off x="8530560" y="315468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8530560" y="337351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8530560" y="359234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0" name="Group 18"/>
          <p:cNvGrpSpPr>
            <a:grpSpLocks noChangeAspect="1"/>
          </p:cNvGrpSpPr>
          <p:nvPr/>
        </p:nvGrpSpPr>
        <p:grpSpPr bwMode="auto">
          <a:xfrm>
            <a:off x="6542255" y="3601134"/>
            <a:ext cx="335681" cy="415097"/>
            <a:chOff x="807" y="-1545"/>
            <a:chExt cx="6074" cy="7511"/>
          </a:xfrm>
          <a:solidFill>
            <a:schemeClr val="bg1"/>
          </a:solidFill>
        </p:grpSpPr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807" y="-1545"/>
              <a:ext cx="1832" cy="5347"/>
            </a:xfrm>
            <a:custGeom>
              <a:avLst/>
              <a:gdLst>
                <a:gd name="T0" fmla="*/ 0 w 775"/>
                <a:gd name="T1" fmla="*/ 1130 h 2262"/>
                <a:gd name="T2" fmla="*/ 629 w 775"/>
                <a:gd name="T3" fmla="*/ 20 h 2262"/>
                <a:gd name="T4" fmla="*/ 708 w 775"/>
                <a:gd name="T5" fmla="*/ 18 h 2262"/>
                <a:gd name="T6" fmla="*/ 735 w 775"/>
                <a:gd name="T7" fmla="*/ 82 h 2262"/>
                <a:gd name="T8" fmla="*/ 695 w 775"/>
                <a:gd name="T9" fmla="*/ 134 h 2262"/>
                <a:gd name="T10" fmla="*/ 429 w 775"/>
                <a:gd name="T11" fmla="*/ 353 h 2262"/>
                <a:gd name="T12" fmla="*/ 147 w 775"/>
                <a:gd name="T13" fmla="*/ 955 h 2262"/>
                <a:gd name="T14" fmla="*/ 726 w 775"/>
                <a:gd name="T15" fmla="*/ 2127 h 2262"/>
                <a:gd name="T16" fmla="*/ 771 w 775"/>
                <a:gd name="T17" fmla="*/ 2180 h 2262"/>
                <a:gd name="T18" fmla="*/ 745 w 775"/>
                <a:gd name="T19" fmla="*/ 2245 h 2262"/>
                <a:gd name="T20" fmla="*/ 671 w 775"/>
                <a:gd name="T21" fmla="*/ 2247 h 2262"/>
                <a:gd name="T22" fmla="*/ 492 w 775"/>
                <a:gd name="T23" fmla="*/ 2128 h 2262"/>
                <a:gd name="T24" fmla="*/ 21 w 775"/>
                <a:gd name="T25" fmla="*/ 1334 h 2262"/>
                <a:gd name="T26" fmla="*/ 0 w 775"/>
                <a:gd name="T27" fmla="*/ 113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5" h="2262">
                  <a:moveTo>
                    <a:pt x="0" y="1130"/>
                  </a:moveTo>
                  <a:cubicBezTo>
                    <a:pt x="19" y="644"/>
                    <a:pt x="223" y="275"/>
                    <a:pt x="629" y="20"/>
                  </a:cubicBezTo>
                  <a:cubicBezTo>
                    <a:pt x="655" y="4"/>
                    <a:pt x="681" y="0"/>
                    <a:pt x="708" y="18"/>
                  </a:cubicBezTo>
                  <a:cubicBezTo>
                    <a:pt x="730" y="33"/>
                    <a:pt x="739" y="56"/>
                    <a:pt x="735" y="82"/>
                  </a:cubicBezTo>
                  <a:cubicBezTo>
                    <a:pt x="732" y="107"/>
                    <a:pt x="716" y="122"/>
                    <a:pt x="695" y="134"/>
                  </a:cubicBezTo>
                  <a:cubicBezTo>
                    <a:pt x="595" y="193"/>
                    <a:pt x="506" y="266"/>
                    <a:pt x="429" y="353"/>
                  </a:cubicBezTo>
                  <a:cubicBezTo>
                    <a:pt x="275" y="526"/>
                    <a:pt x="179" y="726"/>
                    <a:pt x="147" y="955"/>
                  </a:cubicBezTo>
                  <a:cubicBezTo>
                    <a:pt x="80" y="1437"/>
                    <a:pt x="304" y="1887"/>
                    <a:pt x="726" y="2127"/>
                  </a:cubicBezTo>
                  <a:cubicBezTo>
                    <a:pt x="748" y="2139"/>
                    <a:pt x="767" y="2154"/>
                    <a:pt x="771" y="2180"/>
                  </a:cubicBezTo>
                  <a:cubicBezTo>
                    <a:pt x="775" y="2207"/>
                    <a:pt x="767" y="2229"/>
                    <a:pt x="745" y="2245"/>
                  </a:cubicBezTo>
                  <a:cubicBezTo>
                    <a:pt x="721" y="2262"/>
                    <a:pt x="695" y="2262"/>
                    <a:pt x="671" y="2247"/>
                  </a:cubicBezTo>
                  <a:cubicBezTo>
                    <a:pt x="611" y="2208"/>
                    <a:pt x="548" y="2172"/>
                    <a:pt x="492" y="2128"/>
                  </a:cubicBezTo>
                  <a:cubicBezTo>
                    <a:pt x="235" y="1923"/>
                    <a:pt x="77" y="1658"/>
                    <a:pt x="21" y="1334"/>
                  </a:cubicBezTo>
                  <a:cubicBezTo>
                    <a:pt x="9" y="1264"/>
                    <a:pt x="6" y="1192"/>
                    <a:pt x="0" y="1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5096" y="-1519"/>
              <a:ext cx="1785" cy="5295"/>
            </a:xfrm>
            <a:custGeom>
              <a:avLst/>
              <a:gdLst>
                <a:gd name="T0" fmla="*/ 752 w 755"/>
                <a:gd name="T1" fmla="*/ 1194 h 2240"/>
                <a:gd name="T2" fmla="*/ 113 w 755"/>
                <a:gd name="T3" fmla="*/ 2220 h 2240"/>
                <a:gd name="T4" fmla="*/ 25 w 755"/>
                <a:gd name="T5" fmla="*/ 2213 h 2240"/>
                <a:gd name="T6" fmla="*/ 18 w 755"/>
                <a:gd name="T7" fmla="*/ 2132 h 2240"/>
                <a:gd name="T8" fmla="*/ 53 w 755"/>
                <a:gd name="T9" fmla="*/ 2103 h 2240"/>
                <a:gd name="T10" fmla="*/ 552 w 755"/>
                <a:gd name="T11" fmla="*/ 1501 h 2240"/>
                <a:gd name="T12" fmla="*/ 384 w 755"/>
                <a:gd name="T13" fmla="*/ 412 h 2240"/>
                <a:gd name="T14" fmla="*/ 78 w 755"/>
                <a:gd name="T15" fmla="*/ 134 h 2240"/>
                <a:gd name="T16" fmla="*/ 52 w 755"/>
                <a:gd name="T17" fmla="*/ 41 h 2240"/>
                <a:gd name="T18" fmla="*/ 150 w 755"/>
                <a:gd name="T19" fmla="*/ 23 h 2240"/>
                <a:gd name="T20" fmla="*/ 561 w 755"/>
                <a:gd name="T21" fmla="*/ 436 h 2240"/>
                <a:gd name="T22" fmla="*/ 752 w 755"/>
                <a:gd name="T23" fmla="*/ 1194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5" h="2240">
                  <a:moveTo>
                    <a:pt x="752" y="1194"/>
                  </a:moveTo>
                  <a:cubicBezTo>
                    <a:pt x="736" y="1594"/>
                    <a:pt x="527" y="1967"/>
                    <a:pt x="113" y="2220"/>
                  </a:cubicBezTo>
                  <a:cubicBezTo>
                    <a:pt x="80" y="2240"/>
                    <a:pt x="48" y="2237"/>
                    <a:pt x="25" y="2213"/>
                  </a:cubicBezTo>
                  <a:cubicBezTo>
                    <a:pt x="4" y="2191"/>
                    <a:pt x="0" y="2156"/>
                    <a:pt x="18" y="2132"/>
                  </a:cubicBezTo>
                  <a:cubicBezTo>
                    <a:pt x="27" y="2120"/>
                    <a:pt x="40" y="2110"/>
                    <a:pt x="53" y="2103"/>
                  </a:cubicBezTo>
                  <a:cubicBezTo>
                    <a:pt x="290" y="1961"/>
                    <a:pt x="461" y="1762"/>
                    <a:pt x="552" y="1501"/>
                  </a:cubicBezTo>
                  <a:cubicBezTo>
                    <a:pt x="687" y="1111"/>
                    <a:pt x="629" y="745"/>
                    <a:pt x="384" y="412"/>
                  </a:cubicBezTo>
                  <a:cubicBezTo>
                    <a:pt x="301" y="299"/>
                    <a:pt x="197" y="208"/>
                    <a:pt x="78" y="134"/>
                  </a:cubicBezTo>
                  <a:cubicBezTo>
                    <a:pt x="43" y="113"/>
                    <a:pt x="33" y="73"/>
                    <a:pt x="52" y="41"/>
                  </a:cubicBezTo>
                  <a:cubicBezTo>
                    <a:pt x="73" y="7"/>
                    <a:pt x="112" y="0"/>
                    <a:pt x="150" y="23"/>
                  </a:cubicBezTo>
                  <a:cubicBezTo>
                    <a:pt x="318" y="130"/>
                    <a:pt x="456" y="267"/>
                    <a:pt x="561" y="436"/>
                  </a:cubicBezTo>
                  <a:cubicBezTo>
                    <a:pt x="687" y="639"/>
                    <a:pt x="755" y="880"/>
                    <a:pt x="752" y="1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3384" y="613"/>
              <a:ext cx="941" cy="5353"/>
            </a:xfrm>
            <a:custGeom>
              <a:avLst/>
              <a:gdLst>
                <a:gd name="T0" fmla="*/ 145 w 398"/>
                <a:gd name="T1" fmla="*/ 1295 h 2264"/>
                <a:gd name="T2" fmla="*/ 145 w 398"/>
                <a:gd name="T3" fmla="*/ 402 h 2264"/>
                <a:gd name="T4" fmla="*/ 125 w 398"/>
                <a:gd name="T5" fmla="*/ 369 h 2264"/>
                <a:gd name="T6" fmla="*/ 29 w 398"/>
                <a:gd name="T7" fmla="*/ 144 h 2264"/>
                <a:gd name="T8" fmla="*/ 242 w 398"/>
                <a:gd name="T9" fmla="*/ 17 h 2264"/>
                <a:gd name="T10" fmla="*/ 394 w 398"/>
                <a:gd name="T11" fmla="*/ 207 h 2264"/>
                <a:gd name="T12" fmla="*/ 288 w 398"/>
                <a:gd name="T13" fmla="*/ 369 h 2264"/>
                <a:gd name="T14" fmla="*/ 269 w 398"/>
                <a:gd name="T15" fmla="*/ 401 h 2264"/>
                <a:gd name="T16" fmla="*/ 269 w 398"/>
                <a:gd name="T17" fmla="*/ 2180 h 2264"/>
                <a:gd name="T18" fmla="*/ 269 w 398"/>
                <a:gd name="T19" fmla="*/ 2208 h 2264"/>
                <a:gd name="T20" fmla="*/ 207 w 398"/>
                <a:gd name="T21" fmla="*/ 2264 h 2264"/>
                <a:gd name="T22" fmla="*/ 145 w 398"/>
                <a:gd name="T23" fmla="*/ 2207 h 2264"/>
                <a:gd name="T24" fmla="*/ 145 w 398"/>
                <a:gd name="T25" fmla="*/ 2183 h 2264"/>
                <a:gd name="T26" fmla="*/ 145 w 398"/>
                <a:gd name="T27" fmla="*/ 1295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2264">
                  <a:moveTo>
                    <a:pt x="145" y="1295"/>
                  </a:moveTo>
                  <a:cubicBezTo>
                    <a:pt x="145" y="998"/>
                    <a:pt x="145" y="700"/>
                    <a:pt x="145" y="402"/>
                  </a:cubicBezTo>
                  <a:cubicBezTo>
                    <a:pt x="145" y="385"/>
                    <a:pt x="141" y="376"/>
                    <a:pt x="125" y="369"/>
                  </a:cubicBezTo>
                  <a:cubicBezTo>
                    <a:pt x="41" y="329"/>
                    <a:pt x="0" y="232"/>
                    <a:pt x="29" y="144"/>
                  </a:cubicBezTo>
                  <a:cubicBezTo>
                    <a:pt x="58" y="53"/>
                    <a:pt x="148" y="0"/>
                    <a:pt x="242" y="17"/>
                  </a:cubicBezTo>
                  <a:cubicBezTo>
                    <a:pt x="332" y="33"/>
                    <a:pt x="398" y="115"/>
                    <a:pt x="394" y="207"/>
                  </a:cubicBezTo>
                  <a:cubicBezTo>
                    <a:pt x="391" y="282"/>
                    <a:pt x="354" y="336"/>
                    <a:pt x="288" y="369"/>
                  </a:cubicBezTo>
                  <a:cubicBezTo>
                    <a:pt x="273" y="377"/>
                    <a:pt x="269" y="385"/>
                    <a:pt x="269" y="401"/>
                  </a:cubicBezTo>
                  <a:cubicBezTo>
                    <a:pt x="269" y="994"/>
                    <a:pt x="269" y="1587"/>
                    <a:pt x="269" y="2180"/>
                  </a:cubicBezTo>
                  <a:cubicBezTo>
                    <a:pt x="269" y="2189"/>
                    <a:pt x="270" y="2199"/>
                    <a:pt x="269" y="2208"/>
                  </a:cubicBezTo>
                  <a:cubicBezTo>
                    <a:pt x="266" y="2240"/>
                    <a:pt x="239" y="2264"/>
                    <a:pt x="207" y="2264"/>
                  </a:cubicBezTo>
                  <a:cubicBezTo>
                    <a:pt x="175" y="2264"/>
                    <a:pt x="148" y="2239"/>
                    <a:pt x="145" y="2207"/>
                  </a:cubicBezTo>
                  <a:cubicBezTo>
                    <a:pt x="144" y="2199"/>
                    <a:pt x="145" y="2191"/>
                    <a:pt x="145" y="2183"/>
                  </a:cubicBezTo>
                  <a:cubicBezTo>
                    <a:pt x="145" y="1887"/>
                    <a:pt x="145" y="1591"/>
                    <a:pt x="145" y="1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1417" y="-1018"/>
              <a:ext cx="1463" cy="4279"/>
            </a:xfrm>
            <a:custGeom>
              <a:avLst/>
              <a:gdLst>
                <a:gd name="T0" fmla="*/ 0 w 619"/>
                <a:gd name="T1" fmla="*/ 850 h 1810"/>
                <a:gd name="T2" fmla="*/ 503 w 619"/>
                <a:gd name="T3" fmla="*/ 18 h 1810"/>
                <a:gd name="T4" fmla="*/ 579 w 619"/>
                <a:gd name="T5" fmla="*/ 32 h 1810"/>
                <a:gd name="T6" fmla="*/ 556 w 619"/>
                <a:gd name="T7" fmla="*/ 109 h 1810"/>
                <a:gd name="T8" fmla="*/ 281 w 619"/>
                <a:gd name="T9" fmla="*/ 360 h 1810"/>
                <a:gd name="T10" fmla="*/ 108 w 619"/>
                <a:gd name="T11" fmla="*/ 958 h 1810"/>
                <a:gd name="T12" fmla="*/ 582 w 619"/>
                <a:gd name="T13" fmla="*/ 1707 h 1810"/>
                <a:gd name="T14" fmla="*/ 616 w 619"/>
                <a:gd name="T15" fmla="*/ 1763 h 1810"/>
                <a:gd name="T16" fmla="*/ 578 w 619"/>
                <a:gd name="T17" fmla="*/ 1807 h 1810"/>
                <a:gd name="T18" fmla="*/ 533 w 619"/>
                <a:gd name="T19" fmla="*/ 1800 h 1810"/>
                <a:gd name="T20" fmla="*/ 69 w 619"/>
                <a:gd name="T21" fmla="*/ 1270 h 1810"/>
                <a:gd name="T22" fmla="*/ 0 w 619"/>
                <a:gd name="T23" fmla="*/ 85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9" h="1810">
                  <a:moveTo>
                    <a:pt x="0" y="850"/>
                  </a:moveTo>
                  <a:cubicBezTo>
                    <a:pt x="12" y="518"/>
                    <a:pt x="177" y="222"/>
                    <a:pt x="503" y="18"/>
                  </a:cubicBezTo>
                  <a:cubicBezTo>
                    <a:pt x="531" y="0"/>
                    <a:pt x="563" y="6"/>
                    <a:pt x="579" y="32"/>
                  </a:cubicBezTo>
                  <a:cubicBezTo>
                    <a:pt x="596" y="59"/>
                    <a:pt x="587" y="90"/>
                    <a:pt x="556" y="109"/>
                  </a:cubicBezTo>
                  <a:cubicBezTo>
                    <a:pt x="447" y="174"/>
                    <a:pt x="355" y="257"/>
                    <a:pt x="281" y="360"/>
                  </a:cubicBezTo>
                  <a:cubicBezTo>
                    <a:pt x="152" y="539"/>
                    <a:pt x="91" y="739"/>
                    <a:pt x="108" y="958"/>
                  </a:cubicBezTo>
                  <a:cubicBezTo>
                    <a:pt x="133" y="1291"/>
                    <a:pt x="295" y="1539"/>
                    <a:pt x="582" y="1707"/>
                  </a:cubicBezTo>
                  <a:cubicBezTo>
                    <a:pt x="604" y="1720"/>
                    <a:pt x="619" y="1737"/>
                    <a:pt x="616" y="1763"/>
                  </a:cubicBezTo>
                  <a:cubicBezTo>
                    <a:pt x="613" y="1786"/>
                    <a:pt x="601" y="1803"/>
                    <a:pt x="578" y="1807"/>
                  </a:cubicBezTo>
                  <a:cubicBezTo>
                    <a:pt x="564" y="1810"/>
                    <a:pt x="545" y="1807"/>
                    <a:pt x="533" y="1800"/>
                  </a:cubicBezTo>
                  <a:cubicBezTo>
                    <a:pt x="315" y="1678"/>
                    <a:pt x="160" y="1502"/>
                    <a:pt x="69" y="1270"/>
                  </a:cubicBezTo>
                  <a:cubicBezTo>
                    <a:pt x="22" y="1151"/>
                    <a:pt x="1" y="1028"/>
                    <a:pt x="0" y="8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4843" y="-1002"/>
              <a:ext cx="1435" cy="4256"/>
            </a:xfrm>
            <a:custGeom>
              <a:avLst/>
              <a:gdLst>
                <a:gd name="T0" fmla="*/ 607 w 607"/>
                <a:gd name="T1" fmla="*/ 895 h 1800"/>
                <a:gd name="T2" fmla="*/ 106 w 607"/>
                <a:gd name="T3" fmla="*/ 1774 h 1800"/>
                <a:gd name="T4" fmla="*/ 87 w 607"/>
                <a:gd name="T5" fmla="*/ 1786 h 1800"/>
                <a:gd name="T6" fmla="*/ 14 w 607"/>
                <a:gd name="T7" fmla="*/ 1766 h 1800"/>
                <a:gd name="T8" fmla="*/ 35 w 607"/>
                <a:gd name="T9" fmla="*/ 1693 h 1800"/>
                <a:gd name="T10" fmla="*/ 174 w 607"/>
                <a:gd name="T11" fmla="*/ 1595 h 1800"/>
                <a:gd name="T12" fmla="*/ 487 w 607"/>
                <a:gd name="T13" fmla="*/ 1032 h 1800"/>
                <a:gd name="T14" fmla="*/ 71 w 607"/>
                <a:gd name="T15" fmla="*/ 115 h 1800"/>
                <a:gd name="T16" fmla="*/ 37 w 607"/>
                <a:gd name="T17" fmla="*/ 53 h 1800"/>
                <a:gd name="T18" fmla="*/ 120 w 607"/>
                <a:gd name="T19" fmla="*/ 22 h 1800"/>
                <a:gd name="T20" fmla="*/ 294 w 607"/>
                <a:gd name="T21" fmla="*/ 159 h 1800"/>
                <a:gd name="T22" fmla="*/ 597 w 607"/>
                <a:gd name="T23" fmla="*/ 772 h 1800"/>
                <a:gd name="T24" fmla="*/ 607 w 607"/>
                <a:gd name="T25" fmla="*/ 895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1800">
                  <a:moveTo>
                    <a:pt x="607" y="895"/>
                  </a:moveTo>
                  <a:cubicBezTo>
                    <a:pt x="592" y="1274"/>
                    <a:pt x="429" y="1569"/>
                    <a:pt x="106" y="1774"/>
                  </a:cubicBezTo>
                  <a:cubicBezTo>
                    <a:pt x="100" y="1778"/>
                    <a:pt x="94" y="1783"/>
                    <a:pt x="87" y="1786"/>
                  </a:cubicBezTo>
                  <a:cubicBezTo>
                    <a:pt x="61" y="1800"/>
                    <a:pt x="28" y="1791"/>
                    <a:pt x="14" y="1766"/>
                  </a:cubicBezTo>
                  <a:cubicBezTo>
                    <a:pt x="0" y="1740"/>
                    <a:pt x="8" y="1712"/>
                    <a:pt x="35" y="1693"/>
                  </a:cubicBezTo>
                  <a:cubicBezTo>
                    <a:pt x="82" y="1661"/>
                    <a:pt x="131" y="1632"/>
                    <a:pt x="174" y="1595"/>
                  </a:cubicBezTo>
                  <a:cubicBezTo>
                    <a:pt x="348" y="1447"/>
                    <a:pt x="458" y="1259"/>
                    <a:pt x="487" y="1032"/>
                  </a:cubicBezTo>
                  <a:cubicBezTo>
                    <a:pt x="537" y="643"/>
                    <a:pt x="394" y="337"/>
                    <a:pt x="71" y="115"/>
                  </a:cubicBezTo>
                  <a:cubicBezTo>
                    <a:pt x="43" y="97"/>
                    <a:pt x="32" y="77"/>
                    <a:pt x="37" y="53"/>
                  </a:cubicBezTo>
                  <a:cubicBezTo>
                    <a:pt x="45" y="16"/>
                    <a:pt x="85" y="0"/>
                    <a:pt x="120" y="22"/>
                  </a:cubicBezTo>
                  <a:cubicBezTo>
                    <a:pt x="184" y="61"/>
                    <a:pt x="242" y="107"/>
                    <a:pt x="294" y="159"/>
                  </a:cubicBezTo>
                  <a:cubicBezTo>
                    <a:pt x="465" y="328"/>
                    <a:pt x="568" y="532"/>
                    <a:pt x="597" y="772"/>
                  </a:cubicBezTo>
                  <a:cubicBezTo>
                    <a:pt x="601" y="812"/>
                    <a:pt x="603" y="852"/>
                    <a:pt x="607" y="8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2001" y="-493"/>
              <a:ext cx="1118" cy="3248"/>
            </a:xfrm>
            <a:custGeom>
              <a:avLst/>
              <a:gdLst>
                <a:gd name="T0" fmla="*/ 0 w 473"/>
                <a:gd name="T1" fmla="*/ 684 h 1374"/>
                <a:gd name="T2" fmla="*/ 369 w 473"/>
                <a:gd name="T3" fmla="*/ 20 h 1374"/>
                <a:gd name="T4" fmla="*/ 391 w 473"/>
                <a:gd name="T5" fmla="*/ 8 h 1374"/>
                <a:gd name="T6" fmla="*/ 440 w 473"/>
                <a:gd name="T7" fmla="*/ 22 h 1374"/>
                <a:gd name="T8" fmla="*/ 432 w 473"/>
                <a:gd name="T9" fmla="*/ 74 h 1374"/>
                <a:gd name="T10" fmla="*/ 414 w 473"/>
                <a:gd name="T11" fmla="*/ 86 h 1374"/>
                <a:gd name="T12" fmla="*/ 86 w 473"/>
                <a:gd name="T13" fmla="*/ 746 h 1374"/>
                <a:gd name="T14" fmla="*/ 432 w 473"/>
                <a:gd name="T15" fmla="*/ 1286 h 1374"/>
                <a:gd name="T16" fmla="*/ 451 w 473"/>
                <a:gd name="T17" fmla="*/ 1297 h 1374"/>
                <a:gd name="T18" fmla="*/ 464 w 473"/>
                <a:gd name="T19" fmla="*/ 1349 h 1374"/>
                <a:gd name="T20" fmla="*/ 414 w 473"/>
                <a:gd name="T21" fmla="*/ 1367 h 1374"/>
                <a:gd name="T22" fmla="*/ 398 w 473"/>
                <a:gd name="T23" fmla="*/ 1358 h 1374"/>
                <a:gd name="T24" fmla="*/ 10 w 473"/>
                <a:gd name="T25" fmla="*/ 784 h 1374"/>
                <a:gd name="T26" fmla="*/ 0 w 473"/>
                <a:gd name="T27" fmla="*/ 68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1374">
                  <a:moveTo>
                    <a:pt x="0" y="684"/>
                  </a:moveTo>
                  <a:cubicBezTo>
                    <a:pt x="11" y="397"/>
                    <a:pt x="131" y="176"/>
                    <a:pt x="369" y="20"/>
                  </a:cubicBezTo>
                  <a:cubicBezTo>
                    <a:pt x="376" y="15"/>
                    <a:pt x="383" y="11"/>
                    <a:pt x="391" y="8"/>
                  </a:cubicBezTo>
                  <a:cubicBezTo>
                    <a:pt x="410" y="0"/>
                    <a:pt x="430" y="6"/>
                    <a:pt x="440" y="22"/>
                  </a:cubicBezTo>
                  <a:cubicBezTo>
                    <a:pt x="451" y="39"/>
                    <a:pt x="448" y="61"/>
                    <a:pt x="432" y="74"/>
                  </a:cubicBezTo>
                  <a:cubicBezTo>
                    <a:pt x="426" y="79"/>
                    <a:pt x="420" y="82"/>
                    <a:pt x="414" y="86"/>
                  </a:cubicBezTo>
                  <a:cubicBezTo>
                    <a:pt x="177" y="243"/>
                    <a:pt x="62" y="463"/>
                    <a:pt x="86" y="746"/>
                  </a:cubicBezTo>
                  <a:cubicBezTo>
                    <a:pt x="107" y="984"/>
                    <a:pt x="229" y="1163"/>
                    <a:pt x="432" y="1286"/>
                  </a:cubicBezTo>
                  <a:cubicBezTo>
                    <a:pt x="439" y="1290"/>
                    <a:pt x="445" y="1293"/>
                    <a:pt x="451" y="1297"/>
                  </a:cubicBezTo>
                  <a:cubicBezTo>
                    <a:pt x="468" y="1310"/>
                    <a:pt x="473" y="1331"/>
                    <a:pt x="464" y="1349"/>
                  </a:cubicBezTo>
                  <a:cubicBezTo>
                    <a:pt x="455" y="1366"/>
                    <a:pt x="434" y="1374"/>
                    <a:pt x="414" y="1367"/>
                  </a:cubicBezTo>
                  <a:cubicBezTo>
                    <a:pt x="408" y="1365"/>
                    <a:pt x="403" y="1362"/>
                    <a:pt x="398" y="1358"/>
                  </a:cubicBezTo>
                  <a:cubicBezTo>
                    <a:pt x="178" y="1228"/>
                    <a:pt x="47" y="1038"/>
                    <a:pt x="10" y="784"/>
                  </a:cubicBezTo>
                  <a:cubicBezTo>
                    <a:pt x="5" y="750"/>
                    <a:pt x="3" y="715"/>
                    <a:pt x="0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4604" y="-491"/>
              <a:ext cx="1390" cy="3227"/>
            </a:xfrm>
            <a:custGeom>
              <a:avLst/>
              <a:gdLst>
                <a:gd name="T0" fmla="*/ 378 w 588"/>
                <a:gd name="T1" fmla="*/ 678 h 1365"/>
                <a:gd name="T2" fmla="*/ 53 w 588"/>
                <a:gd name="T3" fmla="*/ 91 h 1365"/>
                <a:gd name="T4" fmla="*/ 26 w 588"/>
                <a:gd name="T5" fmla="*/ 48 h 1365"/>
                <a:gd name="T6" fmla="*/ 90 w 588"/>
                <a:gd name="T7" fmla="*/ 20 h 1365"/>
                <a:gd name="T8" fmla="*/ 220 w 588"/>
                <a:gd name="T9" fmla="*/ 122 h 1365"/>
                <a:gd name="T10" fmla="*/ 77 w 588"/>
                <a:gd name="T11" fmla="*/ 1348 h 1365"/>
                <a:gd name="T12" fmla="*/ 59 w 588"/>
                <a:gd name="T13" fmla="*/ 1357 h 1365"/>
                <a:gd name="T14" fmla="*/ 9 w 588"/>
                <a:gd name="T15" fmla="*/ 1340 h 1365"/>
                <a:gd name="T16" fmla="*/ 20 w 588"/>
                <a:gd name="T17" fmla="*/ 1290 h 1365"/>
                <a:gd name="T18" fmla="*/ 35 w 588"/>
                <a:gd name="T19" fmla="*/ 1280 h 1365"/>
                <a:gd name="T20" fmla="*/ 372 w 588"/>
                <a:gd name="T21" fmla="*/ 765 h 1365"/>
                <a:gd name="T22" fmla="*/ 378 w 588"/>
                <a:gd name="T23" fmla="*/ 678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1365">
                  <a:moveTo>
                    <a:pt x="378" y="678"/>
                  </a:moveTo>
                  <a:cubicBezTo>
                    <a:pt x="370" y="429"/>
                    <a:pt x="264" y="231"/>
                    <a:pt x="53" y="91"/>
                  </a:cubicBezTo>
                  <a:cubicBezTo>
                    <a:pt x="37" y="80"/>
                    <a:pt x="24" y="68"/>
                    <a:pt x="26" y="48"/>
                  </a:cubicBezTo>
                  <a:cubicBezTo>
                    <a:pt x="28" y="16"/>
                    <a:pt x="63" y="0"/>
                    <a:pt x="90" y="20"/>
                  </a:cubicBezTo>
                  <a:cubicBezTo>
                    <a:pt x="135" y="52"/>
                    <a:pt x="181" y="84"/>
                    <a:pt x="220" y="122"/>
                  </a:cubicBezTo>
                  <a:cubicBezTo>
                    <a:pt x="588" y="478"/>
                    <a:pt x="516" y="1086"/>
                    <a:pt x="77" y="1348"/>
                  </a:cubicBezTo>
                  <a:cubicBezTo>
                    <a:pt x="71" y="1351"/>
                    <a:pt x="66" y="1355"/>
                    <a:pt x="59" y="1357"/>
                  </a:cubicBezTo>
                  <a:cubicBezTo>
                    <a:pt x="40" y="1365"/>
                    <a:pt x="19" y="1357"/>
                    <a:pt x="9" y="1340"/>
                  </a:cubicBezTo>
                  <a:cubicBezTo>
                    <a:pt x="0" y="1323"/>
                    <a:pt x="4" y="1303"/>
                    <a:pt x="20" y="1290"/>
                  </a:cubicBezTo>
                  <a:cubicBezTo>
                    <a:pt x="24" y="1286"/>
                    <a:pt x="30" y="1283"/>
                    <a:pt x="35" y="1280"/>
                  </a:cubicBezTo>
                  <a:cubicBezTo>
                    <a:pt x="228" y="1161"/>
                    <a:pt x="340" y="989"/>
                    <a:pt x="372" y="765"/>
                  </a:cubicBezTo>
                  <a:cubicBezTo>
                    <a:pt x="376" y="738"/>
                    <a:pt x="376" y="709"/>
                    <a:pt x="378" y="6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8" name="Straight Arrow Connector 147"/>
          <p:cNvCxnSpPr/>
          <p:nvPr/>
        </p:nvCxnSpPr>
        <p:spPr>
          <a:xfrm flipH="1" flipV="1">
            <a:off x="6770674" y="4103743"/>
            <a:ext cx="296648" cy="538014"/>
          </a:xfrm>
          <a:prstGeom prst="straightConnector1">
            <a:avLst/>
          </a:prstGeom>
          <a:ln w="19050" cap="rnd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oup 1040"/>
          <p:cNvGrpSpPr/>
          <p:nvPr/>
        </p:nvGrpSpPr>
        <p:grpSpPr>
          <a:xfrm>
            <a:off x="6360505" y="2819594"/>
            <a:ext cx="694384" cy="595257"/>
            <a:chOff x="6879725" y="2708442"/>
            <a:chExt cx="694384" cy="595257"/>
          </a:xfrm>
        </p:grpSpPr>
        <p:cxnSp>
          <p:nvCxnSpPr>
            <p:cNvPr id="152" name="Straight Arrow Connector 151"/>
            <p:cNvCxnSpPr/>
            <p:nvPr/>
          </p:nvCxnSpPr>
          <p:spPr>
            <a:xfrm flipH="1" flipV="1">
              <a:off x="6879725" y="2950672"/>
              <a:ext cx="245345" cy="352380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7267146" y="2988022"/>
              <a:ext cx="306963" cy="315677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7196108" y="2708442"/>
              <a:ext cx="0" cy="566436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TextBox 1034"/>
          <p:cNvSpPr txBox="1"/>
          <p:nvPr/>
        </p:nvSpPr>
        <p:spPr>
          <a:xfrm>
            <a:off x="5638383" y="5193118"/>
            <a:ext cx="621086" cy="224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 Center Server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787825" y="5029637"/>
            <a:ext cx="621086" cy="112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Router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889358" y="5153683"/>
            <a:ext cx="621086" cy="112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Switches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588272" y="3626039"/>
            <a:ext cx="79296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Wireless Access Point</a:t>
            </a:r>
          </a:p>
        </p:txBody>
      </p:sp>
      <p:cxnSp>
        <p:nvCxnSpPr>
          <p:cNvPr id="1038" name="Straight Connector 1037"/>
          <p:cNvCxnSpPr/>
          <p:nvPr/>
        </p:nvCxnSpPr>
        <p:spPr>
          <a:xfrm>
            <a:off x="8909847" y="0"/>
            <a:ext cx="0" cy="699516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7562150" y="2831657"/>
            <a:ext cx="1152163" cy="1122633"/>
            <a:chOff x="6402329" y="1382147"/>
            <a:chExt cx="1517693" cy="1478795"/>
          </a:xfrm>
        </p:grpSpPr>
        <p:sp>
          <p:nvSpPr>
            <p:cNvPr id="280" name="Freeform 25"/>
            <p:cNvSpPr>
              <a:spLocks noChangeAspect="1" noEditPoints="1"/>
            </p:cNvSpPr>
            <p:nvPr/>
          </p:nvSpPr>
          <p:spPr bwMode="black">
            <a:xfrm>
              <a:off x="7574108" y="2623308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80"/>
            <p:cNvSpPr>
              <a:spLocks noChangeAspect="1"/>
            </p:cNvSpPr>
            <p:nvPr/>
          </p:nvSpPr>
          <p:spPr bwMode="black">
            <a:xfrm flipH="1">
              <a:off x="6402329" y="2243625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81"/>
            <p:cNvSpPr>
              <a:spLocks noChangeAspect="1"/>
            </p:cNvSpPr>
            <p:nvPr/>
          </p:nvSpPr>
          <p:spPr bwMode="black">
            <a:xfrm>
              <a:off x="6976483" y="1812250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3" name="Freeform 282"/>
            <p:cNvSpPr>
              <a:spLocks noChangeAspect="1"/>
            </p:cNvSpPr>
            <p:nvPr/>
          </p:nvSpPr>
          <p:spPr bwMode="black">
            <a:xfrm flipH="1">
              <a:off x="6402329" y="2582332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83"/>
            <p:cNvSpPr>
              <a:spLocks noChangeAspect="1"/>
            </p:cNvSpPr>
            <p:nvPr/>
          </p:nvSpPr>
          <p:spPr bwMode="black">
            <a:xfrm flipH="1">
              <a:off x="6402329" y="1904918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84"/>
            <p:cNvSpPr>
              <a:spLocks noChangeAspect="1"/>
            </p:cNvSpPr>
            <p:nvPr/>
          </p:nvSpPr>
          <p:spPr bwMode="black">
            <a:xfrm>
              <a:off x="6976483" y="2242353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6" name="Freeform 285"/>
            <p:cNvSpPr>
              <a:spLocks noChangeAspect="1"/>
            </p:cNvSpPr>
            <p:nvPr/>
          </p:nvSpPr>
          <p:spPr bwMode="black">
            <a:xfrm>
              <a:off x="6976483" y="1382147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7" name="Freeform 25"/>
            <p:cNvSpPr>
              <a:spLocks noChangeAspect="1" noEditPoints="1"/>
            </p:cNvSpPr>
            <p:nvPr/>
          </p:nvSpPr>
          <p:spPr bwMode="black">
            <a:xfrm>
              <a:off x="7574108" y="2330242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5"/>
            <p:cNvSpPr>
              <a:spLocks noChangeAspect="1" noEditPoints="1"/>
            </p:cNvSpPr>
            <p:nvPr/>
          </p:nvSpPr>
          <p:spPr bwMode="black">
            <a:xfrm>
              <a:off x="7574108" y="2037176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7829341" y="3870739"/>
            <a:ext cx="694384" cy="595257"/>
            <a:chOff x="6879725" y="2708442"/>
            <a:chExt cx="694384" cy="595257"/>
          </a:xfrm>
        </p:grpSpPr>
        <p:cxnSp>
          <p:nvCxnSpPr>
            <p:cNvPr id="291" name="Straight Arrow Connector 290"/>
            <p:cNvCxnSpPr/>
            <p:nvPr/>
          </p:nvCxnSpPr>
          <p:spPr>
            <a:xfrm flipH="1" flipV="1">
              <a:off x="6879725" y="2950672"/>
              <a:ext cx="245345" cy="352380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267146" y="2988022"/>
              <a:ext cx="306963" cy="315677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V="1">
              <a:off x="7196108" y="2708442"/>
              <a:ext cx="0" cy="566436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131616" y="1770212"/>
            <a:ext cx="1152163" cy="1122633"/>
            <a:chOff x="6402329" y="1382147"/>
            <a:chExt cx="1517693" cy="1478795"/>
          </a:xfrm>
        </p:grpSpPr>
        <p:sp>
          <p:nvSpPr>
            <p:cNvPr id="295" name="Freeform 25"/>
            <p:cNvSpPr>
              <a:spLocks noChangeAspect="1" noEditPoints="1"/>
            </p:cNvSpPr>
            <p:nvPr/>
          </p:nvSpPr>
          <p:spPr bwMode="black">
            <a:xfrm>
              <a:off x="7574108" y="2623308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295"/>
            <p:cNvSpPr>
              <a:spLocks noChangeAspect="1"/>
            </p:cNvSpPr>
            <p:nvPr/>
          </p:nvSpPr>
          <p:spPr bwMode="black">
            <a:xfrm flipH="1">
              <a:off x="6402329" y="2243625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296"/>
            <p:cNvSpPr>
              <a:spLocks noChangeAspect="1"/>
            </p:cNvSpPr>
            <p:nvPr/>
          </p:nvSpPr>
          <p:spPr bwMode="black">
            <a:xfrm>
              <a:off x="6976483" y="1812250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8" name="Freeform 297"/>
            <p:cNvSpPr>
              <a:spLocks noChangeAspect="1"/>
            </p:cNvSpPr>
            <p:nvPr/>
          </p:nvSpPr>
          <p:spPr bwMode="black">
            <a:xfrm flipH="1">
              <a:off x="6402329" y="2582332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298"/>
            <p:cNvSpPr>
              <a:spLocks noChangeAspect="1"/>
            </p:cNvSpPr>
            <p:nvPr/>
          </p:nvSpPr>
          <p:spPr bwMode="black">
            <a:xfrm flipH="1">
              <a:off x="6402329" y="1904918"/>
              <a:ext cx="431017" cy="27673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299"/>
            <p:cNvSpPr>
              <a:spLocks noChangeAspect="1"/>
            </p:cNvSpPr>
            <p:nvPr/>
          </p:nvSpPr>
          <p:spPr bwMode="black">
            <a:xfrm>
              <a:off x="6976483" y="2242353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1" name="Freeform 300"/>
            <p:cNvSpPr>
              <a:spLocks noChangeAspect="1"/>
            </p:cNvSpPr>
            <p:nvPr/>
          </p:nvSpPr>
          <p:spPr bwMode="black">
            <a:xfrm>
              <a:off x="6976483" y="1382147"/>
              <a:ext cx="439360" cy="345914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2" name="Freeform 25"/>
            <p:cNvSpPr>
              <a:spLocks noChangeAspect="1" noEditPoints="1"/>
            </p:cNvSpPr>
            <p:nvPr/>
          </p:nvSpPr>
          <p:spPr bwMode="black">
            <a:xfrm>
              <a:off x="7574108" y="2330242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25"/>
            <p:cNvSpPr>
              <a:spLocks noChangeAspect="1" noEditPoints="1"/>
            </p:cNvSpPr>
            <p:nvPr/>
          </p:nvSpPr>
          <p:spPr bwMode="black">
            <a:xfrm>
              <a:off x="7574108" y="2037176"/>
              <a:ext cx="345914" cy="237634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5" name="Freeform 6"/>
          <p:cNvSpPr>
            <a:spLocks noEditPoints="1"/>
          </p:cNvSpPr>
          <p:nvPr/>
        </p:nvSpPr>
        <p:spPr bwMode="auto">
          <a:xfrm>
            <a:off x="9114794" y="4562446"/>
            <a:ext cx="745721" cy="530712"/>
          </a:xfrm>
          <a:custGeom>
            <a:avLst/>
            <a:gdLst>
              <a:gd name="T0" fmla="*/ 0 w 1744"/>
              <a:gd name="T1" fmla="*/ 0 h 1242"/>
              <a:gd name="T2" fmla="*/ 0 w 1744"/>
              <a:gd name="T3" fmla="*/ 393 h 1242"/>
              <a:gd name="T4" fmla="*/ 1744 w 1744"/>
              <a:gd name="T5" fmla="*/ 393 h 1242"/>
              <a:gd name="T6" fmla="*/ 1744 w 1744"/>
              <a:gd name="T7" fmla="*/ 0 h 1242"/>
              <a:gd name="T8" fmla="*/ 0 w 1744"/>
              <a:gd name="T9" fmla="*/ 0 h 1242"/>
              <a:gd name="T10" fmla="*/ 1301 w 1744"/>
              <a:gd name="T11" fmla="*/ 336 h 1242"/>
              <a:gd name="T12" fmla="*/ 1123 w 1744"/>
              <a:gd name="T13" fmla="*/ 336 h 1242"/>
              <a:gd name="T14" fmla="*/ 1123 w 1744"/>
              <a:gd name="T15" fmla="*/ 297 h 1242"/>
              <a:gd name="T16" fmla="*/ 1301 w 1744"/>
              <a:gd name="T17" fmla="*/ 297 h 1242"/>
              <a:gd name="T18" fmla="*/ 1301 w 1744"/>
              <a:gd name="T19" fmla="*/ 336 h 1242"/>
              <a:gd name="T20" fmla="*/ 1374 w 1744"/>
              <a:gd name="T21" fmla="*/ 341 h 1242"/>
              <a:gd name="T22" fmla="*/ 1350 w 1744"/>
              <a:gd name="T23" fmla="*/ 316 h 1242"/>
              <a:gd name="T24" fmla="*/ 1374 w 1744"/>
              <a:gd name="T25" fmla="*/ 292 h 1242"/>
              <a:gd name="T26" fmla="*/ 1398 w 1744"/>
              <a:gd name="T27" fmla="*/ 316 h 1242"/>
              <a:gd name="T28" fmla="*/ 1374 w 1744"/>
              <a:gd name="T29" fmla="*/ 341 h 1242"/>
              <a:gd name="T30" fmla="*/ 1684 w 1744"/>
              <a:gd name="T31" fmla="*/ 332 h 1242"/>
              <a:gd name="T32" fmla="*/ 1546 w 1744"/>
              <a:gd name="T33" fmla="*/ 332 h 1242"/>
              <a:gd name="T34" fmla="*/ 1546 w 1744"/>
              <a:gd name="T35" fmla="*/ 61 h 1242"/>
              <a:gd name="T36" fmla="*/ 1684 w 1744"/>
              <a:gd name="T37" fmla="*/ 61 h 1242"/>
              <a:gd name="T38" fmla="*/ 1684 w 1744"/>
              <a:gd name="T39" fmla="*/ 332 h 1242"/>
              <a:gd name="T40" fmla="*/ 0 w 1744"/>
              <a:gd name="T41" fmla="*/ 425 h 1242"/>
              <a:gd name="T42" fmla="*/ 0 w 1744"/>
              <a:gd name="T43" fmla="*/ 817 h 1242"/>
              <a:gd name="T44" fmla="*/ 1744 w 1744"/>
              <a:gd name="T45" fmla="*/ 817 h 1242"/>
              <a:gd name="T46" fmla="*/ 1744 w 1744"/>
              <a:gd name="T47" fmla="*/ 425 h 1242"/>
              <a:gd name="T48" fmla="*/ 0 w 1744"/>
              <a:gd name="T49" fmla="*/ 425 h 1242"/>
              <a:gd name="T50" fmla="*/ 1301 w 1744"/>
              <a:gd name="T51" fmla="*/ 760 h 1242"/>
              <a:gd name="T52" fmla="*/ 1123 w 1744"/>
              <a:gd name="T53" fmla="*/ 760 h 1242"/>
              <a:gd name="T54" fmla="*/ 1123 w 1744"/>
              <a:gd name="T55" fmla="*/ 721 h 1242"/>
              <a:gd name="T56" fmla="*/ 1301 w 1744"/>
              <a:gd name="T57" fmla="*/ 721 h 1242"/>
              <a:gd name="T58" fmla="*/ 1301 w 1744"/>
              <a:gd name="T59" fmla="*/ 760 h 1242"/>
              <a:gd name="T60" fmla="*/ 1374 w 1744"/>
              <a:gd name="T61" fmla="*/ 765 h 1242"/>
              <a:gd name="T62" fmla="*/ 1350 w 1744"/>
              <a:gd name="T63" fmla="*/ 741 h 1242"/>
              <a:gd name="T64" fmla="*/ 1374 w 1744"/>
              <a:gd name="T65" fmla="*/ 716 h 1242"/>
              <a:gd name="T66" fmla="*/ 1398 w 1744"/>
              <a:gd name="T67" fmla="*/ 741 h 1242"/>
              <a:gd name="T68" fmla="*/ 1374 w 1744"/>
              <a:gd name="T69" fmla="*/ 765 h 1242"/>
              <a:gd name="T70" fmla="*/ 1684 w 1744"/>
              <a:gd name="T71" fmla="*/ 757 h 1242"/>
              <a:gd name="T72" fmla="*/ 1546 w 1744"/>
              <a:gd name="T73" fmla="*/ 757 h 1242"/>
              <a:gd name="T74" fmla="*/ 1546 w 1744"/>
              <a:gd name="T75" fmla="*/ 485 h 1242"/>
              <a:gd name="T76" fmla="*/ 1684 w 1744"/>
              <a:gd name="T77" fmla="*/ 485 h 1242"/>
              <a:gd name="T78" fmla="*/ 1684 w 1744"/>
              <a:gd name="T79" fmla="*/ 757 h 1242"/>
              <a:gd name="T80" fmla="*/ 0 w 1744"/>
              <a:gd name="T81" fmla="*/ 849 h 1242"/>
              <a:gd name="T82" fmla="*/ 0 w 1744"/>
              <a:gd name="T83" fmla="*/ 1242 h 1242"/>
              <a:gd name="T84" fmla="*/ 1744 w 1744"/>
              <a:gd name="T85" fmla="*/ 1242 h 1242"/>
              <a:gd name="T86" fmla="*/ 1744 w 1744"/>
              <a:gd name="T87" fmla="*/ 849 h 1242"/>
              <a:gd name="T88" fmla="*/ 0 w 1744"/>
              <a:gd name="T89" fmla="*/ 849 h 1242"/>
              <a:gd name="T90" fmla="*/ 1301 w 1744"/>
              <a:gd name="T91" fmla="*/ 1185 h 1242"/>
              <a:gd name="T92" fmla="*/ 1123 w 1744"/>
              <a:gd name="T93" fmla="*/ 1185 h 1242"/>
              <a:gd name="T94" fmla="*/ 1123 w 1744"/>
              <a:gd name="T95" fmla="*/ 1145 h 1242"/>
              <a:gd name="T96" fmla="*/ 1301 w 1744"/>
              <a:gd name="T97" fmla="*/ 1145 h 1242"/>
              <a:gd name="T98" fmla="*/ 1301 w 1744"/>
              <a:gd name="T99" fmla="*/ 1185 h 1242"/>
              <a:gd name="T100" fmla="*/ 1374 w 1744"/>
              <a:gd name="T101" fmla="*/ 1189 h 1242"/>
              <a:gd name="T102" fmla="*/ 1350 w 1744"/>
              <a:gd name="T103" fmla="*/ 1165 h 1242"/>
              <a:gd name="T104" fmla="*/ 1374 w 1744"/>
              <a:gd name="T105" fmla="*/ 1141 h 1242"/>
              <a:gd name="T106" fmla="*/ 1398 w 1744"/>
              <a:gd name="T107" fmla="*/ 1165 h 1242"/>
              <a:gd name="T108" fmla="*/ 1374 w 1744"/>
              <a:gd name="T109" fmla="*/ 1189 h 1242"/>
              <a:gd name="T110" fmla="*/ 1684 w 1744"/>
              <a:gd name="T111" fmla="*/ 1181 h 1242"/>
              <a:gd name="T112" fmla="*/ 1546 w 1744"/>
              <a:gd name="T113" fmla="*/ 1181 h 1242"/>
              <a:gd name="T114" fmla="*/ 1546 w 1744"/>
              <a:gd name="T115" fmla="*/ 910 h 1242"/>
              <a:gd name="T116" fmla="*/ 1684 w 1744"/>
              <a:gd name="T117" fmla="*/ 910 h 1242"/>
              <a:gd name="T118" fmla="*/ 1684 w 1744"/>
              <a:gd name="T119" fmla="*/ 1181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44" h="1242">
                <a:moveTo>
                  <a:pt x="0" y="0"/>
                </a:moveTo>
                <a:cubicBezTo>
                  <a:pt x="0" y="393"/>
                  <a:pt x="0" y="393"/>
                  <a:pt x="0" y="393"/>
                </a:cubicBezTo>
                <a:cubicBezTo>
                  <a:pt x="1744" y="393"/>
                  <a:pt x="1744" y="393"/>
                  <a:pt x="1744" y="393"/>
                </a:cubicBezTo>
                <a:cubicBezTo>
                  <a:pt x="1744" y="0"/>
                  <a:pt x="1744" y="0"/>
                  <a:pt x="1744" y="0"/>
                </a:cubicBezTo>
                <a:lnTo>
                  <a:pt x="0" y="0"/>
                </a:lnTo>
                <a:close/>
                <a:moveTo>
                  <a:pt x="1301" y="336"/>
                </a:moveTo>
                <a:cubicBezTo>
                  <a:pt x="1123" y="336"/>
                  <a:pt x="1123" y="336"/>
                  <a:pt x="1123" y="336"/>
                </a:cubicBezTo>
                <a:cubicBezTo>
                  <a:pt x="1123" y="297"/>
                  <a:pt x="1123" y="297"/>
                  <a:pt x="1123" y="297"/>
                </a:cubicBezTo>
                <a:cubicBezTo>
                  <a:pt x="1301" y="297"/>
                  <a:pt x="1301" y="297"/>
                  <a:pt x="1301" y="297"/>
                </a:cubicBezTo>
                <a:lnTo>
                  <a:pt x="1301" y="336"/>
                </a:lnTo>
                <a:close/>
                <a:moveTo>
                  <a:pt x="1374" y="341"/>
                </a:moveTo>
                <a:cubicBezTo>
                  <a:pt x="1360" y="341"/>
                  <a:pt x="1350" y="330"/>
                  <a:pt x="1350" y="316"/>
                </a:cubicBezTo>
                <a:cubicBezTo>
                  <a:pt x="1350" y="303"/>
                  <a:pt x="1360" y="292"/>
                  <a:pt x="1374" y="292"/>
                </a:cubicBezTo>
                <a:cubicBezTo>
                  <a:pt x="1387" y="292"/>
                  <a:pt x="1398" y="303"/>
                  <a:pt x="1398" y="316"/>
                </a:cubicBezTo>
                <a:cubicBezTo>
                  <a:pt x="1398" y="330"/>
                  <a:pt x="1387" y="341"/>
                  <a:pt x="1374" y="341"/>
                </a:cubicBezTo>
                <a:close/>
                <a:moveTo>
                  <a:pt x="1684" y="332"/>
                </a:moveTo>
                <a:cubicBezTo>
                  <a:pt x="1546" y="332"/>
                  <a:pt x="1546" y="332"/>
                  <a:pt x="1546" y="332"/>
                </a:cubicBezTo>
                <a:cubicBezTo>
                  <a:pt x="1546" y="61"/>
                  <a:pt x="1546" y="61"/>
                  <a:pt x="1546" y="61"/>
                </a:cubicBezTo>
                <a:cubicBezTo>
                  <a:pt x="1684" y="61"/>
                  <a:pt x="1684" y="61"/>
                  <a:pt x="1684" y="61"/>
                </a:cubicBezTo>
                <a:lnTo>
                  <a:pt x="1684" y="332"/>
                </a:lnTo>
                <a:close/>
                <a:moveTo>
                  <a:pt x="0" y="425"/>
                </a:moveTo>
                <a:cubicBezTo>
                  <a:pt x="0" y="817"/>
                  <a:pt x="0" y="817"/>
                  <a:pt x="0" y="817"/>
                </a:cubicBezTo>
                <a:cubicBezTo>
                  <a:pt x="1744" y="817"/>
                  <a:pt x="1744" y="817"/>
                  <a:pt x="1744" y="817"/>
                </a:cubicBezTo>
                <a:cubicBezTo>
                  <a:pt x="1744" y="425"/>
                  <a:pt x="1744" y="425"/>
                  <a:pt x="1744" y="425"/>
                </a:cubicBezTo>
                <a:lnTo>
                  <a:pt x="0" y="425"/>
                </a:lnTo>
                <a:close/>
                <a:moveTo>
                  <a:pt x="1301" y="760"/>
                </a:moveTo>
                <a:cubicBezTo>
                  <a:pt x="1123" y="760"/>
                  <a:pt x="1123" y="760"/>
                  <a:pt x="1123" y="760"/>
                </a:cubicBezTo>
                <a:cubicBezTo>
                  <a:pt x="1123" y="721"/>
                  <a:pt x="1123" y="721"/>
                  <a:pt x="1123" y="721"/>
                </a:cubicBezTo>
                <a:cubicBezTo>
                  <a:pt x="1301" y="721"/>
                  <a:pt x="1301" y="721"/>
                  <a:pt x="1301" y="721"/>
                </a:cubicBezTo>
                <a:lnTo>
                  <a:pt x="1301" y="760"/>
                </a:lnTo>
                <a:close/>
                <a:moveTo>
                  <a:pt x="1374" y="765"/>
                </a:moveTo>
                <a:cubicBezTo>
                  <a:pt x="1360" y="765"/>
                  <a:pt x="1350" y="754"/>
                  <a:pt x="1350" y="741"/>
                </a:cubicBezTo>
                <a:cubicBezTo>
                  <a:pt x="1350" y="727"/>
                  <a:pt x="1360" y="716"/>
                  <a:pt x="1374" y="716"/>
                </a:cubicBezTo>
                <a:cubicBezTo>
                  <a:pt x="1387" y="716"/>
                  <a:pt x="1398" y="727"/>
                  <a:pt x="1398" y="741"/>
                </a:cubicBezTo>
                <a:cubicBezTo>
                  <a:pt x="1398" y="754"/>
                  <a:pt x="1387" y="765"/>
                  <a:pt x="1374" y="765"/>
                </a:cubicBezTo>
                <a:close/>
                <a:moveTo>
                  <a:pt x="1684" y="757"/>
                </a:moveTo>
                <a:cubicBezTo>
                  <a:pt x="1546" y="757"/>
                  <a:pt x="1546" y="757"/>
                  <a:pt x="1546" y="757"/>
                </a:cubicBezTo>
                <a:cubicBezTo>
                  <a:pt x="1546" y="485"/>
                  <a:pt x="1546" y="485"/>
                  <a:pt x="1546" y="485"/>
                </a:cubicBezTo>
                <a:cubicBezTo>
                  <a:pt x="1684" y="485"/>
                  <a:pt x="1684" y="485"/>
                  <a:pt x="1684" y="485"/>
                </a:cubicBezTo>
                <a:lnTo>
                  <a:pt x="1684" y="757"/>
                </a:lnTo>
                <a:close/>
                <a:moveTo>
                  <a:pt x="0" y="849"/>
                </a:moveTo>
                <a:cubicBezTo>
                  <a:pt x="0" y="1242"/>
                  <a:pt x="0" y="1242"/>
                  <a:pt x="0" y="1242"/>
                </a:cubicBezTo>
                <a:cubicBezTo>
                  <a:pt x="1744" y="1242"/>
                  <a:pt x="1744" y="1242"/>
                  <a:pt x="1744" y="1242"/>
                </a:cubicBezTo>
                <a:cubicBezTo>
                  <a:pt x="1744" y="849"/>
                  <a:pt x="1744" y="849"/>
                  <a:pt x="1744" y="849"/>
                </a:cubicBezTo>
                <a:lnTo>
                  <a:pt x="0" y="849"/>
                </a:lnTo>
                <a:close/>
                <a:moveTo>
                  <a:pt x="1301" y="1185"/>
                </a:moveTo>
                <a:cubicBezTo>
                  <a:pt x="1123" y="1185"/>
                  <a:pt x="1123" y="1185"/>
                  <a:pt x="1123" y="1185"/>
                </a:cubicBezTo>
                <a:cubicBezTo>
                  <a:pt x="1123" y="1145"/>
                  <a:pt x="1123" y="1145"/>
                  <a:pt x="1123" y="1145"/>
                </a:cubicBezTo>
                <a:cubicBezTo>
                  <a:pt x="1301" y="1145"/>
                  <a:pt x="1301" y="1145"/>
                  <a:pt x="1301" y="1145"/>
                </a:cubicBezTo>
                <a:lnTo>
                  <a:pt x="1301" y="1185"/>
                </a:lnTo>
                <a:close/>
                <a:moveTo>
                  <a:pt x="1374" y="1189"/>
                </a:moveTo>
                <a:cubicBezTo>
                  <a:pt x="1360" y="1189"/>
                  <a:pt x="1350" y="1178"/>
                  <a:pt x="1350" y="1165"/>
                </a:cubicBezTo>
                <a:cubicBezTo>
                  <a:pt x="1350" y="1151"/>
                  <a:pt x="1360" y="1141"/>
                  <a:pt x="1374" y="1141"/>
                </a:cubicBezTo>
                <a:cubicBezTo>
                  <a:pt x="1387" y="1141"/>
                  <a:pt x="1398" y="1151"/>
                  <a:pt x="1398" y="1165"/>
                </a:cubicBezTo>
                <a:cubicBezTo>
                  <a:pt x="1398" y="1178"/>
                  <a:pt x="1387" y="1189"/>
                  <a:pt x="1374" y="1189"/>
                </a:cubicBezTo>
                <a:close/>
                <a:moveTo>
                  <a:pt x="1684" y="1181"/>
                </a:moveTo>
                <a:cubicBezTo>
                  <a:pt x="1546" y="1181"/>
                  <a:pt x="1546" y="1181"/>
                  <a:pt x="1546" y="1181"/>
                </a:cubicBezTo>
                <a:cubicBezTo>
                  <a:pt x="1546" y="910"/>
                  <a:pt x="1546" y="910"/>
                  <a:pt x="1546" y="910"/>
                </a:cubicBezTo>
                <a:cubicBezTo>
                  <a:pt x="1684" y="910"/>
                  <a:pt x="1684" y="910"/>
                  <a:pt x="1684" y="910"/>
                </a:cubicBezTo>
                <a:lnTo>
                  <a:pt x="1684" y="1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326" name="Straight Arrow Connector 325"/>
          <p:cNvCxnSpPr/>
          <p:nvPr/>
        </p:nvCxnSpPr>
        <p:spPr>
          <a:xfrm flipV="1">
            <a:off x="9964251" y="4827386"/>
            <a:ext cx="274320" cy="0"/>
          </a:xfrm>
          <a:prstGeom prst="straightConnector1">
            <a:avLst/>
          </a:prstGeom>
          <a:ln w="12700" cap="rnd">
            <a:solidFill>
              <a:schemeClr val="bg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 flipV="1">
            <a:off x="10999505" y="4827386"/>
            <a:ext cx="274320" cy="0"/>
          </a:xfrm>
          <a:prstGeom prst="straightConnector1">
            <a:avLst/>
          </a:prstGeom>
          <a:ln w="12700" cap="rnd">
            <a:solidFill>
              <a:schemeClr val="bg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Freeform 327"/>
          <p:cNvSpPr>
            <a:spLocks/>
          </p:cNvSpPr>
          <p:nvPr/>
        </p:nvSpPr>
        <p:spPr bwMode="auto">
          <a:xfrm>
            <a:off x="10342307" y="4742821"/>
            <a:ext cx="553462" cy="169963"/>
          </a:xfrm>
          <a:custGeom>
            <a:avLst/>
            <a:gdLst>
              <a:gd name="connsiteX0" fmla="*/ 75185 w 1887728"/>
              <a:gd name="connsiteY0" fmla="*/ 463551 h 509397"/>
              <a:gd name="connsiteX1" fmla="*/ 1812545 w 1887728"/>
              <a:gd name="connsiteY1" fmla="*/ 463551 h 509397"/>
              <a:gd name="connsiteX2" fmla="*/ 1812545 w 1887728"/>
              <a:gd name="connsiteY2" fmla="*/ 509397 h 509397"/>
              <a:gd name="connsiteX3" fmla="*/ 75185 w 1887728"/>
              <a:gd name="connsiteY3" fmla="*/ 509397 h 509397"/>
              <a:gd name="connsiteX4" fmla="*/ 781241 w 1887728"/>
              <a:gd name="connsiteY4" fmla="*/ 254759 h 509397"/>
              <a:gd name="connsiteX5" fmla="*/ 781241 w 1887728"/>
              <a:gd name="connsiteY5" fmla="*/ 360168 h 509397"/>
              <a:gd name="connsiteX6" fmla="*/ 830162 w 1887728"/>
              <a:gd name="connsiteY6" fmla="*/ 360168 h 509397"/>
              <a:gd name="connsiteX7" fmla="*/ 830162 w 1887728"/>
              <a:gd name="connsiteY7" fmla="*/ 387157 h 509397"/>
              <a:gd name="connsiteX8" fmla="*/ 914759 w 1887728"/>
              <a:gd name="connsiteY8" fmla="*/ 387157 h 509397"/>
              <a:gd name="connsiteX9" fmla="*/ 914759 w 1887728"/>
              <a:gd name="connsiteY9" fmla="*/ 360168 h 509397"/>
              <a:gd name="connsiteX10" fmla="*/ 963680 w 1887728"/>
              <a:gd name="connsiteY10" fmla="*/ 360168 h 509397"/>
              <a:gd name="connsiteX11" fmla="*/ 963680 w 1887728"/>
              <a:gd name="connsiteY11" fmla="*/ 254759 h 509397"/>
              <a:gd name="connsiteX12" fmla="*/ 557932 w 1887728"/>
              <a:gd name="connsiteY12" fmla="*/ 254759 h 509397"/>
              <a:gd name="connsiteX13" fmla="*/ 557932 w 1887728"/>
              <a:gd name="connsiteY13" fmla="*/ 360168 h 509397"/>
              <a:gd name="connsiteX14" fmla="*/ 606853 w 1887728"/>
              <a:gd name="connsiteY14" fmla="*/ 360168 h 509397"/>
              <a:gd name="connsiteX15" fmla="*/ 606853 w 1887728"/>
              <a:gd name="connsiteY15" fmla="*/ 387157 h 509397"/>
              <a:gd name="connsiteX16" fmla="*/ 691450 w 1887728"/>
              <a:gd name="connsiteY16" fmla="*/ 387157 h 509397"/>
              <a:gd name="connsiteX17" fmla="*/ 691450 w 1887728"/>
              <a:gd name="connsiteY17" fmla="*/ 360168 h 509397"/>
              <a:gd name="connsiteX18" fmla="*/ 740371 w 1887728"/>
              <a:gd name="connsiteY18" fmla="*/ 360168 h 509397"/>
              <a:gd name="connsiteX19" fmla="*/ 740371 w 1887728"/>
              <a:gd name="connsiteY19" fmla="*/ 254759 h 509397"/>
              <a:gd name="connsiteX20" fmla="*/ 334624 w 1887728"/>
              <a:gd name="connsiteY20" fmla="*/ 254759 h 509397"/>
              <a:gd name="connsiteX21" fmla="*/ 334624 w 1887728"/>
              <a:gd name="connsiteY21" fmla="*/ 360168 h 509397"/>
              <a:gd name="connsiteX22" fmla="*/ 383545 w 1887728"/>
              <a:gd name="connsiteY22" fmla="*/ 360168 h 509397"/>
              <a:gd name="connsiteX23" fmla="*/ 383545 w 1887728"/>
              <a:gd name="connsiteY23" fmla="*/ 387157 h 509397"/>
              <a:gd name="connsiteX24" fmla="*/ 468142 w 1887728"/>
              <a:gd name="connsiteY24" fmla="*/ 387157 h 509397"/>
              <a:gd name="connsiteX25" fmla="*/ 468142 w 1887728"/>
              <a:gd name="connsiteY25" fmla="*/ 360168 h 509397"/>
              <a:gd name="connsiteX26" fmla="*/ 517063 w 1887728"/>
              <a:gd name="connsiteY26" fmla="*/ 360168 h 509397"/>
              <a:gd name="connsiteX27" fmla="*/ 517063 w 1887728"/>
              <a:gd name="connsiteY27" fmla="*/ 254759 h 509397"/>
              <a:gd name="connsiteX28" fmla="*/ 111316 w 1887728"/>
              <a:gd name="connsiteY28" fmla="*/ 254759 h 509397"/>
              <a:gd name="connsiteX29" fmla="*/ 111316 w 1887728"/>
              <a:gd name="connsiteY29" fmla="*/ 360168 h 509397"/>
              <a:gd name="connsiteX30" fmla="*/ 160237 w 1887728"/>
              <a:gd name="connsiteY30" fmla="*/ 360168 h 509397"/>
              <a:gd name="connsiteX31" fmla="*/ 160237 w 1887728"/>
              <a:gd name="connsiteY31" fmla="*/ 387157 h 509397"/>
              <a:gd name="connsiteX32" fmla="*/ 244834 w 1887728"/>
              <a:gd name="connsiteY32" fmla="*/ 387157 h 509397"/>
              <a:gd name="connsiteX33" fmla="*/ 244834 w 1887728"/>
              <a:gd name="connsiteY33" fmla="*/ 360168 h 509397"/>
              <a:gd name="connsiteX34" fmla="*/ 293755 w 1887728"/>
              <a:gd name="connsiteY34" fmla="*/ 360168 h 509397"/>
              <a:gd name="connsiteX35" fmla="*/ 293755 w 1887728"/>
              <a:gd name="connsiteY35" fmla="*/ 254759 h 509397"/>
              <a:gd name="connsiteX36" fmla="*/ 1453685 w 1887728"/>
              <a:gd name="connsiteY36" fmla="*/ 120059 h 509397"/>
              <a:gd name="connsiteX37" fmla="*/ 1453685 w 1887728"/>
              <a:gd name="connsiteY37" fmla="*/ 138191 h 509397"/>
              <a:gd name="connsiteX38" fmla="*/ 1453685 w 1887728"/>
              <a:gd name="connsiteY38" fmla="*/ 145907 h 509397"/>
              <a:gd name="connsiteX39" fmla="*/ 1458435 w 1887728"/>
              <a:gd name="connsiteY39" fmla="*/ 145907 h 509397"/>
              <a:gd name="connsiteX40" fmla="*/ 1518487 w 1887728"/>
              <a:gd name="connsiteY40" fmla="*/ 156323 h 509397"/>
              <a:gd name="connsiteX41" fmla="*/ 1568361 w 1887728"/>
              <a:gd name="connsiteY41" fmla="*/ 189115 h 509397"/>
              <a:gd name="connsiteX42" fmla="*/ 1688804 w 1887728"/>
              <a:gd name="connsiteY42" fmla="*/ 145907 h 509397"/>
              <a:gd name="connsiteX43" fmla="*/ 1688804 w 1887728"/>
              <a:gd name="connsiteY43" fmla="*/ 138191 h 509397"/>
              <a:gd name="connsiteX44" fmla="*/ 1688804 w 1887728"/>
              <a:gd name="connsiteY44" fmla="*/ 120059 h 509397"/>
              <a:gd name="connsiteX45" fmla="*/ 1701697 w 1887728"/>
              <a:gd name="connsiteY45" fmla="*/ 130475 h 509397"/>
              <a:gd name="connsiteX46" fmla="*/ 1742070 w 1887728"/>
              <a:gd name="connsiteY46" fmla="*/ 162881 h 509397"/>
              <a:gd name="connsiteX47" fmla="*/ 1751570 w 1887728"/>
              <a:gd name="connsiteY47" fmla="*/ 170597 h 509397"/>
              <a:gd name="connsiteX48" fmla="*/ 1742070 w 1887728"/>
              <a:gd name="connsiteY48" fmla="*/ 177927 h 509397"/>
              <a:gd name="connsiteX49" fmla="*/ 1701697 w 1887728"/>
              <a:gd name="connsiteY49" fmla="*/ 209176 h 509397"/>
              <a:gd name="connsiteX50" fmla="*/ 1688804 w 1887728"/>
              <a:gd name="connsiteY50" fmla="*/ 219206 h 509397"/>
              <a:gd name="connsiteX51" fmla="*/ 1688804 w 1887728"/>
              <a:gd name="connsiteY51" fmla="*/ 201460 h 509397"/>
              <a:gd name="connsiteX52" fmla="*/ 1688804 w 1887728"/>
              <a:gd name="connsiteY52" fmla="*/ 192201 h 509397"/>
              <a:gd name="connsiteX53" fmla="*/ 1595164 w 1887728"/>
              <a:gd name="connsiteY53" fmla="*/ 223836 h 509397"/>
              <a:gd name="connsiteX54" fmla="*/ 1688804 w 1887728"/>
              <a:gd name="connsiteY54" fmla="*/ 255470 h 509397"/>
              <a:gd name="connsiteX55" fmla="*/ 1688804 w 1887728"/>
              <a:gd name="connsiteY55" fmla="*/ 246597 h 509397"/>
              <a:gd name="connsiteX56" fmla="*/ 1688804 w 1887728"/>
              <a:gd name="connsiteY56" fmla="*/ 228851 h 509397"/>
              <a:gd name="connsiteX57" fmla="*/ 1701697 w 1887728"/>
              <a:gd name="connsiteY57" fmla="*/ 239267 h 509397"/>
              <a:gd name="connsiteX58" fmla="*/ 1742070 w 1887728"/>
              <a:gd name="connsiteY58" fmla="*/ 271673 h 509397"/>
              <a:gd name="connsiteX59" fmla="*/ 1751570 w 1887728"/>
              <a:gd name="connsiteY59" fmla="*/ 279389 h 509397"/>
              <a:gd name="connsiteX60" fmla="*/ 1742070 w 1887728"/>
              <a:gd name="connsiteY60" fmla="*/ 286719 h 509397"/>
              <a:gd name="connsiteX61" fmla="*/ 1701697 w 1887728"/>
              <a:gd name="connsiteY61" fmla="*/ 317968 h 509397"/>
              <a:gd name="connsiteX62" fmla="*/ 1688804 w 1887728"/>
              <a:gd name="connsiteY62" fmla="*/ 327998 h 509397"/>
              <a:gd name="connsiteX63" fmla="*/ 1688804 w 1887728"/>
              <a:gd name="connsiteY63" fmla="*/ 310252 h 509397"/>
              <a:gd name="connsiteX64" fmla="*/ 1688804 w 1887728"/>
              <a:gd name="connsiteY64" fmla="*/ 301765 h 509397"/>
              <a:gd name="connsiteX65" fmla="*/ 1568361 w 1887728"/>
              <a:gd name="connsiteY65" fmla="*/ 258557 h 509397"/>
              <a:gd name="connsiteX66" fmla="*/ 1458435 w 1887728"/>
              <a:gd name="connsiteY66" fmla="*/ 301765 h 509397"/>
              <a:gd name="connsiteX67" fmla="*/ 1453685 w 1887728"/>
              <a:gd name="connsiteY67" fmla="*/ 301765 h 509397"/>
              <a:gd name="connsiteX68" fmla="*/ 1453685 w 1887728"/>
              <a:gd name="connsiteY68" fmla="*/ 310252 h 509397"/>
              <a:gd name="connsiteX69" fmla="*/ 1453685 w 1887728"/>
              <a:gd name="connsiteY69" fmla="*/ 327998 h 509397"/>
              <a:gd name="connsiteX70" fmla="*/ 1441132 w 1887728"/>
              <a:gd name="connsiteY70" fmla="*/ 317968 h 509397"/>
              <a:gd name="connsiteX71" fmla="*/ 1400758 w 1887728"/>
              <a:gd name="connsiteY71" fmla="*/ 286719 h 509397"/>
              <a:gd name="connsiteX72" fmla="*/ 1390919 w 1887728"/>
              <a:gd name="connsiteY72" fmla="*/ 279389 h 509397"/>
              <a:gd name="connsiteX73" fmla="*/ 1400758 w 1887728"/>
              <a:gd name="connsiteY73" fmla="*/ 271673 h 509397"/>
              <a:gd name="connsiteX74" fmla="*/ 1440793 w 1887728"/>
              <a:gd name="connsiteY74" fmla="*/ 239267 h 509397"/>
              <a:gd name="connsiteX75" fmla="*/ 1453685 w 1887728"/>
              <a:gd name="connsiteY75" fmla="*/ 228851 h 509397"/>
              <a:gd name="connsiteX76" fmla="*/ 1453685 w 1887728"/>
              <a:gd name="connsiteY76" fmla="*/ 246597 h 509397"/>
              <a:gd name="connsiteX77" fmla="*/ 1453685 w 1887728"/>
              <a:gd name="connsiteY77" fmla="*/ 255084 h 509397"/>
              <a:gd name="connsiteX78" fmla="*/ 1457757 w 1887728"/>
              <a:gd name="connsiteY78" fmla="*/ 255470 h 509397"/>
              <a:gd name="connsiteX79" fmla="*/ 1541219 w 1887728"/>
              <a:gd name="connsiteY79" fmla="*/ 223836 h 509397"/>
              <a:gd name="connsiteX80" fmla="*/ 1458096 w 1887728"/>
              <a:gd name="connsiteY80" fmla="*/ 192201 h 509397"/>
              <a:gd name="connsiteX81" fmla="*/ 1453685 w 1887728"/>
              <a:gd name="connsiteY81" fmla="*/ 192201 h 509397"/>
              <a:gd name="connsiteX82" fmla="*/ 1453685 w 1887728"/>
              <a:gd name="connsiteY82" fmla="*/ 201460 h 509397"/>
              <a:gd name="connsiteX83" fmla="*/ 1453685 w 1887728"/>
              <a:gd name="connsiteY83" fmla="*/ 219206 h 509397"/>
              <a:gd name="connsiteX84" fmla="*/ 1441132 w 1887728"/>
              <a:gd name="connsiteY84" fmla="*/ 209176 h 509397"/>
              <a:gd name="connsiteX85" fmla="*/ 1400758 w 1887728"/>
              <a:gd name="connsiteY85" fmla="*/ 177927 h 509397"/>
              <a:gd name="connsiteX86" fmla="*/ 1390919 w 1887728"/>
              <a:gd name="connsiteY86" fmla="*/ 170597 h 509397"/>
              <a:gd name="connsiteX87" fmla="*/ 1400758 w 1887728"/>
              <a:gd name="connsiteY87" fmla="*/ 162881 h 509397"/>
              <a:gd name="connsiteX88" fmla="*/ 1440793 w 1887728"/>
              <a:gd name="connsiteY88" fmla="*/ 130475 h 509397"/>
              <a:gd name="connsiteX89" fmla="*/ 1453685 w 1887728"/>
              <a:gd name="connsiteY89" fmla="*/ 120059 h 509397"/>
              <a:gd name="connsiteX90" fmla="*/ 781241 w 1887728"/>
              <a:gd name="connsiteY90" fmla="*/ 70865 h 509397"/>
              <a:gd name="connsiteX91" fmla="*/ 781241 w 1887728"/>
              <a:gd name="connsiteY91" fmla="*/ 176274 h 509397"/>
              <a:gd name="connsiteX92" fmla="*/ 830162 w 1887728"/>
              <a:gd name="connsiteY92" fmla="*/ 176274 h 509397"/>
              <a:gd name="connsiteX93" fmla="*/ 830162 w 1887728"/>
              <a:gd name="connsiteY93" fmla="*/ 203263 h 509397"/>
              <a:gd name="connsiteX94" fmla="*/ 914759 w 1887728"/>
              <a:gd name="connsiteY94" fmla="*/ 203263 h 509397"/>
              <a:gd name="connsiteX95" fmla="*/ 914759 w 1887728"/>
              <a:gd name="connsiteY95" fmla="*/ 176274 h 509397"/>
              <a:gd name="connsiteX96" fmla="*/ 963680 w 1887728"/>
              <a:gd name="connsiteY96" fmla="*/ 176274 h 509397"/>
              <a:gd name="connsiteX97" fmla="*/ 963680 w 1887728"/>
              <a:gd name="connsiteY97" fmla="*/ 70865 h 509397"/>
              <a:gd name="connsiteX98" fmla="*/ 557932 w 1887728"/>
              <a:gd name="connsiteY98" fmla="*/ 70865 h 509397"/>
              <a:gd name="connsiteX99" fmla="*/ 557932 w 1887728"/>
              <a:gd name="connsiteY99" fmla="*/ 176274 h 509397"/>
              <a:gd name="connsiteX100" fmla="*/ 606853 w 1887728"/>
              <a:gd name="connsiteY100" fmla="*/ 176274 h 509397"/>
              <a:gd name="connsiteX101" fmla="*/ 606853 w 1887728"/>
              <a:gd name="connsiteY101" fmla="*/ 203263 h 509397"/>
              <a:gd name="connsiteX102" fmla="*/ 691450 w 1887728"/>
              <a:gd name="connsiteY102" fmla="*/ 203263 h 509397"/>
              <a:gd name="connsiteX103" fmla="*/ 691450 w 1887728"/>
              <a:gd name="connsiteY103" fmla="*/ 176274 h 509397"/>
              <a:gd name="connsiteX104" fmla="*/ 740371 w 1887728"/>
              <a:gd name="connsiteY104" fmla="*/ 176274 h 509397"/>
              <a:gd name="connsiteX105" fmla="*/ 740371 w 1887728"/>
              <a:gd name="connsiteY105" fmla="*/ 70865 h 509397"/>
              <a:gd name="connsiteX106" fmla="*/ 334624 w 1887728"/>
              <a:gd name="connsiteY106" fmla="*/ 70865 h 509397"/>
              <a:gd name="connsiteX107" fmla="*/ 334624 w 1887728"/>
              <a:gd name="connsiteY107" fmla="*/ 176274 h 509397"/>
              <a:gd name="connsiteX108" fmla="*/ 383545 w 1887728"/>
              <a:gd name="connsiteY108" fmla="*/ 176274 h 509397"/>
              <a:gd name="connsiteX109" fmla="*/ 383545 w 1887728"/>
              <a:gd name="connsiteY109" fmla="*/ 203263 h 509397"/>
              <a:gd name="connsiteX110" fmla="*/ 468142 w 1887728"/>
              <a:gd name="connsiteY110" fmla="*/ 203263 h 509397"/>
              <a:gd name="connsiteX111" fmla="*/ 468142 w 1887728"/>
              <a:gd name="connsiteY111" fmla="*/ 176274 h 509397"/>
              <a:gd name="connsiteX112" fmla="*/ 517063 w 1887728"/>
              <a:gd name="connsiteY112" fmla="*/ 176274 h 509397"/>
              <a:gd name="connsiteX113" fmla="*/ 517063 w 1887728"/>
              <a:gd name="connsiteY113" fmla="*/ 70865 h 509397"/>
              <a:gd name="connsiteX114" fmla="*/ 111316 w 1887728"/>
              <a:gd name="connsiteY114" fmla="*/ 70865 h 509397"/>
              <a:gd name="connsiteX115" fmla="*/ 111316 w 1887728"/>
              <a:gd name="connsiteY115" fmla="*/ 176274 h 509397"/>
              <a:gd name="connsiteX116" fmla="*/ 160237 w 1887728"/>
              <a:gd name="connsiteY116" fmla="*/ 176274 h 509397"/>
              <a:gd name="connsiteX117" fmla="*/ 160237 w 1887728"/>
              <a:gd name="connsiteY117" fmla="*/ 203263 h 509397"/>
              <a:gd name="connsiteX118" fmla="*/ 244834 w 1887728"/>
              <a:gd name="connsiteY118" fmla="*/ 203263 h 509397"/>
              <a:gd name="connsiteX119" fmla="*/ 244834 w 1887728"/>
              <a:gd name="connsiteY119" fmla="*/ 176274 h 509397"/>
              <a:gd name="connsiteX120" fmla="*/ 293755 w 1887728"/>
              <a:gd name="connsiteY120" fmla="*/ 176274 h 509397"/>
              <a:gd name="connsiteX121" fmla="*/ 293755 w 1887728"/>
              <a:gd name="connsiteY121" fmla="*/ 70865 h 509397"/>
              <a:gd name="connsiteX122" fmla="*/ 1329944 w 1887728"/>
              <a:gd name="connsiteY122" fmla="*/ 65882 h 509397"/>
              <a:gd name="connsiteX123" fmla="*/ 1329944 w 1887728"/>
              <a:gd name="connsiteY123" fmla="*/ 382174 h 509397"/>
              <a:gd name="connsiteX124" fmla="*/ 1812544 w 1887728"/>
              <a:gd name="connsiteY124" fmla="*/ 382174 h 509397"/>
              <a:gd name="connsiteX125" fmla="*/ 1812544 w 1887728"/>
              <a:gd name="connsiteY125" fmla="*/ 65882 h 509397"/>
              <a:gd name="connsiteX126" fmla="*/ 0 w 1887728"/>
              <a:gd name="connsiteY126" fmla="*/ 0 h 509397"/>
              <a:gd name="connsiteX127" fmla="*/ 1887728 w 1887728"/>
              <a:gd name="connsiteY127" fmla="*/ 0 h 509397"/>
              <a:gd name="connsiteX128" fmla="*/ 1887728 w 1887728"/>
              <a:gd name="connsiteY128" fmla="*/ 448056 h 509397"/>
              <a:gd name="connsiteX129" fmla="*/ 0 w 1887728"/>
              <a:gd name="connsiteY129" fmla="*/ 448056 h 5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887728" h="509397">
                <a:moveTo>
                  <a:pt x="75185" y="463551"/>
                </a:moveTo>
                <a:lnTo>
                  <a:pt x="1812545" y="463551"/>
                </a:lnTo>
                <a:lnTo>
                  <a:pt x="1812545" y="509397"/>
                </a:lnTo>
                <a:lnTo>
                  <a:pt x="75185" y="509397"/>
                </a:lnTo>
                <a:close/>
                <a:moveTo>
                  <a:pt x="781241" y="254759"/>
                </a:moveTo>
                <a:lnTo>
                  <a:pt x="781241" y="360168"/>
                </a:lnTo>
                <a:lnTo>
                  <a:pt x="830162" y="360168"/>
                </a:lnTo>
                <a:lnTo>
                  <a:pt x="830162" y="387157"/>
                </a:lnTo>
                <a:lnTo>
                  <a:pt x="914759" y="387157"/>
                </a:lnTo>
                <a:lnTo>
                  <a:pt x="914759" y="360168"/>
                </a:lnTo>
                <a:lnTo>
                  <a:pt x="963680" y="360168"/>
                </a:lnTo>
                <a:lnTo>
                  <a:pt x="963680" y="254759"/>
                </a:lnTo>
                <a:close/>
                <a:moveTo>
                  <a:pt x="557932" y="254759"/>
                </a:moveTo>
                <a:lnTo>
                  <a:pt x="557932" y="360168"/>
                </a:lnTo>
                <a:lnTo>
                  <a:pt x="606853" y="360168"/>
                </a:lnTo>
                <a:lnTo>
                  <a:pt x="606853" y="387157"/>
                </a:lnTo>
                <a:lnTo>
                  <a:pt x="691450" y="387157"/>
                </a:lnTo>
                <a:lnTo>
                  <a:pt x="691450" y="360168"/>
                </a:lnTo>
                <a:lnTo>
                  <a:pt x="740371" y="360168"/>
                </a:lnTo>
                <a:lnTo>
                  <a:pt x="740371" y="254759"/>
                </a:lnTo>
                <a:close/>
                <a:moveTo>
                  <a:pt x="334624" y="254759"/>
                </a:moveTo>
                <a:lnTo>
                  <a:pt x="334624" y="360168"/>
                </a:lnTo>
                <a:lnTo>
                  <a:pt x="383545" y="360168"/>
                </a:lnTo>
                <a:lnTo>
                  <a:pt x="383545" y="387157"/>
                </a:lnTo>
                <a:lnTo>
                  <a:pt x="468142" y="387157"/>
                </a:lnTo>
                <a:lnTo>
                  <a:pt x="468142" y="360168"/>
                </a:lnTo>
                <a:lnTo>
                  <a:pt x="517063" y="360168"/>
                </a:lnTo>
                <a:lnTo>
                  <a:pt x="517063" y="254759"/>
                </a:lnTo>
                <a:close/>
                <a:moveTo>
                  <a:pt x="111316" y="254759"/>
                </a:moveTo>
                <a:lnTo>
                  <a:pt x="111316" y="360168"/>
                </a:lnTo>
                <a:lnTo>
                  <a:pt x="160237" y="360168"/>
                </a:lnTo>
                <a:lnTo>
                  <a:pt x="160237" y="387157"/>
                </a:lnTo>
                <a:lnTo>
                  <a:pt x="244834" y="387157"/>
                </a:lnTo>
                <a:lnTo>
                  <a:pt x="244834" y="360168"/>
                </a:lnTo>
                <a:lnTo>
                  <a:pt x="293755" y="360168"/>
                </a:lnTo>
                <a:lnTo>
                  <a:pt x="293755" y="254759"/>
                </a:lnTo>
                <a:close/>
                <a:moveTo>
                  <a:pt x="1453685" y="120059"/>
                </a:moveTo>
                <a:cubicBezTo>
                  <a:pt x="1453685" y="120059"/>
                  <a:pt x="1453685" y="120059"/>
                  <a:pt x="1453685" y="138191"/>
                </a:cubicBezTo>
                <a:cubicBezTo>
                  <a:pt x="1453685" y="138191"/>
                  <a:pt x="1453685" y="138191"/>
                  <a:pt x="1453685" y="145907"/>
                </a:cubicBezTo>
                <a:cubicBezTo>
                  <a:pt x="1455382" y="145907"/>
                  <a:pt x="1456739" y="145907"/>
                  <a:pt x="1458435" y="145907"/>
                </a:cubicBezTo>
                <a:cubicBezTo>
                  <a:pt x="1473363" y="145907"/>
                  <a:pt x="1495756" y="147836"/>
                  <a:pt x="1518487" y="156323"/>
                </a:cubicBezTo>
                <a:cubicBezTo>
                  <a:pt x="1538165" y="163653"/>
                  <a:pt x="1554790" y="174455"/>
                  <a:pt x="1568361" y="189115"/>
                </a:cubicBezTo>
                <a:cubicBezTo>
                  <a:pt x="1596860" y="160953"/>
                  <a:pt x="1638591" y="145907"/>
                  <a:pt x="1688804" y="145907"/>
                </a:cubicBezTo>
                <a:cubicBezTo>
                  <a:pt x="1688804" y="145907"/>
                  <a:pt x="1688804" y="145907"/>
                  <a:pt x="1688804" y="138191"/>
                </a:cubicBezTo>
                <a:cubicBezTo>
                  <a:pt x="1688804" y="138191"/>
                  <a:pt x="1688804" y="138191"/>
                  <a:pt x="1688804" y="120059"/>
                </a:cubicBezTo>
                <a:cubicBezTo>
                  <a:pt x="1688804" y="120059"/>
                  <a:pt x="1688804" y="120059"/>
                  <a:pt x="1701697" y="130475"/>
                </a:cubicBezTo>
                <a:cubicBezTo>
                  <a:pt x="1701697" y="130475"/>
                  <a:pt x="1701697" y="130475"/>
                  <a:pt x="1742070" y="162881"/>
                </a:cubicBezTo>
                <a:cubicBezTo>
                  <a:pt x="1742070" y="162881"/>
                  <a:pt x="1742070" y="162881"/>
                  <a:pt x="1751570" y="170597"/>
                </a:cubicBezTo>
                <a:cubicBezTo>
                  <a:pt x="1751570" y="170597"/>
                  <a:pt x="1751570" y="170597"/>
                  <a:pt x="1742070" y="177927"/>
                </a:cubicBezTo>
                <a:cubicBezTo>
                  <a:pt x="1742070" y="177927"/>
                  <a:pt x="1742070" y="177927"/>
                  <a:pt x="1701697" y="209176"/>
                </a:cubicBezTo>
                <a:cubicBezTo>
                  <a:pt x="1701697" y="209176"/>
                  <a:pt x="1701697" y="209176"/>
                  <a:pt x="1688804" y="219206"/>
                </a:cubicBezTo>
                <a:cubicBezTo>
                  <a:pt x="1688804" y="219206"/>
                  <a:pt x="1688804" y="219206"/>
                  <a:pt x="1688804" y="201460"/>
                </a:cubicBezTo>
                <a:cubicBezTo>
                  <a:pt x="1688804" y="201460"/>
                  <a:pt x="1688804" y="201460"/>
                  <a:pt x="1688804" y="192201"/>
                </a:cubicBezTo>
                <a:cubicBezTo>
                  <a:pt x="1648769" y="192201"/>
                  <a:pt x="1616199" y="203003"/>
                  <a:pt x="1595164" y="223836"/>
                </a:cubicBezTo>
                <a:cubicBezTo>
                  <a:pt x="1616199" y="244282"/>
                  <a:pt x="1648769" y="255470"/>
                  <a:pt x="1688804" y="255470"/>
                </a:cubicBezTo>
                <a:cubicBezTo>
                  <a:pt x="1688804" y="255470"/>
                  <a:pt x="1688804" y="255470"/>
                  <a:pt x="1688804" y="246597"/>
                </a:cubicBezTo>
                <a:cubicBezTo>
                  <a:pt x="1688804" y="246597"/>
                  <a:pt x="1688804" y="246597"/>
                  <a:pt x="1688804" y="228851"/>
                </a:cubicBezTo>
                <a:cubicBezTo>
                  <a:pt x="1688804" y="228851"/>
                  <a:pt x="1688804" y="228851"/>
                  <a:pt x="1701697" y="239267"/>
                </a:cubicBezTo>
                <a:lnTo>
                  <a:pt x="1742070" y="271673"/>
                </a:lnTo>
                <a:cubicBezTo>
                  <a:pt x="1742070" y="271673"/>
                  <a:pt x="1742070" y="271673"/>
                  <a:pt x="1751570" y="279389"/>
                </a:cubicBezTo>
                <a:cubicBezTo>
                  <a:pt x="1751570" y="279389"/>
                  <a:pt x="1751570" y="279389"/>
                  <a:pt x="1742070" y="286719"/>
                </a:cubicBezTo>
                <a:cubicBezTo>
                  <a:pt x="1742070" y="286719"/>
                  <a:pt x="1742070" y="286719"/>
                  <a:pt x="1701697" y="317968"/>
                </a:cubicBezTo>
                <a:cubicBezTo>
                  <a:pt x="1701697" y="317968"/>
                  <a:pt x="1701697" y="317968"/>
                  <a:pt x="1688804" y="327998"/>
                </a:cubicBezTo>
                <a:cubicBezTo>
                  <a:pt x="1688804" y="327998"/>
                  <a:pt x="1688804" y="327998"/>
                  <a:pt x="1688804" y="310252"/>
                </a:cubicBezTo>
                <a:cubicBezTo>
                  <a:pt x="1688804" y="310252"/>
                  <a:pt x="1688804" y="310252"/>
                  <a:pt x="1688804" y="301765"/>
                </a:cubicBezTo>
                <a:cubicBezTo>
                  <a:pt x="1638591" y="301765"/>
                  <a:pt x="1596521" y="286333"/>
                  <a:pt x="1568361" y="258557"/>
                </a:cubicBezTo>
                <a:cubicBezTo>
                  <a:pt x="1533755" y="295978"/>
                  <a:pt x="1484899" y="301765"/>
                  <a:pt x="1458435" y="301765"/>
                </a:cubicBezTo>
                <a:cubicBezTo>
                  <a:pt x="1456739" y="301765"/>
                  <a:pt x="1455382" y="301765"/>
                  <a:pt x="1453685" y="301765"/>
                </a:cubicBezTo>
                <a:cubicBezTo>
                  <a:pt x="1453685" y="301765"/>
                  <a:pt x="1453685" y="301765"/>
                  <a:pt x="1453685" y="310252"/>
                </a:cubicBezTo>
                <a:cubicBezTo>
                  <a:pt x="1453685" y="310252"/>
                  <a:pt x="1453685" y="310252"/>
                  <a:pt x="1453685" y="327998"/>
                </a:cubicBezTo>
                <a:cubicBezTo>
                  <a:pt x="1453685" y="327998"/>
                  <a:pt x="1453685" y="327998"/>
                  <a:pt x="1441132" y="317968"/>
                </a:cubicBezTo>
                <a:cubicBezTo>
                  <a:pt x="1441132" y="317968"/>
                  <a:pt x="1441132" y="317968"/>
                  <a:pt x="1400758" y="286719"/>
                </a:cubicBezTo>
                <a:cubicBezTo>
                  <a:pt x="1400758" y="286719"/>
                  <a:pt x="1400758" y="286719"/>
                  <a:pt x="1390919" y="279389"/>
                </a:cubicBezTo>
                <a:cubicBezTo>
                  <a:pt x="1390919" y="279389"/>
                  <a:pt x="1390919" y="279389"/>
                  <a:pt x="1400758" y="271673"/>
                </a:cubicBezTo>
                <a:cubicBezTo>
                  <a:pt x="1400758" y="271673"/>
                  <a:pt x="1400758" y="271673"/>
                  <a:pt x="1440793" y="239267"/>
                </a:cubicBezTo>
                <a:cubicBezTo>
                  <a:pt x="1440793" y="239267"/>
                  <a:pt x="1440793" y="239267"/>
                  <a:pt x="1453685" y="228851"/>
                </a:cubicBezTo>
                <a:cubicBezTo>
                  <a:pt x="1453685" y="228851"/>
                  <a:pt x="1453685" y="228851"/>
                  <a:pt x="1453685" y="246597"/>
                </a:cubicBezTo>
                <a:cubicBezTo>
                  <a:pt x="1453685" y="246597"/>
                  <a:pt x="1453685" y="246597"/>
                  <a:pt x="1453685" y="255084"/>
                </a:cubicBezTo>
                <a:cubicBezTo>
                  <a:pt x="1455043" y="255470"/>
                  <a:pt x="1456400" y="255470"/>
                  <a:pt x="1457757" y="255470"/>
                </a:cubicBezTo>
                <a:cubicBezTo>
                  <a:pt x="1478453" y="255470"/>
                  <a:pt x="1516791" y="251227"/>
                  <a:pt x="1541219" y="223836"/>
                </a:cubicBezTo>
                <a:cubicBezTo>
                  <a:pt x="1517130" y="196445"/>
                  <a:pt x="1479810" y="192201"/>
                  <a:pt x="1458096" y="192201"/>
                </a:cubicBezTo>
                <a:cubicBezTo>
                  <a:pt x="1456739" y="192201"/>
                  <a:pt x="1455043" y="192201"/>
                  <a:pt x="1453685" y="192201"/>
                </a:cubicBezTo>
                <a:cubicBezTo>
                  <a:pt x="1453685" y="192201"/>
                  <a:pt x="1453685" y="192201"/>
                  <a:pt x="1453685" y="201460"/>
                </a:cubicBezTo>
                <a:cubicBezTo>
                  <a:pt x="1453685" y="201460"/>
                  <a:pt x="1453685" y="201460"/>
                  <a:pt x="1453685" y="219206"/>
                </a:cubicBezTo>
                <a:cubicBezTo>
                  <a:pt x="1453685" y="219206"/>
                  <a:pt x="1453685" y="219206"/>
                  <a:pt x="1441132" y="209176"/>
                </a:cubicBezTo>
                <a:cubicBezTo>
                  <a:pt x="1441132" y="209176"/>
                  <a:pt x="1441132" y="209176"/>
                  <a:pt x="1400758" y="177927"/>
                </a:cubicBezTo>
                <a:cubicBezTo>
                  <a:pt x="1400758" y="177927"/>
                  <a:pt x="1400758" y="177927"/>
                  <a:pt x="1390919" y="170597"/>
                </a:cubicBezTo>
                <a:cubicBezTo>
                  <a:pt x="1390919" y="170597"/>
                  <a:pt x="1390919" y="170597"/>
                  <a:pt x="1400758" y="162881"/>
                </a:cubicBezTo>
                <a:cubicBezTo>
                  <a:pt x="1400758" y="162881"/>
                  <a:pt x="1400758" y="162881"/>
                  <a:pt x="1440793" y="130475"/>
                </a:cubicBezTo>
                <a:cubicBezTo>
                  <a:pt x="1440793" y="130475"/>
                  <a:pt x="1440793" y="130475"/>
                  <a:pt x="1453685" y="120059"/>
                </a:cubicBezTo>
                <a:close/>
                <a:moveTo>
                  <a:pt x="781241" y="70865"/>
                </a:moveTo>
                <a:lnTo>
                  <a:pt x="781241" y="176274"/>
                </a:lnTo>
                <a:lnTo>
                  <a:pt x="830162" y="176274"/>
                </a:lnTo>
                <a:lnTo>
                  <a:pt x="830162" y="203263"/>
                </a:lnTo>
                <a:lnTo>
                  <a:pt x="914759" y="203263"/>
                </a:lnTo>
                <a:lnTo>
                  <a:pt x="914759" y="176274"/>
                </a:lnTo>
                <a:lnTo>
                  <a:pt x="963680" y="176274"/>
                </a:lnTo>
                <a:lnTo>
                  <a:pt x="963680" y="70865"/>
                </a:lnTo>
                <a:close/>
                <a:moveTo>
                  <a:pt x="557932" y="70865"/>
                </a:moveTo>
                <a:lnTo>
                  <a:pt x="557932" y="176274"/>
                </a:lnTo>
                <a:lnTo>
                  <a:pt x="606853" y="176274"/>
                </a:lnTo>
                <a:lnTo>
                  <a:pt x="606853" y="203263"/>
                </a:lnTo>
                <a:lnTo>
                  <a:pt x="691450" y="203263"/>
                </a:lnTo>
                <a:lnTo>
                  <a:pt x="691450" y="176274"/>
                </a:lnTo>
                <a:lnTo>
                  <a:pt x="740371" y="176274"/>
                </a:lnTo>
                <a:lnTo>
                  <a:pt x="740371" y="70865"/>
                </a:lnTo>
                <a:close/>
                <a:moveTo>
                  <a:pt x="334624" y="70865"/>
                </a:moveTo>
                <a:lnTo>
                  <a:pt x="334624" y="176274"/>
                </a:lnTo>
                <a:lnTo>
                  <a:pt x="383545" y="176274"/>
                </a:lnTo>
                <a:lnTo>
                  <a:pt x="383545" y="203263"/>
                </a:lnTo>
                <a:lnTo>
                  <a:pt x="468142" y="203263"/>
                </a:lnTo>
                <a:lnTo>
                  <a:pt x="468142" y="176274"/>
                </a:lnTo>
                <a:lnTo>
                  <a:pt x="517063" y="176274"/>
                </a:lnTo>
                <a:lnTo>
                  <a:pt x="517063" y="70865"/>
                </a:lnTo>
                <a:close/>
                <a:moveTo>
                  <a:pt x="111316" y="70865"/>
                </a:moveTo>
                <a:lnTo>
                  <a:pt x="111316" y="176274"/>
                </a:lnTo>
                <a:lnTo>
                  <a:pt x="160237" y="176274"/>
                </a:lnTo>
                <a:lnTo>
                  <a:pt x="160237" y="203263"/>
                </a:lnTo>
                <a:lnTo>
                  <a:pt x="244834" y="203263"/>
                </a:lnTo>
                <a:lnTo>
                  <a:pt x="244834" y="176274"/>
                </a:lnTo>
                <a:lnTo>
                  <a:pt x="293755" y="176274"/>
                </a:lnTo>
                <a:lnTo>
                  <a:pt x="293755" y="70865"/>
                </a:lnTo>
                <a:close/>
                <a:moveTo>
                  <a:pt x="1329944" y="65882"/>
                </a:moveTo>
                <a:lnTo>
                  <a:pt x="1329944" y="382174"/>
                </a:lnTo>
                <a:lnTo>
                  <a:pt x="1812544" y="382174"/>
                </a:lnTo>
                <a:lnTo>
                  <a:pt x="1812544" y="65882"/>
                </a:lnTo>
                <a:close/>
                <a:moveTo>
                  <a:pt x="0" y="0"/>
                </a:moveTo>
                <a:lnTo>
                  <a:pt x="1887728" y="0"/>
                </a:lnTo>
                <a:lnTo>
                  <a:pt x="1887728" y="448056"/>
                </a:lnTo>
                <a:lnTo>
                  <a:pt x="0" y="448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11377561" y="4621165"/>
            <a:ext cx="654938" cy="413274"/>
            <a:chOff x="8530560" y="3154687"/>
            <a:chExt cx="1005840" cy="634698"/>
          </a:xfrm>
        </p:grpSpPr>
        <p:sp>
          <p:nvSpPr>
            <p:cNvPr id="330" name="Freeform 329"/>
            <p:cNvSpPr/>
            <p:nvPr/>
          </p:nvSpPr>
          <p:spPr bwMode="auto">
            <a:xfrm>
              <a:off x="8530560" y="315468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1" name="Freeform 330"/>
            <p:cNvSpPr/>
            <p:nvPr/>
          </p:nvSpPr>
          <p:spPr bwMode="auto">
            <a:xfrm>
              <a:off x="8530560" y="337351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8530560" y="3592347"/>
              <a:ext cx="1005840" cy="197038"/>
            </a:xfrm>
            <a:custGeom>
              <a:avLst/>
              <a:gdLst>
                <a:gd name="connsiteX0" fmla="*/ 864322 w 1005840"/>
                <a:gd name="connsiteY0" fmla="*/ 111932 h 197038"/>
                <a:gd name="connsiteX1" fmla="*/ 864322 w 1005840"/>
                <a:gd name="connsiteY1" fmla="*/ 157652 h 197038"/>
                <a:gd name="connsiteX2" fmla="*/ 928330 w 1005840"/>
                <a:gd name="connsiteY2" fmla="*/ 157652 h 197038"/>
                <a:gd name="connsiteX3" fmla="*/ 928330 w 1005840"/>
                <a:gd name="connsiteY3" fmla="*/ 111932 h 197038"/>
                <a:gd name="connsiteX4" fmla="*/ 759547 w 1005840"/>
                <a:gd name="connsiteY4" fmla="*/ 111932 h 197038"/>
                <a:gd name="connsiteX5" fmla="*/ 759547 w 1005840"/>
                <a:gd name="connsiteY5" fmla="*/ 157652 h 197038"/>
                <a:gd name="connsiteX6" fmla="*/ 823555 w 1005840"/>
                <a:gd name="connsiteY6" fmla="*/ 157652 h 197038"/>
                <a:gd name="connsiteX7" fmla="*/ 823555 w 1005840"/>
                <a:gd name="connsiteY7" fmla="*/ 111932 h 197038"/>
                <a:gd name="connsiteX8" fmla="*/ 642939 w 1005840"/>
                <a:gd name="connsiteY8" fmla="*/ 75659 h 197038"/>
                <a:gd name="connsiteX9" fmla="*/ 642939 w 1005840"/>
                <a:gd name="connsiteY9" fmla="*/ 121379 h 197038"/>
                <a:gd name="connsiteX10" fmla="*/ 688659 w 1005840"/>
                <a:gd name="connsiteY10" fmla="*/ 121379 h 197038"/>
                <a:gd name="connsiteX11" fmla="*/ 688659 w 1005840"/>
                <a:gd name="connsiteY11" fmla="*/ 75659 h 197038"/>
                <a:gd name="connsiteX12" fmla="*/ 561974 w 1005840"/>
                <a:gd name="connsiteY12" fmla="*/ 75659 h 197038"/>
                <a:gd name="connsiteX13" fmla="*/ 561974 w 1005840"/>
                <a:gd name="connsiteY13" fmla="*/ 121379 h 197038"/>
                <a:gd name="connsiteX14" fmla="*/ 607694 w 1005840"/>
                <a:gd name="connsiteY14" fmla="*/ 121379 h 197038"/>
                <a:gd name="connsiteX15" fmla="*/ 607694 w 1005840"/>
                <a:gd name="connsiteY15" fmla="*/ 75659 h 197038"/>
                <a:gd name="connsiteX16" fmla="*/ 481012 w 1005840"/>
                <a:gd name="connsiteY16" fmla="*/ 75659 h 197038"/>
                <a:gd name="connsiteX17" fmla="*/ 481012 w 1005840"/>
                <a:gd name="connsiteY17" fmla="*/ 121379 h 197038"/>
                <a:gd name="connsiteX18" fmla="*/ 526732 w 1005840"/>
                <a:gd name="connsiteY18" fmla="*/ 121379 h 197038"/>
                <a:gd name="connsiteX19" fmla="*/ 526732 w 1005840"/>
                <a:gd name="connsiteY19" fmla="*/ 75659 h 197038"/>
                <a:gd name="connsiteX20" fmla="*/ 400050 w 1005840"/>
                <a:gd name="connsiteY20" fmla="*/ 75659 h 197038"/>
                <a:gd name="connsiteX21" fmla="*/ 400050 w 1005840"/>
                <a:gd name="connsiteY21" fmla="*/ 121379 h 197038"/>
                <a:gd name="connsiteX22" fmla="*/ 445770 w 1005840"/>
                <a:gd name="connsiteY22" fmla="*/ 121379 h 197038"/>
                <a:gd name="connsiteX23" fmla="*/ 445770 w 1005840"/>
                <a:gd name="connsiteY23" fmla="*/ 75659 h 197038"/>
                <a:gd name="connsiteX24" fmla="*/ 319088 w 1005840"/>
                <a:gd name="connsiteY24" fmla="*/ 75659 h 197038"/>
                <a:gd name="connsiteX25" fmla="*/ 319088 w 1005840"/>
                <a:gd name="connsiteY25" fmla="*/ 121379 h 197038"/>
                <a:gd name="connsiteX26" fmla="*/ 364808 w 1005840"/>
                <a:gd name="connsiteY26" fmla="*/ 121379 h 197038"/>
                <a:gd name="connsiteX27" fmla="*/ 364808 w 1005840"/>
                <a:gd name="connsiteY27" fmla="*/ 75659 h 197038"/>
                <a:gd name="connsiteX28" fmla="*/ 238126 w 1005840"/>
                <a:gd name="connsiteY28" fmla="*/ 75659 h 197038"/>
                <a:gd name="connsiteX29" fmla="*/ 238126 w 1005840"/>
                <a:gd name="connsiteY29" fmla="*/ 121379 h 197038"/>
                <a:gd name="connsiteX30" fmla="*/ 283846 w 1005840"/>
                <a:gd name="connsiteY30" fmla="*/ 121379 h 197038"/>
                <a:gd name="connsiteX31" fmla="*/ 283846 w 1005840"/>
                <a:gd name="connsiteY31" fmla="*/ 75659 h 197038"/>
                <a:gd name="connsiteX32" fmla="*/ 157164 w 1005840"/>
                <a:gd name="connsiteY32" fmla="*/ 75659 h 197038"/>
                <a:gd name="connsiteX33" fmla="*/ 157164 w 1005840"/>
                <a:gd name="connsiteY33" fmla="*/ 121379 h 197038"/>
                <a:gd name="connsiteX34" fmla="*/ 202884 w 1005840"/>
                <a:gd name="connsiteY34" fmla="*/ 121379 h 197038"/>
                <a:gd name="connsiteX35" fmla="*/ 202884 w 1005840"/>
                <a:gd name="connsiteY35" fmla="*/ 75659 h 197038"/>
                <a:gd name="connsiteX36" fmla="*/ 76202 w 1005840"/>
                <a:gd name="connsiteY36" fmla="*/ 75659 h 197038"/>
                <a:gd name="connsiteX37" fmla="*/ 76202 w 1005840"/>
                <a:gd name="connsiteY37" fmla="*/ 121379 h 197038"/>
                <a:gd name="connsiteX38" fmla="*/ 121922 w 1005840"/>
                <a:gd name="connsiteY38" fmla="*/ 121379 h 197038"/>
                <a:gd name="connsiteX39" fmla="*/ 121922 w 1005840"/>
                <a:gd name="connsiteY39" fmla="*/ 75659 h 197038"/>
                <a:gd name="connsiteX40" fmla="*/ 864322 w 1005840"/>
                <a:gd name="connsiteY40" fmla="*/ 43672 h 197038"/>
                <a:gd name="connsiteX41" fmla="*/ 864322 w 1005840"/>
                <a:gd name="connsiteY41" fmla="*/ 89392 h 197038"/>
                <a:gd name="connsiteX42" fmla="*/ 928330 w 1005840"/>
                <a:gd name="connsiteY42" fmla="*/ 89392 h 197038"/>
                <a:gd name="connsiteX43" fmla="*/ 928330 w 1005840"/>
                <a:gd name="connsiteY43" fmla="*/ 43672 h 197038"/>
                <a:gd name="connsiteX44" fmla="*/ 759547 w 1005840"/>
                <a:gd name="connsiteY44" fmla="*/ 43672 h 197038"/>
                <a:gd name="connsiteX45" fmla="*/ 759547 w 1005840"/>
                <a:gd name="connsiteY45" fmla="*/ 89392 h 197038"/>
                <a:gd name="connsiteX46" fmla="*/ 823555 w 1005840"/>
                <a:gd name="connsiteY46" fmla="*/ 89392 h 197038"/>
                <a:gd name="connsiteX47" fmla="*/ 823555 w 1005840"/>
                <a:gd name="connsiteY47" fmla="*/ 43672 h 197038"/>
                <a:gd name="connsiteX48" fmla="*/ 0 w 1005840"/>
                <a:gd name="connsiteY48" fmla="*/ 0 h 197038"/>
                <a:gd name="connsiteX49" fmla="*/ 1005840 w 1005840"/>
                <a:gd name="connsiteY49" fmla="*/ 0 h 197038"/>
                <a:gd name="connsiteX50" fmla="*/ 1005840 w 1005840"/>
                <a:gd name="connsiteY50" fmla="*/ 197038 h 197038"/>
                <a:gd name="connsiteX51" fmla="*/ 0 w 1005840"/>
                <a:gd name="connsiteY51" fmla="*/ 197038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5840" h="197038">
                  <a:moveTo>
                    <a:pt x="864322" y="111932"/>
                  </a:moveTo>
                  <a:lnTo>
                    <a:pt x="864322" y="157652"/>
                  </a:lnTo>
                  <a:lnTo>
                    <a:pt x="928330" y="157652"/>
                  </a:lnTo>
                  <a:lnTo>
                    <a:pt x="928330" y="111932"/>
                  </a:lnTo>
                  <a:close/>
                  <a:moveTo>
                    <a:pt x="759547" y="111932"/>
                  </a:moveTo>
                  <a:lnTo>
                    <a:pt x="759547" y="157652"/>
                  </a:lnTo>
                  <a:lnTo>
                    <a:pt x="823555" y="157652"/>
                  </a:lnTo>
                  <a:lnTo>
                    <a:pt x="823555" y="111932"/>
                  </a:lnTo>
                  <a:close/>
                  <a:moveTo>
                    <a:pt x="642939" y="75659"/>
                  </a:moveTo>
                  <a:lnTo>
                    <a:pt x="642939" y="121379"/>
                  </a:lnTo>
                  <a:lnTo>
                    <a:pt x="688659" y="121379"/>
                  </a:lnTo>
                  <a:lnTo>
                    <a:pt x="688659" y="75659"/>
                  </a:lnTo>
                  <a:close/>
                  <a:moveTo>
                    <a:pt x="561974" y="75659"/>
                  </a:moveTo>
                  <a:lnTo>
                    <a:pt x="561974" y="121379"/>
                  </a:lnTo>
                  <a:lnTo>
                    <a:pt x="607694" y="121379"/>
                  </a:lnTo>
                  <a:lnTo>
                    <a:pt x="607694" y="75659"/>
                  </a:lnTo>
                  <a:close/>
                  <a:moveTo>
                    <a:pt x="481012" y="75659"/>
                  </a:moveTo>
                  <a:lnTo>
                    <a:pt x="481012" y="121379"/>
                  </a:lnTo>
                  <a:lnTo>
                    <a:pt x="526732" y="121379"/>
                  </a:lnTo>
                  <a:lnTo>
                    <a:pt x="526732" y="75659"/>
                  </a:lnTo>
                  <a:close/>
                  <a:moveTo>
                    <a:pt x="400050" y="75659"/>
                  </a:moveTo>
                  <a:lnTo>
                    <a:pt x="400050" y="121379"/>
                  </a:lnTo>
                  <a:lnTo>
                    <a:pt x="445770" y="121379"/>
                  </a:lnTo>
                  <a:lnTo>
                    <a:pt x="445770" y="75659"/>
                  </a:lnTo>
                  <a:close/>
                  <a:moveTo>
                    <a:pt x="319088" y="75659"/>
                  </a:moveTo>
                  <a:lnTo>
                    <a:pt x="319088" y="121379"/>
                  </a:lnTo>
                  <a:lnTo>
                    <a:pt x="364808" y="121379"/>
                  </a:lnTo>
                  <a:lnTo>
                    <a:pt x="364808" y="75659"/>
                  </a:lnTo>
                  <a:close/>
                  <a:moveTo>
                    <a:pt x="238126" y="75659"/>
                  </a:moveTo>
                  <a:lnTo>
                    <a:pt x="238126" y="121379"/>
                  </a:lnTo>
                  <a:lnTo>
                    <a:pt x="283846" y="121379"/>
                  </a:lnTo>
                  <a:lnTo>
                    <a:pt x="283846" y="75659"/>
                  </a:lnTo>
                  <a:close/>
                  <a:moveTo>
                    <a:pt x="157164" y="75659"/>
                  </a:moveTo>
                  <a:lnTo>
                    <a:pt x="157164" y="121379"/>
                  </a:lnTo>
                  <a:lnTo>
                    <a:pt x="202884" y="121379"/>
                  </a:lnTo>
                  <a:lnTo>
                    <a:pt x="202884" y="75659"/>
                  </a:lnTo>
                  <a:close/>
                  <a:moveTo>
                    <a:pt x="76202" y="75659"/>
                  </a:moveTo>
                  <a:lnTo>
                    <a:pt x="76202" y="121379"/>
                  </a:lnTo>
                  <a:lnTo>
                    <a:pt x="121922" y="121379"/>
                  </a:lnTo>
                  <a:lnTo>
                    <a:pt x="121922" y="75659"/>
                  </a:lnTo>
                  <a:close/>
                  <a:moveTo>
                    <a:pt x="864322" y="43672"/>
                  </a:moveTo>
                  <a:lnTo>
                    <a:pt x="864322" y="89392"/>
                  </a:lnTo>
                  <a:lnTo>
                    <a:pt x="928330" y="89392"/>
                  </a:lnTo>
                  <a:lnTo>
                    <a:pt x="928330" y="43672"/>
                  </a:lnTo>
                  <a:close/>
                  <a:moveTo>
                    <a:pt x="759547" y="43672"/>
                  </a:moveTo>
                  <a:lnTo>
                    <a:pt x="759547" y="89392"/>
                  </a:lnTo>
                  <a:lnTo>
                    <a:pt x="823555" y="89392"/>
                  </a:lnTo>
                  <a:lnTo>
                    <a:pt x="823555" y="43672"/>
                  </a:lnTo>
                  <a:close/>
                  <a:moveTo>
                    <a:pt x="0" y="0"/>
                  </a:moveTo>
                  <a:lnTo>
                    <a:pt x="1005840" y="0"/>
                  </a:lnTo>
                  <a:lnTo>
                    <a:pt x="1005840" y="197038"/>
                  </a:lnTo>
                  <a:lnTo>
                    <a:pt x="0" y="197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33" name="Group 18"/>
          <p:cNvGrpSpPr>
            <a:grpSpLocks noChangeAspect="1"/>
          </p:cNvGrpSpPr>
          <p:nvPr/>
        </p:nvGrpSpPr>
        <p:grpSpPr bwMode="auto">
          <a:xfrm>
            <a:off x="10080983" y="3601134"/>
            <a:ext cx="335681" cy="415097"/>
            <a:chOff x="807" y="-1545"/>
            <a:chExt cx="6074" cy="7511"/>
          </a:xfrm>
          <a:solidFill>
            <a:schemeClr val="bg1"/>
          </a:solidFill>
        </p:grpSpPr>
        <p:sp>
          <p:nvSpPr>
            <p:cNvPr id="334" name="Freeform 20"/>
            <p:cNvSpPr>
              <a:spLocks/>
            </p:cNvSpPr>
            <p:nvPr/>
          </p:nvSpPr>
          <p:spPr bwMode="auto">
            <a:xfrm>
              <a:off x="807" y="-1545"/>
              <a:ext cx="1832" cy="5347"/>
            </a:xfrm>
            <a:custGeom>
              <a:avLst/>
              <a:gdLst>
                <a:gd name="T0" fmla="*/ 0 w 775"/>
                <a:gd name="T1" fmla="*/ 1130 h 2262"/>
                <a:gd name="T2" fmla="*/ 629 w 775"/>
                <a:gd name="T3" fmla="*/ 20 h 2262"/>
                <a:gd name="T4" fmla="*/ 708 w 775"/>
                <a:gd name="T5" fmla="*/ 18 h 2262"/>
                <a:gd name="T6" fmla="*/ 735 w 775"/>
                <a:gd name="T7" fmla="*/ 82 h 2262"/>
                <a:gd name="T8" fmla="*/ 695 w 775"/>
                <a:gd name="T9" fmla="*/ 134 h 2262"/>
                <a:gd name="T10" fmla="*/ 429 w 775"/>
                <a:gd name="T11" fmla="*/ 353 h 2262"/>
                <a:gd name="T12" fmla="*/ 147 w 775"/>
                <a:gd name="T13" fmla="*/ 955 h 2262"/>
                <a:gd name="T14" fmla="*/ 726 w 775"/>
                <a:gd name="T15" fmla="*/ 2127 h 2262"/>
                <a:gd name="T16" fmla="*/ 771 w 775"/>
                <a:gd name="T17" fmla="*/ 2180 h 2262"/>
                <a:gd name="T18" fmla="*/ 745 w 775"/>
                <a:gd name="T19" fmla="*/ 2245 h 2262"/>
                <a:gd name="T20" fmla="*/ 671 w 775"/>
                <a:gd name="T21" fmla="*/ 2247 h 2262"/>
                <a:gd name="T22" fmla="*/ 492 w 775"/>
                <a:gd name="T23" fmla="*/ 2128 h 2262"/>
                <a:gd name="T24" fmla="*/ 21 w 775"/>
                <a:gd name="T25" fmla="*/ 1334 h 2262"/>
                <a:gd name="T26" fmla="*/ 0 w 775"/>
                <a:gd name="T27" fmla="*/ 113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5" h="2262">
                  <a:moveTo>
                    <a:pt x="0" y="1130"/>
                  </a:moveTo>
                  <a:cubicBezTo>
                    <a:pt x="19" y="644"/>
                    <a:pt x="223" y="275"/>
                    <a:pt x="629" y="20"/>
                  </a:cubicBezTo>
                  <a:cubicBezTo>
                    <a:pt x="655" y="4"/>
                    <a:pt x="681" y="0"/>
                    <a:pt x="708" y="18"/>
                  </a:cubicBezTo>
                  <a:cubicBezTo>
                    <a:pt x="730" y="33"/>
                    <a:pt x="739" y="56"/>
                    <a:pt x="735" y="82"/>
                  </a:cubicBezTo>
                  <a:cubicBezTo>
                    <a:pt x="732" y="107"/>
                    <a:pt x="716" y="122"/>
                    <a:pt x="695" y="134"/>
                  </a:cubicBezTo>
                  <a:cubicBezTo>
                    <a:pt x="595" y="193"/>
                    <a:pt x="506" y="266"/>
                    <a:pt x="429" y="353"/>
                  </a:cubicBezTo>
                  <a:cubicBezTo>
                    <a:pt x="275" y="526"/>
                    <a:pt x="179" y="726"/>
                    <a:pt x="147" y="955"/>
                  </a:cubicBezTo>
                  <a:cubicBezTo>
                    <a:pt x="80" y="1437"/>
                    <a:pt x="304" y="1887"/>
                    <a:pt x="726" y="2127"/>
                  </a:cubicBezTo>
                  <a:cubicBezTo>
                    <a:pt x="748" y="2139"/>
                    <a:pt x="767" y="2154"/>
                    <a:pt x="771" y="2180"/>
                  </a:cubicBezTo>
                  <a:cubicBezTo>
                    <a:pt x="775" y="2207"/>
                    <a:pt x="767" y="2229"/>
                    <a:pt x="745" y="2245"/>
                  </a:cubicBezTo>
                  <a:cubicBezTo>
                    <a:pt x="721" y="2262"/>
                    <a:pt x="695" y="2262"/>
                    <a:pt x="671" y="2247"/>
                  </a:cubicBezTo>
                  <a:cubicBezTo>
                    <a:pt x="611" y="2208"/>
                    <a:pt x="548" y="2172"/>
                    <a:pt x="492" y="2128"/>
                  </a:cubicBezTo>
                  <a:cubicBezTo>
                    <a:pt x="235" y="1923"/>
                    <a:pt x="77" y="1658"/>
                    <a:pt x="21" y="1334"/>
                  </a:cubicBezTo>
                  <a:cubicBezTo>
                    <a:pt x="9" y="1264"/>
                    <a:pt x="6" y="1192"/>
                    <a:pt x="0" y="1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21"/>
            <p:cNvSpPr>
              <a:spLocks/>
            </p:cNvSpPr>
            <p:nvPr/>
          </p:nvSpPr>
          <p:spPr bwMode="auto">
            <a:xfrm>
              <a:off x="5096" y="-1519"/>
              <a:ext cx="1785" cy="5295"/>
            </a:xfrm>
            <a:custGeom>
              <a:avLst/>
              <a:gdLst>
                <a:gd name="T0" fmla="*/ 752 w 755"/>
                <a:gd name="T1" fmla="*/ 1194 h 2240"/>
                <a:gd name="T2" fmla="*/ 113 w 755"/>
                <a:gd name="T3" fmla="*/ 2220 h 2240"/>
                <a:gd name="T4" fmla="*/ 25 w 755"/>
                <a:gd name="T5" fmla="*/ 2213 h 2240"/>
                <a:gd name="T6" fmla="*/ 18 w 755"/>
                <a:gd name="T7" fmla="*/ 2132 h 2240"/>
                <a:gd name="T8" fmla="*/ 53 w 755"/>
                <a:gd name="T9" fmla="*/ 2103 h 2240"/>
                <a:gd name="T10" fmla="*/ 552 w 755"/>
                <a:gd name="T11" fmla="*/ 1501 h 2240"/>
                <a:gd name="T12" fmla="*/ 384 w 755"/>
                <a:gd name="T13" fmla="*/ 412 h 2240"/>
                <a:gd name="T14" fmla="*/ 78 w 755"/>
                <a:gd name="T15" fmla="*/ 134 h 2240"/>
                <a:gd name="T16" fmla="*/ 52 w 755"/>
                <a:gd name="T17" fmla="*/ 41 h 2240"/>
                <a:gd name="T18" fmla="*/ 150 w 755"/>
                <a:gd name="T19" fmla="*/ 23 h 2240"/>
                <a:gd name="T20" fmla="*/ 561 w 755"/>
                <a:gd name="T21" fmla="*/ 436 h 2240"/>
                <a:gd name="T22" fmla="*/ 752 w 755"/>
                <a:gd name="T23" fmla="*/ 1194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5" h="2240">
                  <a:moveTo>
                    <a:pt x="752" y="1194"/>
                  </a:moveTo>
                  <a:cubicBezTo>
                    <a:pt x="736" y="1594"/>
                    <a:pt x="527" y="1967"/>
                    <a:pt x="113" y="2220"/>
                  </a:cubicBezTo>
                  <a:cubicBezTo>
                    <a:pt x="80" y="2240"/>
                    <a:pt x="48" y="2237"/>
                    <a:pt x="25" y="2213"/>
                  </a:cubicBezTo>
                  <a:cubicBezTo>
                    <a:pt x="4" y="2191"/>
                    <a:pt x="0" y="2156"/>
                    <a:pt x="18" y="2132"/>
                  </a:cubicBezTo>
                  <a:cubicBezTo>
                    <a:pt x="27" y="2120"/>
                    <a:pt x="40" y="2110"/>
                    <a:pt x="53" y="2103"/>
                  </a:cubicBezTo>
                  <a:cubicBezTo>
                    <a:pt x="290" y="1961"/>
                    <a:pt x="461" y="1762"/>
                    <a:pt x="552" y="1501"/>
                  </a:cubicBezTo>
                  <a:cubicBezTo>
                    <a:pt x="687" y="1111"/>
                    <a:pt x="629" y="745"/>
                    <a:pt x="384" y="412"/>
                  </a:cubicBezTo>
                  <a:cubicBezTo>
                    <a:pt x="301" y="299"/>
                    <a:pt x="197" y="208"/>
                    <a:pt x="78" y="134"/>
                  </a:cubicBezTo>
                  <a:cubicBezTo>
                    <a:pt x="43" y="113"/>
                    <a:pt x="33" y="73"/>
                    <a:pt x="52" y="41"/>
                  </a:cubicBezTo>
                  <a:cubicBezTo>
                    <a:pt x="73" y="7"/>
                    <a:pt x="112" y="0"/>
                    <a:pt x="150" y="23"/>
                  </a:cubicBezTo>
                  <a:cubicBezTo>
                    <a:pt x="318" y="130"/>
                    <a:pt x="456" y="267"/>
                    <a:pt x="561" y="436"/>
                  </a:cubicBezTo>
                  <a:cubicBezTo>
                    <a:pt x="687" y="639"/>
                    <a:pt x="755" y="880"/>
                    <a:pt x="752" y="1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22"/>
            <p:cNvSpPr>
              <a:spLocks/>
            </p:cNvSpPr>
            <p:nvPr/>
          </p:nvSpPr>
          <p:spPr bwMode="auto">
            <a:xfrm>
              <a:off x="3384" y="613"/>
              <a:ext cx="941" cy="5353"/>
            </a:xfrm>
            <a:custGeom>
              <a:avLst/>
              <a:gdLst>
                <a:gd name="T0" fmla="*/ 145 w 398"/>
                <a:gd name="T1" fmla="*/ 1295 h 2264"/>
                <a:gd name="T2" fmla="*/ 145 w 398"/>
                <a:gd name="T3" fmla="*/ 402 h 2264"/>
                <a:gd name="T4" fmla="*/ 125 w 398"/>
                <a:gd name="T5" fmla="*/ 369 h 2264"/>
                <a:gd name="T6" fmla="*/ 29 w 398"/>
                <a:gd name="T7" fmla="*/ 144 h 2264"/>
                <a:gd name="T8" fmla="*/ 242 w 398"/>
                <a:gd name="T9" fmla="*/ 17 h 2264"/>
                <a:gd name="T10" fmla="*/ 394 w 398"/>
                <a:gd name="T11" fmla="*/ 207 h 2264"/>
                <a:gd name="T12" fmla="*/ 288 w 398"/>
                <a:gd name="T13" fmla="*/ 369 h 2264"/>
                <a:gd name="T14" fmla="*/ 269 w 398"/>
                <a:gd name="T15" fmla="*/ 401 h 2264"/>
                <a:gd name="T16" fmla="*/ 269 w 398"/>
                <a:gd name="T17" fmla="*/ 2180 h 2264"/>
                <a:gd name="T18" fmla="*/ 269 w 398"/>
                <a:gd name="T19" fmla="*/ 2208 h 2264"/>
                <a:gd name="T20" fmla="*/ 207 w 398"/>
                <a:gd name="T21" fmla="*/ 2264 h 2264"/>
                <a:gd name="T22" fmla="*/ 145 w 398"/>
                <a:gd name="T23" fmla="*/ 2207 h 2264"/>
                <a:gd name="T24" fmla="*/ 145 w 398"/>
                <a:gd name="T25" fmla="*/ 2183 h 2264"/>
                <a:gd name="T26" fmla="*/ 145 w 398"/>
                <a:gd name="T27" fmla="*/ 1295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2264">
                  <a:moveTo>
                    <a:pt x="145" y="1295"/>
                  </a:moveTo>
                  <a:cubicBezTo>
                    <a:pt x="145" y="998"/>
                    <a:pt x="145" y="700"/>
                    <a:pt x="145" y="402"/>
                  </a:cubicBezTo>
                  <a:cubicBezTo>
                    <a:pt x="145" y="385"/>
                    <a:pt x="141" y="376"/>
                    <a:pt x="125" y="369"/>
                  </a:cubicBezTo>
                  <a:cubicBezTo>
                    <a:pt x="41" y="329"/>
                    <a:pt x="0" y="232"/>
                    <a:pt x="29" y="144"/>
                  </a:cubicBezTo>
                  <a:cubicBezTo>
                    <a:pt x="58" y="53"/>
                    <a:pt x="148" y="0"/>
                    <a:pt x="242" y="17"/>
                  </a:cubicBezTo>
                  <a:cubicBezTo>
                    <a:pt x="332" y="33"/>
                    <a:pt x="398" y="115"/>
                    <a:pt x="394" y="207"/>
                  </a:cubicBezTo>
                  <a:cubicBezTo>
                    <a:pt x="391" y="282"/>
                    <a:pt x="354" y="336"/>
                    <a:pt x="288" y="369"/>
                  </a:cubicBezTo>
                  <a:cubicBezTo>
                    <a:pt x="273" y="377"/>
                    <a:pt x="269" y="385"/>
                    <a:pt x="269" y="401"/>
                  </a:cubicBezTo>
                  <a:cubicBezTo>
                    <a:pt x="269" y="994"/>
                    <a:pt x="269" y="1587"/>
                    <a:pt x="269" y="2180"/>
                  </a:cubicBezTo>
                  <a:cubicBezTo>
                    <a:pt x="269" y="2189"/>
                    <a:pt x="270" y="2199"/>
                    <a:pt x="269" y="2208"/>
                  </a:cubicBezTo>
                  <a:cubicBezTo>
                    <a:pt x="266" y="2240"/>
                    <a:pt x="239" y="2264"/>
                    <a:pt x="207" y="2264"/>
                  </a:cubicBezTo>
                  <a:cubicBezTo>
                    <a:pt x="175" y="2264"/>
                    <a:pt x="148" y="2239"/>
                    <a:pt x="145" y="2207"/>
                  </a:cubicBezTo>
                  <a:cubicBezTo>
                    <a:pt x="144" y="2199"/>
                    <a:pt x="145" y="2191"/>
                    <a:pt x="145" y="2183"/>
                  </a:cubicBezTo>
                  <a:cubicBezTo>
                    <a:pt x="145" y="1887"/>
                    <a:pt x="145" y="1591"/>
                    <a:pt x="145" y="1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23"/>
            <p:cNvSpPr>
              <a:spLocks/>
            </p:cNvSpPr>
            <p:nvPr/>
          </p:nvSpPr>
          <p:spPr bwMode="auto">
            <a:xfrm>
              <a:off x="1417" y="-1018"/>
              <a:ext cx="1463" cy="4279"/>
            </a:xfrm>
            <a:custGeom>
              <a:avLst/>
              <a:gdLst>
                <a:gd name="T0" fmla="*/ 0 w 619"/>
                <a:gd name="T1" fmla="*/ 850 h 1810"/>
                <a:gd name="T2" fmla="*/ 503 w 619"/>
                <a:gd name="T3" fmla="*/ 18 h 1810"/>
                <a:gd name="T4" fmla="*/ 579 w 619"/>
                <a:gd name="T5" fmla="*/ 32 h 1810"/>
                <a:gd name="T6" fmla="*/ 556 w 619"/>
                <a:gd name="T7" fmla="*/ 109 h 1810"/>
                <a:gd name="T8" fmla="*/ 281 w 619"/>
                <a:gd name="T9" fmla="*/ 360 h 1810"/>
                <a:gd name="T10" fmla="*/ 108 w 619"/>
                <a:gd name="T11" fmla="*/ 958 h 1810"/>
                <a:gd name="T12" fmla="*/ 582 w 619"/>
                <a:gd name="T13" fmla="*/ 1707 h 1810"/>
                <a:gd name="T14" fmla="*/ 616 w 619"/>
                <a:gd name="T15" fmla="*/ 1763 h 1810"/>
                <a:gd name="T16" fmla="*/ 578 w 619"/>
                <a:gd name="T17" fmla="*/ 1807 h 1810"/>
                <a:gd name="T18" fmla="*/ 533 w 619"/>
                <a:gd name="T19" fmla="*/ 1800 h 1810"/>
                <a:gd name="T20" fmla="*/ 69 w 619"/>
                <a:gd name="T21" fmla="*/ 1270 h 1810"/>
                <a:gd name="T22" fmla="*/ 0 w 619"/>
                <a:gd name="T23" fmla="*/ 85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9" h="1810">
                  <a:moveTo>
                    <a:pt x="0" y="850"/>
                  </a:moveTo>
                  <a:cubicBezTo>
                    <a:pt x="12" y="518"/>
                    <a:pt x="177" y="222"/>
                    <a:pt x="503" y="18"/>
                  </a:cubicBezTo>
                  <a:cubicBezTo>
                    <a:pt x="531" y="0"/>
                    <a:pt x="563" y="6"/>
                    <a:pt x="579" y="32"/>
                  </a:cubicBezTo>
                  <a:cubicBezTo>
                    <a:pt x="596" y="59"/>
                    <a:pt x="587" y="90"/>
                    <a:pt x="556" y="109"/>
                  </a:cubicBezTo>
                  <a:cubicBezTo>
                    <a:pt x="447" y="174"/>
                    <a:pt x="355" y="257"/>
                    <a:pt x="281" y="360"/>
                  </a:cubicBezTo>
                  <a:cubicBezTo>
                    <a:pt x="152" y="539"/>
                    <a:pt x="91" y="739"/>
                    <a:pt x="108" y="958"/>
                  </a:cubicBezTo>
                  <a:cubicBezTo>
                    <a:pt x="133" y="1291"/>
                    <a:pt x="295" y="1539"/>
                    <a:pt x="582" y="1707"/>
                  </a:cubicBezTo>
                  <a:cubicBezTo>
                    <a:pt x="604" y="1720"/>
                    <a:pt x="619" y="1737"/>
                    <a:pt x="616" y="1763"/>
                  </a:cubicBezTo>
                  <a:cubicBezTo>
                    <a:pt x="613" y="1786"/>
                    <a:pt x="601" y="1803"/>
                    <a:pt x="578" y="1807"/>
                  </a:cubicBezTo>
                  <a:cubicBezTo>
                    <a:pt x="564" y="1810"/>
                    <a:pt x="545" y="1807"/>
                    <a:pt x="533" y="1800"/>
                  </a:cubicBezTo>
                  <a:cubicBezTo>
                    <a:pt x="315" y="1678"/>
                    <a:pt x="160" y="1502"/>
                    <a:pt x="69" y="1270"/>
                  </a:cubicBezTo>
                  <a:cubicBezTo>
                    <a:pt x="22" y="1151"/>
                    <a:pt x="1" y="1028"/>
                    <a:pt x="0" y="8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24"/>
            <p:cNvSpPr>
              <a:spLocks/>
            </p:cNvSpPr>
            <p:nvPr/>
          </p:nvSpPr>
          <p:spPr bwMode="auto">
            <a:xfrm>
              <a:off x="4843" y="-1002"/>
              <a:ext cx="1435" cy="4256"/>
            </a:xfrm>
            <a:custGeom>
              <a:avLst/>
              <a:gdLst>
                <a:gd name="T0" fmla="*/ 607 w 607"/>
                <a:gd name="T1" fmla="*/ 895 h 1800"/>
                <a:gd name="T2" fmla="*/ 106 w 607"/>
                <a:gd name="T3" fmla="*/ 1774 h 1800"/>
                <a:gd name="T4" fmla="*/ 87 w 607"/>
                <a:gd name="T5" fmla="*/ 1786 h 1800"/>
                <a:gd name="T6" fmla="*/ 14 w 607"/>
                <a:gd name="T7" fmla="*/ 1766 h 1800"/>
                <a:gd name="T8" fmla="*/ 35 w 607"/>
                <a:gd name="T9" fmla="*/ 1693 h 1800"/>
                <a:gd name="T10" fmla="*/ 174 w 607"/>
                <a:gd name="T11" fmla="*/ 1595 h 1800"/>
                <a:gd name="T12" fmla="*/ 487 w 607"/>
                <a:gd name="T13" fmla="*/ 1032 h 1800"/>
                <a:gd name="T14" fmla="*/ 71 w 607"/>
                <a:gd name="T15" fmla="*/ 115 h 1800"/>
                <a:gd name="T16" fmla="*/ 37 w 607"/>
                <a:gd name="T17" fmla="*/ 53 h 1800"/>
                <a:gd name="T18" fmla="*/ 120 w 607"/>
                <a:gd name="T19" fmla="*/ 22 h 1800"/>
                <a:gd name="T20" fmla="*/ 294 w 607"/>
                <a:gd name="T21" fmla="*/ 159 h 1800"/>
                <a:gd name="T22" fmla="*/ 597 w 607"/>
                <a:gd name="T23" fmla="*/ 772 h 1800"/>
                <a:gd name="T24" fmla="*/ 607 w 607"/>
                <a:gd name="T25" fmla="*/ 895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1800">
                  <a:moveTo>
                    <a:pt x="607" y="895"/>
                  </a:moveTo>
                  <a:cubicBezTo>
                    <a:pt x="592" y="1274"/>
                    <a:pt x="429" y="1569"/>
                    <a:pt x="106" y="1774"/>
                  </a:cubicBezTo>
                  <a:cubicBezTo>
                    <a:pt x="100" y="1778"/>
                    <a:pt x="94" y="1783"/>
                    <a:pt x="87" y="1786"/>
                  </a:cubicBezTo>
                  <a:cubicBezTo>
                    <a:pt x="61" y="1800"/>
                    <a:pt x="28" y="1791"/>
                    <a:pt x="14" y="1766"/>
                  </a:cubicBezTo>
                  <a:cubicBezTo>
                    <a:pt x="0" y="1740"/>
                    <a:pt x="8" y="1712"/>
                    <a:pt x="35" y="1693"/>
                  </a:cubicBezTo>
                  <a:cubicBezTo>
                    <a:pt x="82" y="1661"/>
                    <a:pt x="131" y="1632"/>
                    <a:pt x="174" y="1595"/>
                  </a:cubicBezTo>
                  <a:cubicBezTo>
                    <a:pt x="348" y="1447"/>
                    <a:pt x="458" y="1259"/>
                    <a:pt x="487" y="1032"/>
                  </a:cubicBezTo>
                  <a:cubicBezTo>
                    <a:pt x="537" y="643"/>
                    <a:pt x="394" y="337"/>
                    <a:pt x="71" y="115"/>
                  </a:cubicBezTo>
                  <a:cubicBezTo>
                    <a:pt x="43" y="97"/>
                    <a:pt x="32" y="77"/>
                    <a:pt x="37" y="53"/>
                  </a:cubicBezTo>
                  <a:cubicBezTo>
                    <a:pt x="45" y="16"/>
                    <a:pt x="85" y="0"/>
                    <a:pt x="120" y="22"/>
                  </a:cubicBezTo>
                  <a:cubicBezTo>
                    <a:pt x="184" y="61"/>
                    <a:pt x="242" y="107"/>
                    <a:pt x="294" y="159"/>
                  </a:cubicBezTo>
                  <a:cubicBezTo>
                    <a:pt x="465" y="328"/>
                    <a:pt x="568" y="532"/>
                    <a:pt x="597" y="772"/>
                  </a:cubicBezTo>
                  <a:cubicBezTo>
                    <a:pt x="601" y="812"/>
                    <a:pt x="603" y="852"/>
                    <a:pt x="607" y="8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25"/>
            <p:cNvSpPr>
              <a:spLocks/>
            </p:cNvSpPr>
            <p:nvPr/>
          </p:nvSpPr>
          <p:spPr bwMode="auto">
            <a:xfrm>
              <a:off x="2001" y="-493"/>
              <a:ext cx="1118" cy="3248"/>
            </a:xfrm>
            <a:custGeom>
              <a:avLst/>
              <a:gdLst>
                <a:gd name="T0" fmla="*/ 0 w 473"/>
                <a:gd name="T1" fmla="*/ 684 h 1374"/>
                <a:gd name="T2" fmla="*/ 369 w 473"/>
                <a:gd name="T3" fmla="*/ 20 h 1374"/>
                <a:gd name="T4" fmla="*/ 391 w 473"/>
                <a:gd name="T5" fmla="*/ 8 h 1374"/>
                <a:gd name="T6" fmla="*/ 440 w 473"/>
                <a:gd name="T7" fmla="*/ 22 h 1374"/>
                <a:gd name="T8" fmla="*/ 432 w 473"/>
                <a:gd name="T9" fmla="*/ 74 h 1374"/>
                <a:gd name="T10" fmla="*/ 414 w 473"/>
                <a:gd name="T11" fmla="*/ 86 h 1374"/>
                <a:gd name="T12" fmla="*/ 86 w 473"/>
                <a:gd name="T13" fmla="*/ 746 h 1374"/>
                <a:gd name="T14" fmla="*/ 432 w 473"/>
                <a:gd name="T15" fmla="*/ 1286 h 1374"/>
                <a:gd name="T16" fmla="*/ 451 w 473"/>
                <a:gd name="T17" fmla="*/ 1297 h 1374"/>
                <a:gd name="T18" fmla="*/ 464 w 473"/>
                <a:gd name="T19" fmla="*/ 1349 h 1374"/>
                <a:gd name="T20" fmla="*/ 414 w 473"/>
                <a:gd name="T21" fmla="*/ 1367 h 1374"/>
                <a:gd name="T22" fmla="*/ 398 w 473"/>
                <a:gd name="T23" fmla="*/ 1358 h 1374"/>
                <a:gd name="T24" fmla="*/ 10 w 473"/>
                <a:gd name="T25" fmla="*/ 784 h 1374"/>
                <a:gd name="T26" fmla="*/ 0 w 473"/>
                <a:gd name="T27" fmla="*/ 68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1374">
                  <a:moveTo>
                    <a:pt x="0" y="684"/>
                  </a:moveTo>
                  <a:cubicBezTo>
                    <a:pt x="11" y="397"/>
                    <a:pt x="131" y="176"/>
                    <a:pt x="369" y="20"/>
                  </a:cubicBezTo>
                  <a:cubicBezTo>
                    <a:pt x="376" y="15"/>
                    <a:pt x="383" y="11"/>
                    <a:pt x="391" y="8"/>
                  </a:cubicBezTo>
                  <a:cubicBezTo>
                    <a:pt x="410" y="0"/>
                    <a:pt x="430" y="6"/>
                    <a:pt x="440" y="22"/>
                  </a:cubicBezTo>
                  <a:cubicBezTo>
                    <a:pt x="451" y="39"/>
                    <a:pt x="448" y="61"/>
                    <a:pt x="432" y="74"/>
                  </a:cubicBezTo>
                  <a:cubicBezTo>
                    <a:pt x="426" y="79"/>
                    <a:pt x="420" y="82"/>
                    <a:pt x="414" y="86"/>
                  </a:cubicBezTo>
                  <a:cubicBezTo>
                    <a:pt x="177" y="243"/>
                    <a:pt x="62" y="463"/>
                    <a:pt x="86" y="746"/>
                  </a:cubicBezTo>
                  <a:cubicBezTo>
                    <a:pt x="107" y="984"/>
                    <a:pt x="229" y="1163"/>
                    <a:pt x="432" y="1286"/>
                  </a:cubicBezTo>
                  <a:cubicBezTo>
                    <a:pt x="439" y="1290"/>
                    <a:pt x="445" y="1293"/>
                    <a:pt x="451" y="1297"/>
                  </a:cubicBezTo>
                  <a:cubicBezTo>
                    <a:pt x="468" y="1310"/>
                    <a:pt x="473" y="1331"/>
                    <a:pt x="464" y="1349"/>
                  </a:cubicBezTo>
                  <a:cubicBezTo>
                    <a:pt x="455" y="1366"/>
                    <a:pt x="434" y="1374"/>
                    <a:pt x="414" y="1367"/>
                  </a:cubicBezTo>
                  <a:cubicBezTo>
                    <a:pt x="408" y="1365"/>
                    <a:pt x="403" y="1362"/>
                    <a:pt x="398" y="1358"/>
                  </a:cubicBezTo>
                  <a:cubicBezTo>
                    <a:pt x="178" y="1228"/>
                    <a:pt x="47" y="1038"/>
                    <a:pt x="10" y="784"/>
                  </a:cubicBezTo>
                  <a:cubicBezTo>
                    <a:pt x="5" y="750"/>
                    <a:pt x="3" y="715"/>
                    <a:pt x="0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26"/>
            <p:cNvSpPr>
              <a:spLocks/>
            </p:cNvSpPr>
            <p:nvPr/>
          </p:nvSpPr>
          <p:spPr bwMode="auto">
            <a:xfrm>
              <a:off x="4604" y="-491"/>
              <a:ext cx="1390" cy="3227"/>
            </a:xfrm>
            <a:custGeom>
              <a:avLst/>
              <a:gdLst>
                <a:gd name="T0" fmla="*/ 378 w 588"/>
                <a:gd name="T1" fmla="*/ 678 h 1365"/>
                <a:gd name="T2" fmla="*/ 53 w 588"/>
                <a:gd name="T3" fmla="*/ 91 h 1365"/>
                <a:gd name="T4" fmla="*/ 26 w 588"/>
                <a:gd name="T5" fmla="*/ 48 h 1365"/>
                <a:gd name="T6" fmla="*/ 90 w 588"/>
                <a:gd name="T7" fmla="*/ 20 h 1365"/>
                <a:gd name="T8" fmla="*/ 220 w 588"/>
                <a:gd name="T9" fmla="*/ 122 h 1365"/>
                <a:gd name="T10" fmla="*/ 77 w 588"/>
                <a:gd name="T11" fmla="*/ 1348 h 1365"/>
                <a:gd name="T12" fmla="*/ 59 w 588"/>
                <a:gd name="T13" fmla="*/ 1357 h 1365"/>
                <a:gd name="T14" fmla="*/ 9 w 588"/>
                <a:gd name="T15" fmla="*/ 1340 h 1365"/>
                <a:gd name="T16" fmla="*/ 20 w 588"/>
                <a:gd name="T17" fmla="*/ 1290 h 1365"/>
                <a:gd name="T18" fmla="*/ 35 w 588"/>
                <a:gd name="T19" fmla="*/ 1280 h 1365"/>
                <a:gd name="T20" fmla="*/ 372 w 588"/>
                <a:gd name="T21" fmla="*/ 765 h 1365"/>
                <a:gd name="T22" fmla="*/ 378 w 588"/>
                <a:gd name="T23" fmla="*/ 678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1365">
                  <a:moveTo>
                    <a:pt x="378" y="678"/>
                  </a:moveTo>
                  <a:cubicBezTo>
                    <a:pt x="370" y="429"/>
                    <a:pt x="264" y="231"/>
                    <a:pt x="53" y="91"/>
                  </a:cubicBezTo>
                  <a:cubicBezTo>
                    <a:pt x="37" y="80"/>
                    <a:pt x="24" y="68"/>
                    <a:pt x="26" y="48"/>
                  </a:cubicBezTo>
                  <a:cubicBezTo>
                    <a:pt x="28" y="16"/>
                    <a:pt x="63" y="0"/>
                    <a:pt x="90" y="20"/>
                  </a:cubicBezTo>
                  <a:cubicBezTo>
                    <a:pt x="135" y="52"/>
                    <a:pt x="181" y="84"/>
                    <a:pt x="220" y="122"/>
                  </a:cubicBezTo>
                  <a:cubicBezTo>
                    <a:pt x="588" y="478"/>
                    <a:pt x="516" y="1086"/>
                    <a:pt x="77" y="1348"/>
                  </a:cubicBezTo>
                  <a:cubicBezTo>
                    <a:pt x="71" y="1351"/>
                    <a:pt x="66" y="1355"/>
                    <a:pt x="59" y="1357"/>
                  </a:cubicBezTo>
                  <a:cubicBezTo>
                    <a:pt x="40" y="1365"/>
                    <a:pt x="19" y="1357"/>
                    <a:pt x="9" y="1340"/>
                  </a:cubicBezTo>
                  <a:cubicBezTo>
                    <a:pt x="0" y="1323"/>
                    <a:pt x="4" y="1303"/>
                    <a:pt x="20" y="1290"/>
                  </a:cubicBezTo>
                  <a:cubicBezTo>
                    <a:pt x="24" y="1286"/>
                    <a:pt x="30" y="1283"/>
                    <a:pt x="35" y="1280"/>
                  </a:cubicBezTo>
                  <a:cubicBezTo>
                    <a:pt x="228" y="1161"/>
                    <a:pt x="340" y="989"/>
                    <a:pt x="372" y="765"/>
                  </a:cubicBezTo>
                  <a:cubicBezTo>
                    <a:pt x="376" y="738"/>
                    <a:pt x="376" y="709"/>
                    <a:pt x="378" y="6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1" name="Straight Arrow Connector 340"/>
          <p:cNvCxnSpPr/>
          <p:nvPr/>
        </p:nvCxnSpPr>
        <p:spPr>
          <a:xfrm flipH="1" flipV="1">
            <a:off x="10309402" y="4103743"/>
            <a:ext cx="296648" cy="538014"/>
          </a:xfrm>
          <a:prstGeom prst="straightConnector1">
            <a:avLst/>
          </a:prstGeom>
          <a:ln w="12700" cap="rnd">
            <a:solidFill>
              <a:schemeClr val="bg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9177111" y="5193118"/>
            <a:ext cx="621086" cy="224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 Center Server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10326553" y="5029637"/>
            <a:ext cx="621086" cy="112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Router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1428086" y="5153683"/>
            <a:ext cx="621086" cy="112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Switches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9127000" y="3626039"/>
            <a:ext cx="79296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Wireless Access Point</a:t>
            </a:r>
          </a:p>
        </p:txBody>
      </p:sp>
      <p:cxnSp>
        <p:nvCxnSpPr>
          <p:cNvPr id="363" name="Straight Arrow Connector 362"/>
          <p:cNvCxnSpPr/>
          <p:nvPr/>
        </p:nvCxnSpPr>
        <p:spPr>
          <a:xfrm flipV="1">
            <a:off x="11595762" y="3980472"/>
            <a:ext cx="0" cy="566436"/>
          </a:xfrm>
          <a:prstGeom prst="straightConnector1">
            <a:avLst/>
          </a:prstGeom>
          <a:ln w="12700" cap="rnd"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TextBox 373"/>
          <p:cNvSpPr txBox="1"/>
          <p:nvPr/>
        </p:nvSpPr>
        <p:spPr>
          <a:xfrm>
            <a:off x="5986319" y="5806574"/>
            <a:ext cx="196569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Without peer-to-peer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9707927" y="5806574"/>
            <a:ext cx="196569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With peer-to-peer</a:t>
            </a:r>
          </a:p>
        </p:txBody>
      </p:sp>
      <p:cxnSp>
        <p:nvCxnSpPr>
          <p:cNvPr id="396" name="Straight Arrow Connector 395"/>
          <p:cNvCxnSpPr/>
          <p:nvPr/>
        </p:nvCxnSpPr>
        <p:spPr>
          <a:xfrm flipH="1" flipV="1">
            <a:off x="9961196" y="3103407"/>
            <a:ext cx="262205" cy="424861"/>
          </a:xfrm>
          <a:prstGeom prst="straightConnector1">
            <a:avLst/>
          </a:prstGeom>
          <a:ln w="12700" cap="rnd"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860736" y="2952040"/>
            <a:ext cx="1390593" cy="1116758"/>
            <a:chOff x="10895769" y="1789915"/>
            <a:chExt cx="1390593" cy="1116758"/>
          </a:xfrm>
        </p:grpSpPr>
        <p:sp>
          <p:nvSpPr>
            <p:cNvPr id="351" name="Freeform 25"/>
            <p:cNvSpPr>
              <a:spLocks noChangeAspect="1" noEditPoints="1"/>
            </p:cNvSpPr>
            <p:nvPr/>
          </p:nvSpPr>
          <p:spPr bwMode="black">
            <a:xfrm>
              <a:off x="12023760" y="2711432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351"/>
            <p:cNvSpPr>
              <a:spLocks noChangeAspect="1"/>
            </p:cNvSpPr>
            <p:nvPr/>
          </p:nvSpPr>
          <p:spPr bwMode="black">
            <a:xfrm flipH="1">
              <a:off x="10895769" y="2243253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352"/>
            <p:cNvSpPr>
              <a:spLocks noChangeAspect="1"/>
            </p:cNvSpPr>
            <p:nvPr/>
          </p:nvSpPr>
          <p:spPr bwMode="black">
            <a:xfrm>
              <a:off x="11456598" y="2525547"/>
              <a:ext cx="333542" cy="262602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4" name="Freeform 353"/>
            <p:cNvSpPr>
              <a:spLocks noChangeAspect="1"/>
            </p:cNvSpPr>
            <p:nvPr/>
          </p:nvSpPr>
          <p:spPr bwMode="black">
            <a:xfrm flipH="1">
              <a:off x="10895769" y="2696592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354"/>
            <p:cNvSpPr>
              <a:spLocks noChangeAspect="1"/>
            </p:cNvSpPr>
            <p:nvPr/>
          </p:nvSpPr>
          <p:spPr bwMode="black">
            <a:xfrm flipH="1">
              <a:off x="10895769" y="1789915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356"/>
            <p:cNvSpPr>
              <a:spLocks noChangeAspect="1"/>
            </p:cNvSpPr>
            <p:nvPr/>
          </p:nvSpPr>
          <p:spPr bwMode="black">
            <a:xfrm>
              <a:off x="11456598" y="1945318"/>
              <a:ext cx="333542" cy="262602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8" name="Freeform 25"/>
            <p:cNvSpPr>
              <a:spLocks noChangeAspect="1" noEditPoints="1"/>
            </p:cNvSpPr>
            <p:nvPr/>
          </p:nvSpPr>
          <p:spPr bwMode="black">
            <a:xfrm>
              <a:off x="12023760" y="2258093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25"/>
            <p:cNvSpPr>
              <a:spLocks noChangeAspect="1" noEditPoints="1"/>
            </p:cNvSpPr>
            <p:nvPr/>
          </p:nvSpPr>
          <p:spPr bwMode="black">
            <a:xfrm>
              <a:off x="12023760" y="1804755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380" name="Straight Arrow Connector 379"/>
            <p:cNvCxnSpPr/>
            <p:nvPr/>
          </p:nvCxnSpPr>
          <p:spPr>
            <a:xfrm flipV="1">
              <a:off x="11623369" y="2228027"/>
              <a:ext cx="0" cy="28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11222977" y="2052626"/>
              <a:ext cx="775108" cy="617349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12148198" y="2012668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2148198" y="24665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11215643" y="269107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11061891" y="24665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11061891" y="20093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11222977" y="1879196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 flipV="1">
              <a:off x="11222977" y="2368789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11255170" y="2052626"/>
              <a:ext cx="775108" cy="617349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 flipV="1">
              <a:off x="11804796" y="269107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11804796" y="195195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11207331" y="195195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1215643" y="2159403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 flipV="1">
              <a:off x="11806578" y="2159403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11237633" y="2436610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11799287" y="2436610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 flipV="1">
              <a:off x="11222977" y="2868547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11229498" y="2046052"/>
              <a:ext cx="350826" cy="45926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11683772" y="2046052"/>
              <a:ext cx="350826" cy="45926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V="1">
              <a:off x="11271453" y="2226955"/>
              <a:ext cx="283370" cy="42913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 flipV="1">
              <a:off x="11698983" y="2226955"/>
              <a:ext cx="299102" cy="439234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9215457" y="2058414"/>
            <a:ext cx="1390593" cy="1116758"/>
            <a:chOff x="10895769" y="1789915"/>
            <a:chExt cx="1390593" cy="1116758"/>
          </a:xfrm>
        </p:grpSpPr>
        <p:sp>
          <p:nvSpPr>
            <p:cNvPr id="172" name="Freeform 25"/>
            <p:cNvSpPr>
              <a:spLocks noChangeAspect="1" noEditPoints="1"/>
            </p:cNvSpPr>
            <p:nvPr/>
          </p:nvSpPr>
          <p:spPr bwMode="black">
            <a:xfrm>
              <a:off x="12023760" y="2711432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172"/>
            <p:cNvSpPr>
              <a:spLocks noChangeAspect="1"/>
            </p:cNvSpPr>
            <p:nvPr/>
          </p:nvSpPr>
          <p:spPr bwMode="black">
            <a:xfrm flipH="1">
              <a:off x="10895769" y="2243253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73"/>
            <p:cNvSpPr>
              <a:spLocks noChangeAspect="1"/>
            </p:cNvSpPr>
            <p:nvPr/>
          </p:nvSpPr>
          <p:spPr bwMode="black">
            <a:xfrm>
              <a:off x="11456598" y="2525547"/>
              <a:ext cx="333542" cy="262602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Freeform 174"/>
            <p:cNvSpPr>
              <a:spLocks noChangeAspect="1"/>
            </p:cNvSpPr>
            <p:nvPr/>
          </p:nvSpPr>
          <p:spPr bwMode="black">
            <a:xfrm flipH="1">
              <a:off x="10895769" y="2696592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75"/>
            <p:cNvSpPr>
              <a:spLocks noChangeAspect="1"/>
            </p:cNvSpPr>
            <p:nvPr/>
          </p:nvSpPr>
          <p:spPr bwMode="black">
            <a:xfrm flipH="1">
              <a:off x="10895769" y="1789915"/>
              <a:ext cx="327208" cy="210081"/>
            </a:xfrm>
            <a:custGeom>
              <a:avLst/>
              <a:gdLst>
                <a:gd name="connsiteX0" fmla="*/ 4635324 w 4635324"/>
                <a:gd name="connsiteY0" fmla="*/ 2786728 h 2974887"/>
                <a:gd name="connsiteX1" fmla="*/ 0 w 4635324"/>
                <a:gd name="connsiteY1" fmla="*/ 2786728 h 2974887"/>
                <a:gd name="connsiteX2" fmla="*/ 0 w 4635324"/>
                <a:gd name="connsiteY2" fmla="*/ 2813608 h 2974887"/>
                <a:gd name="connsiteX3" fmla="*/ 185413 w 4635324"/>
                <a:gd name="connsiteY3" fmla="*/ 2974887 h 2974887"/>
                <a:gd name="connsiteX4" fmla="*/ 4449911 w 4635324"/>
                <a:gd name="connsiteY4" fmla="*/ 2974887 h 2974887"/>
                <a:gd name="connsiteX5" fmla="*/ 4635324 w 4635324"/>
                <a:gd name="connsiteY5" fmla="*/ 2813608 h 2974887"/>
                <a:gd name="connsiteX6" fmla="*/ 4635324 w 4635324"/>
                <a:gd name="connsiteY6" fmla="*/ 2786728 h 2974887"/>
                <a:gd name="connsiteX7" fmla="*/ 4005331 w 4635324"/>
                <a:gd name="connsiteY7" fmla="*/ 205988 h 2974887"/>
                <a:gd name="connsiteX8" fmla="*/ 4005331 w 4635324"/>
                <a:gd name="connsiteY8" fmla="*/ 2473188 h 2974887"/>
                <a:gd name="connsiteX9" fmla="*/ 630009 w 4635324"/>
                <a:gd name="connsiteY9" fmla="*/ 2473188 h 2974887"/>
                <a:gd name="connsiteX10" fmla="*/ 630009 w 4635324"/>
                <a:gd name="connsiteY10" fmla="*/ 205988 h 2974887"/>
                <a:gd name="connsiteX11" fmla="*/ 4115213 w 4635324"/>
                <a:gd name="connsiteY11" fmla="*/ 0 h 2974887"/>
                <a:gd name="connsiteX12" fmla="*/ 520123 w 4635324"/>
                <a:gd name="connsiteY12" fmla="*/ 0 h 2974887"/>
                <a:gd name="connsiteX13" fmla="*/ 391787 w 4635324"/>
                <a:gd name="connsiteY13" fmla="*/ 128336 h 2974887"/>
                <a:gd name="connsiteX14" fmla="*/ 391787 w 4635324"/>
                <a:gd name="connsiteY14" fmla="*/ 2548645 h 2974887"/>
                <a:gd name="connsiteX15" fmla="*/ 520123 w 4635324"/>
                <a:gd name="connsiteY15" fmla="*/ 2676981 h 2974887"/>
                <a:gd name="connsiteX16" fmla="*/ 4115213 w 4635324"/>
                <a:gd name="connsiteY16" fmla="*/ 2676981 h 2974887"/>
                <a:gd name="connsiteX17" fmla="*/ 4243549 w 4635324"/>
                <a:gd name="connsiteY17" fmla="*/ 2548645 h 2974887"/>
                <a:gd name="connsiteX18" fmla="*/ 4243549 w 4635324"/>
                <a:gd name="connsiteY18" fmla="*/ 128336 h 2974887"/>
                <a:gd name="connsiteX19" fmla="*/ 4115213 w 4635324"/>
                <a:gd name="connsiteY19" fmla="*/ 0 h 29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35324" h="2974887">
                  <a:moveTo>
                    <a:pt x="4635324" y="2786728"/>
                  </a:moveTo>
                  <a:lnTo>
                    <a:pt x="0" y="2786728"/>
                  </a:lnTo>
                  <a:cubicBezTo>
                    <a:pt x="0" y="2813608"/>
                    <a:pt x="0" y="2813608"/>
                    <a:pt x="0" y="2813608"/>
                  </a:cubicBezTo>
                  <a:cubicBezTo>
                    <a:pt x="0" y="2894248"/>
                    <a:pt x="79463" y="2974887"/>
                    <a:pt x="185413" y="2974887"/>
                  </a:cubicBezTo>
                  <a:cubicBezTo>
                    <a:pt x="4449911" y="2974887"/>
                    <a:pt x="4449911" y="2974887"/>
                    <a:pt x="4449911" y="2974887"/>
                  </a:cubicBezTo>
                  <a:cubicBezTo>
                    <a:pt x="4555862" y="2974887"/>
                    <a:pt x="4635324" y="2894248"/>
                    <a:pt x="4635324" y="2813608"/>
                  </a:cubicBezTo>
                  <a:cubicBezTo>
                    <a:pt x="4635324" y="2786728"/>
                    <a:pt x="4635324" y="2786728"/>
                    <a:pt x="4635324" y="2786728"/>
                  </a:cubicBezTo>
                  <a:close/>
                  <a:moveTo>
                    <a:pt x="4005331" y="205988"/>
                  </a:moveTo>
                  <a:lnTo>
                    <a:pt x="4005331" y="2473188"/>
                  </a:lnTo>
                  <a:lnTo>
                    <a:pt x="630009" y="2473188"/>
                  </a:lnTo>
                  <a:lnTo>
                    <a:pt x="630009" y="205988"/>
                  </a:lnTo>
                  <a:close/>
                  <a:moveTo>
                    <a:pt x="4115213" y="0"/>
                  </a:moveTo>
                  <a:lnTo>
                    <a:pt x="520123" y="0"/>
                  </a:lnTo>
                  <a:cubicBezTo>
                    <a:pt x="449244" y="0"/>
                    <a:pt x="391787" y="57457"/>
                    <a:pt x="391787" y="128336"/>
                  </a:cubicBezTo>
                  <a:lnTo>
                    <a:pt x="391787" y="2548645"/>
                  </a:lnTo>
                  <a:cubicBezTo>
                    <a:pt x="391787" y="2619524"/>
                    <a:pt x="449244" y="2676981"/>
                    <a:pt x="520123" y="2676981"/>
                  </a:cubicBezTo>
                  <a:lnTo>
                    <a:pt x="4115213" y="2676981"/>
                  </a:lnTo>
                  <a:cubicBezTo>
                    <a:pt x="4186092" y="2676981"/>
                    <a:pt x="4243549" y="2619524"/>
                    <a:pt x="4243549" y="2548645"/>
                  </a:cubicBezTo>
                  <a:lnTo>
                    <a:pt x="4243549" y="128336"/>
                  </a:lnTo>
                  <a:cubicBezTo>
                    <a:pt x="4243549" y="57457"/>
                    <a:pt x="4186092" y="0"/>
                    <a:pt x="41152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76"/>
            <p:cNvSpPr>
              <a:spLocks noChangeAspect="1"/>
            </p:cNvSpPr>
            <p:nvPr/>
          </p:nvSpPr>
          <p:spPr bwMode="black">
            <a:xfrm>
              <a:off x="11456598" y="1945318"/>
              <a:ext cx="333542" cy="262602"/>
            </a:xfrm>
            <a:custGeom>
              <a:avLst/>
              <a:gdLst>
                <a:gd name="connsiteX0" fmla="*/ 427036 w 1971675"/>
                <a:gd name="connsiteY0" fmla="*/ 1374775 h 1409700"/>
                <a:gd name="connsiteX1" fmla="*/ 1544636 w 1971675"/>
                <a:gd name="connsiteY1" fmla="*/ 1374775 h 1409700"/>
                <a:gd name="connsiteX2" fmla="*/ 1544636 w 1971675"/>
                <a:gd name="connsiteY2" fmla="*/ 1409700 h 1409700"/>
                <a:gd name="connsiteX3" fmla="*/ 427036 w 1971675"/>
                <a:gd name="connsiteY3" fmla="*/ 1409700 h 1409700"/>
                <a:gd name="connsiteX4" fmla="*/ 104775 w 1971675"/>
                <a:gd name="connsiteY4" fmla="*/ 104775 h 1409700"/>
                <a:gd name="connsiteX5" fmla="*/ 104775 w 1971675"/>
                <a:gd name="connsiteY5" fmla="*/ 1028700 h 1409700"/>
                <a:gd name="connsiteX6" fmla="*/ 761999 w 1971675"/>
                <a:gd name="connsiteY6" fmla="*/ 1028700 h 1409700"/>
                <a:gd name="connsiteX7" fmla="*/ 1198562 w 1971675"/>
                <a:gd name="connsiteY7" fmla="*/ 1028700 h 1409700"/>
                <a:gd name="connsiteX8" fmla="*/ 1879600 w 1971675"/>
                <a:gd name="connsiteY8" fmla="*/ 1028700 h 1409700"/>
                <a:gd name="connsiteX9" fmla="*/ 1879600 w 1971675"/>
                <a:gd name="connsiteY9" fmla="*/ 104775 h 1409700"/>
                <a:gd name="connsiteX10" fmla="*/ 985837 w 1971675"/>
                <a:gd name="connsiteY10" fmla="*/ 23812 h 1409700"/>
                <a:gd name="connsiteX11" fmla="*/ 957262 w 1971675"/>
                <a:gd name="connsiteY11" fmla="*/ 46831 h 1409700"/>
                <a:gd name="connsiteX12" fmla="*/ 985837 w 1971675"/>
                <a:gd name="connsiteY12" fmla="*/ 69850 h 1409700"/>
                <a:gd name="connsiteX13" fmla="*/ 1014412 w 1971675"/>
                <a:gd name="connsiteY13" fmla="*/ 46831 h 1409700"/>
                <a:gd name="connsiteX14" fmla="*/ 985837 w 1971675"/>
                <a:gd name="connsiteY14" fmla="*/ 23812 h 1409700"/>
                <a:gd name="connsiteX15" fmla="*/ 103772 w 1971675"/>
                <a:gd name="connsiteY15" fmla="*/ 0 h 1409700"/>
                <a:gd name="connsiteX16" fmla="*/ 1856372 w 1971675"/>
                <a:gd name="connsiteY16" fmla="*/ 0 h 1409700"/>
                <a:gd name="connsiteX17" fmla="*/ 1971675 w 1971675"/>
                <a:gd name="connsiteY17" fmla="*/ 103909 h 1409700"/>
                <a:gd name="connsiteX18" fmla="*/ 1971675 w 1971675"/>
                <a:gd name="connsiteY18" fmla="*/ 1027546 h 1409700"/>
                <a:gd name="connsiteX19" fmla="*/ 1856372 w 1971675"/>
                <a:gd name="connsiteY19" fmla="*/ 1143000 h 1409700"/>
                <a:gd name="connsiteX20" fmla="*/ 1277877 w 1971675"/>
                <a:gd name="connsiteY20" fmla="*/ 1143000 h 1409700"/>
                <a:gd name="connsiteX21" fmla="*/ 1198562 w 1971675"/>
                <a:gd name="connsiteY21" fmla="*/ 1143000 h 1409700"/>
                <a:gd name="connsiteX22" fmla="*/ 1198562 w 1971675"/>
                <a:gd name="connsiteY22" fmla="*/ 1212850 h 1409700"/>
                <a:gd name="connsiteX23" fmla="*/ 1198562 w 1971675"/>
                <a:gd name="connsiteY23" fmla="*/ 1258887 h 1409700"/>
                <a:gd name="connsiteX24" fmla="*/ 1452561 w 1971675"/>
                <a:gd name="connsiteY24" fmla="*/ 1258887 h 1409700"/>
                <a:gd name="connsiteX25" fmla="*/ 1544636 w 1971675"/>
                <a:gd name="connsiteY25" fmla="*/ 1374774 h 1409700"/>
                <a:gd name="connsiteX26" fmla="*/ 427036 w 1971675"/>
                <a:gd name="connsiteY26" fmla="*/ 1374774 h 1409700"/>
                <a:gd name="connsiteX27" fmla="*/ 519111 w 1971675"/>
                <a:gd name="connsiteY27" fmla="*/ 1258887 h 1409700"/>
                <a:gd name="connsiteX28" fmla="*/ 761999 w 1971675"/>
                <a:gd name="connsiteY28" fmla="*/ 1258887 h 1409700"/>
                <a:gd name="connsiteX29" fmla="*/ 761999 w 1971675"/>
                <a:gd name="connsiteY29" fmla="*/ 1212850 h 1409700"/>
                <a:gd name="connsiteX30" fmla="*/ 761999 w 1971675"/>
                <a:gd name="connsiteY30" fmla="*/ 1143000 h 1409700"/>
                <a:gd name="connsiteX31" fmla="*/ 673281 w 1971675"/>
                <a:gd name="connsiteY31" fmla="*/ 1143000 h 1409700"/>
                <a:gd name="connsiteX32" fmla="*/ 103772 w 1971675"/>
                <a:gd name="connsiteY32" fmla="*/ 1143000 h 1409700"/>
                <a:gd name="connsiteX33" fmla="*/ 0 w 1971675"/>
                <a:gd name="connsiteY33" fmla="*/ 1027546 h 1409700"/>
                <a:gd name="connsiteX34" fmla="*/ 0 w 1971675"/>
                <a:gd name="connsiteY34" fmla="*/ 103909 h 1409700"/>
                <a:gd name="connsiteX35" fmla="*/ 103772 w 1971675"/>
                <a:gd name="connsiteY35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5" h="1409700">
                  <a:moveTo>
                    <a:pt x="427036" y="1374775"/>
                  </a:moveTo>
                  <a:lnTo>
                    <a:pt x="1544636" y="1374775"/>
                  </a:lnTo>
                  <a:lnTo>
                    <a:pt x="1544636" y="1409700"/>
                  </a:lnTo>
                  <a:lnTo>
                    <a:pt x="427036" y="1409700"/>
                  </a:lnTo>
                  <a:close/>
                  <a:moveTo>
                    <a:pt x="104775" y="104775"/>
                  </a:moveTo>
                  <a:lnTo>
                    <a:pt x="104775" y="1028700"/>
                  </a:lnTo>
                  <a:lnTo>
                    <a:pt x="761999" y="1028700"/>
                  </a:lnTo>
                  <a:lnTo>
                    <a:pt x="1198562" y="1028700"/>
                  </a:lnTo>
                  <a:lnTo>
                    <a:pt x="1879600" y="1028700"/>
                  </a:lnTo>
                  <a:lnTo>
                    <a:pt x="1879600" y="104775"/>
                  </a:lnTo>
                  <a:close/>
                  <a:moveTo>
                    <a:pt x="985837" y="23812"/>
                  </a:moveTo>
                  <a:cubicBezTo>
                    <a:pt x="970055" y="23812"/>
                    <a:pt x="957262" y="34118"/>
                    <a:pt x="957262" y="46831"/>
                  </a:cubicBezTo>
                  <a:cubicBezTo>
                    <a:pt x="957262" y="59544"/>
                    <a:pt x="970055" y="69850"/>
                    <a:pt x="985837" y="69850"/>
                  </a:cubicBezTo>
                  <a:cubicBezTo>
                    <a:pt x="1001619" y="69850"/>
                    <a:pt x="1014412" y="59544"/>
                    <a:pt x="1014412" y="46831"/>
                  </a:cubicBezTo>
                  <a:cubicBezTo>
                    <a:pt x="1014412" y="34118"/>
                    <a:pt x="1001619" y="23812"/>
                    <a:pt x="985837" y="23812"/>
                  </a:cubicBezTo>
                  <a:close/>
                  <a:moveTo>
                    <a:pt x="103772" y="0"/>
                  </a:moveTo>
                  <a:cubicBezTo>
                    <a:pt x="1856372" y="0"/>
                    <a:pt x="1856372" y="0"/>
                    <a:pt x="1856372" y="0"/>
                  </a:cubicBezTo>
                  <a:cubicBezTo>
                    <a:pt x="1925554" y="0"/>
                    <a:pt x="1971675" y="46182"/>
                    <a:pt x="1971675" y="103909"/>
                  </a:cubicBezTo>
                  <a:lnTo>
                    <a:pt x="1971675" y="1027546"/>
                  </a:lnTo>
                  <a:cubicBezTo>
                    <a:pt x="1971675" y="1085273"/>
                    <a:pt x="1925554" y="1143000"/>
                    <a:pt x="1856372" y="1143000"/>
                  </a:cubicBezTo>
                  <a:cubicBezTo>
                    <a:pt x="1637297" y="1143000"/>
                    <a:pt x="1445606" y="1143000"/>
                    <a:pt x="1277877" y="1143000"/>
                  </a:cubicBezTo>
                  <a:lnTo>
                    <a:pt x="1198562" y="1143000"/>
                  </a:lnTo>
                  <a:lnTo>
                    <a:pt x="1198562" y="1212850"/>
                  </a:lnTo>
                  <a:lnTo>
                    <a:pt x="1198562" y="1258887"/>
                  </a:lnTo>
                  <a:lnTo>
                    <a:pt x="1452561" y="1258887"/>
                  </a:lnTo>
                  <a:lnTo>
                    <a:pt x="1544636" y="1374774"/>
                  </a:lnTo>
                  <a:lnTo>
                    <a:pt x="427036" y="1374774"/>
                  </a:lnTo>
                  <a:lnTo>
                    <a:pt x="519111" y="1258887"/>
                  </a:lnTo>
                  <a:lnTo>
                    <a:pt x="761999" y="1258887"/>
                  </a:lnTo>
                  <a:lnTo>
                    <a:pt x="761999" y="1212850"/>
                  </a:lnTo>
                  <a:lnTo>
                    <a:pt x="761999" y="1143000"/>
                  </a:lnTo>
                  <a:lnTo>
                    <a:pt x="673281" y="1143000"/>
                  </a:lnTo>
                  <a:cubicBezTo>
                    <a:pt x="103772" y="1143000"/>
                    <a:pt x="103772" y="1143000"/>
                    <a:pt x="103772" y="1143000"/>
                  </a:cubicBezTo>
                  <a:cubicBezTo>
                    <a:pt x="46121" y="1143000"/>
                    <a:pt x="0" y="1085273"/>
                    <a:pt x="0" y="1027546"/>
                  </a:cubicBezTo>
                  <a:cubicBezTo>
                    <a:pt x="0" y="103909"/>
                    <a:pt x="0" y="103909"/>
                    <a:pt x="0" y="103909"/>
                  </a:cubicBezTo>
                  <a:cubicBezTo>
                    <a:pt x="0" y="46182"/>
                    <a:pt x="46121" y="0"/>
                    <a:pt x="1037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Freeform 25"/>
            <p:cNvSpPr>
              <a:spLocks noChangeAspect="1" noEditPoints="1"/>
            </p:cNvSpPr>
            <p:nvPr/>
          </p:nvSpPr>
          <p:spPr bwMode="black">
            <a:xfrm>
              <a:off x="12023760" y="2258093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25"/>
            <p:cNvSpPr>
              <a:spLocks noChangeAspect="1" noEditPoints="1"/>
            </p:cNvSpPr>
            <p:nvPr/>
          </p:nvSpPr>
          <p:spPr bwMode="black">
            <a:xfrm>
              <a:off x="12023760" y="1804755"/>
              <a:ext cx="262602" cy="180401"/>
            </a:xfrm>
            <a:custGeom>
              <a:avLst/>
              <a:gdLst>
                <a:gd name="T0" fmla="*/ 2442 w 2470"/>
                <a:gd name="T1" fmla="*/ 0 h 1695"/>
                <a:gd name="T2" fmla="*/ 28 w 2470"/>
                <a:gd name="T3" fmla="*/ 0 h 1695"/>
                <a:gd name="T4" fmla="*/ 0 w 2470"/>
                <a:gd name="T5" fmla="*/ 28 h 1695"/>
                <a:gd name="T6" fmla="*/ 0 w 2470"/>
                <a:gd name="T7" fmla="*/ 1667 h 1695"/>
                <a:gd name="T8" fmla="*/ 28 w 2470"/>
                <a:gd name="T9" fmla="*/ 1695 h 1695"/>
                <a:gd name="T10" fmla="*/ 2442 w 2470"/>
                <a:gd name="T11" fmla="*/ 1695 h 1695"/>
                <a:gd name="T12" fmla="*/ 2470 w 2470"/>
                <a:gd name="T13" fmla="*/ 1667 h 1695"/>
                <a:gd name="T14" fmla="*/ 2470 w 2470"/>
                <a:gd name="T15" fmla="*/ 28 h 1695"/>
                <a:gd name="T16" fmla="*/ 2442 w 2470"/>
                <a:gd name="T17" fmla="*/ 0 h 1695"/>
                <a:gd name="T18" fmla="*/ 2345 w 2470"/>
                <a:gd name="T19" fmla="*/ 1593 h 1695"/>
                <a:gd name="T20" fmla="*/ 124 w 2470"/>
                <a:gd name="T21" fmla="*/ 1593 h 1695"/>
                <a:gd name="T22" fmla="*/ 124 w 2470"/>
                <a:gd name="T23" fmla="*/ 101 h 1695"/>
                <a:gd name="T24" fmla="*/ 2345 w 2470"/>
                <a:gd name="T25" fmla="*/ 101 h 1695"/>
                <a:gd name="T26" fmla="*/ 2345 w 2470"/>
                <a:gd name="T27" fmla="*/ 1593 h 1695"/>
                <a:gd name="T28" fmla="*/ 2403 w 2470"/>
                <a:gd name="T29" fmla="*/ 880 h 1695"/>
                <a:gd name="T30" fmla="*/ 2372 w 2470"/>
                <a:gd name="T31" fmla="*/ 876 h 1695"/>
                <a:gd name="T32" fmla="*/ 2372 w 2470"/>
                <a:gd name="T33" fmla="*/ 850 h 1695"/>
                <a:gd name="T34" fmla="*/ 2403 w 2470"/>
                <a:gd name="T35" fmla="*/ 850 h 1695"/>
                <a:gd name="T36" fmla="*/ 2403 w 2470"/>
                <a:gd name="T37" fmla="*/ 880 h 1695"/>
                <a:gd name="T38" fmla="*/ 2403 w 2470"/>
                <a:gd name="T39" fmla="*/ 847 h 1695"/>
                <a:gd name="T40" fmla="*/ 2372 w 2470"/>
                <a:gd name="T41" fmla="*/ 847 h 1695"/>
                <a:gd name="T42" fmla="*/ 2372 w 2470"/>
                <a:gd name="T43" fmla="*/ 822 h 1695"/>
                <a:gd name="T44" fmla="*/ 2403 w 2470"/>
                <a:gd name="T45" fmla="*/ 818 h 1695"/>
                <a:gd name="T46" fmla="*/ 2403 w 2470"/>
                <a:gd name="T47" fmla="*/ 847 h 1695"/>
                <a:gd name="T48" fmla="*/ 2446 w 2470"/>
                <a:gd name="T49" fmla="*/ 886 h 1695"/>
                <a:gd name="T50" fmla="*/ 2406 w 2470"/>
                <a:gd name="T51" fmla="*/ 880 h 1695"/>
                <a:gd name="T52" fmla="*/ 2406 w 2470"/>
                <a:gd name="T53" fmla="*/ 850 h 1695"/>
                <a:gd name="T54" fmla="*/ 2446 w 2470"/>
                <a:gd name="T55" fmla="*/ 850 h 1695"/>
                <a:gd name="T56" fmla="*/ 2446 w 2470"/>
                <a:gd name="T57" fmla="*/ 886 h 1695"/>
                <a:gd name="T58" fmla="*/ 2446 w 2470"/>
                <a:gd name="T59" fmla="*/ 847 h 1695"/>
                <a:gd name="T60" fmla="*/ 2406 w 2470"/>
                <a:gd name="T61" fmla="*/ 847 h 1695"/>
                <a:gd name="T62" fmla="*/ 2406 w 2470"/>
                <a:gd name="T63" fmla="*/ 818 h 1695"/>
                <a:gd name="T64" fmla="*/ 2446 w 2470"/>
                <a:gd name="T65" fmla="*/ 812 h 1695"/>
                <a:gd name="T66" fmla="*/ 2446 w 2470"/>
                <a:gd name="T67" fmla="*/ 847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0" h="1695">
                  <a:moveTo>
                    <a:pt x="244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682"/>
                    <a:pt x="12" y="1695"/>
                    <a:pt x="28" y="1695"/>
                  </a:cubicBezTo>
                  <a:cubicBezTo>
                    <a:pt x="2442" y="1695"/>
                    <a:pt x="2442" y="1695"/>
                    <a:pt x="2442" y="1695"/>
                  </a:cubicBezTo>
                  <a:cubicBezTo>
                    <a:pt x="2458" y="1695"/>
                    <a:pt x="2470" y="1682"/>
                    <a:pt x="2470" y="1667"/>
                  </a:cubicBezTo>
                  <a:cubicBezTo>
                    <a:pt x="2470" y="28"/>
                    <a:pt x="2470" y="28"/>
                    <a:pt x="2470" y="28"/>
                  </a:cubicBezTo>
                  <a:cubicBezTo>
                    <a:pt x="2470" y="12"/>
                    <a:pt x="2458" y="0"/>
                    <a:pt x="2442" y="0"/>
                  </a:cubicBezTo>
                  <a:close/>
                  <a:moveTo>
                    <a:pt x="2345" y="1593"/>
                  </a:moveTo>
                  <a:cubicBezTo>
                    <a:pt x="124" y="1593"/>
                    <a:pt x="124" y="1593"/>
                    <a:pt x="124" y="159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2345" y="101"/>
                    <a:pt x="2345" y="101"/>
                    <a:pt x="2345" y="101"/>
                  </a:cubicBezTo>
                  <a:lnTo>
                    <a:pt x="2345" y="1593"/>
                  </a:lnTo>
                  <a:close/>
                  <a:moveTo>
                    <a:pt x="2403" y="880"/>
                  </a:moveTo>
                  <a:cubicBezTo>
                    <a:pt x="2372" y="876"/>
                    <a:pt x="2372" y="876"/>
                    <a:pt x="2372" y="876"/>
                  </a:cubicBezTo>
                  <a:cubicBezTo>
                    <a:pt x="2372" y="850"/>
                    <a:pt x="2372" y="850"/>
                    <a:pt x="2372" y="850"/>
                  </a:cubicBezTo>
                  <a:cubicBezTo>
                    <a:pt x="2403" y="850"/>
                    <a:pt x="2403" y="850"/>
                    <a:pt x="2403" y="850"/>
                  </a:cubicBezTo>
                  <a:lnTo>
                    <a:pt x="2403" y="880"/>
                  </a:lnTo>
                  <a:close/>
                  <a:moveTo>
                    <a:pt x="2403" y="847"/>
                  </a:moveTo>
                  <a:cubicBezTo>
                    <a:pt x="2372" y="847"/>
                    <a:pt x="2372" y="847"/>
                    <a:pt x="2372" y="847"/>
                  </a:cubicBezTo>
                  <a:cubicBezTo>
                    <a:pt x="2372" y="822"/>
                    <a:pt x="2372" y="822"/>
                    <a:pt x="2372" y="822"/>
                  </a:cubicBezTo>
                  <a:cubicBezTo>
                    <a:pt x="2403" y="818"/>
                    <a:pt x="2403" y="818"/>
                    <a:pt x="2403" y="818"/>
                  </a:cubicBezTo>
                  <a:lnTo>
                    <a:pt x="2403" y="847"/>
                  </a:lnTo>
                  <a:close/>
                  <a:moveTo>
                    <a:pt x="2446" y="886"/>
                  </a:moveTo>
                  <a:cubicBezTo>
                    <a:pt x="2406" y="880"/>
                    <a:pt x="2406" y="880"/>
                    <a:pt x="2406" y="880"/>
                  </a:cubicBezTo>
                  <a:cubicBezTo>
                    <a:pt x="2406" y="850"/>
                    <a:pt x="2406" y="850"/>
                    <a:pt x="2406" y="850"/>
                  </a:cubicBezTo>
                  <a:cubicBezTo>
                    <a:pt x="2446" y="850"/>
                    <a:pt x="2446" y="850"/>
                    <a:pt x="2446" y="850"/>
                  </a:cubicBezTo>
                  <a:lnTo>
                    <a:pt x="2446" y="886"/>
                  </a:lnTo>
                  <a:close/>
                  <a:moveTo>
                    <a:pt x="2446" y="847"/>
                  </a:moveTo>
                  <a:cubicBezTo>
                    <a:pt x="2406" y="847"/>
                    <a:pt x="2406" y="847"/>
                    <a:pt x="2406" y="847"/>
                  </a:cubicBezTo>
                  <a:cubicBezTo>
                    <a:pt x="2406" y="818"/>
                    <a:pt x="2406" y="818"/>
                    <a:pt x="2406" y="818"/>
                  </a:cubicBezTo>
                  <a:cubicBezTo>
                    <a:pt x="2446" y="812"/>
                    <a:pt x="2446" y="812"/>
                    <a:pt x="2446" y="812"/>
                  </a:cubicBezTo>
                  <a:lnTo>
                    <a:pt x="2446" y="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 flipV="1">
              <a:off x="11623369" y="2228027"/>
              <a:ext cx="0" cy="28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 flipV="1">
              <a:off x="11222977" y="2052626"/>
              <a:ext cx="775108" cy="617349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12148198" y="2012668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12148198" y="24665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11215643" y="269107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1061891" y="24665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11061891" y="2009367"/>
              <a:ext cx="0" cy="215598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 flipV="1">
              <a:off x="11222977" y="1879196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 flipV="1">
              <a:off x="11222977" y="2368789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1255170" y="2052626"/>
              <a:ext cx="775108" cy="617349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 flipV="1">
              <a:off x="11804796" y="269107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11804796" y="195195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11207331" y="1951959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11215643" y="2159403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 flipV="1">
              <a:off x="11806578" y="2159403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11237633" y="2436610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11799287" y="2436610"/>
              <a:ext cx="204307" cy="11481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11222977" y="2868547"/>
              <a:ext cx="775108" cy="5985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 flipV="1">
              <a:off x="11229498" y="2046052"/>
              <a:ext cx="350826" cy="45926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11683772" y="2046052"/>
              <a:ext cx="350826" cy="45926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11271453" y="2226955"/>
              <a:ext cx="283370" cy="429136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11698983" y="2226955"/>
              <a:ext cx="299102" cy="439234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prstDash val="sysDot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417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010D9A64-1D32-41D6-8220-BE29D3027D94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792B4888-C2F9-45FC-AD5D-E824DE8783D2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5.xml><?xml version="1.0" encoding="utf-8"?>
<a:theme xmlns:a="http://schemas.openxmlformats.org/drawingml/2006/main" name="5-50033_TR23_BO_CT_Template">
  <a:themeElements>
    <a:clrScheme name="TR23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D83B01"/>
      </a:accent1>
      <a:accent2>
        <a:srgbClr val="0078D7"/>
      </a:accent2>
      <a:accent3>
        <a:srgbClr val="BAD80A"/>
      </a:accent3>
      <a:accent4>
        <a:srgbClr val="FFB900"/>
      </a:accent4>
      <a:accent5>
        <a:srgbClr val="5C2D91"/>
      </a:accent5>
      <a:accent6>
        <a:srgbClr val="00205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23_BO_CT_Template.potx [Read-Only]" id="{1530D5E8-20CA-4CF3-8212-8BA00317751E}" vid="{ACFB5AF2-7E03-452D-A202-569D7361D7E7}"/>
    </a:ext>
  </a:extLst>
</a:theme>
</file>

<file path=ppt/theme/theme6.xml><?xml version="1.0" encoding="utf-8"?>
<a:theme xmlns:a="http://schemas.openxmlformats.org/drawingml/2006/main" name="Windows 10">
  <a:themeElements>
    <a:clrScheme name="Custom 19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01585BF9-DAFB-4D05-AB61-D5E973BF12D0}" vid="{F7B22F6B-F826-443B-8C90-7F7D36D644D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Michael Niehaus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BRK3145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8ff673fc-3231-4e3a-893b-6d7f7cd32766"/>
    <ds:schemaRef ds:uri="http://schemas.microsoft.com/office/2006/documentManagement/types"/>
    <ds:schemaRef ds:uri="230e9df3-be65-4c73-a93b-d1236ebd677e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1c77077-aee4-4b5f-bd4e-9cd40a6fff2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2</TotalTime>
  <Words>1919</Words>
  <Application>Microsoft Office PowerPoint</Application>
  <PresentationFormat>Custom</PresentationFormat>
  <Paragraphs>382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5-50033_TR23_BO_CT_Template</vt:lpstr>
      <vt:lpstr>Windows 10</vt:lpstr>
      <vt:lpstr>Reduce the network impact of Windows 10 feature and quality updates using peer-to-peer</vt:lpstr>
      <vt:lpstr>Introducing Windows as a Service</vt:lpstr>
      <vt:lpstr>Windows as a service: Servicing Windows</vt:lpstr>
      <vt:lpstr>Windows 10 Feature Updates</vt:lpstr>
      <vt:lpstr>Windows 10 Quality Updates Windows 10 1511</vt:lpstr>
      <vt:lpstr>Windows 10 Size Challenge Two-year view</vt:lpstr>
      <vt:lpstr>Windows 10 Size Solutions </vt:lpstr>
      <vt:lpstr>Windows Update Express Packages</vt:lpstr>
      <vt:lpstr>Distributing content  using peer-to-peer</vt:lpstr>
      <vt:lpstr>BITS Throttling</vt:lpstr>
      <vt:lpstr>Scheduled Distribution</vt:lpstr>
      <vt:lpstr>Delivery Optimization</vt:lpstr>
      <vt:lpstr>Delivery Optimization</vt:lpstr>
      <vt:lpstr>BranchCache</vt:lpstr>
      <vt:lpstr>BranchCache</vt:lpstr>
      <vt:lpstr>Updating Tools</vt:lpstr>
      <vt:lpstr>Windows Update  for Business</vt:lpstr>
      <vt:lpstr>Windows Server  Update Services</vt:lpstr>
      <vt:lpstr>System Center  Configuration  Manager</vt:lpstr>
      <vt:lpstr>Futures </vt:lpstr>
      <vt:lpstr>For more information </vt:lpstr>
      <vt:lpstr>For more information </vt:lpstr>
      <vt:lpstr>Q&amp;A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the network impact of Windows 10 feature and quality updates using peer-to-peer</dc:title>
  <dc:subject>&lt;Speech title here&gt;</dc:subject>
  <dc:creator>MS Events 0086</dc:creator>
  <cp:keywords>Microsoft 2016</cp:keywords>
  <dc:description>Template: Mitchell Derrey, Silverfox Productions_x000d_
Formatting: _x000d_
Audience Type:</dc:description>
  <cp:lastModifiedBy>MS Events 0093</cp:lastModifiedBy>
  <cp:revision>3</cp:revision>
  <dcterms:created xsi:type="dcterms:W3CDTF">2016-09-25T19:06:05Z</dcterms:created>
  <dcterms:modified xsi:type="dcterms:W3CDTF">2016-09-28T17:30:16Z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