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6.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90" r:id="rId8"/>
    <p:sldMasterId id="2147484413" r:id="rId9"/>
    <p:sldMasterId id="2147484436" r:id="rId10"/>
  </p:sldMasterIdLst>
  <p:notesMasterIdLst>
    <p:notesMasterId r:id="rId72"/>
  </p:notesMasterIdLst>
  <p:handoutMasterIdLst>
    <p:handoutMasterId r:id="rId73"/>
  </p:handoutMasterIdLst>
  <p:sldIdLst>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6215" autoAdjust="0"/>
  </p:normalViewPr>
  <p:slideViewPr>
    <p:cSldViewPr>
      <p:cViewPr varScale="1">
        <p:scale>
          <a:sx n="104" d="100"/>
          <a:sy n="104" d="100"/>
        </p:scale>
        <p:origin x="606"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600" b="0" i="0" u="none" strike="noStrike" kern="1200" spc="0" baseline="0">
                <a:solidFill>
                  <a:schemeClr val="tx1"/>
                </a:solidFill>
                <a:latin typeface="+mn-lt"/>
                <a:ea typeface="+mn-ea"/>
                <a:cs typeface="+mn-cs"/>
              </a:defRPr>
            </a:pPr>
            <a:r>
              <a:rPr lang="en-US" sz="1600" b="0" dirty="0">
                <a:solidFill>
                  <a:schemeClr val="tx1"/>
                </a:solidFill>
              </a:rPr>
              <a:t>Traditional deployment (every 3-5 years)</a:t>
            </a:r>
          </a:p>
        </c:rich>
      </c:tx>
      <c:layout>
        <c:manualLayout>
          <c:xMode val="edge"/>
          <c:yMode val="edge"/>
          <c:x val="1.7174763926894807E-2"/>
          <c:y val="5.9914290991844615E-2"/>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Apps</c:v>
                </c:pt>
              </c:strCache>
            </c:strRef>
          </c:tx>
          <c:spPr>
            <a:solidFill>
              <a:schemeClr val="accent1">
                <a:tint val="58000"/>
              </a:schemeClr>
            </a:solidFill>
            <a:ln>
              <a:noFill/>
            </a:ln>
            <a:effectLst/>
          </c:spPr>
          <c:invertIfNegative val="0"/>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Sheet1!$B$2:$B$16</c:f>
              <c:numCache>
                <c:formatCode>General</c:formatCode>
                <c:ptCount val="15"/>
                <c:pt idx="0">
                  <c:v>7</c:v>
                </c:pt>
                <c:pt idx="6">
                  <c:v>7</c:v>
                </c:pt>
                <c:pt idx="8">
                  <c:v>7</c:v>
                </c:pt>
                <c:pt idx="11">
                  <c:v>7</c:v>
                </c:pt>
                <c:pt idx="14">
                  <c:v>7</c:v>
                </c:pt>
              </c:numCache>
            </c:numRef>
          </c:val>
          <c:extLst>
            <c:ext xmlns:c16="http://schemas.microsoft.com/office/drawing/2014/chart" uri="{C3380CC4-5D6E-409C-BE32-E72D297353CC}">
              <c16:uniqueId val="{00000000-11EA-4A4B-B7BB-01E72D7FC3A3}"/>
            </c:ext>
          </c:extLst>
        </c:ser>
        <c:ser>
          <c:idx val="1"/>
          <c:order val="1"/>
          <c:tx>
            <c:strRef>
              <c:f>Sheet1!$C$1</c:f>
              <c:strCache>
                <c:ptCount val="1"/>
                <c:pt idx="0">
                  <c:v>Infra</c:v>
                </c:pt>
              </c:strCache>
            </c:strRef>
          </c:tx>
          <c:spPr>
            <a:solidFill>
              <a:schemeClr val="accent1">
                <a:tint val="86000"/>
              </a:schemeClr>
            </a:solidFill>
            <a:ln>
              <a:noFill/>
            </a:ln>
            <a:effectLst/>
          </c:spPr>
          <c:invertIfNegative val="0"/>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Sheet1!$C$2:$C$16</c:f>
              <c:numCache>
                <c:formatCode>General</c:formatCode>
                <c:ptCount val="15"/>
                <c:pt idx="0">
                  <c:v>3</c:v>
                </c:pt>
                <c:pt idx="6">
                  <c:v>3</c:v>
                </c:pt>
                <c:pt idx="8">
                  <c:v>3</c:v>
                </c:pt>
                <c:pt idx="11">
                  <c:v>3</c:v>
                </c:pt>
                <c:pt idx="14">
                  <c:v>3</c:v>
                </c:pt>
              </c:numCache>
            </c:numRef>
          </c:val>
          <c:extLst>
            <c:ext xmlns:c16="http://schemas.microsoft.com/office/drawing/2014/chart" uri="{C3380CC4-5D6E-409C-BE32-E72D297353CC}">
              <c16:uniqueId val="{00000001-11EA-4A4B-B7BB-01E72D7FC3A3}"/>
            </c:ext>
          </c:extLst>
        </c:ser>
        <c:ser>
          <c:idx val="2"/>
          <c:order val="2"/>
          <c:tx>
            <c:strRef>
              <c:f>Sheet1!$D$1</c:f>
              <c:strCache>
                <c:ptCount val="1"/>
                <c:pt idx="0">
                  <c:v>Imaging</c:v>
                </c:pt>
              </c:strCache>
            </c:strRef>
          </c:tx>
          <c:spPr>
            <a:solidFill>
              <a:schemeClr val="accent1">
                <a:shade val="86000"/>
              </a:schemeClr>
            </a:solidFill>
            <a:ln>
              <a:noFill/>
            </a:ln>
            <a:effectLst/>
          </c:spPr>
          <c:invertIfNegative val="0"/>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Sheet1!$D$2:$D$16</c:f>
              <c:numCache>
                <c:formatCode>General</c:formatCode>
                <c:ptCount val="15"/>
                <c:pt idx="0">
                  <c:v>2</c:v>
                </c:pt>
                <c:pt idx="6">
                  <c:v>2</c:v>
                </c:pt>
                <c:pt idx="8">
                  <c:v>2</c:v>
                </c:pt>
                <c:pt idx="11">
                  <c:v>2</c:v>
                </c:pt>
                <c:pt idx="14">
                  <c:v>2</c:v>
                </c:pt>
              </c:numCache>
            </c:numRef>
          </c:val>
          <c:extLst>
            <c:ext xmlns:c16="http://schemas.microsoft.com/office/drawing/2014/chart" uri="{C3380CC4-5D6E-409C-BE32-E72D297353CC}">
              <c16:uniqueId val="{00000002-11EA-4A4B-B7BB-01E72D7FC3A3}"/>
            </c:ext>
          </c:extLst>
        </c:ser>
        <c:ser>
          <c:idx val="3"/>
          <c:order val="3"/>
          <c:tx>
            <c:strRef>
              <c:f>Sheet1!$E$1</c:f>
              <c:strCache>
                <c:ptCount val="1"/>
                <c:pt idx="0">
                  <c:v>Deploy</c:v>
                </c:pt>
              </c:strCache>
            </c:strRef>
          </c:tx>
          <c:spPr>
            <a:solidFill>
              <a:schemeClr val="accent1">
                <a:shade val="58000"/>
              </a:schemeClr>
            </a:solidFill>
            <a:ln>
              <a:noFill/>
            </a:ln>
            <a:effectLst/>
          </c:spPr>
          <c:invertIfNegative val="0"/>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Sheet1!$E$2:$E$16</c:f>
              <c:numCache>
                <c:formatCode>General</c:formatCode>
                <c:ptCount val="15"/>
                <c:pt idx="0">
                  <c:v>4</c:v>
                </c:pt>
                <c:pt idx="6">
                  <c:v>4</c:v>
                </c:pt>
                <c:pt idx="8">
                  <c:v>4</c:v>
                </c:pt>
                <c:pt idx="11">
                  <c:v>4</c:v>
                </c:pt>
                <c:pt idx="14">
                  <c:v>4</c:v>
                </c:pt>
              </c:numCache>
            </c:numRef>
          </c:val>
          <c:extLst>
            <c:ext xmlns:c16="http://schemas.microsoft.com/office/drawing/2014/chart" uri="{C3380CC4-5D6E-409C-BE32-E72D297353CC}">
              <c16:uniqueId val="{00000000-3E02-47DE-9374-72830C7CDA81}"/>
            </c:ext>
          </c:extLst>
        </c:ser>
        <c:dLbls>
          <c:showLegendKey val="0"/>
          <c:showVal val="0"/>
          <c:showCatName val="0"/>
          <c:showSerName val="0"/>
          <c:showPercent val="0"/>
          <c:showBubbleSize val="0"/>
        </c:dLbls>
        <c:gapWidth val="40"/>
        <c:overlap val="100"/>
        <c:axId val="978105952"/>
        <c:axId val="978109480"/>
      </c:barChart>
      <c:catAx>
        <c:axId val="97810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8109480"/>
        <c:crosses val="autoZero"/>
        <c:auto val="1"/>
        <c:lblAlgn val="ctr"/>
        <c:lblOffset val="0"/>
        <c:noMultiLvlLbl val="0"/>
      </c:catAx>
      <c:valAx>
        <c:axId val="9781094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78105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0" dirty="0">
                <a:solidFill>
                  <a:schemeClr val="tx1"/>
                </a:solidFill>
                <a:latin typeface="+mn-lt"/>
              </a:rPr>
              <a:t>Windows as a service (twice per year)</a:t>
            </a:r>
          </a:p>
        </c:rich>
      </c:tx>
      <c:layout>
        <c:manualLayout>
          <c:xMode val="edge"/>
          <c:yMode val="edge"/>
          <c:x val="2.1914865295398666E-2"/>
          <c:y val="6.074965292483269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Apps</c:v>
                </c:pt>
              </c:strCache>
            </c:strRef>
          </c:tx>
          <c:spPr>
            <a:solidFill>
              <a:schemeClr val="accent1">
                <a:tint val="58000"/>
              </a:schemeClr>
            </a:solidFill>
            <a:ln>
              <a:noFill/>
            </a:ln>
            <a:effectLst/>
          </c:spPr>
          <c:invertIfNegative val="0"/>
          <c:cat>
            <c:numRef>
              <c:f>Sheet1!$A$2:$A$16</c:f>
              <c:numCache>
                <c:formatCode>General</c:formatCode>
                <c:ptCount val="15"/>
                <c:pt idx="0">
                  <c:v>2009</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numCache>
            </c:numRef>
          </c:cat>
          <c:val>
            <c:numRef>
              <c:f>Sheet1!$B$2:$B$16</c:f>
              <c:numCache>
                <c:formatCode>General</c:formatCode>
                <c:ptCount val="15"/>
                <c:pt idx="0">
                  <c:v>7</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00-D463-4B86-8366-1FE15343A1B3}"/>
            </c:ext>
          </c:extLst>
        </c:ser>
        <c:ser>
          <c:idx val="1"/>
          <c:order val="1"/>
          <c:tx>
            <c:strRef>
              <c:f>Sheet1!$C$1</c:f>
              <c:strCache>
                <c:ptCount val="1"/>
                <c:pt idx="0">
                  <c:v>Infra</c:v>
                </c:pt>
              </c:strCache>
            </c:strRef>
          </c:tx>
          <c:spPr>
            <a:solidFill>
              <a:schemeClr val="accent1">
                <a:tint val="86000"/>
              </a:schemeClr>
            </a:solidFill>
            <a:ln>
              <a:noFill/>
            </a:ln>
            <a:effectLst/>
          </c:spPr>
          <c:invertIfNegative val="0"/>
          <c:cat>
            <c:numRef>
              <c:f>Sheet1!$A$2:$A$16</c:f>
              <c:numCache>
                <c:formatCode>General</c:formatCode>
                <c:ptCount val="15"/>
                <c:pt idx="0">
                  <c:v>2009</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numCache>
            </c:numRef>
          </c:cat>
          <c:val>
            <c:numRef>
              <c:f>Sheet1!$C$2:$C$16</c:f>
              <c:numCache>
                <c:formatCode>General</c:formatCode>
                <c:ptCount val="15"/>
                <c:pt idx="0">
                  <c:v>3</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01-D463-4B86-8366-1FE15343A1B3}"/>
            </c:ext>
          </c:extLst>
        </c:ser>
        <c:ser>
          <c:idx val="2"/>
          <c:order val="2"/>
          <c:tx>
            <c:strRef>
              <c:f>Sheet1!$D$1</c:f>
              <c:strCache>
                <c:ptCount val="1"/>
                <c:pt idx="0">
                  <c:v>Imaging</c:v>
                </c:pt>
              </c:strCache>
            </c:strRef>
          </c:tx>
          <c:spPr>
            <a:solidFill>
              <a:schemeClr val="accent1">
                <a:shade val="86000"/>
              </a:schemeClr>
            </a:solidFill>
            <a:ln>
              <a:noFill/>
            </a:ln>
            <a:effectLst/>
          </c:spPr>
          <c:invertIfNegative val="0"/>
          <c:cat>
            <c:numRef>
              <c:f>Sheet1!$A$2:$A$16</c:f>
              <c:numCache>
                <c:formatCode>General</c:formatCode>
                <c:ptCount val="15"/>
                <c:pt idx="0">
                  <c:v>2009</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numCache>
            </c:numRef>
          </c:cat>
          <c:val>
            <c:numRef>
              <c:f>Sheet1!$D$2:$D$16</c:f>
              <c:numCache>
                <c:formatCode>General</c:formatCode>
                <c:ptCount val="15"/>
                <c:pt idx="0">
                  <c:v>2</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2-D463-4B86-8366-1FE15343A1B3}"/>
            </c:ext>
          </c:extLst>
        </c:ser>
        <c:ser>
          <c:idx val="3"/>
          <c:order val="3"/>
          <c:tx>
            <c:strRef>
              <c:f>Sheet1!$E$1</c:f>
              <c:strCache>
                <c:ptCount val="1"/>
                <c:pt idx="0">
                  <c:v>Deploy</c:v>
                </c:pt>
              </c:strCache>
            </c:strRef>
          </c:tx>
          <c:spPr>
            <a:solidFill>
              <a:schemeClr val="accent1">
                <a:shade val="58000"/>
              </a:schemeClr>
            </a:solidFill>
            <a:ln>
              <a:noFill/>
            </a:ln>
            <a:effectLst/>
          </c:spPr>
          <c:invertIfNegative val="0"/>
          <c:cat>
            <c:numRef>
              <c:f>Sheet1!$A$2:$A$16</c:f>
              <c:numCache>
                <c:formatCode>General</c:formatCode>
                <c:ptCount val="15"/>
                <c:pt idx="0">
                  <c:v>2009</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numCache>
            </c:numRef>
          </c:cat>
          <c:val>
            <c:numRef>
              <c:f>Sheet1!$E$2:$E$16</c:f>
              <c:numCache>
                <c:formatCode>General</c:formatCode>
                <c:ptCount val="15"/>
                <c:pt idx="0">
                  <c:v>4</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00-86D6-4AB0-9AC6-626B06FBFC78}"/>
            </c:ext>
          </c:extLst>
        </c:ser>
        <c:dLbls>
          <c:showLegendKey val="0"/>
          <c:showVal val="0"/>
          <c:showCatName val="0"/>
          <c:showSerName val="0"/>
          <c:showPercent val="0"/>
          <c:showBubbleSize val="0"/>
        </c:dLbls>
        <c:gapWidth val="40"/>
        <c:overlap val="100"/>
        <c:axId val="978099680"/>
        <c:axId val="978108304"/>
      </c:barChart>
      <c:catAx>
        <c:axId val="97809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8108304"/>
        <c:crosses val="autoZero"/>
        <c:auto val="1"/>
        <c:lblAlgn val="ctr"/>
        <c:lblOffset val="0"/>
        <c:noMultiLvlLbl val="0"/>
      </c:catAx>
      <c:valAx>
        <c:axId val="9781083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7809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Sheet1!$B$1</c:f>
              <c:strCache>
                <c:ptCount val="1"/>
                <c:pt idx="0">
                  <c:v>Apps</c:v>
                </c:pt>
              </c:strCache>
            </c:strRef>
          </c:tx>
          <c:spPr>
            <a:solidFill>
              <a:schemeClr val="accent1">
                <a:tint val="58000"/>
              </a:schemeClr>
            </a:solidFill>
            <a:ln>
              <a:noFill/>
            </a:ln>
            <a:effectLst/>
          </c:spPr>
          <c:invertIfNegative val="0"/>
          <c:cat>
            <c:numRef>
              <c:f>Sheet1!$A$2:$A$3</c:f>
              <c:numCache>
                <c:formatCode>General</c:formatCode>
                <c:ptCount val="2"/>
                <c:pt idx="0">
                  <c:v>2009</c:v>
                </c:pt>
                <c:pt idx="1">
                  <c:v>2015</c:v>
                </c:pt>
              </c:numCache>
            </c:numRef>
          </c:cat>
          <c:val>
            <c:numRef>
              <c:f>Sheet1!$B$2:$B$3</c:f>
              <c:numCache>
                <c:formatCode>General</c:formatCode>
                <c:ptCount val="2"/>
                <c:pt idx="0">
                  <c:v>7</c:v>
                </c:pt>
                <c:pt idx="1">
                  <c:v>1</c:v>
                </c:pt>
              </c:numCache>
            </c:numRef>
          </c:val>
          <c:extLst>
            <c:ext xmlns:c16="http://schemas.microsoft.com/office/drawing/2014/chart" uri="{C3380CC4-5D6E-409C-BE32-E72D297353CC}">
              <c16:uniqueId val="{00000000-D463-4B86-8366-1FE15343A1B3}"/>
            </c:ext>
          </c:extLst>
        </c:ser>
        <c:ser>
          <c:idx val="1"/>
          <c:order val="1"/>
          <c:tx>
            <c:strRef>
              <c:f>Sheet1!$C$1</c:f>
              <c:strCache>
                <c:ptCount val="1"/>
                <c:pt idx="0">
                  <c:v>Infra</c:v>
                </c:pt>
              </c:strCache>
            </c:strRef>
          </c:tx>
          <c:spPr>
            <a:solidFill>
              <a:schemeClr val="accent1">
                <a:tint val="86000"/>
              </a:schemeClr>
            </a:solidFill>
            <a:ln>
              <a:noFill/>
            </a:ln>
            <a:effectLst/>
          </c:spPr>
          <c:invertIfNegative val="0"/>
          <c:cat>
            <c:numRef>
              <c:f>Sheet1!$A$2:$A$3</c:f>
              <c:numCache>
                <c:formatCode>General</c:formatCode>
                <c:ptCount val="2"/>
                <c:pt idx="0">
                  <c:v>2009</c:v>
                </c:pt>
                <c:pt idx="1">
                  <c:v>2015</c:v>
                </c:pt>
              </c:numCache>
            </c:numRef>
          </c:cat>
          <c:val>
            <c:numRef>
              <c:f>Sheet1!$C$2:$C$3</c:f>
              <c:numCache>
                <c:formatCode>General</c:formatCode>
                <c:ptCount val="2"/>
                <c:pt idx="0">
                  <c:v>3</c:v>
                </c:pt>
                <c:pt idx="1">
                  <c:v>1</c:v>
                </c:pt>
              </c:numCache>
            </c:numRef>
          </c:val>
          <c:extLst>
            <c:ext xmlns:c16="http://schemas.microsoft.com/office/drawing/2014/chart" uri="{C3380CC4-5D6E-409C-BE32-E72D297353CC}">
              <c16:uniqueId val="{00000001-D463-4B86-8366-1FE15343A1B3}"/>
            </c:ext>
          </c:extLst>
        </c:ser>
        <c:ser>
          <c:idx val="2"/>
          <c:order val="2"/>
          <c:tx>
            <c:strRef>
              <c:f>Sheet1!$D$1</c:f>
              <c:strCache>
                <c:ptCount val="1"/>
                <c:pt idx="0">
                  <c:v>Imaging</c:v>
                </c:pt>
              </c:strCache>
            </c:strRef>
          </c:tx>
          <c:spPr>
            <a:solidFill>
              <a:schemeClr val="accent1">
                <a:shade val="86000"/>
              </a:schemeClr>
            </a:solidFill>
            <a:ln>
              <a:noFill/>
            </a:ln>
            <a:effectLst/>
          </c:spPr>
          <c:invertIfNegative val="0"/>
          <c:cat>
            <c:numRef>
              <c:f>Sheet1!$A$2:$A$3</c:f>
              <c:numCache>
                <c:formatCode>General</c:formatCode>
                <c:ptCount val="2"/>
                <c:pt idx="0">
                  <c:v>2009</c:v>
                </c:pt>
                <c:pt idx="1">
                  <c:v>2015</c:v>
                </c:pt>
              </c:numCache>
            </c:numRef>
          </c:cat>
          <c:val>
            <c:numRef>
              <c:f>Sheet1!$D$2:$D$3</c:f>
              <c:numCache>
                <c:formatCode>General</c:formatCode>
                <c:ptCount val="2"/>
                <c:pt idx="0">
                  <c:v>2</c:v>
                </c:pt>
                <c:pt idx="1">
                  <c:v>0</c:v>
                </c:pt>
              </c:numCache>
            </c:numRef>
          </c:val>
          <c:extLst>
            <c:ext xmlns:c16="http://schemas.microsoft.com/office/drawing/2014/chart" uri="{C3380CC4-5D6E-409C-BE32-E72D297353CC}">
              <c16:uniqueId val="{00000002-D463-4B86-8366-1FE15343A1B3}"/>
            </c:ext>
          </c:extLst>
        </c:ser>
        <c:ser>
          <c:idx val="3"/>
          <c:order val="3"/>
          <c:tx>
            <c:strRef>
              <c:f>Sheet1!$E$1</c:f>
              <c:strCache>
                <c:ptCount val="1"/>
                <c:pt idx="0">
                  <c:v>Deploy</c:v>
                </c:pt>
              </c:strCache>
            </c:strRef>
          </c:tx>
          <c:spPr>
            <a:solidFill>
              <a:schemeClr val="accent1">
                <a:shade val="58000"/>
              </a:schemeClr>
            </a:solidFill>
            <a:ln>
              <a:noFill/>
            </a:ln>
            <a:effectLst/>
          </c:spPr>
          <c:invertIfNegative val="0"/>
          <c:cat>
            <c:numRef>
              <c:f>Sheet1!$A$2:$A$3</c:f>
              <c:numCache>
                <c:formatCode>General</c:formatCode>
                <c:ptCount val="2"/>
                <c:pt idx="0">
                  <c:v>2009</c:v>
                </c:pt>
                <c:pt idx="1">
                  <c:v>2015</c:v>
                </c:pt>
              </c:numCache>
            </c:numRef>
          </c:cat>
          <c:val>
            <c:numRef>
              <c:f>Sheet1!$E$2:$E$3</c:f>
              <c:numCache>
                <c:formatCode>General</c:formatCode>
                <c:ptCount val="2"/>
                <c:pt idx="0">
                  <c:v>4</c:v>
                </c:pt>
                <c:pt idx="1">
                  <c:v>1</c:v>
                </c:pt>
              </c:numCache>
            </c:numRef>
          </c:val>
          <c:extLst>
            <c:ext xmlns:c16="http://schemas.microsoft.com/office/drawing/2014/chart" uri="{C3380CC4-5D6E-409C-BE32-E72D297353CC}">
              <c16:uniqueId val="{00000000-86D6-4AB0-9AC6-626B06FBFC78}"/>
            </c:ext>
          </c:extLst>
        </c:ser>
        <c:dLbls>
          <c:showLegendKey val="0"/>
          <c:showVal val="0"/>
          <c:showCatName val="0"/>
          <c:showSerName val="0"/>
          <c:showPercent val="0"/>
          <c:showBubbleSize val="0"/>
        </c:dLbls>
        <c:gapWidth val="105"/>
        <c:overlap val="100"/>
        <c:axId val="986424120"/>
        <c:axId val="986424904"/>
      </c:barChart>
      <c:catAx>
        <c:axId val="98642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6424904"/>
        <c:crosses val="autoZero"/>
        <c:auto val="1"/>
        <c:lblAlgn val="ctr"/>
        <c:lblOffset val="0"/>
        <c:noMultiLvlLbl val="0"/>
      </c:catAx>
      <c:valAx>
        <c:axId val="986424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86424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5781383211861067E-2"/>
          <c:w val="1"/>
          <c:h val="0.75090872258325136"/>
        </c:manualLayout>
      </c:layout>
      <c:barChart>
        <c:barDir val="col"/>
        <c:grouping val="stacked"/>
        <c:varyColors val="0"/>
        <c:ser>
          <c:idx val="0"/>
          <c:order val="0"/>
          <c:tx>
            <c:strRef>
              <c:f>Sheet1!$B$1</c:f>
              <c:strCache>
                <c:ptCount val="1"/>
                <c:pt idx="0">
                  <c:v>Security</c:v>
                </c:pt>
              </c:strCache>
            </c:strRef>
          </c:tx>
          <c:spPr>
            <a:solidFill>
              <a:schemeClr val="accent1"/>
            </a:solidFill>
            <a:ln>
              <a:noFill/>
            </a:ln>
            <a:effectLst/>
          </c:spPr>
          <c:invertIfNegative val="0"/>
          <c:cat>
            <c:strRef>
              <c:f>Sheet1!$A$2:$A$3</c:f>
              <c:strCache>
                <c:ptCount val="2"/>
                <c:pt idx="0">
                  <c:v>CB/CBB</c:v>
                </c:pt>
                <c:pt idx="1">
                  <c:v>LTSB</c:v>
                </c:pt>
              </c:strCache>
            </c:strRef>
          </c:cat>
          <c:val>
            <c:numRef>
              <c:f>Sheet1!$B$2:$B$3</c:f>
              <c:numCache>
                <c:formatCode>General</c:formatCode>
                <c:ptCount val="2"/>
                <c:pt idx="0">
                  <c:v>20</c:v>
                </c:pt>
                <c:pt idx="1">
                  <c:v>20</c:v>
                </c:pt>
              </c:numCache>
            </c:numRef>
          </c:val>
          <c:extLst>
            <c:ext xmlns:c16="http://schemas.microsoft.com/office/drawing/2014/chart" uri="{C3380CC4-5D6E-409C-BE32-E72D297353CC}">
              <c16:uniqueId val="{00000000-D21A-460B-A13D-54721EB49C2D}"/>
            </c:ext>
          </c:extLst>
        </c:ser>
        <c:ser>
          <c:idx val="1"/>
          <c:order val="1"/>
          <c:tx>
            <c:strRef>
              <c:f>Sheet1!$C$1</c:f>
              <c:strCache>
                <c:ptCount val="1"/>
                <c:pt idx="0">
                  <c:v>Non-Security</c:v>
                </c:pt>
              </c:strCache>
            </c:strRef>
          </c:tx>
          <c:spPr>
            <a:solidFill>
              <a:schemeClr val="accent2"/>
            </a:solidFill>
            <a:ln>
              <a:noFill/>
            </a:ln>
            <a:effectLst/>
          </c:spPr>
          <c:invertIfNegative val="0"/>
          <c:cat>
            <c:strRef>
              <c:f>Sheet1!$A$2:$A$3</c:f>
              <c:strCache>
                <c:ptCount val="2"/>
                <c:pt idx="0">
                  <c:v>CB/CBB</c:v>
                </c:pt>
                <c:pt idx="1">
                  <c:v>LTSB</c:v>
                </c:pt>
              </c:strCache>
            </c:strRef>
          </c:cat>
          <c:val>
            <c:numRef>
              <c:f>Sheet1!$C$2:$C$3</c:f>
              <c:numCache>
                <c:formatCode>General</c:formatCode>
                <c:ptCount val="2"/>
                <c:pt idx="0">
                  <c:v>20</c:v>
                </c:pt>
                <c:pt idx="1">
                  <c:v>5</c:v>
                </c:pt>
              </c:numCache>
            </c:numRef>
          </c:val>
          <c:extLst>
            <c:ext xmlns:c16="http://schemas.microsoft.com/office/drawing/2014/chart" uri="{C3380CC4-5D6E-409C-BE32-E72D297353CC}">
              <c16:uniqueId val="{00000001-D21A-460B-A13D-54721EB49C2D}"/>
            </c:ext>
          </c:extLst>
        </c:ser>
        <c:dLbls>
          <c:showLegendKey val="0"/>
          <c:showVal val="0"/>
          <c:showCatName val="0"/>
          <c:showSerName val="0"/>
          <c:showPercent val="0"/>
          <c:showBubbleSize val="0"/>
        </c:dLbls>
        <c:gapWidth val="150"/>
        <c:overlap val="100"/>
        <c:axId val="425483648"/>
        <c:axId val="425474464"/>
      </c:barChart>
      <c:catAx>
        <c:axId val="425483648"/>
        <c:scaling>
          <c:orientation val="minMax"/>
        </c:scaling>
        <c:delete val="1"/>
        <c:axPos val="b"/>
        <c:numFmt formatCode="General" sourceLinked="1"/>
        <c:majorTickMark val="none"/>
        <c:minorTickMark val="none"/>
        <c:tickLblPos val="nextTo"/>
        <c:crossAx val="425474464"/>
        <c:crosses val="autoZero"/>
        <c:auto val="1"/>
        <c:lblAlgn val="ctr"/>
        <c:lblOffset val="100"/>
        <c:noMultiLvlLbl val="0"/>
      </c:catAx>
      <c:valAx>
        <c:axId val="42547446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25483648"/>
        <c:crosses val="autoZero"/>
        <c:crossBetween val="between"/>
      </c:valAx>
      <c:spPr>
        <a:noFill/>
        <a:ln>
          <a:noFill/>
        </a:ln>
        <a:effectLst/>
      </c:spPr>
    </c:plotArea>
    <c:legend>
      <c:legendPos val="b"/>
      <c:layout>
        <c:manualLayout>
          <c:xMode val="edge"/>
          <c:yMode val="edge"/>
          <c:x val="0.37111435173589241"/>
          <c:y val="0.91278870853499083"/>
          <c:w val="0.2902454900047432"/>
          <c:h val="7.634868476306833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9/29/2016 9:58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9/29/2016 9:58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844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3330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9997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4675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831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9777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9307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05883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34607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04226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5768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11" name="Date Placeholder 10"/>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80F627B-C54B-44BA-816D-8B0AFBFBD92C}" type="datetime1">
              <a:rPr kumimoji="0" lang="en-US" sz="10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32742" rtl="0" eaLnBrk="1" fontAlgn="auto" latinLnBrk="0" hangingPunct="1">
                <a:lnSpc>
                  <a:spcPct val="100000"/>
                </a:lnSpc>
                <a:spcBef>
                  <a:spcPts val="0"/>
                </a:spcBef>
                <a:spcAft>
                  <a:spcPts val="0"/>
                </a:spcAft>
                <a:buClrTx/>
                <a:buSzTx/>
                <a:buFontTx/>
                <a:buNone/>
                <a:tabLst/>
                <a:defRPr/>
              </a:pPr>
              <a:t>9/29/2016</a:t>
            </a:fld>
            <a:endPar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Footer Placeholder 11"/>
          <p:cNvSpPr>
            <a:spLocks noGrp="1"/>
          </p:cNvSpPr>
          <p:nvPr>
            <p:ph type="ftr" sz="quarter" idx="12"/>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a:ea typeface="+mn-ea"/>
                <a:cs typeface="+mn-cs"/>
              </a:rPr>
              <a:t>© 2015 Microsoft Corporation. All rights reserved. MICROSOFT MAKES NO WARRANTIES, EXPRESS, IMPLIED OR STATUTORY, AS TO THE INFORMATION IN THIS PRESENTATION</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Slide Number Placeholder 12"/>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9570AB-282D-4F9A-AAF7-479BFA1C3732}" type="slidenum">
              <a:rPr kumimoji="0" lang="en-US" sz="10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Slide Image Placeholder 17"/>
          <p:cNvSpPr>
            <a:spLocks noGrp="1" noRot="1" noChangeAspect="1"/>
          </p:cNvSpPr>
          <p:nvPr>
            <p:ph type="sldImg"/>
          </p:nvPr>
        </p:nvSpPr>
        <p:spPr>
          <a:xfrm>
            <a:off x="687388" y="890588"/>
            <a:ext cx="5507037" cy="3098800"/>
          </a:xfrm>
        </p:spPr>
      </p:sp>
    </p:spTree>
    <p:extLst>
      <p:ext uri="{BB962C8B-B14F-4D97-AF65-F5344CB8AC3E}">
        <p14:creationId xmlns:p14="http://schemas.microsoft.com/office/powerpoint/2010/main" val="288305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23357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5578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PRISM FY16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6263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64993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12786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8447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80249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PRISM FY16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42380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60EA99-B8D4-431C-807C-4FD8213DD23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Header Placeholder 3"/>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6"/>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28018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4090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9570AB-282D-4F9A-AAF7-479BFA1C373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 2016 Microsoft Corporation. All rights reserved. MICROSOFT MAKES NO WARRANTIES, EXPRESS, IMPLIED OR STATUTORY, AS TO THE INFORMATION IN THIS PRESENTATION</a:t>
            </a:r>
            <a:endParaRPr kumimoji="0" lang="en-US" sz="1800" b="0" i="0" u="none" strike="noStrike" kern="0" cap="none" spc="0" normalizeH="0" baseline="0" noProof="0" dirty="0">
              <a:ln>
                <a:noFill/>
              </a:ln>
              <a:solidFill>
                <a:sysClr val="windowText" lastClr="000000"/>
              </a:solidFill>
              <a:effectLst/>
              <a:uLnTx/>
              <a:uFillTx/>
            </a:endParaRPr>
          </a:p>
        </p:txBody>
      </p:sp>
      <p:sp>
        <p:nvSpPr>
          <p:cNvPr id="9" name="Slide Image Placeholder 8"/>
          <p:cNvSpPr>
            <a:spLocks noGrp="1" noRot="1" noChangeAspect="1"/>
          </p:cNvSpPr>
          <p:nvPr>
            <p:ph type="sldImg"/>
          </p:nvPr>
        </p:nvSpPr>
        <p:spPr>
          <a:xfrm>
            <a:off x="687388" y="623888"/>
            <a:ext cx="2768600" cy="1557337"/>
          </a:xfrm>
        </p:spPr>
      </p:sp>
    </p:spTree>
    <p:extLst>
      <p:ext uri="{BB962C8B-B14F-4D97-AF65-F5344CB8AC3E}">
        <p14:creationId xmlns:p14="http://schemas.microsoft.com/office/powerpoint/2010/main" val="499620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95280CC-5508-4C8D-B39C-815E13748F6B}" type="datetime1">
              <a:rPr kumimoji="0" lang="en-US" sz="10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32742" rtl="0" eaLnBrk="1" fontAlgn="auto" latinLnBrk="0" hangingPunct="1">
                <a:lnSpc>
                  <a:spcPct val="100000"/>
                </a:lnSpc>
                <a:spcBef>
                  <a:spcPts val="0"/>
                </a:spcBef>
                <a:spcAft>
                  <a:spcPts val="0"/>
                </a:spcAft>
                <a:buClrTx/>
                <a:buSzTx/>
                <a:buFontTx/>
                <a:buNone/>
                <a:tabLst/>
                <a:defRPr/>
              </a:pPr>
              <a:t>9/29/2016</a:t>
            </a:fld>
            <a:endPar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Footer Placeholder 8"/>
          <p:cNvSpPr>
            <a:spLocks noGrp="1"/>
          </p:cNvSpPr>
          <p:nvPr>
            <p:ph type="ftr" sz="quarter" idx="11"/>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Calibri"/>
                <a:ea typeface="+mn-ea"/>
                <a:cs typeface="+mn-cs"/>
              </a:rPr>
              <a:t>© 2015 Microsoft Corporation. All rights reserved. MICROSOFT MAKES NO WARRANTIES, EXPRESS, IMPLIED OR STATUTORY, AS TO THE INFORMATION IN THIS PRESENTATION</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9570AB-282D-4F9A-AAF7-479BFA1C3732}" type="slidenum">
              <a:rPr kumimoji="0" lang="en-US" sz="10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Slide Image Placeholder 14"/>
          <p:cNvSpPr>
            <a:spLocks noGrp="1" noRot="1" noChangeAspect="1"/>
          </p:cNvSpPr>
          <p:nvPr>
            <p:ph type="sldImg"/>
          </p:nvPr>
        </p:nvSpPr>
        <p:spPr>
          <a:xfrm>
            <a:off x="687388" y="890588"/>
            <a:ext cx="5507037" cy="3098800"/>
          </a:xfrm>
        </p:spPr>
      </p:sp>
    </p:spTree>
    <p:extLst>
      <p:ext uri="{BB962C8B-B14F-4D97-AF65-F5344CB8AC3E}">
        <p14:creationId xmlns:p14="http://schemas.microsoft.com/office/powerpoint/2010/main" val="234459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50542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09949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80201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73094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9570AB-282D-4F9A-AAF7-479BFA1C373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 2016 Microsoft Corporation. All rights reserved. MICROSOFT MAKES NO WARRANTIES, EXPRESS, IMPLIED OR STATUTORY, AS TO THE INFORMATION IN THIS PRESENTATION</a:t>
            </a:r>
            <a:endParaRPr kumimoji="0" lang="en-US" sz="1800" b="0" i="0" u="none" strike="noStrike" kern="0" cap="none" spc="0" normalizeH="0" baseline="0" noProof="0" dirty="0">
              <a:ln>
                <a:noFill/>
              </a:ln>
              <a:solidFill>
                <a:sysClr val="windowText" lastClr="000000"/>
              </a:solidFill>
              <a:effectLst/>
              <a:uLnTx/>
              <a:uFillTx/>
            </a:endParaRPr>
          </a:p>
        </p:txBody>
      </p:sp>
      <p:sp>
        <p:nvSpPr>
          <p:cNvPr id="8" name="Slide Image Placeholder 7"/>
          <p:cNvSpPr>
            <a:spLocks noGrp="1" noRot="1" noChangeAspect="1"/>
          </p:cNvSpPr>
          <p:nvPr>
            <p:ph type="sldImg"/>
          </p:nvPr>
        </p:nvSpPr>
        <p:spPr>
          <a:xfrm>
            <a:off x="687388" y="623888"/>
            <a:ext cx="2768600" cy="1557337"/>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500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7162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PRISM FY16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5923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141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58210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MS Story</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1365"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9:58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38611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4954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1149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4889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103087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Closing logo slide_color">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bwMode="invGray">
          <a:xfrm>
            <a:off x="459232" y="3145040"/>
            <a:ext cx="3291840" cy="705836"/>
          </a:xfrm>
          <a:prstGeom prst="rect">
            <a:avLst/>
          </a:prstGeom>
        </p:spPr>
      </p:pic>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2016 Microsoft Corporation. All rights reserved. </a:t>
            </a:r>
          </a:p>
        </p:txBody>
      </p:sp>
    </p:spTree>
    <p:extLst>
      <p:ext uri="{BB962C8B-B14F-4D97-AF65-F5344CB8AC3E}">
        <p14:creationId xmlns:p14="http://schemas.microsoft.com/office/powerpoint/2010/main" val="39663521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ote Layout">
    <p:bg bwMode="ltGray">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1511183"/>
          </a:xfrm>
          <a:prstGeom prst="rect">
            <a:avLst/>
          </a:prstGeom>
        </p:spPr>
        <p:txBody>
          <a:bodyPr/>
          <a:lstStyle>
            <a:lvl1pPr marL="290513" indent="-290513">
              <a:buClr>
                <a:schemeClr val="tx1"/>
              </a:buClr>
              <a:buSzPct val="90000"/>
              <a:buFont typeface="Arial" pitchFamily="34" charset="0"/>
              <a:buChar char="•"/>
              <a:defRPr sz="2000">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1pPr>
            <a:lvl2pPr marL="571500" indent="-280988">
              <a:buClr>
                <a:schemeClr val="tx1"/>
              </a:buClr>
              <a:buSzPct val="90000"/>
              <a:buFont typeface="Arial" pitchFamily="34" charset="0"/>
              <a:buChar char="•"/>
              <a:defRPr sz="1800">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2pPr>
            <a:lvl3pPr marL="862013" indent="-290513">
              <a:buClr>
                <a:schemeClr val="tx1"/>
              </a:buClr>
              <a:buSzPct val="90000"/>
              <a:buFont typeface="Arial" pitchFamily="34" charset="0"/>
              <a:buChar char="•"/>
              <a:defRPr sz="1600">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3pPr>
            <a:lvl4pPr marL="1090613" indent="-228600">
              <a:buClr>
                <a:schemeClr val="tx1"/>
              </a:buClr>
              <a:buSzPct val="90000"/>
              <a:buFont typeface="Arial" pitchFamily="34" charset="0"/>
              <a:buChar char="•"/>
              <a:defRPr sz="1400">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4pPr>
            <a:lvl5pPr marL="1319213" indent="-228600">
              <a:buClr>
                <a:schemeClr val="tx1"/>
              </a:buClr>
              <a:buSzPct val="90000"/>
              <a:buFont typeface="Arial" pitchFamily="34" charset="0"/>
              <a:buChar char="•"/>
              <a:defRPr sz="1400">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a:xfrm>
            <a:off x="274639" y="295274"/>
            <a:ext cx="11889564" cy="917575"/>
          </a:xfrm>
        </p:spPr>
        <p:txBody>
          <a:bodyPr/>
          <a:lstStyle>
            <a:lvl1pPr>
              <a:defRPr sz="6000">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7200" y="6250243"/>
            <a:ext cx="1229691" cy="264857"/>
          </a:xfrm>
          <a:prstGeom prst="rect">
            <a:avLst/>
          </a:prstGeom>
        </p:spPr>
      </p:pic>
    </p:spTree>
    <p:extLst>
      <p:ext uri="{BB962C8B-B14F-4D97-AF65-F5344CB8AC3E}">
        <p14:creationId xmlns:p14="http://schemas.microsoft.com/office/powerpoint/2010/main" val="2804313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87635312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1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868863"/>
            <a:ext cx="7315198" cy="738664"/>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a:stretch>
            <a:fillRect/>
          </a:stretch>
        </p:blipFill>
        <p:spPr>
          <a:xfrm>
            <a:off x="7757448" y="304193"/>
            <a:ext cx="4409440" cy="6400800"/>
          </a:xfrm>
          <a:prstGeom prst="rect">
            <a:avLst/>
          </a:prstGeom>
        </p:spPr>
      </p:pic>
      <p:sp>
        <p:nvSpPr>
          <p:cNvPr id="8"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3692488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47163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8499399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35010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15041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14679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17745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2719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15746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25785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38859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35870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7224909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449198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477021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009335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383002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117140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3683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9663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4036900"/>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1932237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45706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7175" y="774061"/>
            <a:ext cx="9607177" cy="4122107"/>
          </a:xfrm>
        </p:spPr>
        <p:txBody>
          <a:bodyPr anchor="b">
            <a:normAutofit/>
          </a:bodyPr>
          <a:lstStyle>
            <a:lvl1pPr algn="l">
              <a:lnSpc>
                <a:spcPct val="85000"/>
              </a:lnSpc>
              <a:defRPr sz="7343"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7175" y="4896168"/>
            <a:ext cx="9607177" cy="1725316"/>
          </a:xfrm>
        </p:spPr>
        <p:txBody>
          <a:bodyPr>
            <a:normAutofit/>
          </a:bodyPr>
          <a:lstStyle>
            <a:lvl1pPr marL="0" indent="0" algn="l">
              <a:buNone/>
              <a:defRPr sz="2244" baseline="0">
                <a:solidFill>
                  <a:schemeClr val="tx1">
                    <a:lumMod val="75000"/>
                  </a:schemeClr>
                </a:solidFill>
              </a:defRPr>
            </a:lvl1pPr>
            <a:lvl2pPr marL="466298" indent="0" algn="ctr">
              <a:buNone/>
              <a:defRPr sz="2244"/>
            </a:lvl2pPr>
            <a:lvl3pPr marL="932597" indent="0" algn="ctr">
              <a:buNone/>
              <a:defRPr sz="2244"/>
            </a:lvl3pPr>
            <a:lvl4pPr marL="1398895" indent="0" algn="ctr">
              <a:buNone/>
              <a:defRPr sz="2040"/>
            </a:lvl4pPr>
            <a:lvl5pPr marL="1865193" indent="0" algn="ctr">
              <a:buNone/>
              <a:defRPr sz="2040"/>
            </a:lvl5pPr>
            <a:lvl6pPr marL="2331491" indent="0" algn="ctr">
              <a:buNone/>
              <a:defRPr sz="2040"/>
            </a:lvl6pPr>
            <a:lvl7pPr marL="2797790" indent="0" algn="ctr">
              <a:buNone/>
              <a:defRPr sz="2040"/>
            </a:lvl7pPr>
            <a:lvl8pPr marL="3264088" indent="0" algn="ctr">
              <a:buNone/>
              <a:defRPr sz="2040"/>
            </a:lvl8pPr>
            <a:lvl9pPr marL="3730386" indent="0" algn="ctr">
              <a:buNone/>
              <a:defRPr sz="2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61BEF0D-F0BB-DE4B-95CE-6DB70DBA9567}" type="datetimeFigureOut">
              <a:rPr lang="en-US" smtClean="0"/>
              <a:pPr/>
              <a:t>9/29/2016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a:t>
            </a:fld>
            <a:endParaRPr lang="en-US" dirty="0"/>
          </a:p>
        </p:txBody>
      </p:sp>
      <p:sp>
        <p:nvSpPr>
          <p:cNvPr id="7" name="Rectangle 6"/>
          <p:cNvSpPr/>
          <p:nvPr/>
        </p:nvSpPr>
        <p:spPr>
          <a:xfrm>
            <a:off x="0" y="0"/>
            <a:ext cx="466368" cy="699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55521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38769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7175" y="774061"/>
            <a:ext cx="9607177" cy="4122107"/>
          </a:xfrm>
        </p:spPr>
        <p:txBody>
          <a:bodyPr anchor="b">
            <a:normAutofit/>
          </a:bodyPr>
          <a:lstStyle>
            <a:lvl1pPr>
              <a:lnSpc>
                <a:spcPct val="85000"/>
              </a:lnSpc>
              <a:defRPr sz="7343" b="0"/>
            </a:lvl1pPr>
          </a:lstStyle>
          <a:p>
            <a:r>
              <a:rPr lang="en-US"/>
              <a:t>Click to edit Master title style</a:t>
            </a:r>
            <a:endParaRPr lang="en-US" dirty="0"/>
          </a:p>
        </p:txBody>
      </p:sp>
      <p:sp>
        <p:nvSpPr>
          <p:cNvPr id="3" name="Text Placeholder 2"/>
          <p:cNvSpPr>
            <a:spLocks noGrp="1"/>
          </p:cNvSpPr>
          <p:nvPr>
            <p:ph type="body" idx="1"/>
          </p:nvPr>
        </p:nvSpPr>
        <p:spPr>
          <a:xfrm>
            <a:off x="1287175" y="4896168"/>
            <a:ext cx="9607177" cy="1725316"/>
          </a:xfrm>
        </p:spPr>
        <p:txBody>
          <a:bodyPr anchor="t">
            <a:normAutofit/>
          </a:bodyPr>
          <a:lstStyle>
            <a:lvl1pPr marL="0" indent="0">
              <a:buNone/>
              <a:defRPr sz="2244">
                <a:solidFill>
                  <a:schemeClr val="tx1">
                    <a:lumMod val="65000"/>
                    <a:lumOff val="35000"/>
                  </a:schemeClr>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466368" cy="699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5637076"/>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7175" y="1865207"/>
            <a:ext cx="4570405" cy="4437961"/>
          </a:xfrm>
        </p:spPr>
        <p:txBody>
          <a:bodyPr/>
          <a:lstStyle>
            <a:lvl1pPr>
              <a:defRPr sz="1836"/>
            </a:lvl1pPr>
            <a:lvl2pPr>
              <a:defRPr sz="1632"/>
            </a:lvl2pPr>
            <a:lvl3pPr>
              <a:defRPr sz="1428"/>
            </a:lvl3pPr>
            <a:lvl4pPr>
              <a:defRPr sz="1428"/>
            </a:lvl4pPr>
            <a:lvl5pPr>
              <a:defRPr sz="1428"/>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9328" y="1865207"/>
            <a:ext cx="4570405" cy="4437961"/>
          </a:xfrm>
        </p:spPr>
        <p:txBody>
          <a:bodyPr/>
          <a:lstStyle>
            <a:lvl1pPr>
              <a:defRPr sz="1836"/>
            </a:lvl1pPr>
            <a:lvl2pPr>
              <a:defRPr sz="1632"/>
            </a:lvl2pPr>
            <a:lvl3pPr>
              <a:defRPr sz="1428"/>
            </a:lvl3pPr>
            <a:lvl4pPr>
              <a:defRPr sz="1428"/>
            </a:lvl4pPr>
            <a:lvl5pPr>
              <a:defRPr sz="1428"/>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02894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87175" y="1747769"/>
            <a:ext cx="4570405" cy="746083"/>
          </a:xfrm>
        </p:spPr>
        <p:txBody>
          <a:bodyPr anchor="b">
            <a:normAutofit/>
          </a:bodyPr>
          <a:lstStyle>
            <a:lvl1pPr marL="0" indent="0">
              <a:spcBef>
                <a:spcPts val="0"/>
              </a:spcBef>
              <a:buNone/>
              <a:defRPr sz="2040" b="0">
                <a:solidFill>
                  <a:schemeClr val="tx2"/>
                </a:solidFill>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Edit Master text styles</a:t>
            </a:r>
          </a:p>
        </p:txBody>
      </p:sp>
      <p:sp>
        <p:nvSpPr>
          <p:cNvPr id="4" name="Content Placeholder 3"/>
          <p:cNvSpPr>
            <a:spLocks noGrp="1"/>
          </p:cNvSpPr>
          <p:nvPr>
            <p:ph sz="half" idx="2"/>
          </p:nvPr>
        </p:nvSpPr>
        <p:spPr>
          <a:xfrm>
            <a:off x="1287175" y="2557469"/>
            <a:ext cx="4570405" cy="3737604"/>
          </a:xfrm>
        </p:spPr>
        <p:txBody>
          <a:bodyPr/>
          <a:lstStyle>
            <a:lvl1pPr>
              <a:defRPr sz="1836"/>
            </a:lvl1pPr>
            <a:lvl2pPr>
              <a:defRPr sz="1632"/>
            </a:lvl2pPr>
            <a:lvl3pPr>
              <a:defRPr sz="1428"/>
            </a:lvl3pPr>
            <a:lvl4pPr>
              <a:defRPr sz="1428"/>
            </a:lvl4pPr>
            <a:lvl5pPr>
              <a:defRPr sz="1428"/>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9328" y="1747769"/>
            <a:ext cx="4570405" cy="746083"/>
          </a:xfrm>
        </p:spPr>
        <p:txBody>
          <a:bodyPr anchor="b">
            <a:normAutofit/>
          </a:bodyPr>
          <a:lstStyle>
            <a:lvl1pPr marL="0" indent="0">
              <a:lnSpc>
                <a:spcPct val="95000"/>
              </a:lnSpc>
              <a:spcBef>
                <a:spcPts val="0"/>
              </a:spcBef>
              <a:buNone/>
              <a:defRPr lang="en-US" sz="2040" b="0" kern="1200" dirty="0">
                <a:solidFill>
                  <a:schemeClr val="tx2"/>
                </a:solidFill>
                <a:latin typeface="+mn-lt"/>
                <a:ea typeface="+mn-ea"/>
                <a:cs typeface="+mn-cs"/>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marL="0" lvl="0" indent="0" algn="l" defTabSz="932597" rtl="0" eaLnBrk="1" latinLnBrk="0" hangingPunct="1">
              <a:lnSpc>
                <a:spcPct val="90000"/>
              </a:lnSpc>
              <a:spcBef>
                <a:spcPts val="2040"/>
              </a:spcBef>
              <a:buFontTx/>
              <a:buNone/>
            </a:pPr>
            <a:r>
              <a:rPr lang="en-US"/>
              <a:t>Edit Master text styles</a:t>
            </a:r>
          </a:p>
        </p:txBody>
      </p:sp>
      <p:sp>
        <p:nvSpPr>
          <p:cNvPr id="6" name="Content Placeholder 5"/>
          <p:cNvSpPr>
            <a:spLocks noGrp="1"/>
          </p:cNvSpPr>
          <p:nvPr>
            <p:ph sz="quarter" idx="4"/>
          </p:nvPr>
        </p:nvSpPr>
        <p:spPr>
          <a:xfrm>
            <a:off x="6249328" y="2557469"/>
            <a:ext cx="4570405" cy="3737604"/>
          </a:xfrm>
        </p:spPr>
        <p:txBody>
          <a:bodyPr/>
          <a:lstStyle>
            <a:lvl1pPr>
              <a:defRPr sz="1836"/>
            </a:lvl1pPr>
            <a:lvl2pPr>
              <a:defRPr sz="1632"/>
            </a:lvl2pPr>
            <a:lvl3pPr>
              <a:defRPr sz="1428"/>
            </a:lvl3pPr>
            <a:lvl4pPr>
              <a:defRPr sz="1428"/>
            </a:lvl4pPr>
            <a:lvl5pPr>
              <a:defRPr sz="1428"/>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74664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86481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22151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8117" y="466302"/>
            <a:ext cx="3264575" cy="1632053"/>
          </a:xfrm>
        </p:spPr>
        <p:txBody>
          <a:bodyPr anchor="b">
            <a:normAutofit/>
          </a:bodyPr>
          <a:lstStyle>
            <a:lvl1pPr>
              <a:defRPr sz="3264" b="0" baseline="0"/>
            </a:lvl1pPr>
          </a:lstStyle>
          <a:p>
            <a:r>
              <a:rPr lang="en-US"/>
              <a:t>Click to edit Master title style</a:t>
            </a:r>
            <a:endParaRPr lang="en-US" dirty="0"/>
          </a:p>
        </p:txBody>
      </p:sp>
      <p:sp>
        <p:nvSpPr>
          <p:cNvPr id="3" name="Content Placeholder 2"/>
          <p:cNvSpPr>
            <a:spLocks noGrp="1"/>
          </p:cNvSpPr>
          <p:nvPr>
            <p:ph idx="1"/>
          </p:nvPr>
        </p:nvSpPr>
        <p:spPr>
          <a:xfrm>
            <a:off x="4594587" y="699453"/>
            <a:ext cx="6200964" cy="5595620"/>
          </a:xfrm>
        </p:spPr>
        <p:txBody>
          <a:bodyPr/>
          <a:lstStyle>
            <a:lvl1pPr>
              <a:defRPr sz="2040"/>
            </a:lvl1pPr>
            <a:lvl2pPr>
              <a:defRPr sz="1836"/>
            </a:lvl2pPr>
            <a:lvl3pPr>
              <a:defRPr sz="1632"/>
            </a:lvl3pPr>
            <a:lvl4pPr>
              <a:defRPr sz="1428"/>
            </a:lvl4pPr>
            <a:lvl5pPr>
              <a:defRPr sz="1428"/>
            </a:lvl5pPr>
            <a:lvl6pPr>
              <a:defRPr sz="1428"/>
            </a:lvl6pPr>
            <a:lvl7pPr>
              <a:defRPr sz="1428"/>
            </a:lvl7pPr>
            <a:lvl8pPr>
              <a:defRPr sz="1428"/>
            </a:lvl8pPr>
            <a:lvl9pPr>
              <a:defRPr sz="1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8117" y="2141535"/>
            <a:ext cx="3264575" cy="3885848"/>
          </a:xfrm>
        </p:spPr>
        <p:txBody>
          <a:bodyPr>
            <a:normAutofit/>
          </a:bodyPr>
          <a:lstStyle>
            <a:lvl1pPr marL="0" indent="0">
              <a:lnSpc>
                <a:spcPct val="114000"/>
              </a:lnSpc>
              <a:spcBef>
                <a:spcPts val="816"/>
              </a:spcBef>
              <a:buNone/>
              <a:defRPr sz="1326"/>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43090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207035"/>
            <a:ext cx="11519285" cy="178749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32736" y="5362469"/>
            <a:ext cx="10182364" cy="932603"/>
          </a:xfrm>
        </p:spPr>
        <p:txBody>
          <a:bodyPr anchor="b">
            <a:normAutofit/>
          </a:bodyPr>
          <a:lstStyle>
            <a:lvl1pPr>
              <a:defRPr sz="2856"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519285" cy="5231027"/>
          </a:xfrm>
          <a:solidFill>
            <a:schemeClr val="accent1"/>
          </a:solidFill>
        </p:spPr>
        <p:txBody>
          <a:bodyPr anchor="t"/>
          <a:lstStyle>
            <a:lvl1pPr marL="0" indent="0">
              <a:buNone/>
              <a:defRPr sz="3264">
                <a:solidFill>
                  <a:schemeClr val="bg1"/>
                </a:solidFill>
              </a:defRPr>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dirty="0"/>
              <a:t>Click icon to add picture</a:t>
            </a:r>
          </a:p>
        </p:txBody>
      </p:sp>
      <p:sp>
        <p:nvSpPr>
          <p:cNvPr id="4" name="Text Placeholder 3"/>
          <p:cNvSpPr>
            <a:spLocks noGrp="1"/>
          </p:cNvSpPr>
          <p:nvPr>
            <p:ph type="body" sz="half" idx="2"/>
          </p:nvPr>
        </p:nvSpPr>
        <p:spPr>
          <a:xfrm>
            <a:off x="932736" y="6230196"/>
            <a:ext cx="10182364" cy="608896"/>
          </a:xfrm>
        </p:spPr>
        <p:txBody>
          <a:bodyPr>
            <a:normAutofit/>
          </a:bodyPr>
          <a:lstStyle>
            <a:lvl1pPr marL="0" indent="0">
              <a:lnSpc>
                <a:spcPct val="100000"/>
              </a:lnSpc>
              <a:spcBef>
                <a:spcPts val="816"/>
              </a:spcBef>
              <a:buNone/>
              <a:defRPr sz="1326">
                <a:solidFill>
                  <a:schemeClr val="bg1">
                    <a:lumMod val="85000"/>
                  </a:schemeClr>
                </a:solidFill>
              </a:defRPr>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3138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576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2124" y="388585"/>
            <a:ext cx="2526159" cy="60149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7280" y="388585"/>
            <a:ext cx="7889389" cy="60149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3650891"/>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Quality Upda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8711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grpSp>
        <p:nvGrpSpPr>
          <p:cNvPr id="2" name="Group 1"/>
          <p:cNvGrpSpPr/>
          <p:nvPr userDrawn="1"/>
        </p:nvGrpSpPr>
        <p:grpSpPr>
          <a:xfrm>
            <a:off x="348882" y="2341638"/>
            <a:ext cx="11947682" cy="4724241"/>
            <a:chOff x="342024" y="2295932"/>
            <a:chExt cx="11712816" cy="4632029"/>
          </a:xfrm>
        </p:grpSpPr>
        <p:grpSp>
          <p:nvGrpSpPr>
            <p:cNvPr id="11" name="Group 10"/>
            <p:cNvGrpSpPr/>
            <p:nvPr userDrawn="1"/>
          </p:nvGrpSpPr>
          <p:grpSpPr>
            <a:xfrm>
              <a:off x="453705" y="6395225"/>
              <a:ext cx="11601135" cy="159135"/>
              <a:chOff x="453705" y="6395225"/>
              <a:chExt cx="11601135" cy="159135"/>
            </a:xfrm>
          </p:grpSpPr>
          <p:cxnSp>
            <p:nvCxnSpPr>
              <p:cNvPr id="12" name="Straight Connector 11"/>
              <p:cNvCxnSpPr/>
              <p:nvPr userDrawn="1"/>
            </p:nvCxnSpPr>
            <p:spPr>
              <a:xfrm>
                <a:off x="453705" y="6554360"/>
                <a:ext cx="11601135" cy="0"/>
              </a:xfrm>
              <a:prstGeom prst="line">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73758" y="6403915"/>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701315" y="6399681"/>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47492" y="6395225"/>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196535" y="6397846"/>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44145" y="6399679"/>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1686126" y="6399680"/>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a:off x="342024" y="6241336"/>
              <a:ext cx="11584607" cy="686625"/>
              <a:chOff x="342024" y="6241336"/>
              <a:chExt cx="11584607" cy="686625"/>
            </a:xfrm>
          </p:grpSpPr>
          <p:sp>
            <p:nvSpPr>
              <p:cNvPr id="20" name="TextBox 19"/>
              <p:cNvSpPr txBox="1"/>
              <p:nvPr userDrawn="1"/>
            </p:nvSpPr>
            <p:spPr>
              <a:xfrm>
                <a:off x="342024" y="6505498"/>
                <a:ext cx="322524" cy="406265"/>
              </a:xfrm>
              <a:prstGeom prst="rect">
                <a:avLst/>
              </a:prstGeom>
              <a:noFill/>
            </p:spPr>
            <p:txBody>
              <a:bodyPr wrap="none" rtlCol="0">
                <a:spAutoFit/>
              </a:bodyPr>
              <a:lstStyle/>
              <a:p>
                <a:r>
                  <a:rPr lang="en-US" sz="2040" dirty="0">
                    <a:solidFill>
                      <a:schemeClr val="bg2">
                        <a:lumMod val="10000"/>
                      </a:schemeClr>
                    </a:solidFill>
                    <a:latin typeface="Segoe UI Semilight" panose="020B0402040204020203" pitchFamily="34" charset="0"/>
                    <a:cs typeface="Segoe UI Semilight" panose="020B0402040204020203" pitchFamily="34" charset="0"/>
                  </a:rPr>
                  <a:t>0</a:t>
                </a:r>
              </a:p>
            </p:txBody>
          </p:sp>
          <p:sp>
            <p:nvSpPr>
              <p:cNvPr id="21" name="TextBox 20"/>
              <p:cNvSpPr txBox="1"/>
              <p:nvPr userDrawn="1"/>
            </p:nvSpPr>
            <p:spPr>
              <a:xfrm>
                <a:off x="2544060" y="6505498"/>
                <a:ext cx="322524" cy="406265"/>
              </a:xfrm>
              <a:prstGeom prst="rect">
                <a:avLst/>
              </a:prstGeom>
              <a:noFill/>
            </p:spPr>
            <p:txBody>
              <a:bodyPr wrap="none" rtlCol="0">
                <a:spAutoFit/>
              </a:bodyPr>
              <a:lstStyle/>
              <a:p>
                <a:r>
                  <a:rPr lang="en-US" sz="2040" dirty="0">
                    <a:solidFill>
                      <a:schemeClr val="bg2">
                        <a:lumMod val="10000"/>
                      </a:schemeClr>
                    </a:solidFill>
                    <a:latin typeface="Segoe UI Semilight" panose="020B0402040204020203" pitchFamily="34" charset="0"/>
                    <a:cs typeface="Segoe UI Semilight" panose="020B0402040204020203" pitchFamily="34" charset="0"/>
                  </a:rPr>
                  <a:t>6</a:t>
                </a:r>
              </a:p>
            </p:txBody>
          </p:sp>
          <p:sp>
            <p:nvSpPr>
              <p:cNvPr id="22" name="TextBox 21"/>
              <p:cNvSpPr txBox="1"/>
              <p:nvPr userDrawn="1"/>
            </p:nvSpPr>
            <p:spPr>
              <a:xfrm>
                <a:off x="4746096" y="6521696"/>
                <a:ext cx="420308" cy="406265"/>
              </a:xfrm>
              <a:prstGeom prst="rect">
                <a:avLst/>
              </a:prstGeom>
              <a:noFill/>
            </p:spPr>
            <p:txBody>
              <a:bodyPr wrap="none" rtlCol="0">
                <a:spAutoFit/>
              </a:bodyPr>
              <a:lstStyle/>
              <a:p>
                <a:r>
                  <a:rPr lang="en-US" sz="2040" dirty="0">
                    <a:solidFill>
                      <a:schemeClr val="bg2">
                        <a:lumMod val="10000"/>
                      </a:schemeClr>
                    </a:solidFill>
                    <a:latin typeface="Segoe UI Semilight" panose="020B0402040204020203" pitchFamily="34" charset="0"/>
                    <a:cs typeface="Segoe UI Semilight" panose="020B0402040204020203" pitchFamily="34" charset="0"/>
                  </a:rPr>
                  <a:t>12</a:t>
                </a:r>
              </a:p>
            </p:txBody>
          </p:sp>
          <p:sp>
            <p:nvSpPr>
              <p:cNvPr id="23" name="TextBox 22"/>
              <p:cNvSpPr txBox="1"/>
              <p:nvPr userDrawn="1"/>
            </p:nvSpPr>
            <p:spPr>
              <a:xfrm>
                <a:off x="6977173" y="6505498"/>
                <a:ext cx="420308" cy="406265"/>
              </a:xfrm>
              <a:prstGeom prst="rect">
                <a:avLst/>
              </a:prstGeom>
              <a:noFill/>
            </p:spPr>
            <p:txBody>
              <a:bodyPr wrap="none" rtlCol="0">
                <a:spAutoFit/>
              </a:bodyPr>
              <a:lstStyle>
                <a:defPPr>
                  <a:defRPr lang="en-US"/>
                </a:defPPr>
                <a:lvl1pPr>
                  <a:defRPr sz="2000">
                    <a:solidFill>
                      <a:srgbClr val="00B0F0"/>
                    </a:solidFill>
                    <a:latin typeface="Segoe UI Semilight" panose="020B0402040204020203" pitchFamily="34" charset="0"/>
                    <a:cs typeface="Segoe UI Semilight" panose="020B0402040204020203" pitchFamily="34" charset="0"/>
                  </a:defRPr>
                </a:lvl1pPr>
              </a:lstStyle>
              <a:p>
                <a:pPr lvl="0"/>
                <a:r>
                  <a:rPr lang="en-US" sz="2040" dirty="0">
                    <a:solidFill>
                      <a:schemeClr val="bg2">
                        <a:lumMod val="10000"/>
                      </a:schemeClr>
                    </a:solidFill>
                  </a:rPr>
                  <a:t>18</a:t>
                </a:r>
              </a:p>
            </p:txBody>
          </p:sp>
          <p:sp>
            <p:nvSpPr>
              <p:cNvPr id="24" name="TextBox 23"/>
              <p:cNvSpPr txBox="1"/>
              <p:nvPr userDrawn="1"/>
            </p:nvSpPr>
            <p:spPr>
              <a:xfrm>
                <a:off x="9216258" y="6521696"/>
                <a:ext cx="466794" cy="406265"/>
              </a:xfrm>
              <a:prstGeom prst="rect">
                <a:avLst/>
              </a:prstGeom>
              <a:noFill/>
            </p:spPr>
            <p:txBody>
              <a:bodyPr wrap="none" rtlCol="0">
                <a:spAutoFit/>
              </a:bodyPr>
              <a:lstStyle/>
              <a:p>
                <a:r>
                  <a:rPr lang="en-US" sz="2040" dirty="0">
                    <a:solidFill>
                      <a:schemeClr val="bg2">
                        <a:lumMod val="10000"/>
                      </a:schemeClr>
                    </a:solidFill>
                    <a:latin typeface="Segoe UI Semilight" panose="020B0402040204020203" pitchFamily="34" charset="0"/>
                    <a:cs typeface="Segoe UI Semilight" panose="020B0402040204020203" pitchFamily="34" charset="0"/>
                  </a:rPr>
                  <a:t>24</a:t>
                </a:r>
              </a:p>
            </p:txBody>
          </p:sp>
          <p:sp>
            <p:nvSpPr>
              <p:cNvPr id="25" name="TextBox 24"/>
              <p:cNvSpPr txBox="1"/>
              <p:nvPr userDrawn="1"/>
            </p:nvSpPr>
            <p:spPr>
              <a:xfrm>
                <a:off x="11466249" y="6505498"/>
                <a:ext cx="460382" cy="406265"/>
              </a:xfrm>
              <a:prstGeom prst="rect">
                <a:avLst/>
              </a:prstGeom>
              <a:noFill/>
            </p:spPr>
            <p:txBody>
              <a:bodyPr wrap="none" rtlCol="0">
                <a:spAutoFit/>
              </a:bodyPr>
              <a:lstStyle/>
              <a:p>
                <a:r>
                  <a:rPr lang="en-US" sz="2040" dirty="0">
                    <a:solidFill>
                      <a:schemeClr val="bg2">
                        <a:lumMod val="10000"/>
                      </a:schemeClr>
                    </a:solidFill>
                    <a:latin typeface="Segoe UI Semilight" panose="020B0402040204020203" pitchFamily="34" charset="0"/>
                    <a:cs typeface="Segoe UI Semilight" panose="020B0402040204020203" pitchFamily="34" charset="0"/>
                  </a:rPr>
                  <a:t>30</a:t>
                </a:r>
              </a:p>
            </p:txBody>
          </p:sp>
          <p:sp>
            <p:nvSpPr>
              <p:cNvPr id="26" name="TextBox 25"/>
              <p:cNvSpPr txBox="1"/>
              <p:nvPr userDrawn="1"/>
            </p:nvSpPr>
            <p:spPr>
              <a:xfrm>
                <a:off x="481642" y="6241336"/>
                <a:ext cx="760144" cy="312073"/>
              </a:xfrm>
              <a:prstGeom prst="rect">
                <a:avLst/>
              </a:prstGeom>
              <a:noFill/>
            </p:spPr>
            <p:txBody>
              <a:bodyPr wrap="none" rtlCol="0">
                <a:spAutoFit/>
              </a:bodyPr>
              <a:lstStyle/>
              <a:p>
                <a:r>
                  <a:rPr lang="en-US" sz="1428" i="1" dirty="0">
                    <a:solidFill>
                      <a:schemeClr val="bg2">
                        <a:lumMod val="10000"/>
                      </a:schemeClr>
                    </a:solidFill>
                    <a:latin typeface="Segoe UI Semilight" panose="020B0402040204020203" pitchFamily="34" charset="0"/>
                    <a:cs typeface="Segoe UI Semilight" panose="020B0402040204020203" pitchFamily="34" charset="0"/>
                  </a:rPr>
                  <a:t>Months</a:t>
                </a:r>
              </a:p>
            </p:txBody>
          </p:sp>
        </p:grpSp>
        <p:sp>
          <p:nvSpPr>
            <p:cNvPr id="27" name="Rectangle 26"/>
            <p:cNvSpPr/>
            <p:nvPr userDrawn="1"/>
          </p:nvSpPr>
          <p:spPr>
            <a:xfrm flipV="1">
              <a:off x="2701314" y="5260258"/>
              <a:ext cx="4476233" cy="520568"/>
            </a:xfrm>
            <a:prstGeom prst="rect">
              <a:avLst/>
            </a:prstGeom>
            <a:solidFill>
              <a:srgbClr val="FFC000">
                <a:alpha val="9000"/>
              </a:srgbClr>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36" dirty="0">
                <a:solidFill>
                  <a:schemeClr val="accent1">
                    <a:lumMod val="50000"/>
                  </a:schemeClr>
                </a:solidFill>
              </a:endParaRPr>
            </a:p>
          </p:txBody>
        </p:sp>
        <p:sp>
          <p:nvSpPr>
            <p:cNvPr id="28" name="Rectangle 27"/>
            <p:cNvSpPr/>
            <p:nvPr userDrawn="1"/>
          </p:nvSpPr>
          <p:spPr>
            <a:xfrm flipV="1">
              <a:off x="418089" y="5260258"/>
              <a:ext cx="2283226" cy="522864"/>
            </a:xfrm>
            <a:prstGeom prst="rect">
              <a:avLst/>
            </a:prstGeom>
            <a:pattFill prst="ltUpDiag">
              <a:fgClr>
                <a:schemeClr val="bg1">
                  <a:lumMod val="85000"/>
                </a:schemeClr>
              </a:fgClr>
              <a:bgClr>
                <a:schemeClr val="bg1"/>
              </a:bgClr>
            </a:patt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chemeClr val="accent1">
                    <a:lumMod val="50000"/>
                  </a:schemeClr>
                </a:solidFill>
              </a:endParaRPr>
            </a:p>
          </p:txBody>
        </p:sp>
        <p:sp>
          <p:nvSpPr>
            <p:cNvPr id="29" name="Rectangle 28"/>
            <p:cNvSpPr/>
            <p:nvPr userDrawn="1"/>
          </p:nvSpPr>
          <p:spPr>
            <a:xfrm flipV="1">
              <a:off x="4947491" y="3775799"/>
              <a:ext cx="4496654" cy="520568"/>
            </a:xfrm>
            <a:prstGeom prst="rect">
              <a:avLst/>
            </a:prstGeom>
            <a:solidFill>
              <a:srgbClr val="FFC000">
                <a:alpha val="9000"/>
              </a:srgbClr>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36" dirty="0">
                <a:solidFill>
                  <a:schemeClr val="accent1">
                    <a:lumMod val="50000"/>
                  </a:schemeClr>
                </a:solidFill>
              </a:endParaRPr>
            </a:p>
          </p:txBody>
        </p:sp>
        <p:sp>
          <p:nvSpPr>
            <p:cNvPr id="30" name="Rectangle 29"/>
            <p:cNvSpPr/>
            <p:nvPr userDrawn="1"/>
          </p:nvSpPr>
          <p:spPr>
            <a:xfrm flipV="1">
              <a:off x="2701314" y="3775799"/>
              <a:ext cx="2246178" cy="522864"/>
            </a:xfrm>
            <a:prstGeom prst="rect">
              <a:avLst/>
            </a:prstGeom>
            <a:pattFill prst="ltUpDiag">
              <a:fgClr>
                <a:schemeClr val="bg1">
                  <a:lumMod val="85000"/>
                </a:schemeClr>
              </a:fgClr>
              <a:bgClr>
                <a:schemeClr val="bg1"/>
              </a:bgClr>
            </a:patt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chemeClr val="accent1">
                    <a:lumMod val="50000"/>
                  </a:schemeClr>
                </a:solidFill>
              </a:endParaRPr>
            </a:p>
          </p:txBody>
        </p:sp>
        <p:sp>
          <p:nvSpPr>
            <p:cNvPr id="31" name="Rectangle 30"/>
            <p:cNvSpPr/>
            <p:nvPr userDrawn="1"/>
          </p:nvSpPr>
          <p:spPr>
            <a:xfrm flipV="1">
              <a:off x="7177546" y="2295932"/>
              <a:ext cx="4508580" cy="520568"/>
            </a:xfrm>
            <a:prstGeom prst="rect">
              <a:avLst/>
            </a:prstGeom>
            <a:solidFill>
              <a:srgbClr val="FFC000">
                <a:alpha val="9000"/>
              </a:srgbClr>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36" dirty="0">
                <a:solidFill>
                  <a:schemeClr val="accent1">
                    <a:lumMod val="50000"/>
                  </a:schemeClr>
                </a:solidFill>
              </a:endParaRPr>
            </a:p>
          </p:txBody>
        </p:sp>
        <p:sp>
          <p:nvSpPr>
            <p:cNvPr id="32" name="Rectangle 31"/>
            <p:cNvSpPr/>
            <p:nvPr userDrawn="1"/>
          </p:nvSpPr>
          <p:spPr>
            <a:xfrm flipV="1">
              <a:off x="4947491" y="2295932"/>
              <a:ext cx="2230056" cy="522864"/>
            </a:xfrm>
            <a:prstGeom prst="rect">
              <a:avLst/>
            </a:prstGeom>
            <a:pattFill prst="ltUpDiag">
              <a:fgClr>
                <a:schemeClr val="bg1">
                  <a:lumMod val="85000"/>
                </a:schemeClr>
              </a:fgClr>
              <a:bgClr>
                <a:schemeClr val="bg1"/>
              </a:bgClr>
            </a:patt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chemeClr val="accent1">
                    <a:lumMod val="50000"/>
                  </a:schemeClr>
                </a:solidFill>
              </a:endParaRPr>
            </a:p>
          </p:txBody>
        </p:sp>
      </p:grpSp>
    </p:spTree>
    <p:extLst>
      <p:ext uri="{BB962C8B-B14F-4D97-AF65-F5344CB8AC3E}">
        <p14:creationId xmlns:p14="http://schemas.microsoft.com/office/powerpoint/2010/main" val="10092620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grpSp>
        <p:nvGrpSpPr>
          <p:cNvPr id="2" name="Group 1"/>
          <p:cNvGrpSpPr/>
          <p:nvPr userDrawn="1"/>
        </p:nvGrpSpPr>
        <p:grpSpPr>
          <a:xfrm>
            <a:off x="348882" y="2341637"/>
            <a:ext cx="11947682" cy="4724242"/>
            <a:chOff x="342024" y="2295931"/>
            <a:chExt cx="11712816" cy="4632030"/>
          </a:xfrm>
        </p:grpSpPr>
        <p:grpSp>
          <p:nvGrpSpPr>
            <p:cNvPr id="11" name="Group 10"/>
            <p:cNvGrpSpPr/>
            <p:nvPr userDrawn="1"/>
          </p:nvGrpSpPr>
          <p:grpSpPr>
            <a:xfrm>
              <a:off x="453705" y="6395225"/>
              <a:ext cx="11601135" cy="159135"/>
              <a:chOff x="453705" y="6395225"/>
              <a:chExt cx="11601135" cy="159135"/>
            </a:xfrm>
          </p:grpSpPr>
          <p:cxnSp>
            <p:nvCxnSpPr>
              <p:cNvPr id="12" name="Straight Connector 11"/>
              <p:cNvCxnSpPr/>
              <p:nvPr userDrawn="1"/>
            </p:nvCxnSpPr>
            <p:spPr>
              <a:xfrm>
                <a:off x="453705" y="6554360"/>
                <a:ext cx="11601135" cy="0"/>
              </a:xfrm>
              <a:prstGeom prst="line">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73758" y="6403915"/>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701315" y="6399681"/>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47492" y="6395225"/>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196535" y="6397846"/>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44145" y="6399679"/>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1686126" y="6399680"/>
                <a:ext cx="0" cy="131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a:off x="342024" y="6241336"/>
              <a:ext cx="11584607" cy="686625"/>
              <a:chOff x="342024" y="6241336"/>
              <a:chExt cx="11584607" cy="686625"/>
            </a:xfrm>
          </p:grpSpPr>
          <p:sp>
            <p:nvSpPr>
              <p:cNvPr id="20" name="TextBox 19"/>
              <p:cNvSpPr txBox="1"/>
              <p:nvPr userDrawn="1"/>
            </p:nvSpPr>
            <p:spPr>
              <a:xfrm>
                <a:off x="342024" y="6505498"/>
                <a:ext cx="322524" cy="406265"/>
              </a:xfrm>
              <a:prstGeom prst="rect">
                <a:avLst/>
              </a:prstGeom>
              <a:noFill/>
            </p:spPr>
            <p:txBody>
              <a:bodyPr wrap="none" rtlCol="0">
                <a:spAutoFit/>
              </a:bodyPr>
              <a:lstStyle/>
              <a:p>
                <a:r>
                  <a:rPr lang="en-US" sz="2040" dirty="0">
                    <a:solidFill>
                      <a:schemeClr val="bg2">
                        <a:lumMod val="10000"/>
                      </a:schemeClr>
                    </a:solidFill>
                    <a:latin typeface="Segoe UI Semilight" panose="020B0402040204020203" pitchFamily="34" charset="0"/>
                    <a:cs typeface="Segoe UI Semilight" panose="020B0402040204020203" pitchFamily="34" charset="0"/>
                  </a:rPr>
                  <a:t>0</a:t>
                </a:r>
              </a:p>
            </p:txBody>
          </p:sp>
          <p:sp>
            <p:nvSpPr>
              <p:cNvPr id="21" name="TextBox 20"/>
              <p:cNvSpPr txBox="1"/>
              <p:nvPr userDrawn="1"/>
            </p:nvSpPr>
            <p:spPr>
              <a:xfrm>
                <a:off x="2544060" y="6505498"/>
                <a:ext cx="322524" cy="406265"/>
              </a:xfrm>
              <a:prstGeom prst="rect">
                <a:avLst/>
              </a:prstGeom>
              <a:noFill/>
            </p:spPr>
            <p:txBody>
              <a:bodyPr wrap="none" rtlCol="0">
                <a:spAutoFit/>
              </a:bodyPr>
              <a:lstStyle/>
              <a:p>
                <a:r>
                  <a:rPr lang="en-US" sz="2040" dirty="0">
                    <a:solidFill>
                      <a:schemeClr val="bg2">
                        <a:lumMod val="10000"/>
                      </a:schemeClr>
                    </a:solidFill>
                    <a:latin typeface="Segoe UI Semilight" panose="020B0402040204020203" pitchFamily="34" charset="0"/>
                    <a:cs typeface="Segoe UI Semilight" panose="020B0402040204020203" pitchFamily="34" charset="0"/>
                  </a:rPr>
                  <a:t>6</a:t>
                </a:r>
              </a:p>
            </p:txBody>
          </p:sp>
          <p:sp>
            <p:nvSpPr>
              <p:cNvPr id="22" name="TextBox 21"/>
              <p:cNvSpPr txBox="1"/>
              <p:nvPr userDrawn="1"/>
            </p:nvSpPr>
            <p:spPr>
              <a:xfrm>
                <a:off x="4746096" y="6521696"/>
                <a:ext cx="420308" cy="406265"/>
              </a:xfrm>
              <a:prstGeom prst="rect">
                <a:avLst/>
              </a:prstGeom>
              <a:noFill/>
            </p:spPr>
            <p:txBody>
              <a:bodyPr wrap="none" rtlCol="0">
                <a:spAutoFit/>
              </a:bodyPr>
              <a:lstStyle/>
              <a:p>
                <a:r>
                  <a:rPr lang="en-US" sz="2040" dirty="0">
                    <a:solidFill>
                      <a:schemeClr val="bg2">
                        <a:lumMod val="10000"/>
                      </a:schemeClr>
                    </a:solidFill>
                    <a:latin typeface="Segoe UI Semilight" panose="020B0402040204020203" pitchFamily="34" charset="0"/>
                    <a:cs typeface="Segoe UI Semilight" panose="020B0402040204020203" pitchFamily="34" charset="0"/>
                  </a:rPr>
                  <a:t>12</a:t>
                </a:r>
              </a:p>
            </p:txBody>
          </p:sp>
          <p:sp>
            <p:nvSpPr>
              <p:cNvPr id="23" name="TextBox 22"/>
              <p:cNvSpPr txBox="1"/>
              <p:nvPr userDrawn="1"/>
            </p:nvSpPr>
            <p:spPr>
              <a:xfrm>
                <a:off x="6977173" y="6505498"/>
                <a:ext cx="420308" cy="406265"/>
              </a:xfrm>
              <a:prstGeom prst="rect">
                <a:avLst/>
              </a:prstGeom>
              <a:noFill/>
            </p:spPr>
            <p:txBody>
              <a:bodyPr wrap="none" rtlCol="0">
                <a:spAutoFit/>
              </a:bodyPr>
              <a:lstStyle>
                <a:defPPr>
                  <a:defRPr lang="en-US"/>
                </a:defPPr>
                <a:lvl1pPr>
                  <a:defRPr sz="2000">
                    <a:solidFill>
                      <a:srgbClr val="00B0F0"/>
                    </a:solidFill>
                    <a:latin typeface="Segoe UI Semilight" panose="020B0402040204020203" pitchFamily="34" charset="0"/>
                    <a:cs typeface="Segoe UI Semilight" panose="020B0402040204020203" pitchFamily="34" charset="0"/>
                  </a:defRPr>
                </a:lvl1pPr>
              </a:lstStyle>
              <a:p>
                <a:pPr lvl="0"/>
                <a:r>
                  <a:rPr lang="en-US" sz="2040" dirty="0">
                    <a:solidFill>
                      <a:schemeClr val="bg2">
                        <a:lumMod val="10000"/>
                      </a:schemeClr>
                    </a:solidFill>
                  </a:rPr>
                  <a:t>18</a:t>
                </a:r>
              </a:p>
            </p:txBody>
          </p:sp>
          <p:sp>
            <p:nvSpPr>
              <p:cNvPr id="24" name="TextBox 23"/>
              <p:cNvSpPr txBox="1"/>
              <p:nvPr userDrawn="1"/>
            </p:nvSpPr>
            <p:spPr>
              <a:xfrm>
                <a:off x="9216258" y="6521696"/>
                <a:ext cx="466794" cy="406265"/>
              </a:xfrm>
              <a:prstGeom prst="rect">
                <a:avLst/>
              </a:prstGeom>
              <a:noFill/>
            </p:spPr>
            <p:txBody>
              <a:bodyPr wrap="none" rtlCol="0">
                <a:spAutoFit/>
              </a:bodyPr>
              <a:lstStyle/>
              <a:p>
                <a:r>
                  <a:rPr lang="en-US" sz="2040" dirty="0">
                    <a:solidFill>
                      <a:schemeClr val="bg2">
                        <a:lumMod val="10000"/>
                      </a:schemeClr>
                    </a:solidFill>
                    <a:latin typeface="Segoe UI Semilight" panose="020B0402040204020203" pitchFamily="34" charset="0"/>
                    <a:cs typeface="Segoe UI Semilight" panose="020B0402040204020203" pitchFamily="34" charset="0"/>
                  </a:rPr>
                  <a:t>24</a:t>
                </a:r>
              </a:p>
            </p:txBody>
          </p:sp>
          <p:sp>
            <p:nvSpPr>
              <p:cNvPr id="25" name="TextBox 24"/>
              <p:cNvSpPr txBox="1"/>
              <p:nvPr userDrawn="1"/>
            </p:nvSpPr>
            <p:spPr>
              <a:xfrm>
                <a:off x="11466249" y="6505498"/>
                <a:ext cx="460382" cy="406265"/>
              </a:xfrm>
              <a:prstGeom prst="rect">
                <a:avLst/>
              </a:prstGeom>
              <a:noFill/>
            </p:spPr>
            <p:txBody>
              <a:bodyPr wrap="none" rtlCol="0">
                <a:spAutoFit/>
              </a:bodyPr>
              <a:lstStyle/>
              <a:p>
                <a:r>
                  <a:rPr lang="en-US" sz="2040" dirty="0">
                    <a:solidFill>
                      <a:schemeClr val="bg2">
                        <a:lumMod val="10000"/>
                      </a:schemeClr>
                    </a:solidFill>
                    <a:latin typeface="Segoe UI Semilight" panose="020B0402040204020203" pitchFamily="34" charset="0"/>
                    <a:cs typeface="Segoe UI Semilight" panose="020B0402040204020203" pitchFamily="34" charset="0"/>
                  </a:rPr>
                  <a:t>30</a:t>
                </a:r>
              </a:p>
            </p:txBody>
          </p:sp>
          <p:sp>
            <p:nvSpPr>
              <p:cNvPr id="26" name="TextBox 25"/>
              <p:cNvSpPr txBox="1"/>
              <p:nvPr userDrawn="1"/>
            </p:nvSpPr>
            <p:spPr>
              <a:xfrm>
                <a:off x="481642" y="6241336"/>
                <a:ext cx="760144" cy="312073"/>
              </a:xfrm>
              <a:prstGeom prst="rect">
                <a:avLst/>
              </a:prstGeom>
              <a:noFill/>
            </p:spPr>
            <p:txBody>
              <a:bodyPr wrap="none" rtlCol="0">
                <a:spAutoFit/>
              </a:bodyPr>
              <a:lstStyle/>
              <a:p>
                <a:r>
                  <a:rPr lang="en-US" sz="1428" i="1" dirty="0">
                    <a:solidFill>
                      <a:schemeClr val="bg2">
                        <a:lumMod val="10000"/>
                      </a:schemeClr>
                    </a:solidFill>
                    <a:latin typeface="Segoe UI Semilight" panose="020B0402040204020203" pitchFamily="34" charset="0"/>
                    <a:cs typeface="Segoe UI Semilight" panose="020B0402040204020203" pitchFamily="34" charset="0"/>
                  </a:rPr>
                  <a:t>Months</a:t>
                </a:r>
              </a:p>
            </p:txBody>
          </p:sp>
        </p:grpSp>
        <p:sp>
          <p:nvSpPr>
            <p:cNvPr id="27" name="Rectangle 26"/>
            <p:cNvSpPr/>
            <p:nvPr userDrawn="1"/>
          </p:nvSpPr>
          <p:spPr>
            <a:xfrm flipV="1">
              <a:off x="2701314" y="5260258"/>
              <a:ext cx="4476233" cy="515702"/>
            </a:xfrm>
            <a:prstGeom prst="rect">
              <a:avLst/>
            </a:prstGeom>
            <a:solidFill>
              <a:srgbClr val="FFC000">
                <a:alpha val="9000"/>
              </a:srgbClr>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36" dirty="0">
                <a:solidFill>
                  <a:schemeClr val="accent1">
                    <a:lumMod val="50000"/>
                  </a:schemeClr>
                </a:solidFill>
              </a:endParaRPr>
            </a:p>
          </p:txBody>
        </p:sp>
        <p:sp>
          <p:nvSpPr>
            <p:cNvPr id="28" name="Rectangle 27"/>
            <p:cNvSpPr/>
            <p:nvPr userDrawn="1"/>
          </p:nvSpPr>
          <p:spPr>
            <a:xfrm flipV="1">
              <a:off x="418089" y="5260258"/>
              <a:ext cx="2283226" cy="515702"/>
            </a:xfrm>
            <a:prstGeom prst="rect">
              <a:avLst/>
            </a:prstGeom>
            <a:pattFill prst="ltUpDiag">
              <a:fgClr>
                <a:schemeClr val="bg1">
                  <a:lumMod val="85000"/>
                </a:schemeClr>
              </a:fgClr>
              <a:bgClr>
                <a:schemeClr val="bg1"/>
              </a:bgClr>
            </a:patt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chemeClr val="accent1">
                    <a:lumMod val="50000"/>
                  </a:schemeClr>
                </a:solidFill>
              </a:endParaRPr>
            </a:p>
          </p:txBody>
        </p:sp>
        <p:sp>
          <p:nvSpPr>
            <p:cNvPr id="29" name="Rectangle 28"/>
            <p:cNvSpPr/>
            <p:nvPr userDrawn="1"/>
          </p:nvSpPr>
          <p:spPr>
            <a:xfrm flipV="1">
              <a:off x="4947491" y="3775799"/>
              <a:ext cx="4496654" cy="504416"/>
            </a:xfrm>
            <a:prstGeom prst="rect">
              <a:avLst/>
            </a:prstGeom>
            <a:solidFill>
              <a:srgbClr val="FFC000">
                <a:alpha val="9000"/>
              </a:srgbClr>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36" dirty="0">
                <a:solidFill>
                  <a:schemeClr val="accent1">
                    <a:lumMod val="50000"/>
                  </a:schemeClr>
                </a:solidFill>
              </a:endParaRPr>
            </a:p>
          </p:txBody>
        </p:sp>
        <p:sp>
          <p:nvSpPr>
            <p:cNvPr id="30" name="Rectangle 29"/>
            <p:cNvSpPr/>
            <p:nvPr userDrawn="1"/>
          </p:nvSpPr>
          <p:spPr>
            <a:xfrm flipV="1">
              <a:off x="2701314" y="3775799"/>
              <a:ext cx="2246178" cy="506641"/>
            </a:xfrm>
            <a:prstGeom prst="rect">
              <a:avLst/>
            </a:prstGeom>
            <a:pattFill prst="ltUpDiag">
              <a:fgClr>
                <a:schemeClr val="bg1">
                  <a:lumMod val="85000"/>
                </a:schemeClr>
              </a:fgClr>
              <a:bgClr>
                <a:schemeClr val="bg1"/>
              </a:bgClr>
            </a:patt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chemeClr val="accent1">
                    <a:lumMod val="50000"/>
                  </a:schemeClr>
                </a:solidFill>
              </a:endParaRPr>
            </a:p>
          </p:txBody>
        </p:sp>
        <p:sp>
          <p:nvSpPr>
            <p:cNvPr id="31" name="Rectangle 30"/>
            <p:cNvSpPr/>
            <p:nvPr userDrawn="1"/>
          </p:nvSpPr>
          <p:spPr>
            <a:xfrm flipV="1">
              <a:off x="7177546" y="2295931"/>
              <a:ext cx="4508580" cy="521169"/>
            </a:xfrm>
            <a:prstGeom prst="rect">
              <a:avLst/>
            </a:prstGeom>
            <a:solidFill>
              <a:srgbClr val="FFC000">
                <a:alpha val="9000"/>
              </a:srgbClr>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36" dirty="0">
                <a:solidFill>
                  <a:schemeClr val="accent1">
                    <a:lumMod val="50000"/>
                  </a:schemeClr>
                </a:solidFill>
              </a:endParaRPr>
            </a:p>
          </p:txBody>
        </p:sp>
        <p:sp>
          <p:nvSpPr>
            <p:cNvPr id="32" name="Rectangle 31"/>
            <p:cNvSpPr/>
            <p:nvPr userDrawn="1"/>
          </p:nvSpPr>
          <p:spPr>
            <a:xfrm flipV="1">
              <a:off x="4947491" y="2295932"/>
              <a:ext cx="2230056" cy="523468"/>
            </a:xfrm>
            <a:prstGeom prst="rect">
              <a:avLst/>
            </a:prstGeom>
            <a:pattFill prst="ltUpDiag">
              <a:fgClr>
                <a:schemeClr val="bg1">
                  <a:lumMod val="85000"/>
                </a:schemeClr>
              </a:fgClr>
              <a:bgClr>
                <a:schemeClr val="bg1"/>
              </a:bgClr>
            </a:patt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chemeClr val="accent1">
                    <a:lumMod val="50000"/>
                  </a:schemeClr>
                </a:solidFill>
              </a:endParaRPr>
            </a:p>
          </p:txBody>
        </p:sp>
      </p:grpSp>
    </p:spTree>
    <p:extLst>
      <p:ext uri="{BB962C8B-B14F-4D97-AF65-F5344CB8AC3E}">
        <p14:creationId xmlns:p14="http://schemas.microsoft.com/office/powerpoint/2010/main" val="3535649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5685149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264427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22095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02827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15140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35176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55557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06426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29741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08835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79343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650054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84226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756078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379873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919522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2501947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0240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2214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751689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3508697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927559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38129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hoto_Option">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638" y="2508639"/>
            <a:ext cx="11224635" cy="1828800"/>
          </a:xfrm>
          <a:noFill/>
        </p:spPr>
        <p:txBody>
          <a:bodyPr lIns="146304" tIns="91440" rIns="146304" bIns="91440" anchor="t" anchorCtr="0"/>
          <a:lstStyle>
            <a:lvl1pPr marL="0" algn="l" defTabSz="932742" rtl="0" eaLnBrk="1" latinLnBrk="0" hangingPunct="1">
              <a:lnSpc>
                <a:spcPct val="90000"/>
              </a:lnSpc>
              <a:spcBef>
                <a:spcPct val="0"/>
              </a:spcBef>
              <a:buNone/>
              <a:defRPr lang="en-US" sz="5400" b="0" kern="1200" cap="none" spc="-90" baseline="0" dirty="0">
                <a:ln w="3175">
                  <a:noFill/>
                </a:ln>
                <a:gradFill>
                  <a:gsLst>
                    <a:gs pos="1250">
                      <a:srgbClr val="FFFFFF"/>
                    </a:gs>
                    <a:gs pos="100000">
                      <a:srgbClr val="FFFFFF"/>
                    </a:gs>
                  </a:gsLst>
                  <a:lin ang="5400000" scaled="0"/>
                </a:gradFill>
                <a:effectLst/>
                <a:latin typeface="+mj-lt"/>
                <a:ea typeface="+mn-ea"/>
                <a:cs typeface="Segoe UI" pitchFamily="34" charset="0"/>
              </a:defRPr>
            </a:lvl1pPr>
          </a:lstStyle>
          <a:p>
            <a:r>
              <a:rPr lang="en-US" dirty="0"/>
              <a:t>Presentation title</a:t>
            </a:r>
          </a:p>
        </p:txBody>
      </p:sp>
      <p:sp>
        <p:nvSpPr>
          <p:cNvPr id="4" name="Windows 10"/>
          <p:cNvSpPr>
            <a:spLocks noChangeAspect="1" noEditPoints="1"/>
          </p:cNvSpPr>
          <p:nvPr userDrawn="1"/>
        </p:nvSpPr>
        <p:spPr bwMode="auto">
          <a:xfrm>
            <a:off x="457580" y="1082919"/>
            <a:ext cx="1957485" cy="365760"/>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 name="Text Placeholder 2"/>
          <p:cNvSpPr>
            <a:spLocks noGrp="1"/>
          </p:cNvSpPr>
          <p:nvPr>
            <p:ph type="body" sz="quarter" idx="14" hasCustomPrompt="1"/>
          </p:nvPr>
        </p:nvSpPr>
        <p:spPr bwMode="auto">
          <a:xfrm>
            <a:off x="273050" y="4355911"/>
            <a:ext cx="6402388"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383323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hoto_Option">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1206"/>
            <a:ext cx="12435840" cy="6992112"/>
          </a:xfrm>
          <a:prstGeom prst="rect">
            <a:avLst/>
          </a:prstGeom>
        </p:spPr>
      </p:pic>
      <p:sp>
        <p:nvSpPr>
          <p:cNvPr id="7" name="Rectangle 6"/>
          <p:cNvSpPr/>
          <p:nvPr userDrawn="1"/>
        </p:nvSpPr>
        <p:spPr bwMode="auto">
          <a:xfrm>
            <a:off x="158" y="0"/>
            <a:ext cx="12436158" cy="6994525"/>
          </a:xfrm>
          <a:prstGeom prst="rect">
            <a:avLst/>
          </a:prstGeom>
          <a:gradFill>
            <a:gsLst>
              <a:gs pos="0">
                <a:srgbClr val="000000">
                  <a:alpha val="60000"/>
                </a:srgbClr>
              </a:gs>
              <a:gs pos="54000">
                <a:srgbClr val="000000">
                  <a:alpha val="50000"/>
                </a:srgbClr>
              </a:gs>
              <a:gs pos="100000">
                <a:srgbClr val="000000">
                  <a:alpha val="0"/>
                </a:srgb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39" y="2831840"/>
            <a:ext cx="6400800" cy="1828800"/>
          </a:xfrm>
          <a:noFill/>
        </p:spPr>
        <p:txBody>
          <a:bodyPr lIns="146304" tIns="91440" rIns="146304" bIns="91440" anchor="t" anchorCtr="0"/>
          <a:lstStyle>
            <a:lvl1pPr marL="0" algn="l" defTabSz="932742" rtl="0" eaLnBrk="1" latinLnBrk="0" hangingPunct="1">
              <a:lnSpc>
                <a:spcPct val="90000"/>
              </a:lnSpc>
              <a:spcBef>
                <a:spcPct val="0"/>
              </a:spcBef>
              <a:buNone/>
              <a:defRPr lang="en-US" sz="5400" b="0" kern="1200" cap="none" spc="-90" baseline="0" dirty="0">
                <a:ln w="3175">
                  <a:noFill/>
                </a:ln>
                <a:gradFill>
                  <a:gsLst>
                    <a:gs pos="1250">
                      <a:srgbClr val="FFFFFF"/>
                    </a:gs>
                    <a:gs pos="100000">
                      <a:srgbClr val="FFFFFF"/>
                    </a:gs>
                  </a:gsLst>
                  <a:lin ang="5400000" scaled="0"/>
                </a:gradFill>
                <a:effectLst/>
                <a:latin typeface="+mj-lt"/>
                <a:ea typeface="+mn-ea"/>
                <a:cs typeface="Segoe UI" pitchFamily="34" charset="0"/>
              </a:defRPr>
            </a:lvl1pPr>
          </a:lstStyle>
          <a:p>
            <a:r>
              <a:rPr lang="en-US" dirty="0"/>
              <a:t>Presentation title</a:t>
            </a:r>
          </a:p>
        </p:txBody>
      </p:sp>
      <p:sp>
        <p:nvSpPr>
          <p:cNvPr id="4" name="Windows 10"/>
          <p:cNvSpPr>
            <a:spLocks noChangeAspect="1" noEditPoints="1"/>
          </p:cNvSpPr>
          <p:nvPr userDrawn="1"/>
        </p:nvSpPr>
        <p:spPr bwMode="auto">
          <a:xfrm>
            <a:off x="457580" y="1082919"/>
            <a:ext cx="1957485" cy="365760"/>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 name="Text Placeholder 2"/>
          <p:cNvSpPr>
            <a:spLocks noGrp="1"/>
          </p:cNvSpPr>
          <p:nvPr>
            <p:ph type="body" sz="quarter" idx="14" hasCustomPrompt="1"/>
          </p:nvPr>
        </p:nvSpPr>
        <p:spPr bwMode="auto">
          <a:xfrm>
            <a:off x="273050" y="4679112"/>
            <a:ext cx="6402388" cy="1828800"/>
          </a:xfrm>
        </p:spPr>
        <p:txBody>
          <a:bodyPr tIns="109728" bIns="109728">
            <a:noAutofit/>
          </a:bodyPr>
          <a:lstStyle>
            <a:lvl1pPr marL="0" indent="0">
              <a:spcBef>
                <a:spcPts val="0"/>
              </a:spcBef>
              <a:buNone/>
              <a:defRPr sz="2800">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346488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67885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78365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494203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727678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091555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421865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941449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453917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0978330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9498862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4" name="Windows 10"/>
          <p:cNvSpPr>
            <a:spLocks noChangeAspect="1" noEditPoints="1"/>
          </p:cNvSpPr>
          <p:nvPr userDrawn="1"/>
        </p:nvSpPr>
        <p:spPr bwMode="auto">
          <a:xfrm>
            <a:off x="457580" y="6245511"/>
            <a:ext cx="1468114" cy="274320"/>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title" hasCustomPrompt="1"/>
          </p:nvPr>
        </p:nvSpPr>
        <p:spPr>
          <a:xfrm>
            <a:off x="274638" y="2125662"/>
            <a:ext cx="11887200" cy="932563"/>
          </a:xfrm>
          <a:noFill/>
        </p:spPr>
        <p:txBody>
          <a:bodyPr tIns="91440" bIns="91440" anchor="t" anchorCtr="0">
            <a:spAutoFit/>
          </a:bodyPr>
          <a:lstStyle>
            <a:lvl1pPr>
              <a:defRPr sz="54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88726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7819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theme" Target="../theme/theme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image" Target="../media/image8.png"/><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theme" Target="../theme/theme5.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theme" Target="../theme/theme6.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theme" Target="../theme/theme7.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41873062"/>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044762908"/>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 id="2147484409" r:id="rId19"/>
    <p:sldLayoutId id="2147484410" r:id="rId20"/>
    <p:sldLayoutId id="2147484411" r:id="rId21"/>
    <p:sldLayoutId id="2147484412"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966893621"/>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5" r:id="rId12"/>
    <p:sldLayoutId id="2147484426" r:id="rId13"/>
    <p:sldLayoutId id="2147484427" r:id="rId14"/>
    <p:sldLayoutId id="2147484428" r:id="rId15"/>
    <p:sldLayoutId id="2147484429" r:id="rId16"/>
    <p:sldLayoutId id="2147484430" r:id="rId17"/>
    <p:sldLayoutId id="2147484431" r:id="rId18"/>
    <p:sldLayoutId id="2147484432" r:id="rId19"/>
    <p:sldLayoutId id="2147484433" r:id="rId20"/>
    <p:sldLayoutId id="2147484434" r:id="rId21"/>
    <p:sldLayoutId id="2147484435"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519285" y="0"/>
            <a:ext cx="932736" cy="69945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87175" y="373041"/>
            <a:ext cx="9886998" cy="135195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87175" y="1865207"/>
            <a:ext cx="8767715" cy="443796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1014193" y="1018389"/>
            <a:ext cx="1942923" cy="372447"/>
          </a:xfrm>
          <a:prstGeom prst="rect">
            <a:avLst/>
          </a:prstGeom>
        </p:spPr>
        <p:txBody>
          <a:bodyPr vert="horz" lIns="91440" tIns="45720" rIns="91440" bIns="45720" rtlCol="0" anchor="ctr"/>
          <a:lstStyle>
            <a:lvl1pPr algn="r">
              <a:defRPr sz="1071" b="0">
                <a:solidFill>
                  <a:schemeClr val="tx2">
                    <a:lumMod val="20000"/>
                    <a:lumOff val="80000"/>
                  </a:schemeClr>
                </a:solidFill>
              </a:defRPr>
            </a:lvl1pPr>
          </a:lstStyle>
          <a:p>
            <a:fld id="{B61BEF0D-F0BB-DE4B-95CE-6DB70DBA9567}" type="datetimeFigureOut">
              <a:rPr lang="en-US" smtClean="0"/>
              <a:pPr/>
              <a:t>9/29/2016</a:t>
            </a:fld>
            <a:endParaRPr lang="en-US" dirty="0"/>
          </a:p>
        </p:txBody>
      </p:sp>
      <p:sp>
        <p:nvSpPr>
          <p:cNvPr id="5" name="Footer Placeholder 4"/>
          <p:cNvSpPr>
            <a:spLocks noGrp="1"/>
          </p:cNvSpPr>
          <p:nvPr>
            <p:ph type="ftr" sz="quarter" idx="3"/>
          </p:nvPr>
        </p:nvSpPr>
        <p:spPr>
          <a:xfrm rot="16200000">
            <a:off x="10159306" y="4127067"/>
            <a:ext cx="3652696" cy="372447"/>
          </a:xfrm>
          <a:prstGeom prst="rect">
            <a:avLst/>
          </a:prstGeom>
        </p:spPr>
        <p:txBody>
          <a:bodyPr vert="horz" lIns="91440" tIns="45720" rIns="91440" bIns="45720" rtlCol="0" anchor="ctr"/>
          <a:lstStyle>
            <a:lvl1pPr algn="l">
              <a:defRPr sz="1071">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519285" y="6295073"/>
            <a:ext cx="932736" cy="605545"/>
          </a:xfrm>
          <a:prstGeom prst="rect">
            <a:avLst/>
          </a:prstGeom>
        </p:spPr>
        <p:txBody>
          <a:bodyPr vert="horz" lIns="45720" tIns="45720" rIns="45720" bIns="45720" rtlCol="0" anchor="ctr">
            <a:normAutofit/>
          </a:bodyPr>
          <a:lstStyle>
            <a:lvl1pPr algn="ctr">
              <a:defRPr sz="3672">
                <a:solidFill>
                  <a:schemeClr val="tx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5292397"/>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Lst>
  <p:txStyles>
    <p:titleStyle>
      <a:lvl1pPr algn="l" defTabSz="932597" rtl="0" eaLnBrk="1" latinLnBrk="0" hangingPunct="1">
        <a:lnSpc>
          <a:spcPct val="90000"/>
        </a:lnSpc>
        <a:spcBef>
          <a:spcPct val="0"/>
        </a:spcBef>
        <a:buNone/>
        <a:defRPr sz="4488" kern="1200" spc="-51" baseline="0">
          <a:solidFill>
            <a:schemeClr val="tx1"/>
          </a:solidFill>
          <a:latin typeface="Segoe UI Semilight" panose="020B0402040204020203" pitchFamily="34" charset="0"/>
          <a:ea typeface="+mj-ea"/>
          <a:cs typeface="Segoe UI Semilight" panose="020B0402040204020203" pitchFamily="34" charset="0"/>
        </a:defRPr>
      </a:lvl1pPr>
    </p:titleStyle>
    <p:bodyStyle>
      <a:lvl1pPr marL="186519" indent="-186519" algn="l" defTabSz="932597" rtl="0" eaLnBrk="1" latinLnBrk="0" hangingPunct="1">
        <a:lnSpc>
          <a:spcPct val="95000"/>
        </a:lnSpc>
        <a:spcBef>
          <a:spcPts val="1428"/>
        </a:spcBef>
        <a:spcAft>
          <a:spcPts val="204"/>
        </a:spcAft>
        <a:buClr>
          <a:schemeClr val="accent1"/>
        </a:buClr>
        <a:buSzPct val="80000"/>
        <a:buFont typeface="Arial" pitchFamily="34" charset="0"/>
        <a:buChar char="•"/>
        <a:defRPr sz="1836" kern="1200" spc="10" baseline="0">
          <a:solidFill>
            <a:schemeClr val="tx1"/>
          </a:solidFill>
          <a:latin typeface="Segoe UI Light" panose="020B0502040204020203" pitchFamily="34" charset="0"/>
          <a:ea typeface="+mn-ea"/>
          <a:cs typeface="Segoe UI Light" panose="020B0502040204020203" pitchFamily="34" charset="0"/>
        </a:defRPr>
      </a:lvl1pPr>
      <a:lvl2pPr marL="466298" indent="-186519" algn="l" defTabSz="932597" rtl="0" eaLnBrk="1" latinLnBrk="0" hangingPunct="1">
        <a:lnSpc>
          <a:spcPct val="90000"/>
        </a:lnSpc>
        <a:spcBef>
          <a:spcPts val="306"/>
        </a:spcBef>
        <a:spcAft>
          <a:spcPts val="306"/>
        </a:spcAft>
        <a:buClr>
          <a:schemeClr val="accent1"/>
        </a:buClr>
        <a:buFont typeface="Wingdings 2" pitchFamily="18" charset="2"/>
        <a:buChar char=""/>
        <a:defRPr sz="1632" kern="1200">
          <a:solidFill>
            <a:schemeClr val="tx1">
              <a:lumMod val="85000"/>
              <a:lumOff val="15000"/>
            </a:schemeClr>
          </a:solidFill>
          <a:latin typeface="Segoe UI Light" panose="020B0502040204020203" pitchFamily="34" charset="0"/>
          <a:ea typeface="+mn-ea"/>
          <a:cs typeface="Segoe UI Light" panose="020B0502040204020203" pitchFamily="34" charset="0"/>
        </a:defRPr>
      </a:lvl2pPr>
      <a:lvl3pPr marL="746077" indent="-186519" algn="l" defTabSz="932597" rtl="0" eaLnBrk="1" latinLnBrk="0" hangingPunct="1">
        <a:lnSpc>
          <a:spcPct val="90000"/>
        </a:lnSpc>
        <a:spcBef>
          <a:spcPts val="306"/>
        </a:spcBef>
        <a:spcAft>
          <a:spcPts val="306"/>
        </a:spcAft>
        <a:buClr>
          <a:schemeClr val="accent1"/>
        </a:buClr>
        <a:buFont typeface="Wingdings 2" pitchFamily="18" charset="2"/>
        <a:buChar char=""/>
        <a:defRPr sz="1428" kern="1200">
          <a:solidFill>
            <a:schemeClr val="tx1">
              <a:lumMod val="85000"/>
              <a:lumOff val="15000"/>
            </a:schemeClr>
          </a:solidFill>
          <a:latin typeface="Segoe UI Light" panose="020B0502040204020203" pitchFamily="34" charset="0"/>
          <a:ea typeface="+mn-ea"/>
          <a:cs typeface="Segoe UI Light" panose="020B0502040204020203" pitchFamily="34" charset="0"/>
        </a:defRPr>
      </a:lvl3pPr>
      <a:lvl4pPr marL="1025856" indent="-186519" algn="l" defTabSz="932597" rtl="0" eaLnBrk="1" latinLnBrk="0" hangingPunct="1">
        <a:lnSpc>
          <a:spcPct val="90000"/>
        </a:lnSpc>
        <a:spcBef>
          <a:spcPts val="306"/>
        </a:spcBef>
        <a:spcAft>
          <a:spcPts val="306"/>
        </a:spcAft>
        <a:buClr>
          <a:schemeClr val="accent1"/>
        </a:buClr>
        <a:buFont typeface="Wingdings 2" pitchFamily="18" charset="2"/>
        <a:buChar char=""/>
        <a:defRPr sz="1428" kern="1200">
          <a:solidFill>
            <a:schemeClr val="tx1">
              <a:lumMod val="85000"/>
              <a:lumOff val="15000"/>
            </a:schemeClr>
          </a:solidFill>
          <a:latin typeface="Segoe UI Light" panose="020B0502040204020203" pitchFamily="34" charset="0"/>
          <a:ea typeface="+mn-ea"/>
          <a:cs typeface="Segoe UI Light" panose="020B0502040204020203" pitchFamily="34" charset="0"/>
        </a:defRPr>
      </a:lvl4pPr>
      <a:lvl5pPr marL="1305635" indent="-186519" algn="l" defTabSz="932597" rtl="0" eaLnBrk="1" latinLnBrk="0" hangingPunct="1">
        <a:lnSpc>
          <a:spcPct val="90000"/>
        </a:lnSpc>
        <a:spcBef>
          <a:spcPts val="306"/>
        </a:spcBef>
        <a:spcAft>
          <a:spcPts val="306"/>
        </a:spcAft>
        <a:buClr>
          <a:schemeClr val="accent1"/>
        </a:buClr>
        <a:buFont typeface="Wingdings 2" pitchFamily="18" charset="2"/>
        <a:buChar char=""/>
        <a:defRPr sz="1428" kern="1200">
          <a:solidFill>
            <a:schemeClr val="tx1">
              <a:lumMod val="85000"/>
              <a:lumOff val="15000"/>
            </a:schemeClr>
          </a:solidFill>
          <a:latin typeface="Segoe UI Light" panose="020B0502040204020203" pitchFamily="34" charset="0"/>
          <a:ea typeface="+mn-ea"/>
          <a:cs typeface="Segoe UI Light" panose="020B0502040204020203" pitchFamily="34" charset="0"/>
        </a:defRPr>
      </a:lvl5pPr>
      <a:lvl6pPr marL="1631840" indent="-233149" algn="l" defTabSz="932597" rtl="0" eaLnBrk="1" latinLnBrk="0" hangingPunct="1">
        <a:lnSpc>
          <a:spcPct val="90000"/>
        </a:lnSpc>
        <a:spcBef>
          <a:spcPts val="306"/>
        </a:spcBef>
        <a:spcAft>
          <a:spcPts val="306"/>
        </a:spcAft>
        <a:buClr>
          <a:schemeClr val="accent1"/>
        </a:buClr>
        <a:buFont typeface="Wingdings 2" pitchFamily="18" charset="2"/>
        <a:buChar char=""/>
        <a:defRPr sz="1428" kern="1200">
          <a:solidFill>
            <a:schemeClr val="tx1">
              <a:lumMod val="85000"/>
              <a:lumOff val="15000"/>
            </a:schemeClr>
          </a:solidFill>
          <a:latin typeface="+mn-lt"/>
          <a:ea typeface="+mn-ea"/>
          <a:cs typeface="+mn-cs"/>
        </a:defRPr>
      </a:lvl6pPr>
      <a:lvl7pPr marL="1937810" indent="-233149" algn="l" defTabSz="932597" rtl="0" eaLnBrk="1" latinLnBrk="0" hangingPunct="1">
        <a:lnSpc>
          <a:spcPct val="90000"/>
        </a:lnSpc>
        <a:spcBef>
          <a:spcPts val="306"/>
        </a:spcBef>
        <a:spcAft>
          <a:spcPts val="306"/>
        </a:spcAft>
        <a:buClr>
          <a:schemeClr val="accent1"/>
        </a:buClr>
        <a:buFont typeface="Wingdings 2" pitchFamily="18" charset="2"/>
        <a:buChar char=""/>
        <a:defRPr sz="1428" kern="1200">
          <a:solidFill>
            <a:schemeClr val="tx1">
              <a:lumMod val="85000"/>
              <a:lumOff val="15000"/>
            </a:schemeClr>
          </a:solidFill>
          <a:latin typeface="+mn-lt"/>
          <a:ea typeface="+mn-ea"/>
          <a:cs typeface="+mn-cs"/>
        </a:defRPr>
      </a:lvl7pPr>
      <a:lvl8pPr marL="2243780" indent="-233149" algn="l" defTabSz="932597" rtl="0" eaLnBrk="1" latinLnBrk="0" hangingPunct="1">
        <a:lnSpc>
          <a:spcPct val="90000"/>
        </a:lnSpc>
        <a:spcBef>
          <a:spcPts val="306"/>
        </a:spcBef>
        <a:spcAft>
          <a:spcPts val="306"/>
        </a:spcAft>
        <a:buClr>
          <a:schemeClr val="accent1"/>
        </a:buClr>
        <a:buFont typeface="Wingdings 2" pitchFamily="18" charset="2"/>
        <a:buChar char=""/>
        <a:defRPr sz="1428" kern="1200">
          <a:solidFill>
            <a:schemeClr val="tx1">
              <a:lumMod val="85000"/>
              <a:lumOff val="15000"/>
            </a:schemeClr>
          </a:solidFill>
          <a:latin typeface="+mn-lt"/>
          <a:ea typeface="+mn-ea"/>
          <a:cs typeface="+mn-cs"/>
        </a:defRPr>
      </a:lvl8pPr>
      <a:lvl9pPr marL="2549750" indent="-233149" algn="l" defTabSz="932597" rtl="0" eaLnBrk="1" latinLnBrk="0" hangingPunct="1">
        <a:lnSpc>
          <a:spcPct val="90000"/>
        </a:lnSpc>
        <a:spcBef>
          <a:spcPts val="306"/>
        </a:spcBef>
        <a:spcAft>
          <a:spcPts val="306"/>
        </a:spcAft>
        <a:buClr>
          <a:schemeClr val="accent1"/>
        </a:buClr>
        <a:buFont typeface="Wingdings 2" pitchFamily="18" charset="2"/>
        <a:buChar char=""/>
        <a:defRPr sz="1428" kern="1200">
          <a:solidFill>
            <a:schemeClr val="tx1">
              <a:lumMod val="85000"/>
              <a:lumOff val="15000"/>
            </a:schemeClr>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6.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9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hyperlink" Target="http://www.readyfor10.com/" TargetMode="External"/><Relationship Id="rId2" Type="http://schemas.openxmlformats.org/officeDocument/2006/relationships/notesSlide" Target="../notesSlides/notesSlide23.xml"/><Relationship Id="rId1" Type="http://schemas.openxmlformats.org/officeDocument/2006/relationships/slideLayout" Target="../slideLayouts/slideLayout7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3.xml"/><Relationship Id="rId4" Type="http://schemas.openxmlformats.org/officeDocument/2006/relationships/hyperlink" Target="http://www.microsoft.com/en-us/WindowsForBusiness/upgrade-analytic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41.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5" Type="http://schemas.openxmlformats.org/officeDocument/2006/relationships/image" Target="../media/image26.png"/><Relationship Id="rId4" Type="http://schemas.openxmlformats.org/officeDocument/2006/relationships/image" Target="../media/image27.emf"/></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5" Type="http://schemas.openxmlformats.org/officeDocument/2006/relationships/image" Target="../media/image26.png"/><Relationship Id="rId4" Type="http://schemas.openxmlformats.org/officeDocument/2006/relationships/image" Target="../media/image27.emf"/></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5" Type="http://schemas.openxmlformats.org/officeDocument/2006/relationships/image" Target="../media/image26.png"/><Relationship Id="rId4" Type="http://schemas.openxmlformats.org/officeDocument/2006/relationships/image" Target="../media/image27.emf"/></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5" Type="http://schemas.openxmlformats.org/officeDocument/2006/relationships/image" Target="../media/image26.png"/><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27.emf"/></Relationships>
</file>

<file path=ppt/slides/_rels/slide4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emf"/><Relationship Id="rId7" Type="http://schemas.openxmlformats.org/officeDocument/2006/relationships/image" Target="../media/image32.png"/><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27.emf"/></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3.png"/><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4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5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5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7.emf"/></Relationships>
</file>

<file path=ppt/slides/_rels/slide53.xml.rels><?xml version="1.0" encoding="UTF-8" standalone="yes"?>
<Relationships xmlns="http://schemas.openxmlformats.org/package/2006/relationships"><Relationship Id="rId3" Type="http://schemas.openxmlformats.org/officeDocument/2006/relationships/hyperlink" Target="https://technet.microsoft.com/en-us/itpro/windows/manage/waas-manage-updates-wufb" TargetMode="External"/><Relationship Id="rId2" Type="http://schemas.openxmlformats.org/officeDocument/2006/relationships/hyperlink" Target="https://technet.microsoft.com/en-us/windows/mt763932" TargetMode="External"/><Relationship Id="rId1" Type="http://schemas.openxmlformats.org/officeDocument/2006/relationships/slideLayout" Target="../slideLayouts/slideLayout131.xml"/></Relationships>
</file>

<file path=ppt/slides/_rels/slide54.xml.rels><?xml version="1.0" encoding="UTF-8" standalone="yes"?>
<Relationships xmlns="http://schemas.openxmlformats.org/package/2006/relationships"><Relationship Id="rId3" Type="http://schemas.openxmlformats.org/officeDocument/2006/relationships/hyperlink" Target="mailto:WUfBIdeas@Microsoft.com" TargetMode="External"/><Relationship Id="rId2" Type="http://schemas.openxmlformats.org/officeDocument/2006/relationships/hyperlink" Target="mailto:WUfBInfo@Microsoft.com" TargetMode="External"/><Relationship Id="rId1" Type="http://schemas.openxmlformats.org/officeDocument/2006/relationships/slideLayout" Target="../slideLayouts/slideLayout135.xml"/><Relationship Id="rId4" Type="http://schemas.openxmlformats.org/officeDocument/2006/relationships/hyperlink" Target="mailto:WUfBQuestions@Microsoft.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blogs.technet.com/b/wsus/archive/2015/12/04/important-update-for-wsus-4-0-kb-3095113.aspx" TargetMode="External"/><Relationship Id="rId2" Type="http://schemas.openxmlformats.org/officeDocument/2006/relationships/notesSlide" Target="../notesSlides/notesSlide31.xml"/><Relationship Id="rId1" Type="http://schemas.openxmlformats.org/officeDocument/2006/relationships/slideLayout" Target="../slideLayouts/slideLayout96.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60.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3.xml"/><Relationship Id="rId1" Type="http://schemas.openxmlformats.org/officeDocument/2006/relationships/slideLayout" Target="../slideLayouts/slideLayout80.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hyperlink" Target="https://aka.ms/ignite.mobileapp"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0286935" cy="1828786"/>
          </a:xfrm>
        </p:spPr>
        <p:txBody>
          <a:bodyPr/>
          <a:lstStyle/>
          <a:p>
            <a:r>
              <a:rPr lang="en-US" dirty="0"/>
              <a:t>Implement Windows as a Service: </a:t>
            </a:r>
            <a:br>
              <a:rPr lang="en-US" dirty="0"/>
            </a:br>
            <a:r>
              <a:rPr lang="en-US" dirty="0"/>
              <a:t>Understand how to do it</a:t>
            </a:r>
          </a:p>
        </p:txBody>
      </p:sp>
      <p:sp>
        <p:nvSpPr>
          <p:cNvPr id="5" name="Text Placeholder 4"/>
          <p:cNvSpPr>
            <a:spLocks noGrp="1"/>
          </p:cNvSpPr>
          <p:nvPr>
            <p:ph type="body" sz="quarter" idx="12"/>
          </p:nvPr>
        </p:nvSpPr>
        <p:spPr/>
        <p:txBody>
          <a:bodyPr/>
          <a:lstStyle/>
          <a:p>
            <a:r>
              <a:rPr lang="en-US" dirty="0"/>
              <a:t>Michael Niehaus</a:t>
            </a:r>
          </a:p>
          <a:p>
            <a:r>
              <a:rPr lang="en-US" dirty="0"/>
              <a:t>Director of Product Marketing</a:t>
            </a:r>
          </a:p>
          <a:p>
            <a:r>
              <a:rPr lang="en-US" dirty="0"/>
              <a:t>mniehaus@microsoft.com</a:t>
            </a:r>
          </a:p>
        </p:txBody>
      </p:sp>
      <p:sp>
        <p:nvSpPr>
          <p:cNvPr id="6" name="Text Placeholder 4"/>
          <p:cNvSpPr txBox="1">
            <a:spLocks/>
          </p:cNvSpPr>
          <p:nvPr/>
        </p:nvSpPr>
        <p:spPr bwMode="white">
          <a:xfrm>
            <a:off x="5989637" y="3490240"/>
            <a:ext cx="7315137" cy="1828007"/>
          </a:xfrm>
          <a:prstGeom prst="rect">
            <a:avLst/>
          </a:prstGeom>
          <a:noFill/>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gradFill>
                  <a:gsLst>
                    <a:gs pos="91000">
                      <a:schemeClr val="tx1"/>
                    </a:gs>
                    <a:gs pos="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kumimoji="0" lang="en-US" sz="3200" b="0" i="0" u="none" strike="noStrike" kern="1200" cap="none" spc="0" normalizeH="0" baseline="0" noProof="0" dirty="0">
                <a:ln>
                  <a:noFill/>
                </a:ln>
                <a:gradFill>
                  <a:gsLst>
                    <a:gs pos="91000">
                      <a:schemeClr val="tx1"/>
                    </a:gs>
                    <a:gs pos="0">
                      <a:schemeClr val="tx1"/>
                    </a:gs>
                  </a:gsLst>
                  <a:lin ang="5400000" scaled="0"/>
                </a:gradFill>
                <a:effectLst/>
                <a:uLnTx/>
                <a:uFillTx/>
                <a:latin typeface="+mj-lt"/>
                <a:ea typeface="+mn-ea"/>
                <a:cs typeface="+mn-cs"/>
              </a:rPr>
              <a:t>Brian McNeill</a:t>
            </a:r>
          </a:p>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kumimoji="0" lang="en-US" sz="3200" b="0" i="0" u="none" strike="noStrike" kern="1200" cap="none" spc="0" normalizeH="0" baseline="0" noProof="0" dirty="0">
                <a:ln>
                  <a:noFill/>
                </a:ln>
                <a:gradFill>
                  <a:gsLst>
                    <a:gs pos="91000">
                      <a:schemeClr val="tx1"/>
                    </a:gs>
                    <a:gs pos="0">
                      <a:schemeClr val="tx1"/>
                    </a:gs>
                  </a:gsLst>
                  <a:lin ang="5400000" scaled="0"/>
                </a:gradFill>
                <a:effectLst/>
                <a:uLnTx/>
                <a:uFillTx/>
                <a:latin typeface="+mj-lt"/>
                <a:ea typeface="+mn-ea"/>
                <a:cs typeface="+mn-cs"/>
              </a:rPr>
              <a:t>Principal </a:t>
            </a:r>
            <a:r>
              <a:rPr kumimoji="0" lang="en-US" sz="3200" b="0" i="0" u="none" strike="noStrike" kern="1200" cap="none" spc="0" normalizeH="0" baseline="0" noProof="0">
                <a:ln>
                  <a:noFill/>
                </a:ln>
                <a:gradFill>
                  <a:gsLst>
                    <a:gs pos="91000">
                      <a:schemeClr val="tx1"/>
                    </a:gs>
                    <a:gs pos="0">
                      <a:schemeClr val="tx1"/>
                    </a:gs>
                  </a:gsLst>
                  <a:lin ang="5400000" scaled="0"/>
                </a:gradFill>
                <a:effectLst/>
                <a:uLnTx/>
                <a:uFillTx/>
                <a:latin typeface="+mj-lt"/>
                <a:ea typeface="+mn-ea"/>
                <a:cs typeface="+mn-cs"/>
              </a:rPr>
              <a:t>PM Manager</a:t>
            </a:r>
            <a:endParaRPr kumimoji="0" lang="en-US" sz="3200" b="0" i="0" u="none" strike="noStrike" kern="1200" cap="none" spc="0" normalizeH="0" baseline="0" noProof="0" dirty="0">
              <a:ln>
                <a:noFill/>
              </a:ln>
              <a:gradFill>
                <a:gsLst>
                  <a:gs pos="91000">
                    <a:schemeClr val="tx1"/>
                  </a:gs>
                  <a:gs pos="0">
                    <a:schemeClr val="tx1"/>
                  </a:gs>
                </a:gsLst>
                <a:lin ang="5400000" scaled="0"/>
              </a:gradFill>
              <a:effectLst/>
              <a:uLnTx/>
              <a:uFillTx/>
              <a:latin typeface="+mj-lt"/>
              <a:ea typeface="+mn-ea"/>
              <a:cs typeface="+mn-cs"/>
            </a:endParaRPr>
          </a:p>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kumimoji="0" lang="en-US" sz="3200" b="0" i="0" u="none" strike="noStrike" kern="1200" cap="none" spc="0" normalizeH="0" baseline="0" noProof="0" dirty="0">
                <a:ln>
                  <a:noFill/>
                </a:ln>
                <a:gradFill>
                  <a:gsLst>
                    <a:gs pos="91000">
                      <a:schemeClr val="tx1"/>
                    </a:gs>
                    <a:gs pos="0">
                      <a:schemeClr val="tx1"/>
                    </a:gs>
                  </a:gsLst>
                  <a:lin ang="5400000" scaled="0"/>
                </a:gradFill>
                <a:effectLst/>
                <a:uLnTx/>
                <a:uFillTx/>
                <a:latin typeface="+mj-lt"/>
                <a:ea typeface="+mn-ea"/>
                <a:cs typeface="+mn-cs"/>
              </a:rPr>
              <a:t>brianm@microsoft.com</a:t>
            </a:r>
          </a:p>
        </p:txBody>
      </p:sp>
      <p:sp>
        <p:nvSpPr>
          <p:cNvPr id="2" name="TextBox 1"/>
          <p:cNvSpPr txBox="1"/>
          <p:nvPr/>
        </p:nvSpPr>
        <p:spPr>
          <a:xfrm>
            <a:off x="9723437" y="296863"/>
            <a:ext cx="2438401"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a:gradFill>
                  <a:gsLst>
                    <a:gs pos="2917">
                      <a:schemeClr val="tx1"/>
                    </a:gs>
                    <a:gs pos="30000">
                      <a:schemeClr val="tx1"/>
                    </a:gs>
                  </a:gsLst>
                  <a:lin ang="5400000" scaled="0"/>
                </a:gradFill>
              </a:rPr>
              <a:t>BRK3136</a:t>
            </a:r>
          </a:p>
        </p:txBody>
      </p:sp>
    </p:spTree>
    <p:extLst>
      <p:ext uri="{BB962C8B-B14F-4D97-AF65-F5344CB8AC3E}">
        <p14:creationId xmlns:p14="http://schemas.microsoft.com/office/powerpoint/2010/main" val="186902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Rectangle 992"/>
          <p:cNvSpPr/>
          <p:nvPr/>
        </p:nvSpPr>
        <p:spPr>
          <a:xfrm>
            <a:off x="2754259" y="2769965"/>
            <a:ext cx="3026664" cy="3187326"/>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75000"/>
                </a:schemeClr>
              </a:solidFill>
              <a:effectLst/>
              <a:uLnTx/>
              <a:uFillTx/>
            </a:endParaRPr>
          </a:p>
        </p:txBody>
      </p:sp>
      <p:sp>
        <p:nvSpPr>
          <p:cNvPr id="216" name="Rectangle 215"/>
          <p:cNvSpPr/>
          <p:nvPr/>
        </p:nvSpPr>
        <p:spPr>
          <a:xfrm>
            <a:off x="7010883" y="2769965"/>
            <a:ext cx="3026664" cy="3187326"/>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75000"/>
                </a:schemeClr>
              </a:solidFill>
              <a:effectLst/>
              <a:uLnTx/>
              <a:uFillTx/>
            </a:endParaRPr>
          </a:p>
        </p:txBody>
      </p:sp>
      <p:sp>
        <p:nvSpPr>
          <p:cNvPr id="2" name="Title 1"/>
          <p:cNvSpPr>
            <a:spLocks noGrp="1"/>
          </p:cNvSpPr>
          <p:nvPr>
            <p:ph type="title"/>
          </p:nvPr>
        </p:nvSpPr>
        <p:spPr/>
        <p:txBody>
          <a:bodyPr/>
          <a:lstStyle/>
          <a:p>
            <a:r>
              <a:rPr lang="en-US"/>
              <a:t>Windows as a service: Servicing Windows</a:t>
            </a:r>
            <a:endParaRPr lang="en-US" dirty="0"/>
          </a:p>
        </p:txBody>
      </p:sp>
      <p:sp>
        <p:nvSpPr>
          <p:cNvPr id="3" name="TextBox 2"/>
          <p:cNvSpPr txBox="1"/>
          <p:nvPr/>
        </p:nvSpPr>
        <p:spPr>
          <a:xfrm>
            <a:off x="274758" y="1546035"/>
            <a:ext cx="11678623" cy="1015663"/>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With Windows 7 and 8, servicing choices added complexity and cost, </a:t>
            </a:r>
            <a:br>
              <a:rPr kumimoji="0" lang="en-US" sz="26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br>
            <a:r>
              <a:rPr kumimoji="0" lang="en-US" sz="26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increased fragmentation, and reduced quality</a:t>
            </a:r>
          </a:p>
        </p:txBody>
      </p:sp>
      <p:sp>
        <p:nvSpPr>
          <p:cNvPr id="213" name="Rectangle 212"/>
          <p:cNvSpPr/>
          <p:nvPr/>
        </p:nvSpPr>
        <p:spPr>
          <a:xfrm>
            <a:off x="2746173" y="6016847"/>
            <a:ext cx="3058094"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Typical Windows 7 PC:</a:t>
            </a:r>
            <a:b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br>
            <a: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Selectively Patched</a:t>
            </a:r>
          </a:p>
        </p:txBody>
      </p:sp>
      <p:sp>
        <p:nvSpPr>
          <p:cNvPr id="214" name="Rectangle 213"/>
          <p:cNvSpPr/>
          <p:nvPr/>
        </p:nvSpPr>
        <p:spPr>
          <a:xfrm>
            <a:off x="7027551" y="6016847"/>
            <a:ext cx="2975279"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Windows 7 Test Lab PC: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Fully Patched</a:t>
            </a:r>
          </a:p>
        </p:txBody>
      </p:sp>
      <p:sp>
        <p:nvSpPr>
          <p:cNvPr id="280" name="Rectangle 279"/>
          <p:cNvSpPr/>
          <p:nvPr/>
        </p:nvSpPr>
        <p:spPr>
          <a:xfrm>
            <a:off x="536774" y="3102452"/>
            <a:ext cx="1685335" cy="1255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solidFill>
                <a:effectLst/>
                <a:uLnTx/>
                <a:uFillTx/>
              </a:rPr>
              <a:t>What customers are running</a:t>
            </a:r>
          </a:p>
        </p:txBody>
      </p:sp>
      <p:sp>
        <p:nvSpPr>
          <p:cNvPr id="281" name="Rectangle 280"/>
          <p:cNvSpPr/>
          <p:nvPr/>
        </p:nvSpPr>
        <p:spPr>
          <a:xfrm>
            <a:off x="10402348" y="3071417"/>
            <a:ext cx="1405599" cy="1255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solidFill>
                <a:effectLst/>
                <a:uLnTx/>
                <a:uFillTx/>
              </a:rPr>
              <a:t>What we </a:t>
            </a:r>
            <a:br>
              <a:rPr kumimoji="0" lang="en-US" sz="1600" b="0" i="0" u="none" strike="noStrike" kern="0" cap="none" spc="0" normalizeH="0" baseline="0" noProof="0" dirty="0">
                <a:ln>
                  <a:noFill/>
                </a:ln>
                <a:solidFill>
                  <a:schemeClr val="tx1"/>
                </a:solidFill>
                <a:effectLst/>
                <a:uLnTx/>
                <a:uFillTx/>
              </a:rPr>
            </a:br>
            <a:r>
              <a:rPr kumimoji="0" lang="en-US" sz="1600" b="0" i="0" u="none" strike="noStrike" kern="0" cap="none" spc="0" normalizeH="0" baseline="0" noProof="0" dirty="0">
                <a:ln>
                  <a:noFill/>
                </a:ln>
                <a:solidFill>
                  <a:schemeClr val="tx1"/>
                </a:solidFill>
                <a:effectLst/>
                <a:uLnTx/>
                <a:uFillTx/>
              </a:rPr>
              <a:t>are testing</a:t>
            </a:r>
          </a:p>
        </p:txBody>
      </p:sp>
      <p:grpSp>
        <p:nvGrpSpPr>
          <p:cNvPr id="497" name="Group 496"/>
          <p:cNvGrpSpPr>
            <a:grpSpLocks noChangeAspect="1"/>
          </p:cNvGrpSpPr>
          <p:nvPr/>
        </p:nvGrpSpPr>
        <p:grpSpPr>
          <a:xfrm>
            <a:off x="2209800" y="3694505"/>
            <a:ext cx="946417" cy="699224"/>
            <a:chOff x="2209800" y="3648143"/>
            <a:chExt cx="946417" cy="699224"/>
          </a:xfrm>
        </p:grpSpPr>
        <p:cxnSp>
          <p:nvCxnSpPr>
            <p:cNvPr id="492" name="Straight Connector 491"/>
            <p:cNvCxnSpPr/>
            <p:nvPr/>
          </p:nvCxnSpPr>
          <p:spPr>
            <a:xfrm>
              <a:off x="2209800" y="3649731"/>
              <a:ext cx="182564"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2387600" y="3648143"/>
              <a:ext cx="768617" cy="699224"/>
            </a:xfrm>
            <a:prstGeom prst="line">
              <a:avLst/>
            </a:prstGeom>
            <a:ln w="127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503" name="Group 502"/>
          <p:cNvGrpSpPr>
            <a:grpSpLocks noChangeAspect="1"/>
          </p:cNvGrpSpPr>
          <p:nvPr/>
        </p:nvGrpSpPr>
        <p:grpSpPr>
          <a:xfrm flipH="1">
            <a:off x="9476791" y="3679591"/>
            <a:ext cx="946417" cy="699224"/>
            <a:chOff x="2209800" y="3648143"/>
            <a:chExt cx="946417" cy="699224"/>
          </a:xfrm>
        </p:grpSpPr>
        <p:cxnSp>
          <p:nvCxnSpPr>
            <p:cNvPr id="504" name="Straight Connector 503"/>
            <p:cNvCxnSpPr/>
            <p:nvPr/>
          </p:nvCxnSpPr>
          <p:spPr>
            <a:xfrm>
              <a:off x="2209800" y="3649731"/>
              <a:ext cx="182564"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a:off x="2387600" y="3648143"/>
              <a:ext cx="768617" cy="699224"/>
            </a:xfrm>
            <a:prstGeom prst="line">
              <a:avLst/>
            </a:prstGeom>
            <a:ln w="127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11" name="Table 10"/>
          <p:cNvGraphicFramePr>
            <a:graphicFrameLocks noGrp="1"/>
          </p:cNvGraphicFramePr>
          <p:nvPr>
            <p:extLst/>
          </p:nvPr>
        </p:nvGraphicFramePr>
        <p:xfrm>
          <a:off x="7010883" y="4438371"/>
          <a:ext cx="3037840" cy="1518920"/>
        </p:xfrm>
        <a:graphic>
          <a:graphicData uri="http://schemas.openxmlformats.org/drawingml/2006/table">
            <a:tbl>
              <a:tblPr firstRow="1" bandRow="1">
                <a:tableStyleId>{5C22544A-7EE6-4342-B048-85BDC9FD1C3A}</a:tableStyleId>
              </a:tblPr>
              <a:tblGrid>
                <a:gridCol w="116840">
                  <a:extLst>
                    <a:ext uri="{9D8B030D-6E8A-4147-A177-3AD203B41FA5}">
                      <a16:colId xmlns:a16="http://schemas.microsoft.com/office/drawing/2014/main" val="20000"/>
                    </a:ext>
                  </a:extLst>
                </a:gridCol>
                <a:gridCol w="116840">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gridCol w="116840">
                  <a:extLst>
                    <a:ext uri="{9D8B030D-6E8A-4147-A177-3AD203B41FA5}">
                      <a16:colId xmlns:a16="http://schemas.microsoft.com/office/drawing/2014/main" val="20004"/>
                    </a:ext>
                  </a:extLst>
                </a:gridCol>
                <a:gridCol w="116840">
                  <a:extLst>
                    <a:ext uri="{9D8B030D-6E8A-4147-A177-3AD203B41FA5}">
                      <a16:colId xmlns:a16="http://schemas.microsoft.com/office/drawing/2014/main" val="20005"/>
                    </a:ext>
                  </a:extLst>
                </a:gridCol>
                <a:gridCol w="116840">
                  <a:extLst>
                    <a:ext uri="{9D8B030D-6E8A-4147-A177-3AD203B41FA5}">
                      <a16:colId xmlns:a16="http://schemas.microsoft.com/office/drawing/2014/main" val="20006"/>
                    </a:ext>
                  </a:extLst>
                </a:gridCol>
                <a:gridCol w="116840">
                  <a:extLst>
                    <a:ext uri="{9D8B030D-6E8A-4147-A177-3AD203B41FA5}">
                      <a16:colId xmlns:a16="http://schemas.microsoft.com/office/drawing/2014/main" val="20007"/>
                    </a:ext>
                  </a:extLst>
                </a:gridCol>
                <a:gridCol w="116840">
                  <a:extLst>
                    <a:ext uri="{9D8B030D-6E8A-4147-A177-3AD203B41FA5}">
                      <a16:colId xmlns:a16="http://schemas.microsoft.com/office/drawing/2014/main" val="20008"/>
                    </a:ext>
                  </a:extLst>
                </a:gridCol>
                <a:gridCol w="116840">
                  <a:extLst>
                    <a:ext uri="{9D8B030D-6E8A-4147-A177-3AD203B41FA5}">
                      <a16:colId xmlns:a16="http://schemas.microsoft.com/office/drawing/2014/main" val="20009"/>
                    </a:ext>
                  </a:extLst>
                </a:gridCol>
                <a:gridCol w="116840">
                  <a:extLst>
                    <a:ext uri="{9D8B030D-6E8A-4147-A177-3AD203B41FA5}">
                      <a16:colId xmlns:a16="http://schemas.microsoft.com/office/drawing/2014/main" val="20010"/>
                    </a:ext>
                  </a:extLst>
                </a:gridCol>
                <a:gridCol w="116840">
                  <a:extLst>
                    <a:ext uri="{9D8B030D-6E8A-4147-A177-3AD203B41FA5}">
                      <a16:colId xmlns:a16="http://schemas.microsoft.com/office/drawing/2014/main" val="20011"/>
                    </a:ext>
                  </a:extLst>
                </a:gridCol>
                <a:gridCol w="116840">
                  <a:extLst>
                    <a:ext uri="{9D8B030D-6E8A-4147-A177-3AD203B41FA5}">
                      <a16:colId xmlns:a16="http://schemas.microsoft.com/office/drawing/2014/main" val="20012"/>
                    </a:ext>
                  </a:extLst>
                </a:gridCol>
                <a:gridCol w="116840">
                  <a:extLst>
                    <a:ext uri="{9D8B030D-6E8A-4147-A177-3AD203B41FA5}">
                      <a16:colId xmlns:a16="http://schemas.microsoft.com/office/drawing/2014/main" val="20013"/>
                    </a:ext>
                  </a:extLst>
                </a:gridCol>
                <a:gridCol w="116840">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116840">
                  <a:extLst>
                    <a:ext uri="{9D8B030D-6E8A-4147-A177-3AD203B41FA5}">
                      <a16:colId xmlns:a16="http://schemas.microsoft.com/office/drawing/2014/main" val="20016"/>
                    </a:ext>
                  </a:extLst>
                </a:gridCol>
                <a:gridCol w="116840">
                  <a:extLst>
                    <a:ext uri="{9D8B030D-6E8A-4147-A177-3AD203B41FA5}">
                      <a16:colId xmlns:a16="http://schemas.microsoft.com/office/drawing/2014/main" val="20017"/>
                    </a:ext>
                  </a:extLst>
                </a:gridCol>
                <a:gridCol w="116840">
                  <a:extLst>
                    <a:ext uri="{9D8B030D-6E8A-4147-A177-3AD203B41FA5}">
                      <a16:colId xmlns:a16="http://schemas.microsoft.com/office/drawing/2014/main" val="20018"/>
                    </a:ext>
                  </a:extLst>
                </a:gridCol>
                <a:gridCol w="116840">
                  <a:extLst>
                    <a:ext uri="{9D8B030D-6E8A-4147-A177-3AD203B41FA5}">
                      <a16:colId xmlns:a16="http://schemas.microsoft.com/office/drawing/2014/main" val="20019"/>
                    </a:ext>
                  </a:extLst>
                </a:gridCol>
                <a:gridCol w="116840">
                  <a:extLst>
                    <a:ext uri="{9D8B030D-6E8A-4147-A177-3AD203B41FA5}">
                      <a16:colId xmlns:a16="http://schemas.microsoft.com/office/drawing/2014/main" val="20020"/>
                    </a:ext>
                  </a:extLst>
                </a:gridCol>
                <a:gridCol w="116840">
                  <a:extLst>
                    <a:ext uri="{9D8B030D-6E8A-4147-A177-3AD203B41FA5}">
                      <a16:colId xmlns:a16="http://schemas.microsoft.com/office/drawing/2014/main" val="20021"/>
                    </a:ext>
                  </a:extLst>
                </a:gridCol>
                <a:gridCol w="116840">
                  <a:extLst>
                    <a:ext uri="{9D8B030D-6E8A-4147-A177-3AD203B41FA5}">
                      <a16:colId xmlns:a16="http://schemas.microsoft.com/office/drawing/2014/main" val="20022"/>
                    </a:ext>
                  </a:extLst>
                </a:gridCol>
                <a:gridCol w="116840">
                  <a:extLst>
                    <a:ext uri="{9D8B030D-6E8A-4147-A177-3AD203B41FA5}">
                      <a16:colId xmlns:a16="http://schemas.microsoft.com/office/drawing/2014/main" val="20023"/>
                    </a:ext>
                  </a:extLst>
                </a:gridCol>
                <a:gridCol w="116840">
                  <a:extLst>
                    <a:ext uri="{9D8B030D-6E8A-4147-A177-3AD203B41FA5}">
                      <a16:colId xmlns:a16="http://schemas.microsoft.com/office/drawing/2014/main" val="20024"/>
                    </a:ext>
                  </a:extLst>
                </a:gridCol>
                <a:gridCol w="116840">
                  <a:extLst>
                    <a:ext uri="{9D8B030D-6E8A-4147-A177-3AD203B41FA5}">
                      <a16:colId xmlns:a16="http://schemas.microsoft.com/office/drawing/2014/main" val="20025"/>
                    </a:ext>
                  </a:extLst>
                </a:gridCol>
              </a:tblGrid>
              <a:tr h="0">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2"/>
                  </a:ext>
                </a:extLst>
              </a:tr>
            </a:tbl>
          </a:graphicData>
        </a:graphic>
      </p:graphicFrame>
      <p:graphicFrame>
        <p:nvGraphicFramePr>
          <p:cNvPr id="994" name="Table 993"/>
          <p:cNvGraphicFramePr>
            <a:graphicFrameLocks noGrp="1"/>
          </p:cNvGraphicFramePr>
          <p:nvPr>
            <p:extLst/>
          </p:nvPr>
        </p:nvGraphicFramePr>
        <p:xfrm>
          <a:off x="2754259" y="4438371"/>
          <a:ext cx="3037840" cy="1518920"/>
        </p:xfrm>
        <a:graphic>
          <a:graphicData uri="http://schemas.openxmlformats.org/drawingml/2006/table">
            <a:tbl>
              <a:tblPr firstRow="1" bandRow="1">
                <a:tableStyleId>{5C22544A-7EE6-4342-B048-85BDC9FD1C3A}</a:tableStyleId>
              </a:tblPr>
              <a:tblGrid>
                <a:gridCol w="116840">
                  <a:extLst>
                    <a:ext uri="{9D8B030D-6E8A-4147-A177-3AD203B41FA5}">
                      <a16:colId xmlns:a16="http://schemas.microsoft.com/office/drawing/2014/main" val="20000"/>
                    </a:ext>
                  </a:extLst>
                </a:gridCol>
                <a:gridCol w="116840">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gridCol w="116840">
                  <a:extLst>
                    <a:ext uri="{9D8B030D-6E8A-4147-A177-3AD203B41FA5}">
                      <a16:colId xmlns:a16="http://schemas.microsoft.com/office/drawing/2014/main" val="20004"/>
                    </a:ext>
                  </a:extLst>
                </a:gridCol>
                <a:gridCol w="116840">
                  <a:extLst>
                    <a:ext uri="{9D8B030D-6E8A-4147-A177-3AD203B41FA5}">
                      <a16:colId xmlns:a16="http://schemas.microsoft.com/office/drawing/2014/main" val="20005"/>
                    </a:ext>
                  </a:extLst>
                </a:gridCol>
                <a:gridCol w="116840">
                  <a:extLst>
                    <a:ext uri="{9D8B030D-6E8A-4147-A177-3AD203B41FA5}">
                      <a16:colId xmlns:a16="http://schemas.microsoft.com/office/drawing/2014/main" val="20006"/>
                    </a:ext>
                  </a:extLst>
                </a:gridCol>
                <a:gridCol w="116840">
                  <a:extLst>
                    <a:ext uri="{9D8B030D-6E8A-4147-A177-3AD203B41FA5}">
                      <a16:colId xmlns:a16="http://schemas.microsoft.com/office/drawing/2014/main" val="20007"/>
                    </a:ext>
                  </a:extLst>
                </a:gridCol>
                <a:gridCol w="116840">
                  <a:extLst>
                    <a:ext uri="{9D8B030D-6E8A-4147-A177-3AD203B41FA5}">
                      <a16:colId xmlns:a16="http://schemas.microsoft.com/office/drawing/2014/main" val="20008"/>
                    </a:ext>
                  </a:extLst>
                </a:gridCol>
                <a:gridCol w="116840">
                  <a:extLst>
                    <a:ext uri="{9D8B030D-6E8A-4147-A177-3AD203B41FA5}">
                      <a16:colId xmlns:a16="http://schemas.microsoft.com/office/drawing/2014/main" val="20009"/>
                    </a:ext>
                  </a:extLst>
                </a:gridCol>
                <a:gridCol w="116840">
                  <a:extLst>
                    <a:ext uri="{9D8B030D-6E8A-4147-A177-3AD203B41FA5}">
                      <a16:colId xmlns:a16="http://schemas.microsoft.com/office/drawing/2014/main" val="20010"/>
                    </a:ext>
                  </a:extLst>
                </a:gridCol>
                <a:gridCol w="116840">
                  <a:extLst>
                    <a:ext uri="{9D8B030D-6E8A-4147-A177-3AD203B41FA5}">
                      <a16:colId xmlns:a16="http://schemas.microsoft.com/office/drawing/2014/main" val="20011"/>
                    </a:ext>
                  </a:extLst>
                </a:gridCol>
                <a:gridCol w="116840">
                  <a:extLst>
                    <a:ext uri="{9D8B030D-6E8A-4147-A177-3AD203B41FA5}">
                      <a16:colId xmlns:a16="http://schemas.microsoft.com/office/drawing/2014/main" val="20012"/>
                    </a:ext>
                  </a:extLst>
                </a:gridCol>
                <a:gridCol w="116840">
                  <a:extLst>
                    <a:ext uri="{9D8B030D-6E8A-4147-A177-3AD203B41FA5}">
                      <a16:colId xmlns:a16="http://schemas.microsoft.com/office/drawing/2014/main" val="20013"/>
                    </a:ext>
                  </a:extLst>
                </a:gridCol>
                <a:gridCol w="116840">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116840">
                  <a:extLst>
                    <a:ext uri="{9D8B030D-6E8A-4147-A177-3AD203B41FA5}">
                      <a16:colId xmlns:a16="http://schemas.microsoft.com/office/drawing/2014/main" val="20016"/>
                    </a:ext>
                  </a:extLst>
                </a:gridCol>
                <a:gridCol w="116840">
                  <a:extLst>
                    <a:ext uri="{9D8B030D-6E8A-4147-A177-3AD203B41FA5}">
                      <a16:colId xmlns:a16="http://schemas.microsoft.com/office/drawing/2014/main" val="20017"/>
                    </a:ext>
                  </a:extLst>
                </a:gridCol>
                <a:gridCol w="116840">
                  <a:extLst>
                    <a:ext uri="{9D8B030D-6E8A-4147-A177-3AD203B41FA5}">
                      <a16:colId xmlns:a16="http://schemas.microsoft.com/office/drawing/2014/main" val="20018"/>
                    </a:ext>
                  </a:extLst>
                </a:gridCol>
                <a:gridCol w="116840">
                  <a:extLst>
                    <a:ext uri="{9D8B030D-6E8A-4147-A177-3AD203B41FA5}">
                      <a16:colId xmlns:a16="http://schemas.microsoft.com/office/drawing/2014/main" val="20019"/>
                    </a:ext>
                  </a:extLst>
                </a:gridCol>
                <a:gridCol w="116840">
                  <a:extLst>
                    <a:ext uri="{9D8B030D-6E8A-4147-A177-3AD203B41FA5}">
                      <a16:colId xmlns:a16="http://schemas.microsoft.com/office/drawing/2014/main" val="20020"/>
                    </a:ext>
                  </a:extLst>
                </a:gridCol>
                <a:gridCol w="116840">
                  <a:extLst>
                    <a:ext uri="{9D8B030D-6E8A-4147-A177-3AD203B41FA5}">
                      <a16:colId xmlns:a16="http://schemas.microsoft.com/office/drawing/2014/main" val="20021"/>
                    </a:ext>
                  </a:extLst>
                </a:gridCol>
                <a:gridCol w="116840">
                  <a:extLst>
                    <a:ext uri="{9D8B030D-6E8A-4147-A177-3AD203B41FA5}">
                      <a16:colId xmlns:a16="http://schemas.microsoft.com/office/drawing/2014/main" val="20022"/>
                    </a:ext>
                  </a:extLst>
                </a:gridCol>
                <a:gridCol w="116840">
                  <a:extLst>
                    <a:ext uri="{9D8B030D-6E8A-4147-A177-3AD203B41FA5}">
                      <a16:colId xmlns:a16="http://schemas.microsoft.com/office/drawing/2014/main" val="20023"/>
                    </a:ext>
                  </a:extLst>
                </a:gridCol>
                <a:gridCol w="116840">
                  <a:extLst>
                    <a:ext uri="{9D8B030D-6E8A-4147-A177-3AD203B41FA5}">
                      <a16:colId xmlns:a16="http://schemas.microsoft.com/office/drawing/2014/main" val="20024"/>
                    </a:ext>
                  </a:extLst>
                </a:gridCol>
                <a:gridCol w="116840">
                  <a:extLst>
                    <a:ext uri="{9D8B030D-6E8A-4147-A177-3AD203B41FA5}">
                      <a16:colId xmlns:a16="http://schemas.microsoft.com/office/drawing/2014/main" val="20025"/>
                    </a:ext>
                  </a:extLst>
                </a:gridCol>
              </a:tblGrid>
              <a:tr h="0">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endParaRPr lang="en-US" sz="10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00" dirty="0"/>
                        <a:t>Y</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00" dirty="0"/>
                        <a:t>YY</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0">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1"/>
                  </a:ext>
                </a:extLst>
              </a:tr>
              <a:tr h="0">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42557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as a service: Servicing Windows</a:t>
            </a:r>
            <a:endParaRPr lang="en-US" dirty="0"/>
          </a:p>
        </p:txBody>
      </p:sp>
      <p:sp>
        <p:nvSpPr>
          <p:cNvPr id="3" name="TextBox 2"/>
          <p:cNvSpPr txBox="1"/>
          <p:nvPr/>
        </p:nvSpPr>
        <p:spPr>
          <a:xfrm>
            <a:off x="274639" y="1712216"/>
            <a:ext cx="11678623" cy="683264"/>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With Windows 10 servicing, consistency and simplicity are paramount </a:t>
            </a:r>
          </a:p>
        </p:txBody>
      </p:sp>
      <p:grpSp>
        <p:nvGrpSpPr>
          <p:cNvPr id="4" name="Group 3"/>
          <p:cNvGrpSpPr/>
          <p:nvPr/>
        </p:nvGrpSpPr>
        <p:grpSpPr>
          <a:xfrm>
            <a:off x="-1" y="2427353"/>
            <a:ext cx="12436476" cy="4570835"/>
            <a:chOff x="-1" y="2427353"/>
            <a:chExt cx="12436476" cy="4570835"/>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427353"/>
              <a:ext cx="12436475" cy="4567172"/>
            </a:xfrm>
            <a:prstGeom prst="rect">
              <a:avLst/>
            </a:prstGeom>
          </p:spPr>
        </p:pic>
        <p:sp>
          <p:nvSpPr>
            <p:cNvPr id="6" name="Rectangle 5"/>
            <p:cNvSpPr/>
            <p:nvPr/>
          </p:nvSpPr>
          <p:spPr bwMode="auto">
            <a:xfrm>
              <a:off x="0" y="2427353"/>
              <a:ext cx="12436475" cy="4570835"/>
            </a:xfrm>
            <a:prstGeom prst="rect">
              <a:avLst/>
            </a:prstGeom>
            <a:solidFill>
              <a:srgbClr val="010A07">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7" name="TextBox 6"/>
          <p:cNvSpPr txBox="1"/>
          <p:nvPr/>
        </p:nvSpPr>
        <p:spPr>
          <a:xfrm>
            <a:off x="691030" y="3090429"/>
            <a:ext cx="2632503" cy="387798"/>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Quality Updates</a:t>
            </a:r>
          </a:p>
        </p:txBody>
      </p:sp>
      <p:sp>
        <p:nvSpPr>
          <p:cNvPr id="8" name="Rectangle 7"/>
          <p:cNvSpPr/>
          <p:nvPr/>
        </p:nvSpPr>
        <p:spPr bwMode="auto">
          <a:xfrm>
            <a:off x="544242" y="3654212"/>
            <a:ext cx="5029200" cy="219456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 single cumulative update each month</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Security fixes, reliability fixes, bug fixes, etc.</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Supersedes the previous month’s update</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No new features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Try them out with Security Update Validation Program (SUVP), other </a:t>
            </a:r>
          </a:p>
        </p:txBody>
      </p:sp>
      <p:sp>
        <p:nvSpPr>
          <p:cNvPr id="9" name="TextBox 8"/>
          <p:cNvSpPr txBox="1"/>
          <p:nvPr/>
        </p:nvSpPr>
        <p:spPr>
          <a:xfrm>
            <a:off x="6082837" y="3090429"/>
            <a:ext cx="2632503" cy="387798"/>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Feature Updates</a:t>
            </a:r>
          </a:p>
        </p:txBody>
      </p:sp>
      <p:sp>
        <p:nvSpPr>
          <p:cNvPr id="10" name="Rectangle 9"/>
          <p:cNvSpPr/>
          <p:nvPr/>
        </p:nvSpPr>
        <p:spPr bwMode="auto">
          <a:xfrm>
            <a:off x="5936049" y="3654212"/>
            <a:ext cx="5029200" cy="219456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Targeting twice per year with new capabilities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Very reliable, with built-in rollback capabilities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Simple deployment using in-place upgrade,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driven by existing tools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Try them out with Insider Preview</a:t>
            </a:r>
          </a:p>
        </p:txBody>
      </p:sp>
      <p:sp>
        <p:nvSpPr>
          <p:cNvPr id="11" name="Rectangle 10"/>
          <p:cNvSpPr/>
          <p:nvPr/>
        </p:nvSpPr>
        <p:spPr>
          <a:xfrm>
            <a:off x="517507" y="5916049"/>
            <a:ext cx="11246006"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latin typeface="+mj-lt"/>
              </a:rPr>
              <a:t>Changes being implemented for older Windows releases as well</a:t>
            </a:r>
          </a:p>
        </p:txBody>
      </p:sp>
    </p:spTree>
    <p:extLst>
      <p:ext uri="{BB962C8B-B14F-4D97-AF65-F5344CB8AC3E}">
        <p14:creationId xmlns:p14="http://schemas.microsoft.com/office/powerpoint/2010/main" val="158255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as a service: timelines</a:t>
            </a:r>
          </a:p>
        </p:txBody>
      </p:sp>
      <p:sp>
        <p:nvSpPr>
          <p:cNvPr id="3" name="Right Arrow 2"/>
          <p:cNvSpPr/>
          <p:nvPr/>
        </p:nvSpPr>
        <p:spPr bwMode="auto">
          <a:xfrm>
            <a:off x="11452529" y="4330126"/>
            <a:ext cx="983064" cy="764890"/>
          </a:xfrm>
          <a:prstGeom prst="rightArrow">
            <a:avLst>
              <a:gd name="adj1" fmla="val 48607"/>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 name="Group 3"/>
          <p:cNvGrpSpPr/>
          <p:nvPr/>
        </p:nvGrpSpPr>
        <p:grpSpPr>
          <a:xfrm>
            <a:off x="2325461" y="2374067"/>
            <a:ext cx="1005840" cy="725264"/>
            <a:chOff x="1591448" y="2840510"/>
            <a:chExt cx="2103120" cy="725367"/>
          </a:xfrm>
        </p:grpSpPr>
        <p:cxnSp>
          <p:nvCxnSpPr>
            <p:cNvPr id="5" name="Straight Connector 4"/>
            <p:cNvCxnSpPr/>
            <p:nvPr/>
          </p:nvCxnSpPr>
          <p:spPr>
            <a:xfrm>
              <a:off x="1591448" y="2840510"/>
              <a:ext cx="2103120" cy="429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91448" y="3561587"/>
              <a:ext cx="2103120" cy="429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4831713" y="2374067"/>
            <a:ext cx="1097280" cy="725264"/>
            <a:chOff x="7719798" y="2836750"/>
            <a:chExt cx="2544331" cy="725367"/>
          </a:xfrm>
        </p:grpSpPr>
        <p:cxnSp>
          <p:nvCxnSpPr>
            <p:cNvPr id="8" name="Straight Connector 7"/>
            <p:cNvCxnSpPr/>
            <p:nvPr/>
          </p:nvCxnSpPr>
          <p:spPr>
            <a:xfrm>
              <a:off x="7719798" y="2836750"/>
              <a:ext cx="2544331" cy="429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19798" y="3557827"/>
              <a:ext cx="2544331" cy="429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23326" y="1434458"/>
            <a:ext cx="2363589" cy="3184882"/>
            <a:chOff x="3102121" y="1443379"/>
            <a:chExt cx="2363924" cy="3185334"/>
          </a:xfrm>
        </p:grpSpPr>
        <p:sp>
          <p:nvSpPr>
            <p:cNvPr id="11" name="TextBox 10"/>
            <p:cNvSpPr txBox="1"/>
            <p:nvPr/>
          </p:nvSpPr>
          <p:spPr>
            <a:xfrm>
              <a:off x="3299243" y="1443379"/>
              <a:ext cx="1920240" cy="621289"/>
            </a:xfrm>
            <a:prstGeom prst="rect">
              <a:avLst/>
            </a:prstGeom>
            <a:noFill/>
          </p:spPr>
          <p:txBody>
            <a:bodyPr wrap="square" lIns="139851" tIns="111880" rIns="139851" bIns="111880" rtlCol="0" anchor="ctr">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Windows Insider Preview Branch</a:t>
              </a:r>
            </a:p>
          </p:txBody>
        </p:sp>
        <p:grpSp>
          <p:nvGrpSpPr>
            <p:cNvPr id="12" name="Group 11"/>
            <p:cNvGrpSpPr/>
            <p:nvPr/>
          </p:nvGrpSpPr>
          <p:grpSpPr>
            <a:xfrm>
              <a:off x="3570424" y="2160637"/>
              <a:ext cx="1737873" cy="1170336"/>
              <a:chOff x="3570424" y="2160637"/>
              <a:chExt cx="1737873" cy="1170336"/>
            </a:xfrm>
          </p:grpSpPr>
          <p:sp>
            <p:nvSpPr>
              <p:cNvPr id="14" name="Freeform 13"/>
              <p:cNvSpPr/>
              <p:nvPr/>
            </p:nvSpPr>
            <p:spPr bwMode="auto">
              <a:xfrm>
                <a:off x="3570424" y="2160637"/>
                <a:ext cx="1737873" cy="1170336"/>
              </a:xfrm>
              <a:custGeom>
                <a:avLst/>
                <a:gdLst>
                  <a:gd name="connsiteX0" fmla="*/ 876300 w 2602498"/>
                  <a:gd name="connsiteY0" fmla="*/ 0 h 1752600"/>
                  <a:gd name="connsiteX1" fmla="*/ 1602942 w 2602498"/>
                  <a:gd name="connsiteY1" fmla="*/ 386353 h 1752600"/>
                  <a:gd name="connsiteX2" fmla="*/ 1630623 w 2602498"/>
                  <a:gd name="connsiteY2" fmla="*/ 437351 h 1752600"/>
                  <a:gd name="connsiteX3" fmla="*/ 2072993 w 2602498"/>
                  <a:gd name="connsiteY3" fmla="*/ 437351 h 1752600"/>
                  <a:gd name="connsiteX4" fmla="*/ 2072993 w 2602498"/>
                  <a:gd name="connsiteY4" fmla="*/ 181260 h 1752600"/>
                  <a:gd name="connsiteX5" fmla="*/ 2602498 w 2602498"/>
                  <a:gd name="connsiteY5" fmla="*/ 871235 h 1752600"/>
                  <a:gd name="connsiteX6" fmla="*/ 2072993 w 2602498"/>
                  <a:gd name="connsiteY6" fmla="*/ 1561210 h 1752600"/>
                  <a:gd name="connsiteX7" fmla="*/ 2072993 w 2602498"/>
                  <a:gd name="connsiteY7" fmla="*/ 1305119 h 1752600"/>
                  <a:gd name="connsiteX8" fmla="*/ 1636121 w 2602498"/>
                  <a:gd name="connsiteY8" fmla="*/ 1305119 h 1752600"/>
                  <a:gd name="connsiteX9" fmla="*/ 1602942 w 2602498"/>
                  <a:gd name="connsiteY9" fmla="*/ 1366248 h 1752600"/>
                  <a:gd name="connsiteX10" fmla="*/ 876300 w 2602498"/>
                  <a:gd name="connsiteY10" fmla="*/ 1752600 h 1752600"/>
                  <a:gd name="connsiteX11" fmla="*/ 0 w 2602498"/>
                  <a:gd name="connsiteY11" fmla="*/ 876300 h 1752600"/>
                  <a:gd name="connsiteX12" fmla="*/ 876300 w 2602498"/>
                  <a:gd name="connsiteY12"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2498" h="1752600">
                    <a:moveTo>
                      <a:pt x="876300" y="0"/>
                    </a:moveTo>
                    <a:cubicBezTo>
                      <a:pt x="1178779" y="0"/>
                      <a:pt x="1445464" y="153255"/>
                      <a:pt x="1602942" y="386353"/>
                    </a:cubicBezTo>
                    <a:lnTo>
                      <a:pt x="1630623" y="437351"/>
                    </a:lnTo>
                    <a:lnTo>
                      <a:pt x="2072993" y="437351"/>
                    </a:lnTo>
                    <a:lnTo>
                      <a:pt x="2072993" y="181260"/>
                    </a:lnTo>
                    <a:lnTo>
                      <a:pt x="2602498" y="871235"/>
                    </a:lnTo>
                    <a:lnTo>
                      <a:pt x="2072993" y="1561210"/>
                    </a:lnTo>
                    <a:lnTo>
                      <a:pt x="2072993" y="1305119"/>
                    </a:lnTo>
                    <a:lnTo>
                      <a:pt x="1636121" y="1305119"/>
                    </a:lnTo>
                    <a:lnTo>
                      <a:pt x="1602942" y="1366248"/>
                    </a:lnTo>
                    <a:cubicBezTo>
                      <a:pt x="1445464" y="1599345"/>
                      <a:pt x="1178779" y="1752600"/>
                      <a:pt x="876300" y="1752600"/>
                    </a:cubicBezTo>
                    <a:cubicBezTo>
                      <a:pt x="392333" y="1752600"/>
                      <a:pt x="0" y="1360267"/>
                      <a:pt x="0" y="876300"/>
                    </a:cubicBezTo>
                    <a:cubicBezTo>
                      <a:pt x="0" y="392333"/>
                      <a:pt x="392333" y="0"/>
                      <a:pt x="876300" y="0"/>
                    </a:cubicBezTo>
                    <a:close/>
                  </a:path>
                </a:pathLst>
              </a:custGeom>
              <a:solidFill>
                <a:schemeClr val="accent1">
                  <a:alpha val="55000"/>
                </a:schemeClr>
              </a:solidFill>
              <a:ln w="190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Freeform 113"/>
              <p:cNvSpPr>
                <a:spLocks noChangeAspect="1" noEditPoints="1"/>
              </p:cNvSpPr>
              <p:nvPr/>
            </p:nvSpPr>
            <p:spPr bwMode="black">
              <a:xfrm>
                <a:off x="3916342" y="2499789"/>
                <a:ext cx="466444" cy="466632"/>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rgbClr val="FFFFFF"/>
              </a:solidFill>
              <a:ln>
                <a:noFill/>
              </a:ln>
              <a:extLst/>
            </p:spPr>
            <p:txBody>
              <a:bodyPr vert="horz" wrap="square" lIns="91409" tIns="45705" rIns="91409" bIns="45705" numCol="1" anchor="t" anchorCtr="0" compatLnSpc="1">
                <a:prstTxWarp prst="textNoShape">
                  <a:avLst/>
                </a:prstTxWarp>
              </a:bodyPr>
              <a:lstStyle/>
              <a:p>
                <a:pPr marL="0" marR="0" lvl="0" indent="0" defTabSz="9140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a:endParaRPr>
              </a:p>
            </p:txBody>
          </p:sp>
        </p:grpSp>
        <p:sp>
          <p:nvSpPr>
            <p:cNvPr id="13" name="TextBox 12"/>
            <p:cNvSpPr txBox="1"/>
            <p:nvPr/>
          </p:nvSpPr>
          <p:spPr>
            <a:xfrm>
              <a:off x="3102121" y="3417711"/>
              <a:ext cx="2363924" cy="1211002"/>
            </a:xfrm>
            <a:prstGeom prst="rect">
              <a:avLst/>
            </a:prstGeom>
            <a:noFill/>
          </p:spPr>
          <p:txBody>
            <a:bodyPr wrap="square" lIns="0" tIns="111880" rIns="0"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a:rPr>
                <a:t>Specific feature and </a:t>
              </a:r>
              <a:br>
                <a:rPr kumimoji="0" lang="en-US" sz="1200" b="0" i="0" u="none" strike="noStrike" kern="0" cap="none" spc="0" normalizeH="0" baseline="0" noProof="0" dirty="0">
                  <a:ln>
                    <a:noFill/>
                  </a:ln>
                  <a:solidFill>
                    <a:srgbClr val="505050"/>
                  </a:solidFill>
                  <a:effectLst/>
                  <a:uLnTx/>
                  <a:uFillTx/>
                  <a:latin typeface="Segoe UI"/>
                </a:rPr>
              </a:br>
              <a:r>
                <a:rPr kumimoji="0" lang="en-US" sz="1200" b="0" i="0" u="none" strike="noStrike" kern="0" cap="none" spc="0" normalizeH="0" baseline="0" noProof="0" dirty="0">
                  <a:ln>
                    <a:noFill/>
                  </a:ln>
                  <a:solidFill>
                    <a:srgbClr val="505050"/>
                  </a:solidFill>
                  <a:effectLst/>
                  <a:uLnTx/>
                  <a:uFillTx/>
                  <a:latin typeface="Segoe UI"/>
                </a:rPr>
                <a:t>performance feedback</a:t>
              </a:r>
            </a:p>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a:rPr>
                <a:t>Application compatibility validation</a:t>
              </a:r>
            </a:p>
            <a:p>
              <a:pPr marL="0" marR="0" lvl="0" indent="0" algn="ctr" defTabSz="932215" eaLnBrk="1" fontAlgn="auto" latinLnBrk="0" hangingPunct="1">
                <a:lnSpc>
                  <a:spcPct val="90000"/>
                </a:lnSpc>
                <a:spcBef>
                  <a:spcPts val="612"/>
                </a:spcBef>
                <a:spcAft>
                  <a:spcPts val="0"/>
                </a:spcAft>
                <a:buClrTx/>
                <a:buSzTx/>
                <a:buFontTx/>
                <a:buNone/>
                <a:tabLst/>
                <a:defRPr/>
              </a:pPr>
              <a:endParaRPr kumimoji="0" lang="en-US" sz="1200" b="0" i="0" u="none" strike="noStrike" kern="0" cap="none" spc="0" normalizeH="0" baseline="0" noProof="0" dirty="0">
                <a:ln>
                  <a:noFill/>
                </a:ln>
                <a:solidFill>
                  <a:srgbClr val="505050"/>
                </a:solidFill>
                <a:effectLst/>
                <a:uLnTx/>
                <a:uFillTx/>
                <a:latin typeface="Segoe UI"/>
              </a:endParaRPr>
            </a:p>
          </p:txBody>
        </p:sp>
      </p:grpSp>
      <p:grpSp>
        <p:nvGrpSpPr>
          <p:cNvPr id="16" name="Group 15"/>
          <p:cNvGrpSpPr/>
          <p:nvPr/>
        </p:nvGrpSpPr>
        <p:grpSpPr>
          <a:xfrm>
            <a:off x="5285199" y="2163188"/>
            <a:ext cx="2315450" cy="1815239"/>
            <a:chOff x="9613433" y="2160636"/>
            <a:chExt cx="2315779" cy="1815496"/>
          </a:xfrm>
        </p:grpSpPr>
        <p:sp>
          <p:nvSpPr>
            <p:cNvPr id="17" name="TextBox 16"/>
            <p:cNvSpPr txBox="1"/>
            <p:nvPr/>
          </p:nvSpPr>
          <p:spPr>
            <a:xfrm>
              <a:off x="9613433" y="3417709"/>
              <a:ext cx="2315779" cy="558423"/>
            </a:xfrm>
            <a:prstGeom prst="rect">
              <a:avLst/>
            </a:prstGeom>
            <a:noFill/>
          </p:spPr>
          <p:txBody>
            <a:bodyPr wrap="square" lIns="0" tIns="111880" rIns="0"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a:rPr>
                <a:t>Deploy to all audiences, </a:t>
              </a:r>
              <a:br>
                <a:rPr kumimoji="0" lang="en-US" sz="1200" b="0" i="0" u="none" strike="noStrike" kern="0" cap="none" spc="0" normalizeH="0" baseline="0" noProof="0" dirty="0">
                  <a:ln>
                    <a:noFill/>
                  </a:ln>
                  <a:solidFill>
                    <a:srgbClr val="505050"/>
                  </a:solidFill>
                  <a:effectLst/>
                  <a:uLnTx/>
                  <a:uFillTx/>
                  <a:latin typeface="Segoe UI"/>
                </a:rPr>
              </a:br>
              <a:r>
                <a:rPr kumimoji="0" lang="en-US" sz="1200" b="0" i="0" u="none" strike="noStrike" kern="0" cap="none" spc="0" normalizeH="0" baseline="0" noProof="0" dirty="0">
                  <a:ln>
                    <a:noFill/>
                  </a:ln>
                  <a:solidFill>
                    <a:srgbClr val="505050"/>
                  </a:solidFill>
                  <a:effectLst/>
                  <a:uLnTx/>
                  <a:uFillTx/>
                  <a:latin typeface="Segoe UI"/>
                </a:rPr>
                <a:t>in waves to reduce risk</a:t>
              </a:r>
            </a:p>
          </p:txBody>
        </p:sp>
        <p:sp>
          <p:nvSpPr>
            <p:cNvPr id="18" name="Freeform 17"/>
            <p:cNvSpPr/>
            <p:nvPr/>
          </p:nvSpPr>
          <p:spPr bwMode="auto">
            <a:xfrm>
              <a:off x="10157050" y="2160636"/>
              <a:ext cx="1737874" cy="1170336"/>
            </a:xfrm>
            <a:custGeom>
              <a:avLst/>
              <a:gdLst>
                <a:gd name="connsiteX0" fmla="*/ 876300 w 2602498"/>
                <a:gd name="connsiteY0" fmla="*/ 0 h 1752600"/>
                <a:gd name="connsiteX1" fmla="*/ 1602942 w 2602498"/>
                <a:gd name="connsiteY1" fmla="*/ 386353 h 1752600"/>
                <a:gd name="connsiteX2" fmla="*/ 1630623 w 2602498"/>
                <a:gd name="connsiteY2" fmla="*/ 437351 h 1752600"/>
                <a:gd name="connsiteX3" fmla="*/ 2072993 w 2602498"/>
                <a:gd name="connsiteY3" fmla="*/ 437351 h 1752600"/>
                <a:gd name="connsiteX4" fmla="*/ 2072993 w 2602498"/>
                <a:gd name="connsiteY4" fmla="*/ 181260 h 1752600"/>
                <a:gd name="connsiteX5" fmla="*/ 2602498 w 2602498"/>
                <a:gd name="connsiteY5" fmla="*/ 871235 h 1752600"/>
                <a:gd name="connsiteX6" fmla="*/ 2072993 w 2602498"/>
                <a:gd name="connsiteY6" fmla="*/ 1561210 h 1752600"/>
                <a:gd name="connsiteX7" fmla="*/ 2072993 w 2602498"/>
                <a:gd name="connsiteY7" fmla="*/ 1305119 h 1752600"/>
                <a:gd name="connsiteX8" fmla="*/ 1636121 w 2602498"/>
                <a:gd name="connsiteY8" fmla="*/ 1305119 h 1752600"/>
                <a:gd name="connsiteX9" fmla="*/ 1602942 w 2602498"/>
                <a:gd name="connsiteY9" fmla="*/ 1366248 h 1752600"/>
                <a:gd name="connsiteX10" fmla="*/ 876300 w 2602498"/>
                <a:gd name="connsiteY10" fmla="*/ 1752600 h 1752600"/>
                <a:gd name="connsiteX11" fmla="*/ 0 w 2602498"/>
                <a:gd name="connsiteY11" fmla="*/ 876300 h 1752600"/>
                <a:gd name="connsiteX12" fmla="*/ 876300 w 2602498"/>
                <a:gd name="connsiteY12"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2498" h="1752600">
                  <a:moveTo>
                    <a:pt x="876300" y="0"/>
                  </a:moveTo>
                  <a:cubicBezTo>
                    <a:pt x="1178779" y="0"/>
                    <a:pt x="1445464" y="153255"/>
                    <a:pt x="1602942" y="386353"/>
                  </a:cubicBezTo>
                  <a:lnTo>
                    <a:pt x="1630623" y="437351"/>
                  </a:lnTo>
                  <a:lnTo>
                    <a:pt x="2072993" y="437351"/>
                  </a:lnTo>
                  <a:lnTo>
                    <a:pt x="2072993" y="181260"/>
                  </a:lnTo>
                  <a:lnTo>
                    <a:pt x="2602498" y="871235"/>
                  </a:lnTo>
                  <a:lnTo>
                    <a:pt x="2072993" y="1561210"/>
                  </a:lnTo>
                  <a:lnTo>
                    <a:pt x="2072993" y="1305119"/>
                  </a:lnTo>
                  <a:lnTo>
                    <a:pt x="1636121" y="1305119"/>
                  </a:lnTo>
                  <a:lnTo>
                    <a:pt x="1602942" y="1366248"/>
                  </a:lnTo>
                  <a:cubicBezTo>
                    <a:pt x="1445464" y="1599345"/>
                    <a:pt x="1178779" y="1752600"/>
                    <a:pt x="876300" y="1752600"/>
                  </a:cubicBezTo>
                  <a:cubicBezTo>
                    <a:pt x="392333" y="1752600"/>
                    <a:pt x="0" y="1360267"/>
                    <a:pt x="0" y="876300"/>
                  </a:cubicBezTo>
                  <a:cubicBezTo>
                    <a:pt x="0" y="392333"/>
                    <a:pt x="392333" y="0"/>
                    <a:pt x="87630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 name="Rectangle 73"/>
            <p:cNvSpPr/>
            <p:nvPr/>
          </p:nvSpPr>
          <p:spPr bwMode="auto">
            <a:xfrm rot="5400000">
              <a:off x="10437984" y="2415581"/>
              <a:ext cx="515541" cy="660449"/>
            </a:xfrm>
            <a:custGeom>
              <a:avLst/>
              <a:gdLst/>
              <a:ahLst/>
              <a:cxnLst/>
              <a:rect l="l" t="t" r="r" b="b"/>
              <a:pathLst>
                <a:path w="1906013" h="2081213">
                  <a:moveTo>
                    <a:pt x="1447225" y="473849"/>
                  </a:moveTo>
                  <a:lnTo>
                    <a:pt x="1906012" y="473849"/>
                  </a:lnTo>
                  <a:lnTo>
                    <a:pt x="1906012" y="225142"/>
                  </a:lnTo>
                  <a:lnTo>
                    <a:pt x="1447225" y="225142"/>
                  </a:lnTo>
                  <a:close/>
                  <a:moveTo>
                    <a:pt x="1256359" y="1719312"/>
                  </a:moveTo>
                  <a:lnTo>
                    <a:pt x="1375231" y="1719312"/>
                  </a:lnTo>
                  <a:lnTo>
                    <a:pt x="1375231" y="1534257"/>
                  </a:lnTo>
                  <a:lnTo>
                    <a:pt x="1256359" y="1534257"/>
                  </a:lnTo>
                  <a:close/>
                  <a:moveTo>
                    <a:pt x="1256359" y="1956654"/>
                  </a:moveTo>
                  <a:lnTo>
                    <a:pt x="1375231" y="1956654"/>
                  </a:lnTo>
                  <a:lnTo>
                    <a:pt x="1375231" y="1771599"/>
                  </a:lnTo>
                  <a:lnTo>
                    <a:pt x="1256359" y="1771599"/>
                  </a:lnTo>
                  <a:close/>
                  <a:moveTo>
                    <a:pt x="1250439" y="315966"/>
                  </a:moveTo>
                  <a:lnTo>
                    <a:pt x="1369311" y="315966"/>
                  </a:lnTo>
                  <a:lnTo>
                    <a:pt x="1369311" y="130911"/>
                  </a:lnTo>
                  <a:lnTo>
                    <a:pt x="1250439" y="130911"/>
                  </a:lnTo>
                  <a:close/>
                  <a:moveTo>
                    <a:pt x="1250439" y="553308"/>
                  </a:moveTo>
                  <a:lnTo>
                    <a:pt x="1369311" y="553308"/>
                  </a:lnTo>
                  <a:lnTo>
                    <a:pt x="1369311" y="368253"/>
                  </a:lnTo>
                  <a:lnTo>
                    <a:pt x="1250439" y="368253"/>
                  </a:lnTo>
                  <a:close/>
                  <a:moveTo>
                    <a:pt x="1242568" y="1014462"/>
                  </a:moveTo>
                  <a:lnTo>
                    <a:pt x="1361440" y="1014462"/>
                  </a:lnTo>
                  <a:lnTo>
                    <a:pt x="1361440" y="829407"/>
                  </a:lnTo>
                  <a:lnTo>
                    <a:pt x="1242568" y="829407"/>
                  </a:lnTo>
                  <a:close/>
                  <a:moveTo>
                    <a:pt x="1242568" y="1251804"/>
                  </a:moveTo>
                  <a:lnTo>
                    <a:pt x="1361440" y="1251804"/>
                  </a:lnTo>
                  <a:lnTo>
                    <a:pt x="1361440" y="1066749"/>
                  </a:lnTo>
                  <a:lnTo>
                    <a:pt x="1242568" y="1066749"/>
                  </a:lnTo>
                  <a:close/>
                  <a:moveTo>
                    <a:pt x="1052142" y="1719312"/>
                  </a:moveTo>
                  <a:lnTo>
                    <a:pt x="1171014" y="1719312"/>
                  </a:lnTo>
                  <a:lnTo>
                    <a:pt x="1171014" y="1534257"/>
                  </a:lnTo>
                  <a:lnTo>
                    <a:pt x="1052142" y="1534257"/>
                  </a:lnTo>
                  <a:close/>
                  <a:moveTo>
                    <a:pt x="1052142" y="1956654"/>
                  </a:moveTo>
                  <a:lnTo>
                    <a:pt x="1171014" y="1956654"/>
                  </a:lnTo>
                  <a:lnTo>
                    <a:pt x="1171014" y="1771599"/>
                  </a:lnTo>
                  <a:lnTo>
                    <a:pt x="1052142" y="1771599"/>
                  </a:lnTo>
                  <a:close/>
                  <a:moveTo>
                    <a:pt x="1040908" y="315966"/>
                  </a:moveTo>
                  <a:lnTo>
                    <a:pt x="1159780" y="315966"/>
                  </a:lnTo>
                  <a:lnTo>
                    <a:pt x="1159780" y="130911"/>
                  </a:lnTo>
                  <a:lnTo>
                    <a:pt x="1040908" y="130911"/>
                  </a:lnTo>
                  <a:close/>
                  <a:moveTo>
                    <a:pt x="1040908" y="553308"/>
                  </a:moveTo>
                  <a:lnTo>
                    <a:pt x="1159780" y="553308"/>
                  </a:lnTo>
                  <a:lnTo>
                    <a:pt x="1159780" y="368253"/>
                  </a:lnTo>
                  <a:lnTo>
                    <a:pt x="1040908" y="368253"/>
                  </a:lnTo>
                  <a:close/>
                  <a:moveTo>
                    <a:pt x="1038352" y="1014462"/>
                  </a:moveTo>
                  <a:lnTo>
                    <a:pt x="1157224" y="1014462"/>
                  </a:lnTo>
                  <a:lnTo>
                    <a:pt x="1157224" y="829407"/>
                  </a:lnTo>
                  <a:lnTo>
                    <a:pt x="1038352" y="829407"/>
                  </a:lnTo>
                  <a:close/>
                  <a:moveTo>
                    <a:pt x="1038352" y="1251804"/>
                  </a:moveTo>
                  <a:lnTo>
                    <a:pt x="1157224" y="1251804"/>
                  </a:lnTo>
                  <a:lnTo>
                    <a:pt x="1157224" y="1066749"/>
                  </a:lnTo>
                  <a:lnTo>
                    <a:pt x="1038352" y="1066749"/>
                  </a:lnTo>
                  <a:close/>
                  <a:moveTo>
                    <a:pt x="847926" y="1719312"/>
                  </a:moveTo>
                  <a:lnTo>
                    <a:pt x="966798" y="1719312"/>
                  </a:lnTo>
                  <a:lnTo>
                    <a:pt x="966798" y="1534257"/>
                  </a:lnTo>
                  <a:lnTo>
                    <a:pt x="847926" y="1534257"/>
                  </a:lnTo>
                  <a:close/>
                  <a:moveTo>
                    <a:pt x="847926" y="1956654"/>
                  </a:moveTo>
                  <a:lnTo>
                    <a:pt x="966798" y="1956654"/>
                  </a:lnTo>
                  <a:lnTo>
                    <a:pt x="966798" y="1771599"/>
                  </a:lnTo>
                  <a:lnTo>
                    <a:pt x="847926" y="1771599"/>
                  </a:lnTo>
                  <a:close/>
                  <a:moveTo>
                    <a:pt x="834136" y="1014462"/>
                  </a:moveTo>
                  <a:lnTo>
                    <a:pt x="953008" y="1014462"/>
                  </a:lnTo>
                  <a:lnTo>
                    <a:pt x="953008" y="829407"/>
                  </a:lnTo>
                  <a:lnTo>
                    <a:pt x="834136" y="829407"/>
                  </a:lnTo>
                  <a:close/>
                  <a:moveTo>
                    <a:pt x="834136" y="1251804"/>
                  </a:moveTo>
                  <a:lnTo>
                    <a:pt x="953008" y="1251804"/>
                  </a:lnTo>
                  <a:lnTo>
                    <a:pt x="953008" y="1066749"/>
                  </a:lnTo>
                  <a:lnTo>
                    <a:pt x="834136" y="1066749"/>
                  </a:lnTo>
                  <a:close/>
                  <a:moveTo>
                    <a:pt x="831377" y="315966"/>
                  </a:moveTo>
                  <a:lnTo>
                    <a:pt x="950249" y="315966"/>
                  </a:lnTo>
                  <a:lnTo>
                    <a:pt x="950249" y="130911"/>
                  </a:lnTo>
                  <a:lnTo>
                    <a:pt x="831377" y="130911"/>
                  </a:lnTo>
                  <a:close/>
                  <a:moveTo>
                    <a:pt x="831377" y="553308"/>
                  </a:moveTo>
                  <a:lnTo>
                    <a:pt x="950249" y="553308"/>
                  </a:lnTo>
                  <a:lnTo>
                    <a:pt x="950249" y="368253"/>
                  </a:lnTo>
                  <a:lnTo>
                    <a:pt x="831377" y="368253"/>
                  </a:lnTo>
                  <a:close/>
                  <a:moveTo>
                    <a:pt x="737560" y="1376363"/>
                  </a:moveTo>
                  <a:lnTo>
                    <a:pt x="737560" y="704850"/>
                  </a:lnTo>
                  <a:lnTo>
                    <a:pt x="1906013" y="704850"/>
                  </a:lnTo>
                  <a:lnTo>
                    <a:pt x="1906013" y="916252"/>
                  </a:lnTo>
                  <a:lnTo>
                    <a:pt x="1447226" y="916252"/>
                  </a:lnTo>
                  <a:lnTo>
                    <a:pt x="1447226" y="1164960"/>
                  </a:lnTo>
                  <a:lnTo>
                    <a:pt x="1906013" y="1164960"/>
                  </a:lnTo>
                  <a:lnTo>
                    <a:pt x="1906013" y="1376363"/>
                  </a:lnTo>
                  <a:close/>
                  <a:moveTo>
                    <a:pt x="643710" y="1719312"/>
                  </a:moveTo>
                  <a:lnTo>
                    <a:pt x="762582" y="1719312"/>
                  </a:lnTo>
                  <a:lnTo>
                    <a:pt x="762582" y="1534257"/>
                  </a:lnTo>
                  <a:lnTo>
                    <a:pt x="643710" y="1534257"/>
                  </a:lnTo>
                  <a:close/>
                  <a:moveTo>
                    <a:pt x="643710" y="1956654"/>
                  </a:moveTo>
                  <a:lnTo>
                    <a:pt x="762582" y="1956654"/>
                  </a:lnTo>
                  <a:lnTo>
                    <a:pt x="762582" y="1771599"/>
                  </a:lnTo>
                  <a:lnTo>
                    <a:pt x="643710" y="1771599"/>
                  </a:lnTo>
                  <a:close/>
                  <a:moveTo>
                    <a:pt x="621846" y="315966"/>
                  </a:moveTo>
                  <a:lnTo>
                    <a:pt x="740718" y="315966"/>
                  </a:lnTo>
                  <a:lnTo>
                    <a:pt x="740718" y="130911"/>
                  </a:lnTo>
                  <a:lnTo>
                    <a:pt x="621846" y="130911"/>
                  </a:lnTo>
                  <a:close/>
                  <a:moveTo>
                    <a:pt x="621846" y="553308"/>
                  </a:moveTo>
                  <a:lnTo>
                    <a:pt x="740718" y="553308"/>
                  </a:lnTo>
                  <a:lnTo>
                    <a:pt x="740718" y="368253"/>
                  </a:lnTo>
                  <a:lnTo>
                    <a:pt x="621846" y="368253"/>
                  </a:lnTo>
                  <a:close/>
                  <a:moveTo>
                    <a:pt x="467686" y="2081213"/>
                  </a:moveTo>
                  <a:lnTo>
                    <a:pt x="467686" y="1409701"/>
                  </a:lnTo>
                  <a:lnTo>
                    <a:pt x="1906013" y="1409701"/>
                  </a:lnTo>
                  <a:lnTo>
                    <a:pt x="1906013" y="1621103"/>
                  </a:lnTo>
                  <a:lnTo>
                    <a:pt x="1447226" y="1621103"/>
                  </a:lnTo>
                  <a:lnTo>
                    <a:pt x="1447226" y="1869810"/>
                  </a:lnTo>
                  <a:lnTo>
                    <a:pt x="1906013" y="1869810"/>
                  </a:lnTo>
                  <a:lnTo>
                    <a:pt x="1906013" y="2081213"/>
                  </a:lnTo>
                  <a:close/>
                  <a:moveTo>
                    <a:pt x="412315" y="315966"/>
                  </a:moveTo>
                  <a:lnTo>
                    <a:pt x="531187" y="315966"/>
                  </a:lnTo>
                  <a:lnTo>
                    <a:pt x="531187" y="130911"/>
                  </a:lnTo>
                  <a:lnTo>
                    <a:pt x="412315" y="130911"/>
                  </a:lnTo>
                  <a:close/>
                  <a:moveTo>
                    <a:pt x="412315" y="553308"/>
                  </a:moveTo>
                  <a:lnTo>
                    <a:pt x="531187" y="553308"/>
                  </a:lnTo>
                  <a:lnTo>
                    <a:pt x="531187" y="368253"/>
                  </a:lnTo>
                  <a:lnTo>
                    <a:pt x="412315" y="368253"/>
                  </a:lnTo>
                  <a:close/>
                  <a:moveTo>
                    <a:pt x="202784" y="315966"/>
                  </a:moveTo>
                  <a:lnTo>
                    <a:pt x="321656" y="315966"/>
                  </a:lnTo>
                  <a:lnTo>
                    <a:pt x="321656" y="130911"/>
                  </a:lnTo>
                  <a:lnTo>
                    <a:pt x="202784" y="130911"/>
                  </a:lnTo>
                  <a:close/>
                  <a:moveTo>
                    <a:pt x="202784" y="553308"/>
                  </a:moveTo>
                  <a:lnTo>
                    <a:pt x="321656" y="553308"/>
                  </a:lnTo>
                  <a:lnTo>
                    <a:pt x="321656" y="368253"/>
                  </a:lnTo>
                  <a:lnTo>
                    <a:pt x="202784" y="368253"/>
                  </a:lnTo>
                  <a:close/>
                  <a:moveTo>
                    <a:pt x="0" y="671512"/>
                  </a:moveTo>
                  <a:lnTo>
                    <a:pt x="0" y="0"/>
                  </a:lnTo>
                  <a:lnTo>
                    <a:pt x="1906013" y="0"/>
                  </a:lnTo>
                  <a:lnTo>
                    <a:pt x="1906013" y="671512"/>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marL="0" marR="0" lvl="0" indent="0" algn="ctr" defTabSz="91392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0" name="Group 19"/>
          <p:cNvGrpSpPr/>
          <p:nvPr/>
        </p:nvGrpSpPr>
        <p:grpSpPr>
          <a:xfrm>
            <a:off x="2986771" y="2138916"/>
            <a:ext cx="2030789" cy="2071080"/>
            <a:chOff x="6321995" y="2147938"/>
            <a:chExt cx="2031076" cy="2071374"/>
          </a:xfrm>
        </p:grpSpPr>
        <p:sp>
          <p:nvSpPr>
            <p:cNvPr id="21" name="TextBox 20"/>
            <p:cNvSpPr txBox="1"/>
            <p:nvPr/>
          </p:nvSpPr>
          <p:spPr>
            <a:xfrm>
              <a:off x="6321995" y="3417711"/>
              <a:ext cx="1824193" cy="801601"/>
            </a:xfrm>
            <a:prstGeom prst="rect">
              <a:avLst/>
            </a:prstGeom>
            <a:noFill/>
          </p:spPr>
          <p:txBody>
            <a:bodyPr wrap="square" lIns="0" tIns="111880" rIns="0"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a:rPr>
                <a:t>Deploy to pilot audiences </a:t>
              </a:r>
            </a:p>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a:rPr>
                <a:t>Validate and prepare </a:t>
              </a:r>
              <a:br>
                <a:rPr kumimoji="0" lang="en-US" sz="1200" b="0" i="0" u="none" strike="noStrike" kern="0" cap="none" spc="0" normalizeH="0" baseline="0" noProof="0" dirty="0">
                  <a:ln>
                    <a:noFill/>
                  </a:ln>
                  <a:solidFill>
                    <a:srgbClr val="505050"/>
                  </a:solidFill>
                  <a:effectLst/>
                  <a:uLnTx/>
                  <a:uFillTx/>
                  <a:latin typeface="Segoe UI"/>
                </a:rPr>
              </a:br>
              <a:r>
                <a:rPr kumimoji="0" lang="en-US" sz="1200" b="0" i="0" u="none" strike="noStrike" kern="0" cap="none" spc="0" normalizeH="0" baseline="0" noProof="0" dirty="0">
                  <a:ln>
                    <a:noFill/>
                  </a:ln>
                  <a:solidFill>
                    <a:srgbClr val="505050"/>
                  </a:solidFill>
                  <a:effectLst/>
                  <a:uLnTx/>
                  <a:uFillTx/>
                  <a:latin typeface="Segoe UI"/>
                </a:rPr>
                <a:t>for broad deployment</a:t>
              </a:r>
            </a:p>
          </p:txBody>
        </p:sp>
        <p:grpSp>
          <p:nvGrpSpPr>
            <p:cNvPr id="22" name="Group 21"/>
            <p:cNvGrpSpPr/>
            <p:nvPr/>
          </p:nvGrpSpPr>
          <p:grpSpPr>
            <a:xfrm>
              <a:off x="6615198" y="2147938"/>
              <a:ext cx="1737873" cy="1170336"/>
              <a:chOff x="6422912" y="2601566"/>
              <a:chExt cx="1737873" cy="1170336"/>
            </a:xfrm>
          </p:grpSpPr>
          <p:sp>
            <p:nvSpPr>
              <p:cNvPr id="23" name="Freeform 22"/>
              <p:cNvSpPr/>
              <p:nvPr/>
            </p:nvSpPr>
            <p:spPr bwMode="auto">
              <a:xfrm>
                <a:off x="6422912" y="2601566"/>
                <a:ext cx="1737873" cy="1170336"/>
              </a:xfrm>
              <a:custGeom>
                <a:avLst/>
                <a:gdLst>
                  <a:gd name="connsiteX0" fmla="*/ 876300 w 2602498"/>
                  <a:gd name="connsiteY0" fmla="*/ 0 h 1752600"/>
                  <a:gd name="connsiteX1" fmla="*/ 1602942 w 2602498"/>
                  <a:gd name="connsiteY1" fmla="*/ 386353 h 1752600"/>
                  <a:gd name="connsiteX2" fmla="*/ 1630623 w 2602498"/>
                  <a:gd name="connsiteY2" fmla="*/ 437351 h 1752600"/>
                  <a:gd name="connsiteX3" fmla="*/ 2072993 w 2602498"/>
                  <a:gd name="connsiteY3" fmla="*/ 437351 h 1752600"/>
                  <a:gd name="connsiteX4" fmla="*/ 2072993 w 2602498"/>
                  <a:gd name="connsiteY4" fmla="*/ 181260 h 1752600"/>
                  <a:gd name="connsiteX5" fmla="*/ 2602498 w 2602498"/>
                  <a:gd name="connsiteY5" fmla="*/ 871235 h 1752600"/>
                  <a:gd name="connsiteX6" fmla="*/ 2072993 w 2602498"/>
                  <a:gd name="connsiteY6" fmla="*/ 1561210 h 1752600"/>
                  <a:gd name="connsiteX7" fmla="*/ 2072993 w 2602498"/>
                  <a:gd name="connsiteY7" fmla="*/ 1305119 h 1752600"/>
                  <a:gd name="connsiteX8" fmla="*/ 1636121 w 2602498"/>
                  <a:gd name="connsiteY8" fmla="*/ 1305119 h 1752600"/>
                  <a:gd name="connsiteX9" fmla="*/ 1602942 w 2602498"/>
                  <a:gd name="connsiteY9" fmla="*/ 1366248 h 1752600"/>
                  <a:gd name="connsiteX10" fmla="*/ 876300 w 2602498"/>
                  <a:gd name="connsiteY10" fmla="*/ 1752600 h 1752600"/>
                  <a:gd name="connsiteX11" fmla="*/ 0 w 2602498"/>
                  <a:gd name="connsiteY11" fmla="*/ 876300 h 1752600"/>
                  <a:gd name="connsiteX12" fmla="*/ 876300 w 2602498"/>
                  <a:gd name="connsiteY12"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2498" h="1752600">
                    <a:moveTo>
                      <a:pt x="876300" y="0"/>
                    </a:moveTo>
                    <a:cubicBezTo>
                      <a:pt x="1178779" y="0"/>
                      <a:pt x="1445464" y="153255"/>
                      <a:pt x="1602942" y="386353"/>
                    </a:cubicBezTo>
                    <a:lnTo>
                      <a:pt x="1630623" y="437351"/>
                    </a:lnTo>
                    <a:lnTo>
                      <a:pt x="2072993" y="437351"/>
                    </a:lnTo>
                    <a:lnTo>
                      <a:pt x="2072993" y="181260"/>
                    </a:lnTo>
                    <a:lnTo>
                      <a:pt x="2602498" y="871235"/>
                    </a:lnTo>
                    <a:lnTo>
                      <a:pt x="2072993" y="1561210"/>
                    </a:lnTo>
                    <a:lnTo>
                      <a:pt x="2072993" y="1305119"/>
                    </a:lnTo>
                    <a:lnTo>
                      <a:pt x="1636121" y="1305119"/>
                    </a:lnTo>
                    <a:lnTo>
                      <a:pt x="1602942" y="1366248"/>
                    </a:lnTo>
                    <a:cubicBezTo>
                      <a:pt x="1445464" y="1599345"/>
                      <a:pt x="1178779" y="1752600"/>
                      <a:pt x="876300" y="1752600"/>
                    </a:cubicBezTo>
                    <a:cubicBezTo>
                      <a:pt x="392333" y="1752600"/>
                      <a:pt x="0" y="1360267"/>
                      <a:pt x="0" y="876300"/>
                    </a:cubicBezTo>
                    <a:cubicBezTo>
                      <a:pt x="0" y="392333"/>
                      <a:pt x="392333" y="0"/>
                      <a:pt x="876300" y="0"/>
                    </a:cubicBezTo>
                    <a:close/>
                  </a:path>
                </a:pathLst>
              </a:custGeom>
              <a:solidFill>
                <a:schemeClr val="accent1">
                  <a:alpha val="7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Freeform 48"/>
              <p:cNvSpPr>
                <a:spLocks noChangeAspect="1"/>
              </p:cNvSpPr>
              <p:nvPr/>
            </p:nvSpPr>
            <p:spPr bwMode="black">
              <a:xfrm>
                <a:off x="6796035" y="2986243"/>
                <a:ext cx="512200" cy="449598"/>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rgbClr val="FFFFFF"/>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5" tIns="143371" rIns="179215" bIns="143371" numCol="1" spcCol="0" rtlCol="0" fromWordArt="0" anchor="t" anchorCtr="0" forceAA="0" compatLnSpc="1">
                <a:prstTxWarp prst="textNoShape">
                  <a:avLst/>
                </a:prstTxWarp>
                <a:noAutofit/>
              </a:bodyPr>
              <a:lstStyle/>
              <a:p>
                <a:pPr marL="0" marR="0" lvl="0" indent="0" algn="ctr" defTabSz="91374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25" name="Rectangle 24"/>
          <p:cNvSpPr/>
          <p:nvPr/>
        </p:nvSpPr>
        <p:spPr bwMode="auto">
          <a:xfrm>
            <a:off x="333844" y="4526051"/>
            <a:ext cx="2558745" cy="372277"/>
          </a:xfrm>
          <a:prstGeom prst="rect">
            <a:avLst/>
          </a:prstGeom>
          <a:solidFill>
            <a:schemeClr val="accent1">
              <a:alpha val="55000"/>
            </a:schemeClr>
          </a:solidFill>
          <a:ln w="190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Semibold" panose="020B0702040204020203" pitchFamily="34" charset="0"/>
              </a:rPr>
              <a:t>Plan &amp; Prepare</a:t>
            </a:r>
          </a:p>
        </p:txBody>
      </p:sp>
      <p:sp>
        <p:nvSpPr>
          <p:cNvPr id="26" name="Rectangle 25"/>
          <p:cNvSpPr/>
          <p:nvPr/>
        </p:nvSpPr>
        <p:spPr bwMode="auto">
          <a:xfrm>
            <a:off x="2912352" y="4526051"/>
            <a:ext cx="1878589" cy="372277"/>
          </a:xfrm>
          <a:prstGeom prst="rect">
            <a:avLst/>
          </a:prstGeom>
          <a:solidFill>
            <a:schemeClr val="accent1">
              <a:alpha val="78000"/>
            </a:schemeClr>
          </a:solidFill>
          <a:ln w="190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Semibold" panose="020B0702040204020203" pitchFamily="34" charset="0"/>
              </a:rPr>
              <a:t>Pilot</a:t>
            </a:r>
          </a:p>
        </p:txBody>
      </p:sp>
      <p:sp>
        <p:nvSpPr>
          <p:cNvPr id="27" name="Rectangle 26"/>
          <p:cNvSpPr/>
          <p:nvPr/>
        </p:nvSpPr>
        <p:spPr bwMode="auto">
          <a:xfrm>
            <a:off x="4810704" y="4526051"/>
            <a:ext cx="5648516" cy="372277"/>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Deploy / Use</a:t>
            </a:r>
          </a:p>
        </p:txBody>
      </p:sp>
      <p:sp>
        <p:nvSpPr>
          <p:cNvPr id="28" name="TextBox 27"/>
          <p:cNvSpPr txBox="1"/>
          <p:nvPr/>
        </p:nvSpPr>
        <p:spPr>
          <a:xfrm>
            <a:off x="333844" y="4939858"/>
            <a:ext cx="2558745" cy="613487"/>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6+ months of active development</a:t>
            </a:r>
          </a:p>
        </p:txBody>
      </p:sp>
      <p:sp>
        <p:nvSpPr>
          <p:cNvPr id="29" name="TextBox 28"/>
          <p:cNvSpPr txBox="1"/>
          <p:nvPr/>
        </p:nvSpPr>
        <p:spPr>
          <a:xfrm>
            <a:off x="2892588" y="4939856"/>
            <a:ext cx="2693266" cy="699678"/>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~4 months </a:t>
            </a:r>
          </a:p>
          <a:p>
            <a:pPr marL="0" marR="0" lvl="0" indent="0" algn="ctr" defTabSz="932215" eaLnBrk="1" fontAlgn="auto" latinLnBrk="0" hangingPunct="1">
              <a:lnSpc>
                <a:spcPct val="90000"/>
              </a:lnSpc>
              <a:spcBef>
                <a:spcPts val="612"/>
              </a:spcBef>
              <a:spcAft>
                <a:spcPts val="0"/>
              </a:spcAft>
              <a:buClrTx/>
              <a:buSzTx/>
              <a:buFontTx/>
              <a:buNone/>
              <a:tabLst/>
              <a:defRPr/>
            </a:pPr>
            <a:endParaRPr kumimoji="0" lang="en-US" sz="1399" b="0" i="0" u="none" strike="noStrike" kern="0" cap="none" spc="0" normalizeH="0" baseline="0" noProof="0" dirty="0">
              <a:ln>
                <a:noFill/>
              </a:ln>
              <a:solidFill>
                <a:srgbClr val="505050"/>
              </a:solidFill>
              <a:effectLst/>
              <a:uLnTx/>
              <a:uFillTx/>
              <a:latin typeface="Segoe UI"/>
            </a:endParaRPr>
          </a:p>
        </p:txBody>
      </p:sp>
      <p:sp>
        <p:nvSpPr>
          <p:cNvPr id="30" name="TextBox 29"/>
          <p:cNvSpPr txBox="1"/>
          <p:nvPr/>
        </p:nvSpPr>
        <p:spPr>
          <a:xfrm>
            <a:off x="4810704" y="4939855"/>
            <a:ext cx="5648515" cy="699678"/>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12+ months </a:t>
            </a:r>
          </a:p>
          <a:p>
            <a:pPr marL="0" marR="0" lvl="0" indent="0" algn="ctr" defTabSz="932215" eaLnBrk="1" fontAlgn="auto" latinLnBrk="0" hangingPunct="1">
              <a:lnSpc>
                <a:spcPct val="90000"/>
              </a:lnSpc>
              <a:spcBef>
                <a:spcPts val="612"/>
              </a:spcBef>
              <a:spcAft>
                <a:spcPts val="0"/>
              </a:spcAft>
              <a:buClrTx/>
              <a:buSzTx/>
              <a:buFontTx/>
              <a:buNone/>
              <a:tabLst/>
              <a:defRPr/>
            </a:pPr>
            <a:endParaRPr kumimoji="0" lang="en-US" sz="1399" b="0" i="0" u="none" strike="noStrike" kern="0" cap="none" spc="0" normalizeH="0" baseline="0" noProof="0" dirty="0">
              <a:ln>
                <a:noFill/>
              </a:ln>
              <a:solidFill>
                <a:srgbClr val="505050"/>
              </a:solidFill>
              <a:effectLst/>
              <a:uLnTx/>
              <a:uFillTx/>
              <a:latin typeface="Segoe UI"/>
            </a:endParaRPr>
          </a:p>
        </p:txBody>
      </p:sp>
      <p:sp>
        <p:nvSpPr>
          <p:cNvPr id="31" name="Right Brace 30"/>
          <p:cNvSpPr/>
          <p:nvPr/>
        </p:nvSpPr>
        <p:spPr>
          <a:xfrm rot="5400000">
            <a:off x="7025516" y="1033961"/>
            <a:ext cx="274320" cy="8540184"/>
          </a:xfrm>
          <a:prstGeom prst="rightBrace">
            <a:avLst>
              <a:gd name="adj1" fmla="val 82407"/>
              <a:gd name="adj2" fmla="val 50175"/>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32" name="TextBox 31"/>
          <p:cNvSpPr txBox="1"/>
          <p:nvPr/>
        </p:nvSpPr>
        <p:spPr>
          <a:xfrm>
            <a:off x="2892584" y="5436408"/>
            <a:ext cx="7566635" cy="419716"/>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18+ months to pilot, deploy, and use each release</a:t>
            </a:r>
          </a:p>
        </p:txBody>
      </p:sp>
      <p:sp>
        <p:nvSpPr>
          <p:cNvPr id="33" name="Diamond 32"/>
          <p:cNvSpPr/>
          <p:nvPr/>
        </p:nvSpPr>
        <p:spPr bwMode="auto">
          <a:xfrm>
            <a:off x="2706754" y="4522413"/>
            <a:ext cx="391433" cy="372277"/>
          </a:xfrm>
          <a:prstGeom prst="diamond">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4" name="Rectangle 33"/>
          <p:cNvSpPr/>
          <p:nvPr/>
        </p:nvSpPr>
        <p:spPr bwMode="auto">
          <a:xfrm>
            <a:off x="10478981" y="4524388"/>
            <a:ext cx="953787" cy="375602"/>
          </a:xfrm>
          <a:prstGeom prst="rect">
            <a:avLst/>
          </a:prstGeom>
          <a:solidFill>
            <a:schemeClr val="tx2">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32"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Grace</a:t>
            </a:r>
          </a:p>
        </p:txBody>
      </p:sp>
      <p:sp>
        <p:nvSpPr>
          <p:cNvPr id="35" name="TextBox 34"/>
          <p:cNvSpPr txBox="1"/>
          <p:nvPr/>
        </p:nvSpPr>
        <p:spPr>
          <a:xfrm>
            <a:off x="4625870" y="1438314"/>
            <a:ext cx="1919968" cy="613487"/>
          </a:xfrm>
          <a:prstGeom prst="rect">
            <a:avLst/>
          </a:prstGeom>
          <a:noFill/>
        </p:spPr>
        <p:txBody>
          <a:bodyPr wrap="square" lIns="139851" tIns="111880" rIns="139851" bIns="111880" rtlCol="0" anchor="ctr">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1" i="0" u="none" strike="noStrike" kern="0" cap="none" spc="-3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New Windows 10 Release</a:t>
            </a:r>
          </a:p>
        </p:txBody>
      </p:sp>
      <p:grpSp>
        <p:nvGrpSpPr>
          <p:cNvPr id="36" name="Group 35"/>
          <p:cNvGrpSpPr/>
          <p:nvPr/>
        </p:nvGrpSpPr>
        <p:grpSpPr>
          <a:xfrm>
            <a:off x="225747" y="5801096"/>
            <a:ext cx="12209846" cy="662663"/>
            <a:chOff x="225747" y="6225231"/>
            <a:chExt cx="12209846" cy="662663"/>
          </a:xfrm>
        </p:grpSpPr>
        <p:grpSp>
          <p:nvGrpSpPr>
            <p:cNvPr id="37" name="Group 36"/>
            <p:cNvGrpSpPr/>
            <p:nvPr/>
          </p:nvGrpSpPr>
          <p:grpSpPr>
            <a:xfrm>
              <a:off x="2944239" y="6225231"/>
              <a:ext cx="9491354" cy="662663"/>
              <a:chOff x="3073026" y="6225231"/>
              <a:chExt cx="9491354" cy="662663"/>
            </a:xfrm>
          </p:grpSpPr>
          <p:sp>
            <p:nvSpPr>
              <p:cNvPr id="40" name="Right Arrow 39"/>
              <p:cNvSpPr/>
              <p:nvPr/>
            </p:nvSpPr>
            <p:spPr bwMode="auto">
              <a:xfrm>
                <a:off x="11343310" y="6225231"/>
                <a:ext cx="1221070" cy="662663"/>
              </a:xfrm>
              <a:prstGeom prst="right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ectangle 40"/>
              <p:cNvSpPr/>
              <p:nvPr/>
            </p:nvSpPr>
            <p:spPr bwMode="auto">
              <a:xfrm>
                <a:off x="3073026" y="6362964"/>
                <a:ext cx="2522710" cy="372277"/>
              </a:xfrm>
              <a:prstGeom prst="rect">
                <a:avLst/>
              </a:prstGeom>
              <a:solidFill>
                <a:schemeClr val="accent1">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Plan &amp; Prepare</a:t>
                </a:r>
              </a:p>
            </p:txBody>
          </p:sp>
          <p:sp>
            <p:nvSpPr>
              <p:cNvPr id="42" name="Rectangle 41"/>
              <p:cNvSpPr/>
              <p:nvPr/>
            </p:nvSpPr>
            <p:spPr bwMode="auto">
              <a:xfrm>
                <a:off x="5615188" y="6362964"/>
                <a:ext cx="1859138" cy="372277"/>
              </a:xfrm>
              <a:prstGeom prst="rect">
                <a:avLst/>
              </a:prstGeom>
              <a:solidFill>
                <a:schemeClr val="accent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Pilot</a:t>
                </a:r>
              </a:p>
            </p:txBody>
          </p:sp>
          <p:sp>
            <p:nvSpPr>
              <p:cNvPr id="43" name="Rectangle 42"/>
              <p:cNvSpPr/>
              <p:nvPr/>
            </p:nvSpPr>
            <p:spPr bwMode="auto">
              <a:xfrm>
                <a:off x="7494531" y="6362964"/>
                <a:ext cx="4755799" cy="372277"/>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Deploy / Use</a:t>
                </a:r>
              </a:p>
            </p:txBody>
          </p:sp>
        </p:grpSp>
        <p:sp>
          <p:nvSpPr>
            <p:cNvPr id="38" name="Diamond 37"/>
            <p:cNvSpPr/>
            <p:nvPr/>
          </p:nvSpPr>
          <p:spPr bwMode="auto">
            <a:xfrm>
              <a:off x="5280958" y="6370425"/>
              <a:ext cx="391433" cy="372277"/>
            </a:xfrm>
            <a:prstGeom prst="diamond">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9" name="TextBox 38"/>
            <p:cNvSpPr txBox="1"/>
            <p:nvPr/>
          </p:nvSpPr>
          <p:spPr>
            <a:xfrm>
              <a:off x="225747" y="6339301"/>
              <a:ext cx="2558745" cy="419716"/>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The process repeats…</a:t>
              </a:r>
            </a:p>
          </p:txBody>
        </p:sp>
      </p:grpSp>
      <p:sp>
        <p:nvSpPr>
          <p:cNvPr id="44" name="TextBox 43"/>
          <p:cNvSpPr txBox="1"/>
          <p:nvPr/>
        </p:nvSpPr>
        <p:spPr>
          <a:xfrm>
            <a:off x="10478981" y="4883630"/>
            <a:ext cx="924449" cy="690431"/>
          </a:xfrm>
          <a:prstGeom prst="rect">
            <a:avLst/>
          </a:prstGeom>
          <a:noFill/>
        </p:spPr>
        <p:txBody>
          <a:bodyPr wrap="square" lIns="139851" tIns="111880" rIns="139851" bIns="111880" rtlCol="0">
            <a:spAutoFit/>
          </a:bodyPr>
          <a:lstStyle/>
          <a:p>
            <a:pPr marL="0" marR="0" lvl="0" indent="0" algn="ctr" defTabSz="932215" eaLnBrk="1" fontAlgn="auto" latinLnBrk="0" hangingPunct="1">
              <a:lnSpc>
                <a:spcPct val="90000"/>
              </a:lnSpc>
              <a:spcBef>
                <a:spcPts val="612"/>
              </a:spcBef>
              <a:spcAft>
                <a:spcPts val="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a:rPr>
              <a:t>60 days</a:t>
            </a:r>
          </a:p>
          <a:p>
            <a:pPr marL="0" marR="0" lvl="0" indent="0" algn="ctr" defTabSz="932215" eaLnBrk="1" fontAlgn="auto" latinLnBrk="0" hangingPunct="1">
              <a:lnSpc>
                <a:spcPct val="90000"/>
              </a:lnSpc>
              <a:spcBef>
                <a:spcPts val="612"/>
              </a:spcBef>
              <a:spcAft>
                <a:spcPts val="0"/>
              </a:spcAft>
              <a:buClrTx/>
              <a:buSzTx/>
              <a:buFontTx/>
              <a:buNone/>
              <a:tabLst/>
              <a:defRPr/>
            </a:pPr>
            <a:endParaRPr kumimoji="0" lang="en-US" sz="1399" b="0" i="0" u="none" strike="noStrike" kern="0" cap="none" spc="0" normalizeH="0" baseline="0" noProof="0" dirty="0">
              <a:ln>
                <a:noFill/>
              </a:ln>
              <a:solidFill>
                <a:srgbClr val="505050"/>
              </a:solidFill>
              <a:effectLst/>
              <a:uLnTx/>
              <a:uFillTx/>
              <a:latin typeface="Segoe UI"/>
            </a:endParaRPr>
          </a:p>
        </p:txBody>
      </p:sp>
    </p:spTree>
    <p:extLst>
      <p:ext uri="{BB962C8B-B14F-4D97-AF65-F5344CB8AC3E}">
        <p14:creationId xmlns:p14="http://schemas.microsoft.com/office/powerpoint/2010/main" val="3891886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317" y="5070566"/>
            <a:ext cx="12435840" cy="9144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1"/>
          <p:cNvSpPr>
            <a:spLocks noGrp="1"/>
          </p:cNvSpPr>
          <p:nvPr>
            <p:ph type="title"/>
          </p:nvPr>
        </p:nvSpPr>
        <p:spPr>
          <a:xfrm>
            <a:off x="274639" y="197300"/>
            <a:ext cx="11889564" cy="917575"/>
          </a:xfrm>
        </p:spPr>
        <p:txBody>
          <a:bodyPr/>
          <a:lstStyle/>
          <a:p>
            <a:r>
              <a:rPr lang="en-US" dirty="0"/>
              <a:t>Windows as a service: Establishing a rhythm</a:t>
            </a:r>
            <a:br>
              <a:rPr lang="en-US" dirty="0"/>
            </a:br>
            <a:r>
              <a:rPr lang="en-US" sz="3200" dirty="0"/>
              <a:t>Two releases supported in market</a:t>
            </a:r>
            <a:endParaRPr lang="en-US" dirty="0"/>
          </a:p>
        </p:txBody>
      </p:sp>
      <p:sp>
        <p:nvSpPr>
          <p:cNvPr id="5" name="Rectangle 4"/>
          <p:cNvSpPr/>
          <p:nvPr/>
        </p:nvSpPr>
        <p:spPr bwMode="auto">
          <a:xfrm>
            <a:off x="317" y="4086407"/>
            <a:ext cx="12435840" cy="9144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Rectangle 5"/>
          <p:cNvSpPr/>
          <p:nvPr/>
        </p:nvSpPr>
        <p:spPr bwMode="auto">
          <a:xfrm>
            <a:off x="317" y="3088056"/>
            <a:ext cx="12435840" cy="9144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 name="Rectangle 6"/>
          <p:cNvSpPr/>
          <p:nvPr/>
        </p:nvSpPr>
        <p:spPr bwMode="auto">
          <a:xfrm>
            <a:off x="317" y="2096801"/>
            <a:ext cx="12435840" cy="9144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cxnSp>
        <p:nvCxnSpPr>
          <p:cNvPr id="8" name="Straight Connector 7"/>
          <p:cNvCxnSpPr/>
          <p:nvPr/>
        </p:nvCxnSpPr>
        <p:spPr>
          <a:xfrm>
            <a:off x="10683562"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p:cNvCxnSpPr/>
          <p:nvPr/>
        </p:nvCxnSpPr>
        <p:spPr>
          <a:xfrm>
            <a:off x="8525781"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4214005"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a:off x="6410167"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a:off x="5324102"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p:cNvCxnSpPr/>
          <p:nvPr/>
        </p:nvCxnSpPr>
        <p:spPr>
          <a:xfrm>
            <a:off x="3126119"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a:xfrm>
            <a:off x="7467974"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p:nvPr/>
        </p:nvCxnSpPr>
        <p:spPr>
          <a:xfrm>
            <a:off x="9606472"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p:cNvSpPr txBox="1"/>
          <p:nvPr/>
        </p:nvSpPr>
        <p:spPr>
          <a:xfrm>
            <a:off x="1803080" y="2636549"/>
            <a:ext cx="1323041"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a:t>
            </a:r>
            <a:r>
              <a:rPr kumimoji="0" lang="en-US" sz="1100" b="0" i="0" u="none" strike="noStrike" kern="0" cap="none" spc="0" normalizeH="0" baseline="0" noProof="0" dirty="0">
                <a:ln>
                  <a:noFill/>
                </a:ln>
                <a:solidFill>
                  <a:sysClr val="windowText" lastClr="000000"/>
                </a:solidFill>
                <a:effectLst/>
                <a:uLnTx/>
                <a:uFillTx/>
                <a:latin typeface="Segoe UI"/>
              </a:rPr>
              <a:t>done</a:t>
            </a:r>
            <a:r>
              <a:rPr kumimoji="0" lang="en-US" sz="1100" b="0" i="0" u="none" strike="noStrike" kern="0" cap="none" spc="-31" normalizeH="0" baseline="0" noProof="0" dirty="0">
                <a:ln>
                  <a:noFill/>
                </a:ln>
                <a:solidFill>
                  <a:sysClr val="windowText" lastClr="000000"/>
                </a:solidFill>
                <a:effectLst/>
                <a:uLnTx/>
                <a:uFillTx/>
                <a:latin typeface="Segoe UI"/>
              </a:rPr>
              <a:t>)</a:t>
            </a:r>
          </a:p>
        </p:txBody>
      </p:sp>
      <p:sp>
        <p:nvSpPr>
          <p:cNvPr id="18" name="TextBox 17"/>
          <p:cNvSpPr txBox="1"/>
          <p:nvPr/>
        </p:nvSpPr>
        <p:spPr>
          <a:xfrm>
            <a:off x="3126121" y="2636549"/>
            <a:ext cx="1087884"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4 </a:t>
            </a:r>
            <a:r>
              <a:rPr kumimoji="0" lang="en-US" sz="1100" b="0" i="0" u="none" strike="noStrike" kern="0" cap="none" spc="0" normalizeH="0" baseline="0" noProof="0" dirty="0">
                <a:ln>
                  <a:noFill/>
                </a:ln>
                <a:solidFill>
                  <a:sysClr val="windowText" lastClr="000000"/>
                </a:solidFill>
                <a:effectLst/>
                <a:uLnTx/>
                <a:uFillTx/>
                <a:latin typeface="Segoe UI"/>
              </a:rPr>
              <a:t>months</a:t>
            </a:r>
          </a:p>
        </p:txBody>
      </p:sp>
      <p:sp>
        <p:nvSpPr>
          <p:cNvPr id="19" name="TextBox 18"/>
          <p:cNvSpPr txBox="1"/>
          <p:nvPr/>
        </p:nvSpPr>
        <p:spPr>
          <a:xfrm>
            <a:off x="4282602" y="2636549"/>
            <a:ext cx="3108237" cy="625938"/>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12 </a:t>
            </a:r>
            <a:r>
              <a:rPr kumimoji="0" lang="en-US" sz="1100" b="0" i="0" u="none" strike="noStrike" kern="0" cap="none" spc="0" normalizeH="0" baseline="0" noProof="0" dirty="0">
                <a:ln>
                  <a:noFill/>
                </a:ln>
                <a:solidFill>
                  <a:sysClr val="windowText" lastClr="000000"/>
                </a:solidFill>
                <a:effectLst/>
                <a:uLnTx/>
                <a:uFillTx/>
                <a:latin typeface="Segoe UI"/>
              </a:rPr>
              <a:t>months</a:t>
            </a:r>
          </a:p>
          <a:p>
            <a:pPr marL="0" marR="0" lvl="0" indent="0" algn="ctr" defTabSz="950766" eaLnBrk="1" fontAlgn="auto" latinLnBrk="0" hangingPunct="1">
              <a:lnSpc>
                <a:spcPct val="90000"/>
              </a:lnSpc>
              <a:spcBef>
                <a:spcPts val="624"/>
              </a:spcBef>
              <a:spcAft>
                <a:spcPts val="0"/>
              </a:spcAft>
              <a:buClrTx/>
              <a:buSzTx/>
              <a:buFontTx/>
              <a:buNone/>
              <a:tabLst/>
              <a:defRPr/>
            </a:pPr>
            <a:endParaRPr kumimoji="0" lang="en-US" sz="1200" b="0" i="0" u="none" strike="noStrike" kern="0" cap="none" spc="-31" normalizeH="0" baseline="0" noProof="0" dirty="0">
              <a:ln>
                <a:noFill/>
              </a:ln>
              <a:solidFill>
                <a:schemeClr val="bg1"/>
              </a:solidFill>
              <a:effectLst/>
              <a:uLnTx/>
              <a:uFillTx/>
              <a:latin typeface="Segoe UI"/>
            </a:endParaRPr>
          </a:p>
        </p:txBody>
      </p:sp>
      <p:sp>
        <p:nvSpPr>
          <p:cNvPr id="20" name="TextBox 19"/>
          <p:cNvSpPr txBox="1"/>
          <p:nvPr/>
        </p:nvSpPr>
        <p:spPr>
          <a:xfrm>
            <a:off x="232715" y="2276236"/>
            <a:ext cx="1445652" cy="555531"/>
          </a:xfrm>
          <a:prstGeom prst="rect">
            <a:avLst/>
          </a:prstGeom>
          <a:noFill/>
        </p:spPr>
        <p:txBody>
          <a:bodyPr wrap="square" lIns="186494" tIns="149196" rIns="186494" bIns="149196" rtlCol="0">
            <a:spAutoFit/>
          </a:bodyPr>
          <a:lstStyle/>
          <a:p>
            <a:pPr marL="0" marR="0" lvl="0" indent="0" defTabSz="932418"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1507</a:t>
            </a:r>
          </a:p>
        </p:txBody>
      </p:sp>
      <p:sp>
        <p:nvSpPr>
          <p:cNvPr id="21" name="TextBox 20"/>
          <p:cNvSpPr txBox="1"/>
          <p:nvPr/>
        </p:nvSpPr>
        <p:spPr>
          <a:xfrm>
            <a:off x="232715" y="3267491"/>
            <a:ext cx="1445652" cy="555531"/>
          </a:xfrm>
          <a:prstGeom prst="rect">
            <a:avLst/>
          </a:prstGeom>
          <a:noFill/>
        </p:spPr>
        <p:txBody>
          <a:bodyPr wrap="square" lIns="186494" tIns="149196" rIns="186494" bIns="149196" rtlCol="0">
            <a:spAutoFit/>
          </a:bodyPr>
          <a:lstStyle/>
          <a:p>
            <a:pPr marL="0" marR="0" lvl="0" indent="0" defTabSz="932418"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1511</a:t>
            </a:r>
          </a:p>
        </p:txBody>
      </p:sp>
      <p:sp>
        <p:nvSpPr>
          <p:cNvPr id="22" name="TextBox 21"/>
          <p:cNvSpPr txBox="1"/>
          <p:nvPr/>
        </p:nvSpPr>
        <p:spPr>
          <a:xfrm>
            <a:off x="4693112" y="4667297"/>
            <a:ext cx="1323041"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~8 months</a:t>
            </a:r>
          </a:p>
        </p:txBody>
      </p:sp>
      <p:sp>
        <p:nvSpPr>
          <p:cNvPr id="23" name="TextBox 22"/>
          <p:cNvSpPr txBox="1"/>
          <p:nvPr/>
        </p:nvSpPr>
        <p:spPr>
          <a:xfrm>
            <a:off x="6384326" y="4638627"/>
            <a:ext cx="1087884"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4 months</a:t>
            </a:r>
          </a:p>
        </p:txBody>
      </p:sp>
      <p:sp>
        <p:nvSpPr>
          <p:cNvPr id="24" name="TextBox 23"/>
          <p:cNvSpPr txBox="1"/>
          <p:nvPr/>
        </p:nvSpPr>
        <p:spPr>
          <a:xfrm>
            <a:off x="7316648" y="4638627"/>
            <a:ext cx="4510562" cy="625938"/>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~16 months</a:t>
            </a:r>
          </a:p>
          <a:p>
            <a:pPr marL="0" marR="0" lvl="0" indent="0" algn="ctr" defTabSz="950766" eaLnBrk="1" fontAlgn="auto" latinLnBrk="0" hangingPunct="1">
              <a:lnSpc>
                <a:spcPct val="90000"/>
              </a:lnSpc>
              <a:spcBef>
                <a:spcPts val="624"/>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Segoe UI"/>
            </a:endParaRPr>
          </a:p>
        </p:txBody>
      </p:sp>
      <p:sp>
        <p:nvSpPr>
          <p:cNvPr id="25" name="TextBox 24"/>
          <p:cNvSpPr txBox="1"/>
          <p:nvPr/>
        </p:nvSpPr>
        <p:spPr>
          <a:xfrm>
            <a:off x="232715" y="4123226"/>
            <a:ext cx="2252671" cy="550605"/>
          </a:xfrm>
          <a:prstGeom prst="rect">
            <a:avLst/>
          </a:prstGeom>
          <a:noFill/>
        </p:spPr>
        <p:txBody>
          <a:bodyPr wrap="square" lIns="186494" tIns="149196" rIns="186494" bIns="149196" rtlCol="0">
            <a:spAutoFit/>
          </a:bodyPr>
          <a:lstStyle/>
          <a:p>
            <a:pPr marL="0" marR="0" lvl="0" indent="0" defTabSz="932418"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1607</a:t>
            </a:r>
          </a:p>
        </p:txBody>
      </p:sp>
      <p:sp>
        <p:nvSpPr>
          <p:cNvPr id="26" name="TextBox 25"/>
          <p:cNvSpPr txBox="1"/>
          <p:nvPr/>
        </p:nvSpPr>
        <p:spPr>
          <a:xfrm>
            <a:off x="2432528" y="1791254"/>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July</a:t>
            </a:r>
          </a:p>
        </p:txBody>
      </p:sp>
      <p:sp>
        <p:nvSpPr>
          <p:cNvPr id="27" name="TextBox 26"/>
          <p:cNvSpPr txBox="1"/>
          <p:nvPr/>
        </p:nvSpPr>
        <p:spPr>
          <a:xfrm>
            <a:off x="3552487" y="1781228"/>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Nov</a:t>
            </a:r>
          </a:p>
        </p:txBody>
      </p:sp>
      <p:sp>
        <p:nvSpPr>
          <p:cNvPr id="28" name="TextBox 27"/>
          <p:cNvSpPr txBox="1"/>
          <p:nvPr/>
        </p:nvSpPr>
        <p:spPr>
          <a:xfrm>
            <a:off x="4659906" y="1772251"/>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Feb</a:t>
            </a:r>
          </a:p>
        </p:txBody>
      </p:sp>
      <p:sp>
        <p:nvSpPr>
          <p:cNvPr id="29" name="TextBox 28"/>
          <p:cNvSpPr txBox="1"/>
          <p:nvPr/>
        </p:nvSpPr>
        <p:spPr>
          <a:xfrm>
            <a:off x="5736621" y="1785485"/>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July</a:t>
            </a:r>
          </a:p>
        </p:txBody>
      </p:sp>
      <p:sp>
        <p:nvSpPr>
          <p:cNvPr id="30" name="TextBox 29"/>
          <p:cNvSpPr txBox="1"/>
          <p:nvPr/>
        </p:nvSpPr>
        <p:spPr>
          <a:xfrm>
            <a:off x="6806455" y="1794314"/>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Nov</a:t>
            </a:r>
          </a:p>
        </p:txBody>
      </p:sp>
      <p:sp>
        <p:nvSpPr>
          <p:cNvPr id="31" name="TextBox 30"/>
          <p:cNvSpPr txBox="1"/>
          <p:nvPr/>
        </p:nvSpPr>
        <p:spPr>
          <a:xfrm>
            <a:off x="7817197" y="1785336"/>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Feb</a:t>
            </a:r>
          </a:p>
        </p:txBody>
      </p:sp>
      <p:sp>
        <p:nvSpPr>
          <p:cNvPr id="32" name="TextBox 31"/>
          <p:cNvSpPr txBox="1"/>
          <p:nvPr/>
        </p:nvSpPr>
        <p:spPr>
          <a:xfrm>
            <a:off x="8905149" y="1772250"/>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July</a:t>
            </a:r>
          </a:p>
        </p:txBody>
      </p:sp>
      <p:sp>
        <p:nvSpPr>
          <p:cNvPr id="33" name="TextBox 32"/>
          <p:cNvSpPr txBox="1"/>
          <p:nvPr/>
        </p:nvSpPr>
        <p:spPr>
          <a:xfrm>
            <a:off x="3064800" y="3648674"/>
            <a:ext cx="1323041"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4 months</a:t>
            </a:r>
          </a:p>
        </p:txBody>
      </p:sp>
      <p:sp>
        <p:nvSpPr>
          <p:cNvPr id="34" name="TextBox 33"/>
          <p:cNvSpPr txBox="1"/>
          <p:nvPr/>
        </p:nvSpPr>
        <p:spPr>
          <a:xfrm>
            <a:off x="4225793" y="3648674"/>
            <a:ext cx="1087883"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4 </a:t>
            </a:r>
            <a:r>
              <a:rPr kumimoji="0" lang="en-US" sz="1100" b="0" i="0" u="none" strike="noStrike" kern="0" cap="none" spc="0" normalizeH="0" baseline="0" noProof="0" dirty="0">
                <a:ln>
                  <a:noFill/>
                </a:ln>
                <a:solidFill>
                  <a:sysClr val="windowText" lastClr="000000"/>
                </a:solidFill>
                <a:effectLst/>
                <a:uLnTx/>
                <a:uFillTx/>
                <a:latin typeface="Segoe UI"/>
              </a:rPr>
              <a:t>months</a:t>
            </a:r>
          </a:p>
        </p:txBody>
      </p:sp>
      <p:sp>
        <p:nvSpPr>
          <p:cNvPr id="35" name="TextBox 34"/>
          <p:cNvSpPr txBox="1"/>
          <p:nvPr/>
        </p:nvSpPr>
        <p:spPr>
          <a:xfrm>
            <a:off x="5646967" y="3635433"/>
            <a:ext cx="4697353"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 20 </a:t>
            </a:r>
            <a:r>
              <a:rPr kumimoji="0" lang="en-US" sz="1100" b="0" i="0" u="none" strike="noStrike" kern="0" cap="none" spc="0" normalizeH="0" baseline="0" noProof="0" dirty="0">
                <a:ln>
                  <a:noFill/>
                </a:ln>
                <a:solidFill>
                  <a:sysClr val="windowText" lastClr="000000"/>
                </a:solidFill>
                <a:effectLst/>
                <a:uLnTx/>
                <a:uFillTx/>
                <a:latin typeface="Segoe UI"/>
              </a:rPr>
              <a:t>months</a:t>
            </a:r>
            <a:endParaRPr kumimoji="0" lang="en-US" sz="1200" b="0" i="0" u="none" strike="noStrike" kern="0" cap="none" spc="0" normalizeH="0" baseline="0" noProof="0" dirty="0">
              <a:ln>
                <a:noFill/>
              </a:ln>
              <a:solidFill>
                <a:sysClr val="windowText" lastClr="000000"/>
              </a:solidFill>
              <a:effectLst/>
              <a:uLnTx/>
              <a:uFillTx/>
              <a:latin typeface="Segoe UI"/>
            </a:endParaRPr>
          </a:p>
        </p:txBody>
      </p:sp>
      <p:sp>
        <p:nvSpPr>
          <p:cNvPr id="37" name="TextBox 36"/>
          <p:cNvSpPr txBox="1"/>
          <p:nvPr/>
        </p:nvSpPr>
        <p:spPr>
          <a:xfrm>
            <a:off x="10022041" y="1781228"/>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Nov</a:t>
            </a:r>
          </a:p>
        </p:txBody>
      </p:sp>
      <p:sp>
        <p:nvSpPr>
          <p:cNvPr id="38" name="Rectangle 37"/>
          <p:cNvSpPr/>
          <p:nvPr/>
        </p:nvSpPr>
        <p:spPr bwMode="auto">
          <a:xfrm>
            <a:off x="1136527" y="2253557"/>
            <a:ext cx="1989596" cy="373041"/>
          </a:xfrm>
          <a:prstGeom prst="rect">
            <a:avLst/>
          </a:prstGeom>
          <a:pattFill prst="narVert">
            <a:fgClr>
              <a:srgbClr val="0078D7"/>
            </a:fgClr>
            <a:bgClr>
              <a:srgbClr val="565656"/>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Plan &amp; Prepare</a:t>
            </a:r>
          </a:p>
        </p:txBody>
      </p:sp>
      <p:sp>
        <p:nvSpPr>
          <p:cNvPr id="39" name="Rectangle 38"/>
          <p:cNvSpPr/>
          <p:nvPr/>
        </p:nvSpPr>
        <p:spPr bwMode="auto">
          <a:xfrm>
            <a:off x="3126123" y="2253557"/>
            <a:ext cx="1087883"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Pilot</a:t>
            </a:r>
          </a:p>
        </p:txBody>
      </p:sp>
      <p:sp>
        <p:nvSpPr>
          <p:cNvPr id="40" name="Rectangle 39"/>
          <p:cNvSpPr/>
          <p:nvPr/>
        </p:nvSpPr>
        <p:spPr bwMode="auto">
          <a:xfrm>
            <a:off x="4208253" y="2253557"/>
            <a:ext cx="3268969" cy="37304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Deploy / Use</a:t>
            </a:r>
          </a:p>
        </p:txBody>
      </p:sp>
      <p:sp>
        <p:nvSpPr>
          <p:cNvPr id="41" name="Diamond 40"/>
          <p:cNvSpPr/>
          <p:nvPr/>
        </p:nvSpPr>
        <p:spPr bwMode="auto">
          <a:xfrm>
            <a:off x="2985743" y="2295063"/>
            <a:ext cx="279781" cy="279781"/>
          </a:xfrm>
          <a:prstGeom prst="diamond">
            <a:avLst/>
          </a:prstGeom>
          <a:solidFill>
            <a:srgbClr val="0078D7"/>
          </a:solidFill>
          <a:ln w="41275">
            <a:solidFill>
              <a:srgbClr val="FFFFFF"/>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2" name="Rectangle 41"/>
          <p:cNvSpPr/>
          <p:nvPr/>
        </p:nvSpPr>
        <p:spPr bwMode="auto">
          <a:xfrm>
            <a:off x="3132863" y="3273354"/>
            <a:ext cx="1101832" cy="373041"/>
          </a:xfrm>
          <a:prstGeom prst="rect">
            <a:avLst/>
          </a:prstGeom>
          <a:pattFill prst="narVert">
            <a:fgClr>
              <a:srgbClr val="0078D7"/>
            </a:fgClr>
            <a:bgClr>
              <a:srgbClr val="565656"/>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Plan &amp; Prepare</a:t>
            </a:r>
            <a:endParaRPr kumimoji="0" lang="en-US" sz="18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endParaRPr>
          </a:p>
        </p:txBody>
      </p:sp>
      <p:sp>
        <p:nvSpPr>
          <p:cNvPr id="43" name="Rectangle 42"/>
          <p:cNvSpPr/>
          <p:nvPr/>
        </p:nvSpPr>
        <p:spPr bwMode="auto">
          <a:xfrm>
            <a:off x="4234696" y="3273354"/>
            <a:ext cx="1094552"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Pilot</a:t>
            </a:r>
          </a:p>
        </p:txBody>
      </p:sp>
      <p:sp>
        <p:nvSpPr>
          <p:cNvPr id="44" name="Rectangle 43"/>
          <p:cNvSpPr/>
          <p:nvPr/>
        </p:nvSpPr>
        <p:spPr bwMode="auto">
          <a:xfrm>
            <a:off x="5329251" y="3273354"/>
            <a:ext cx="4777333" cy="37304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      Deploy / Use</a:t>
            </a:r>
          </a:p>
        </p:txBody>
      </p:sp>
      <p:sp>
        <p:nvSpPr>
          <p:cNvPr id="45" name="Diamond 44"/>
          <p:cNvSpPr/>
          <p:nvPr/>
        </p:nvSpPr>
        <p:spPr bwMode="auto">
          <a:xfrm>
            <a:off x="4085519" y="3316101"/>
            <a:ext cx="279781" cy="279781"/>
          </a:xfrm>
          <a:prstGeom prst="diamond">
            <a:avLst/>
          </a:prstGeom>
          <a:solidFill>
            <a:srgbClr val="0078D7"/>
          </a:solidFill>
          <a:ln w="41275">
            <a:solidFill>
              <a:srgbClr val="FFFFFF"/>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6" name="Rectangle 45"/>
          <p:cNvSpPr/>
          <p:nvPr/>
        </p:nvSpPr>
        <p:spPr bwMode="auto">
          <a:xfrm>
            <a:off x="7469007" y="2253557"/>
            <a:ext cx="745341"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47" name="Rectangle 46"/>
          <p:cNvSpPr/>
          <p:nvPr/>
        </p:nvSpPr>
        <p:spPr bwMode="auto">
          <a:xfrm>
            <a:off x="10095957" y="3273354"/>
            <a:ext cx="745341"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49" name="Rectangle 48"/>
          <p:cNvSpPr/>
          <p:nvPr/>
        </p:nvSpPr>
        <p:spPr bwMode="auto">
          <a:xfrm>
            <a:off x="4213237" y="4262818"/>
            <a:ext cx="2196932" cy="373041"/>
          </a:xfrm>
          <a:prstGeom prst="rect">
            <a:avLst/>
          </a:prstGeom>
          <a:pattFill prst="narVert">
            <a:fgClr>
              <a:srgbClr val="0078D7"/>
            </a:fgClr>
            <a:bgClr>
              <a:srgbClr val="565656"/>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Plan &amp; Prepare</a:t>
            </a:r>
          </a:p>
        </p:txBody>
      </p:sp>
      <p:sp>
        <p:nvSpPr>
          <p:cNvPr id="50" name="Rectangle 49"/>
          <p:cNvSpPr/>
          <p:nvPr/>
        </p:nvSpPr>
        <p:spPr bwMode="auto">
          <a:xfrm>
            <a:off x="6413508" y="4262818"/>
            <a:ext cx="1045220"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Pilot</a:t>
            </a:r>
          </a:p>
        </p:txBody>
      </p:sp>
      <p:sp>
        <p:nvSpPr>
          <p:cNvPr id="51" name="Rectangle 50"/>
          <p:cNvSpPr/>
          <p:nvPr/>
        </p:nvSpPr>
        <p:spPr bwMode="auto">
          <a:xfrm>
            <a:off x="7458729" y="4262818"/>
            <a:ext cx="4347541" cy="37304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Deploy / Use </a:t>
            </a:r>
          </a:p>
        </p:txBody>
      </p:sp>
      <p:sp>
        <p:nvSpPr>
          <p:cNvPr id="52" name="Diamond 51"/>
          <p:cNvSpPr/>
          <p:nvPr/>
        </p:nvSpPr>
        <p:spPr bwMode="auto">
          <a:xfrm>
            <a:off x="6281000" y="4332113"/>
            <a:ext cx="279781" cy="279781"/>
          </a:xfrm>
          <a:prstGeom prst="diamond">
            <a:avLst/>
          </a:prstGeom>
          <a:solidFill>
            <a:srgbClr val="0078D7"/>
          </a:solidFill>
          <a:ln w="41275">
            <a:solidFill>
              <a:srgbClr val="FFFFFF"/>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6" name="TextBox 55"/>
          <p:cNvSpPr txBox="1"/>
          <p:nvPr/>
        </p:nvSpPr>
        <p:spPr>
          <a:xfrm>
            <a:off x="4711341" y="1525197"/>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2016</a:t>
            </a:r>
          </a:p>
        </p:txBody>
      </p:sp>
      <p:sp>
        <p:nvSpPr>
          <p:cNvPr id="57" name="TextBox 56"/>
          <p:cNvSpPr txBox="1"/>
          <p:nvPr/>
        </p:nvSpPr>
        <p:spPr>
          <a:xfrm>
            <a:off x="7855802" y="1549458"/>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2017</a:t>
            </a:r>
          </a:p>
        </p:txBody>
      </p:sp>
      <p:sp>
        <p:nvSpPr>
          <p:cNvPr id="62" name="TextBox 61"/>
          <p:cNvSpPr txBox="1"/>
          <p:nvPr/>
        </p:nvSpPr>
        <p:spPr>
          <a:xfrm>
            <a:off x="7496233" y="2636548"/>
            <a:ext cx="853408" cy="39664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60 </a:t>
            </a:r>
            <a:r>
              <a:rPr kumimoji="0" lang="en-US" sz="1100" b="0" i="0" u="none" strike="noStrike" kern="0" cap="none" spc="0" normalizeH="0" baseline="0" noProof="0" dirty="0">
                <a:ln>
                  <a:noFill/>
                </a:ln>
                <a:solidFill>
                  <a:sysClr val="windowText" lastClr="000000"/>
                </a:solidFill>
                <a:effectLst/>
                <a:uLnTx/>
                <a:uFillTx/>
                <a:latin typeface="Segoe UI"/>
              </a:rPr>
              <a:t>days</a:t>
            </a:r>
          </a:p>
        </p:txBody>
      </p:sp>
      <p:sp>
        <p:nvSpPr>
          <p:cNvPr id="63" name="TextBox 62"/>
          <p:cNvSpPr txBox="1"/>
          <p:nvPr/>
        </p:nvSpPr>
        <p:spPr>
          <a:xfrm>
            <a:off x="10104933" y="3646395"/>
            <a:ext cx="752616"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31" normalizeH="0" baseline="0" noProof="0" dirty="0">
                <a:ln>
                  <a:noFill/>
                </a:ln>
                <a:solidFill>
                  <a:sysClr val="windowText" lastClr="000000"/>
                </a:solidFill>
                <a:effectLst/>
                <a:uLnTx/>
                <a:uFillTx/>
                <a:latin typeface="Segoe UI"/>
              </a:rPr>
              <a:t>60 </a:t>
            </a:r>
            <a:r>
              <a:rPr kumimoji="0" lang="en-US" sz="1100" b="0" i="0" u="none" strike="noStrike" kern="0" cap="none" spc="0" normalizeH="0" baseline="0" noProof="0" dirty="0">
                <a:ln>
                  <a:noFill/>
                </a:ln>
                <a:solidFill>
                  <a:sysClr val="windowText" lastClr="000000"/>
                </a:solidFill>
                <a:effectLst/>
                <a:uLnTx/>
                <a:uFillTx/>
                <a:latin typeface="Segoe UI"/>
              </a:rPr>
              <a:t>days</a:t>
            </a:r>
          </a:p>
        </p:txBody>
      </p:sp>
      <p:cxnSp>
        <p:nvCxnSpPr>
          <p:cNvPr id="71" name="Straight Connector 70"/>
          <p:cNvCxnSpPr/>
          <p:nvPr/>
        </p:nvCxnSpPr>
        <p:spPr>
          <a:xfrm>
            <a:off x="11791630" y="2096801"/>
            <a:ext cx="0" cy="4846320"/>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3" name="Rectangle 72"/>
          <p:cNvSpPr/>
          <p:nvPr/>
        </p:nvSpPr>
        <p:spPr bwMode="auto">
          <a:xfrm>
            <a:off x="11805988" y="4262818"/>
            <a:ext cx="629604"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74" name="TextBox 73"/>
          <p:cNvSpPr txBox="1"/>
          <p:nvPr/>
        </p:nvSpPr>
        <p:spPr>
          <a:xfrm>
            <a:off x="11130008" y="1772251"/>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a:rPr>
              <a:t>Feb</a:t>
            </a:r>
          </a:p>
        </p:txBody>
      </p:sp>
      <p:sp>
        <p:nvSpPr>
          <p:cNvPr id="75" name="TextBox 74"/>
          <p:cNvSpPr txBox="1"/>
          <p:nvPr/>
        </p:nvSpPr>
        <p:spPr>
          <a:xfrm>
            <a:off x="11180382" y="1549018"/>
            <a:ext cx="1323041" cy="399927"/>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200" b="0" i="0" u="none" strike="noStrike" kern="0" cap="none" spc="-31"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2018</a:t>
            </a:r>
          </a:p>
        </p:txBody>
      </p:sp>
      <p:sp>
        <p:nvSpPr>
          <p:cNvPr id="76" name="TextBox 75"/>
          <p:cNvSpPr txBox="1"/>
          <p:nvPr/>
        </p:nvSpPr>
        <p:spPr>
          <a:xfrm>
            <a:off x="11682018" y="4748916"/>
            <a:ext cx="730878" cy="152349"/>
          </a:xfrm>
          <a:prstGeom prst="rect">
            <a:avLst/>
          </a:prstGeom>
          <a:noFill/>
        </p:spPr>
        <p:txBody>
          <a:bodyPr wrap="square" lIns="0" tIns="0" rIns="0" bIns="0"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60 days</a:t>
            </a:r>
          </a:p>
        </p:txBody>
      </p:sp>
      <p:sp>
        <p:nvSpPr>
          <p:cNvPr id="59" name="TextBox 58"/>
          <p:cNvSpPr txBox="1"/>
          <p:nvPr/>
        </p:nvSpPr>
        <p:spPr>
          <a:xfrm>
            <a:off x="232715" y="5146623"/>
            <a:ext cx="3494837" cy="793748"/>
          </a:xfrm>
          <a:prstGeom prst="rect">
            <a:avLst/>
          </a:prstGeom>
          <a:noFill/>
        </p:spPr>
        <p:txBody>
          <a:bodyPr wrap="square" lIns="186494" tIns="149196" rIns="186494" bIns="149196" rtlCol="0">
            <a:spAutoFit/>
          </a:bodyPr>
          <a:lstStyle/>
          <a:p>
            <a:pPr marL="0" marR="0" lvl="0" indent="0" defTabSz="932418"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Example 2017 Release</a:t>
            </a:r>
          </a:p>
          <a:p>
            <a:pPr marL="0" marR="0" lvl="0" indent="0" defTabSz="932418"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(Hypothetical date)</a:t>
            </a:r>
            <a:endParaRPr kumimoji="0" lang="en-US" sz="1050" b="0" i="0" u="none" strike="noStrike" kern="0" cap="none" spc="0" normalizeH="0" baseline="0" noProof="0" dirty="0">
              <a:ln>
                <a:noFill/>
              </a:ln>
              <a:solidFill>
                <a:sysClr val="windowText" lastClr="000000"/>
              </a:solidFill>
              <a:effectLst/>
              <a:uLnTx/>
              <a:uFillTx/>
            </a:endParaRPr>
          </a:p>
        </p:txBody>
      </p:sp>
      <p:sp>
        <p:nvSpPr>
          <p:cNvPr id="60" name="TextBox 59"/>
          <p:cNvSpPr txBox="1"/>
          <p:nvPr/>
        </p:nvSpPr>
        <p:spPr>
          <a:xfrm>
            <a:off x="7226290" y="5621769"/>
            <a:ext cx="1323041"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~8 months</a:t>
            </a:r>
          </a:p>
        </p:txBody>
      </p:sp>
      <p:sp>
        <p:nvSpPr>
          <p:cNvPr id="61" name="TextBox 60"/>
          <p:cNvSpPr txBox="1"/>
          <p:nvPr/>
        </p:nvSpPr>
        <p:spPr>
          <a:xfrm>
            <a:off x="9066709" y="5621769"/>
            <a:ext cx="1087884" cy="382794"/>
          </a:xfrm>
          <a:prstGeom prst="rect">
            <a:avLst/>
          </a:prstGeom>
          <a:noFill/>
        </p:spPr>
        <p:txBody>
          <a:bodyPr wrap="square" lIns="142635" tIns="114108" rIns="142635" bIns="114108" rtlCol="0">
            <a:spAutoFit/>
          </a:bodyPr>
          <a:lstStyle/>
          <a:p>
            <a:pPr marL="0" marR="0" lvl="0" indent="0" algn="ctr" defTabSz="950766" eaLnBrk="1" fontAlgn="auto" latinLnBrk="0" hangingPunct="1">
              <a:lnSpc>
                <a:spcPct val="90000"/>
              </a:lnSpc>
              <a:spcBef>
                <a:spcPts val="624"/>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~4 months</a:t>
            </a:r>
          </a:p>
        </p:txBody>
      </p:sp>
      <p:sp>
        <p:nvSpPr>
          <p:cNvPr id="64" name="Rectangle 63"/>
          <p:cNvSpPr/>
          <p:nvPr/>
        </p:nvSpPr>
        <p:spPr bwMode="auto">
          <a:xfrm>
            <a:off x="6432170" y="5260196"/>
            <a:ext cx="2613720" cy="373041"/>
          </a:xfrm>
          <a:prstGeom prst="rect">
            <a:avLst/>
          </a:prstGeom>
          <a:pattFill prst="narVert">
            <a:fgClr>
              <a:srgbClr val="0078D7"/>
            </a:fgClr>
            <a:bgClr>
              <a:srgbClr val="565656"/>
            </a:bgClr>
          </a:patt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Plan &amp; Prepare</a:t>
            </a:r>
          </a:p>
        </p:txBody>
      </p:sp>
      <p:sp>
        <p:nvSpPr>
          <p:cNvPr id="65" name="Rectangle 64"/>
          <p:cNvSpPr/>
          <p:nvPr/>
        </p:nvSpPr>
        <p:spPr bwMode="auto">
          <a:xfrm>
            <a:off x="9022928" y="5260196"/>
            <a:ext cx="1087883" cy="373041"/>
          </a:xfrm>
          <a:prstGeom prst="rect">
            <a:avLst/>
          </a:prstGeom>
          <a:solidFill>
            <a:srgbClr val="429A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Pilot</a:t>
            </a:r>
          </a:p>
        </p:txBody>
      </p:sp>
      <p:sp>
        <p:nvSpPr>
          <p:cNvPr id="66" name="Rectangle 65"/>
          <p:cNvSpPr/>
          <p:nvPr/>
        </p:nvSpPr>
        <p:spPr bwMode="auto">
          <a:xfrm>
            <a:off x="10100293" y="5260196"/>
            <a:ext cx="2345109" cy="37304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a:ea typeface="Segoe UI" pitchFamily="34" charset="0"/>
                <a:cs typeface="Segoe UI" pitchFamily="34" charset="0"/>
              </a:rPr>
              <a:t>Deploy / Use</a:t>
            </a:r>
          </a:p>
        </p:txBody>
      </p:sp>
      <p:sp>
        <p:nvSpPr>
          <p:cNvPr id="67" name="Diamond 66"/>
          <p:cNvSpPr/>
          <p:nvPr/>
        </p:nvSpPr>
        <p:spPr bwMode="auto">
          <a:xfrm>
            <a:off x="8891411" y="5302998"/>
            <a:ext cx="279781" cy="279781"/>
          </a:xfrm>
          <a:prstGeom prst="diamond">
            <a:avLst/>
          </a:prstGeom>
          <a:solidFill>
            <a:srgbClr val="0078D7"/>
          </a:solidFill>
          <a:ln w="41275">
            <a:solidFill>
              <a:srgbClr val="FFFFFF"/>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50846"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Tree>
    <p:extLst>
      <p:ext uri="{BB962C8B-B14F-4D97-AF65-F5344CB8AC3E}">
        <p14:creationId xmlns:p14="http://schemas.microsoft.com/office/powerpoint/2010/main" val="25125596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do Windows as a service</a:t>
            </a:r>
          </a:p>
        </p:txBody>
      </p:sp>
    </p:spTree>
    <p:extLst>
      <p:ext uri="{BB962C8B-B14F-4D97-AF65-F5344CB8AC3E}">
        <p14:creationId xmlns:p14="http://schemas.microsoft.com/office/powerpoint/2010/main" val="17888310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needs to change</a:t>
            </a:r>
          </a:p>
        </p:txBody>
      </p:sp>
      <p:graphicFrame>
        <p:nvGraphicFramePr>
          <p:cNvPr id="3" name="Chart 2"/>
          <p:cNvGraphicFramePr/>
          <p:nvPr>
            <p:extLst/>
          </p:nvPr>
        </p:nvGraphicFramePr>
        <p:xfrm>
          <a:off x="417277" y="1321010"/>
          <a:ext cx="10998288" cy="27556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nvPr>
        </p:nvGraphicFramePr>
        <p:xfrm>
          <a:off x="417277" y="4033510"/>
          <a:ext cx="10998288" cy="27177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87802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needs to change</a:t>
            </a:r>
          </a:p>
        </p:txBody>
      </p:sp>
      <p:graphicFrame>
        <p:nvGraphicFramePr>
          <p:cNvPr id="3" name="Chart 2"/>
          <p:cNvGraphicFramePr/>
          <p:nvPr>
            <p:extLst/>
          </p:nvPr>
        </p:nvGraphicFramePr>
        <p:xfrm>
          <a:off x="274639" y="1766785"/>
          <a:ext cx="4416619"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32437" y="1766785"/>
            <a:ext cx="6466906" cy="31854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Total costs over three years of </a:t>
            </a:r>
            <a:r>
              <a:rPr kumimoji="0" lang="en-US" sz="2000" b="0" i="0" u="none" strike="noStrike" kern="0" cap="none" spc="0" normalizeH="0" baseline="0" noProof="0" dirty="0" err="1">
                <a:ln>
                  <a:noFill/>
                </a:ln>
                <a:solidFill>
                  <a:sysClr val="windowText" lastClr="000000"/>
                </a:solidFill>
                <a:effectLst/>
                <a:uLnTx/>
                <a:uFillTx/>
                <a:latin typeface="+mj-lt"/>
              </a:rPr>
              <a:t>WaaS</a:t>
            </a:r>
            <a:r>
              <a:rPr kumimoji="0" lang="en-US" sz="2000" b="0" i="0" u="none" strike="noStrike" kern="0" cap="none" spc="0" normalizeH="0" baseline="0" noProof="0" dirty="0">
                <a:ln>
                  <a:noFill/>
                </a:ln>
                <a:solidFill>
                  <a:sysClr val="windowText" lastClr="000000"/>
                </a:solidFill>
                <a:effectLst/>
                <a:uLnTx/>
                <a:uFillTx/>
                <a:latin typeface="+mj-lt"/>
              </a:rPr>
              <a:t> needs to be the same or better than the traditional deployment project cost</a:t>
            </a:r>
          </a:p>
          <a:p>
            <a:pPr marL="223838" marR="0" lvl="1" indent="-223838"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rPr>
              <a:t>Application testing and validation</a:t>
            </a:r>
          </a:p>
          <a:p>
            <a:pPr marL="223838" marR="0" lvl="1" indent="-223838"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rPr>
              <a:t>Infrastructure remediation, upgrades</a:t>
            </a:r>
          </a:p>
          <a:p>
            <a:pPr marL="223838" marR="0" lvl="1" indent="-223838"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rPr>
              <a:t>Deployment itself</a:t>
            </a: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8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All need to be reduced by nearly an order of magnitude</a:t>
            </a:r>
          </a:p>
          <a:p>
            <a:pPr marL="0" marR="0" lvl="0" indent="0" defTabSz="914400" eaLnBrk="1" fontAlgn="auto" latinLnBrk="0" hangingPunct="1">
              <a:lnSpc>
                <a:spcPct val="100000"/>
              </a:lnSpc>
              <a:spcBef>
                <a:spcPts val="0"/>
              </a:spcBef>
              <a:spcAft>
                <a:spcPts val="18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Imaging costs can be eliminated</a:t>
            </a:r>
          </a:p>
          <a:p>
            <a:pPr marL="0" marR="0" lvl="0" indent="0" defTabSz="914400" eaLnBrk="1" fontAlgn="auto" latinLnBrk="0" hangingPunct="1">
              <a:lnSpc>
                <a:spcPct val="90000"/>
              </a:lnSpc>
              <a:spcBef>
                <a:spcPts val="0"/>
              </a:spcBef>
              <a:spcAft>
                <a:spcPts val="18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Customers want proof</a:t>
            </a:r>
          </a:p>
        </p:txBody>
      </p:sp>
      <p:grpSp>
        <p:nvGrpSpPr>
          <p:cNvPr id="6" name="Group 5"/>
          <p:cNvGrpSpPr/>
          <p:nvPr/>
        </p:nvGrpSpPr>
        <p:grpSpPr>
          <a:xfrm>
            <a:off x="2198800" y="4813007"/>
            <a:ext cx="568296" cy="568296"/>
            <a:chOff x="5729288" y="3511551"/>
            <a:chExt cx="969963" cy="969963"/>
          </a:xfrm>
          <a:solidFill>
            <a:schemeClr val="tx1"/>
          </a:solidFill>
        </p:grpSpPr>
        <p:sp>
          <p:nvSpPr>
            <p:cNvPr id="7"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Tree>
    <p:extLst>
      <p:ext uri="{BB962C8B-B14F-4D97-AF65-F5344CB8AC3E}">
        <p14:creationId xmlns:p14="http://schemas.microsoft.com/office/powerpoint/2010/main" val="17702003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Thinking through deployment strategy</a:t>
            </a:r>
          </a:p>
        </p:txBody>
      </p:sp>
      <p:sp>
        <p:nvSpPr>
          <p:cNvPr id="6" name="Oval 5"/>
          <p:cNvSpPr/>
          <p:nvPr/>
        </p:nvSpPr>
        <p:spPr bwMode="auto">
          <a:xfrm>
            <a:off x="498475" y="1701800"/>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1</a:t>
            </a:r>
          </a:p>
        </p:txBody>
      </p:sp>
      <p:sp>
        <p:nvSpPr>
          <p:cNvPr id="7" name="Rectangle 6"/>
          <p:cNvSpPr/>
          <p:nvPr/>
        </p:nvSpPr>
        <p:spPr>
          <a:xfrm>
            <a:off x="1243962" y="1739508"/>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Configure</a:t>
            </a:r>
            <a:r>
              <a:rPr kumimoji="0" lang="en-US" sz="2400" b="1" i="0" u="none" strike="noStrike" kern="0" cap="none" spc="0" normalizeH="0" baseline="0" noProof="0" dirty="0">
                <a:ln>
                  <a:noFill/>
                </a:ln>
                <a:solidFill>
                  <a:sysClr val="windowText" lastClr="000000"/>
                </a:solidFill>
                <a:effectLst/>
                <a:uLnTx/>
                <a:uFillTx/>
                <a:latin typeface="+mj-lt"/>
              </a:rPr>
              <a:t> </a:t>
            </a:r>
            <a:r>
              <a:rPr kumimoji="0" lang="en-US" sz="2400" b="0" i="0" u="none" strike="noStrike" kern="0" cap="none" spc="0" normalizeH="0" baseline="0" noProof="0" dirty="0">
                <a:ln>
                  <a:noFill/>
                </a:ln>
                <a:solidFill>
                  <a:sysClr val="windowText" lastClr="000000"/>
                </a:solidFill>
                <a:effectLst/>
                <a:uLnTx/>
                <a:uFillTx/>
                <a:latin typeface="+mj-lt"/>
              </a:rPr>
              <a:t>Insider PCs</a:t>
            </a:r>
          </a:p>
          <a:p>
            <a:pPr marL="230188" marR="0" lvl="1" indent="-230188" defTabSz="906691" eaLnBrk="1" fontAlgn="auto" latinLnBrk="0" hangingPunct="1">
              <a:lnSpc>
                <a:spcPct val="90000"/>
              </a:lnSpc>
              <a:spcBef>
                <a:spcPct val="0"/>
              </a:spcBef>
              <a:spcAft>
                <a:spcPts val="4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Lab or secondary PCs</a:t>
            </a:r>
          </a:p>
          <a:p>
            <a:pPr marL="230188" marR="0" lvl="1" indent="-230188" defTabSz="906691"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Enough to explore new features, measure compatibility</a:t>
            </a:r>
          </a:p>
          <a:p>
            <a:pPr marL="230188" marR="0" lvl="1" indent="-230188" defTabSz="906691" eaLnBrk="1" fontAlgn="auto" latinLnBrk="0" hangingPunct="1">
              <a:lnSpc>
                <a:spcPct val="90000"/>
              </a:lnSpc>
              <a:spcBef>
                <a:spcPct val="0"/>
              </a:spcBef>
              <a:spcAft>
                <a:spcPts val="60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8" name="Oval 7"/>
          <p:cNvSpPr/>
          <p:nvPr/>
        </p:nvSpPr>
        <p:spPr bwMode="auto">
          <a:xfrm>
            <a:off x="498475" y="2854739"/>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2</a:t>
            </a:r>
          </a:p>
        </p:txBody>
      </p:sp>
      <p:sp>
        <p:nvSpPr>
          <p:cNvPr id="9" name="Rectangle 8"/>
          <p:cNvSpPr/>
          <p:nvPr/>
        </p:nvSpPr>
        <p:spPr>
          <a:xfrm>
            <a:off x="1243962" y="2892447"/>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Identify</a:t>
            </a:r>
            <a:r>
              <a:rPr kumimoji="0" lang="en-US" sz="2400" b="0" i="0" u="none" strike="noStrike" kern="0" cap="none" spc="0" normalizeH="0" baseline="0" noProof="0" dirty="0">
                <a:ln>
                  <a:noFill/>
                </a:ln>
                <a:solidFill>
                  <a:sysClr val="windowText" lastClr="000000"/>
                </a:solidFill>
                <a:effectLst/>
                <a:uLnTx/>
                <a:uFillTx/>
              </a:rPr>
              <a:t> </a:t>
            </a:r>
            <a:r>
              <a:rPr kumimoji="0" lang="en-US" sz="2400" b="0" i="0" u="none" strike="noStrike" kern="0" cap="none" spc="0" normalizeH="0" baseline="0" noProof="0" dirty="0">
                <a:ln>
                  <a:noFill/>
                </a:ln>
                <a:solidFill>
                  <a:sysClr val="windowText" lastClr="000000"/>
                </a:solidFill>
                <a:effectLst/>
                <a:uLnTx/>
                <a:uFillTx/>
                <a:latin typeface="+mj-lt"/>
              </a:rPr>
              <a:t>special PCs</a:t>
            </a:r>
          </a:p>
          <a:p>
            <a:pPr marL="230188" marR="0" lvl="1" indent="-230188" defTabSz="906691" eaLnBrk="1" fontAlgn="auto" latinLnBrk="0" hangingPunct="1">
              <a:lnSpc>
                <a:spcPct val="90000"/>
              </a:lnSpc>
              <a:spcBef>
                <a:spcPct val="0"/>
              </a:spcBef>
              <a:spcAft>
                <a:spcPts val="4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Deploy Windows 10 Enterprise LTSB</a:t>
            </a:r>
          </a:p>
          <a:p>
            <a:pPr marL="230188" marR="0" lvl="1" indent="-230188" defTabSz="906691"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Limited numbers (we hope)</a:t>
            </a:r>
          </a:p>
        </p:txBody>
      </p:sp>
      <p:sp>
        <p:nvSpPr>
          <p:cNvPr id="10" name="Oval 9"/>
          <p:cNvSpPr/>
          <p:nvPr/>
        </p:nvSpPr>
        <p:spPr bwMode="auto">
          <a:xfrm>
            <a:off x="498475" y="4007678"/>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3</a:t>
            </a:r>
          </a:p>
        </p:txBody>
      </p:sp>
      <p:sp>
        <p:nvSpPr>
          <p:cNvPr id="11" name="Rectangle 10"/>
          <p:cNvSpPr/>
          <p:nvPr/>
        </p:nvSpPr>
        <p:spPr>
          <a:xfrm>
            <a:off x="1243962" y="4045386"/>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Recruit</a:t>
            </a:r>
            <a:r>
              <a:rPr kumimoji="0" lang="en-US" sz="2400" b="0" i="0" u="none" strike="noStrike" kern="0" cap="none" spc="0" normalizeH="0" baseline="0" noProof="0" dirty="0">
                <a:ln>
                  <a:noFill/>
                </a:ln>
                <a:solidFill>
                  <a:sysClr val="windowText" lastClr="000000"/>
                </a:solidFill>
                <a:effectLst/>
                <a:uLnTx/>
                <a:uFillTx/>
              </a:rPr>
              <a:t> </a:t>
            </a:r>
            <a:r>
              <a:rPr kumimoji="0" lang="en-US" sz="2400" b="0" i="0" u="none" strike="noStrike" kern="0" cap="none" spc="0" normalizeH="0" baseline="0" noProof="0" dirty="0">
                <a:ln>
                  <a:noFill/>
                </a:ln>
                <a:solidFill>
                  <a:sysClr val="windowText" lastClr="000000"/>
                </a:solidFill>
                <a:effectLst/>
                <a:uLnTx/>
                <a:uFillTx/>
                <a:latin typeface="+mj-lt"/>
              </a:rPr>
              <a:t>volunteers for pilots</a:t>
            </a:r>
          </a:p>
          <a:p>
            <a:pPr marL="230188" marR="0" lvl="1" indent="-230188" defTabSz="906691" eaLnBrk="1" fontAlgn="auto" latinLnBrk="0" hangingPunct="1">
              <a:lnSpc>
                <a:spcPct val="90000"/>
              </a:lnSpc>
              <a:spcBef>
                <a:spcPct val="0"/>
              </a:spcBef>
              <a:spcAft>
                <a:spcPts val="4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Willing participants who will provide feedback</a:t>
            </a:r>
          </a:p>
          <a:p>
            <a:pPr marL="230188" marR="0" lvl="1" indent="-230188" defTabSz="906691"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Cover the broadest set of apps and devices possible</a:t>
            </a:r>
          </a:p>
        </p:txBody>
      </p:sp>
      <p:sp>
        <p:nvSpPr>
          <p:cNvPr id="12" name="Oval 11"/>
          <p:cNvSpPr/>
          <p:nvPr/>
        </p:nvSpPr>
        <p:spPr bwMode="auto">
          <a:xfrm>
            <a:off x="498475" y="5160616"/>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4</a:t>
            </a:r>
          </a:p>
        </p:txBody>
      </p:sp>
      <p:sp>
        <p:nvSpPr>
          <p:cNvPr id="13" name="Rectangle 12"/>
          <p:cNvSpPr/>
          <p:nvPr/>
        </p:nvSpPr>
        <p:spPr>
          <a:xfrm>
            <a:off x="1243962" y="5198324"/>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Divide </a:t>
            </a:r>
            <a:r>
              <a:rPr kumimoji="0" lang="en-US" sz="2400" b="0" i="0" u="none" strike="noStrike" kern="0" cap="none" spc="0" normalizeH="0" baseline="0" noProof="0" dirty="0">
                <a:ln>
                  <a:noFill/>
                </a:ln>
                <a:solidFill>
                  <a:schemeClr val="tx1"/>
                </a:solidFill>
                <a:effectLst/>
                <a:uLnTx/>
                <a:uFillTx/>
                <a:latin typeface="+mj-lt"/>
              </a:rPr>
              <a:t>broad population of PCs</a:t>
            </a:r>
          </a:p>
          <a:p>
            <a:pPr marL="230188" marR="0" lvl="1" indent="-230188" defTabSz="906691" eaLnBrk="1" fontAlgn="auto" latinLnBrk="0" hangingPunct="1">
              <a:lnSpc>
                <a:spcPct val="90000"/>
              </a:lnSpc>
              <a:spcBef>
                <a:spcPct val="0"/>
              </a:spcBef>
              <a:spcAft>
                <a:spcPts val="4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Standard deployment best practice</a:t>
            </a:r>
          </a:p>
          <a:p>
            <a:pPr marL="230188" marR="0" lvl="1" indent="-230188" defTabSz="906691"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1"/>
                </a:solidFill>
                <a:effectLst/>
                <a:uLnTx/>
                <a:uFillTx/>
              </a:rPr>
              <a:t>Focus on risk reduction, minimizing disruption</a:t>
            </a:r>
          </a:p>
        </p:txBody>
      </p:sp>
    </p:spTree>
    <p:extLst>
      <p:ext uri="{BB962C8B-B14F-4D97-AF65-F5344CB8AC3E}">
        <p14:creationId xmlns:p14="http://schemas.microsoft.com/office/powerpoint/2010/main" val="10881258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19424"/>
            <a:ext cx="11889564" cy="917575"/>
          </a:xfrm>
        </p:spPr>
        <p:txBody>
          <a:bodyPr/>
          <a:lstStyle/>
          <a:p>
            <a:r>
              <a:rPr lang="en-US" sz="4400" dirty="0"/>
              <a:t>Windows 10:  Comparing Servicing Choices </a:t>
            </a:r>
          </a:p>
        </p:txBody>
      </p:sp>
      <p:graphicFrame>
        <p:nvGraphicFramePr>
          <p:cNvPr id="65" name="Table 64"/>
          <p:cNvGraphicFramePr>
            <a:graphicFrameLocks noGrp="1"/>
          </p:cNvGraphicFramePr>
          <p:nvPr>
            <p:extLst/>
          </p:nvPr>
        </p:nvGraphicFramePr>
        <p:xfrm>
          <a:off x="684097" y="1000363"/>
          <a:ext cx="11070648" cy="5994162"/>
        </p:xfrm>
        <a:graphic>
          <a:graphicData uri="http://schemas.openxmlformats.org/drawingml/2006/table">
            <a:tbl>
              <a:tblPr firstRow="1" bandRow="1">
                <a:tableStyleId>{616DA210-FB5B-4158-B5E0-FEB733F419BA}</a:tableStyleId>
              </a:tblPr>
              <a:tblGrid>
                <a:gridCol w="2767662">
                  <a:extLst>
                    <a:ext uri="{9D8B030D-6E8A-4147-A177-3AD203B41FA5}">
                      <a16:colId xmlns:a16="http://schemas.microsoft.com/office/drawing/2014/main" val="1355454075"/>
                    </a:ext>
                  </a:extLst>
                </a:gridCol>
                <a:gridCol w="2767662">
                  <a:extLst>
                    <a:ext uri="{9D8B030D-6E8A-4147-A177-3AD203B41FA5}">
                      <a16:colId xmlns:a16="http://schemas.microsoft.com/office/drawing/2014/main" val="118482374"/>
                    </a:ext>
                  </a:extLst>
                </a:gridCol>
                <a:gridCol w="2767662">
                  <a:extLst>
                    <a:ext uri="{9D8B030D-6E8A-4147-A177-3AD203B41FA5}">
                      <a16:colId xmlns:a16="http://schemas.microsoft.com/office/drawing/2014/main" val="3004983055"/>
                    </a:ext>
                  </a:extLst>
                </a:gridCol>
                <a:gridCol w="2767662">
                  <a:extLst>
                    <a:ext uri="{9D8B030D-6E8A-4147-A177-3AD203B41FA5}">
                      <a16:colId xmlns:a16="http://schemas.microsoft.com/office/drawing/2014/main" val="555120536"/>
                    </a:ext>
                  </a:extLst>
                </a:gridCol>
              </a:tblGrid>
              <a:tr h="666018">
                <a:tc>
                  <a:txBody>
                    <a:bodyPr/>
                    <a:lstStyle/>
                    <a:p>
                      <a:pPr algn="ctr"/>
                      <a:r>
                        <a:rPr lang="en-US" dirty="0">
                          <a:solidFill>
                            <a:schemeClr val="tx2"/>
                          </a:solidFill>
                        </a:rPr>
                        <a:t>Differentiator</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solidFill>
                        </a:rPr>
                        <a:t>Current Branch</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solidFill>
                        </a:rPr>
                        <a:t>Current Branch for Business</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solidFill>
                        </a:rPr>
                        <a:t>Long Term Servicing</a:t>
                      </a:r>
                      <a:r>
                        <a:rPr lang="en-US" baseline="0" dirty="0">
                          <a:solidFill>
                            <a:schemeClr val="tx2"/>
                          </a:solidFill>
                        </a:rPr>
                        <a:t> Branch</a:t>
                      </a:r>
                      <a:endParaRPr lang="en-US" dirty="0">
                        <a:solidFill>
                          <a:schemeClr val="tx2"/>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8992282"/>
                  </a:ext>
                </a:extLst>
              </a:tr>
              <a:tr h="666018">
                <a:tc>
                  <a:txBody>
                    <a:bodyPr/>
                    <a:lstStyle/>
                    <a:p>
                      <a:r>
                        <a:rPr lang="en-US" dirty="0"/>
                        <a:t>Primary purpose</a:t>
                      </a:r>
                    </a:p>
                  </a:txBody>
                  <a:tcPr>
                    <a:lnT w="12700" cap="flat" cmpd="sng" algn="ctr">
                      <a:solidFill>
                        <a:schemeClr val="tx1"/>
                      </a:solidFill>
                      <a:prstDash val="solid"/>
                      <a:round/>
                      <a:headEnd type="none" w="med" len="med"/>
                      <a:tailEnd type="none" w="med" len="med"/>
                    </a:lnT>
                    <a:solidFill>
                      <a:schemeClr val="bg2"/>
                    </a:solidFill>
                  </a:tcPr>
                </a:tc>
                <a:tc>
                  <a:txBody>
                    <a:bodyPr/>
                    <a:lstStyle/>
                    <a:p>
                      <a:r>
                        <a:rPr lang="en-US" dirty="0"/>
                        <a:t>Pilot</a:t>
                      </a:r>
                      <a:r>
                        <a:rPr lang="en-US" baseline="0" dirty="0"/>
                        <a:t> Deployments</a:t>
                      </a:r>
                      <a:endParaRPr lang="en-US" dirty="0"/>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dirty="0"/>
                        <a:t>Broad Deployment</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dirty="0"/>
                        <a:t>Special Devices</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62207028"/>
                  </a:ext>
                </a:extLst>
              </a:tr>
              <a:tr h="666018">
                <a:tc>
                  <a:txBody>
                    <a:bodyPr/>
                    <a:lstStyle/>
                    <a:p>
                      <a:r>
                        <a:rPr lang="en-US" dirty="0"/>
                        <a:t>Deployment timeline</a:t>
                      </a:r>
                    </a:p>
                  </a:txBody>
                  <a:tcPr>
                    <a:solidFill>
                      <a:schemeClr val="bg2"/>
                    </a:solidFill>
                  </a:tcPr>
                </a:tc>
                <a:tc>
                  <a:txBody>
                    <a:bodyPr/>
                    <a:lstStyle/>
                    <a:p>
                      <a:r>
                        <a:rPr lang="en-US" dirty="0"/>
                        <a:t>Soon after release</a:t>
                      </a:r>
                    </a:p>
                  </a:txBody>
                  <a:tcPr>
                    <a:solidFill>
                      <a:schemeClr val="bg1"/>
                    </a:solidFill>
                  </a:tcPr>
                </a:tc>
                <a:tc>
                  <a:txBody>
                    <a:bodyPr/>
                    <a:lstStyle/>
                    <a:p>
                      <a:r>
                        <a:rPr lang="en-US" dirty="0"/>
                        <a:t>About</a:t>
                      </a:r>
                      <a:r>
                        <a:rPr lang="en-US" baseline="0" dirty="0"/>
                        <a:t> 4 months (or more) after release</a:t>
                      </a:r>
                      <a:endParaRPr lang="en-US" dirty="0"/>
                    </a:p>
                  </a:txBody>
                  <a:tcPr>
                    <a:solidFill>
                      <a:schemeClr val="bg1"/>
                    </a:solidFill>
                  </a:tcPr>
                </a:tc>
                <a:tc>
                  <a:txBody>
                    <a:bodyPr/>
                    <a:lstStyle/>
                    <a:p>
                      <a:r>
                        <a:rPr lang="en-US" dirty="0"/>
                        <a:t>Any time during lifecycle</a:t>
                      </a:r>
                    </a:p>
                  </a:txBody>
                  <a:tcPr>
                    <a:solidFill>
                      <a:schemeClr val="bg1"/>
                    </a:solidFill>
                  </a:tcPr>
                </a:tc>
                <a:extLst>
                  <a:ext uri="{0D108BD9-81ED-4DB2-BD59-A6C34878D82A}">
                    <a16:rowId xmlns:a16="http://schemas.microsoft.com/office/drawing/2014/main" val="144759499"/>
                  </a:ext>
                </a:extLst>
              </a:tr>
              <a:tr h="666018">
                <a:tc>
                  <a:txBody>
                    <a:bodyPr/>
                    <a:lstStyle/>
                    <a:p>
                      <a:r>
                        <a:rPr lang="en-US" dirty="0"/>
                        <a:t>Release frequency</a:t>
                      </a:r>
                    </a:p>
                  </a:txBody>
                  <a:tcPr>
                    <a:solidFill>
                      <a:schemeClr val="bg2"/>
                    </a:solidFill>
                  </a:tcPr>
                </a:tc>
                <a:tc gridSpan="2">
                  <a:txBody>
                    <a:bodyPr/>
                    <a:lstStyle/>
                    <a:p>
                      <a:r>
                        <a:rPr lang="en-US" dirty="0"/>
                        <a:t>About every six</a:t>
                      </a:r>
                      <a:r>
                        <a:rPr lang="en-US" baseline="0" dirty="0"/>
                        <a:t> months</a:t>
                      </a:r>
                      <a:endParaRPr lang="en-US" dirty="0"/>
                    </a:p>
                  </a:txBody>
                  <a:tcPr>
                    <a:solidFill>
                      <a:schemeClr val="bg1"/>
                    </a:solidFill>
                  </a:tcPr>
                </a:tc>
                <a:tc hMerge="1">
                  <a:txBody>
                    <a:bodyPr/>
                    <a:lstStyle/>
                    <a:p>
                      <a:endParaRPr lang="en-US"/>
                    </a:p>
                  </a:txBody>
                  <a:tcPr/>
                </a:tc>
                <a:tc>
                  <a:txBody>
                    <a:bodyPr/>
                    <a:lstStyle/>
                    <a:p>
                      <a:r>
                        <a:rPr lang="en-US" dirty="0"/>
                        <a:t>Approximately</a:t>
                      </a:r>
                      <a:r>
                        <a:rPr lang="en-US" baseline="0" dirty="0"/>
                        <a:t> e</a:t>
                      </a:r>
                      <a:r>
                        <a:rPr lang="en-US" dirty="0"/>
                        <a:t>very 2-3 years</a:t>
                      </a:r>
                    </a:p>
                  </a:txBody>
                  <a:tcPr>
                    <a:solidFill>
                      <a:schemeClr val="bg1"/>
                    </a:solidFill>
                  </a:tcPr>
                </a:tc>
                <a:extLst>
                  <a:ext uri="{0D108BD9-81ED-4DB2-BD59-A6C34878D82A}">
                    <a16:rowId xmlns:a16="http://schemas.microsoft.com/office/drawing/2014/main" val="2205593287"/>
                  </a:ext>
                </a:extLst>
              </a:tr>
              <a:tr h="666018">
                <a:tc>
                  <a:txBody>
                    <a:bodyPr/>
                    <a:lstStyle/>
                    <a:p>
                      <a:r>
                        <a:rPr lang="en-US" dirty="0"/>
                        <a:t>Updates</a:t>
                      </a:r>
                    </a:p>
                  </a:txBody>
                  <a:tcPr>
                    <a:solidFill>
                      <a:schemeClr val="bg2"/>
                    </a:solidFill>
                  </a:tcPr>
                </a:tc>
                <a:tc gridSpan="2">
                  <a:txBody>
                    <a:bodyPr/>
                    <a:lstStyle/>
                    <a:p>
                      <a:r>
                        <a:rPr lang="en-US" dirty="0"/>
                        <a:t>All</a:t>
                      </a:r>
                      <a:r>
                        <a:rPr lang="en-US" baseline="0" dirty="0"/>
                        <a:t> security fixes, moderate bar for other fixes</a:t>
                      </a:r>
                      <a:endParaRPr lang="en-US" dirty="0"/>
                    </a:p>
                  </a:txBody>
                  <a:tcPr>
                    <a:solidFill>
                      <a:schemeClr val="bg1"/>
                    </a:solidFill>
                  </a:tcPr>
                </a:tc>
                <a:tc hMerge="1">
                  <a:txBody>
                    <a:bodyPr/>
                    <a:lstStyle/>
                    <a:p>
                      <a:endParaRPr lang="en-US" dirty="0"/>
                    </a:p>
                  </a:txBody>
                  <a:tcPr/>
                </a:tc>
                <a:tc>
                  <a:txBody>
                    <a:bodyPr/>
                    <a:lstStyle/>
                    <a:p>
                      <a:r>
                        <a:rPr lang="en-US" dirty="0"/>
                        <a:t>All security fixes, high bar for other</a:t>
                      </a:r>
                      <a:r>
                        <a:rPr lang="en-US" baseline="0" dirty="0"/>
                        <a:t> fixes</a:t>
                      </a:r>
                      <a:endParaRPr lang="en-US" dirty="0"/>
                    </a:p>
                  </a:txBody>
                  <a:tcPr>
                    <a:solidFill>
                      <a:schemeClr val="bg1"/>
                    </a:solidFill>
                  </a:tcPr>
                </a:tc>
                <a:extLst>
                  <a:ext uri="{0D108BD9-81ED-4DB2-BD59-A6C34878D82A}">
                    <a16:rowId xmlns:a16="http://schemas.microsoft.com/office/drawing/2014/main" val="1654802604"/>
                  </a:ext>
                </a:extLst>
              </a:tr>
              <a:tr h="666018">
                <a:tc>
                  <a:txBody>
                    <a:bodyPr/>
                    <a:lstStyle/>
                    <a:p>
                      <a:r>
                        <a:rPr lang="en-US" dirty="0"/>
                        <a:t>Apps</a:t>
                      </a:r>
                    </a:p>
                  </a:txBody>
                  <a:tcPr>
                    <a:solidFill>
                      <a:schemeClr val="bg2"/>
                    </a:solidFill>
                  </a:tcPr>
                </a:tc>
                <a:tc gridSpan="2">
                  <a:txBody>
                    <a:bodyPr/>
                    <a:lstStyle/>
                    <a:p>
                      <a:r>
                        <a:rPr lang="en-US" dirty="0"/>
                        <a:t>All in-box apps</a:t>
                      </a:r>
                    </a:p>
                  </a:txBody>
                  <a:tcPr>
                    <a:solidFill>
                      <a:schemeClr val="bg1"/>
                    </a:solidFill>
                  </a:tcPr>
                </a:tc>
                <a:tc hMerge="1">
                  <a:txBody>
                    <a:bodyPr/>
                    <a:lstStyle/>
                    <a:p>
                      <a:endParaRPr lang="en-US" dirty="0"/>
                    </a:p>
                  </a:txBody>
                  <a:tcPr/>
                </a:tc>
                <a:tc>
                  <a:txBody>
                    <a:bodyPr/>
                    <a:lstStyle/>
                    <a:p>
                      <a:r>
                        <a:rPr lang="en-US" dirty="0"/>
                        <a:t>No in-box apps (except system apps)</a:t>
                      </a:r>
                    </a:p>
                  </a:txBody>
                  <a:tcPr>
                    <a:solidFill>
                      <a:schemeClr val="bg1"/>
                    </a:solidFill>
                  </a:tcPr>
                </a:tc>
                <a:extLst>
                  <a:ext uri="{0D108BD9-81ED-4DB2-BD59-A6C34878D82A}">
                    <a16:rowId xmlns:a16="http://schemas.microsoft.com/office/drawing/2014/main" val="2194229613"/>
                  </a:ext>
                </a:extLst>
              </a:tr>
              <a:tr h="666018">
                <a:tc>
                  <a:txBody>
                    <a:bodyPr/>
                    <a:lstStyle/>
                    <a:p>
                      <a:r>
                        <a:rPr lang="en-US" dirty="0"/>
                        <a:t>Browser</a:t>
                      </a:r>
                    </a:p>
                  </a:txBody>
                  <a:tcPr>
                    <a:solidFill>
                      <a:schemeClr val="bg2"/>
                    </a:solidFill>
                  </a:tcPr>
                </a:tc>
                <a:tc gridSpan="2">
                  <a:txBody>
                    <a:bodyPr/>
                    <a:lstStyle/>
                    <a:p>
                      <a:r>
                        <a:rPr lang="en-US" dirty="0"/>
                        <a:t>Edge and Internet Explorer</a:t>
                      </a:r>
                      <a:r>
                        <a:rPr lang="en-US" baseline="0" dirty="0"/>
                        <a:t> 11</a:t>
                      </a:r>
                      <a:endParaRPr lang="en-US" dirty="0"/>
                    </a:p>
                  </a:txBody>
                  <a:tcPr>
                    <a:solidFill>
                      <a:schemeClr val="bg1"/>
                    </a:solidFill>
                  </a:tcPr>
                </a:tc>
                <a:tc hMerge="1">
                  <a:txBody>
                    <a:bodyPr/>
                    <a:lstStyle/>
                    <a:p>
                      <a:endParaRPr lang="en-US"/>
                    </a:p>
                  </a:txBody>
                  <a:tcPr/>
                </a:tc>
                <a:tc>
                  <a:txBody>
                    <a:bodyPr/>
                    <a:lstStyle/>
                    <a:p>
                      <a:r>
                        <a:rPr lang="en-US" dirty="0"/>
                        <a:t>Internet Explorer 11</a:t>
                      </a:r>
                    </a:p>
                  </a:txBody>
                  <a:tcPr>
                    <a:solidFill>
                      <a:schemeClr val="bg1"/>
                    </a:solidFill>
                  </a:tcPr>
                </a:tc>
                <a:extLst>
                  <a:ext uri="{0D108BD9-81ED-4DB2-BD59-A6C34878D82A}">
                    <a16:rowId xmlns:a16="http://schemas.microsoft.com/office/drawing/2014/main" val="755128458"/>
                  </a:ext>
                </a:extLst>
              </a:tr>
              <a:tr h="666018">
                <a:tc>
                  <a:txBody>
                    <a:bodyPr/>
                    <a:lstStyle/>
                    <a:p>
                      <a:r>
                        <a:rPr lang="en-US" dirty="0"/>
                        <a:t>Windows features</a:t>
                      </a:r>
                    </a:p>
                  </a:txBody>
                  <a:tcPr>
                    <a:solidFill>
                      <a:schemeClr val="bg2"/>
                    </a:solidFill>
                  </a:tcPr>
                </a:tc>
                <a:tc gridSpan="2">
                  <a:txBody>
                    <a:bodyPr/>
                    <a:lstStyle/>
                    <a:p>
                      <a:r>
                        <a:rPr lang="en-US" dirty="0"/>
                        <a:t>All</a:t>
                      </a:r>
                    </a:p>
                  </a:txBody>
                  <a:tcPr>
                    <a:solidFill>
                      <a:schemeClr val="bg1"/>
                    </a:solidFill>
                  </a:tcPr>
                </a:tc>
                <a:tc hMerge="1">
                  <a:txBody>
                    <a:bodyPr/>
                    <a:lstStyle/>
                    <a:p>
                      <a:endParaRPr lang="en-US" dirty="0"/>
                    </a:p>
                  </a:txBody>
                  <a:tcPr/>
                </a:tc>
                <a:tc>
                  <a:txBody>
                    <a:bodyPr/>
                    <a:lstStyle/>
                    <a:p>
                      <a:r>
                        <a:rPr lang="en-US" dirty="0"/>
                        <a:t>Excludes Cortana,</a:t>
                      </a:r>
                      <a:r>
                        <a:rPr lang="en-US" baseline="0" dirty="0"/>
                        <a:t> Windows Store</a:t>
                      </a:r>
                      <a:endParaRPr lang="en-US" dirty="0"/>
                    </a:p>
                  </a:txBody>
                  <a:tcPr>
                    <a:solidFill>
                      <a:schemeClr val="bg1"/>
                    </a:solidFill>
                  </a:tcPr>
                </a:tc>
                <a:extLst>
                  <a:ext uri="{0D108BD9-81ED-4DB2-BD59-A6C34878D82A}">
                    <a16:rowId xmlns:a16="http://schemas.microsoft.com/office/drawing/2014/main" val="1749178931"/>
                  </a:ext>
                </a:extLst>
              </a:tr>
              <a:tr h="666018">
                <a:tc>
                  <a:txBody>
                    <a:bodyPr/>
                    <a:lstStyle/>
                    <a:p>
                      <a:r>
                        <a:rPr lang="en-US" dirty="0"/>
                        <a:t>Platform</a:t>
                      </a:r>
                      <a:r>
                        <a:rPr lang="en-US" baseline="0" dirty="0"/>
                        <a:t> features</a:t>
                      </a:r>
                      <a:endParaRPr lang="en-US" dirty="0"/>
                    </a:p>
                  </a:txBody>
                  <a:tcPr>
                    <a:solidFill>
                      <a:schemeClr val="bg2"/>
                    </a:solidFill>
                  </a:tcPr>
                </a:tc>
                <a:tc gridSpan="2">
                  <a:txBody>
                    <a:bodyPr/>
                    <a:lstStyle/>
                    <a:p>
                      <a:r>
                        <a:rPr lang="en-US" dirty="0"/>
                        <a:t>Win32, Universal Windows</a:t>
                      </a:r>
                      <a:r>
                        <a:rPr lang="en-US" baseline="0" dirty="0"/>
                        <a:t> Platform</a:t>
                      </a:r>
                      <a:endParaRPr lang="en-US" dirty="0"/>
                    </a:p>
                  </a:txBody>
                  <a:tcPr>
                    <a:solidFill>
                      <a:schemeClr val="bg1"/>
                    </a:solidFill>
                  </a:tcPr>
                </a:tc>
                <a:tc hMerge="1">
                  <a:txBody>
                    <a:bodyPr/>
                    <a:lstStyle/>
                    <a:p>
                      <a:endParaRPr lang="en-US" dirty="0"/>
                    </a:p>
                  </a:txBody>
                  <a:tcPr/>
                </a:tc>
                <a:tc>
                  <a:txBody>
                    <a:bodyPr/>
                    <a:lstStyle/>
                    <a:p>
                      <a:r>
                        <a:rPr lang="en-US" dirty="0"/>
                        <a:t>Win32, Universal Windows Platform</a:t>
                      </a:r>
                    </a:p>
                  </a:txBody>
                  <a:tcPr>
                    <a:solidFill>
                      <a:schemeClr val="bg1"/>
                    </a:solidFill>
                  </a:tcPr>
                </a:tc>
                <a:extLst>
                  <a:ext uri="{0D108BD9-81ED-4DB2-BD59-A6C34878D82A}">
                    <a16:rowId xmlns:a16="http://schemas.microsoft.com/office/drawing/2014/main" val="3900364662"/>
                  </a:ext>
                </a:extLst>
              </a:tr>
            </a:tbl>
          </a:graphicData>
        </a:graphic>
      </p:graphicFrame>
    </p:spTree>
    <p:extLst>
      <p:ext uri="{BB962C8B-B14F-4D97-AF65-F5344CB8AC3E}">
        <p14:creationId xmlns:p14="http://schemas.microsoft.com/office/powerpoint/2010/main" val="405499254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19424"/>
            <a:ext cx="11889564" cy="917575"/>
          </a:xfrm>
        </p:spPr>
        <p:txBody>
          <a:bodyPr/>
          <a:lstStyle/>
          <a:p>
            <a:r>
              <a:rPr lang="en-US" sz="4400" dirty="0"/>
              <a:t>Windows 10:  Quality update breakdown</a:t>
            </a:r>
          </a:p>
        </p:txBody>
      </p:sp>
      <p:graphicFrame>
        <p:nvGraphicFramePr>
          <p:cNvPr id="65" name="Table 64"/>
          <p:cNvGraphicFramePr>
            <a:graphicFrameLocks noGrp="1"/>
          </p:cNvGraphicFramePr>
          <p:nvPr>
            <p:extLst/>
          </p:nvPr>
        </p:nvGraphicFramePr>
        <p:xfrm>
          <a:off x="684095" y="1000363"/>
          <a:ext cx="11185520" cy="4995991"/>
        </p:xfrm>
        <a:graphic>
          <a:graphicData uri="http://schemas.openxmlformats.org/drawingml/2006/table">
            <a:tbl>
              <a:tblPr firstRow="1" bandRow="1">
                <a:tableStyleId>{616DA210-FB5B-4158-B5E0-FEB733F419BA}</a:tableStyleId>
              </a:tblPr>
              <a:tblGrid>
                <a:gridCol w="5592760">
                  <a:extLst>
                    <a:ext uri="{9D8B030D-6E8A-4147-A177-3AD203B41FA5}">
                      <a16:colId xmlns:a16="http://schemas.microsoft.com/office/drawing/2014/main" val="3004983055"/>
                    </a:ext>
                  </a:extLst>
                </a:gridCol>
                <a:gridCol w="5592760">
                  <a:extLst>
                    <a:ext uri="{9D8B030D-6E8A-4147-A177-3AD203B41FA5}">
                      <a16:colId xmlns:a16="http://schemas.microsoft.com/office/drawing/2014/main" val="555120536"/>
                    </a:ext>
                  </a:extLst>
                </a:gridCol>
              </a:tblGrid>
              <a:tr h="613813">
                <a:tc>
                  <a:txBody>
                    <a:bodyPr/>
                    <a:lstStyle/>
                    <a:p>
                      <a:pPr algn="ctr"/>
                      <a:r>
                        <a:rPr lang="en-US" dirty="0">
                          <a:solidFill>
                            <a:schemeClr val="tx2"/>
                          </a:solidFill>
                        </a:rPr>
                        <a:t>Current Branch</a:t>
                      </a:r>
                      <a:r>
                        <a:rPr lang="en-US" baseline="0" dirty="0">
                          <a:solidFill>
                            <a:schemeClr val="tx2"/>
                          </a:solidFill>
                        </a:rPr>
                        <a:t> / </a:t>
                      </a:r>
                      <a:r>
                        <a:rPr lang="en-US" dirty="0">
                          <a:solidFill>
                            <a:schemeClr val="tx2"/>
                          </a:solidFill>
                        </a:rPr>
                        <a:t>Current Branch for Business</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solidFill>
                        </a:rPr>
                        <a:t>Long Term Servicing</a:t>
                      </a:r>
                      <a:r>
                        <a:rPr lang="en-US" baseline="0" dirty="0">
                          <a:solidFill>
                            <a:schemeClr val="tx2"/>
                          </a:solidFill>
                        </a:rPr>
                        <a:t> Branch</a:t>
                      </a:r>
                      <a:endParaRPr lang="en-US" dirty="0">
                        <a:solidFill>
                          <a:schemeClr val="tx2"/>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8992282"/>
                  </a:ext>
                </a:extLst>
              </a:tr>
              <a:tr h="4382178">
                <a:tc>
                  <a:txBody>
                    <a:bodyPr/>
                    <a:lstStyle/>
                    <a:p>
                      <a:endParaRPr lang="en-US"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62207028"/>
                  </a:ext>
                </a:extLst>
              </a:tr>
            </a:tbl>
          </a:graphicData>
        </a:graphic>
      </p:graphicFrame>
      <p:graphicFrame>
        <p:nvGraphicFramePr>
          <p:cNvPr id="5" name="Chart 4"/>
          <p:cNvGraphicFramePr/>
          <p:nvPr>
            <p:extLst/>
          </p:nvPr>
        </p:nvGraphicFramePr>
        <p:xfrm>
          <a:off x="826477" y="1670537"/>
          <a:ext cx="11043138" cy="49412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6228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Why Windows as a service?</a:t>
            </a:r>
          </a:p>
        </p:txBody>
      </p:sp>
    </p:spTree>
    <p:extLst>
      <p:ext uri="{BB962C8B-B14F-4D97-AF65-F5344CB8AC3E}">
        <p14:creationId xmlns:p14="http://schemas.microsoft.com/office/powerpoint/2010/main" val="34726718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Understand the differences with Windows 10 LTSB</a:t>
            </a:r>
          </a:p>
        </p:txBody>
      </p:sp>
      <p:pic>
        <p:nvPicPr>
          <p:cNvPr id="3" name="Picture 2"/>
          <p:cNvPicPr>
            <a:picLocks noChangeAspect="1"/>
          </p:cNvPicPr>
          <p:nvPr/>
        </p:nvPicPr>
        <p:blipFill>
          <a:blip r:embed="rId3"/>
          <a:stretch>
            <a:fillRect/>
          </a:stretch>
        </p:blipFill>
        <p:spPr>
          <a:xfrm>
            <a:off x="505535" y="1712871"/>
            <a:ext cx="4674472" cy="3505854"/>
          </a:xfrm>
          <a:prstGeom prst="rect">
            <a:avLst/>
          </a:prstGeom>
        </p:spPr>
      </p:pic>
      <p:pic>
        <p:nvPicPr>
          <p:cNvPr id="4" name="Picture 3"/>
          <p:cNvPicPr>
            <a:picLocks noChangeAspect="1"/>
          </p:cNvPicPr>
          <p:nvPr/>
        </p:nvPicPr>
        <p:blipFill>
          <a:blip r:embed="rId4"/>
          <a:stretch>
            <a:fillRect/>
          </a:stretch>
        </p:blipFill>
        <p:spPr>
          <a:xfrm>
            <a:off x="6213452" y="1712871"/>
            <a:ext cx="4674471" cy="3505853"/>
          </a:xfrm>
          <a:prstGeom prst="rect">
            <a:avLst/>
          </a:prstGeom>
        </p:spPr>
      </p:pic>
      <p:sp>
        <p:nvSpPr>
          <p:cNvPr id="5" name="TextBox 4"/>
          <p:cNvSpPr txBox="1"/>
          <p:nvPr/>
        </p:nvSpPr>
        <p:spPr>
          <a:xfrm>
            <a:off x="505535" y="5296781"/>
            <a:ext cx="4674472" cy="787737"/>
          </a:xfrm>
          <a:prstGeom prst="rect">
            <a:avLst/>
          </a:prstGeom>
          <a:noFill/>
        </p:spPr>
        <p:txBody>
          <a:bodyPr wrap="square" lIns="182854" tIns="146283" rIns="182854" bIns="146283" rtlCol="0">
            <a:spAutoFit/>
          </a:bodyPr>
          <a:lstStyle/>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1599"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Microsoft Windows 10 Enterprise</a:t>
            </a:r>
          </a:p>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Segoe UI"/>
              </a:rPr>
              <a:t>(Current Branch, Current Branch for Business)</a:t>
            </a:r>
          </a:p>
        </p:txBody>
      </p:sp>
      <p:sp>
        <p:nvSpPr>
          <p:cNvPr id="6" name="TextBox 5"/>
          <p:cNvSpPr txBox="1"/>
          <p:nvPr/>
        </p:nvSpPr>
        <p:spPr>
          <a:xfrm>
            <a:off x="6231850" y="5296781"/>
            <a:ext cx="4656073" cy="516992"/>
          </a:xfrm>
          <a:prstGeom prst="rect">
            <a:avLst/>
          </a:prstGeom>
          <a:noFill/>
        </p:spPr>
        <p:txBody>
          <a:bodyPr wrap="square" lIns="182854" tIns="146283" rIns="182854" bIns="146283" rtlCol="0">
            <a:spAutoFit/>
          </a:bodyPr>
          <a:lstStyle/>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1599" b="0" i="0" u="none" strike="noStrike" kern="0" cap="none" spc="0" normalizeH="0" baseline="0" noProof="0" dirty="0">
                <a:ln>
                  <a:noFill/>
                </a:ln>
                <a:solidFill>
                  <a:schemeClr val="accent1"/>
                </a:solidFill>
                <a:effectLst/>
                <a:uLnTx/>
                <a:uFillTx/>
                <a:latin typeface="Segoe UI Semibold" panose="020B0702040204020203" pitchFamily="34" charset="0"/>
                <a:cs typeface="Segoe UI Semibold" panose="020B0702040204020203" pitchFamily="34" charset="0"/>
              </a:rPr>
              <a:t>Microsoft Windows 10 Enterprise 2015 LTSB</a:t>
            </a:r>
          </a:p>
        </p:txBody>
      </p:sp>
    </p:spTree>
    <p:extLst>
      <p:ext uri="{BB962C8B-B14F-4D97-AF65-F5344CB8AC3E}">
        <p14:creationId xmlns:p14="http://schemas.microsoft.com/office/powerpoint/2010/main" val="423151157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2161836" cy="917575"/>
          </a:xfrm>
        </p:spPr>
        <p:txBody>
          <a:bodyPr/>
          <a:lstStyle/>
          <a:p>
            <a:r>
              <a:rPr lang="en-US" sz="3900" dirty="0">
                <a:solidFill>
                  <a:schemeClr val="tx1"/>
                </a:solidFill>
              </a:rPr>
              <a:t>Windows 10: Specifying a preference for what comes next</a:t>
            </a:r>
          </a:p>
        </p:txBody>
      </p:sp>
      <p:sp>
        <p:nvSpPr>
          <p:cNvPr id="3" name="Content Placeholder 3"/>
          <p:cNvSpPr txBox="1">
            <a:spLocks/>
          </p:cNvSpPr>
          <p:nvPr/>
        </p:nvSpPr>
        <p:spPr>
          <a:xfrm>
            <a:off x="274639" y="1895341"/>
            <a:ext cx="5600381" cy="3755651"/>
          </a:xfrm>
          <a:prstGeom prst="rect">
            <a:avLst/>
          </a:prstGeom>
        </p:spPr>
        <p:txBody>
          <a:bodyPr lIns="146304">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Devices are not considered CB or CBB</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endParaRPr kumimoji="0" lang="en-US" sz="2400" b="0" i="0" u="none" strike="noStrike" kern="1200" cap="none" spc="0" normalizeH="0" baseline="0" noProof="0" dirty="0">
              <a:ln>
                <a:noFill/>
              </a:ln>
              <a:solidFill>
                <a:schemeClr val="accent1"/>
              </a:solidFill>
              <a:effectLst/>
              <a:uLnTx/>
              <a:uFillTx/>
              <a:latin typeface="+mj-l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Windows 10 releases transition from one stage to the next</a:t>
            </a:r>
          </a:p>
          <a:p>
            <a:pPr marL="7937" marR="0" lvl="1"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Starts as Current Branch, progresses to Current Branch for Business</a:t>
            </a:r>
            <a:br>
              <a:rPr kumimoji="0" lang="en-US" sz="1400" b="0" i="0" u="none" strike="noStrike" kern="1200" cap="none" spc="0" normalizeH="0" baseline="0" noProof="0" dirty="0">
                <a:ln>
                  <a:noFill/>
                </a:ln>
                <a:solidFill>
                  <a:schemeClr val="tx1"/>
                </a:solidFill>
                <a:effectLst/>
                <a:uLnTx/>
                <a:uFillTx/>
                <a:latin typeface="+mn-lt"/>
                <a:ea typeface="+mn-ea"/>
                <a:cs typeface="+mn-cs"/>
              </a:rPr>
            </a:b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Devices specify when they prefer to move to the next feature update</a:t>
            </a:r>
          </a:p>
          <a:p>
            <a:pPr marL="0" marR="0" lvl="1"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Specify to “Defer” when you want to wait for Current Branch for Business</a:t>
            </a:r>
            <a:br>
              <a:rPr kumimoji="0" lang="en-US" sz="1200" b="0" i="0" u="none" strike="noStrike" kern="1200" cap="none" spc="0" normalizeH="0" baseline="0" noProof="0" dirty="0">
                <a:ln>
                  <a:noFill/>
                </a:ln>
                <a:solidFill>
                  <a:schemeClr val="tx1"/>
                </a:solidFill>
                <a:effectLst/>
                <a:uLnTx/>
                <a:uFillTx/>
                <a:latin typeface="+mn-lt"/>
                <a:ea typeface="+mn-ea"/>
                <a:cs typeface="+mn-cs"/>
              </a:rPr>
            </a:b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Each deployment or management tool can implement this idea differently</a:t>
            </a:r>
          </a:p>
        </p:txBody>
      </p:sp>
      <p:grpSp>
        <p:nvGrpSpPr>
          <p:cNvPr id="6" name="Group 5"/>
          <p:cNvGrpSpPr/>
          <p:nvPr/>
        </p:nvGrpSpPr>
        <p:grpSpPr>
          <a:xfrm>
            <a:off x="6198807" y="1865183"/>
            <a:ext cx="5025454" cy="4659167"/>
            <a:chOff x="6198806" y="1339403"/>
            <a:chExt cx="5733491" cy="5315598"/>
          </a:xfrm>
        </p:grpSpPr>
        <p:pic>
          <p:nvPicPr>
            <p:cNvPr id="4" name="Picture 3"/>
            <p:cNvPicPr>
              <a:picLocks noChangeAspect="1"/>
            </p:cNvPicPr>
            <p:nvPr/>
          </p:nvPicPr>
          <p:blipFill>
            <a:blip r:embed="rId3"/>
            <a:stretch>
              <a:fillRect/>
            </a:stretch>
          </p:blipFill>
          <p:spPr>
            <a:xfrm>
              <a:off x="6198806" y="1339403"/>
              <a:ext cx="5733491" cy="5315598"/>
            </a:xfrm>
            <a:prstGeom prst="rect">
              <a:avLst/>
            </a:prstGeom>
            <a:ln w="28575">
              <a:noFill/>
            </a:ln>
          </p:spPr>
        </p:pic>
        <p:sp>
          <p:nvSpPr>
            <p:cNvPr id="5" name="Rectangle 4"/>
            <p:cNvSpPr/>
            <p:nvPr/>
          </p:nvSpPr>
          <p:spPr bwMode="auto">
            <a:xfrm>
              <a:off x="6198806" y="2279562"/>
              <a:ext cx="717149" cy="244698"/>
            </a:xfrm>
            <a:prstGeom prst="rect">
              <a:avLst/>
            </a:prstGeom>
            <a:noFill/>
            <a:ln w="57150">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353998488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 deployment process</a:t>
            </a:r>
          </a:p>
        </p:txBody>
      </p:sp>
      <p:sp>
        <p:nvSpPr>
          <p:cNvPr id="6" name="Oval 5"/>
          <p:cNvSpPr/>
          <p:nvPr/>
        </p:nvSpPr>
        <p:spPr bwMode="auto">
          <a:xfrm>
            <a:off x="498475" y="1701800"/>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1</a:t>
            </a:r>
          </a:p>
        </p:txBody>
      </p:sp>
      <p:sp>
        <p:nvSpPr>
          <p:cNvPr id="7" name="Rectangle 6"/>
          <p:cNvSpPr/>
          <p:nvPr/>
        </p:nvSpPr>
        <p:spPr>
          <a:xfrm>
            <a:off x="1243962" y="1739508"/>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Validate </a:t>
            </a:r>
            <a:r>
              <a:rPr kumimoji="0" lang="en-US" sz="2400" b="0" i="0" u="none" strike="noStrike" kern="0" cap="none" spc="0" normalizeH="0" baseline="0" noProof="0" dirty="0">
                <a:ln>
                  <a:noFill/>
                </a:ln>
                <a:solidFill>
                  <a:schemeClr val="tx1"/>
                </a:solidFill>
                <a:effectLst/>
                <a:uLnTx/>
                <a:uFillTx/>
                <a:latin typeface="+mj-lt"/>
              </a:rPr>
              <a:t>critical apps and infrastructure</a:t>
            </a:r>
          </a:p>
          <a:p>
            <a:pPr marL="0" marR="0" lvl="1" indent="0" defTabSz="906691" eaLnBrk="1" fontAlgn="auto" latinLnBrk="0" hangingPunct="1">
              <a:lnSpc>
                <a:spcPct val="90000"/>
              </a:lnSpc>
              <a:spcBef>
                <a:spcPct val="0"/>
              </a:spcBef>
              <a:spcAft>
                <a:spcPts val="400"/>
              </a:spcAft>
              <a:buClrTx/>
              <a:buSzTx/>
              <a:buFontTx/>
              <a:buNone/>
              <a:tabLst/>
              <a:defRPr/>
            </a:pPr>
            <a:r>
              <a:rPr kumimoji="0" lang="en-US" sz="1600" b="0" i="0" u="none" strike="noStrike" kern="0" cap="none" spc="0" normalizeH="0" baseline="0" noProof="0" dirty="0">
                <a:ln>
                  <a:noFill/>
                </a:ln>
                <a:solidFill>
                  <a:schemeClr val="tx1"/>
                </a:solidFill>
                <a:effectLst/>
                <a:uLnTx/>
                <a:uFillTx/>
              </a:rPr>
              <a:t>Ensure new release works with business-critical apps, core infrastructure tools</a:t>
            </a:r>
          </a:p>
          <a:p>
            <a:pPr marL="230188" marR="0" lvl="1" indent="-230188" defTabSz="906691" eaLnBrk="1" fontAlgn="auto" latinLnBrk="0" hangingPunct="1">
              <a:lnSpc>
                <a:spcPct val="90000"/>
              </a:lnSpc>
              <a:spcBef>
                <a:spcPct val="0"/>
              </a:spcBef>
              <a:spcAft>
                <a:spcPts val="60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8" name="Oval 7"/>
          <p:cNvSpPr/>
          <p:nvPr/>
        </p:nvSpPr>
        <p:spPr bwMode="auto">
          <a:xfrm>
            <a:off x="498475" y="2854739"/>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2</a:t>
            </a:r>
          </a:p>
        </p:txBody>
      </p:sp>
      <p:sp>
        <p:nvSpPr>
          <p:cNvPr id="9" name="Rectangle 8"/>
          <p:cNvSpPr/>
          <p:nvPr/>
        </p:nvSpPr>
        <p:spPr>
          <a:xfrm>
            <a:off x="1243962" y="2892447"/>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Begin </a:t>
            </a:r>
            <a:r>
              <a:rPr kumimoji="0" lang="en-US" sz="2400" b="0" i="0" u="none" strike="noStrike" kern="0" cap="none" spc="0" normalizeH="0" baseline="0" noProof="0" dirty="0">
                <a:ln>
                  <a:noFill/>
                </a:ln>
                <a:solidFill>
                  <a:schemeClr val="tx1"/>
                </a:solidFill>
                <a:effectLst/>
                <a:uLnTx/>
                <a:uFillTx/>
                <a:latin typeface="+mj-lt"/>
              </a:rPr>
              <a:t>pilot deployments</a:t>
            </a:r>
          </a:p>
          <a:p>
            <a:pPr marL="0" marR="0" lvl="1" indent="0" defTabSz="906691" eaLnBrk="1" fontAlgn="auto" latinLnBrk="0" hangingPunct="1">
              <a:lnSpc>
                <a:spcPct val="90000"/>
              </a:lnSpc>
              <a:spcBef>
                <a:spcPct val="0"/>
              </a:spcBef>
              <a:spcAft>
                <a:spcPts val="400"/>
              </a:spcAft>
              <a:buClrTx/>
              <a:buSzTx/>
              <a:buFontTx/>
              <a:buNone/>
              <a:tabLst/>
              <a:defRPr/>
            </a:pPr>
            <a:r>
              <a:rPr kumimoji="0" lang="en-US" sz="1600" b="0" i="0" u="none" strike="noStrike" kern="0" cap="none" spc="0" normalizeH="0" baseline="0" noProof="0" dirty="0">
                <a:ln>
                  <a:noFill/>
                </a:ln>
                <a:solidFill>
                  <a:schemeClr val="tx1"/>
                </a:solidFill>
                <a:effectLst/>
                <a:uLnTx/>
                <a:uFillTx/>
              </a:rPr>
              <a:t>Start with IT, expand to broader volunteer audience, for app and hardware validation</a:t>
            </a:r>
          </a:p>
        </p:txBody>
      </p:sp>
      <p:sp>
        <p:nvSpPr>
          <p:cNvPr id="10" name="Oval 9"/>
          <p:cNvSpPr/>
          <p:nvPr/>
        </p:nvSpPr>
        <p:spPr bwMode="auto">
          <a:xfrm>
            <a:off x="498475" y="4007678"/>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3</a:t>
            </a:r>
          </a:p>
        </p:txBody>
      </p:sp>
      <p:sp>
        <p:nvSpPr>
          <p:cNvPr id="11" name="Rectangle 10"/>
          <p:cNvSpPr/>
          <p:nvPr/>
        </p:nvSpPr>
        <p:spPr>
          <a:xfrm>
            <a:off x="1243962" y="4045386"/>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React </a:t>
            </a:r>
            <a:r>
              <a:rPr kumimoji="0" lang="en-US" sz="2400" b="0" i="0" u="none" strike="noStrike" kern="0" cap="none" spc="0" normalizeH="0" baseline="0" noProof="0" dirty="0">
                <a:ln>
                  <a:noFill/>
                </a:ln>
                <a:solidFill>
                  <a:schemeClr val="tx1"/>
                </a:solidFill>
                <a:effectLst/>
                <a:uLnTx/>
                <a:uFillTx/>
                <a:latin typeface="+mj-lt"/>
              </a:rPr>
              <a:t>as needed to feedback</a:t>
            </a:r>
          </a:p>
          <a:p>
            <a:pPr marL="0" marR="0" lvl="1" indent="0" defTabSz="906691" eaLnBrk="1" fontAlgn="auto" latinLnBrk="0" hangingPunct="1">
              <a:lnSpc>
                <a:spcPct val="90000"/>
              </a:lnSpc>
              <a:spcBef>
                <a:spcPct val="0"/>
              </a:spcBef>
              <a:spcAft>
                <a:spcPts val="400"/>
              </a:spcAft>
              <a:buClrTx/>
              <a:buSzTx/>
              <a:buFontTx/>
              <a:buNone/>
              <a:tabLst/>
              <a:defRPr/>
            </a:pPr>
            <a:r>
              <a:rPr kumimoji="0" lang="en-US" sz="1600" b="0" i="0" u="none" strike="noStrike" kern="0" cap="none" spc="0" normalizeH="0" baseline="0" noProof="0" dirty="0">
                <a:ln>
                  <a:noFill/>
                </a:ln>
                <a:solidFill>
                  <a:schemeClr val="tx1"/>
                </a:solidFill>
                <a:effectLst/>
                <a:uLnTx/>
                <a:uFillTx/>
              </a:rPr>
              <a:t>A few issues are expected, have a remediation plan in place.</a:t>
            </a:r>
          </a:p>
        </p:txBody>
      </p:sp>
      <p:sp>
        <p:nvSpPr>
          <p:cNvPr id="12" name="Oval 11"/>
          <p:cNvSpPr/>
          <p:nvPr/>
        </p:nvSpPr>
        <p:spPr bwMode="auto">
          <a:xfrm>
            <a:off x="498475" y="5160616"/>
            <a:ext cx="552450" cy="55245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accent1"/>
                </a:solidFill>
                <a:effectLst/>
                <a:uLnTx/>
                <a:uFillTx/>
                <a:latin typeface="+mj-lt"/>
                <a:ea typeface="Segoe UI" pitchFamily="34" charset="0"/>
                <a:cs typeface="Segoe UI" pitchFamily="34" charset="0"/>
              </a:rPr>
              <a:t>4</a:t>
            </a:r>
          </a:p>
        </p:txBody>
      </p:sp>
      <p:sp>
        <p:nvSpPr>
          <p:cNvPr id="13" name="Rectangle 12"/>
          <p:cNvSpPr/>
          <p:nvPr/>
        </p:nvSpPr>
        <p:spPr>
          <a:xfrm>
            <a:off x="1243962" y="5198324"/>
            <a:ext cx="9538006" cy="47703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65361" rIns="104219" bIns="65362" numCol="1" spcCol="1270" anchor="t" anchorCtr="0">
            <a:noAutofit/>
          </a:bodyPr>
          <a:lstStyle/>
          <a:p>
            <a:pPr marL="0" marR="0" lvl="1" indent="0" defTabSz="906691" eaLnBrk="1" fontAlgn="auto"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solidFill>
                  <a:schemeClr val="accent1"/>
                </a:solidFill>
                <a:effectLst/>
                <a:uLnTx/>
                <a:uFillTx/>
              </a:rPr>
              <a:t>Deploy </a:t>
            </a:r>
            <a:r>
              <a:rPr kumimoji="0" lang="en-US" sz="2400" b="0" i="0" u="none" strike="noStrike" kern="0" cap="none" spc="0" normalizeH="0" baseline="0" noProof="0" dirty="0">
                <a:ln>
                  <a:noFill/>
                </a:ln>
                <a:solidFill>
                  <a:schemeClr val="tx1"/>
                </a:solidFill>
                <a:effectLst/>
                <a:uLnTx/>
                <a:uFillTx/>
                <a:latin typeface="+mj-lt"/>
              </a:rPr>
              <a:t>to the broad population</a:t>
            </a:r>
          </a:p>
          <a:p>
            <a:pPr marL="0" marR="0" lvl="1" indent="0" defTabSz="906691" eaLnBrk="1" fontAlgn="auto" latinLnBrk="0" hangingPunct="1">
              <a:lnSpc>
                <a:spcPct val="90000"/>
              </a:lnSpc>
              <a:spcBef>
                <a:spcPct val="0"/>
              </a:spcBef>
              <a:spcAft>
                <a:spcPts val="400"/>
              </a:spcAft>
              <a:buClrTx/>
              <a:buSzTx/>
              <a:buFontTx/>
              <a:buNone/>
              <a:tabLst/>
              <a:defRPr/>
            </a:pPr>
            <a:r>
              <a:rPr kumimoji="0" lang="en-US" sz="1600" b="0" i="0" u="none" strike="noStrike" kern="0" cap="none" spc="0" normalizeH="0" baseline="0" noProof="0" dirty="0">
                <a:ln>
                  <a:noFill/>
                </a:ln>
                <a:solidFill>
                  <a:schemeClr val="tx1"/>
                </a:solidFill>
                <a:effectLst/>
                <a:uLnTx/>
                <a:uFillTx/>
              </a:rPr>
              <a:t>Focus on risk reduction, minimizing disruption through scheduling, segmentation</a:t>
            </a:r>
          </a:p>
        </p:txBody>
      </p:sp>
    </p:spTree>
    <p:extLst>
      <p:ext uri="{BB962C8B-B14F-4D97-AF65-F5344CB8AC3E}">
        <p14:creationId xmlns:p14="http://schemas.microsoft.com/office/powerpoint/2010/main" val="257528636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427353"/>
            <a:ext cx="12436476" cy="4570835"/>
            <a:chOff x="-1" y="2427353"/>
            <a:chExt cx="12436476" cy="4570835"/>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427353"/>
              <a:ext cx="12436475" cy="4567172"/>
            </a:xfrm>
            <a:prstGeom prst="rect">
              <a:avLst/>
            </a:prstGeom>
          </p:spPr>
        </p:pic>
        <p:sp>
          <p:nvSpPr>
            <p:cNvPr id="16" name="Rectangle 15"/>
            <p:cNvSpPr/>
            <p:nvPr/>
          </p:nvSpPr>
          <p:spPr bwMode="auto">
            <a:xfrm>
              <a:off x="0" y="2427353"/>
              <a:ext cx="12436475" cy="4570835"/>
            </a:xfrm>
            <a:prstGeom prst="rect">
              <a:avLst/>
            </a:prstGeom>
            <a:solidFill>
              <a:srgbClr val="010A07">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7" name="TextBox 16"/>
          <p:cNvSpPr txBox="1"/>
          <p:nvPr/>
        </p:nvSpPr>
        <p:spPr>
          <a:xfrm>
            <a:off x="691030" y="3090429"/>
            <a:ext cx="2632503" cy="387798"/>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Desktop apps</a:t>
            </a:r>
          </a:p>
        </p:txBody>
      </p:sp>
      <p:sp>
        <p:nvSpPr>
          <p:cNvPr id="18" name="TextBox 17"/>
          <p:cNvSpPr txBox="1"/>
          <p:nvPr/>
        </p:nvSpPr>
        <p:spPr>
          <a:xfrm>
            <a:off x="6435768" y="3090428"/>
            <a:ext cx="2292809" cy="387798"/>
          </a:xfrm>
          <a:prstGeom prst="rect">
            <a:avLst/>
          </a:prstGeom>
          <a:noFill/>
        </p:spPr>
        <p:txBody>
          <a:bodyPr wrap="square" lIns="0" tIns="0" rIns="0" bIns="0" rtlCol="0" anchor="t" anchorCtr="0">
            <a:spAutoFit/>
          </a:bodyPr>
          <a:lstStyle>
            <a:defPPr>
              <a:defRPr lang="en-US"/>
            </a:defPPr>
            <a:lvl1pPr>
              <a:lnSpc>
                <a:spcPct val="90000"/>
              </a:lnSpc>
              <a:spcAft>
                <a:spcPts val="600"/>
              </a:spcAft>
              <a:defRPr sz="320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Modern apps</a:t>
            </a:r>
          </a:p>
        </p:txBody>
      </p:sp>
      <p:sp>
        <p:nvSpPr>
          <p:cNvPr id="23" name="Rectangle 22"/>
          <p:cNvSpPr/>
          <p:nvPr/>
        </p:nvSpPr>
        <p:spPr bwMode="auto">
          <a:xfrm>
            <a:off x="3547297" y="3090428"/>
            <a:ext cx="2888471" cy="3877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base" latinLnBrk="0" hangingPunct="1">
              <a:lnSpc>
                <a:spcPct val="90000"/>
              </a:lnSpc>
              <a:spcBef>
                <a:spcPct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Web sites</a:t>
            </a:r>
          </a:p>
        </p:txBody>
      </p:sp>
      <p:sp>
        <p:nvSpPr>
          <p:cNvPr id="2" name="Title 1"/>
          <p:cNvSpPr>
            <a:spLocks noGrp="1"/>
          </p:cNvSpPr>
          <p:nvPr>
            <p:ph type="title"/>
          </p:nvPr>
        </p:nvSpPr>
        <p:spPr>
          <a:xfrm>
            <a:off x="274639" y="295274"/>
            <a:ext cx="11889564" cy="917575"/>
          </a:xfrm>
        </p:spPr>
        <p:txBody>
          <a:bodyPr/>
          <a:lstStyle/>
          <a:p>
            <a:r>
              <a:rPr lang="en-US" dirty="0"/>
              <a:t>Compatibility in Windows 10</a:t>
            </a:r>
          </a:p>
        </p:txBody>
      </p:sp>
      <p:sp>
        <p:nvSpPr>
          <p:cNvPr id="19" name="TextBox 18"/>
          <p:cNvSpPr txBox="1"/>
          <p:nvPr/>
        </p:nvSpPr>
        <p:spPr>
          <a:xfrm>
            <a:off x="274639" y="1732991"/>
            <a:ext cx="12161835" cy="641714"/>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Outstanding compatibility means a smooth migration from Windows 7 or Windows 8.1</a:t>
            </a:r>
          </a:p>
        </p:txBody>
      </p:sp>
      <p:sp>
        <p:nvSpPr>
          <p:cNvPr id="20" name="Rectangle 19"/>
          <p:cNvSpPr/>
          <p:nvPr/>
        </p:nvSpPr>
        <p:spPr bwMode="auto">
          <a:xfrm>
            <a:off x="544242"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Organizations are observing compatibility rates above 99%</a:t>
            </a:r>
          </a:p>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High compatibility achieved through:</a:t>
            </a:r>
          </a:p>
          <a:p>
            <a:pPr marL="173038" marR="0" lvl="0" indent="-173038" defTabSz="932472" eaLnBrk="1" fontAlgn="base" latinLnBrk="0" hangingPunct="1">
              <a:lnSpc>
                <a:spcPct val="90000"/>
              </a:lnSpc>
              <a:spcBef>
                <a:spcPct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Minimal changes </a:t>
            </a:r>
            <a:b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to Win32 APIs</a:t>
            </a:r>
          </a:p>
          <a:p>
            <a:pPr marL="173038" marR="0" lvl="0" indent="-173038" defTabSz="932472" eaLnBrk="1" fontAlgn="base" latinLnBrk="0" hangingPunct="1">
              <a:lnSpc>
                <a:spcPct val="90000"/>
              </a:lnSpc>
              <a:spcBef>
                <a:spcPct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Insider feedback during development</a:t>
            </a:r>
          </a:p>
          <a:p>
            <a:pPr marL="173038" marR="0" lvl="0" indent="-173038" defTabSz="932472" eaLnBrk="1" fontAlgn="base" latinLnBrk="0" hangingPunct="1">
              <a:lnSpc>
                <a:spcPct val="90000"/>
              </a:lnSpc>
              <a:spcBef>
                <a:spcPct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Telemetry</a:t>
            </a:r>
          </a:p>
        </p:txBody>
      </p:sp>
      <p:sp>
        <p:nvSpPr>
          <p:cNvPr id="30" name="Rectangle 29"/>
          <p:cNvSpPr/>
          <p:nvPr/>
        </p:nvSpPr>
        <p:spPr bwMode="auto">
          <a:xfrm>
            <a:off x="3368013"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Internet Explorer 11 included (unchanged) for backwards compatibility</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New Microsoft Edge browser for modern HTML5-based web sites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Enterprise Mode features to ensure proper use</a:t>
            </a:r>
          </a:p>
        </p:txBody>
      </p:sp>
      <p:sp>
        <p:nvSpPr>
          <p:cNvPr id="31" name="Rectangle 30"/>
          <p:cNvSpPr/>
          <p:nvPr/>
        </p:nvSpPr>
        <p:spPr bwMode="auto">
          <a:xfrm>
            <a:off x="6191784"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High compatibility achieved through:</a:t>
            </a:r>
          </a:p>
          <a:p>
            <a:pPr marL="173038" marR="0" lvl="0" indent="-173038" defTabSz="932472" eaLnBrk="1" fontAlgn="base" latinLnBrk="0" hangingPunct="1">
              <a:lnSpc>
                <a:spcPct val="90000"/>
              </a:lnSpc>
              <a:spcBef>
                <a:spcPct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Validation of </a:t>
            </a:r>
            <a:b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Windows Store apps</a:t>
            </a:r>
          </a:p>
          <a:p>
            <a:pPr marL="173038" marR="0" lvl="0" indent="-173038" defTabSz="932472" eaLnBrk="1" fontAlgn="base" latinLnBrk="0" hangingPunct="1">
              <a:lnSpc>
                <a:spcPct val="90000"/>
              </a:lnSpc>
              <a:spcBef>
                <a:spcPct val="0"/>
              </a:spcBef>
              <a:spcAft>
                <a:spcPts val="3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Insider feedback during development</a:t>
            </a:r>
          </a:p>
          <a:p>
            <a:pPr marL="173038" marR="0" lvl="0" indent="-173038" defTabSz="932472" eaLnBrk="1" fontAlgn="base" latinLnBrk="0" hangingPunct="1">
              <a:lnSpc>
                <a:spcPct val="90000"/>
              </a:lnSpc>
              <a:spcBef>
                <a:spcPct val="0"/>
              </a:spcBef>
              <a:spcAft>
                <a:spcPts val="1000"/>
              </a:spcAft>
              <a:buClrTx/>
              <a:buSzTx/>
              <a:buFont typeface="Arial" panose="020B0604020202020204" pitchFamily="34" charset="0"/>
              <a:buChar char="•"/>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Telemetry</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Significant investments, enhancements in each release</a:t>
            </a:r>
          </a:p>
        </p:txBody>
      </p:sp>
      <p:sp>
        <p:nvSpPr>
          <p:cNvPr id="21" name="TextBox 20"/>
          <p:cNvSpPr txBox="1"/>
          <p:nvPr/>
        </p:nvSpPr>
        <p:spPr>
          <a:xfrm>
            <a:off x="9240749" y="3090428"/>
            <a:ext cx="2292809" cy="387798"/>
          </a:xfrm>
          <a:prstGeom prst="rect">
            <a:avLst/>
          </a:prstGeom>
          <a:noFill/>
        </p:spPr>
        <p:txBody>
          <a:bodyPr wrap="square" lIns="0" tIns="0" rIns="0" bIns="0" rtlCol="0" anchor="t" anchorCtr="0">
            <a:spAutoFit/>
          </a:bodyPr>
          <a:lstStyle>
            <a:defPPr>
              <a:defRPr lang="en-US"/>
            </a:defPPr>
            <a:lvl1pPr>
              <a:lnSpc>
                <a:spcPct val="90000"/>
              </a:lnSpc>
              <a:spcAft>
                <a:spcPts val="600"/>
              </a:spcAft>
              <a:defRPr sz="320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Hardware</a:t>
            </a:r>
          </a:p>
        </p:txBody>
      </p:sp>
      <p:sp>
        <p:nvSpPr>
          <p:cNvPr id="22" name="Rectangle 21"/>
          <p:cNvSpPr/>
          <p:nvPr/>
        </p:nvSpPr>
        <p:spPr bwMode="auto">
          <a:xfrm>
            <a:off x="9015554"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Windows 10 supports all devices capable of running Windows 7 and above</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Identical hardware minimum requirements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as Windows 7</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Strong driver compatibility, with updates delivered as needed through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Windows Update</a:t>
            </a:r>
          </a:p>
        </p:txBody>
      </p:sp>
    </p:spTree>
    <p:extLst>
      <p:ext uri="{BB962C8B-B14F-4D97-AF65-F5344CB8AC3E}">
        <p14:creationId xmlns:p14="http://schemas.microsoft.com/office/powerpoint/2010/main" val="34673141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Compatibility in Windows 10</a:t>
            </a:r>
            <a:endParaRPr lang="en-US" dirty="0"/>
          </a:p>
        </p:txBody>
      </p:sp>
      <p:sp>
        <p:nvSpPr>
          <p:cNvPr id="3" name="Rectangle 2"/>
          <p:cNvSpPr/>
          <p:nvPr/>
        </p:nvSpPr>
        <p:spPr>
          <a:xfrm>
            <a:off x="8047037" y="1773842"/>
            <a:ext cx="4072510" cy="2693045"/>
          </a:xfrm>
          <a:prstGeom prst="rect">
            <a:avLst/>
          </a:prstGeom>
          <a:noFill/>
        </p:spPr>
        <p:txBody>
          <a:bodyPr wrap="square" lIns="182880" tIns="18288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Get links to Windows 10 ISV support statements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hlinkClick r:id="rId3"/>
              </a:rPr>
              <a:t>http://www.readyforwindows.com</a:t>
            </a:r>
            <a:r>
              <a:rPr kumimoji="0" lang="en-US" sz="2000" b="0" i="0" u="none" strike="noStrike" kern="0" cap="none" spc="0" normalizeH="0" baseline="0" noProof="0" dirty="0">
                <a:ln>
                  <a:noFill/>
                </a:ln>
                <a:solidFill>
                  <a:sysClr val="windowText" lastClr="000000"/>
                </a:solidFill>
                <a:effectLst/>
                <a:uLnTx/>
                <a:uFillTx/>
                <a:latin typeface="+mj-lt"/>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j-lt"/>
              </a:rPr>
              <a:t>We are actively engaged with ISVs, to ensure full support for Windows as a service</a:t>
            </a:r>
          </a:p>
        </p:txBody>
      </p:sp>
      <p:pic>
        <p:nvPicPr>
          <p:cNvPr id="4" name="Picture 3"/>
          <p:cNvPicPr>
            <a:picLocks noChangeAspect="1"/>
          </p:cNvPicPr>
          <p:nvPr/>
        </p:nvPicPr>
        <p:blipFill rotWithShape="1">
          <a:blip r:embed="rId4"/>
          <a:srcRect b="817"/>
          <a:stretch/>
        </p:blipFill>
        <p:spPr>
          <a:xfrm>
            <a:off x="377649" y="1773843"/>
            <a:ext cx="7440788" cy="3997482"/>
          </a:xfrm>
          <a:prstGeom prst="rect">
            <a:avLst/>
          </a:prstGeom>
          <a:ln>
            <a:solidFill>
              <a:schemeClr val="accent1"/>
            </a:solidFill>
          </a:ln>
        </p:spPr>
      </p:pic>
    </p:spTree>
    <p:extLst>
      <p:ext uri="{BB962C8B-B14F-4D97-AF65-F5344CB8AC3E}">
        <p14:creationId xmlns:p14="http://schemas.microsoft.com/office/powerpoint/2010/main" val="14225691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2427353"/>
            <a:ext cx="12436476" cy="4570835"/>
            <a:chOff x="-1" y="2427353"/>
            <a:chExt cx="12436476" cy="4570835"/>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427353"/>
              <a:ext cx="12436475" cy="4567172"/>
            </a:xfrm>
            <a:prstGeom prst="rect">
              <a:avLst/>
            </a:prstGeom>
          </p:spPr>
        </p:pic>
        <p:sp>
          <p:nvSpPr>
            <p:cNvPr id="9" name="Rectangle 8"/>
            <p:cNvSpPr/>
            <p:nvPr/>
          </p:nvSpPr>
          <p:spPr bwMode="auto">
            <a:xfrm>
              <a:off x="0" y="2427353"/>
              <a:ext cx="12436475" cy="4570835"/>
            </a:xfrm>
            <a:prstGeom prst="rect">
              <a:avLst/>
            </a:prstGeom>
            <a:solidFill>
              <a:srgbClr val="010A07">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 name="Title 1"/>
          <p:cNvSpPr>
            <a:spLocks noGrp="1"/>
          </p:cNvSpPr>
          <p:nvPr>
            <p:ph type="title"/>
          </p:nvPr>
        </p:nvSpPr>
        <p:spPr/>
        <p:txBody>
          <a:bodyPr/>
          <a:lstStyle/>
          <a:p>
            <a:r>
              <a:rPr lang="en-US"/>
              <a:t>How to validate applications</a:t>
            </a:r>
          </a:p>
        </p:txBody>
      </p:sp>
      <p:grpSp>
        <p:nvGrpSpPr>
          <p:cNvPr id="10" name="Group 9"/>
          <p:cNvGrpSpPr>
            <a:grpSpLocks noChangeAspect="1"/>
          </p:cNvGrpSpPr>
          <p:nvPr/>
        </p:nvGrpSpPr>
        <p:grpSpPr>
          <a:xfrm>
            <a:off x="2926334" y="2877398"/>
            <a:ext cx="502920" cy="502920"/>
            <a:chOff x="5729288" y="3511551"/>
            <a:chExt cx="969963" cy="969963"/>
          </a:xfrm>
          <a:solidFill>
            <a:schemeClr val="bg1"/>
          </a:solidFill>
        </p:grpSpPr>
        <p:sp>
          <p:nvSpPr>
            <p:cNvPr id="11"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4" name="TextBox 13"/>
          <p:cNvSpPr txBox="1"/>
          <p:nvPr/>
        </p:nvSpPr>
        <p:spPr>
          <a:xfrm>
            <a:off x="604132" y="2814797"/>
            <a:ext cx="2258175" cy="997196"/>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Create and maintain an </a:t>
            </a:r>
            <a:b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b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app portfolio</a:t>
            </a:r>
          </a:p>
        </p:txBody>
      </p:sp>
      <p:sp>
        <p:nvSpPr>
          <p:cNvPr id="15" name="Rectangle 14"/>
          <p:cNvSpPr/>
          <p:nvPr/>
        </p:nvSpPr>
        <p:spPr bwMode="auto">
          <a:xfrm>
            <a:off x="484867" y="3887342"/>
            <a:ext cx="237744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82880" rIns="91440" bIns="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Complete list of apps </a:t>
            </a:r>
            <a:b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and web pages used throughout the organization</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Business and IT experts identified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IT works with the business to eliminate duplicates, define supported versions</a:t>
            </a:r>
          </a:p>
          <a:p>
            <a:pPr marL="0" marR="0" lvl="0" indent="0" defTabSz="932472" eaLnBrk="1" fontAlgn="base" latinLnBrk="0" hangingPunct="1">
              <a:lnSpc>
                <a:spcPct val="90000"/>
              </a:lnSpc>
              <a:spcBef>
                <a:spcPct val="0"/>
              </a:spcBef>
              <a:spcAft>
                <a:spcPts val="100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6" name="TextBox 25"/>
          <p:cNvSpPr txBox="1"/>
          <p:nvPr/>
        </p:nvSpPr>
        <p:spPr>
          <a:xfrm>
            <a:off x="3612546" y="2814797"/>
            <a:ext cx="2258175" cy="997196"/>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Prioritize, identifying </a:t>
            </a:r>
            <a:b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b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critical apps</a:t>
            </a:r>
          </a:p>
        </p:txBody>
      </p:sp>
      <p:sp>
        <p:nvSpPr>
          <p:cNvPr id="27" name="Rectangle 26"/>
          <p:cNvSpPr/>
          <p:nvPr/>
        </p:nvSpPr>
        <p:spPr bwMode="auto">
          <a:xfrm>
            <a:off x="3493281" y="3887342"/>
            <a:ext cx="237744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82880" rIns="91440" bIns="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Business critical</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Managed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Supported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Unsupported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Blocked </a:t>
            </a:r>
          </a:p>
          <a:p>
            <a:pPr marL="0" marR="0" lvl="0" indent="0" defTabSz="932472" eaLnBrk="1" fontAlgn="base" latinLnBrk="0" hangingPunct="1">
              <a:lnSpc>
                <a:spcPct val="90000"/>
              </a:lnSpc>
              <a:spcBef>
                <a:spcPct val="0"/>
              </a:spcBef>
              <a:spcAft>
                <a:spcPts val="100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defTabSz="932472" eaLnBrk="1" fontAlgn="base" latinLnBrk="0" hangingPunct="1">
              <a:lnSpc>
                <a:spcPct val="90000"/>
              </a:lnSpc>
              <a:spcBef>
                <a:spcPct val="0"/>
              </a:spcBef>
              <a:spcAft>
                <a:spcPts val="100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9" name="TextBox 28"/>
          <p:cNvSpPr txBox="1"/>
          <p:nvPr/>
        </p:nvSpPr>
        <p:spPr>
          <a:xfrm>
            <a:off x="6620960" y="2814797"/>
            <a:ext cx="2322202" cy="997196"/>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Validate </a:t>
            </a:r>
            <a:b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b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business-critical apps</a:t>
            </a:r>
          </a:p>
        </p:txBody>
      </p:sp>
      <p:sp>
        <p:nvSpPr>
          <p:cNvPr id="30" name="Rectangle 29"/>
          <p:cNvSpPr/>
          <p:nvPr/>
        </p:nvSpPr>
        <p:spPr bwMode="auto">
          <a:xfrm>
            <a:off x="6501695" y="3887342"/>
            <a:ext cx="237744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82880" rIns="91440" bIns="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Structured testing, using predefined test plans executed with business and IT experts </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Automated if possible</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Target small percentage </a:t>
            </a:r>
            <a:b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of apps</a:t>
            </a:r>
          </a:p>
        </p:txBody>
      </p:sp>
      <p:sp>
        <p:nvSpPr>
          <p:cNvPr id="32" name="TextBox 31"/>
          <p:cNvSpPr txBox="1"/>
          <p:nvPr/>
        </p:nvSpPr>
        <p:spPr>
          <a:xfrm>
            <a:off x="9629377" y="2814797"/>
            <a:ext cx="2258175" cy="997196"/>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Leverage pilots for broader validation</a:t>
            </a:r>
          </a:p>
        </p:txBody>
      </p:sp>
      <p:sp>
        <p:nvSpPr>
          <p:cNvPr id="33" name="Rectangle 32"/>
          <p:cNvSpPr/>
          <p:nvPr/>
        </p:nvSpPr>
        <p:spPr bwMode="auto">
          <a:xfrm>
            <a:off x="9510112" y="3887342"/>
            <a:ext cx="237744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82880" rIns="91440" bIns="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IT pilot, to gauge infrastructure, environment, and business productivity app readiness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Business pilot, targeting the broadest set of applications possible</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Broad deployment using rings, to minimize risk</a:t>
            </a:r>
          </a:p>
        </p:txBody>
      </p:sp>
      <p:grpSp>
        <p:nvGrpSpPr>
          <p:cNvPr id="34" name="Group 33"/>
          <p:cNvGrpSpPr>
            <a:grpSpLocks noChangeAspect="1"/>
          </p:cNvGrpSpPr>
          <p:nvPr/>
        </p:nvGrpSpPr>
        <p:grpSpPr>
          <a:xfrm>
            <a:off x="5934748" y="2877398"/>
            <a:ext cx="502920" cy="502920"/>
            <a:chOff x="5729288" y="3511551"/>
            <a:chExt cx="969963" cy="969963"/>
          </a:xfrm>
          <a:solidFill>
            <a:schemeClr val="bg1"/>
          </a:solidFill>
        </p:grpSpPr>
        <p:sp>
          <p:nvSpPr>
            <p:cNvPr id="35"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6"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37" name="Group 36"/>
          <p:cNvGrpSpPr>
            <a:grpSpLocks noChangeAspect="1"/>
          </p:cNvGrpSpPr>
          <p:nvPr/>
        </p:nvGrpSpPr>
        <p:grpSpPr>
          <a:xfrm>
            <a:off x="8943162" y="2877398"/>
            <a:ext cx="502920" cy="502920"/>
            <a:chOff x="5729288" y="3511551"/>
            <a:chExt cx="969963" cy="969963"/>
          </a:xfrm>
          <a:solidFill>
            <a:schemeClr val="bg1"/>
          </a:solidFill>
        </p:grpSpPr>
        <p:sp>
          <p:nvSpPr>
            <p:cNvPr id="38"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9"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Tree>
    <p:extLst>
      <p:ext uri="{BB962C8B-B14F-4D97-AF65-F5344CB8AC3E}">
        <p14:creationId xmlns:p14="http://schemas.microsoft.com/office/powerpoint/2010/main" val="13177129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 Windows Upgrade Analytics</a:t>
            </a:r>
          </a:p>
        </p:txBody>
      </p:sp>
      <p:sp>
        <p:nvSpPr>
          <p:cNvPr id="3" name="Content Placeholder 3"/>
          <p:cNvSpPr txBox="1">
            <a:spLocks/>
          </p:cNvSpPr>
          <p:nvPr/>
        </p:nvSpPr>
        <p:spPr>
          <a:xfrm>
            <a:off x="274639" y="1905012"/>
            <a:ext cx="4196777" cy="3234443"/>
          </a:xfrm>
          <a:prstGeom prst="rect">
            <a:avLst/>
          </a:prstGeom>
        </p:spPr>
        <p:txBody>
          <a:bodyPr lIns="146304">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Track upgrade readiness</a:t>
            </a:r>
          </a:p>
          <a:p>
            <a:pPr marL="7937" marR="0" lvl="1" indent="0" algn="l" defTabSz="932742" rtl="0" eaLnBrk="1" fontAlgn="auto" latinLnBrk="0" hangingPunct="1">
              <a:lnSpc>
                <a:spcPct val="90000"/>
              </a:lnSpc>
              <a:spcBef>
                <a:spcPct val="20000"/>
              </a:spcBef>
              <a:spcAft>
                <a:spcPts val="1200"/>
              </a:spcAft>
              <a:buClrTx/>
              <a:buSzPct val="90000"/>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Leverage telemetry to see what’s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happening in your organization</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Identify app and driver issues</a:t>
            </a:r>
          </a:p>
          <a:p>
            <a:pPr marL="0" marR="0" lvl="1" indent="0" algn="l" defTabSz="932742" rtl="0" eaLnBrk="1" fontAlgn="auto" latinLnBrk="0" hangingPunct="1">
              <a:lnSpc>
                <a:spcPct val="90000"/>
              </a:lnSpc>
              <a:spcBef>
                <a:spcPct val="20000"/>
              </a:spcBef>
              <a:spcAft>
                <a:spcPts val="1200"/>
              </a:spcAft>
              <a:buClrTx/>
              <a:buSzPct val="90000"/>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See app and device details, known issues</a:t>
            </a:r>
          </a:p>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Remediate</a:t>
            </a:r>
          </a:p>
          <a:p>
            <a:pPr marL="0" marR="0" lvl="1" indent="0" algn="l" defTabSz="932742" rtl="0" eaLnBrk="1" fontAlgn="auto" latinLnBrk="0" hangingPunct="1">
              <a:lnSpc>
                <a:spcPct val="90000"/>
              </a:lnSpc>
              <a:spcBef>
                <a:spcPct val="20000"/>
              </a:spcBef>
              <a:spcAft>
                <a:spcPts val="1200"/>
              </a:spcAft>
              <a:buClrTx/>
              <a:buSzPct val="90000"/>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Implement suggestions to resolve issues</a:t>
            </a:r>
          </a:p>
          <a:p>
            <a:pPr marL="0" marR="0" lvl="0" indent="0" algn="l" defTabSz="932742" rtl="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Drive deployment</a:t>
            </a:r>
          </a:p>
        </p:txBody>
      </p:sp>
      <p:pic>
        <p:nvPicPr>
          <p:cNvPr id="4" name="Picture 3"/>
          <p:cNvPicPr>
            <a:picLocks noChangeAspect="1"/>
          </p:cNvPicPr>
          <p:nvPr/>
        </p:nvPicPr>
        <p:blipFill>
          <a:blip r:embed="rId3"/>
          <a:stretch>
            <a:fillRect/>
          </a:stretch>
        </p:blipFill>
        <p:spPr>
          <a:xfrm>
            <a:off x="4471417" y="1786140"/>
            <a:ext cx="7612720" cy="4735513"/>
          </a:xfrm>
          <a:prstGeom prst="rect">
            <a:avLst/>
          </a:prstGeom>
        </p:spPr>
      </p:pic>
      <p:sp>
        <p:nvSpPr>
          <p:cNvPr id="5" name="TextBox 4"/>
          <p:cNvSpPr txBox="1"/>
          <p:nvPr/>
        </p:nvSpPr>
        <p:spPr>
          <a:xfrm>
            <a:off x="579437" y="6446004"/>
            <a:ext cx="11965766"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Sign up via </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hlinkClick r:id="rId4"/>
              </a:rPr>
              <a:t>http://www.microsoft.com/en-us/WindowsForBusiness/upgrade-analytics</a:t>
            </a: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 </a:t>
            </a:r>
          </a:p>
        </p:txBody>
      </p:sp>
    </p:spTree>
    <p:extLst>
      <p:ext uri="{BB962C8B-B14F-4D97-AF65-F5344CB8AC3E}">
        <p14:creationId xmlns:p14="http://schemas.microsoft.com/office/powerpoint/2010/main" val="334198952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Windows Upgrade Analytics</a:t>
            </a:r>
          </a:p>
        </p:txBody>
      </p:sp>
    </p:spTree>
    <p:extLst>
      <p:ext uri="{BB962C8B-B14F-4D97-AF65-F5344CB8AC3E}">
        <p14:creationId xmlns:p14="http://schemas.microsoft.com/office/powerpoint/2010/main" val="1132918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383219" y="-156"/>
            <a:ext cx="7053255" cy="69946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1"/>
          <p:cNvSpPr>
            <a:spLocks noGrp="1"/>
          </p:cNvSpPr>
          <p:nvPr>
            <p:ph type="title"/>
          </p:nvPr>
        </p:nvSpPr>
        <p:spPr>
          <a:xfrm>
            <a:off x="274639" y="295274"/>
            <a:ext cx="5108580" cy="917575"/>
          </a:xfrm>
        </p:spPr>
        <p:txBody>
          <a:bodyPr/>
          <a:lstStyle/>
          <a:p>
            <a:r>
              <a:rPr lang="en-US" sz="4700" dirty="0"/>
              <a:t>Distributing content </a:t>
            </a:r>
            <a:br>
              <a:rPr lang="en-US" sz="4700" dirty="0"/>
            </a:br>
            <a:r>
              <a:rPr lang="en-US" sz="4700" dirty="0"/>
              <a:t>using peer-to-peer</a:t>
            </a:r>
          </a:p>
        </p:txBody>
      </p:sp>
      <p:sp>
        <p:nvSpPr>
          <p:cNvPr id="8" name="Text Placeholder 3"/>
          <p:cNvSpPr txBox="1">
            <a:spLocks/>
          </p:cNvSpPr>
          <p:nvPr/>
        </p:nvSpPr>
        <p:spPr>
          <a:xfrm>
            <a:off x="360163" y="2152682"/>
            <a:ext cx="4844539" cy="4019518"/>
          </a:xfrm>
          <a:prstGeom prst="rect">
            <a:avLst/>
          </a:prstGeom>
        </p:spPr>
        <p:txBody>
          <a:bodyPr lIns="146304"/>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12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The server and data center are bottlenecks</a:t>
            </a:r>
          </a:p>
          <a:p>
            <a:pPr marL="0" marR="0" lvl="0" indent="0" algn="l" defTabSz="932742" rtl="0" eaLnBrk="1" fontAlgn="auto" latinLnBrk="0" hangingPunct="1">
              <a:lnSpc>
                <a:spcPct val="90000"/>
              </a:lnSpc>
              <a:spcBef>
                <a:spcPts val="0"/>
              </a:spcBef>
              <a:spcAft>
                <a:spcPts val="12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The edges of the network have </a:t>
            </a:r>
            <a:b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b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more capacity</a:t>
            </a:r>
          </a:p>
          <a:p>
            <a:pPr marL="0" marR="0" lvl="0" indent="0" algn="l" defTabSz="932742" rtl="0" eaLnBrk="1" fontAlgn="auto" latinLnBrk="0" hangingPunct="1">
              <a:lnSpc>
                <a:spcPct val="90000"/>
              </a:lnSpc>
              <a:spcBef>
                <a:spcPts val="0"/>
              </a:spcBef>
              <a:spcAft>
                <a:spcPts val="6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Using peer-to-peer technologies </a:t>
            </a:r>
            <a:b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b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shifts the traffic to the edges</a:t>
            </a:r>
          </a:p>
          <a:p>
            <a:pPr marL="171450" marR="0" lvl="1" indent="-171450" algn="l" defTabSz="932742" rtl="0" eaLnBrk="1" fontAlgn="auto" latinLnBrk="0" hangingPunct="1">
              <a:lnSpc>
                <a:spcPct val="90000"/>
              </a:lnSpc>
              <a:spcBef>
                <a:spcPts val="0"/>
              </a:spcBef>
              <a:spcAft>
                <a:spcPts val="400"/>
              </a:spcAft>
              <a:buClrTx/>
              <a:buSzPct val="90000"/>
              <a:buFont typeface="Arial" pitchFamily="34" charset="0"/>
              <a:buChar char="•"/>
              <a:tabLst/>
              <a:defRPr/>
            </a:pP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BranchCache (with WSUS, </a:t>
            </a:r>
            <a:r>
              <a:rPr kumimoji="0" lang="en-US" sz="1400" b="0" i="0" u="none" strike="noStrike" kern="1200" cap="none" spc="0" normalizeH="0" baseline="0" noProof="0" dirty="0" err="1">
                <a:ln>
                  <a:noFill/>
                </a:ln>
                <a:gradFill>
                  <a:gsLst>
                    <a:gs pos="1250">
                      <a:schemeClr val="tx1"/>
                    </a:gs>
                    <a:gs pos="100000">
                      <a:schemeClr val="tx1"/>
                    </a:gs>
                  </a:gsLst>
                  <a:lin ang="5400000" scaled="0"/>
                </a:gradFill>
                <a:effectLst/>
                <a:uLnTx/>
                <a:uFillTx/>
                <a:latin typeface="+mn-lt"/>
                <a:ea typeface="+mn-ea"/>
                <a:cs typeface="+mn-cs"/>
              </a:rPr>
              <a:t>ConfigMgr</a:t>
            </a: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a:t>
            </a:r>
          </a:p>
          <a:p>
            <a:pPr marL="171450" marR="0" lvl="1" indent="-171450" algn="l" defTabSz="932742" rtl="0" eaLnBrk="1" fontAlgn="auto" latinLnBrk="0" hangingPunct="1">
              <a:lnSpc>
                <a:spcPct val="90000"/>
              </a:lnSpc>
              <a:spcBef>
                <a:spcPts val="0"/>
              </a:spcBef>
              <a:spcAft>
                <a:spcPts val="1200"/>
              </a:spcAft>
              <a:buClrTx/>
              <a:buSzPct val="90000"/>
              <a:buFont typeface="Arial" pitchFamily="34" charset="0"/>
              <a:buChar char="•"/>
              <a:tabLst/>
              <a:defRPr/>
            </a:pP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Delivery Optimization (with WU, WU for Business)</a:t>
            </a:r>
          </a:p>
          <a:p>
            <a:pPr marL="0" marR="0" lvl="0" indent="0" algn="l" defTabSz="932742" rtl="0" eaLnBrk="1" fontAlgn="auto" latinLnBrk="0" hangingPunct="1">
              <a:lnSpc>
                <a:spcPct val="90000"/>
              </a:lnSpc>
              <a:spcBef>
                <a:spcPts val="0"/>
              </a:spcBef>
              <a:spcAft>
                <a:spcPts val="12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90% or more of the traffic can be shifted</a:t>
            </a:r>
          </a:p>
          <a:p>
            <a:pPr marL="0" marR="0" lvl="0" indent="0" algn="l" defTabSz="932742" rtl="0" eaLnBrk="1" fontAlgn="auto" latinLnBrk="0" hangingPunct="1">
              <a:lnSpc>
                <a:spcPct val="90000"/>
              </a:lnSpc>
              <a:spcBef>
                <a:spcPts val="0"/>
              </a:spcBef>
              <a:spcAft>
                <a:spcPts val="12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Simple to implement, great for large </a:t>
            </a:r>
            <a:b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b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and small offices</a:t>
            </a:r>
          </a:p>
          <a:p>
            <a:pPr marL="0" marR="0" lvl="0" indent="0" algn="l" defTabSz="932742" rtl="0" eaLnBrk="1" fontAlgn="auto" latinLnBrk="0" hangingPunct="1">
              <a:lnSpc>
                <a:spcPct val="90000"/>
              </a:lnSpc>
              <a:spcBef>
                <a:spcPts val="0"/>
              </a:spcBef>
              <a:spcAft>
                <a:spcPts val="1200"/>
              </a:spcAft>
              <a:buClrTx/>
              <a:buSzPct val="90000"/>
              <a:buFont typeface="Arial" pitchFamily="34" charset="0"/>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Immediate return on investment</a:t>
            </a:r>
          </a:p>
        </p:txBody>
      </p:sp>
      <p:sp>
        <p:nvSpPr>
          <p:cNvPr id="3" name="Freeform 6"/>
          <p:cNvSpPr>
            <a:spLocks noEditPoints="1"/>
          </p:cNvSpPr>
          <p:nvPr/>
        </p:nvSpPr>
        <p:spPr bwMode="auto">
          <a:xfrm>
            <a:off x="5576066" y="4562446"/>
            <a:ext cx="745721" cy="530712"/>
          </a:xfrm>
          <a:custGeom>
            <a:avLst/>
            <a:gdLst>
              <a:gd name="T0" fmla="*/ 0 w 1744"/>
              <a:gd name="T1" fmla="*/ 0 h 1242"/>
              <a:gd name="T2" fmla="*/ 0 w 1744"/>
              <a:gd name="T3" fmla="*/ 393 h 1242"/>
              <a:gd name="T4" fmla="*/ 1744 w 1744"/>
              <a:gd name="T5" fmla="*/ 393 h 1242"/>
              <a:gd name="T6" fmla="*/ 1744 w 1744"/>
              <a:gd name="T7" fmla="*/ 0 h 1242"/>
              <a:gd name="T8" fmla="*/ 0 w 1744"/>
              <a:gd name="T9" fmla="*/ 0 h 1242"/>
              <a:gd name="T10" fmla="*/ 1301 w 1744"/>
              <a:gd name="T11" fmla="*/ 336 h 1242"/>
              <a:gd name="T12" fmla="*/ 1123 w 1744"/>
              <a:gd name="T13" fmla="*/ 336 h 1242"/>
              <a:gd name="T14" fmla="*/ 1123 w 1744"/>
              <a:gd name="T15" fmla="*/ 297 h 1242"/>
              <a:gd name="T16" fmla="*/ 1301 w 1744"/>
              <a:gd name="T17" fmla="*/ 297 h 1242"/>
              <a:gd name="T18" fmla="*/ 1301 w 1744"/>
              <a:gd name="T19" fmla="*/ 336 h 1242"/>
              <a:gd name="T20" fmla="*/ 1374 w 1744"/>
              <a:gd name="T21" fmla="*/ 341 h 1242"/>
              <a:gd name="T22" fmla="*/ 1350 w 1744"/>
              <a:gd name="T23" fmla="*/ 316 h 1242"/>
              <a:gd name="T24" fmla="*/ 1374 w 1744"/>
              <a:gd name="T25" fmla="*/ 292 h 1242"/>
              <a:gd name="T26" fmla="*/ 1398 w 1744"/>
              <a:gd name="T27" fmla="*/ 316 h 1242"/>
              <a:gd name="T28" fmla="*/ 1374 w 1744"/>
              <a:gd name="T29" fmla="*/ 341 h 1242"/>
              <a:gd name="T30" fmla="*/ 1684 w 1744"/>
              <a:gd name="T31" fmla="*/ 332 h 1242"/>
              <a:gd name="T32" fmla="*/ 1546 w 1744"/>
              <a:gd name="T33" fmla="*/ 332 h 1242"/>
              <a:gd name="T34" fmla="*/ 1546 w 1744"/>
              <a:gd name="T35" fmla="*/ 61 h 1242"/>
              <a:gd name="T36" fmla="*/ 1684 w 1744"/>
              <a:gd name="T37" fmla="*/ 61 h 1242"/>
              <a:gd name="T38" fmla="*/ 1684 w 1744"/>
              <a:gd name="T39" fmla="*/ 332 h 1242"/>
              <a:gd name="T40" fmla="*/ 0 w 1744"/>
              <a:gd name="T41" fmla="*/ 425 h 1242"/>
              <a:gd name="T42" fmla="*/ 0 w 1744"/>
              <a:gd name="T43" fmla="*/ 817 h 1242"/>
              <a:gd name="T44" fmla="*/ 1744 w 1744"/>
              <a:gd name="T45" fmla="*/ 817 h 1242"/>
              <a:gd name="T46" fmla="*/ 1744 w 1744"/>
              <a:gd name="T47" fmla="*/ 425 h 1242"/>
              <a:gd name="T48" fmla="*/ 0 w 1744"/>
              <a:gd name="T49" fmla="*/ 425 h 1242"/>
              <a:gd name="T50" fmla="*/ 1301 w 1744"/>
              <a:gd name="T51" fmla="*/ 760 h 1242"/>
              <a:gd name="T52" fmla="*/ 1123 w 1744"/>
              <a:gd name="T53" fmla="*/ 760 h 1242"/>
              <a:gd name="T54" fmla="*/ 1123 w 1744"/>
              <a:gd name="T55" fmla="*/ 721 h 1242"/>
              <a:gd name="T56" fmla="*/ 1301 w 1744"/>
              <a:gd name="T57" fmla="*/ 721 h 1242"/>
              <a:gd name="T58" fmla="*/ 1301 w 1744"/>
              <a:gd name="T59" fmla="*/ 760 h 1242"/>
              <a:gd name="T60" fmla="*/ 1374 w 1744"/>
              <a:gd name="T61" fmla="*/ 765 h 1242"/>
              <a:gd name="T62" fmla="*/ 1350 w 1744"/>
              <a:gd name="T63" fmla="*/ 741 h 1242"/>
              <a:gd name="T64" fmla="*/ 1374 w 1744"/>
              <a:gd name="T65" fmla="*/ 716 h 1242"/>
              <a:gd name="T66" fmla="*/ 1398 w 1744"/>
              <a:gd name="T67" fmla="*/ 741 h 1242"/>
              <a:gd name="T68" fmla="*/ 1374 w 1744"/>
              <a:gd name="T69" fmla="*/ 765 h 1242"/>
              <a:gd name="T70" fmla="*/ 1684 w 1744"/>
              <a:gd name="T71" fmla="*/ 757 h 1242"/>
              <a:gd name="T72" fmla="*/ 1546 w 1744"/>
              <a:gd name="T73" fmla="*/ 757 h 1242"/>
              <a:gd name="T74" fmla="*/ 1546 w 1744"/>
              <a:gd name="T75" fmla="*/ 485 h 1242"/>
              <a:gd name="T76" fmla="*/ 1684 w 1744"/>
              <a:gd name="T77" fmla="*/ 485 h 1242"/>
              <a:gd name="T78" fmla="*/ 1684 w 1744"/>
              <a:gd name="T79" fmla="*/ 757 h 1242"/>
              <a:gd name="T80" fmla="*/ 0 w 1744"/>
              <a:gd name="T81" fmla="*/ 849 h 1242"/>
              <a:gd name="T82" fmla="*/ 0 w 1744"/>
              <a:gd name="T83" fmla="*/ 1242 h 1242"/>
              <a:gd name="T84" fmla="*/ 1744 w 1744"/>
              <a:gd name="T85" fmla="*/ 1242 h 1242"/>
              <a:gd name="T86" fmla="*/ 1744 w 1744"/>
              <a:gd name="T87" fmla="*/ 849 h 1242"/>
              <a:gd name="T88" fmla="*/ 0 w 1744"/>
              <a:gd name="T89" fmla="*/ 849 h 1242"/>
              <a:gd name="T90" fmla="*/ 1301 w 1744"/>
              <a:gd name="T91" fmla="*/ 1185 h 1242"/>
              <a:gd name="T92" fmla="*/ 1123 w 1744"/>
              <a:gd name="T93" fmla="*/ 1185 h 1242"/>
              <a:gd name="T94" fmla="*/ 1123 w 1744"/>
              <a:gd name="T95" fmla="*/ 1145 h 1242"/>
              <a:gd name="T96" fmla="*/ 1301 w 1744"/>
              <a:gd name="T97" fmla="*/ 1145 h 1242"/>
              <a:gd name="T98" fmla="*/ 1301 w 1744"/>
              <a:gd name="T99" fmla="*/ 1185 h 1242"/>
              <a:gd name="T100" fmla="*/ 1374 w 1744"/>
              <a:gd name="T101" fmla="*/ 1189 h 1242"/>
              <a:gd name="T102" fmla="*/ 1350 w 1744"/>
              <a:gd name="T103" fmla="*/ 1165 h 1242"/>
              <a:gd name="T104" fmla="*/ 1374 w 1744"/>
              <a:gd name="T105" fmla="*/ 1141 h 1242"/>
              <a:gd name="T106" fmla="*/ 1398 w 1744"/>
              <a:gd name="T107" fmla="*/ 1165 h 1242"/>
              <a:gd name="T108" fmla="*/ 1374 w 1744"/>
              <a:gd name="T109" fmla="*/ 1189 h 1242"/>
              <a:gd name="T110" fmla="*/ 1684 w 1744"/>
              <a:gd name="T111" fmla="*/ 1181 h 1242"/>
              <a:gd name="T112" fmla="*/ 1546 w 1744"/>
              <a:gd name="T113" fmla="*/ 1181 h 1242"/>
              <a:gd name="T114" fmla="*/ 1546 w 1744"/>
              <a:gd name="T115" fmla="*/ 910 h 1242"/>
              <a:gd name="T116" fmla="*/ 1684 w 1744"/>
              <a:gd name="T117" fmla="*/ 910 h 1242"/>
              <a:gd name="T118" fmla="*/ 1684 w 1744"/>
              <a:gd name="T119" fmla="*/ 118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4" h="1242">
                <a:moveTo>
                  <a:pt x="0" y="0"/>
                </a:moveTo>
                <a:cubicBezTo>
                  <a:pt x="0" y="393"/>
                  <a:pt x="0" y="393"/>
                  <a:pt x="0" y="393"/>
                </a:cubicBezTo>
                <a:cubicBezTo>
                  <a:pt x="1744" y="393"/>
                  <a:pt x="1744" y="393"/>
                  <a:pt x="1744" y="393"/>
                </a:cubicBezTo>
                <a:cubicBezTo>
                  <a:pt x="1744" y="0"/>
                  <a:pt x="1744" y="0"/>
                  <a:pt x="1744" y="0"/>
                </a:cubicBezTo>
                <a:lnTo>
                  <a:pt x="0" y="0"/>
                </a:lnTo>
                <a:close/>
                <a:moveTo>
                  <a:pt x="1301" y="336"/>
                </a:moveTo>
                <a:cubicBezTo>
                  <a:pt x="1123" y="336"/>
                  <a:pt x="1123" y="336"/>
                  <a:pt x="1123" y="336"/>
                </a:cubicBezTo>
                <a:cubicBezTo>
                  <a:pt x="1123" y="297"/>
                  <a:pt x="1123" y="297"/>
                  <a:pt x="1123" y="297"/>
                </a:cubicBezTo>
                <a:cubicBezTo>
                  <a:pt x="1301" y="297"/>
                  <a:pt x="1301" y="297"/>
                  <a:pt x="1301" y="297"/>
                </a:cubicBezTo>
                <a:lnTo>
                  <a:pt x="1301" y="336"/>
                </a:lnTo>
                <a:close/>
                <a:moveTo>
                  <a:pt x="1374" y="341"/>
                </a:moveTo>
                <a:cubicBezTo>
                  <a:pt x="1360" y="341"/>
                  <a:pt x="1350" y="330"/>
                  <a:pt x="1350" y="316"/>
                </a:cubicBezTo>
                <a:cubicBezTo>
                  <a:pt x="1350" y="303"/>
                  <a:pt x="1360" y="292"/>
                  <a:pt x="1374" y="292"/>
                </a:cubicBezTo>
                <a:cubicBezTo>
                  <a:pt x="1387" y="292"/>
                  <a:pt x="1398" y="303"/>
                  <a:pt x="1398" y="316"/>
                </a:cubicBezTo>
                <a:cubicBezTo>
                  <a:pt x="1398" y="330"/>
                  <a:pt x="1387" y="341"/>
                  <a:pt x="1374" y="341"/>
                </a:cubicBezTo>
                <a:close/>
                <a:moveTo>
                  <a:pt x="1684" y="332"/>
                </a:moveTo>
                <a:cubicBezTo>
                  <a:pt x="1546" y="332"/>
                  <a:pt x="1546" y="332"/>
                  <a:pt x="1546" y="332"/>
                </a:cubicBezTo>
                <a:cubicBezTo>
                  <a:pt x="1546" y="61"/>
                  <a:pt x="1546" y="61"/>
                  <a:pt x="1546" y="61"/>
                </a:cubicBezTo>
                <a:cubicBezTo>
                  <a:pt x="1684" y="61"/>
                  <a:pt x="1684" y="61"/>
                  <a:pt x="1684" y="61"/>
                </a:cubicBezTo>
                <a:lnTo>
                  <a:pt x="1684" y="332"/>
                </a:lnTo>
                <a:close/>
                <a:moveTo>
                  <a:pt x="0" y="425"/>
                </a:moveTo>
                <a:cubicBezTo>
                  <a:pt x="0" y="817"/>
                  <a:pt x="0" y="817"/>
                  <a:pt x="0" y="817"/>
                </a:cubicBezTo>
                <a:cubicBezTo>
                  <a:pt x="1744" y="817"/>
                  <a:pt x="1744" y="817"/>
                  <a:pt x="1744" y="817"/>
                </a:cubicBezTo>
                <a:cubicBezTo>
                  <a:pt x="1744" y="425"/>
                  <a:pt x="1744" y="425"/>
                  <a:pt x="1744" y="425"/>
                </a:cubicBezTo>
                <a:lnTo>
                  <a:pt x="0" y="425"/>
                </a:lnTo>
                <a:close/>
                <a:moveTo>
                  <a:pt x="1301" y="760"/>
                </a:moveTo>
                <a:cubicBezTo>
                  <a:pt x="1123" y="760"/>
                  <a:pt x="1123" y="760"/>
                  <a:pt x="1123" y="760"/>
                </a:cubicBezTo>
                <a:cubicBezTo>
                  <a:pt x="1123" y="721"/>
                  <a:pt x="1123" y="721"/>
                  <a:pt x="1123" y="721"/>
                </a:cubicBezTo>
                <a:cubicBezTo>
                  <a:pt x="1301" y="721"/>
                  <a:pt x="1301" y="721"/>
                  <a:pt x="1301" y="721"/>
                </a:cubicBezTo>
                <a:lnTo>
                  <a:pt x="1301" y="760"/>
                </a:lnTo>
                <a:close/>
                <a:moveTo>
                  <a:pt x="1374" y="765"/>
                </a:moveTo>
                <a:cubicBezTo>
                  <a:pt x="1360" y="765"/>
                  <a:pt x="1350" y="754"/>
                  <a:pt x="1350" y="741"/>
                </a:cubicBezTo>
                <a:cubicBezTo>
                  <a:pt x="1350" y="727"/>
                  <a:pt x="1360" y="716"/>
                  <a:pt x="1374" y="716"/>
                </a:cubicBezTo>
                <a:cubicBezTo>
                  <a:pt x="1387" y="716"/>
                  <a:pt x="1398" y="727"/>
                  <a:pt x="1398" y="741"/>
                </a:cubicBezTo>
                <a:cubicBezTo>
                  <a:pt x="1398" y="754"/>
                  <a:pt x="1387" y="765"/>
                  <a:pt x="1374" y="765"/>
                </a:cubicBezTo>
                <a:close/>
                <a:moveTo>
                  <a:pt x="1684" y="757"/>
                </a:moveTo>
                <a:cubicBezTo>
                  <a:pt x="1546" y="757"/>
                  <a:pt x="1546" y="757"/>
                  <a:pt x="1546" y="757"/>
                </a:cubicBezTo>
                <a:cubicBezTo>
                  <a:pt x="1546" y="485"/>
                  <a:pt x="1546" y="485"/>
                  <a:pt x="1546" y="485"/>
                </a:cubicBezTo>
                <a:cubicBezTo>
                  <a:pt x="1684" y="485"/>
                  <a:pt x="1684" y="485"/>
                  <a:pt x="1684" y="485"/>
                </a:cubicBezTo>
                <a:lnTo>
                  <a:pt x="1684" y="757"/>
                </a:lnTo>
                <a:close/>
                <a:moveTo>
                  <a:pt x="0" y="849"/>
                </a:moveTo>
                <a:cubicBezTo>
                  <a:pt x="0" y="1242"/>
                  <a:pt x="0" y="1242"/>
                  <a:pt x="0" y="1242"/>
                </a:cubicBezTo>
                <a:cubicBezTo>
                  <a:pt x="1744" y="1242"/>
                  <a:pt x="1744" y="1242"/>
                  <a:pt x="1744" y="1242"/>
                </a:cubicBezTo>
                <a:cubicBezTo>
                  <a:pt x="1744" y="849"/>
                  <a:pt x="1744" y="849"/>
                  <a:pt x="1744" y="849"/>
                </a:cubicBezTo>
                <a:lnTo>
                  <a:pt x="0" y="849"/>
                </a:lnTo>
                <a:close/>
                <a:moveTo>
                  <a:pt x="1301" y="1185"/>
                </a:moveTo>
                <a:cubicBezTo>
                  <a:pt x="1123" y="1185"/>
                  <a:pt x="1123" y="1185"/>
                  <a:pt x="1123" y="1185"/>
                </a:cubicBezTo>
                <a:cubicBezTo>
                  <a:pt x="1123" y="1145"/>
                  <a:pt x="1123" y="1145"/>
                  <a:pt x="1123" y="1145"/>
                </a:cubicBezTo>
                <a:cubicBezTo>
                  <a:pt x="1301" y="1145"/>
                  <a:pt x="1301" y="1145"/>
                  <a:pt x="1301" y="1145"/>
                </a:cubicBezTo>
                <a:lnTo>
                  <a:pt x="1301" y="1185"/>
                </a:lnTo>
                <a:close/>
                <a:moveTo>
                  <a:pt x="1374" y="1189"/>
                </a:moveTo>
                <a:cubicBezTo>
                  <a:pt x="1360" y="1189"/>
                  <a:pt x="1350" y="1178"/>
                  <a:pt x="1350" y="1165"/>
                </a:cubicBezTo>
                <a:cubicBezTo>
                  <a:pt x="1350" y="1151"/>
                  <a:pt x="1360" y="1141"/>
                  <a:pt x="1374" y="1141"/>
                </a:cubicBezTo>
                <a:cubicBezTo>
                  <a:pt x="1387" y="1141"/>
                  <a:pt x="1398" y="1151"/>
                  <a:pt x="1398" y="1165"/>
                </a:cubicBezTo>
                <a:cubicBezTo>
                  <a:pt x="1398" y="1178"/>
                  <a:pt x="1387" y="1189"/>
                  <a:pt x="1374" y="1189"/>
                </a:cubicBezTo>
                <a:close/>
                <a:moveTo>
                  <a:pt x="1684" y="1181"/>
                </a:moveTo>
                <a:cubicBezTo>
                  <a:pt x="1546" y="1181"/>
                  <a:pt x="1546" y="1181"/>
                  <a:pt x="1546" y="1181"/>
                </a:cubicBezTo>
                <a:cubicBezTo>
                  <a:pt x="1546" y="910"/>
                  <a:pt x="1546" y="910"/>
                  <a:pt x="1546" y="910"/>
                </a:cubicBezTo>
                <a:cubicBezTo>
                  <a:pt x="1684" y="910"/>
                  <a:pt x="1684" y="910"/>
                  <a:pt x="1684" y="910"/>
                </a:cubicBezTo>
                <a:lnTo>
                  <a:pt x="1684" y="1181"/>
                </a:ln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pPr marL="0" marR="0" lvl="0" indent="0" defTabSz="91431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chemeClr val="bg1"/>
                  </a:gs>
                  <a:gs pos="100000">
                    <a:schemeClr val="bg1"/>
                  </a:gs>
                </a:gsLst>
                <a:lin ang="5400000" scaled="0"/>
              </a:gradFill>
              <a:effectLst/>
              <a:uLnTx/>
              <a:uFillTx/>
            </a:endParaRPr>
          </a:p>
        </p:txBody>
      </p:sp>
      <p:cxnSp>
        <p:nvCxnSpPr>
          <p:cNvPr id="15" name="Straight Arrow Connector 14"/>
          <p:cNvCxnSpPr/>
          <p:nvPr/>
        </p:nvCxnSpPr>
        <p:spPr>
          <a:xfrm flipV="1">
            <a:off x="6425523" y="4827386"/>
            <a:ext cx="274320" cy="0"/>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460777" y="4827386"/>
            <a:ext cx="274320" cy="0"/>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Freeform 53"/>
          <p:cNvSpPr>
            <a:spLocks/>
          </p:cNvSpPr>
          <p:nvPr/>
        </p:nvSpPr>
        <p:spPr bwMode="auto">
          <a:xfrm>
            <a:off x="6803579" y="4742821"/>
            <a:ext cx="553462" cy="169963"/>
          </a:xfrm>
          <a:custGeom>
            <a:avLst/>
            <a:gdLst>
              <a:gd name="connsiteX0" fmla="*/ 75185 w 1887728"/>
              <a:gd name="connsiteY0" fmla="*/ 463551 h 509397"/>
              <a:gd name="connsiteX1" fmla="*/ 1812545 w 1887728"/>
              <a:gd name="connsiteY1" fmla="*/ 463551 h 509397"/>
              <a:gd name="connsiteX2" fmla="*/ 1812545 w 1887728"/>
              <a:gd name="connsiteY2" fmla="*/ 509397 h 509397"/>
              <a:gd name="connsiteX3" fmla="*/ 75185 w 1887728"/>
              <a:gd name="connsiteY3" fmla="*/ 509397 h 509397"/>
              <a:gd name="connsiteX4" fmla="*/ 781241 w 1887728"/>
              <a:gd name="connsiteY4" fmla="*/ 254759 h 509397"/>
              <a:gd name="connsiteX5" fmla="*/ 781241 w 1887728"/>
              <a:gd name="connsiteY5" fmla="*/ 360168 h 509397"/>
              <a:gd name="connsiteX6" fmla="*/ 830162 w 1887728"/>
              <a:gd name="connsiteY6" fmla="*/ 360168 h 509397"/>
              <a:gd name="connsiteX7" fmla="*/ 830162 w 1887728"/>
              <a:gd name="connsiteY7" fmla="*/ 387157 h 509397"/>
              <a:gd name="connsiteX8" fmla="*/ 914759 w 1887728"/>
              <a:gd name="connsiteY8" fmla="*/ 387157 h 509397"/>
              <a:gd name="connsiteX9" fmla="*/ 914759 w 1887728"/>
              <a:gd name="connsiteY9" fmla="*/ 360168 h 509397"/>
              <a:gd name="connsiteX10" fmla="*/ 963680 w 1887728"/>
              <a:gd name="connsiteY10" fmla="*/ 360168 h 509397"/>
              <a:gd name="connsiteX11" fmla="*/ 963680 w 1887728"/>
              <a:gd name="connsiteY11" fmla="*/ 254759 h 509397"/>
              <a:gd name="connsiteX12" fmla="*/ 557932 w 1887728"/>
              <a:gd name="connsiteY12" fmla="*/ 254759 h 509397"/>
              <a:gd name="connsiteX13" fmla="*/ 557932 w 1887728"/>
              <a:gd name="connsiteY13" fmla="*/ 360168 h 509397"/>
              <a:gd name="connsiteX14" fmla="*/ 606853 w 1887728"/>
              <a:gd name="connsiteY14" fmla="*/ 360168 h 509397"/>
              <a:gd name="connsiteX15" fmla="*/ 606853 w 1887728"/>
              <a:gd name="connsiteY15" fmla="*/ 387157 h 509397"/>
              <a:gd name="connsiteX16" fmla="*/ 691450 w 1887728"/>
              <a:gd name="connsiteY16" fmla="*/ 387157 h 509397"/>
              <a:gd name="connsiteX17" fmla="*/ 691450 w 1887728"/>
              <a:gd name="connsiteY17" fmla="*/ 360168 h 509397"/>
              <a:gd name="connsiteX18" fmla="*/ 740371 w 1887728"/>
              <a:gd name="connsiteY18" fmla="*/ 360168 h 509397"/>
              <a:gd name="connsiteX19" fmla="*/ 740371 w 1887728"/>
              <a:gd name="connsiteY19" fmla="*/ 254759 h 509397"/>
              <a:gd name="connsiteX20" fmla="*/ 334624 w 1887728"/>
              <a:gd name="connsiteY20" fmla="*/ 254759 h 509397"/>
              <a:gd name="connsiteX21" fmla="*/ 334624 w 1887728"/>
              <a:gd name="connsiteY21" fmla="*/ 360168 h 509397"/>
              <a:gd name="connsiteX22" fmla="*/ 383545 w 1887728"/>
              <a:gd name="connsiteY22" fmla="*/ 360168 h 509397"/>
              <a:gd name="connsiteX23" fmla="*/ 383545 w 1887728"/>
              <a:gd name="connsiteY23" fmla="*/ 387157 h 509397"/>
              <a:gd name="connsiteX24" fmla="*/ 468142 w 1887728"/>
              <a:gd name="connsiteY24" fmla="*/ 387157 h 509397"/>
              <a:gd name="connsiteX25" fmla="*/ 468142 w 1887728"/>
              <a:gd name="connsiteY25" fmla="*/ 360168 h 509397"/>
              <a:gd name="connsiteX26" fmla="*/ 517063 w 1887728"/>
              <a:gd name="connsiteY26" fmla="*/ 360168 h 509397"/>
              <a:gd name="connsiteX27" fmla="*/ 517063 w 1887728"/>
              <a:gd name="connsiteY27" fmla="*/ 254759 h 509397"/>
              <a:gd name="connsiteX28" fmla="*/ 111316 w 1887728"/>
              <a:gd name="connsiteY28" fmla="*/ 254759 h 509397"/>
              <a:gd name="connsiteX29" fmla="*/ 111316 w 1887728"/>
              <a:gd name="connsiteY29" fmla="*/ 360168 h 509397"/>
              <a:gd name="connsiteX30" fmla="*/ 160237 w 1887728"/>
              <a:gd name="connsiteY30" fmla="*/ 360168 h 509397"/>
              <a:gd name="connsiteX31" fmla="*/ 160237 w 1887728"/>
              <a:gd name="connsiteY31" fmla="*/ 387157 h 509397"/>
              <a:gd name="connsiteX32" fmla="*/ 244834 w 1887728"/>
              <a:gd name="connsiteY32" fmla="*/ 387157 h 509397"/>
              <a:gd name="connsiteX33" fmla="*/ 244834 w 1887728"/>
              <a:gd name="connsiteY33" fmla="*/ 360168 h 509397"/>
              <a:gd name="connsiteX34" fmla="*/ 293755 w 1887728"/>
              <a:gd name="connsiteY34" fmla="*/ 360168 h 509397"/>
              <a:gd name="connsiteX35" fmla="*/ 293755 w 1887728"/>
              <a:gd name="connsiteY35" fmla="*/ 254759 h 509397"/>
              <a:gd name="connsiteX36" fmla="*/ 1453685 w 1887728"/>
              <a:gd name="connsiteY36" fmla="*/ 120059 h 509397"/>
              <a:gd name="connsiteX37" fmla="*/ 1453685 w 1887728"/>
              <a:gd name="connsiteY37" fmla="*/ 138191 h 509397"/>
              <a:gd name="connsiteX38" fmla="*/ 1453685 w 1887728"/>
              <a:gd name="connsiteY38" fmla="*/ 145907 h 509397"/>
              <a:gd name="connsiteX39" fmla="*/ 1458435 w 1887728"/>
              <a:gd name="connsiteY39" fmla="*/ 145907 h 509397"/>
              <a:gd name="connsiteX40" fmla="*/ 1518487 w 1887728"/>
              <a:gd name="connsiteY40" fmla="*/ 156323 h 509397"/>
              <a:gd name="connsiteX41" fmla="*/ 1568361 w 1887728"/>
              <a:gd name="connsiteY41" fmla="*/ 189115 h 509397"/>
              <a:gd name="connsiteX42" fmla="*/ 1688804 w 1887728"/>
              <a:gd name="connsiteY42" fmla="*/ 145907 h 509397"/>
              <a:gd name="connsiteX43" fmla="*/ 1688804 w 1887728"/>
              <a:gd name="connsiteY43" fmla="*/ 138191 h 509397"/>
              <a:gd name="connsiteX44" fmla="*/ 1688804 w 1887728"/>
              <a:gd name="connsiteY44" fmla="*/ 120059 h 509397"/>
              <a:gd name="connsiteX45" fmla="*/ 1701697 w 1887728"/>
              <a:gd name="connsiteY45" fmla="*/ 130475 h 509397"/>
              <a:gd name="connsiteX46" fmla="*/ 1742070 w 1887728"/>
              <a:gd name="connsiteY46" fmla="*/ 162881 h 509397"/>
              <a:gd name="connsiteX47" fmla="*/ 1751570 w 1887728"/>
              <a:gd name="connsiteY47" fmla="*/ 170597 h 509397"/>
              <a:gd name="connsiteX48" fmla="*/ 1742070 w 1887728"/>
              <a:gd name="connsiteY48" fmla="*/ 177927 h 509397"/>
              <a:gd name="connsiteX49" fmla="*/ 1701697 w 1887728"/>
              <a:gd name="connsiteY49" fmla="*/ 209176 h 509397"/>
              <a:gd name="connsiteX50" fmla="*/ 1688804 w 1887728"/>
              <a:gd name="connsiteY50" fmla="*/ 219206 h 509397"/>
              <a:gd name="connsiteX51" fmla="*/ 1688804 w 1887728"/>
              <a:gd name="connsiteY51" fmla="*/ 201460 h 509397"/>
              <a:gd name="connsiteX52" fmla="*/ 1688804 w 1887728"/>
              <a:gd name="connsiteY52" fmla="*/ 192201 h 509397"/>
              <a:gd name="connsiteX53" fmla="*/ 1595164 w 1887728"/>
              <a:gd name="connsiteY53" fmla="*/ 223836 h 509397"/>
              <a:gd name="connsiteX54" fmla="*/ 1688804 w 1887728"/>
              <a:gd name="connsiteY54" fmla="*/ 255470 h 509397"/>
              <a:gd name="connsiteX55" fmla="*/ 1688804 w 1887728"/>
              <a:gd name="connsiteY55" fmla="*/ 246597 h 509397"/>
              <a:gd name="connsiteX56" fmla="*/ 1688804 w 1887728"/>
              <a:gd name="connsiteY56" fmla="*/ 228851 h 509397"/>
              <a:gd name="connsiteX57" fmla="*/ 1701697 w 1887728"/>
              <a:gd name="connsiteY57" fmla="*/ 239267 h 509397"/>
              <a:gd name="connsiteX58" fmla="*/ 1742070 w 1887728"/>
              <a:gd name="connsiteY58" fmla="*/ 271673 h 509397"/>
              <a:gd name="connsiteX59" fmla="*/ 1751570 w 1887728"/>
              <a:gd name="connsiteY59" fmla="*/ 279389 h 509397"/>
              <a:gd name="connsiteX60" fmla="*/ 1742070 w 1887728"/>
              <a:gd name="connsiteY60" fmla="*/ 286719 h 509397"/>
              <a:gd name="connsiteX61" fmla="*/ 1701697 w 1887728"/>
              <a:gd name="connsiteY61" fmla="*/ 317968 h 509397"/>
              <a:gd name="connsiteX62" fmla="*/ 1688804 w 1887728"/>
              <a:gd name="connsiteY62" fmla="*/ 327998 h 509397"/>
              <a:gd name="connsiteX63" fmla="*/ 1688804 w 1887728"/>
              <a:gd name="connsiteY63" fmla="*/ 310252 h 509397"/>
              <a:gd name="connsiteX64" fmla="*/ 1688804 w 1887728"/>
              <a:gd name="connsiteY64" fmla="*/ 301765 h 509397"/>
              <a:gd name="connsiteX65" fmla="*/ 1568361 w 1887728"/>
              <a:gd name="connsiteY65" fmla="*/ 258557 h 509397"/>
              <a:gd name="connsiteX66" fmla="*/ 1458435 w 1887728"/>
              <a:gd name="connsiteY66" fmla="*/ 301765 h 509397"/>
              <a:gd name="connsiteX67" fmla="*/ 1453685 w 1887728"/>
              <a:gd name="connsiteY67" fmla="*/ 301765 h 509397"/>
              <a:gd name="connsiteX68" fmla="*/ 1453685 w 1887728"/>
              <a:gd name="connsiteY68" fmla="*/ 310252 h 509397"/>
              <a:gd name="connsiteX69" fmla="*/ 1453685 w 1887728"/>
              <a:gd name="connsiteY69" fmla="*/ 327998 h 509397"/>
              <a:gd name="connsiteX70" fmla="*/ 1441132 w 1887728"/>
              <a:gd name="connsiteY70" fmla="*/ 317968 h 509397"/>
              <a:gd name="connsiteX71" fmla="*/ 1400758 w 1887728"/>
              <a:gd name="connsiteY71" fmla="*/ 286719 h 509397"/>
              <a:gd name="connsiteX72" fmla="*/ 1390919 w 1887728"/>
              <a:gd name="connsiteY72" fmla="*/ 279389 h 509397"/>
              <a:gd name="connsiteX73" fmla="*/ 1400758 w 1887728"/>
              <a:gd name="connsiteY73" fmla="*/ 271673 h 509397"/>
              <a:gd name="connsiteX74" fmla="*/ 1440793 w 1887728"/>
              <a:gd name="connsiteY74" fmla="*/ 239267 h 509397"/>
              <a:gd name="connsiteX75" fmla="*/ 1453685 w 1887728"/>
              <a:gd name="connsiteY75" fmla="*/ 228851 h 509397"/>
              <a:gd name="connsiteX76" fmla="*/ 1453685 w 1887728"/>
              <a:gd name="connsiteY76" fmla="*/ 246597 h 509397"/>
              <a:gd name="connsiteX77" fmla="*/ 1453685 w 1887728"/>
              <a:gd name="connsiteY77" fmla="*/ 255084 h 509397"/>
              <a:gd name="connsiteX78" fmla="*/ 1457757 w 1887728"/>
              <a:gd name="connsiteY78" fmla="*/ 255470 h 509397"/>
              <a:gd name="connsiteX79" fmla="*/ 1541219 w 1887728"/>
              <a:gd name="connsiteY79" fmla="*/ 223836 h 509397"/>
              <a:gd name="connsiteX80" fmla="*/ 1458096 w 1887728"/>
              <a:gd name="connsiteY80" fmla="*/ 192201 h 509397"/>
              <a:gd name="connsiteX81" fmla="*/ 1453685 w 1887728"/>
              <a:gd name="connsiteY81" fmla="*/ 192201 h 509397"/>
              <a:gd name="connsiteX82" fmla="*/ 1453685 w 1887728"/>
              <a:gd name="connsiteY82" fmla="*/ 201460 h 509397"/>
              <a:gd name="connsiteX83" fmla="*/ 1453685 w 1887728"/>
              <a:gd name="connsiteY83" fmla="*/ 219206 h 509397"/>
              <a:gd name="connsiteX84" fmla="*/ 1441132 w 1887728"/>
              <a:gd name="connsiteY84" fmla="*/ 209176 h 509397"/>
              <a:gd name="connsiteX85" fmla="*/ 1400758 w 1887728"/>
              <a:gd name="connsiteY85" fmla="*/ 177927 h 509397"/>
              <a:gd name="connsiteX86" fmla="*/ 1390919 w 1887728"/>
              <a:gd name="connsiteY86" fmla="*/ 170597 h 509397"/>
              <a:gd name="connsiteX87" fmla="*/ 1400758 w 1887728"/>
              <a:gd name="connsiteY87" fmla="*/ 162881 h 509397"/>
              <a:gd name="connsiteX88" fmla="*/ 1440793 w 1887728"/>
              <a:gd name="connsiteY88" fmla="*/ 130475 h 509397"/>
              <a:gd name="connsiteX89" fmla="*/ 1453685 w 1887728"/>
              <a:gd name="connsiteY89" fmla="*/ 120059 h 509397"/>
              <a:gd name="connsiteX90" fmla="*/ 781241 w 1887728"/>
              <a:gd name="connsiteY90" fmla="*/ 70865 h 509397"/>
              <a:gd name="connsiteX91" fmla="*/ 781241 w 1887728"/>
              <a:gd name="connsiteY91" fmla="*/ 176274 h 509397"/>
              <a:gd name="connsiteX92" fmla="*/ 830162 w 1887728"/>
              <a:gd name="connsiteY92" fmla="*/ 176274 h 509397"/>
              <a:gd name="connsiteX93" fmla="*/ 830162 w 1887728"/>
              <a:gd name="connsiteY93" fmla="*/ 203263 h 509397"/>
              <a:gd name="connsiteX94" fmla="*/ 914759 w 1887728"/>
              <a:gd name="connsiteY94" fmla="*/ 203263 h 509397"/>
              <a:gd name="connsiteX95" fmla="*/ 914759 w 1887728"/>
              <a:gd name="connsiteY95" fmla="*/ 176274 h 509397"/>
              <a:gd name="connsiteX96" fmla="*/ 963680 w 1887728"/>
              <a:gd name="connsiteY96" fmla="*/ 176274 h 509397"/>
              <a:gd name="connsiteX97" fmla="*/ 963680 w 1887728"/>
              <a:gd name="connsiteY97" fmla="*/ 70865 h 509397"/>
              <a:gd name="connsiteX98" fmla="*/ 557932 w 1887728"/>
              <a:gd name="connsiteY98" fmla="*/ 70865 h 509397"/>
              <a:gd name="connsiteX99" fmla="*/ 557932 w 1887728"/>
              <a:gd name="connsiteY99" fmla="*/ 176274 h 509397"/>
              <a:gd name="connsiteX100" fmla="*/ 606853 w 1887728"/>
              <a:gd name="connsiteY100" fmla="*/ 176274 h 509397"/>
              <a:gd name="connsiteX101" fmla="*/ 606853 w 1887728"/>
              <a:gd name="connsiteY101" fmla="*/ 203263 h 509397"/>
              <a:gd name="connsiteX102" fmla="*/ 691450 w 1887728"/>
              <a:gd name="connsiteY102" fmla="*/ 203263 h 509397"/>
              <a:gd name="connsiteX103" fmla="*/ 691450 w 1887728"/>
              <a:gd name="connsiteY103" fmla="*/ 176274 h 509397"/>
              <a:gd name="connsiteX104" fmla="*/ 740371 w 1887728"/>
              <a:gd name="connsiteY104" fmla="*/ 176274 h 509397"/>
              <a:gd name="connsiteX105" fmla="*/ 740371 w 1887728"/>
              <a:gd name="connsiteY105" fmla="*/ 70865 h 509397"/>
              <a:gd name="connsiteX106" fmla="*/ 334624 w 1887728"/>
              <a:gd name="connsiteY106" fmla="*/ 70865 h 509397"/>
              <a:gd name="connsiteX107" fmla="*/ 334624 w 1887728"/>
              <a:gd name="connsiteY107" fmla="*/ 176274 h 509397"/>
              <a:gd name="connsiteX108" fmla="*/ 383545 w 1887728"/>
              <a:gd name="connsiteY108" fmla="*/ 176274 h 509397"/>
              <a:gd name="connsiteX109" fmla="*/ 383545 w 1887728"/>
              <a:gd name="connsiteY109" fmla="*/ 203263 h 509397"/>
              <a:gd name="connsiteX110" fmla="*/ 468142 w 1887728"/>
              <a:gd name="connsiteY110" fmla="*/ 203263 h 509397"/>
              <a:gd name="connsiteX111" fmla="*/ 468142 w 1887728"/>
              <a:gd name="connsiteY111" fmla="*/ 176274 h 509397"/>
              <a:gd name="connsiteX112" fmla="*/ 517063 w 1887728"/>
              <a:gd name="connsiteY112" fmla="*/ 176274 h 509397"/>
              <a:gd name="connsiteX113" fmla="*/ 517063 w 1887728"/>
              <a:gd name="connsiteY113" fmla="*/ 70865 h 509397"/>
              <a:gd name="connsiteX114" fmla="*/ 111316 w 1887728"/>
              <a:gd name="connsiteY114" fmla="*/ 70865 h 509397"/>
              <a:gd name="connsiteX115" fmla="*/ 111316 w 1887728"/>
              <a:gd name="connsiteY115" fmla="*/ 176274 h 509397"/>
              <a:gd name="connsiteX116" fmla="*/ 160237 w 1887728"/>
              <a:gd name="connsiteY116" fmla="*/ 176274 h 509397"/>
              <a:gd name="connsiteX117" fmla="*/ 160237 w 1887728"/>
              <a:gd name="connsiteY117" fmla="*/ 203263 h 509397"/>
              <a:gd name="connsiteX118" fmla="*/ 244834 w 1887728"/>
              <a:gd name="connsiteY118" fmla="*/ 203263 h 509397"/>
              <a:gd name="connsiteX119" fmla="*/ 244834 w 1887728"/>
              <a:gd name="connsiteY119" fmla="*/ 176274 h 509397"/>
              <a:gd name="connsiteX120" fmla="*/ 293755 w 1887728"/>
              <a:gd name="connsiteY120" fmla="*/ 176274 h 509397"/>
              <a:gd name="connsiteX121" fmla="*/ 293755 w 1887728"/>
              <a:gd name="connsiteY121" fmla="*/ 70865 h 509397"/>
              <a:gd name="connsiteX122" fmla="*/ 1329944 w 1887728"/>
              <a:gd name="connsiteY122" fmla="*/ 65882 h 509397"/>
              <a:gd name="connsiteX123" fmla="*/ 1329944 w 1887728"/>
              <a:gd name="connsiteY123" fmla="*/ 382174 h 509397"/>
              <a:gd name="connsiteX124" fmla="*/ 1812544 w 1887728"/>
              <a:gd name="connsiteY124" fmla="*/ 382174 h 509397"/>
              <a:gd name="connsiteX125" fmla="*/ 1812544 w 1887728"/>
              <a:gd name="connsiteY125" fmla="*/ 65882 h 509397"/>
              <a:gd name="connsiteX126" fmla="*/ 0 w 1887728"/>
              <a:gd name="connsiteY126" fmla="*/ 0 h 509397"/>
              <a:gd name="connsiteX127" fmla="*/ 1887728 w 1887728"/>
              <a:gd name="connsiteY127" fmla="*/ 0 h 509397"/>
              <a:gd name="connsiteX128" fmla="*/ 1887728 w 1887728"/>
              <a:gd name="connsiteY128" fmla="*/ 448056 h 509397"/>
              <a:gd name="connsiteX129" fmla="*/ 0 w 1887728"/>
              <a:gd name="connsiteY129" fmla="*/ 448056 h 5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887728" h="509397">
                <a:moveTo>
                  <a:pt x="75185" y="463551"/>
                </a:moveTo>
                <a:lnTo>
                  <a:pt x="1812545" y="463551"/>
                </a:lnTo>
                <a:lnTo>
                  <a:pt x="1812545" y="509397"/>
                </a:lnTo>
                <a:lnTo>
                  <a:pt x="75185" y="509397"/>
                </a:lnTo>
                <a:close/>
                <a:moveTo>
                  <a:pt x="781241" y="254759"/>
                </a:moveTo>
                <a:lnTo>
                  <a:pt x="781241" y="360168"/>
                </a:lnTo>
                <a:lnTo>
                  <a:pt x="830162" y="360168"/>
                </a:lnTo>
                <a:lnTo>
                  <a:pt x="830162" y="387157"/>
                </a:lnTo>
                <a:lnTo>
                  <a:pt x="914759" y="387157"/>
                </a:lnTo>
                <a:lnTo>
                  <a:pt x="914759" y="360168"/>
                </a:lnTo>
                <a:lnTo>
                  <a:pt x="963680" y="360168"/>
                </a:lnTo>
                <a:lnTo>
                  <a:pt x="963680" y="254759"/>
                </a:lnTo>
                <a:close/>
                <a:moveTo>
                  <a:pt x="557932" y="254759"/>
                </a:moveTo>
                <a:lnTo>
                  <a:pt x="557932" y="360168"/>
                </a:lnTo>
                <a:lnTo>
                  <a:pt x="606853" y="360168"/>
                </a:lnTo>
                <a:lnTo>
                  <a:pt x="606853" y="387157"/>
                </a:lnTo>
                <a:lnTo>
                  <a:pt x="691450" y="387157"/>
                </a:lnTo>
                <a:lnTo>
                  <a:pt x="691450" y="360168"/>
                </a:lnTo>
                <a:lnTo>
                  <a:pt x="740371" y="360168"/>
                </a:lnTo>
                <a:lnTo>
                  <a:pt x="740371" y="254759"/>
                </a:lnTo>
                <a:close/>
                <a:moveTo>
                  <a:pt x="334624" y="254759"/>
                </a:moveTo>
                <a:lnTo>
                  <a:pt x="334624" y="360168"/>
                </a:lnTo>
                <a:lnTo>
                  <a:pt x="383545" y="360168"/>
                </a:lnTo>
                <a:lnTo>
                  <a:pt x="383545" y="387157"/>
                </a:lnTo>
                <a:lnTo>
                  <a:pt x="468142" y="387157"/>
                </a:lnTo>
                <a:lnTo>
                  <a:pt x="468142" y="360168"/>
                </a:lnTo>
                <a:lnTo>
                  <a:pt x="517063" y="360168"/>
                </a:lnTo>
                <a:lnTo>
                  <a:pt x="517063" y="254759"/>
                </a:lnTo>
                <a:close/>
                <a:moveTo>
                  <a:pt x="111316" y="254759"/>
                </a:moveTo>
                <a:lnTo>
                  <a:pt x="111316" y="360168"/>
                </a:lnTo>
                <a:lnTo>
                  <a:pt x="160237" y="360168"/>
                </a:lnTo>
                <a:lnTo>
                  <a:pt x="160237" y="387157"/>
                </a:lnTo>
                <a:lnTo>
                  <a:pt x="244834" y="387157"/>
                </a:lnTo>
                <a:lnTo>
                  <a:pt x="244834" y="360168"/>
                </a:lnTo>
                <a:lnTo>
                  <a:pt x="293755" y="360168"/>
                </a:lnTo>
                <a:lnTo>
                  <a:pt x="293755" y="254759"/>
                </a:lnTo>
                <a:close/>
                <a:moveTo>
                  <a:pt x="1453685" y="120059"/>
                </a:moveTo>
                <a:cubicBezTo>
                  <a:pt x="1453685" y="120059"/>
                  <a:pt x="1453685" y="120059"/>
                  <a:pt x="1453685" y="138191"/>
                </a:cubicBezTo>
                <a:cubicBezTo>
                  <a:pt x="1453685" y="138191"/>
                  <a:pt x="1453685" y="138191"/>
                  <a:pt x="1453685" y="145907"/>
                </a:cubicBezTo>
                <a:cubicBezTo>
                  <a:pt x="1455382" y="145907"/>
                  <a:pt x="1456739" y="145907"/>
                  <a:pt x="1458435" y="145907"/>
                </a:cubicBezTo>
                <a:cubicBezTo>
                  <a:pt x="1473363" y="145907"/>
                  <a:pt x="1495756" y="147836"/>
                  <a:pt x="1518487" y="156323"/>
                </a:cubicBezTo>
                <a:cubicBezTo>
                  <a:pt x="1538165" y="163653"/>
                  <a:pt x="1554790" y="174455"/>
                  <a:pt x="1568361" y="189115"/>
                </a:cubicBezTo>
                <a:cubicBezTo>
                  <a:pt x="1596860" y="160953"/>
                  <a:pt x="1638591" y="145907"/>
                  <a:pt x="1688804" y="145907"/>
                </a:cubicBezTo>
                <a:cubicBezTo>
                  <a:pt x="1688804" y="145907"/>
                  <a:pt x="1688804" y="145907"/>
                  <a:pt x="1688804" y="138191"/>
                </a:cubicBezTo>
                <a:cubicBezTo>
                  <a:pt x="1688804" y="138191"/>
                  <a:pt x="1688804" y="138191"/>
                  <a:pt x="1688804" y="120059"/>
                </a:cubicBezTo>
                <a:cubicBezTo>
                  <a:pt x="1688804" y="120059"/>
                  <a:pt x="1688804" y="120059"/>
                  <a:pt x="1701697" y="130475"/>
                </a:cubicBezTo>
                <a:cubicBezTo>
                  <a:pt x="1701697" y="130475"/>
                  <a:pt x="1701697" y="130475"/>
                  <a:pt x="1742070" y="162881"/>
                </a:cubicBezTo>
                <a:cubicBezTo>
                  <a:pt x="1742070" y="162881"/>
                  <a:pt x="1742070" y="162881"/>
                  <a:pt x="1751570" y="170597"/>
                </a:cubicBezTo>
                <a:cubicBezTo>
                  <a:pt x="1751570" y="170597"/>
                  <a:pt x="1751570" y="170597"/>
                  <a:pt x="1742070" y="177927"/>
                </a:cubicBezTo>
                <a:cubicBezTo>
                  <a:pt x="1742070" y="177927"/>
                  <a:pt x="1742070" y="177927"/>
                  <a:pt x="1701697" y="209176"/>
                </a:cubicBezTo>
                <a:cubicBezTo>
                  <a:pt x="1701697" y="209176"/>
                  <a:pt x="1701697" y="209176"/>
                  <a:pt x="1688804" y="219206"/>
                </a:cubicBezTo>
                <a:cubicBezTo>
                  <a:pt x="1688804" y="219206"/>
                  <a:pt x="1688804" y="219206"/>
                  <a:pt x="1688804" y="201460"/>
                </a:cubicBezTo>
                <a:cubicBezTo>
                  <a:pt x="1688804" y="201460"/>
                  <a:pt x="1688804" y="201460"/>
                  <a:pt x="1688804" y="192201"/>
                </a:cubicBezTo>
                <a:cubicBezTo>
                  <a:pt x="1648769" y="192201"/>
                  <a:pt x="1616199" y="203003"/>
                  <a:pt x="1595164" y="223836"/>
                </a:cubicBezTo>
                <a:cubicBezTo>
                  <a:pt x="1616199" y="244282"/>
                  <a:pt x="1648769" y="255470"/>
                  <a:pt x="1688804" y="255470"/>
                </a:cubicBezTo>
                <a:cubicBezTo>
                  <a:pt x="1688804" y="255470"/>
                  <a:pt x="1688804" y="255470"/>
                  <a:pt x="1688804" y="246597"/>
                </a:cubicBezTo>
                <a:cubicBezTo>
                  <a:pt x="1688804" y="246597"/>
                  <a:pt x="1688804" y="246597"/>
                  <a:pt x="1688804" y="228851"/>
                </a:cubicBezTo>
                <a:cubicBezTo>
                  <a:pt x="1688804" y="228851"/>
                  <a:pt x="1688804" y="228851"/>
                  <a:pt x="1701697" y="239267"/>
                </a:cubicBezTo>
                <a:lnTo>
                  <a:pt x="1742070" y="271673"/>
                </a:lnTo>
                <a:cubicBezTo>
                  <a:pt x="1742070" y="271673"/>
                  <a:pt x="1742070" y="271673"/>
                  <a:pt x="1751570" y="279389"/>
                </a:cubicBezTo>
                <a:cubicBezTo>
                  <a:pt x="1751570" y="279389"/>
                  <a:pt x="1751570" y="279389"/>
                  <a:pt x="1742070" y="286719"/>
                </a:cubicBezTo>
                <a:cubicBezTo>
                  <a:pt x="1742070" y="286719"/>
                  <a:pt x="1742070" y="286719"/>
                  <a:pt x="1701697" y="317968"/>
                </a:cubicBezTo>
                <a:cubicBezTo>
                  <a:pt x="1701697" y="317968"/>
                  <a:pt x="1701697" y="317968"/>
                  <a:pt x="1688804" y="327998"/>
                </a:cubicBezTo>
                <a:cubicBezTo>
                  <a:pt x="1688804" y="327998"/>
                  <a:pt x="1688804" y="327998"/>
                  <a:pt x="1688804" y="310252"/>
                </a:cubicBezTo>
                <a:cubicBezTo>
                  <a:pt x="1688804" y="310252"/>
                  <a:pt x="1688804" y="310252"/>
                  <a:pt x="1688804" y="301765"/>
                </a:cubicBezTo>
                <a:cubicBezTo>
                  <a:pt x="1638591" y="301765"/>
                  <a:pt x="1596521" y="286333"/>
                  <a:pt x="1568361" y="258557"/>
                </a:cubicBezTo>
                <a:cubicBezTo>
                  <a:pt x="1533755" y="295978"/>
                  <a:pt x="1484899" y="301765"/>
                  <a:pt x="1458435" y="301765"/>
                </a:cubicBezTo>
                <a:cubicBezTo>
                  <a:pt x="1456739" y="301765"/>
                  <a:pt x="1455382" y="301765"/>
                  <a:pt x="1453685" y="301765"/>
                </a:cubicBezTo>
                <a:cubicBezTo>
                  <a:pt x="1453685" y="301765"/>
                  <a:pt x="1453685" y="301765"/>
                  <a:pt x="1453685" y="310252"/>
                </a:cubicBezTo>
                <a:cubicBezTo>
                  <a:pt x="1453685" y="310252"/>
                  <a:pt x="1453685" y="310252"/>
                  <a:pt x="1453685" y="327998"/>
                </a:cubicBezTo>
                <a:cubicBezTo>
                  <a:pt x="1453685" y="327998"/>
                  <a:pt x="1453685" y="327998"/>
                  <a:pt x="1441132" y="317968"/>
                </a:cubicBezTo>
                <a:cubicBezTo>
                  <a:pt x="1441132" y="317968"/>
                  <a:pt x="1441132" y="317968"/>
                  <a:pt x="1400758" y="286719"/>
                </a:cubicBezTo>
                <a:cubicBezTo>
                  <a:pt x="1400758" y="286719"/>
                  <a:pt x="1400758" y="286719"/>
                  <a:pt x="1390919" y="279389"/>
                </a:cubicBezTo>
                <a:cubicBezTo>
                  <a:pt x="1390919" y="279389"/>
                  <a:pt x="1390919" y="279389"/>
                  <a:pt x="1400758" y="271673"/>
                </a:cubicBezTo>
                <a:cubicBezTo>
                  <a:pt x="1400758" y="271673"/>
                  <a:pt x="1400758" y="271673"/>
                  <a:pt x="1440793" y="239267"/>
                </a:cubicBezTo>
                <a:cubicBezTo>
                  <a:pt x="1440793" y="239267"/>
                  <a:pt x="1440793" y="239267"/>
                  <a:pt x="1453685" y="228851"/>
                </a:cubicBezTo>
                <a:cubicBezTo>
                  <a:pt x="1453685" y="228851"/>
                  <a:pt x="1453685" y="228851"/>
                  <a:pt x="1453685" y="246597"/>
                </a:cubicBezTo>
                <a:cubicBezTo>
                  <a:pt x="1453685" y="246597"/>
                  <a:pt x="1453685" y="246597"/>
                  <a:pt x="1453685" y="255084"/>
                </a:cubicBezTo>
                <a:cubicBezTo>
                  <a:pt x="1455043" y="255470"/>
                  <a:pt x="1456400" y="255470"/>
                  <a:pt x="1457757" y="255470"/>
                </a:cubicBezTo>
                <a:cubicBezTo>
                  <a:pt x="1478453" y="255470"/>
                  <a:pt x="1516791" y="251227"/>
                  <a:pt x="1541219" y="223836"/>
                </a:cubicBezTo>
                <a:cubicBezTo>
                  <a:pt x="1517130" y="196445"/>
                  <a:pt x="1479810" y="192201"/>
                  <a:pt x="1458096" y="192201"/>
                </a:cubicBezTo>
                <a:cubicBezTo>
                  <a:pt x="1456739" y="192201"/>
                  <a:pt x="1455043" y="192201"/>
                  <a:pt x="1453685" y="192201"/>
                </a:cubicBezTo>
                <a:cubicBezTo>
                  <a:pt x="1453685" y="192201"/>
                  <a:pt x="1453685" y="192201"/>
                  <a:pt x="1453685" y="201460"/>
                </a:cubicBezTo>
                <a:cubicBezTo>
                  <a:pt x="1453685" y="201460"/>
                  <a:pt x="1453685" y="201460"/>
                  <a:pt x="1453685" y="219206"/>
                </a:cubicBezTo>
                <a:cubicBezTo>
                  <a:pt x="1453685" y="219206"/>
                  <a:pt x="1453685" y="219206"/>
                  <a:pt x="1441132" y="209176"/>
                </a:cubicBezTo>
                <a:cubicBezTo>
                  <a:pt x="1441132" y="209176"/>
                  <a:pt x="1441132" y="209176"/>
                  <a:pt x="1400758" y="177927"/>
                </a:cubicBezTo>
                <a:cubicBezTo>
                  <a:pt x="1400758" y="177927"/>
                  <a:pt x="1400758" y="177927"/>
                  <a:pt x="1390919" y="170597"/>
                </a:cubicBezTo>
                <a:cubicBezTo>
                  <a:pt x="1390919" y="170597"/>
                  <a:pt x="1390919" y="170597"/>
                  <a:pt x="1400758" y="162881"/>
                </a:cubicBezTo>
                <a:cubicBezTo>
                  <a:pt x="1400758" y="162881"/>
                  <a:pt x="1400758" y="162881"/>
                  <a:pt x="1440793" y="130475"/>
                </a:cubicBezTo>
                <a:cubicBezTo>
                  <a:pt x="1440793" y="130475"/>
                  <a:pt x="1440793" y="130475"/>
                  <a:pt x="1453685" y="120059"/>
                </a:cubicBezTo>
                <a:close/>
                <a:moveTo>
                  <a:pt x="781241" y="70865"/>
                </a:moveTo>
                <a:lnTo>
                  <a:pt x="781241" y="176274"/>
                </a:lnTo>
                <a:lnTo>
                  <a:pt x="830162" y="176274"/>
                </a:lnTo>
                <a:lnTo>
                  <a:pt x="830162" y="203263"/>
                </a:lnTo>
                <a:lnTo>
                  <a:pt x="914759" y="203263"/>
                </a:lnTo>
                <a:lnTo>
                  <a:pt x="914759" y="176274"/>
                </a:lnTo>
                <a:lnTo>
                  <a:pt x="963680" y="176274"/>
                </a:lnTo>
                <a:lnTo>
                  <a:pt x="963680" y="70865"/>
                </a:lnTo>
                <a:close/>
                <a:moveTo>
                  <a:pt x="557932" y="70865"/>
                </a:moveTo>
                <a:lnTo>
                  <a:pt x="557932" y="176274"/>
                </a:lnTo>
                <a:lnTo>
                  <a:pt x="606853" y="176274"/>
                </a:lnTo>
                <a:lnTo>
                  <a:pt x="606853" y="203263"/>
                </a:lnTo>
                <a:lnTo>
                  <a:pt x="691450" y="203263"/>
                </a:lnTo>
                <a:lnTo>
                  <a:pt x="691450" y="176274"/>
                </a:lnTo>
                <a:lnTo>
                  <a:pt x="740371" y="176274"/>
                </a:lnTo>
                <a:lnTo>
                  <a:pt x="740371" y="70865"/>
                </a:lnTo>
                <a:close/>
                <a:moveTo>
                  <a:pt x="334624" y="70865"/>
                </a:moveTo>
                <a:lnTo>
                  <a:pt x="334624" y="176274"/>
                </a:lnTo>
                <a:lnTo>
                  <a:pt x="383545" y="176274"/>
                </a:lnTo>
                <a:lnTo>
                  <a:pt x="383545" y="203263"/>
                </a:lnTo>
                <a:lnTo>
                  <a:pt x="468142" y="203263"/>
                </a:lnTo>
                <a:lnTo>
                  <a:pt x="468142" y="176274"/>
                </a:lnTo>
                <a:lnTo>
                  <a:pt x="517063" y="176274"/>
                </a:lnTo>
                <a:lnTo>
                  <a:pt x="517063" y="70865"/>
                </a:lnTo>
                <a:close/>
                <a:moveTo>
                  <a:pt x="111316" y="70865"/>
                </a:moveTo>
                <a:lnTo>
                  <a:pt x="111316" y="176274"/>
                </a:lnTo>
                <a:lnTo>
                  <a:pt x="160237" y="176274"/>
                </a:lnTo>
                <a:lnTo>
                  <a:pt x="160237" y="203263"/>
                </a:lnTo>
                <a:lnTo>
                  <a:pt x="244834" y="203263"/>
                </a:lnTo>
                <a:lnTo>
                  <a:pt x="244834" y="176274"/>
                </a:lnTo>
                <a:lnTo>
                  <a:pt x="293755" y="176274"/>
                </a:lnTo>
                <a:lnTo>
                  <a:pt x="293755" y="70865"/>
                </a:lnTo>
                <a:close/>
                <a:moveTo>
                  <a:pt x="1329944" y="65882"/>
                </a:moveTo>
                <a:lnTo>
                  <a:pt x="1329944" y="382174"/>
                </a:lnTo>
                <a:lnTo>
                  <a:pt x="1812544" y="382174"/>
                </a:lnTo>
                <a:lnTo>
                  <a:pt x="1812544" y="65882"/>
                </a:lnTo>
                <a:close/>
                <a:moveTo>
                  <a:pt x="0" y="0"/>
                </a:moveTo>
                <a:lnTo>
                  <a:pt x="1887728" y="0"/>
                </a:lnTo>
                <a:lnTo>
                  <a:pt x="1887728" y="448056"/>
                </a:lnTo>
                <a:lnTo>
                  <a:pt x="0" y="448056"/>
                </a:lnTo>
                <a:close/>
              </a:path>
            </a:pathLst>
          </a:custGeom>
          <a:solidFill>
            <a:schemeClr val="bg1"/>
          </a:solidFill>
          <a:ln>
            <a:noFill/>
          </a:ln>
        </p:spPr>
        <p:txBody>
          <a:bodyPr vert="horz" wrap="square" lIns="91431" tIns="45716" rIns="91431" bIns="45716"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chemeClr val="bg1"/>
                  </a:gs>
                  <a:gs pos="100000">
                    <a:schemeClr val="bg1"/>
                  </a:gs>
                </a:gsLst>
                <a:lin ang="5400000" scaled="0"/>
              </a:gradFill>
              <a:effectLst/>
              <a:uLnTx/>
              <a:uFillTx/>
            </a:endParaRPr>
          </a:p>
        </p:txBody>
      </p:sp>
      <p:grpSp>
        <p:nvGrpSpPr>
          <p:cNvPr id="55" name="Group 54"/>
          <p:cNvGrpSpPr/>
          <p:nvPr/>
        </p:nvGrpSpPr>
        <p:grpSpPr>
          <a:xfrm>
            <a:off x="7838833" y="4621165"/>
            <a:ext cx="654938" cy="413274"/>
            <a:chOff x="8530560" y="3154687"/>
            <a:chExt cx="1005840" cy="634698"/>
          </a:xfrm>
        </p:grpSpPr>
        <p:sp>
          <p:nvSpPr>
            <p:cNvPr id="69" name="Freeform 68"/>
            <p:cNvSpPr/>
            <p:nvPr/>
          </p:nvSpPr>
          <p:spPr bwMode="auto">
            <a:xfrm>
              <a:off x="8530560" y="315468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0" name="Freeform 69"/>
            <p:cNvSpPr/>
            <p:nvPr/>
          </p:nvSpPr>
          <p:spPr bwMode="auto">
            <a:xfrm>
              <a:off x="8530560" y="337351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1" name="Freeform 70"/>
            <p:cNvSpPr/>
            <p:nvPr/>
          </p:nvSpPr>
          <p:spPr bwMode="auto">
            <a:xfrm>
              <a:off x="8530560" y="359234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00" name="Group 18"/>
          <p:cNvGrpSpPr>
            <a:grpSpLocks noChangeAspect="1"/>
          </p:cNvGrpSpPr>
          <p:nvPr/>
        </p:nvGrpSpPr>
        <p:grpSpPr bwMode="auto">
          <a:xfrm>
            <a:off x="6542255" y="3601134"/>
            <a:ext cx="335681" cy="415097"/>
            <a:chOff x="807" y="-1545"/>
            <a:chExt cx="6074" cy="7511"/>
          </a:xfrm>
          <a:solidFill>
            <a:schemeClr val="bg1"/>
          </a:solidFill>
        </p:grpSpPr>
        <p:sp>
          <p:nvSpPr>
            <p:cNvPr id="101" name="Freeform 20"/>
            <p:cNvSpPr>
              <a:spLocks/>
            </p:cNvSpPr>
            <p:nvPr/>
          </p:nvSpPr>
          <p:spPr bwMode="auto">
            <a:xfrm>
              <a:off x="807" y="-1545"/>
              <a:ext cx="1832" cy="5347"/>
            </a:xfrm>
            <a:custGeom>
              <a:avLst/>
              <a:gdLst>
                <a:gd name="T0" fmla="*/ 0 w 775"/>
                <a:gd name="T1" fmla="*/ 1130 h 2262"/>
                <a:gd name="T2" fmla="*/ 629 w 775"/>
                <a:gd name="T3" fmla="*/ 20 h 2262"/>
                <a:gd name="T4" fmla="*/ 708 w 775"/>
                <a:gd name="T5" fmla="*/ 18 h 2262"/>
                <a:gd name="T6" fmla="*/ 735 w 775"/>
                <a:gd name="T7" fmla="*/ 82 h 2262"/>
                <a:gd name="T8" fmla="*/ 695 w 775"/>
                <a:gd name="T9" fmla="*/ 134 h 2262"/>
                <a:gd name="T10" fmla="*/ 429 w 775"/>
                <a:gd name="T11" fmla="*/ 353 h 2262"/>
                <a:gd name="T12" fmla="*/ 147 w 775"/>
                <a:gd name="T13" fmla="*/ 955 h 2262"/>
                <a:gd name="T14" fmla="*/ 726 w 775"/>
                <a:gd name="T15" fmla="*/ 2127 h 2262"/>
                <a:gd name="T16" fmla="*/ 771 w 775"/>
                <a:gd name="T17" fmla="*/ 2180 h 2262"/>
                <a:gd name="T18" fmla="*/ 745 w 775"/>
                <a:gd name="T19" fmla="*/ 2245 h 2262"/>
                <a:gd name="T20" fmla="*/ 671 w 775"/>
                <a:gd name="T21" fmla="*/ 2247 h 2262"/>
                <a:gd name="T22" fmla="*/ 492 w 775"/>
                <a:gd name="T23" fmla="*/ 2128 h 2262"/>
                <a:gd name="T24" fmla="*/ 21 w 775"/>
                <a:gd name="T25" fmla="*/ 1334 h 2262"/>
                <a:gd name="T26" fmla="*/ 0 w 775"/>
                <a:gd name="T27" fmla="*/ 113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5" h="2262">
                  <a:moveTo>
                    <a:pt x="0" y="1130"/>
                  </a:moveTo>
                  <a:cubicBezTo>
                    <a:pt x="19" y="644"/>
                    <a:pt x="223" y="275"/>
                    <a:pt x="629" y="20"/>
                  </a:cubicBezTo>
                  <a:cubicBezTo>
                    <a:pt x="655" y="4"/>
                    <a:pt x="681" y="0"/>
                    <a:pt x="708" y="18"/>
                  </a:cubicBezTo>
                  <a:cubicBezTo>
                    <a:pt x="730" y="33"/>
                    <a:pt x="739" y="56"/>
                    <a:pt x="735" y="82"/>
                  </a:cubicBezTo>
                  <a:cubicBezTo>
                    <a:pt x="732" y="107"/>
                    <a:pt x="716" y="122"/>
                    <a:pt x="695" y="134"/>
                  </a:cubicBezTo>
                  <a:cubicBezTo>
                    <a:pt x="595" y="193"/>
                    <a:pt x="506" y="266"/>
                    <a:pt x="429" y="353"/>
                  </a:cubicBezTo>
                  <a:cubicBezTo>
                    <a:pt x="275" y="526"/>
                    <a:pt x="179" y="726"/>
                    <a:pt x="147" y="955"/>
                  </a:cubicBezTo>
                  <a:cubicBezTo>
                    <a:pt x="80" y="1437"/>
                    <a:pt x="304" y="1887"/>
                    <a:pt x="726" y="2127"/>
                  </a:cubicBezTo>
                  <a:cubicBezTo>
                    <a:pt x="748" y="2139"/>
                    <a:pt x="767" y="2154"/>
                    <a:pt x="771" y="2180"/>
                  </a:cubicBezTo>
                  <a:cubicBezTo>
                    <a:pt x="775" y="2207"/>
                    <a:pt x="767" y="2229"/>
                    <a:pt x="745" y="2245"/>
                  </a:cubicBezTo>
                  <a:cubicBezTo>
                    <a:pt x="721" y="2262"/>
                    <a:pt x="695" y="2262"/>
                    <a:pt x="671" y="2247"/>
                  </a:cubicBezTo>
                  <a:cubicBezTo>
                    <a:pt x="611" y="2208"/>
                    <a:pt x="548" y="2172"/>
                    <a:pt x="492" y="2128"/>
                  </a:cubicBezTo>
                  <a:cubicBezTo>
                    <a:pt x="235" y="1923"/>
                    <a:pt x="77" y="1658"/>
                    <a:pt x="21" y="1334"/>
                  </a:cubicBezTo>
                  <a:cubicBezTo>
                    <a:pt x="9" y="1264"/>
                    <a:pt x="6" y="1192"/>
                    <a:pt x="0" y="1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2" name="Freeform 21"/>
            <p:cNvSpPr>
              <a:spLocks/>
            </p:cNvSpPr>
            <p:nvPr/>
          </p:nvSpPr>
          <p:spPr bwMode="auto">
            <a:xfrm>
              <a:off x="5096" y="-1519"/>
              <a:ext cx="1785" cy="5295"/>
            </a:xfrm>
            <a:custGeom>
              <a:avLst/>
              <a:gdLst>
                <a:gd name="T0" fmla="*/ 752 w 755"/>
                <a:gd name="T1" fmla="*/ 1194 h 2240"/>
                <a:gd name="T2" fmla="*/ 113 w 755"/>
                <a:gd name="T3" fmla="*/ 2220 h 2240"/>
                <a:gd name="T4" fmla="*/ 25 w 755"/>
                <a:gd name="T5" fmla="*/ 2213 h 2240"/>
                <a:gd name="T6" fmla="*/ 18 w 755"/>
                <a:gd name="T7" fmla="*/ 2132 h 2240"/>
                <a:gd name="T8" fmla="*/ 53 w 755"/>
                <a:gd name="T9" fmla="*/ 2103 h 2240"/>
                <a:gd name="T10" fmla="*/ 552 w 755"/>
                <a:gd name="T11" fmla="*/ 1501 h 2240"/>
                <a:gd name="T12" fmla="*/ 384 w 755"/>
                <a:gd name="T13" fmla="*/ 412 h 2240"/>
                <a:gd name="T14" fmla="*/ 78 w 755"/>
                <a:gd name="T15" fmla="*/ 134 h 2240"/>
                <a:gd name="T16" fmla="*/ 52 w 755"/>
                <a:gd name="T17" fmla="*/ 41 h 2240"/>
                <a:gd name="T18" fmla="*/ 150 w 755"/>
                <a:gd name="T19" fmla="*/ 23 h 2240"/>
                <a:gd name="T20" fmla="*/ 561 w 755"/>
                <a:gd name="T21" fmla="*/ 436 h 2240"/>
                <a:gd name="T22" fmla="*/ 752 w 755"/>
                <a:gd name="T23" fmla="*/ 1194 h 2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5" h="2240">
                  <a:moveTo>
                    <a:pt x="752" y="1194"/>
                  </a:moveTo>
                  <a:cubicBezTo>
                    <a:pt x="736" y="1594"/>
                    <a:pt x="527" y="1967"/>
                    <a:pt x="113" y="2220"/>
                  </a:cubicBezTo>
                  <a:cubicBezTo>
                    <a:pt x="80" y="2240"/>
                    <a:pt x="48" y="2237"/>
                    <a:pt x="25" y="2213"/>
                  </a:cubicBezTo>
                  <a:cubicBezTo>
                    <a:pt x="4" y="2191"/>
                    <a:pt x="0" y="2156"/>
                    <a:pt x="18" y="2132"/>
                  </a:cubicBezTo>
                  <a:cubicBezTo>
                    <a:pt x="27" y="2120"/>
                    <a:pt x="40" y="2110"/>
                    <a:pt x="53" y="2103"/>
                  </a:cubicBezTo>
                  <a:cubicBezTo>
                    <a:pt x="290" y="1961"/>
                    <a:pt x="461" y="1762"/>
                    <a:pt x="552" y="1501"/>
                  </a:cubicBezTo>
                  <a:cubicBezTo>
                    <a:pt x="687" y="1111"/>
                    <a:pt x="629" y="745"/>
                    <a:pt x="384" y="412"/>
                  </a:cubicBezTo>
                  <a:cubicBezTo>
                    <a:pt x="301" y="299"/>
                    <a:pt x="197" y="208"/>
                    <a:pt x="78" y="134"/>
                  </a:cubicBezTo>
                  <a:cubicBezTo>
                    <a:pt x="43" y="113"/>
                    <a:pt x="33" y="73"/>
                    <a:pt x="52" y="41"/>
                  </a:cubicBezTo>
                  <a:cubicBezTo>
                    <a:pt x="73" y="7"/>
                    <a:pt x="112" y="0"/>
                    <a:pt x="150" y="23"/>
                  </a:cubicBezTo>
                  <a:cubicBezTo>
                    <a:pt x="318" y="130"/>
                    <a:pt x="456" y="267"/>
                    <a:pt x="561" y="436"/>
                  </a:cubicBezTo>
                  <a:cubicBezTo>
                    <a:pt x="687" y="639"/>
                    <a:pt x="755" y="880"/>
                    <a:pt x="752" y="1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3" name="Freeform 22"/>
            <p:cNvSpPr>
              <a:spLocks/>
            </p:cNvSpPr>
            <p:nvPr/>
          </p:nvSpPr>
          <p:spPr bwMode="auto">
            <a:xfrm>
              <a:off x="3384" y="613"/>
              <a:ext cx="941" cy="5353"/>
            </a:xfrm>
            <a:custGeom>
              <a:avLst/>
              <a:gdLst>
                <a:gd name="T0" fmla="*/ 145 w 398"/>
                <a:gd name="T1" fmla="*/ 1295 h 2264"/>
                <a:gd name="T2" fmla="*/ 145 w 398"/>
                <a:gd name="T3" fmla="*/ 402 h 2264"/>
                <a:gd name="T4" fmla="*/ 125 w 398"/>
                <a:gd name="T5" fmla="*/ 369 h 2264"/>
                <a:gd name="T6" fmla="*/ 29 w 398"/>
                <a:gd name="T7" fmla="*/ 144 h 2264"/>
                <a:gd name="T8" fmla="*/ 242 w 398"/>
                <a:gd name="T9" fmla="*/ 17 h 2264"/>
                <a:gd name="T10" fmla="*/ 394 w 398"/>
                <a:gd name="T11" fmla="*/ 207 h 2264"/>
                <a:gd name="T12" fmla="*/ 288 w 398"/>
                <a:gd name="T13" fmla="*/ 369 h 2264"/>
                <a:gd name="T14" fmla="*/ 269 w 398"/>
                <a:gd name="T15" fmla="*/ 401 h 2264"/>
                <a:gd name="T16" fmla="*/ 269 w 398"/>
                <a:gd name="T17" fmla="*/ 2180 h 2264"/>
                <a:gd name="T18" fmla="*/ 269 w 398"/>
                <a:gd name="T19" fmla="*/ 2208 h 2264"/>
                <a:gd name="T20" fmla="*/ 207 w 398"/>
                <a:gd name="T21" fmla="*/ 2264 h 2264"/>
                <a:gd name="T22" fmla="*/ 145 w 398"/>
                <a:gd name="T23" fmla="*/ 2207 h 2264"/>
                <a:gd name="T24" fmla="*/ 145 w 398"/>
                <a:gd name="T25" fmla="*/ 2183 h 2264"/>
                <a:gd name="T26" fmla="*/ 145 w 398"/>
                <a:gd name="T27" fmla="*/ 1295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2264">
                  <a:moveTo>
                    <a:pt x="145" y="1295"/>
                  </a:moveTo>
                  <a:cubicBezTo>
                    <a:pt x="145" y="998"/>
                    <a:pt x="145" y="700"/>
                    <a:pt x="145" y="402"/>
                  </a:cubicBezTo>
                  <a:cubicBezTo>
                    <a:pt x="145" y="385"/>
                    <a:pt x="141" y="376"/>
                    <a:pt x="125" y="369"/>
                  </a:cubicBezTo>
                  <a:cubicBezTo>
                    <a:pt x="41" y="329"/>
                    <a:pt x="0" y="232"/>
                    <a:pt x="29" y="144"/>
                  </a:cubicBezTo>
                  <a:cubicBezTo>
                    <a:pt x="58" y="53"/>
                    <a:pt x="148" y="0"/>
                    <a:pt x="242" y="17"/>
                  </a:cubicBezTo>
                  <a:cubicBezTo>
                    <a:pt x="332" y="33"/>
                    <a:pt x="398" y="115"/>
                    <a:pt x="394" y="207"/>
                  </a:cubicBezTo>
                  <a:cubicBezTo>
                    <a:pt x="391" y="282"/>
                    <a:pt x="354" y="336"/>
                    <a:pt x="288" y="369"/>
                  </a:cubicBezTo>
                  <a:cubicBezTo>
                    <a:pt x="273" y="377"/>
                    <a:pt x="269" y="385"/>
                    <a:pt x="269" y="401"/>
                  </a:cubicBezTo>
                  <a:cubicBezTo>
                    <a:pt x="269" y="994"/>
                    <a:pt x="269" y="1587"/>
                    <a:pt x="269" y="2180"/>
                  </a:cubicBezTo>
                  <a:cubicBezTo>
                    <a:pt x="269" y="2189"/>
                    <a:pt x="270" y="2199"/>
                    <a:pt x="269" y="2208"/>
                  </a:cubicBezTo>
                  <a:cubicBezTo>
                    <a:pt x="266" y="2240"/>
                    <a:pt x="239" y="2264"/>
                    <a:pt x="207" y="2264"/>
                  </a:cubicBezTo>
                  <a:cubicBezTo>
                    <a:pt x="175" y="2264"/>
                    <a:pt x="148" y="2239"/>
                    <a:pt x="145" y="2207"/>
                  </a:cubicBezTo>
                  <a:cubicBezTo>
                    <a:pt x="144" y="2199"/>
                    <a:pt x="145" y="2191"/>
                    <a:pt x="145" y="2183"/>
                  </a:cubicBezTo>
                  <a:cubicBezTo>
                    <a:pt x="145" y="1887"/>
                    <a:pt x="145" y="1591"/>
                    <a:pt x="145" y="1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4" name="Freeform 23"/>
            <p:cNvSpPr>
              <a:spLocks/>
            </p:cNvSpPr>
            <p:nvPr/>
          </p:nvSpPr>
          <p:spPr bwMode="auto">
            <a:xfrm>
              <a:off x="1417" y="-1018"/>
              <a:ext cx="1463" cy="4279"/>
            </a:xfrm>
            <a:custGeom>
              <a:avLst/>
              <a:gdLst>
                <a:gd name="T0" fmla="*/ 0 w 619"/>
                <a:gd name="T1" fmla="*/ 850 h 1810"/>
                <a:gd name="T2" fmla="*/ 503 w 619"/>
                <a:gd name="T3" fmla="*/ 18 h 1810"/>
                <a:gd name="T4" fmla="*/ 579 w 619"/>
                <a:gd name="T5" fmla="*/ 32 h 1810"/>
                <a:gd name="T6" fmla="*/ 556 w 619"/>
                <a:gd name="T7" fmla="*/ 109 h 1810"/>
                <a:gd name="T8" fmla="*/ 281 w 619"/>
                <a:gd name="T9" fmla="*/ 360 h 1810"/>
                <a:gd name="T10" fmla="*/ 108 w 619"/>
                <a:gd name="T11" fmla="*/ 958 h 1810"/>
                <a:gd name="T12" fmla="*/ 582 w 619"/>
                <a:gd name="T13" fmla="*/ 1707 h 1810"/>
                <a:gd name="T14" fmla="*/ 616 w 619"/>
                <a:gd name="T15" fmla="*/ 1763 h 1810"/>
                <a:gd name="T16" fmla="*/ 578 w 619"/>
                <a:gd name="T17" fmla="*/ 1807 h 1810"/>
                <a:gd name="T18" fmla="*/ 533 w 619"/>
                <a:gd name="T19" fmla="*/ 1800 h 1810"/>
                <a:gd name="T20" fmla="*/ 69 w 619"/>
                <a:gd name="T21" fmla="*/ 1270 h 1810"/>
                <a:gd name="T22" fmla="*/ 0 w 619"/>
                <a:gd name="T23" fmla="*/ 850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9" h="1810">
                  <a:moveTo>
                    <a:pt x="0" y="850"/>
                  </a:moveTo>
                  <a:cubicBezTo>
                    <a:pt x="12" y="518"/>
                    <a:pt x="177" y="222"/>
                    <a:pt x="503" y="18"/>
                  </a:cubicBezTo>
                  <a:cubicBezTo>
                    <a:pt x="531" y="0"/>
                    <a:pt x="563" y="6"/>
                    <a:pt x="579" y="32"/>
                  </a:cubicBezTo>
                  <a:cubicBezTo>
                    <a:pt x="596" y="59"/>
                    <a:pt x="587" y="90"/>
                    <a:pt x="556" y="109"/>
                  </a:cubicBezTo>
                  <a:cubicBezTo>
                    <a:pt x="447" y="174"/>
                    <a:pt x="355" y="257"/>
                    <a:pt x="281" y="360"/>
                  </a:cubicBezTo>
                  <a:cubicBezTo>
                    <a:pt x="152" y="539"/>
                    <a:pt x="91" y="739"/>
                    <a:pt x="108" y="958"/>
                  </a:cubicBezTo>
                  <a:cubicBezTo>
                    <a:pt x="133" y="1291"/>
                    <a:pt x="295" y="1539"/>
                    <a:pt x="582" y="1707"/>
                  </a:cubicBezTo>
                  <a:cubicBezTo>
                    <a:pt x="604" y="1720"/>
                    <a:pt x="619" y="1737"/>
                    <a:pt x="616" y="1763"/>
                  </a:cubicBezTo>
                  <a:cubicBezTo>
                    <a:pt x="613" y="1786"/>
                    <a:pt x="601" y="1803"/>
                    <a:pt x="578" y="1807"/>
                  </a:cubicBezTo>
                  <a:cubicBezTo>
                    <a:pt x="564" y="1810"/>
                    <a:pt x="545" y="1807"/>
                    <a:pt x="533" y="1800"/>
                  </a:cubicBezTo>
                  <a:cubicBezTo>
                    <a:pt x="315" y="1678"/>
                    <a:pt x="160" y="1502"/>
                    <a:pt x="69" y="1270"/>
                  </a:cubicBezTo>
                  <a:cubicBezTo>
                    <a:pt x="22" y="1151"/>
                    <a:pt x="1" y="1028"/>
                    <a:pt x="0" y="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5" name="Freeform 24"/>
            <p:cNvSpPr>
              <a:spLocks/>
            </p:cNvSpPr>
            <p:nvPr/>
          </p:nvSpPr>
          <p:spPr bwMode="auto">
            <a:xfrm>
              <a:off x="4843" y="-1002"/>
              <a:ext cx="1435" cy="4256"/>
            </a:xfrm>
            <a:custGeom>
              <a:avLst/>
              <a:gdLst>
                <a:gd name="T0" fmla="*/ 607 w 607"/>
                <a:gd name="T1" fmla="*/ 895 h 1800"/>
                <a:gd name="T2" fmla="*/ 106 w 607"/>
                <a:gd name="T3" fmla="*/ 1774 h 1800"/>
                <a:gd name="T4" fmla="*/ 87 w 607"/>
                <a:gd name="T5" fmla="*/ 1786 h 1800"/>
                <a:gd name="T6" fmla="*/ 14 w 607"/>
                <a:gd name="T7" fmla="*/ 1766 h 1800"/>
                <a:gd name="T8" fmla="*/ 35 w 607"/>
                <a:gd name="T9" fmla="*/ 1693 h 1800"/>
                <a:gd name="T10" fmla="*/ 174 w 607"/>
                <a:gd name="T11" fmla="*/ 1595 h 1800"/>
                <a:gd name="T12" fmla="*/ 487 w 607"/>
                <a:gd name="T13" fmla="*/ 1032 h 1800"/>
                <a:gd name="T14" fmla="*/ 71 w 607"/>
                <a:gd name="T15" fmla="*/ 115 h 1800"/>
                <a:gd name="T16" fmla="*/ 37 w 607"/>
                <a:gd name="T17" fmla="*/ 53 h 1800"/>
                <a:gd name="T18" fmla="*/ 120 w 607"/>
                <a:gd name="T19" fmla="*/ 22 h 1800"/>
                <a:gd name="T20" fmla="*/ 294 w 607"/>
                <a:gd name="T21" fmla="*/ 159 h 1800"/>
                <a:gd name="T22" fmla="*/ 597 w 607"/>
                <a:gd name="T23" fmla="*/ 772 h 1800"/>
                <a:gd name="T24" fmla="*/ 607 w 607"/>
                <a:gd name="T25" fmla="*/ 895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7" h="1800">
                  <a:moveTo>
                    <a:pt x="607" y="895"/>
                  </a:moveTo>
                  <a:cubicBezTo>
                    <a:pt x="592" y="1274"/>
                    <a:pt x="429" y="1569"/>
                    <a:pt x="106" y="1774"/>
                  </a:cubicBezTo>
                  <a:cubicBezTo>
                    <a:pt x="100" y="1778"/>
                    <a:pt x="94" y="1783"/>
                    <a:pt x="87" y="1786"/>
                  </a:cubicBezTo>
                  <a:cubicBezTo>
                    <a:pt x="61" y="1800"/>
                    <a:pt x="28" y="1791"/>
                    <a:pt x="14" y="1766"/>
                  </a:cubicBezTo>
                  <a:cubicBezTo>
                    <a:pt x="0" y="1740"/>
                    <a:pt x="8" y="1712"/>
                    <a:pt x="35" y="1693"/>
                  </a:cubicBezTo>
                  <a:cubicBezTo>
                    <a:pt x="82" y="1661"/>
                    <a:pt x="131" y="1632"/>
                    <a:pt x="174" y="1595"/>
                  </a:cubicBezTo>
                  <a:cubicBezTo>
                    <a:pt x="348" y="1447"/>
                    <a:pt x="458" y="1259"/>
                    <a:pt x="487" y="1032"/>
                  </a:cubicBezTo>
                  <a:cubicBezTo>
                    <a:pt x="537" y="643"/>
                    <a:pt x="394" y="337"/>
                    <a:pt x="71" y="115"/>
                  </a:cubicBezTo>
                  <a:cubicBezTo>
                    <a:pt x="43" y="97"/>
                    <a:pt x="32" y="77"/>
                    <a:pt x="37" y="53"/>
                  </a:cubicBezTo>
                  <a:cubicBezTo>
                    <a:pt x="45" y="16"/>
                    <a:pt x="85" y="0"/>
                    <a:pt x="120" y="22"/>
                  </a:cubicBezTo>
                  <a:cubicBezTo>
                    <a:pt x="184" y="61"/>
                    <a:pt x="242" y="107"/>
                    <a:pt x="294" y="159"/>
                  </a:cubicBezTo>
                  <a:cubicBezTo>
                    <a:pt x="465" y="328"/>
                    <a:pt x="568" y="532"/>
                    <a:pt x="597" y="772"/>
                  </a:cubicBezTo>
                  <a:cubicBezTo>
                    <a:pt x="601" y="812"/>
                    <a:pt x="603" y="852"/>
                    <a:pt x="607" y="8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6" name="Freeform 25"/>
            <p:cNvSpPr>
              <a:spLocks/>
            </p:cNvSpPr>
            <p:nvPr/>
          </p:nvSpPr>
          <p:spPr bwMode="auto">
            <a:xfrm>
              <a:off x="2001" y="-493"/>
              <a:ext cx="1118" cy="3248"/>
            </a:xfrm>
            <a:custGeom>
              <a:avLst/>
              <a:gdLst>
                <a:gd name="T0" fmla="*/ 0 w 473"/>
                <a:gd name="T1" fmla="*/ 684 h 1374"/>
                <a:gd name="T2" fmla="*/ 369 w 473"/>
                <a:gd name="T3" fmla="*/ 20 h 1374"/>
                <a:gd name="T4" fmla="*/ 391 w 473"/>
                <a:gd name="T5" fmla="*/ 8 h 1374"/>
                <a:gd name="T6" fmla="*/ 440 w 473"/>
                <a:gd name="T7" fmla="*/ 22 h 1374"/>
                <a:gd name="T8" fmla="*/ 432 w 473"/>
                <a:gd name="T9" fmla="*/ 74 h 1374"/>
                <a:gd name="T10" fmla="*/ 414 w 473"/>
                <a:gd name="T11" fmla="*/ 86 h 1374"/>
                <a:gd name="T12" fmla="*/ 86 w 473"/>
                <a:gd name="T13" fmla="*/ 746 h 1374"/>
                <a:gd name="T14" fmla="*/ 432 w 473"/>
                <a:gd name="T15" fmla="*/ 1286 h 1374"/>
                <a:gd name="T16" fmla="*/ 451 w 473"/>
                <a:gd name="T17" fmla="*/ 1297 h 1374"/>
                <a:gd name="T18" fmla="*/ 464 w 473"/>
                <a:gd name="T19" fmla="*/ 1349 h 1374"/>
                <a:gd name="T20" fmla="*/ 414 w 473"/>
                <a:gd name="T21" fmla="*/ 1367 h 1374"/>
                <a:gd name="T22" fmla="*/ 398 w 473"/>
                <a:gd name="T23" fmla="*/ 1358 h 1374"/>
                <a:gd name="T24" fmla="*/ 10 w 473"/>
                <a:gd name="T25" fmla="*/ 784 h 1374"/>
                <a:gd name="T26" fmla="*/ 0 w 473"/>
                <a:gd name="T27" fmla="*/ 68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3" h="1374">
                  <a:moveTo>
                    <a:pt x="0" y="684"/>
                  </a:moveTo>
                  <a:cubicBezTo>
                    <a:pt x="11" y="397"/>
                    <a:pt x="131" y="176"/>
                    <a:pt x="369" y="20"/>
                  </a:cubicBezTo>
                  <a:cubicBezTo>
                    <a:pt x="376" y="15"/>
                    <a:pt x="383" y="11"/>
                    <a:pt x="391" y="8"/>
                  </a:cubicBezTo>
                  <a:cubicBezTo>
                    <a:pt x="410" y="0"/>
                    <a:pt x="430" y="6"/>
                    <a:pt x="440" y="22"/>
                  </a:cubicBezTo>
                  <a:cubicBezTo>
                    <a:pt x="451" y="39"/>
                    <a:pt x="448" y="61"/>
                    <a:pt x="432" y="74"/>
                  </a:cubicBezTo>
                  <a:cubicBezTo>
                    <a:pt x="426" y="79"/>
                    <a:pt x="420" y="82"/>
                    <a:pt x="414" y="86"/>
                  </a:cubicBezTo>
                  <a:cubicBezTo>
                    <a:pt x="177" y="243"/>
                    <a:pt x="62" y="463"/>
                    <a:pt x="86" y="746"/>
                  </a:cubicBezTo>
                  <a:cubicBezTo>
                    <a:pt x="107" y="984"/>
                    <a:pt x="229" y="1163"/>
                    <a:pt x="432" y="1286"/>
                  </a:cubicBezTo>
                  <a:cubicBezTo>
                    <a:pt x="439" y="1290"/>
                    <a:pt x="445" y="1293"/>
                    <a:pt x="451" y="1297"/>
                  </a:cubicBezTo>
                  <a:cubicBezTo>
                    <a:pt x="468" y="1310"/>
                    <a:pt x="473" y="1331"/>
                    <a:pt x="464" y="1349"/>
                  </a:cubicBezTo>
                  <a:cubicBezTo>
                    <a:pt x="455" y="1366"/>
                    <a:pt x="434" y="1374"/>
                    <a:pt x="414" y="1367"/>
                  </a:cubicBezTo>
                  <a:cubicBezTo>
                    <a:pt x="408" y="1365"/>
                    <a:pt x="403" y="1362"/>
                    <a:pt x="398" y="1358"/>
                  </a:cubicBezTo>
                  <a:cubicBezTo>
                    <a:pt x="178" y="1228"/>
                    <a:pt x="47" y="1038"/>
                    <a:pt x="10" y="784"/>
                  </a:cubicBezTo>
                  <a:cubicBezTo>
                    <a:pt x="5" y="750"/>
                    <a:pt x="3" y="715"/>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107" name="Freeform 26"/>
            <p:cNvSpPr>
              <a:spLocks/>
            </p:cNvSpPr>
            <p:nvPr/>
          </p:nvSpPr>
          <p:spPr bwMode="auto">
            <a:xfrm>
              <a:off x="4604" y="-491"/>
              <a:ext cx="1390" cy="3227"/>
            </a:xfrm>
            <a:custGeom>
              <a:avLst/>
              <a:gdLst>
                <a:gd name="T0" fmla="*/ 378 w 588"/>
                <a:gd name="T1" fmla="*/ 678 h 1365"/>
                <a:gd name="T2" fmla="*/ 53 w 588"/>
                <a:gd name="T3" fmla="*/ 91 h 1365"/>
                <a:gd name="T4" fmla="*/ 26 w 588"/>
                <a:gd name="T5" fmla="*/ 48 h 1365"/>
                <a:gd name="T6" fmla="*/ 90 w 588"/>
                <a:gd name="T7" fmla="*/ 20 h 1365"/>
                <a:gd name="T8" fmla="*/ 220 w 588"/>
                <a:gd name="T9" fmla="*/ 122 h 1365"/>
                <a:gd name="T10" fmla="*/ 77 w 588"/>
                <a:gd name="T11" fmla="*/ 1348 h 1365"/>
                <a:gd name="T12" fmla="*/ 59 w 588"/>
                <a:gd name="T13" fmla="*/ 1357 h 1365"/>
                <a:gd name="T14" fmla="*/ 9 w 588"/>
                <a:gd name="T15" fmla="*/ 1340 h 1365"/>
                <a:gd name="T16" fmla="*/ 20 w 588"/>
                <a:gd name="T17" fmla="*/ 1290 h 1365"/>
                <a:gd name="T18" fmla="*/ 35 w 588"/>
                <a:gd name="T19" fmla="*/ 1280 h 1365"/>
                <a:gd name="T20" fmla="*/ 372 w 588"/>
                <a:gd name="T21" fmla="*/ 765 h 1365"/>
                <a:gd name="T22" fmla="*/ 378 w 588"/>
                <a:gd name="T23" fmla="*/ 67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 h="1365">
                  <a:moveTo>
                    <a:pt x="378" y="678"/>
                  </a:moveTo>
                  <a:cubicBezTo>
                    <a:pt x="370" y="429"/>
                    <a:pt x="264" y="231"/>
                    <a:pt x="53" y="91"/>
                  </a:cubicBezTo>
                  <a:cubicBezTo>
                    <a:pt x="37" y="80"/>
                    <a:pt x="24" y="68"/>
                    <a:pt x="26" y="48"/>
                  </a:cubicBezTo>
                  <a:cubicBezTo>
                    <a:pt x="28" y="16"/>
                    <a:pt x="63" y="0"/>
                    <a:pt x="90" y="20"/>
                  </a:cubicBezTo>
                  <a:cubicBezTo>
                    <a:pt x="135" y="52"/>
                    <a:pt x="181" y="84"/>
                    <a:pt x="220" y="122"/>
                  </a:cubicBezTo>
                  <a:cubicBezTo>
                    <a:pt x="588" y="478"/>
                    <a:pt x="516" y="1086"/>
                    <a:pt x="77" y="1348"/>
                  </a:cubicBezTo>
                  <a:cubicBezTo>
                    <a:pt x="71" y="1351"/>
                    <a:pt x="66" y="1355"/>
                    <a:pt x="59" y="1357"/>
                  </a:cubicBezTo>
                  <a:cubicBezTo>
                    <a:pt x="40" y="1365"/>
                    <a:pt x="19" y="1357"/>
                    <a:pt x="9" y="1340"/>
                  </a:cubicBezTo>
                  <a:cubicBezTo>
                    <a:pt x="0" y="1323"/>
                    <a:pt x="4" y="1303"/>
                    <a:pt x="20" y="1290"/>
                  </a:cubicBezTo>
                  <a:cubicBezTo>
                    <a:pt x="24" y="1286"/>
                    <a:pt x="30" y="1283"/>
                    <a:pt x="35" y="1280"/>
                  </a:cubicBezTo>
                  <a:cubicBezTo>
                    <a:pt x="228" y="1161"/>
                    <a:pt x="340" y="989"/>
                    <a:pt x="372" y="765"/>
                  </a:cubicBezTo>
                  <a:cubicBezTo>
                    <a:pt x="376" y="738"/>
                    <a:pt x="376" y="709"/>
                    <a:pt x="378" y="6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cxnSp>
        <p:nvCxnSpPr>
          <p:cNvPr id="148" name="Straight Arrow Connector 147"/>
          <p:cNvCxnSpPr/>
          <p:nvPr/>
        </p:nvCxnSpPr>
        <p:spPr>
          <a:xfrm flipH="1" flipV="1">
            <a:off x="6770674" y="4103743"/>
            <a:ext cx="296648" cy="538014"/>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41" name="Group 1040"/>
          <p:cNvGrpSpPr/>
          <p:nvPr/>
        </p:nvGrpSpPr>
        <p:grpSpPr>
          <a:xfrm>
            <a:off x="6360505" y="2819594"/>
            <a:ext cx="694384" cy="595257"/>
            <a:chOff x="6879725" y="2708442"/>
            <a:chExt cx="694384" cy="595257"/>
          </a:xfrm>
        </p:grpSpPr>
        <p:cxnSp>
          <p:nvCxnSpPr>
            <p:cNvPr id="152" name="Straight Arrow Connector 151"/>
            <p:cNvCxnSpPr/>
            <p:nvPr/>
          </p:nvCxnSpPr>
          <p:spPr>
            <a:xfrm flipH="1" flipV="1">
              <a:off x="6879725" y="2950672"/>
              <a:ext cx="245345" cy="352380"/>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V="1">
              <a:off x="7267146" y="2988022"/>
              <a:ext cx="306963" cy="315677"/>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7196108" y="2708442"/>
              <a:ext cx="0" cy="566436"/>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035" name="TextBox 1034"/>
          <p:cNvSpPr txBox="1"/>
          <p:nvPr/>
        </p:nvSpPr>
        <p:spPr>
          <a:xfrm>
            <a:off x="5638383" y="5193118"/>
            <a:ext cx="621086" cy="224685"/>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Data Center Server</a:t>
            </a:r>
          </a:p>
        </p:txBody>
      </p:sp>
      <p:sp>
        <p:nvSpPr>
          <p:cNvPr id="167" name="TextBox 166"/>
          <p:cNvSpPr txBox="1"/>
          <p:nvPr/>
        </p:nvSpPr>
        <p:spPr>
          <a:xfrm>
            <a:off x="6787825" y="5029637"/>
            <a:ext cx="621086" cy="11234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Router</a:t>
            </a:r>
          </a:p>
        </p:txBody>
      </p:sp>
      <p:sp>
        <p:nvSpPr>
          <p:cNvPr id="168" name="TextBox 167"/>
          <p:cNvSpPr txBox="1"/>
          <p:nvPr/>
        </p:nvSpPr>
        <p:spPr>
          <a:xfrm>
            <a:off x="7889358" y="5153683"/>
            <a:ext cx="621086" cy="11234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Switches</a:t>
            </a:r>
          </a:p>
        </p:txBody>
      </p:sp>
      <p:sp>
        <p:nvSpPr>
          <p:cNvPr id="169" name="TextBox 168"/>
          <p:cNvSpPr txBox="1"/>
          <p:nvPr/>
        </p:nvSpPr>
        <p:spPr>
          <a:xfrm>
            <a:off x="5588272" y="3626039"/>
            <a:ext cx="792960" cy="2492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Wireless Access Point</a:t>
            </a:r>
          </a:p>
        </p:txBody>
      </p:sp>
      <p:cxnSp>
        <p:nvCxnSpPr>
          <p:cNvPr id="1038" name="Straight Connector 1037"/>
          <p:cNvCxnSpPr/>
          <p:nvPr/>
        </p:nvCxnSpPr>
        <p:spPr>
          <a:xfrm>
            <a:off x="8909847" y="0"/>
            <a:ext cx="0" cy="699516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79" name="Group 278"/>
          <p:cNvGrpSpPr/>
          <p:nvPr/>
        </p:nvGrpSpPr>
        <p:grpSpPr>
          <a:xfrm>
            <a:off x="7562150" y="2831657"/>
            <a:ext cx="1152163" cy="1122633"/>
            <a:chOff x="6402329" y="1382147"/>
            <a:chExt cx="1517693" cy="1478795"/>
          </a:xfrm>
        </p:grpSpPr>
        <p:sp>
          <p:nvSpPr>
            <p:cNvPr id="280" name="Freeform 25"/>
            <p:cNvSpPr>
              <a:spLocks noChangeAspect="1" noEditPoints="1"/>
            </p:cNvSpPr>
            <p:nvPr/>
          </p:nvSpPr>
          <p:spPr bwMode="black">
            <a:xfrm>
              <a:off x="7574108" y="2623308"/>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81" name="Freeform 280"/>
            <p:cNvSpPr>
              <a:spLocks noChangeAspect="1"/>
            </p:cNvSpPr>
            <p:nvPr/>
          </p:nvSpPr>
          <p:spPr bwMode="black">
            <a:xfrm flipH="1">
              <a:off x="6402329" y="2243625"/>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82" name="Freeform 281"/>
            <p:cNvSpPr>
              <a:spLocks noChangeAspect="1"/>
            </p:cNvSpPr>
            <p:nvPr/>
          </p:nvSpPr>
          <p:spPr bwMode="black">
            <a:xfrm>
              <a:off x="6976483" y="1812250"/>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3" name="Freeform 282"/>
            <p:cNvSpPr>
              <a:spLocks noChangeAspect="1"/>
            </p:cNvSpPr>
            <p:nvPr/>
          </p:nvSpPr>
          <p:spPr bwMode="black">
            <a:xfrm flipH="1">
              <a:off x="6402329" y="2582332"/>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84" name="Freeform 283"/>
            <p:cNvSpPr>
              <a:spLocks noChangeAspect="1"/>
            </p:cNvSpPr>
            <p:nvPr/>
          </p:nvSpPr>
          <p:spPr bwMode="black">
            <a:xfrm flipH="1">
              <a:off x="6402329" y="1904918"/>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85" name="Freeform 284"/>
            <p:cNvSpPr>
              <a:spLocks noChangeAspect="1"/>
            </p:cNvSpPr>
            <p:nvPr/>
          </p:nvSpPr>
          <p:spPr bwMode="black">
            <a:xfrm>
              <a:off x="6976483" y="2242353"/>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6" name="Freeform 285"/>
            <p:cNvSpPr>
              <a:spLocks noChangeAspect="1"/>
            </p:cNvSpPr>
            <p:nvPr/>
          </p:nvSpPr>
          <p:spPr bwMode="black">
            <a:xfrm>
              <a:off x="6976483" y="1382147"/>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7" name="Freeform 25"/>
            <p:cNvSpPr>
              <a:spLocks noChangeAspect="1" noEditPoints="1"/>
            </p:cNvSpPr>
            <p:nvPr/>
          </p:nvSpPr>
          <p:spPr bwMode="black">
            <a:xfrm>
              <a:off x="7574108" y="2330242"/>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88" name="Freeform 25"/>
            <p:cNvSpPr>
              <a:spLocks noChangeAspect="1" noEditPoints="1"/>
            </p:cNvSpPr>
            <p:nvPr/>
          </p:nvSpPr>
          <p:spPr bwMode="black">
            <a:xfrm>
              <a:off x="7574108" y="2037176"/>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grpSp>
      <p:grpSp>
        <p:nvGrpSpPr>
          <p:cNvPr id="290" name="Group 289"/>
          <p:cNvGrpSpPr/>
          <p:nvPr/>
        </p:nvGrpSpPr>
        <p:grpSpPr>
          <a:xfrm>
            <a:off x="7829341" y="3870739"/>
            <a:ext cx="694384" cy="595257"/>
            <a:chOff x="6879725" y="2708442"/>
            <a:chExt cx="694384" cy="595257"/>
          </a:xfrm>
        </p:grpSpPr>
        <p:cxnSp>
          <p:nvCxnSpPr>
            <p:cNvPr id="291" name="Straight Arrow Connector 290"/>
            <p:cNvCxnSpPr/>
            <p:nvPr/>
          </p:nvCxnSpPr>
          <p:spPr>
            <a:xfrm flipH="1" flipV="1">
              <a:off x="6879725" y="2950672"/>
              <a:ext cx="245345" cy="352380"/>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flipV="1">
              <a:off x="7267146" y="2988022"/>
              <a:ext cx="306963" cy="315677"/>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flipV="1">
              <a:off x="7196108" y="2708442"/>
              <a:ext cx="0" cy="566436"/>
            </a:xfrm>
            <a:prstGeom prst="straightConnector1">
              <a:avLst/>
            </a:prstGeom>
            <a:ln w="19050"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p:nvGrpSpPr>
        <p:grpSpPr>
          <a:xfrm>
            <a:off x="6131616" y="1770212"/>
            <a:ext cx="1152163" cy="1122633"/>
            <a:chOff x="6402329" y="1382147"/>
            <a:chExt cx="1517693" cy="1478795"/>
          </a:xfrm>
        </p:grpSpPr>
        <p:sp>
          <p:nvSpPr>
            <p:cNvPr id="295" name="Freeform 25"/>
            <p:cNvSpPr>
              <a:spLocks noChangeAspect="1" noEditPoints="1"/>
            </p:cNvSpPr>
            <p:nvPr/>
          </p:nvSpPr>
          <p:spPr bwMode="black">
            <a:xfrm>
              <a:off x="7574108" y="2623308"/>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96" name="Freeform 295"/>
            <p:cNvSpPr>
              <a:spLocks noChangeAspect="1"/>
            </p:cNvSpPr>
            <p:nvPr/>
          </p:nvSpPr>
          <p:spPr bwMode="black">
            <a:xfrm flipH="1">
              <a:off x="6402329" y="2243625"/>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97" name="Freeform 296"/>
            <p:cNvSpPr>
              <a:spLocks noChangeAspect="1"/>
            </p:cNvSpPr>
            <p:nvPr/>
          </p:nvSpPr>
          <p:spPr bwMode="black">
            <a:xfrm>
              <a:off x="6976483" y="1812250"/>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98" name="Freeform 297"/>
            <p:cNvSpPr>
              <a:spLocks noChangeAspect="1"/>
            </p:cNvSpPr>
            <p:nvPr/>
          </p:nvSpPr>
          <p:spPr bwMode="black">
            <a:xfrm flipH="1">
              <a:off x="6402329" y="2582332"/>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299" name="Freeform 298"/>
            <p:cNvSpPr>
              <a:spLocks noChangeAspect="1"/>
            </p:cNvSpPr>
            <p:nvPr/>
          </p:nvSpPr>
          <p:spPr bwMode="black">
            <a:xfrm flipH="1">
              <a:off x="6402329" y="1904918"/>
              <a:ext cx="431017" cy="27673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00" name="Freeform 299"/>
            <p:cNvSpPr>
              <a:spLocks noChangeAspect="1"/>
            </p:cNvSpPr>
            <p:nvPr/>
          </p:nvSpPr>
          <p:spPr bwMode="black">
            <a:xfrm>
              <a:off x="6976483" y="2242353"/>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01" name="Freeform 300"/>
            <p:cNvSpPr>
              <a:spLocks noChangeAspect="1"/>
            </p:cNvSpPr>
            <p:nvPr/>
          </p:nvSpPr>
          <p:spPr bwMode="black">
            <a:xfrm>
              <a:off x="6976483" y="1382147"/>
              <a:ext cx="439360" cy="345914"/>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02" name="Freeform 25"/>
            <p:cNvSpPr>
              <a:spLocks noChangeAspect="1" noEditPoints="1"/>
            </p:cNvSpPr>
            <p:nvPr/>
          </p:nvSpPr>
          <p:spPr bwMode="black">
            <a:xfrm>
              <a:off x="7574108" y="2330242"/>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03" name="Freeform 25"/>
            <p:cNvSpPr>
              <a:spLocks noChangeAspect="1" noEditPoints="1"/>
            </p:cNvSpPr>
            <p:nvPr/>
          </p:nvSpPr>
          <p:spPr bwMode="black">
            <a:xfrm>
              <a:off x="7574108" y="2037176"/>
              <a:ext cx="345914" cy="237634"/>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grpSp>
      <p:sp>
        <p:nvSpPr>
          <p:cNvPr id="325" name="Freeform 6"/>
          <p:cNvSpPr>
            <a:spLocks noEditPoints="1"/>
          </p:cNvSpPr>
          <p:nvPr/>
        </p:nvSpPr>
        <p:spPr bwMode="auto">
          <a:xfrm>
            <a:off x="9114794" y="4562446"/>
            <a:ext cx="745721" cy="530712"/>
          </a:xfrm>
          <a:custGeom>
            <a:avLst/>
            <a:gdLst>
              <a:gd name="T0" fmla="*/ 0 w 1744"/>
              <a:gd name="T1" fmla="*/ 0 h 1242"/>
              <a:gd name="T2" fmla="*/ 0 w 1744"/>
              <a:gd name="T3" fmla="*/ 393 h 1242"/>
              <a:gd name="T4" fmla="*/ 1744 w 1744"/>
              <a:gd name="T5" fmla="*/ 393 h 1242"/>
              <a:gd name="T6" fmla="*/ 1744 w 1744"/>
              <a:gd name="T7" fmla="*/ 0 h 1242"/>
              <a:gd name="T8" fmla="*/ 0 w 1744"/>
              <a:gd name="T9" fmla="*/ 0 h 1242"/>
              <a:gd name="T10" fmla="*/ 1301 w 1744"/>
              <a:gd name="T11" fmla="*/ 336 h 1242"/>
              <a:gd name="T12" fmla="*/ 1123 w 1744"/>
              <a:gd name="T13" fmla="*/ 336 h 1242"/>
              <a:gd name="T14" fmla="*/ 1123 w 1744"/>
              <a:gd name="T15" fmla="*/ 297 h 1242"/>
              <a:gd name="T16" fmla="*/ 1301 w 1744"/>
              <a:gd name="T17" fmla="*/ 297 h 1242"/>
              <a:gd name="T18" fmla="*/ 1301 w 1744"/>
              <a:gd name="T19" fmla="*/ 336 h 1242"/>
              <a:gd name="T20" fmla="*/ 1374 w 1744"/>
              <a:gd name="T21" fmla="*/ 341 h 1242"/>
              <a:gd name="T22" fmla="*/ 1350 w 1744"/>
              <a:gd name="T23" fmla="*/ 316 h 1242"/>
              <a:gd name="T24" fmla="*/ 1374 w 1744"/>
              <a:gd name="T25" fmla="*/ 292 h 1242"/>
              <a:gd name="T26" fmla="*/ 1398 w 1744"/>
              <a:gd name="T27" fmla="*/ 316 h 1242"/>
              <a:gd name="T28" fmla="*/ 1374 w 1744"/>
              <a:gd name="T29" fmla="*/ 341 h 1242"/>
              <a:gd name="T30" fmla="*/ 1684 w 1744"/>
              <a:gd name="T31" fmla="*/ 332 h 1242"/>
              <a:gd name="T32" fmla="*/ 1546 w 1744"/>
              <a:gd name="T33" fmla="*/ 332 h 1242"/>
              <a:gd name="T34" fmla="*/ 1546 w 1744"/>
              <a:gd name="T35" fmla="*/ 61 h 1242"/>
              <a:gd name="T36" fmla="*/ 1684 w 1744"/>
              <a:gd name="T37" fmla="*/ 61 h 1242"/>
              <a:gd name="T38" fmla="*/ 1684 w 1744"/>
              <a:gd name="T39" fmla="*/ 332 h 1242"/>
              <a:gd name="T40" fmla="*/ 0 w 1744"/>
              <a:gd name="T41" fmla="*/ 425 h 1242"/>
              <a:gd name="T42" fmla="*/ 0 w 1744"/>
              <a:gd name="T43" fmla="*/ 817 h 1242"/>
              <a:gd name="T44" fmla="*/ 1744 w 1744"/>
              <a:gd name="T45" fmla="*/ 817 h 1242"/>
              <a:gd name="T46" fmla="*/ 1744 w 1744"/>
              <a:gd name="T47" fmla="*/ 425 h 1242"/>
              <a:gd name="T48" fmla="*/ 0 w 1744"/>
              <a:gd name="T49" fmla="*/ 425 h 1242"/>
              <a:gd name="T50" fmla="*/ 1301 w 1744"/>
              <a:gd name="T51" fmla="*/ 760 h 1242"/>
              <a:gd name="T52" fmla="*/ 1123 w 1744"/>
              <a:gd name="T53" fmla="*/ 760 h 1242"/>
              <a:gd name="T54" fmla="*/ 1123 w 1744"/>
              <a:gd name="T55" fmla="*/ 721 h 1242"/>
              <a:gd name="T56" fmla="*/ 1301 w 1744"/>
              <a:gd name="T57" fmla="*/ 721 h 1242"/>
              <a:gd name="T58" fmla="*/ 1301 w 1744"/>
              <a:gd name="T59" fmla="*/ 760 h 1242"/>
              <a:gd name="T60" fmla="*/ 1374 w 1744"/>
              <a:gd name="T61" fmla="*/ 765 h 1242"/>
              <a:gd name="T62" fmla="*/ 1350 w 1744"/>
              <a:gd name="T63" fmla="*/ 741 h 1242"/>
              <a:gd name="T64" fmla="*/ 1374 w 1744"/>
              <a:gd name="T65" fmla="*/ 716 h 1242"/>
              <a:gd name="T66" fmla="*/ 1398 w 1744"/>
              <a:gd name="T67" fmla="*/ 741 h 1242"/>
              <a:gd name="T68" fmla="*/ 1374 w 1744"/>
              <a:gd name="T69" fmla="*/ 765 h 1242"/>
              <a:gd name="T70" fmla="*/ 1684 w 1744"/>
              <a:gd name="T71" fmla="*/ 757 h 1242"/>
              <a:gd name="T72" fmla="*/ 1546 w 1744"/>
              <a:gd name="T73" fmla="*/ 757 h 1242"/>
              <a:gd name="T74" fmla="*/ 1546 w 1744"/>
              <a:gd name="T75" fmla="*/ 485 h 1242"/>
              <a:gd name="T76" fmla="*/ 1684 w 1744"/>
              <a:gd name="T77" fmla="*/ 485 h 1242"/>
              <a:gd name="T78" fmla="*/ 1684 w 1744"/>
              <a:gd name="T79" fmla="*/ 757 h 1242"/>
              <a:gd name="T80" fmla="*/ 0 w 1744"/>
              <a:gd name="T81" fmla="*/ 849 h 1242"/>
              <a:gd name="T82" fmla="*/ 0 w 1744"/>
              <a:gd name="T83" fmla="*/ 1242 h 1242"/>
              <a:gd name="T84" fmla="*/ 1744 w 1744"/>
              <a:gd name="T85" fmla="*/ 1242 h 1242"/>
              <a:gd name="T86" fmla="*/ 1744 w 1744"/>
              <a:gd name="T87" fmla="*/ 849 h 1242"/>
              <a:gd name="T88" fmla="*/ 0 w 1744"/>
              <a:gd name="T89" fmla="*/ 849 h 1242"/>
              <a:gd name="T90" fmla="*/ 1301 w 1744"/>
              <a:gd name="T91" fmla="*/ 1185 h 1242"/>
              <a:gd name="T92" fmla="*/ 1123 w 1744"/>
              <a:gd name="T93" fmla="*/ 1185 h 1242"/>
              <a:gd name="T94" fmla="*/ 1123 w 1744"/>
              <a:gd name="T95" fmla="*/ 1145 h 1242"/>
              <a:gd name="T96" fmla="*/ 1301 w 1744"/>
              <a:gd name="T97" fmla="*/ 1145 h 1242"/>
              <a:gd name="T98" fmla="*/ 1301 w 1744"/>
              <a:gd name="T99" fmla="*/ 1185 h 1242"/>
              <a:gd name="T100" fmla="*/ 1374 w 1744"/>
              <a:gd name="T101" fmla="*/ 1189 h 1242"/>
              <a:gd name="T102" fmla="*/ 1350 w 1744"/>
              <a:gd name="T103" fmla="*/ 1165 h 1242"/>
              <a:gd name="T104" fmla="*/ 1374 w 1744"/>
              <a:gd name="T105" fmla="*/ 1141 h 1242"/>
              <a:gd name="T106" fmla="*/ 1398 w 1744"/>
              <a:gd name="T107" fmla="*/ 1165 h 1242"/>
              <a:gd name="T108" fmla="*/ 1374 w 1744"/>
              <a:gd name="T109" fmla="*/ 1189 h 1242"/>
              <a:gd name="T110" fmla="*/ 1684 w 1744"/>
              <a:gd name="T111" fmla="*/ 1181 h 1242"/>
              <a:gd name="T112" fmla="*/ 1546 w 1744"/>
              <a:gd name="T113" fmla="*/ 1181 h 1242"/>
              <a:gd name="T114" fmla="*/ 1546 w 1744"/>
              <a:gd name="T115" fmla="*/ 910 h 1242"/>
              <a:gd name="T116" fmla="*/ 1684 w 1744"/>
              <a:gd name="T117" fmla="*/ 910 h 1242"/>
              <a:gd name="T118" fmla="*/ 1684 w 1744"/>
              <a:gd name="T119" fmla="*/ 118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4" h="1242">
                <a:moveTo>
                  <a:pt x="0" y="0"/>
                </a:moveTo>
                <a:cubicBezTo>
                  <a:pt x="0" y="393"/>
                  <a:pt x="0" y="393"/>
                  <a:pt x="0" y="393"/>
                </a:cubicBezTo>
                <a:cubicBezTo>
                  <a:pt x="1744" y="393"/>
                  <a:pt x="1744" y="393"/>
                  <a:pt x="1744" y="393"/>
                </a:cubicBezTo>
                <a:cubicBezTo>
                  <a:pt x="1744" y="0"/>
                  <a:pt x="1744" y="0"/>
                  <a:pt x="1744" y="0"/>
                </a:cubicBezTo>
                <a:lnTo>
                  <a:pt x="0" y="0"/>
                </a:lnTo>
                <a:close/>
                <a:moveTo>
                  <a:pt x="1301" y="336"/>
                </a:moveTo>
                <a:cubicBezTo>
                  <a:pt x="1123" y="336"/>
                  <a:pt x="1123" y="336"/>
                  <a:pt x="1123" y="336"/>
                </a:cubicBezTo>
                <a:cubicBezTo>
                  <a:pt x="1123" y="297"/>
                  <a:pt x="1123" y="297"/>
                  <a:pt x="1123" y="297"/>
                </a:cubicBezTo>
                <a:cubicBezTo>
                  <a:pt x="1301" y="297"/>
                  <a:pt x="1301" y="297"/>
                  <a:pt x="1301" y="297"/>
                </a:cubicBezTo>
                <a:lnTo>
                  <a:pt x="1301" y="336"/>
                </a:lnTo>
                <a:close/>
                <a:moveTo>
                  <a:pt x="1374" y="341"/>
                </a:moveTo>
                <a:cubicBezTo>
                  <a:pt x="1360" y="341"/>
                  <a:pt x="1350" y="330"/>
                  <a:pt x="1350" y="316"/>
                </a:cubicBezTo>
                <a:cubicBezTo>
                  <a:pt x="1350" y="303"/>
                  <a:pt x="1360" y="292"/>
                  <a:pt x="1374" y="292"/>
                </a:cubicBezTo>
                <a:cubicBezTo>
                  <a:pt x="1387" y="292"/>
                  <a:pt x="1398" y="303"/>
                  <a:pt x="1398" y="316"/>
                </a:cubicBezTo>
                <a:cubicBezTo>
                  <a:pt x="1398" y="330"/>
                  <a:pt x="1387" y="341"/>
                  <a:pt x="1374" y="341"/>
                </a:cubicBezTo>
                <a:close/>
                <a:moveTo>
                  <a:pt x="1684" y="332"/>
                </a:moveTo>
                <a:cubicBezTo>
                  <a:pt x="1546" y="332"/>
                  <a:pt x="1546" y="332"/>
                  <a:pt x="1546" y="332"/>
                </a:cubicBezTo>
                <a:cubicBezTo>
                  <a:pt x="1546" y="61"/>
                  <a:pt x="1546" y="61"/>
                  <a:pt x="1546" y="61"/>
                </a:cubicBezTo>
                <a:cubicBezTo>
                  <a:pt x="1684" y="61"/>
                  <a:pt x="1684" y="61"/>
                  <a:pt x="1684" y="61"/>
                </a:cubicBezTo>
                <a:lnTo>
                  <a:pt x="1684" y="332"/>
                </a:lnTo>
                <a:close/>
                <a:moveTo>
                  <a:pt x="0" y="425"/>
                </a:moveTo>
                <a:cubicBezTo>
                  <a:pt x="0" y="817"/>
                  <a:pt x="0" y="817"/>
                  <a:pt x="0" y="817"/>
                </a:cubicBezTo>
                <a:cubicBezTo>
                  <a:pt x="1744" y="817"/>
                  <a:pt x="1744" y="817"/>
                  <a:pt x="1744" y="817"/>
                </a:cubicBezTo>
                <a:cubicBezTo>
                  <a:pt x="1744" y="425"/>
                  <a:pt x="1744" y="425"/>
                  <a:pt x="1744" y="425"/>
                </a:cubicBezTo>
                <a:lnTo>
                  <a:pt x="0" y="425"/>
                </a:lnTo>
                <a:close/>
                <a:moveTo>
                  <a:pt x="1301" y="760"/>
                </a:moveTo>
                <a:cubicBezTo>
                  <a:pt x="1123" y="760"/>
                  <a:pt x="1123" y="760"/>
                  <a:pt x="1123" y="760"/>
                </a:cubicBezTo>
                <a:cubicBezTo>
                  <a:pt x="1123" y="721"/>
                  <a:pt x="1123" y="721"/>
                  <a:pt x="1123" y="721"/>
                </a:cubicBezTo>
                <a:cubicBezTo>
                  <a:pt x="1301" y="721"/>
                  <a:pt x="1301" y="721"/>
                  <a:pt x="1301" y="721"/>
                </a:cubicBezTo>
                <a:lnTo>
                  <a:pt x="1301" y="760"/>
                </a:lnTo>
                <a:close/>
                <a:moveTo>
                  <a:pt x="1374" y="765"/>
                </a:moveTo>
                <a:cubicBezTo>
                  <a:pt x="1360" y="765"/>
                  <a:pt x="1350" y="754"/>
                  <a:pt x="1350" y="741"/>
                </a:cubicBezTo>
                <a:cubicBezTo>
                  <a:pt x="1350" y="727"/>
                  <a:pt x="1360" y="716"/>
                  <a:pt x="1374" y="716"/>
                </a:cubicBezTo>
                <a:cubicBezTo>
                  <a:pt x="1387" y="716"/>
                  <a:pt x="1398" y="727"/>
                  <a:pt x="1398" y="741"/>
                </a:cubicBezTo>
                <a:cubicBezTo>
                  <a:pt x="1398" y="754"/>
                  <a:pt x="1387" y="765"/>
                  <a:pt x="1374" y="765"/>
                </a:cubicBezTo>
                <a:close/>
                <a:moveTo>
                  <a:pt x="1684" y="757"/>
                </a:moveTo>
                <a:cubicBezTo>
                  <a:pt x="1546" y="757"/>
                  <a:pt x="1546" y="757"/>
                  <a:pt x="1546" y="757"/>
                </a:cubicBezTo>
                <a:cubicBezTo>
                  <a:pt x="1546" y="485"/>
                  <a:pt x="1546" y="485"/>
                  <a:pt x="1546" y="485"/>
                </a:cubicBezTo>
                <a:cubicBezTo>
                  <a:pt x="1684" y="485"/>
                  <a:pt x="1684" y="485"/>
                  <a:pt x="1684" y="485"/>
                </a:cubicBezTo>
                <a:lnTo>
                  <a:pt x="1684" y="757"/>
                </a:lnTo>
                <a:close/>
                <a:moveTo>
                  <a:pt x="0" y="849"/>
                </a:moveTo>
                <a:cubicBezTo>
                  <a:pt x="0" y="1242"/>
                  <a:pt x="0" y="1242"/>
                  <a:pt x="0" y="1242"/>
                </a:cubicBezTo>
                <a:cubicBezTo>
                  <a:pt x="1744" y="1242"/>
                  <a:pt x="1744" y="1242"/>
                  <a:pt x="1744" y="1242"/>
                </a:cubicBezTo>
                <a:cubicBezTo>
                  <a:pt x="1744" y="849"/>
                  <a:pt x="1744" y="849"/>
                  <a:pt x="1744" y="849"/>
                </a:cubicBezTo>
                <a:lnTo>
                  <a:pt x="0" y="849"/>
                </a:lnTo>
                <a:close/>
                <a:moveTo>
                  <a:pt x="1301" y="1185"/>
                </a:moveTo>
                <a:cubicBezTo>
                  <a:pt x="1123" y="1185"/>
                  <a:pt x="1123" y="1185"/>
                  <a:pt x="1123" y="1185"/>
                </a:cubicBezTo>
                <a:cubicBezTo>
                  <a:pt x="1123" y="1145"/>
                  <a:pt x="1123" y="1145"/>
                  <a:pt x="1123" y="1145"/>
                </a:cubicBezTo>
                <a:cubicBezTo>
                  <a:pt x="1301" y="1145"/>
                  <a:pt x="1301" y="1145"/>
                  <a:pt x="1301" y="1145"/>
                </a:cubicBezTo>
                <a:lnTo>
                  <a:pt x="1301" y="1185"/>
                </a:lnTo>
                <a:close/>
                <a:moveTo>
                  <a:pt x="1374" y="1189"/>
                </a:moveTo>
                <a:cubicBezTo>
                  <a:pt x="1360" y="1189"/>
                  <a:pt x="1350" y="1178"/>
                  <a:pt x="1350" y="1165"/>
                </a:cubicBezTo>
                <a:cubicBezTo>
                  <a:pt x="1350" y="1151"/>
                  <a:pt x="1360" y="1141"/>
                  <a:pt x="1374" y="1141"/>
                </a:cubicBezTo>
                <a:cubicBezTo>
                  <a:pt x="1387" y="1141"/>
                  <a:pt x="1398" y="1151"/>
                  <a:pt x="1398" y="1165"/>
                </a:cubicBezTo>
                <a:cubicBezTo>
                  <a:pt x="1398" y="1178"/>
                  <a:pt x="1387" y="1189"/>
                  <a:pt x="1374" y="1189"/>
                </a:cubicBezTo>
                <a:close/>
                <a:moveTo>
                  <a:pt x="1684" y="1181"/>
                </a:moveTo>
                <a:cubicBezTo>
                  <a:pt x="1546" y="1181"/>
                  <a:pt x="1546" y="1181"/>
                  <a:pt x="1546" y="1181"/>
                </a:cubicBezTo>
                <a:cubicBezTo>
                  <a:pt x="1546" y="910"/>
                  <a:pt x="1546" y="910"/>
                  <a:pt x="1546" y="910"/>
                </a:cubicBezTo>
                <a:cubicBezTo>
                  <a:pt x="1684" y="910"/>
                  <a:pt x="1684" y="910"/>
                  <a:pt x="1684" y="910"/>
                </a:cubicBezTo>
                <a:lnTo>
                  <a:pt x="1684" y="1181"/>
                </a:ln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pPr marL="0" marR="0" lvl="0" indent="0" defTabSz="91431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chemeClr val="bg1"/>
                  </a:gs>
                  <a:gs pos="100000">
                    <a:schemeClr val="bg1"/>
                  </a:gs>
                </a:gsLst>
                <a:lin ang="5400000" scaled="0"/>
              </a:gradFill>
              <a:effectLst/>
              <a:uLnTx/>
              <a:uFillTx/>
            </a:endParaRPr>
          </a:p>
        </p:txBody>
      </p:sp>
      <p:cxnSp>
        <p:nvCxnSpPr>
          <p:cNvPr id="326" name="Straight Arrow Connector 325"/>
          <p:cNvCxnSpPr/>
          <p:nvPr/>
        </p:nvCxnSpPr>
        <p:spPr>
          <a:xfrm flipV="1">
            <a:off x="9964251" y="4827386"/>
            <a:ext cx="274320" cy="0"/>
          </a:xfrm>
          <a:prstGeom prst="straightConnector1">
            <a:avLst/>
          </a:prstGeom>
          <a:ln w="12700" cap="rnd">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flipV="1">
            <a:off x="10999505" y="4827386"/>
            <a:ext cx="274320" cy="0"/>
          </a:xfrm>
          <a:prstGeom prst="straightConnector1">
            <a:avLst/>
          </a:prstGeom>
          <a:ln w="12700" cap="rnd">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28" name="Freeform 327"/>
          <p:cNvSpPr>
            <a:spLocks/>
          </p:cNvSpPr>
          <p:nvPr/>
        </p:nvSpPr>
        <p:spPr bwMode="auto">
          <a:xfrm>
            <a:off x="10342307" y="4742821"/>
            <a:ext cx="553462" cy="169963"/>
          </a:xfrm>
          <a:custGeom>
            <a:avLst/>
            <a:gdLst>
              <a:gd name="connsiteX0" fmla="*/ 75185 w 1887728"/>
              <a:gd name="connsiteY0" fmla="*/ 463551 h 509397"/>
              <a:gd name="connsiteX1" fmla="*/ 1812545 w 1887728"/>
              <a:gd name="connsiteY1" fmla="*/ 463551 h 509397"/>
              <a:gd name="connsiteX2" fmla="*/ 1812545 w 1887728"/>
              <a:gd name="connsiteY2" fmla="*/ 509397 h 509397"/>
              <a:gd name="connsiteX3" fmla="*/ 75185 w 1887728"/>
              <a:gd name="connsiteY3" fmla="*/ 509397 h 509397"/>
              <a:gd name="connsiteX4" fmla="*/ 781241 w 1887728"/>
              <a:gd name="connsiteY4" fmla="*/ 254759 h 509397"/>
              <a:gd name="connsiteX5" fmla="*/ 781241 w 1887728"/>
              <a:gd name="connsiteY5" fmla="*/ 360168 h 509397"/>
              <a:gd name="connsiteX6" fmla="*/ 830162 w 1887728"/>
              <a:gd name="connsiteY6" fmla="*/ 360168 h 509397"/>
              <a:gd name="connsiteX7" fmla="*/ 830162 w 1887728"/>
              <a:gd name="connsiteY7" fmla="*/ 387157 h 509397"/>
              <a:gd name="connsiteX8" fmla="*/ 914759 w 1887728"/>
              <a:gd name="connsiteY8" fmla="*/ 387157 h 509397"/>
              <a:gd name="connsiteX9" fmla="*/ 914759 w 1887728"/>
              <a:gd name="connsiteY9" fmla="*/ 360168 h 509397"/>
              <a:gd name="connsiteX10" fmla="*/ 963680 w 1887728"/>
              <a:gd name="connsiteY10" fmla="*/ 360168 h 509397"/>
              <a:gd name="connsiteX11" fmla="*/ 963680 w 1887728"/>
              <a:gd name="connsiteY11" fmla="*/ 254759 h 509397"/>
              <a:gd name="connsiteX12" fmla="*/ 557932 w 1887728"/>
              <a:gd name="connsiteY12" fmla="*/ 254759 h 509397"/>
              <a:gd name="connsiteX13" fmla="*/ 557932 w 1887728"/>
              <a:gd name="connsiteY13" fmla="*/ 360168 h 509397"/>
              <a:gd name="connsiteX14" fmla="*/ 606853 w 1887728"/>
              <a:gd name="connsiteY14" fmla="*/ 360168 h 509397"/>
              <a:gd name="connsiteX15" fmla="*/ 606853 w 1887728"/>
              <a:gd name="connsiteY15" fmla="*/ 387157 h 509397"/>
              <a:gd name="connsiteX16" fmla="*/ 691450 w 1887728"/>
              <a:gd name="connsiteY16" fmla="*/ 387157 h 509397"/>
              <a:gd name="connsiteX17" fmla="*/ 691450 w 1887728"/>
              <a:gd name="connsiteY17" fmla="*/ 360168 h 509397"/>
              <a:gd name="connsiteX18" fmla="*/ 740371 w 1887728"/>
              <a:gd name="connsiteY18" fmla="*/ 360168 h 509397"/>
              <a:gd name="connsiteX19" fmla="*/ 740371 w 1887728"/>
              <a:gd name="connsiteY19" fmla="*/ 254759 h 509397"/>
              <a:gd name="connsiteX20" fmla="*/ 334624 w 1887728"/>
              <a:gd name="connsiteY20" fmla="*/ 254759 h 509397"/>
              <a:gd name="connsiteX21" fmla="*/ 334624 w 1887728"/>
              <a:gd name="connsiteY21" fmla="*/ 360168 h 509397"/>
              <a:gd name="connsiteX22" fmla="*/ 383545 w 1887728"/>
              <a:gd name="connsiteY22" fmla="*/ 360168 h 509397"/>
              <a:gd name="connsiteX23" fmla="*/ 383545 w 1887728"/>
              <a:gd name="connsiteY23" fmla="*/ 387157 h 509397"/>
              <a:gd name="connsiteX24" fmla="*/ 468142 w 1887728"/>
              <a:gd name="connsiteY24" fmla="*/ 387157 h 509397"/>
              <a:gd name="connsiteX25" fmla="*/ 468142 w 1887728"/>
              <a:gd name="connsiteY25" fmla="*/ 360168 h 509397"/>
              <a:gd name="connsiteX26" fmla="*/ 517063 w 1887728"/>
              <a:gd name="connsiteY26" fmla="*/ 360168 h 509397"/>
              <a:gd name="connsiteX27" fmla="*/ 517063 w 1887728"/>
              <a:gd name="connsiteY27" fmla="*/ 254759 h 509397"/>
              <a:gd name="connsiteX28" fmla="*/ 111316 w 1887728"/>
              <a:gd name="connsiteY28" fmla="*/ 254759 h 509397"/>
              <a:gd name="connsiteX29" fmla="*/ 111316 w 1887728"/>
              <a:gd name="connsiteY29" fmla="*/ 360168 h 509397"/>
              <a:gd name="connsiteX30" fmla="*/ 160237 w 1887728"/>
              <a:gd name="connsiteY30" fmla="*/ 360168 h 509397"/>
              <a:gd name="connsiteX31" fmla="*/ 160237 w 1887728"/>
              <a:gd name="connsiteY31" fmla="*/ 387157 h 509397"/>
              <a:gd name="connsiteX32" fmla="*/ 244834 w 1887728"/>
              <a:gd name="connsiteY32" fmla="*/ 387157 h 509397"/>
              <a:gd name="connsiteX33" fmla="*/ 244834 w 1887728"/>
              <a:gd name="connsiteY33" fmla="*/ 360168 h 509397"/>
              <a:gd name="connsiteX34" fmla="*/ 293755 w 1887728"/>
              <a:gd name="connsiteY34" fmla="*/ 360168 h 509397"/>
              <a:gd name="connsiteX35" fmla="*/ 293755 w 1887728"/>
              <a:gd name="connsiteY35" fmla="*/ 254759 h 509397"/>
              <a:gd name="connsiteX36" fmla="*/ 1453685 w 1887728"/>
              <a:gd name="connsiteY36" fmla="*/ 120059 h 509397"/>
              <a:gd name="connsiteX37" fmla="*/ 1453685 w 1887728"/>
              <a:gd name="connsiteY37" fmla="*/ 138191 h 509397"/>
              <a:gd name="connsiteX38" fmla="*/ 1453685 w 1887728"/>
              <a:gd name="connsiteY38" fmla="*/ 145907 h 509397"/>
              <a:gd name="connsiteX39" fmla="*/ 1458435 w 1887728"/>
              <a:gd name="connsiteY39" fmla="*/ 145907 h 509397"/>
              <a:gd name="connsiteX40" fmla="*/ 1518487 w 1887728"/>
              <a:gd name="connsiteY40" fmla="*/ 156323 h 509397"/>
              <a:gd name="connsiteX41" fmla="*/ 1568361 w 1887728"/>
              <a:gd name="connsiteY41" fmla="*/ 189115 h 509397"/>
              <a:gd name="connsiteX42" fmla="*/ 1688804 w 1887728"/>
              <a:gd name="connsiteY42" fmla="*/ 145907 h 509397"/>
              <a:gd name="connsiteX43" fmla="*/ 1688804 w 1887728"/>
              <a:gd name="connsiteY43" fmla="*/ 138191 h 509397"/>
              <a:gd name="connsiteX44" fmla="*/ 1688804 w 1887728"/>
              <a:gd name="connsiteY44" fmla="*/ 120059 h 509397"/>
              <a:gd name="connsiteX45" fmla="*/ 1701697 w 1887728"/>
              <a:gd name="connsiteY45" fmla="*/ 130475 h 509397"/>
              <a:gd name="connsiteX46" fmla="*/ 1742070 w 1887728"/>
              <a:gd name="connsiteY46" fmla="*/ 162881 h 509397"/>
              <a:gd name="connsiteX47" fmla="*/ 1751570 w 1887728"/>
              <a:gd name="connsiteY47" fmla="*/ 170597 h 509397"/>
              <a:gd name="connsiteX48" fmla="*/ 1742070 w 1887728"/>
              <a:gd name="connsiteY48" fmla="*/ 177927 h 509397"/>
              <a:gd name="connsiteX49" fmla="*/ 1701697 w 1887728"/>
              <a:gd name="connsiteY49" fmla="*/ 209176 h 509397"/>
              <a:gd name="connsiteX50" fmla="*/ 1688804 w 1887728"/>
              <a:gd name="connsiteY50" fmla="*/ 219206 h 509397"/>
              <a:gd name="connsiteX51" fmla="*/ 1688804 w 1887728"/>
              <a:gd name="connsiteY51" fmla="*/ 201460 h 509397"/>
              <a:gd name="connsiteX52" fmla="*/ 1688804 w 1887728"/>
              <a:gd name="connsiteY52" fmla="*/ 192201 h 509397"/>
              <a:gd name="connsiteX53" fmla="*/ 1595164 w 1887728"/>
              <a:gd name="connsiteY53" fmla="*/ 223836 h 509397"/>
              <a:gd name="connsiteX54" fmla="*/ 1688804 w 1887728"/>
              <a:gd name="connsiteY54" fmla="*/ 255470 h 509397"/>
              <a:gd name="connsiteX55" fmla="*/ 1688804 w 1887728"/>
              <a:gd name="connsiteY55" fmla="*/ 246597 h 509397"/>
              <a:gd name="connsiteX56" fmla="*/ 1688804 w 1887728"/>
              <a:gd name="connsiteY56" fmla="*/ 228851 h 509397"/>
              <a:gd name="connsiteX57" fmla="*/ 1701697 w 1887728"/>
              <a:gd name="connsiteY57" fmla="*/ 239267 h 509397"/>
              <a:gd name="connsiteX58" fmla="*/ 1742070 w 1887728"/>
              <a:gd name="connsiteY58" fmla="*/ 271673 h 509397"/>
              <a:gd name="connsiteX59" fmla="*/ 1751570 w 1887728"/>
              <a:gd name="connsiteY59" fmla="*/ 279389 h 509397"/>
              <a:gd name="connsiteX60" fmla="*/ 1742070 w 1887728"/>
              <a:gd name="connsiteY60" fmla="*/ 286719 h 509397"/>
              <a:gd name="connsiteX61" fmla="*/ 1701697 w 1887728"/>
              <a:gd name="connsiteY61" fmla="*/ 317968 h 509397"/>
              <a:gd name="connsiteX62" fmla="*/ 1688804 w 1887728"/>
              <a:gd name="connsiteY62" fmla="*/ 327998 h 509397"/>
              <a:gd name="connsiteX63" fmla="*/ 1688804 w 1887728"/>
              <a:gd name="connsiteY63" fmla="*/ 310252 h 509397"/>
              <a:gd name="connsiteX64" fmla="*/ 1688804 w 1887728"/>
              <a:gd name="connsiteY64" fmla="*/ 301765 h 509397"/>
              <a:gd name="connsiteX65" fmla="*/ 1568361 w 1887728"/>
              <a:gd name="connsiteY65" fmla="*/ 258557 h 509397"/>
              <a:gd name="connsiteX66" fmla="*/ 1458435 w 1887728"/>
              <a:gd name="connsiteY66" fmla="*/ 301765 h 509397"/>
              <a:gd name="connsiteX67" fmla="*/ 1453685 w 1887728"/>
              <a:gd name="connsiteY67" fmla="*/ 301765 h 509397"/>
              <a:gd name="connsiteX68" fmla="*/ 1453685 w 1887728"/>
              <a:gd name="connsiteY68" fmla="*/ 310252 h 509397"/>
              <a:gd name="connsiteX69" fmla="*/ 1453685 w 1887728"/>
              <a:gd name="connsiteY69" fmla="*/ 327998 h 509397"/>
              <a:gd name="connsiteX70" fmla="*/ 1441132 w 1887728"/>
              <a:gd name="connsiteY70" fmla="*/ 317968 h 509397"/>
              <a:gd name="connsiteX71" fmla="*/ 1400758 w 1887728"/>
              <a:gd name="connsiteY71" fmla="*/ 286719 h 509397"/>
              <a:gd name="connsiteX72" fmla="*/ 1390919 w 1887728"/>
              <a:gd name="connsiteY72" fmla="*/ 279389 h 509397"/>
              <a:gd name="connsiteX73" fmla="*/ 1400758 w 1887728"/>
              <a:gd name="connsiteY73" fmla="*/ 271673 h 509397"/>
              <a:gd name="connsiteX74" fmla="*/ 1440793 w 1887728"/>
              <a:gd name="connsiteY74" fmla="*/ 239267 h 509397"/>
              <a:gd name="connsiteX75" fmla="*/ 1453685 w 1887728"/>
              <a:gd name="connsiteY75" fmla="*/ 228851 h 509397"/>
              <a:gd name="connsiteX76" fmla="*/ 1453685 w 1887728"/>
              <a:gd name="connsiteY76" fmla="*/ 246597 h 509397"/>
              <a:gd name="connsiteX77" fmla="*/ 1453685 w 1887728"/>
              <a:gd name="connsiteY77" fmla="*/ 255084 h 509397"/>
              <a:gd name="connsiteX78" fmla="*/ 1457757 w 1887728"/>
              <a:gd name="connsiteY78" fmla="*/ 255470 h 509397"/>
              <a:gd name="connsiteX79" fmla="*/ 1541219 w 1887728"/>
              <a:gd name="connsiteY79" fmla="*/ 223836 h 509397"/>
              <a:gd name="connsiteX80" fmla="*/ 1458096 w 1887728"/>
              <a:gd name="connsiteY80" fmla="*/ 192201 h 509397"/>
              <a:gd name="connsiteX81" fmla="*/ 1453685 w 1887728"/>
              <a:gd name="connsiteY81" fmla="*/ 192201 h 509397"/>
              <a:gd name="connsiteX82" fmla="*/ 1453685 w 1887728"/>
              <a:gd name="connsiteY82" fmla="*/ 201460 h 509397"/>
              <a:gd name="connsiteX83" fmla="*/ 1453685 w 1887728"/>
              <a:gd name="connsiteY83" fmla="*/ 219206 h 509397"/>
              <a:gd name="connsiteX84" fmla="*/ 1441132 w 1887728"/>
              <a:gd name="connsiteY84" fmla="*/ 209176 h 509397"/>
              <a:gd name="connsiteX85" fmla="*/ 1400758 w 1887728"/>
              <a:gd name="connsiteY85" fmla="*/ 177927 h 509397"/>
              <a:gd name="connsiteX86" fmla="*/ 1390919 w 1887728"/>
              <a:gd name="connsiteY86" fmla="*/ 170597 h 509397"/>
              <a:gd name="connsiteX87" fmla="*/ 1400758 w 1887728"/>
              <a:gd name="connsiteY87" fmla="*/ 162881 h 509397"/>
              <a:gd name="connsiteX88" fmla="*/ 1440793 w 1887728"/>
              <a:gd name="connsiteY88" fmla="*/ 130475 h 509397"/>
              <a:gd name="connsiteX89" fmla="*/ 1453685 w 1887728"/>
              <a:gd name="connsiteY89" fmla="*/ 120059 h 509397"/>
              <a:gd name="connsiteX90" fmla="*/ 781241 w 1887728"/>
              <a:gd name="connsiteY90" fmla="*/ 70865 h 509397"/>
              <a:gd name="connsiteX91" fmla="*/ 781241 w 1887728"/>
              <a:gd name="connsiteY91" fmla="*/ 176274 h 509397"/>
              <a:gd name="connsiteX92" fmla="*/ 830162 w 1887728"/>
              <a:gd name="connsiteY92" fmla="*/ 176274 h 509397"/>
              <a:gd name="connsiteX93" fmla="*/ 830162 w 1887728"/>
              <a:gd name="connsiteY93" fmla="*/ 203263 h 509397"/>
              <a:gd name="connsiteX94" fmla="*/ 914759 w 1887728"/>
              <a:gd name="connsiteY94" fmla="*/ 203263 h 509397"/>
              <a:gd name="connsiteX95" fmla="*/ 914759 w 1887728"/>
              <a:gd name="connsiteY95" fmla="*/ 176274 h 509397"/>
              <a:gd name="connsiteX96" fmla="*/ 963680 w 1887728"/>
              <a:gd name="connsiteY96" fmla="*/ 176274 h 509397"/>
              <a:gd name="connsiteX97" fmla="*/ 963680 w 1887728"/>
              <a:gd name="connsiteY97" fmla="*/ 70865 h 509397"/>
              <a:gd name="connsiteX98" fmla="*/ 557932 w 1887728"/>
              <a:gd name="connsiteY98" fmla="*/ 70865 h 509397"/>
              <a:gd name="connsiteX99" fmla="*/ 557932 w 1887728"/>
              <a:gd name="connsiteY99" fmla="*/ 176274 h 509397"/>
              <a:gd name="connsiteX100" fmla="*/ 606853 w 1887728"/>
              <a:gd name="connsiteY100" fmla="*/ 176274 h 509397"/>
              <a:gd name="connsiteX101" fmla="*/ 606853 w 1887728"/>
              <a:gd name="connsiteY101" fmla="*/ 203263 h 509397"/>
              <a:gd name="connsiteX102" fmla="*/ 691450 w 1887728"/>
              <a:gd name="connsiteY102" fmla="*/ 203263 h 509397"/>
              <a:gd name="connsiteX103" fmla="*/ 691450 w 1887728"/>
              <a:gd name="connsiteY103" fmla="*/ 176274 h 509397"/>
              <a:gd name="connsiteX104" fmla="*/ 740371 w 1887728"/>
              <a:gd name="connsiteY104" fmla="*/ 176274 h 509397"/>
              <a:gd name="connsiteX105" fmla="*/ 740371 w 1887728"/>
              <a:gd name="connsiteY105" fmla="*/ 70865 h 509397"/>
              <a:gd name="connsiteX106" fmla="*/ 334624 w 1887728"/>
              <a:gd name="connsiteY106" fmla="*/ 70865 h 509397"/>
              <a:gd name="connsiteX107" fmla="*/ 334624 w 1887728"/>
              <a:gd name="connsiteY107" fmla="*/ 176274 h 509397"/>
              <a:gd name="connsiteX108" fmla="*/ 383545 w 1887728"/>
              <a:gd name="connsiteY108" fmla="*/ 176274 h 509397"/>
              <a:gd name="connsiteX109" fmla="*/ 383545 w 1887728"/>
              <a:gd name="connsiteY109" fmla="*/ 203263 h 509397"/>
              <a:gd name="connsiteX110" fmla="*/ 468142 w 1887728"/>
              <a:gd name="connsiteY110" fmla="*/ 203263 h 509397"/>
              <a:gd name="connsiteX111" fmla="*/ 468142 w 1887728"/>
              <a:gd name="connsiteY111" fmla="*/ 176274 h 509397"/>
              <a:gd name="connsiteX112" fmla="*/ 517063 w 1887728"/>
              <a:gd name="connsiteY112" fmla="*/ 176274 h 509397"/>
              <a:gd name="connsiteX113" fmla="*/ 517063 w 1887728"/>
              <a:gd name="connsiteY113" fmla="*/ 70865 h 509397"/>
              <a:gd name="connsiteX114" fmla="*/ 111316 w 1887728"/>
              <a:gd name="connsiteY114" fmla="*/ 70865 h 509397"/>
              <a:gd name="connsiteX115" fmla="*/ 111316 w 1887728"/>
              <a:gd name="connsiteY115" fmla="*/ 176274 h 509397"/>
              <a:gd name="connsiteX116" fmla="*/ 160237 w 1887728"/>
              <a:gd name="connsiteY116" fmla="*/ 176274 h 509397"/>
              <a:gd name="connsiteX117" fmla="*/ 160237 w 1887728"/>
              <a:gd name="connsiteY117" fmla="*/ 203263 h 509397"/>
              <a:gd name="connsiteX118" fmla="*/ 244834 w 1887728"/>
              <a:gd name="connsiteY118" fmla="*/ 203263 h 509397"/>
              <a:gd name="connsiteX119" fmla="*/ 244834 w 1887728"/>
              <a:gd name="connsiteY119" fmla="*/ 176274 h 509397"/>
              <a:gd name="connsiteX120" fmla="*/ 293755 w 1887728"/>
              <a:gd name="connsiteY120" fmla="*/ 176274 h 509397"/>
              <a:gd name="connsiteX121" fmla="*/ 293755 w 1887728"/>
              <a:gd name="connsiteY121" fmla="*/ 70865 h 509397"/>
              <a:gd name="connsiteX122" fmla="*/ 1329944 w 1887728"/>
              <a:gd name="connsiteY122" fmla="*/ 65882 h 509397"/>
              <a:gd name="connsiteX123" fmla="*/ 1329944 w 1887728"/>
              <a:gd name="connsiteY123" fmla="*/ 382174 h 509397"/>
              <a:gd name="connsiteX124" fmla="*/ 1812544 w 1887728"/>
              <a:gd name="connsiteY124" fmla="*/ 382174 h 509397"/>
              <a:gd name="connsiteX125" fmla="*/ 1812544 w 1887728"/>
              <a:gd name="connsiteY125" fmla="*/ 65882 h 509397"/>
              <a:gd name="connsiteX126" fmla="*/ 0 w 1887728"/>
              <a:gd name="connsiteY126" fmla="*/ 0 h 509397"/>
              <a:gd name="connsiteX127" fmla="*/ 1887728 w 1887728"/>
              <a:gd name="connsiteY127" fmla="*/ 0 h 509397"/>
              <a:gd name="connsiteX128" fmla="*/ 1887728 w 1887728"/>
              <a:gd name="connsiteY128" fmla="*/ 448056 h 509397"/>
              <a:gd name="connsiteX129" fmla="*/ 0 w 1887728"/>
              <a:gd name="connsiteY129" fmla="*/ 448056 h 5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887728" h="509397">
                <a:moveTo>
                  <a:pt x="75185" y="463551"/>
                </a:moveTo>
                <a:lnTo>
                  <a:pt x="1812545" y="463551"/>
                </a:lnTo>
                <a:lnTo>
                  <a:pt x="1812545" y="509397"/>
                </a:lnTo>
                <a:lnTo>
                  <a:pt x="75185" y="509397"/>
                </a:lnTo>
                <a:close/>
                <a:moveTo>
                  <a:pt x="781241" y="254759"/>
                </a:moveTo>
                <a:lnTo>
                  <a:pt x="781241" y="360168"/>
                </a:lnTo>
                <a:lnTo>
                  <a:pt x="830162" y="360168"/>
                </a:lnTo>
                <a:lnTo>
                  <a:pt x="830162" y="387157"/>
                </a:lnTo>
                <a:lnTo>
                  <a:pt x="914759" y="387157"/>
                </a:lnTo>
                <a:lnTo>
                  <a:pt x="914759" y="360168"/>
                </a:lnTo>
                <a:lnTo>
                  <a:pt x="963680" y="360168"/>
                </a:lnTo>
                <a:lnTo>
                  <a:pt x="963680" y="254759"/>
                </a:lnTo>
                <a:close/>
                <a:moveTo>
                  <a:pt x="557932" y="254759"/>
                </a:moveTo>
                <a:lnTo>
                  <a:pt x="557932" y="360168"/>
                </a:lnTo>
                <a:lnTo>
                  <a:pt x="606853" y="360168"/>
                </a:lnTo>
                <a:lnTo>
                  <a:pt x="606853" y="387157"/>
                </a:lnTo>
                <a:lnTo>
                  <a:pt x="691450" y="387157"/>
                </a:lnTo>
                <a:lnTo>
                  <a:pt x="691450" y="360168"/>
                </a:lnTo>
                <a:lnTo>
                  <a:pt x="740371" y="360168"/>
                </a:lnTo>
                <a:lnTo>
                  <a:pt x="740371" y="254759"/>
                </a:lnTo>
                <a:close/>
                <a:moveTo>
                  <a:pt x="334624" y="254759"/>
                </a:moveTo>
                <a:lnTo>
                  <a:pt x="334624" y="360168"/>
                </a:lnTo>
                <a:lnTo>
                  <a:pt x="383545" y="360168"/>
                </a:lnTo>
                <a:lnTo>
                  <a:pt x="383545" y="387157"/>
                </a:lnTo>
                <a:lnTo>
                  <a:pt x="468142" y="387157"/>
                </a:lnTo>
                <a:lnTo>
                  <a:pt x="468142" y="360168"/>
                </a:lnTo>
                <a:lnTo>
                  <a:pt x="517063" y="360168"/>
                </a:lnTo>
                <a:lnTo>
                  <a:pt x="517063" y="254759"/>
                </a:lnTo>
                <a:close/>
                <a:moveTo>
                  <a:pt x="111316" y="254759"/>
                </a:moveTo>
                <a:lnTo>
                  <a:pt x="111316" y="360168"/>
                </a:lnTo>
                <a:lnTo>
                  <a:pt x="160237" y="360168"/>
                </a:lnTo>
                <a:lnTo>
                  <a:pt x="160237" y="387157"/>
                </a:lnTo>
                <a:lnTo>
                  <a:pt x="244834" y="387157"/>
                </a:lnTo>
                <a:lnTo>
                  <a:pt x="244834" y="360168"/>
                </a:lnTo>
                <a:lnTo>
                  <a:pt x="293755" y="360168"/>
                </a:lnTo>
                <a:lnTo>
                  <a:pt x="293755" y="254759"/>
                </a:lnTo>
                <a:close/>
                <a:moveTo>
                  <a:pt x="1453685" y="120059"/>
                </a:moveTo>
                <a:cubicBezTo>
                  <a:pt x="1453685" y="120059"/>
                  <a:pt x="1453685" y="120059"/>
                  <a:pt x="1453685" y="138191"/>
                </a:cubicBezTo>
                <a:cubicBezTo>
                  <a:pt x="1453685" y="138191"/>
                  <a:pt x="1453685" y="138191"/>
                  <a:pt x="1453685" y="145907"/>
                </a:cubicBezTo>
                <a:cubicBezTo>
                  <a:pt x="1455382" y="145907"/>
                  <a:pt x="1456739" y="145907"/>
                  <a:pt x="1458435" y="145907"/>
                </a:cubicBezTo>
                <a:cubicBezTo>
                  <a:pt x="1473363" y="145907"/>
                  <a:pt x="1495756" y="147836"/>
                  <a:pt x="1518487" y="156323"/>
                </a:cubicBezTo>
                <a:cubicBezTo>
                  <a:pt x="1538165" y="163653"/>
                  <a:pt x="1554790" y="174455"/>
                  <a:pt x="1568361" y="189115"/>
                </a:cubicBezTo>
                <a:cubicBezTo>
                  <a:pt x="1596860" y="160953"/>
                  <a:pt x="1638591" y="145907"/>
                  <a:pt x="1688804" y="145907"/>
                </a:cubicBezTo>
                <a:cubicBezTo>
                  <a:pt x="1688804" y="145907"/>
                  <a:pt x="1688804" y="145907"/>
                  <a:pt x="1688804" y="138191"/>
                </a:cubicBezTo>
                <a:cubicBezTo>
                  <a:pt x="1688804" y="138191"/>
                  <a:pt x="1688804" y="138191"/>
                  <a:pt x="1688804" y="120059"/>
                </a:cubicBezTo>
                <a:cubicBezTo>
                  <a:pt x="1688804" y="120059"/>
                  <a:pt x="1688804" y="120059"/>
                  <a:pt x="1701697" y="130475"/>
                </a:cubicBezTo>
                <a:cubicBezTo>
                  <a:pt x="1701697" y="130475"/>
                  <a:pt x="1701697" y="130475"/>
                  <a:pt x="1742070" y="162881"/>
                </a:cubicBezTo>
                <a:cubicBezTo>
                  <a:pt x="1742070" y="162881"/>
                  <a:pt x="1742070" y="162881"/>
                  <a:pt x="1751570" y="170597"/>
                </a:cubicBezTo>
                <a:cubicBezTo>
                  <a:pt x="1751570" y="170597"/>
                  <a:pt x="1751570" y="170597"/>
                  <a:pt x="1742070" y="177927"/>
                </a:cubicBezTo>
                <a:cubicBezTo>
                  <a:pt x="1742070" y="177927"/>
                  <a:pt x="1742070" y="177927"/>
                  <a:pt x="1701697" y="209176"/>
                </a:cubicBezTo>
                <a:cubicBezTo>
                  <a:pt x="1701697" y="209176"/>
                  <a:pt x="1701697" y="209176"/>
                  <a:pt x="1688804" y="219206"/>
                </a:cubicBezTo>
                <a:cubicBezTo>
                  <a:pt x="1688804" y="219206"/>
                  <a:pt x="1688804" y="219206"/>
                  <a:pt x="1688804" y="201460"/>
                </a:cubicBezTo>
                <a:cubicBezTo>
                  <a:pt x="1688804" y="201460"/>
                  <a:pt x="1688804" y="201460"/>
                  <a:pt x="1688804" y="192201"/>
                </a:cubicBezTo>
                <a:cubicBezTo>
                  <a:pt x="1648769" y="192201"/>
                  <a:pt x="1616199" y="203003"/>
                  <a:pt x="1595164" y="223836"/>
                </a:cubicBezTo>
                <a:cubicBezTo>
                  <a:pt x="1616199" y="244282"/>
                  <a:pt x="1648769" y="255470"/>
                  <a:pt x="1688804" y="255470"/>
                </a:cubicBezTo>
                <a:cubicBezTo>
                  <a:pt x="1688804" y="255470"/>
                  <a:pt x="1688804" y="255470"/>
                  <a:pt x="1688804" y="246597"/>
                </a:cubicBezTo>
                <a:cubicBezTo>
                  <a:pt x="1688804" y="246597"/>
                  <a:pt x="1688804" y="246597"/>
                  <a:pt x="1688804" y="228851"/>
                </a:cubicBezTo>
                <a:cubicBezTo>
                  <a:pt x="1688804" y="228851"/>
                  <a:pt x="1688804" y="228851"/>
                  <a:pt x="1701697" y="239267"/>
                </a:cubicBezTo>
                <a:lnTo>
                  <a:pt x="1742070" y="271673"/>
                </a:lnTo>
                <a:cubicBezTo>
                  <a:pt x="1742070" y="271673"/>
                  <a:pt x="1742070" y="271673"/>
                  <a:pt x="1751570" y="279389"/>
                </a:cubicBezTo>
                <a:cubicBezTo>
                  <a:pt x="1751570" y="279389"/>
                  <a:pt x="1751570" y="279389"/>
                  <a:pt x="1742070" y="286719"/>
                </a:cubicBezTo>
                <a:cubicBezTo>
                  <a:pt x="1742070" y="286719"/>
                  <a:pt x="1742070" y="286719"/>
                  <a:pt x="1701697" y="317968"/>
                </a:cubicBezTo>
                <a:cubicBezTo>
                  <a:pt x="1701697" y="317968"/>
                  <a:pt x="1701697" y="317968"/>
                  <a:pt x="1688804" y="327998"/>
                </a:cubicBezTo>
                <a:cubicBezTo>
                  <a:pt x="1688804" y="327998"/>
                  <a:pt x="1688804" y="327998"/>
                  <a:pt x="1688804" y="310252"/>
                </a:cubicBezTo>
                <a:cubicBezTo>
                  <a:pt x="1688804" y="310252"/>
                  <a:pt x="1688804" y="310252"/>
                  <a:pt x="1688804" y="301765"/>
                </a:cubicBezTo>
                <a:cubicBezTo>
                  <a:pt x="1638591" y="301765"/>
                  <a:pt x="1596521" y="286333"/>
                  <a:pt x="1568361" y="258557"/>
                </a:cubicBezTo>
                <a:cubicBezTo>
                  <a:pt x="1533755" y="295978"/>
                  <a:pt x="1484899" y="301765"/>
                  <a:pt x="1458435" y="301765"/>
                </a:cubicBezTo>
                <a:cubicBezTo>
                  <a:pt x="1456739" y="301765"/>
                  <a:pt x="1455382" y="301765"/>
                  <a:pt x="1453685" y="301765"/>
                </a:cubicBezTo>
                <a:cubicBezTo>
                  <a:pt x="1453685" y="301765"/>
                  <a:pt x="1453685" y="301765"/>
                  <a:pt x="1453685" y="310252"/>
                </a:cubicBezTo>
                <a:cubicBezTo>
                  <a:pt x="1453685" y="310252"/>
                  <a:pt x="1453685" y="310252"/>
                  <a:pt x="1453685" y="327998"/>
                </a:cubicBezTo>
                <a:cubicBezTo>
                  <a:pt x="1453685" y="327998"/>
                  <a:pt x="1453685" y="327998"/>
                  <a:pt x="1441132" y="317968"/>
                </a:cubicBezTo>
                <a:cubicBezTo>
                  <a:pt x="1441132" y="317968"/>
                  <a:pt x="1441132" y="317968"/>
                  <a:pt x="1400758" y="286719"/>
                </a:cubicBezTo>
                <a:cubicBezTo>
                  <a:pt x="1400758" y="286719"/>
                  <a:pt x="1400758" y="286719"/>
                  <a:pt x="1390919" y="279389"/>
                </a:cubicBezTo>
                <a:cubicBezTo>
                  <a:pt x="1390919" y="279389"/>
                  <a:pt x="1390919" y="279389"/>
                  <a:pt x="1400758" y="271673"/>
                </a:cubicBezTo>
                <a:cubicBezTo>
                  <a:pt x="1400758" y="271673"/>
                  <a:pt x="1400758" y="271673"/>
                  <a:pt x="1440793" y="239267"/>
                </a:cubicBezTo>
                <a:cubicBezTo>
                  <a:pt x="1440793" y="239267"/>
                  <a:pt x="1440793" y="239267"/>
                  <a:pt x="1453685" y="228851"/>
                </a:cubicBezTo>
                <a:cubicBezTo>
                  <a:pt x="1453685" y="228851"/>
                  <a:pt x="1453685" y="228851"/>
                  <a:pt x="1453685" y="246597"/>
                </a:cubicBezTo>
                <a:cubicBezTo>
                  <a:pt x="1453685" y="246597"/>
                  <a:pt x="1453685" y="246597"/>
                  <a:pt x="1453685" y="255084"/>
                </a:cubicBezTo>
                <a:cubicBezTo>
                  <a:pt x="1455043" y="255470"/>
                  <a:pt x="1456400" y="255470"/>
                  <a:pt x="1457757" y="255470"/>
                </a:cubicBezTo>
                <a:cubicBezTo>
                  <a:pt x="1478453" y="255470"/>
                  <a:pt x="1516791" y="251227"/>
                  <a:pt x="1541219" y="223836"/>
                </a:cubicBezTo>
                <a:cubicBezTo>
                  <a:pt x="1517130" y="196445"/>
                  <a:pt x="1479810" y="192201"/>
                  <a:pt x="1458096" y="192201"/>
                </a:cubicBezTo>
                <a:cubicBezTo>
                  <a:pt x="1456739" y="192201"/>
                  <a:pt x="1455043" y="192201"/>
                  <a:pt x="1453685" y="192201"/>
                </a:cubicBezTo>
                <a:cubicBezTo>
                  <a:pt x="1453685" y="192201"/>
                  <a:pt x="1453685" y="192201"/>
                  <a:pt x="1453685" y="201460"/>
                </a:cubicBezTo>
                <a:cubicBezTo>
                  <a:pt x="1453685" y="201460"/>
                  <a:pt x="1453685" y="201460"/>
                  <a:pt x="1453685" y="219206"/>
                </a:cubicBezTo>
                <a:cubicBezTo>
                  <a:pt x="1453685" y="219206"/>
                  <a:pt x="1453685" y="219206"/>
                  <a:pt x="1441132" y="209176"/>
                </a:cubicBezTo>
                <a:cubicBezTo>
                  <a:pt x="1441132" y="209176"/>
                  <a:pt x="1441132" y="209176"/>
                  <a:pt x="1400758" y="177927"/>
                </a:cubicBezTo>
                <a:cubicBezTo>
                  <a:pt x="1400758" y="177927"/>
                  <a:pt x="1400758" y="177927"/>
                  <a:pt x="1390919" y="170597"/>
                </a:cubicBezTo>
                <a:cubicBezTo>
                  <a:pt x="1390919" y="170597"/>
                  <a:pt x="1390919" y="170597"/>
                  <a:pt x="1400758" y="162881"/>
                </a:cubicBezTo>
                <a:cubicBezTo>
                  <a:pt x="1400758" y="162881"/>
                  <a:pt x="1400758" y="162881"/>
                  <a:pt x="1440793" y="130475"/>
                </a:cubicBezTo>
                <a:cubicBezTo>
                  <a:pt x="1440793" y="130475"/>
                  <a:pt x="1440793" y="130475"/>
                  <a:pt x="1453685" y="120059"/>
                </a:cubicBezTo>
                <a:close/>
                <a:moveTo>
                  <a:pt x="781241" y="70865"/>
                </a:moveTo>
                <a:lnTo>
                  <a:pt x="781241" y="176274"/>
                </a:lnTo>
                <a:lnTo>
                  <a:pt x="830162" y="176274"/>
                </a:lnTo>
                <a:lnTo>
                  <a:pt x="830162" y="203263"/>
                </a:lnTo>
                <a:lnTo>
                  <a:pt x="914759" y="203263"/>
                </a:lnTo>
                <a:lnTo>
                  <a:pt x="914759" y="176274"/>
                </a:lnTo>
                <a:lnTo>
                  <a:pt x="963680" y="176274"/>
                </a:lnTo>
                <a:lnTo>
                  <a:pt x="963680" y="70865"/>
                </a:lnTo>
                <a:close/>
                <a:moveTo>
                  <a:pt x="557932" y="70865"/>
                </a:moveTo>
                <a:lnTo>
                  <a:pt x="557932" y="176274"/>
                </a:lnTo>
                <a:lnTo>
                  <a:pt x="606853" y="176274"/>
                </a:lnTo>
                <a:lnTo>
                  <a:pt x="606853" y="203263"/>
                </a:lnTo>
                <a:lnTo>
                  <a:pt x="691450" y="203263"/>
                </a:lnTo>
                <a:lnTo>
                  <a:pt x="691450" y="176274"/>
                </a:lnTo>
                <a:lnTo>
                  <a:pt x="740371" y="176274"/>
                </a:lnTo>
                <a:lnTo>
                  <a:pt x="740371" y="70865"/>
                </a:lnTo>
                <a:close/>
                <a:moveTo>
                  <a:pt x="334624" y="70865"/>
                </a:moveTo>
                <a:lnTo>
                  <a:pt x="334624" y="176274"/>
                </a:lnTo>
                <a:lnTo>
                  <a:pt x="383545" y="176274"/>
                </a:lnTo>
                <a:lnTo>
                  <a:pt x="383545" y="203263"/>
                </a:lnTo>
                <a:lnTo>
                  <a:pt x="468142" y="203263"/>
                </a:lnTo>
                <a:lnTo>
                  <a:pt x="468142" y="176274"/>
                </a:lnTo>
                <a:lnTo>
                  <a:pt x="517063" y="176274"/>
                </a:lnTo>
                <a:lnTo>
                  <a:pt x="517063" y="70865"/>
                </a:lnTo>
                <a:close/>
                <a:moveTo>
                  <a:pt x="111316" y="70865"/>
                </a:moveTo>
                <a:lnTo>
                  <a:pt x="111316" y="176274"/>
                </a:lnTo>
                <a:lnTo>
                  <a:pt x="160237" y="176274"/>
                </a:lnTo>
                <a:lnTo>
                  <a:pt x="160237" y="203263"/>
                </a:lnTo>
                <a:lnTo>
                  <a:pt x="244834" y="203263"/>
                </a:lnTo>
                <a:lnTo>
                  <a:pt x="244834" y="176274"/>
                </a:lnTo>
                <a:lnTo>
                  <a:pt x="293755" y="176274"/>
                </a:lnTo>
                <a:lnTo>
                  <a:pt x="293755" y="70865"/>
                </a:lnTo>
                <a:close/>
                <a:moveTo>
                  <a:pt x="1329944" y="65882"/>
                </a:moveTo>
                <a:lnTo>
                  <a:pt x="1329944" y="382174"/>
                </a:lnTo>
                <a:lnTo>
                  <a:pt x="1812544" y="382174"/>
                </a:lnTo>
                <a:lnTo>
                  <a:pt x="1812544" y="65882"/>
                </a:lnTo>
                <a:close/>
                <a:moveTo>
                  <a:pt x="0" y="0"/>
                </a:moveTo>
                <a:lnTo>
                  <a:pt x="1887728" y="0"/>
                </a:lnTo>
                <a:lnTo>
                  <a:pt x="1887728" y="448056"/>
                </a:lnTo>
                <a:lnTo>
                  <a:pt x="0" y="448056"/>
                </a:lnTo>
                <a:close/>
              </a:path>
            </a:pathLst>
          </a:custGeom>
          <a:solidFill>
            <a:schemeClr val="bg1"/>
          </a:solidFill>
          <a:ln>
            <a:noFill/>
          </a:ln>
        </p:spPr>
        <p:txBody>
          <a:bodyPr vert="horz" wrap="square" lIns="91431" tIns="45716" rIns="91431" bIns="45716"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0">
                    <a:schemeClr val="bg1"/>
                  </a:gs>
                  <a:gs pos="100000">
                    <a:schemeClr val="bg1"/>
                  </a:gs>
                </a:gsLst>
                <a:lin ang="5400000" scaled="0"/>
              </a:gradFill>
              <a:effectLst/>
              <a:uLnTx/>
              <a:uFillTx/>
            </a:endParaRPr>
          </a:p>
        </p:txBody>
      </p:sp>
      <p:grpSp>
        <p:nvGrpSpPr>
          <p:cNvPr id="329" name="Group 328"/>
          <p:cNvGrpSpPr/>
          <p:nvPr/>
        </p:nvGrpSpPr>
        <p:grpSpPr>
          <a:xfrm>
            <a:off x="11377561" y="4621165"/>
            <a:ext cx="654938" cy="413274"/>
            <a:chOff x="8530560" y="3154687"/>
            <a:chExt cx="1005840" cy="634698"/>
          </a:xfrm>
        </p:grpSpPr>
        <p:sp>
          <p:nvSpPr>
            <p:cNvPr id="330" name="Freeform 329"/>
            <p:cNvSpPr/>
            <p:nvPr/>
          </p:nvSpPr>
          <p:spPr bwMode="auto">
            <a:xfrm>
              <a:off x="8530560" y="315468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31" name="Freeform 330"/>
            <p:cNvSpPr/>
            <p:nvPr/>
          </p:nvSpPr>
          <p:spPr bwMode="auto">
            <a:xfrm>
              <a:off x="8530560" y="337351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32" name="Freeform 331"/>
            <p:cNvSpPr/>
            <p:nvPr/>
          </p:nvSpPr>
          <p:spPr bwMode="auto">
            <a:xfrm>
              <a:off x="8530560" y="3592347"/>
              <a:ext cx="1005840" cy="197038"/>
            </a:xfrm>
            <a:custGeom>
              <a:avLst/>
              <a:gdLst>
                <a:gd name="connsiteX0" fmla="*/ 864322 w 1005840"/>
                <a:gd name="connsiteY0" fmla="*/ 111932 h 197038"/>
                <a:gd name="connsiteX1" fmla="*/ 864322 w 1005840"/>
                <a:gd name="connsiteY1" fmla="*/ 157652 h 197038"/>
                <a:gd name="connsiteX2" fmla="*/ 928330 w 1005840"/>
                <a:gd name="connsiteY2" fmla="*/ 157652 h 197038"/>
                <a:gd name="connsiteX3" fmla="*/ 928330 w 1005840"/>
                <a:gd name="connsiteY3" fmla="*/ 111932 h 197038"/>
                <a:gd name="connsiteX4" fmla="*/ 759547 w 1005840"/>
                <a:gd name="connsiteY4" fmla="*/ 111932 h 197038"/>
                <a:gd name="connsiteX5" fmla="*/ 759547 w 1005840"/>
                <a:gd name="connsiteY5" fmla="*/ 157652 h 197038"/>
                <a:gd name="connsiteX6" fmla="*/ 823555 w 1005840"/>
                <a:gd name="connsiteY6" fmla="*/ 157652 h 197038"/>
                <a:gd name="connsiteX7" fmla="*/ 823555 w 1005840"/>
                <a:gd name="connsiteY7" fmla="*/ 111932 h 197038"/>
                <a:gd name="connsiteX8" fmla="*/ 642939 w 1005840"/>
                <a:gd name="connsiteY8" fmla="*/ 75659 h 197038"/>
                <a:gd name="connsiteX9" fmla="*/ 642939 w 1005840"/>
                <a:gd name="connsiteY9" fmla="*/ 121379 h 197038"/>
                <a:gd name="connsiteX10" fmla="*/ 688659 w 1005840"/>
                <a:gd name="connsiteY10" fmla="*/ 121379 h 197038"/>
                <a:gd name="connsiteX11" fmla="*/ 688659 w 1005840"/>
                <a:gd name="connsiteY11" fmla="*/ 75659 h 197038"/>
                <a:gd name="connsiteX12" fmla="*/ 561974 w 1005840"/>
                <a:gd name="connsiteY12" fmla="*/ 75659 h 197038"/>
                <a:gd name="connsiteX13" fmla="*/ 561974 w 1005840"/>
                <a:gd name="connsiteY13" fmla="*/ 121379 h 197038"/>
                <a:gd name="connsiteX14" fmla="*/ 607694 w 1005840"/>
                <a:gd name="connsiteY14" fmla="*/ 121379 h 197038"/>
                <a:gd name="connsiteX15" fmla="*/ 607694 w 1005840"/>
                <a:gd name="connsiteY15" fmla="*/ 75659 h 197038"/>
                <a:gd name="connsiteX16" fmla="*/ 481012 w 1005840"/>
                <a:gd name="connsiteY16" fmla="*/ 75659 h 197038"/>
                <a:gd name="connsiteX17" fmla="*/ 481012 w 1005840"/>
                <a:gd name="connsiteY17" fmla="*/ 121379 h 197038"/>
                <a:gd name="connsiteX18" fmla="*/ 526732 w 1005840"/>
                <a:gd name="connsiteY18" fmla="*/ 121379 h 197038"/>
                <a:gd name="connsiteX19" fmla="*/ 526732 w 1005840"/>
                <a:gd name="connsiteY19" fmla="*/ 75659 h 197038"/>
                <a:gd name="connsiteX20" fmla="*/ 400050 w 1005840"/>
                <a:gd name="connsiteY20" fmla="*/ 75659 h 197038"/>
                <a:gd name="connsiteX21" fmla="*/ 400050 w 1005840"/>
                <a:gd name="connsiteY21" fmla="*/ 121379 h 197038"/>
                <a:gd name="connsiteX22" fmla="*/ 445770 w 1005840"/>
                <a:gd name="connsiteY22" fmla="*/ 121379 h 197038"/>
                <a:gd name="connsiteX23" fmla="*/ 445770 w 1005840"/>
                <a:gd name="connsiteY23" fmla="*/ 75659 h 197038"/>
                <a:gd name="connsiteX24" fmla="*/ 319088 w 1005840"/>
                <a:gd name="connsiteY24" fmla="*/ 75659 h 197038"/>
                <a:gd name="connsiteX25" fmla="*/ 319088 w 1005840"/>
                <a:gd name="connsiteY25" fmla="*/ 121379 h 197038"/>
                <a:gd name="connsiteX26" fmla="*/ 364808 w 1005840"/>
                <a:gd name="connsiteY26" fmla="*/ 121379 h 197038"/>
                <a:gd name="connsiteX27" fmla="*/ 364808 w 1005840"/>
                <a:gd name="connsiteY27" fmla="*/ 75659 h 197038"/>
                <a:gd name="connsiteX28" fmla="*/ 238126 w 1005840"/>
                <a:gd name="connsiteY28" fmla="*/ 75659 h 197038"/>
                <a:gd name="connsiteX29" fmla="*/ 238126 w 1005840"/>
                <a:gd name="connsiteY29" fmla="*/ 121379 h 197038"/>
                <a:gd name="connsiteX30" fmla="*/ 283846 w 1005840"/>
                <a:gd name="connsiteY30" fmla="*/ 121379 h 197038"/>
                <a:gd name="connsiteX31" fmla="*/ 283846 w 1005840"/>
                <a:gd name="connsiteY31" fmla="*/ 75659 h 197038"/>
                <a:gd name="connsiteX32" fmla="*/ 157164 w 1005840"/>
                <a:gd name="connsiteY32" fmla="*/ 75659 h 197038"/>
                <a:gd name="connsiteX33" fmla="*/ 157164 w 1005840"/>
                <a:gd name="connsiteY33" fmla="*/ 121379 h 197038"/>
                <a:gd name="connsiteX34" fmla="*/ 202884 w 1005840"/>
                <a:gd name="connsiteY34" fmla="*/ 121379 h 197038"/>
                <a:gd name="connsiteX35" fmla="*/ 202884 w 1005840"/>
                <a:gd name="connsiteY35" fmla="*/ 75659 h 197038"/>
                <a:gd name="connsiteX36" fmla="*/ 76202 w 1005840"/>
                <a:gd name="connsiteY36" fmla="*/ 75659 h 197038"/>
                <a:gd name="connsiteX37" fmla="*/ 76202 w 1005840"/>
                <a:gd name="connsiteY37" fmla="*/ 121379 h 197038"/>
                <a:gd name="connsiteX38" fmla="*/ 121922 w 1005840"/>
                <a:gd name="connsiteY38" fmla="*/ 121379 h 197038"/>
                <a:gd name="connsiteX39" fmla="*/ 121922 w 1005840"/>
                <a:gd name="connsiteY39" fmla="*/ 75659 h 197038"/>
                <a:gd name="connsiteX40" fmla="*/ 864322 w 1005840"/>
                <a:gd name="connsiteY40" fmla="*/ 43672 h 197038"/>
                <a:gd name="connsiteX41" fmla="*/ 864322 w 1005840"/>
                <a:gd name="connsiteY41" fmla="*/ 89392 h 197038"/>
                <a:gd name="connsiteX42" fmla="*/ 928330 w 1005840"/>
                <a:gd name="connsiteY42" fmla="*/ 89392 h 197038"/>
                <a:gd name="connsiteX43" fmla="*/ 928330 w 1005840"/>
                <a:gd name="connsiteY43" fmla="*/ 43672 h 197038"/>
                <a:gd name="connsiteX44" fmla="*/ 759547 w 1005840"/>
                <a:gd name="connsiteY44" fmla="*/ 43672 h 197038"/>
                <a:gd name="connsiteX45" fmla="*/ 759547 w 1005840"/>
                <a:gd name="connsiteY45" fmla="*/ 89392 h 197038"/>
                <a:gd name="connsiteX46" fmla="*/ 823555 w 1005840"/>
                <a:gd name="connsiteY46" fmla="*/ 89392 h 197038"/>
                <a:gd name="connsiteX47" fmla="*/ 823555 w 1005840"/>
                <a:gd name="connsiteY47" fmla="*/ 43672 h 197038"/>
                <a:gd name="connsiteX48" fmla="*/ 0 w 1005840"/>
                <a:gd name="connsiteY48" fmla="*/ 0 h 197038"/>
                <a:gd name="connsiteX49" fmla="*/ 1005840 w 1005840"/>
                <a:gd name="connsiteY49" fmla="*/ 0 h 197038"/>
                <a:gd name="connsiteX50" fmla="*/ 1005840 w 1005840"/>
                <a:gd name="connsiteY50" fmla="*/ 197038 h 197038"/>
                <a:gd name="connsiteX51" fmla="*/ 0 w 1005840"/>
                <a:gd name="connsiteY51" fmla="*/ 197038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5840" h="197038">
                  <a:moveTo>
                    <a:pt x="864322" y="111932"/>
                  </a:moveTo>
                  <a:lnTo>
                    <a:pt x="864322" y="157652"/>
                  </a:lnTo>
                  <a:lnTo>
                    <a:pt x="928330" y="157652"/>
                  </a:lnTo>
                  <a:lnTo>
                    <a:pt x="928330" y="111932"/>
                  </a:lnTo>
                  <a:close/>
                  <a:moveTo>
                    <a:pt x="759547" y="111932"/>
                  </a:moveTo>
                  <a:lnTo>
                    <a:pt x="759547" y="157652"/>
                  </a:lnTo>
                  <a:lnTo>
                    <a:pt x="823555" y="157652"/>
                  </a:lnTo>
                  <a:lnTo>
                    <a:pt x="823555" y="111932"/>
                  </a:lnTo>
                  <a:close/>
                  <a:moveTo>
                    <a:pt x="642939" y="75659"/>
                  </a:moveTo>
                  <a:lnTo>
                    <a:pt x="642939" y="121379"/>
                  </a:lnTo>
                  <a:lnTo>
                    <a:pt x="688659" y="121379"/>
                  </a:lnTo>
                  <a:lnTo>
                    <a:pt x="688659" y="75659"/>
                  </a:lnTo>
                  <a:close/>
                  <a:moveTo>
                    <a:pt x="561974" y="75659"/>
                  </a:moveTo>
                  <a:lnTo>
                    <a:pt x="561974" y="121379"/>
                  </a:lnTo>
                  <a:lnTo>
                    <a:pt x="607694" y="121379"/>
                  </a:lnTo>
                  <a:lnTo>
                    <a:pt x="607694" y="75659"/>
                  </a:lnTo>
                  <a:close/>
                  <a:moveTo>
                    <a:pt x="481012" y="75659"/>
                  </a:moveTo>
                  <a:lnTo>
                    <a:pt x="481012" y="121379"/>
                  </a:lnTo>
                  <a:lnTo>
                    <a:pt x="526732" y="121379"/>
                  </a:lnTo>
                  <a:lnTo>
                    <a:pt x="526732" y="75659"/>
                  </a:lnTo>
                  <a:close/>
                  <a:moveTo>
                    <a:pt x="400050" y="75659"/>
                  </a:moveTo>
                  <a:lnTo>
                    <a:pt x="400050" y="121379"/>
                  </a:lnTo>
                  <a:lnTo>
                    <a:pt x="445770" y="121379"/>
                  </a:lnTo>
                  <a:lnTo>
                    <a:pt x="445770" y="75659"/>
                  </a:lnTo>
                  <a:close/>
                  <a:moveTo>
                    <a:pt x="319088" y="75659"/>
                  </a:moveTo>
                  <a:lnTo>
                    <a:pt x="319088" y="121379"/>
                  </a:lnTo>
                  <a:lnTo>
                    <a:pt x="364808" y="121379"/>
                  </a:lnTo>
                  <a:lnTo>
                    <a:pt x="364808" y="75659"/>
                  </a:lnTo>
                  <a:close/>
                  <a:moveTo>
                    <a:pt x="238126" y="75659"/>
                  </a:moveTo>
                  <a:lnTo>
                    <a:pt x="238126" y="121379"/>
                  </a:lnTo>
                  <a:lnTo>
                    <a:pt x="283846" y="121379"/>
                  </a:lnTo>
                  <a:lnTo>
                    <a:pt x="283846" y="75659"/>
                  </a:lnTo>
                  <a:close/>
                  <a:moveTo>
                    <a:pt x="157164" y="75659"/>
                  </a:moveTo>
                  <a:lnTo>
                    <a:pt x="157164" y="121379"/>
                  </a:lnTo>
                  <a:lnTo>
                    <a:pt x="202884" y="121379"/>
                  </a:lnTo>
                  <a:lnTo>
                    <a:pt x="202884" y="75659"/>
                  </a:lnTo>
                  <a:close/>
                  <a:moveTo>
                    <a:pt x="76202" y="75659"/>
                  </a:moveTo>
                  <a:lnTo>
                    <a:pt x="76202" y="121379"/>
                  </a:lnTo>
                  <a:lnTo>
                    <a:pt x="121922" y="121379"/>
                  </a:lnTo>
                  <a:lnTo>
                    <a:pt x="121922" y="75659"/>
                  </a:lnTo>
                  <a:close/>
                  <a:moveTo>
                    <a:pt x="864322" y="43672"/>
                  </a:moveTo>
                  <a:lnTo>
                    <a:pt x="864322" y="89392"/>
                  </a:lnTo>
                  <a:lnTo>
                    <a:pt x="928330" y="89392"/>
                  </a:lnTo>
                  <a:lnTo>
                    <a:pt x="928330" y="43672"/>
                  </a:lnTo>
                  <a:close/>
                  <a:moveTo>
                    <a:pt x="759547" y="43672"/>
                  </a:moveTo>
                  <a:lnTo>
                    <a:pt x="759547" y="89392"/>
                  </a:lnTo>
                  <a:lnTo>
                    <a:pt x="823555" y="89392"/>
                  </a:lnTo>
                  <a:lnTo>
                    <a:pt x="823555" y="43672"/>
                  </a:lnTo>
                  <a:close/>
                  <a:moveTo>
                    <a:pt x="0" y="0"/>
                  </a:moveTo>
                  <a:lnTo>
                    <a:pt x="1005840" y="0"/>
                  </a:lnTo>
                  <a:lnTo>
                    <a:pt x="1005840" y="197038"/>
                  </a:lnTo>
                  <a:lnTo>
                    <a:pt x="0" y="19703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333" name="Group 18"/>
          <p:cNvGrpSpPr>
            <a:grpSpLocks noChangeAspect="1"/>
          </p:cNvGrpSpPr>
          <p:nvPr/>
        </p:nvGrpSpPr>
        <p:grpSpPr bwMode="auto">
          <a:xfrm>
            <a:off x="10080983" y="3601134"/>
            <a:ext cx="335681" cy="415097"/>
            <a:chOff x="807" y="-1545"/>
            <a:chExt cx="6074" cy="7511"/>
          </a:xfrm>
          <a:solidFill>
            <a:schemeClr val="bg1"/>
          </a:solidFill>
        </p:grpSpPr>
        <p:sp>
          <p:nvSpPr>
            <p:cNvPr id="334" name="Freeform 20"/>
            <p:cNvSpPr>
              <a:spLocks/>
            </p:cNvSpPr>
            <p:nvPr/>
          </p:nvSpPr>
          <p:spPr bwMode="auto">
            <a:xfrm>
              <a:off x="807" y="-1545"/>
              <a:ext cx="1832" cy="5347"/>
            </a:xfrm>
            <a:custGeom>
              <a:avLst/>
              <a:gdLst>
                <a:gd name="T0" fmla="*/ 0 w 775"/>
                <a:gd name="T1" fmla="*/ 1130 h 2262"/>
                <a:gd name="T2" fmla="*/ 629 w 775"/>
                <a:gd name="T3" fmla="*/ 20 h 2262"/>
                <a:gd name="T4" fmla="*/ 708 w 775"/>
                <a:gd name="T5" fmla="*/ 18 h 2262"/>
                <a:gd name="T6" fmla="*/ 735 w 775"/>
                <a:gd name="T7" fmla="*/ 82 h 2262"/>
                <a:gd name="T8" fmla="*/ 695 w 775"/>
                <a:gd name="T9" fmla="*/ 134 h 2262"/>
                <a:gd name="T10" fmla="*/ 429 w 775"/>
                <a:gd name="T11" fmla="*/ 353 h 2262"/>
                <a:gd name="T12" fmla="*/ 147 w 775"/>
                <a:gd name="T13" fmla="*/ 955 h 2262"/>
                <a:gd name="T14" fmla="*/ 726 w 775"/>
                <a:gd name="T15" fmla="*/ 2127 h 2262"/>
                <a:gd name="T16" fmla="*/ 771 w 775"/>
                <a:gd name="T17" fmla="*/ 2180 h 2262"/>
                <a:gd name="T18" fmla="*/ 745 w 775"/>
                <a:gd name="T19" fmla="*/ 2245 h 2262"/>
                <a:gd name="T20" fmla="*/ 671 w 775"/>
                <a:gd name="T21" fmla="*/ 2247 h 2262"/>
                <a:gd name="T22" fmla="*/ 492 w 775"/>
                <a:gd name="T23" fmla="*/ 2128 h 2262"/>
                <a:gd name="T24" fmla="*/ 21 w 775"/>
                <a:gd name="T25" fmla="*/ 1334 h 2262"/>
                <a:gd name="T26" fmla="*/ 0 w 775"/>
                <a:gd name="T27" fmla="*/ 1130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5" h="2262">
                  <a:moveTo>
                    <a:pt x="0" y="1130"/>
                  </a:moveTo>
                  <a:cubicBezTo>
                    <a:pt x="19" y="644"/>
                    <a:pt x="223" y="275"/>
                    <a:pt x="629" y="20"/>
                  </a:cubicBezTo>
                  <a:cubicBezTo>
                    <a:pt x="655" y="4"/>
                    <a:pt x="681" y="0"/>
                    <a:pt x="708" y="18"/>
                  </a:cubicBezTo>
                  <a:cubicBezTo>
                    <a:pt x="730" y="33"/>
                    <a:pt x="739" y="56"/>
                    <a:pt x="735" y="82"/>
                  </a:cubicBezTo>
                  <a:cubicBezTo>
                    <a:pt x="732" y="107"/>
                    <a:pt x="716" y="122"/>
                    <a:pt x="695" y="134"/>
                  </a:cubicBezTo>
                  <a:cubicBezTo>
                    <a:pt x="595" y="193"/>
                    <a:pt x="506" y="266"/>
                    <a:pt x="429" y="353"/>
                  </a:cubicBezTo>
                  <a:cubicBezTo>
                    <a:pt x="275" y="526"/>
                    <a:pt x="179" y="726"/>
                    <a:pt x="147" y="955"/>
                  </a:cubicBezTo>
                  <a:cubicBezTo>
                    <a:pt x="80" y="1437"/>
                    <a:pt x="304" y="1887"/>
                    <a:pt x="726" y="2127"/>
                  </a:cubicBezTo>
                  <a:cubicBezTo>
                    <a:pt x="748" y="2139"/>
                    <a:pt x="767" y="2154"/>
                    <a:pt x="771" y="2180"/>
                  </a:cubicBezTo>
                  <a:cubicBezTo>
                    <a:pt x="775" y="2207"/>
                    <a:pt x="767" y="2229"/>
                    <a:pt x="745" y="2245"/>
                  </a:cubicBezTo>
                  <a:cubicBezTo>
                    <a:pt x="721" y="2262"/>
                    <a:pt x="695" y="2262"/>
                    <a:pt x="671" y="2247"/>
                  </a:cubicBezTo>
                  <a:cubicBezTo>
                    <a:pt x="611" y="2208"/>
                    <a:pt x="548" y="2172"/>
                    <a:pt x="492" y="2128"/>
                  </a:cubicBezTo>
                  <a:cubicBezTo>
                    <a:pt x="235" y="1923"/>
                    <a:pt x="77" y="1658"/>
                    <a:pt x="21" y="1334"/>
                  </a:cubicBezTo>
                  <a:cubicBezTo>
                    <a:pt x="9" y="1264"/>
                    <a:pt x="6" y="1192"/>
                    <a:pt x="0" y="1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35" name="Freeform 21"/>
            <p:cNvSpPr>
              <a:spLocks/>
            </p:cNvSpPr>
            <p:nvPr/>
          </p:nvSpPr>
          <p:spPr bwMode="auto">
            <a:xfrm>
              <a:off x="5096" y="-1519"/>
              <a:ext cx="1785" cy="5295"/>
            </a:xfrm>
            <a:custGeom>
              <a:avLst/>
              <a:gdLst>
                <a:gd name="T0" fmla="*/ 752 w 755"/>
                <a:gd name="T1" fmla="*/ 1194 h 2240"/>
                <a:gd name="T2" fmla="*/ 113 w 755"/>
                <a:gd name="T3" fmla="*/ 2220 h 2240"/>
                <a:gd name="T4" fmla="*/ 25 w 755"/>
                <a:gd name="T5" fmla="*/ 2213 h 2240"/>
                <a:gd name="T6" fmla="*/ 18 w 755"/>
                <a:gd name="T7" fmla="*/ 2132 h 2240"/>
                <a:gd name="T8" fmla="*/ 53 w 755"/>
                <a:gd name="T9" fmla="*/ 2103 h 2240"/>
                <a:gd name="T10" fmla="*/ 552 w 755"/>
                <a:gd name="T11" fmla="*/ 1501 h 2240"/>
                <a:gd name="T12" fmla="*/ 384 w 755"/>
                <a:gd name="T13" fmla="*/ 412 h 2240"/>
                <a:gd name="T14" fmla="*/ 78 w 755"/>
                <a:gd name="T15" fmla="*/ 134 h 2240"/>
                <a:gd name="T16" fmla="*/ 52 w 755"/>
                <a:gd name="T17" fmla="*/ 41 h 2240"/>
                <a:gd name="T18" fmla="*/ 150 w 755"/>
                <a:gd name="T19" fmla="*/ 23 h 2240"/>
                <a:gd name="T20" fmla="*/ 561 w 755"/>
                <a:gd name="T21" fmla="*/ 436 h 2240"/>
                <a:gd name="T22" fmla="*/ 752 w 755"/>
                <a:gd name="T23" fmla="*/ 1194 h 2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5" h="2240">
                  <a:moveTo>
                    <a:pt x="752" y="1194"/>
                  </a:moveTo>
                  <a:cubicBezTo>
                    <a:pt x="736" y="1594"/>
                    <a:pt x="527" y="1967"/>
                    <a:pt x="113" y="2220"/>
                  </a:cubicBezTo>
                  <a:cubicBezTo>
                    <a:pt x="80" y="2240"/>
                    <a:pt x="48" y="2237"/>
                    <a:pt x="25" y="2213"/>
                  </a:cubicBezTo>
                  <a:cubicBezTo>
                    <a:pt x="4" y="2191"/>
                    <a:pt x="0" y="2156"/>
                    <a:pt x="18" y="2132"/>
                  </a:cubicBezTo>
                  <a:cubicBezTo>
                    <a:pt x="27" y="2120"/>
                    <a:pt x="40" y="2110"/>
                    <a:pt x="53" y="2103"/>
                  </a:cubicBezTo>
                  <a:cubicBezTo>
                    <a:pt x="290" y="1961"/>
                    <a:pt x="461" y="1762"/>
                    <a:pt x="552" y="1501"/>
                  </a:cubicBezTo>
                  <a:cubicBezTo>
                    <a:pt x="687" y="1111"/>
                    <a:pt x="629" y="745"/>
                    <a:pt x="384" y="412"/>
                  </a:cubicBezTo>
                  <a:cubicBezTo>
                    <a:pt x="301" y="299"/>
                    <a:pt x="197" y="208"/>
                    <a:pt x="78" y="134"/>
                  </a:cubicBezTo>
                  <a:cubicBezTo>
                    <a:pt x="43" y="113"/>
                    <a:pt x="33" y="73"/>
                    <a:pt x="52" y="41"/>
                  </a:cubicBezTo>
                  <a:cubicBezTo>
                    <a:pt x="73" y="7"/>
                    <a:pt x="112" y="0"/>
                    <a:pt x="150" y="23"/>
                  </a:cubicBezTo>
                  <a:cubicBezTo>
                    <a:pt x="318" y="130"/>
                    <a:pt x="456" y="267"/>
                    <a:pt x="561" y="436"/>
                  </a:cubicBezTo>
                  <a:cubicBezTo>
                    <a:pt x="687" y="639"/>
                    <a:pt x="755" y="880"/>
                    <a:pt x="752" y="1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36" name="Freeform 22"/>
            <p:cNvSpPr>
              <a:spLocks/>
            </p:cNvSpPr>
            <p:nvPr/>
          </p:nvSpPr>
          <p:spPr bwMode="auto">
            <a:xfrm>
              <a:off x="3384" y="613"/>
              <a:ext cx="941" cy="5353"/>
            </a:xfrm>
            <a:custGeom>
              <a:avLst/>
              <a:gdLst>
                <a:gd name="T0" fmla="*/ 145 w 398"/>
                <a:gd name="T1" fmla="*/ 1295 h 2264"/>
                <a:gd name="T2" fmla="*/ 145 w 398"/>
                <a:gd name="T3" fmla="*/ 402 h 2264"/>
                <a:gd name="T4" fmla="*/ 125 w 398"/>
                <a:gd name="T5" fmla="*/ 369 h 2264"/>
                <a:gd name="T6" fmla="*/ 29 w 398"/>
                <a:gd name="T7" fmla="*/ 144 h 2264"/>
                <a:gd name="T8" fmla="*/ 242 w 398"/>
                <a:gd name="T9" fmla="*/ 17 h 2264"/>
                <a:gd name="T10" fmla="*/ 394 w 398"/>
                <a:gd name="T11" fmla="*/ 207 h 2264"/>
                <a:gd name="T12" fmla="*/ 288 w 398"/>
                <a:gd name="T13" fmla="*/ 369 h 2264"/>
                <a:gd name="T14" fmla="*/ 269 w 398"/>
                <a:gd name="T15" fmla="*/ 401 h 2264"/>
                <a:gd name="T16" fmla="*/ 269 w 398"/>
                <a:gd name="T17" fmla="*/ 2180 h 2264"/>
                <a:gd name="T18" fmla="*/ 269 w 398"/>
                <a:gd name="T19" fmla="*/ 2208 h 2264"/>
                <a:gd name="T20" fmla="*/ 207 w 398"/>
                <a:gd name="T21" fmla="*/ 2264 h 2264"/>
                <a:gd name="T22" fmla="*/ 145 w 398"/>
                <a:gd name="T23" fmla="*/ 2207 h 2264"/>
                <a:gd name="T24" fmla="*/ 145 w 398"/>
                <a:gd name="T25" fmla="*/ 2183 h 2264"/>
                <a:gd name="T26" fmla="*/ 145 w 398"/>
                <a:gd name="T27" fmla="*/ 1295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2264">
                  <a:moveTo>
                    <a:pt x="145" y="1295"/>
                  </a:moveTo>
                  <a:cubicBezTo>
                    <a:pt x="145" y="998"/>
                    <a:pt x="145" y="700"/>
                    <a:pt x="145" y="402"/>
                  </a:cubicBezTo>
                  <a:cubicBezTo>
                    <a:pt x="145" y="385"/>
                    <a:pt x="141" y="376"/>
                    <a:pt x="125" y="369"/>
                  </a:cubicBezTo>
                  <a:cubicBezTo>
                    <a:pt x="41" y="329"/>
                    <a:pt x="0" y="232"/>
                    <a:pt x="29" y="144"/>
                  </a:cubicBezTo>
                  <a:cubicBezTo>
                    <a:pt x="58" y="53"/>
                    <a:pt x="148" y="0"/>
                    <a:pt x="242" y="17"/>
                  </a:cubicBezTo>
                  <a:cubicBezTo>
                    <a:pt x="332" y="33"/>
                    <a:pt x="398" y="115"/>
                    <a:pt x="394" y="207"/>
                  </a:cubicBezTo>
                  <a:cubicBezTo>
                    <a:pt x="391" y="282"/>
                    <a:pt x="354" y="336"/>
                    <a:pt x="288" y="369"/>
                  </a:cubicBezTo>
                  <a:cubicBezTo>
                    <a:pt x="273" y="377"/>
                    <a:pt x="269" y="385"/>
                    <a:pt x="269" y="401"/>
                  </a:cubicBezTo>
                  <a:cubicBezTo>
                    <a:pt x="269" y="994"/>
                    <a:pt x="269" y="1587"/>
                    <a:pt x="269" y="2180"/>
                  </a:cubicBezTo>
                  <a:cubicBezTo>
                    <a:pt x="269" y="2189"/>
                    <a:pt x="270" y="2199"/>
                    <a:pt x="269" y="2208"/>
                  </a:cubicBezTo>
                  <a:cubicBezTo>
                    <a:pt x="266" y="2240"/>
                    <a:pt x="239" y="2264"/>
                    <a:pt x="207" y="2264"/>
                  </a:cubicBezTo>
                  <a:cubicBezTo>
                    <a:pt x="175" y="2264"/>
                    <a:pt x="148" y="2239"/>
                    <a:pt x="145" y="2207"/>
                  </a:cubicBezTo>
                  <a:cubicBezTo>
                    <a:pt x="144" y="2199"/>
                    <a:pt x="145" y="2191"/>
                    <a:pt x="145" y="2183"/>
                  </a:cubicBezTo>
                  <a:cubicBezTo>
                    <a:pt x="145" y="1887"/>
                    <a:pt x="145" y="1591"/>
                    <a:pt x="145" y="1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37" name="Freeform 23"/>
            <p:cNvSpPr>
              <a:spLocks/>
            </p:cNvSpPr>
            <p:nvPr/>
          </p:nvSpPr>
          <p:spPr bwMode="auto">
            <a:xfrm>
              <a:off x="1417" y="-1018"/>
              <a:ext cx="1463" cy="4279"/>
            </a:xfrm>
            <a:custGeom>
              <a:avLst/>
              <a:gdLst>
                <a:gd name="T0" fmla="*/ 0 w 619"/>
                <a:gd name="T1" fmla="*/ 850 h 1810"/>
                <a:gd name="T2" fmla="*/ 503 w 619"/>
                <a:gd name="T3" fmla="*/ 18 h 1810"/>
                <a:gd name="T4" fmla="*/ 579 w 619"/>
                <a:gd name="T5" fmla="*/ 32 h 1810"/>
                <a:gd name="T6" fmla="*/ 556 w 619"/>
                <a:gd name="T7" fmla="*/ 109 h 1810"/>
                <a:gd name="T8" fmla="*/ 281 w 619"/>
                <a:gd name="T9" fmla="*/ 360 h 1810"/>
                <a:gd name="T10" fmla="*/ 108 w 619"/>
                <a:gd name="T11" fmla="*/ 958 h 1810"/>
                <a:gd name="T12" fmla="*/ 582 w 619"/>
                <a:gd name="T13" fmla="*/ 1707 h 1810"/>
                <a:gd name="T14" fmla="*/ 616 w 619"/>
                <a:gd name="T15" fmla="*/ 1763 h 1810"/>
                <a:gd name="T16" fmla="*/ 578 w 619"/>
                <a:gd name="T17" fmla="*/ 1807 h 1810"/>
                <a:gd name="T18" fmla="*/ 533 w 619"/>
                <a:gd name="T19" fmla="*/ 1800 h 1810"/>
                <a:gd name="T20" fmla="*/ 69 w 619"/>
                <a:gd name="T21" fmla="*/ 1270 h 1810"/>
                <a:gd name="T22" fmla="*/ 0 w 619"/>
                <a:gd name="T23" fmla="*/ 850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9" h="1810">
                  <a:moveTo>
                    <a:pt x="0" y="850"/>
                  </a:moveTo>
                  <a:cubicBezTo>
                    <a:pt x="12" y="518"/>
                    <a:pt x="177" y="222"/>
                    <a:pt x="503" y="18"/>
                  </a:cubicBezTo>
                  <a:cubicBezTo>
                    <a:pt x="531" y="0"/>
                    <a:pt x="563" y="6"/>
                    <a:pt x="579" y="32"/>
                  </a:cubicBezTo>
                  <a:cubicBezTo>
                    <a:pt x="596" y="59"/>
                    <a:pt x="587" y="90"/>
                    <a:pt x="556" y="109"/>
                  </a:cubicBezTo>
                  <a:cubicBezTo>
                    <a:pt x="447" y="174"/>
                    <a:pt x="355" y="257"/>
                    <a:pt x="281" y="360"/>
                  </a:cubicBezTo>
                  <a:cubicBezTo>
                    <a:pt x="152" y="539"/>
                    <a:pt x="91" y="739"/>
                    <a:pt x="108" y="958"/>
                  </a:cubicBezTo>
                  <a:cubicBezTo>
                    <a:pt x="133" y="1291"/>
                    <a:pt x="295" y="1539"/>
                    <a:pt x="582" y="1707"/>
                  </a:cubicBezTo>
                  <a:cubicBezTo>
                    <a:pt x="604" y="1720"/>
                    <a:pt x="619" y="1737"/>
                    <a:pt x="616" y="1763"/>
                  </a:cubicBezTo>
                  <a:cubicBezTo>
                    <a:pt x="613" y="1786"/>
                    <a:pt x="601" y="1803"/>
                    <a:pt x="578" y="1807"/>
                  </a:cubicBezTo>
                  <a:cubicBezTo>
                    <a:pt x="564" y="1810"/>
                    <a:pt x="545" y="1807"/>
                    <a:pt x="533" y="1800"/>
                  </a:cubicBezTo>
                  <a:cubicBezTo>
                    <a:pt x="315" y="1678"/>
                    <a:pt x="160" y="1502"/>
                    <a:pt x="69" y="1270"/>
                  </a:cubicBezTo>
                  <a:cubicBezTo>
                    <a:pt x="22" y="1151"/>
                    <a:pt x="1" y="1028"/>
                    <a:pt x="0" y="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38" name="Freeform 24"/>
            <p:cNvSpPr>
              <a:spLocks/>
            </p:cNvSpPr>
            <p:nvPr/>
          </p:nvSpPr>
          <p:spPr bwMode="auto">
            <a:xfrm>
              <a:off x="4843" y="-1002"/>
              <a:ext cx="1435" cy="4256"/>
            </a:xfrm>
            <a:custGeom>
              <a:avLst/>
              <a:gdLst>
                <a:gd name="T0" fmla="*/ 607 w 607"/>
                <a:gd name="T1" fmla="*/ 895 h 1800"/>
                <a:gd name="T2" fmla="*/ 106 w 607"/>
                <a:gd name="T3" fmla="*/ 1774 h 1800"/>
                <a:gd name="T4" fmla="*/ 87 w 607"/>
                <a:gd name="T5" fmla="*/ 1786 h 1800"/>
                <a:gd name="T6" fmla="*/ 14 w 607"/>
                <a:gd name="T7" fmla="*/ 1766 h 1800"/>
                <a:gd name="T8" fmla="*/ 35 w 607"/>
                <a:gd name="T9" fmla="*/ 1693 h 1800"/>
                <a:gd name="T10" fmla="*/ 174 w 607"/>
                <a:gd name="T11" fmla="*/ 1595 h 1800"/>
                <a:gd name="T12" fmla="*/ 487 w 607"/>
                <a:gd name="T13" fmla="*/ 1032 h 1800"/>
                <a:gd name="T14" fmla="*/ 71 w 607"/>
                <a:gd name="T15" fmla="*/ 115 h 1800"/>
                <a:gd name="T16" fmla="*/ 37 w 607"/>
                <a:gd name="T17" fmla="*/ 53 h 1800"/>
                <a:gd name="T18" fmla="*/ 120 w 607"/>
                <a:gd name="T19" fmla="*/ 22 h 1800"/>
                <a:gd name="T20" fmla="*/ 294 w 607"/>
                <a:gd name="T21" fmla="*/ 159 h 1800"/>
                <a:gd name="T22" fmla="*/ 597 w 607"/>
                <a:gd name="T23" fmla="*/ 772 h 1800"/>
                <a:gd name="T24" fmla="*/ 607 w 607"/>
                <a:gd name="T25" fmla="*/ 895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7" h="1800">
                  <a:moveTo>
                    <a:pt x="607" y="895"/>
                  </a:moveTo>
                  <a:cubicBezTo>
                    <a:pt x="592" y="1274"/>
                    <a:pt x="429" y="1569"/>
                    <a:pt x="106" y="1774"/>
                  </a:cubicBezTo>
                  <a:cubicBezTo>
                    <a:pt x="100" y="1778"/>
                    <a:pt x="94" y="1783"/>
                    <a:pt x="87" y="1786"/>
                  </a:cubicBezTo>
                  <a:cubicBezTo>
                    <a:pt x="61" y="1800"/>
                    <a:pt x="28" y="1791"/>
                    <a:pt x="14" y="1766"/>
                  </a:cubicBezTo>
                  <a:cubicBezTo>
                    <a:pt x="0" y="1740"/>
                    <a:pt x="8" y="1712"/>
                    <a:pt x="35" y="1693"/>
                  </a:cubicBezTo>
                  <a:cubicBezTo>
                    <a:pt x="82" y="1661"/>
                    <a:pt x="131" y="1632"/>
                    <a:pt x="174" y="1595"/>
                  </a:cubicBezTo>
                  <a:cubicBezTo>
                    <a:pt x="348" y="1447"/>
                    <a:pt x="458" y="1259"/>
                    <a:pt x="487" y="1032"/>
                  </a:cubicBezTo>
                  <a:cubicBezTo>
                    <a:pt x="537" y="643"/>
                    <a:pt x="394" y="337"/>
                    <a:pt x="71" y="115"/>
                  </a:cubicBezTo>
                  <a:cubicBezTo>
                    <a:pt x="43" y="97"/>
                    <a:pt x="32" y="77"/>
                    <a:pt x="37" y="53"/>
                  </a:cubicBezTo>
                  <a:cubicBezTo>
                    <a:pt x="45" y="16"/>
                    <a:pt x="85" y="0"/>
                    <a:pt x="120" y="22"/>
                  </a:cubicBezTo>
                  <a:cubicBezTo>
                    <a:pt x="184" y="61"/>
                    <a:pt x="242" y="107"/>
                    <a:pt x="294" y="159"/>
                  </a:cubicBezTo>
                  <a:cubicBezTo>
                    <a:pt x="465" y="328"/>
                    <a:pt x="568" y="532"/>
                    <a:pt x="597" y="772"/>
                  </a:cubicBezTo>
                  <a:cubicBezTo>
                    <a:pt x="601" y="812"/>
                    <a:pt x="603" y="852"/>
                    <a:pt x="607" y="8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39" name="Freeform 25"/>
            <p:cNvSpPr>
              <a:spLocks/>
            </p:cNvSpPr>
            <p:nvPr/>
          </p:nvSpPr>
          <p:spPr bwMode="auto">
            <a:xfrm>
              <a:off x="2001" y="-493"/>
              <a:ext cx="1118" cy="3248"/>
            </a:xfrm>
            <a:custGeom>
              <a:avLst/>
              <a:gdLst>
                <a:gd name="T0" fmla="*/ 0 w 473"/>
                <a:gd name="T1" fmla="*/ 684 h 1374"/>
                <a:gd name="T2" fmla="*/ 369 w 473"/>
                <a:gd name="T3" fmla="*/ 20 h 1374"/>
                <a:gd name="T4" fmla="*/ 391 w 473"/>
                <a:gd name="T5" fmla="*/ 8 h 1374"/>
                <a:gd name="T6" fmla="*/ 440 w 473"/>
                <a:gd name="T7" fmla="*/ 22 h 1374"/>
                <a:gd name="T8" fmla="*/ 432 w 473"/>
                <a:gd name="T9" fmla="*/ 74 h 1374"/>
                <a:gd name="T10" fmla="*/ 414 w 473"/>
                <a:gd name="T11" fmla="*/ 86 h 1374"/>
                <a:gd name="T12" fmla="*/ 86 w 473"/>
                <a:gd name="T13" fmla="*/ 746 h 1374"/>
                <a:gd name="T14" fmla="*/ 432 w 473"/>
                <a:gd name="T15" fmla="*/ 1286 h 1374"/>
                <a:gd name="T16" fmla="*/ 451 w 473"/>
                <a:gd name="T17" fmla="*/ 1297 h 1374"/>
                <a:gd name="T18" fmla="*/ 464 w 473"/>
                <a:gd name="T19" fmla="*/ 1349 h 1374"/>
                <a:gd name="T20" fmla="*/ 414 w 473"/>
                <a:gd name="T21" fmla="*/ 1367 h 1374"/>
                <a:gd name="T22" fmla="*/ 398 w 473"/>
                <a:gd name="T23" fmla="*/ 1358 h 1374"/>
                <a:gd name="T24" fmla="*/ 10 w 473"/>
                <a:gd name="T25" fmla="*/ 784 h 1374"/>
                <a:gd name="T26" fmla="*/ 0 w 473"/>
                <a:gd name="T27" fmla="*/ 68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3" h="1374">
                  <a:moveTo>
                    <a:pt x="0" y="684"/>
                  </a:moveTo>
                  <a:cubicBezTo>
                    <a:pt x="11" y="397"/>
                    <a:pt x="131" y="176"/>
                    <a:pt x="369" y="20"/>
                  </a:cubicBezTo>
                  <a:cubicBezTo>
                    <a:pt x="376" y="15"/>
                    <a:pt x="383" y="11"/>
                    <a:pt x="391" y="8"/>
                  </a:cubicBezTo>
                  <a:cubicBezTo>
                    <a:pt x="410" y="0"/>
                    <a:pt x="430" y="6"/>
                    <a:pt x="440" y="22"/>
                  </a:cubicBezTo>
                  <a:cubicBezTo>
                    <a:pt x="451" y="39"/>
                    <a:pt x="448" y="61"/>
                    <a:pt x="432" y="74"/>
                  </a:cubicBezTo>
                  <a:cubicBezTo>
                    <a:pt x="426" y="79"/>
                    <a:pt x="420" y="82"/>
                    <a:pt x="414" y="86"/>
                  </a:cubicBezTo>
                  <a:cubicBezTo>
                    <a:pt x="177" y="243"/>
                    <a:pt x="62" y="463"/>
                    <a:pt x="86" y="746"/>
                  </a:cubicBezTo>
                  <a:cubicBezTo>
                    <a:pt x="107" y="984"/>
                    <a:pt x="229" y="1163"/>
                    <a:pt x="432" y="1286"/>
                  </a:cubicBezTo>
                  <a:cubicBezTo>
                    <a:pt x="439" y="1290"/>
                    <a:pt x="445" y="1293"/>
                    <a:pt x="451" y="1297"/>
                  </a:cubicBezTo>
                  <a:cubicBezTo>
                    <a:pt x="468" y="1310"/>
                    <a:pt x="473" y="1331"/>
                    <a:pt x="464" y="1349"/>
                  </a:cubicBezTo>
                  <a:cubicBezTo>
                    <a:pt x="455" y="1366"/>
                    <a:pt x="434" y="1374"/>
                    <a:pt x="414" y="1367"/>
                  </a:cubicBezTo>
                  <a:cubicBezTo>
                    <a:pt x="408" y="1365"/>
                    <a:pt x="403" y="1362"/>
                    <a:pt x="398" y="1358"/>
                  </a:cubicBezTo>
                  <a:cubicBezTo>
                    <a:pt x="178" y="1228"/>
                    <a:pt x="47" y="1038"/>
                    <a:pt x="10" y="784"/>
                  </a:cubicBezTo>
                  <a:cubicBezTo>
                    <a:pt x="5" y="750"/>
                    <a:pt x="3" y="715"/>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40" name="Freeform 26"/>
            <p:cNvSpPr>
              <a:spLocks/>
            </p:cNvSpPr>
            <p:nvPr/>
          </p:nvSpPr>
          <p:spPr bwMode="auto">
            <a:xfrm>
              <a:off x="4604" y="-491"/>
              <a:ext cx="1390" cy="3227"/>
            </a:xfrm>
            <a:custGeom>
              <a:avLst/>
              <a:gdLst>
                <a:gd name="T0" fmla="*/ 378 w 588"/>
                <a:gd name="T1" fmla="*/ 678 h 1365"/>
                <a:gd name="T2" fmla="*/ 53 w 588"/>
                <a:gd name="T3" fmla="*/ 91 h 1365"/>
                <a:gd name="T4" fmla="*/ 26 w 588"/>
                <a:gd name="T5" fmla="*/ 48 h 1365"/>
                <a:gd name="T6" fmla="*/ 90 w 588"/>
                <a:gd name="T7" fmla="*/ 20 h 1365"/>
                <a:gd name="T8" fmla="*/ 220 w 588"/>
                <a:gd name="T9" fmla="*/ 122 h 1365"/>
                <a:gd name="T10" fmla="*/ 77 w 588"/>
                <a:gd name="T11" fmla="*/ 1348 h 1365"/>
                <a:gd name="T12" fmla="*/ 59 w 588"/>
                <a:gd name="T13" fmla="*/ 1357 h 1365"/>
                <a:gd name="T14" fmla="*/ 9 w 588"/>
                <a:gd name="T15" fmla="*/ 1340 h 1365"/>
                <a:gd name="T16" fmla="*/ 20 w 588"/>
                <a:gd name="T17" fmla="*/ 1290 h 1365"/>
                <a:gd name="T18" fmla="*/ 35 w 588"/>
                <a:gd name="T19" fmla="*/ 1280 h 1365"/>
                <a:gd name="T20" fmla="*/ 372 w 588"/>
                <a:gd name="T21" fmla="*/ 765 h 1365"/>
                <a:gd name="T22" fmla="*/ 378 w 588"/>
                <a:gd name="T23" fmla="*/ 67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 h="1365">
                  <a:moveTo>
                    <a:pt x="378" y="678"/>
                  </a:moveTo>
                  <a:cubicBezTo>
                    <a:pt x="370" y="429"/>
                    <a:pt x="264" y="231"/>
                    <a:pt x="53" y="91"/>
                  </a:cubicBezTo>
                  <a:cubicBezTo>
                    <a:pt x="37" y="80"/>
                    <a:pt x="24" y="68"/>
                    <a:pt x="26" y="48"/>
                  </a:cubicBezTo>
                  <a:cubicBezTo>
                    <a:pt x="28" y="16"/>
                    <a:pt x="63" y="0"/>
                    <a:pt x="90" y="20"/>
                  </a:cubicBezTo>
                  <a:cubicBezTo>
                    <a:pt x="135" y="52"/>
                    <a:pt x="181" y="84"/>
                    <a:pt x="220" y="122"/>
                  </a:cubicBezTo>
                  <a:cubicBezTo>
                    <a:pt x="588" y="478"/>
                    <a:pt x="516" y="1086"/>
                    <a:pt x="77" y="1348"/>
                  </a:cubicBezTo>
                  <a:cubicBezTo>
                    <a:pt x="71" y="1351"/>
                    <a:pt x="66" y="1355"/>
                    <a:pt x="59" y="1357"/>
                  </a:cubicBezTo>
                  <a:cubicBezTo>
                    <a:pt x="40" y="1365"/>
                    <a:pt x="19" y="1357"/>
                    <a:pt x="9" y="1340"/>
                  </a:cubicBezTo>
                  <a:cubicBezTo>
                    <a:pt x="0" y="1323"/>
                    <a:pt x="4" y="1303"/>
                    <a:pt x="20" y="1290"/>
                  </a:cubicBezTo>
                  <a:cubicBezTo>
                    <a:pt x="24" y="1286"/>
                    <a:pt x="30" y="1283"/>
                    <a:pt x="35" y="1280"/>
                  </a:cubicBezTo>
                  <a:cubicBezTo>
                    <a:pt x="228" y="1161"/>
                    <a:pt x="340" y="989"/>
                    <a:pt x="372" y="765"/>
                  </a:cubicBezTo>
                  <a:cubicBezTo>
                    <a:pt x="376" y="738"/>
                    <a:pt x="376" y="709"/>
                    <a:pt x="378" y="6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cxnSp>
        <p:nvCxnSpPr>
          <p:cNvPr id="341" name="Straight Arrow Connector 340"/>
          <p:cNvCxnSpPr/>
          <p:nvPr/>
        </p:nvCxnSpPr>
        <p:spPr>
          <a:xfrm flipH="1" flipV="1">
            <a:off x="10309402" y="4103743"/>
            <a:ext cx="296648" cy="538014"/>
          </a:xfrm>
          <a:prstGeom prst="straightConnector1">
            <a:avLst/>
          </a:prstGeom>
          <a:ln w="12700" cap="rnd">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46" name="TextBox 345"/>
          <p:cNvSpPr txBox="1"/>
          <p:nvPr/>
        </p:nvSpPr>
        <p:spPr>
          <a:xfrm>
            <a:off x="9177111" y="5193118"/>
            <a:ext cx="621086" cy="224685"/>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Data Center Server</a:t>
            </a:r>
          </a:p>
        </p:txBody>
      </p:sp>
      <p:sp>
        <p:nvSpPr>
          <p:cNvPr id="347" name="TextBox 346"/>
          <p:cNvSpPr txBox="1"/>
          <p:nvPr/>
        </p:nvSpPr>
        <p:spPr>
          <a:xfrm>
            <a:off x="10326553" y="5029637"/>
            <a:ext cx="621086" cy="11234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Router</a:t>
            </a:r>
          </a:p>
        </p:txBody>
      </p:sp>
      <p:sp>
        <p:nvSpPr>
          <p:cNvPr id="348" name="TextBox 347"/>
          <p:cNvSpPr txBox="1"/>
          <p:nvPr/>
        </p:nvSpPr>
        <p:spPr>
          <a:xfrm>
            <a:off x="11428086" y="5153683"/>
            <a:ext cx="621086" cy="11234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Switches</a:t>
            </a:r>
          </a:p>
        </p:txBody>
      </p:sp>
      <p:sp>
        <p:nvSpPr>
          <p:cNvPr id="349" name="TextBox 348"/>
          <p:cNvSpPr txBox="1"/>
          <p:nvPr/>
        </p:nvSpPr>
        <p:spPr>
          <a:xfrm>
            <a:off x="9127000" y="3626039"/>
            <a:ext cx="792960" cy="2492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chemeClr val="bg1"/>
                </a:solidFill>
                <a:effectLst/>
                <a:uLnTx/>
                <a:uFillTx/>
              </a:rPr>
              <a:t>Wireless Access Point</a:t>
            </a:r>
          </a:p>
        </p:txBody>
      </p:sp>
      <p:cxnSp>
        <p:nvCxnSpPr>
          <p:cNvPr id="363" name="Straight Arrow Connector 362"/>
          <p:cNvCxnSpPr/>
          <p:nvPr/>
        </p:nvCxnSpPr>
        <p:spPr>
          <a:xfrm flipV="1">
            <a:off x="11595762" y="3980472"/>
            <a:ext cx="0" cy="566436"/>
          </a:xfrm>
          <a:prstGeom prst="straightConnector1">
            <a:avLst/>
          </a:prstGeom>
          <a:ln w="12700" cap="rnd">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74" name="TextBox 373"/>
          <p:cNvSpPr txBox="1"/>
          <p:nvPr/>
        </p:nvSpPr>
        <p:spPr>
          <a:xfrm>
            <a:off x="5986319" y="5806574"/>
            <a:ext cx="1965694" cy="1661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Without peer-to-peer</a:t>
            </a:r>
          </a:p>
        </p:txBody>
      </p:sp>
      <p:sp>
        <p:nvSpPr>
          <p:cNvPr id="375" name="TextBox 374"/>
          <p:cNvSpPr txBox="1"/>
          <p:nvPr/>
        </p:nvSpPr>
        <p:spPr>
          <a:xfrm>
            <a:off x="9707927" y="5806574"/>
            <a:ext cx="1965694" cy="1661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With peer-to-peer</a:t>
            </a:r>
          </a:p>
        </p:txBody>
      </p:sp>
      <p:cxnSp>
        <p:nvCxnSpPr>
          <p:cNvPr id="396" name="Straight Arrow Connector 395"/>
          <p:cNvCxnSpPr/>
          <p:nvPr/>
        </p:nvCxnSpPr>
        <p:spPr>
          <a:xfrm flipH="1" flipV="1">
            <a:off x="9961196" y="3103407"/>
            <a:ext cx="262205" cy="424861"/>
          </a:xfrm>
          <a:prstGeom prst="straightConnector1">
            <a:avLst/>
          </a:prstGeom>
          <a:ln w="12700" cap="rnd">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0860736" y="2952040"/>
            <a:ext cx="1390593" cy="1116758"/>
            <a:chOff x="10895769" y="1789915"/>
            <a:chExt cx="1390593" cy="1116758"/>
          </a:xfrm>
        </p:grpSpPr>
        <p:sp>
          <p:nvSpPr>
            <p:cNvPr id="351" name="Freeform 25"/>
            <p:cNvSpPr>
              <a:spLocks noChangeAspect="1" noEditPoints="1"/>
            </p:cNvSpPr>
            <p:nvPr/>
          </p:nvSpPr>
          <p:spPr bwMode="black">
            <a:xfrm>
              <a:off x="12023760" y="2711432"/>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52" name="Freeform 351"/>
            <p:cNvSpPr>
              <a:spLocks noChangeAspect="1"/>
            </p:cNvSpPr>
            <p:nvPr/>
          </p:nvSpPr>
          <p:spPr bwMode="black">
            <a:xfrm flipH="1">
              <a:off x="10895769" y="2243253"/>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53" name="Freeform 352"/>
            <p:cNvSpPr>
              <a:spLocks noChangeAspect="1"/>
            </p:cNvSpPr>
            <p:nvPr/>
          </p:nvSpPr>
          <p:spPr bwMode="black">
            <a:xfrm>
              <a:off x="11456598" y="2525547"/>
              <a:ext cx="333542" cy="262602"/>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54" name="Freeform 353"/>
            <p:cNvSpPr>
              <a:spLocks noChangeAspect="1"/>
            </p:cNvSpPr>
            <p:nvPr/>
          </p:nvSpPr>
          <p:spPr bwMode="black">
            <a:xfrm flipH="1">
              <a:off x="10895769" y="2696592"/>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55" name="Freeform 354"/>
            <p:cNvSpPr>
              <a:spLocks noChangeAspect="1"/>
            </p:cNvSpPr>
            <p:nvPr/>
          </p:nvSpPr>
          <p:spPr bwMode="black">
            <a:xfrm flipH="1">
              <a:off x="10895769" y="1789915"/>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57" name="Freeform 356"/>
            <p:cNvSpPr>
              <a:spLocks noChangeAspect="1"/>
            </p:cNvSpPr>
            <p:nvPr/>
          </p:nvSpPr>
          <p:spPr bwMode="black">
            <a:xfrm>
              <a:off x="11456598" y="1945318"/>
              <a:ext cx="333542" cy="262602"/>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58" name="Freeform 25"/>
            <p:cNvSpPr>
              <a:spLocks noChangeAspect="1" noEditPoints="1"/>
            </p:cNvSpPr>
            <p:nvPr/>
          </p:nvSpPr>
          <p:spPr bwMode="black">
            <a:xfrm>
              <a:off x="12023760" y="2258093"/>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59" name="Freeform 25"/>
            <p:cNvSpPr>
              <a:spLocks noChangeAspect="1" noEditPoints="1"/>
            </p:cNvSpPr>
            <p:nvPr/>
          </p:nvSpPr>
          <p:spPr bwMode="black">
            <a:xfrm>
              <a:off x="12023760" y="1804755"/>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cxnSp>
          <p:nvCxnSpPr>
            <p:cNvPr id="380" name="Straight Arrow Connector 379"/>
            <p:cNvCxnSpPr/>
            <p:nvPr/>
          </p:nvCxnSpPr>
          <p:spPr>
            <a:xfrm flipV="1">
              <a:off x="11623369" y="2228027"/>
              <a:ext cx="0" cy="28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11222977" y="2052626"/>
              <a:ext cx="775108" cy="617349"/>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12148198" y="2012668"/>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2148198" y="24665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V="1">
              <a:off x="11215643" y="269107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11061891" y="24665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11061891" y="20093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11222977" y="1879196"/>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11222977" y="2368789"/>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11255170" y="2052626"/>
              <a:ext cx="775108" cy="617349"/>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flipV="1">
              <a:off x="11804796" y="269107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11804796" y="195195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11207331" y="195195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11215643" y="2159403"/>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flipV="1">
              <a:off x="11806578" y="2159403"/>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11237633" y="2436610"/>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11799287" y="2436610"/>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11222977" y="2868547"/>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flipV="1">
              <a:off x="11229498" y="2046052"/>
              <a:ext cx="350826" cy="45926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11683772" y="2046052"/>
              <a:ext cx="350826" cy="45926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11271453" y="2226955"/>
              <a:ext cx="283370" cy="42913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flipV="1">
              <a:off x="11698983" y="2226955"/>
              <a:ext cx="299102" cy="439234"/>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9215457" y="2058414"/>
            <a:ext cx="1390593" cy="1116758"/>
            <a:chOff x="10895769" y="1789915"/>
            <a:chExt cx="1390593" cy="1116758"/>
          </a:xfrm>
        </p:grpSpPr>
        <p:sp>
          <p:nvSpPr>
            <p:cNvPr id="172" name="Freeform 25"/>
            <p:cNvSpPr>
              <a:spLocks noChangeAspect="1" noEditPoints="1"/>
            </p:cNvSpPr>
            <p:nvPr/>
          </p:nvSpPr>
          <p:spPr bwMode="black">
            <a:xfrm>
              <a:off x="12023760" y="2711432"/>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73" name="Freeform 172"/>
            <p:cNvSpPr>
              <a:spLocks noChangeAspect="1"/>
            </p:cNvSpPr>
            <p:nvPr/>
          </p:nvSpPr>
          <p:spPr bwMode="black">
            <a:xfrm flipH="1">
              <a:off x="10895769" y="2243253"/>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74" name="Freeform 173"/>
            <p:cNvSpPr>
              <a:spLocks noChangeAspect="1"/>
            </p:cNvSpPr>
            <p:nvPr/>
          </p:nvSpPr>
          <p:spPr bwMode="black">
            <a:xfrm>
              <a:off x="11456598" y="2525547"/>
              <a:ext cx="333542" cy="262602"/>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5" name="Freeform 174"/>
            <p:cNvSpPr>
              <a:spLocks noChangeAspect="1"/>
            </p:cNvSpPr>
            <p:nvPr/>
          </p:nvSpPr>
          <p:spPr bwMode="black">
            <a:xfrm flipH="1">
              <a:off x="10895769" y="2696592"/>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76" name="Freeform 175"/>
            <p:cNvSpPr>
              <a:spLocks noChangeAspect="1"/>
            </p:cNvSpPr>
            <p:nvPr/>
          </p:nvSpPr>
          <p:spPr bwMode="black">
            <a:xfrm flipH="1">
              <a:off x="10895769" y="1789915"/>
              <a:ext cx="327208" cy="210081"/>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77" name="Freeform 176"/>
            <p:cNvSpPr>
              <a:spLocks noChangeAspect="1"/>
            </p:cNvSpPr>
            <p:nvPr/>
          </p:nvSpPr>
          <p:spPr bwMode="black">
            <a:xfrm>
              <a:off x="11456598" y="1945318"/>
              <a:ext cx="333542" cy="262602"/>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8" name="Freeform 25"/>
            <p:cNvSpPr>
              <a:spLocks noChangeAspect="1" noEditPoints="1"/>
            </p:cNvSpPr>
            <p:nvPr/>
          </p:nvSpPr>
          <p:spPr bwMode="black">
            <a:xfrm>
              <a:off x="12023760" y="2258093"/>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79" name="Freeform 25"/>
            <p:cNvSpPr>
              <a:spLocks noChangeAspect="1" noEditPoints="1"/>
            </p:cNvSpPr>
            <p:nvPr/>
          </p:nvSpPr>
          <p:spPr bwMode="black">
            <a:xfrm>
              <a:off x="12023760" y="1804755"/>
              <a:ext cx="262602" cy="180401"/>
            </a:xfrm>
            <a:custGeom>
              <a:avLst/>
              <a:gdLst>
                <a:gd name="T0" fmla="*/ 2442 w 2470"/>
                <a:gd name="T1" fmla="*/ 0 h 1695"/>
                <a:gd name="T2" fmla="*/ 28 w 2470"/>
                <a:gd name="T3" fmla="*/ 0 h 1695"/>
                <a:gd name="T4" fmla="*/ 0 w 2470"/>
                <a:gd name="T5" fmla="*/ 28 h 1695"/>
                <a:gd name="T6" fmla="*/ 0 w 2470"/>
                <a:gd name="T7" fmla="*/ 1667 h 1695"/>
                <a:gd name="T8" fmla="*/ 28 w 2470"/>
                <a:gd name="T9" fmla="*/ 1695 h 1695"/>
                <a:gd name="T10" fmla="*/ 2442 w 2470"/>
                <a:gd name="T11" fmla="*/ 1695 h 1695"/>
                <a:gd name="T12" fmla="*/ 2470 w 2470"/>
                <a:gd name="T13" fmla="*/ 1667 h 1695"/>
                <a:gd name="T14" fmla="*/ 2470 w 2470"/>
                <a:gd name="T15" fmla="*/ 28 h 1695"/>
                <a:gd name="T16" fmla="*/ 2442 w 2470"/>
                <a:gd name="T17" fmla="*/ 0 h 1695"/>
                <a:gd name="T18" fmla="*/ 2345 w 2470"/>
                <a:gd name="T19" fmla="*/ 1593 h 1695"/>
                <a:gd name="T20" fmla="*/ 124 w 2470"/>
                <a:gd name="T21" fmla="*/ 1593 h 1695"/>
                <a:gd name="T22" fmla="*/ 124 w 2470"/>
                <a:gd name="T23" fmla="*/ 101 h 1695"/>
                <a:gd name="T24" fmla="*/ 2345 w 2470"/>
                <a:gd name="T25" fmla="*/ 101 h 1695"/>
                <a:gd name="T26" fmla="*/ 2345 w 2470"/>
                <a:gd name="T27" fmla="*/ 1593 h 1695"/>
                <a:gd name="T28" fmla="*/ 2403 w 2470"/>
                <a:gd name="T29" fmla="*/ 880 h 1695"/>
                <a:gd name="T30" fmla="*/ 2372 w 2470"/>
                <a:gd name="T31" fmla="*/ 876 h 1695"/>
                <a:gd name="T32" fmla="*/ 2372 w 2470"/>
                <a:gd name="T33" fmla="*/ 850 h 1695"/>
                <a:gd name="T34" fmla="*/ 2403 w 2470"/>
                <a:gd name="T35" fmla="*/ 850 h 1695"/>
                <a:gd name="T36" fmla="*/ 2403 w 2470"/>
                <a:gd name="T37" fmla="*/ 880 h 1695"/>
                <a:gd name="T38" fmla="*/ 2403 w 2470"/>
                <a:gd name="T39" fmla="*/ 847 h 1695"/>
                <a:gd name="T40" fmla="*/ 2372 w 2470"/>
                <a:gd name="T41" fmla="*/ 847 h 1695"/>
                <a:gd name="T42" fmla="*/ 2372 w 2470"/>
                <a:gd name="T43" fmla="*/ 822 h 1695"/>
                <a:gd name="T44" fmla="*/ 2403 w 2470"/>
                <a:gd name="T45" fmla="*/ 818 h 1695"/>
                <a:gd name="T46" fmla="*/ 2403 w 2470"/>
                <a:gd name="T47" fmla="*/ 847 h 1695"/>
                <a:gd name="T48" fmla="*/ 2446 w 2470"/>
                <a:gd name="T49" fmla="*/ 886 h 1695"/>
                <a:gd name="T50" fmla="*/ 2406 w 2470"/>
                <a:gd name="T51" fmla="*/ 880 h 1695"/>
                <a:gd name="T52" fmla="*/ 2406 w 2470"/>
                <a:gd name="T53" fmla="*/ 850 h 1695"/>
                <a:gd name="T54" fmla="*/ 2446 w 2470"/>
                <a:gd name="T55" fmla="*/ 850 h 1695"/>
                <a:gd name="T56" fmla="*/ 2446 w 2470"/>
                <a:gd name="T57" fmla="*/ 886 h 1695"/>
                <a:gd name="T58" fmla="*/ 2446 w 2470"/>
                <a:gd name="T59" fmla="*/ 847 h 1695"/>
                <a:gd name="T60" fmla="*/ 2406 w 2470"/>
                <a:gd name="T61" fmla="*/ 847 h 1695"/>
                <a:gd name="T62" fmla="*/ 2406 w 2470"/>
                <a:gd name="T63" fmla="*/ 818 h 1695"/>
                <a:gd name="T64" fmla="*/ 2446 w 2470"/>
                <a:gd name="T65" fmla="*/ 812 h 1695"/>
                <a:gd name="T66" fmla="*/ 2446 w 2470"/>
                <a:gd name="T67" fmla="*/ 847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0" h="1695">
                  <a:moveTo>
                    <a:pt x="2442" y="0"/>
                  </a:moveTo>
                  <a:cubicBezTo>
                    <a:pt x="28" y="0"/>
                    <a:pt x="28" y="0"/>
                    <a:pt x="28" y="0"/>
                  </a:cubicBezTo>
                  <a:cubicBezTo>
                    <a:pt x="12" y="0"/>
                    <a:pt x="0" y="12"/>
                    <a:pt x="0" y="28"/>
                  </a:cubicBezTo>
                  <a:cubicBezTo>
                    <a:pt x="0" y="1667"/>
                    <a:pt x="0" y="1667"/>
                    <a:pt x="0" y="1667"/>
                  </a:cubicBezTo>
                  <a:cubicBezTo>
                    <a:pt x="0" y="1682"/>
                    <a:pt x="12" y="1695"/>
                    <a:pt x="28" y="1695"/>
                  </a:cubicBezTo>
                  <a:cubicBezTo>
                    <a:pt x="2442" y="1695"/>
                    <a:pt x="2442" y="1695"/>
                    <a:pt x="2442" y="1695"/>
                  </a:cubicBezTo>
                  <a:cubicBezTo>
                    <a:pt x="2458" y="1695"/>
                    <a:pt x="2470" y="1682"/>
                    <a:pt x="2470" y="1667"/>
                  </a:cubicBezTo>
                  <a:cubicBezTo>
                    <a:pt x="2470" y="28"/>
                    <a:pt x="2470" y="28"/>
                    <a:pt x="2470" y="28"/>
                  </a:cubicBezTo>
                  <a:cubicBezTo>
                    <a:pt x="2470" y="12"/>
                    <a:pt x="2458" y="0"/>
                    <a:pt x="2442" y="0"/>
                  </a:cubicBezTo>
                  <a:close/>
                  <a:moveTo>
                    <a:pt x="2345" y="1593"/>
                  </a:moveTo>
                  <a:cubicBezTo>
                    <a:pt x="124" y="1593"/>
                    <a:pt x="124" y="1593"/>
                    <a:pt x="124" y="1593"/>
                  </a:cubicBezTo>
                  <a:cubicBezTo>
                    <a:pt x="124" y="101"/>
                    <a:pt x="124" y="101"/>
                    <a:pt x="124" y="101"/>
                  </a:cubicBezTo>
                  <a:cubicBezTo>
                    <a:pt x="2345" y="101"/>
                    <a:pt x="2345" y="101"/>
                    <a:pt x="2345" y="101"/>
                  </a:cubicBezTo>
                  <a:lnTo>
                    <a:pt x="2345" y="1593"/>
                  </a:lnTo>
                  <a:close/>
                  <a:moveTo>
                    <a:pt x="2403" y="880"/>
                  </a:moveTo>
                  <a:cubicBezTo>
                    <a:pt x="2372" y="876"/>
                    <a:pt x="2372" y="876"/>
                    <a:pt x="2372" y="876"/>
                  </a:cubicBezTo>
                  <a:cubicBezTo>
                    <a:pt x="2372" y="850"/>
                    <a:pt x="2372" y="850"/>
                    <a:pt x="2372" y="850"/>
                  </a:cubicBezTo>
                  <a:cubicBezTo>
                    <a:pt x="2403" y="850"/>
                    <a:pt x="2403" y="850"/>
                    <a:pt x="2403" y="850"/>
                  </a:cubicBezTo>
                  <a:lnTo>
                    <a:pt x="2403" y="880"/>
                  </a:lnTo>
                  <a:close/>
                  <a:moveTo>
                    <a:pt x="2403" y="847"/>
                  </a:moveTo>
                  <a:cubicBezTo>
                    <a:pt x="2372" y="847"/>
                    <a:pt x="2372" y="847"/>
                    <a:pt x="2372" y="847"/>
                  </a:cubicBezTo>
                  <a:cubicBezTo>
                    <a:pt x="2372" y="822"/>
                    <a:pt x="2372" y="822"/>
                    <a:pt x="2372" y="822"/>
                  </a:cubicBezTo>
                  <a:cubicBezTo>
                    <a:pt x="2403" y="818"/>
                    <a:pt x="2403" y="818"/>
                    <a:pt x="2403" y="818"/>
                  </a:cubicBezTo>
                  <a:lnTo>
                    <a:pt x="2403" y="847"/>
                  </a:lnTo>
                  <a:close/>
                  <a:moveTo>
                    <a:pt x="2446" y="886"/>
                  </a:moveTo>
                  <a:cubicBezTo>
                    <a:pt x="2406" y="880"/>
                    <a:pt x="2406" y="880"/>
                    <a:pt x="2406" y="880"/>
                  </a:cubicBezTo>
                  <a:cubicBezTo>
                    <a:pt x="2406" y="850"/>
                    <a:pt x="2406" y="850"/>
                    <a:pt x="2406" y="850"/>
                  </a:cubicBezTo>
                  <a:cubicBezTo>
                    <a:pt x="2446" y="850"/>
                    <a:pt x="2446" y="850"/>
                    <a:pt x="2446" y="850"/>
                  </a:cubicBezTo>
                  <a:lnTo>
                    <a:pt x="2446" y="886"/>
                  </a:lnTo>
                  <a:close/>
                  <a:moveTo>
                    <a:pt x="2446" y="847"/>
                  </a:moveTo>
                  <a:cubicBezTo>
                    <a:pt x="2406" y="847"/>
                    <a:pt x="2406" y="847"/>
                    <a:pt x="2406" y="847"/>
                  </a:cubicBezTo>
                  <a:cubicBezTo>
                    <a:pt x="2406" y="818"/>
                    <a:pt x="2406" y="818"/>
                    <a:pt x="2406" y="818"/>
                  </a:cubicBezTo>
                  <a:cubicBezTo>
                    <a:pt x="2446" y="812"/>
                    <a:pt x="2446" y="812"/>
                    <a:pt x="2446" y="812"/>
                  </a:cubicBezTo>
                  <a:lnTo>
                    <a:pt x="2446" y="847"/>
                  </a:ln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cxnSp>
          <p:nvCxnSpPr>
            <p:cNvPr id="180" name="Straight Arrow Connector 179"/>
            <p:cNvCxnSpPr/>
            <p:nvPr/>
          </p:nvCxnSpPr>
          <p:spPr>
            <a:xfrm flipV="1">
              <a:off x="11623369" y="2228027"/>
              <a:ext cx="0" cy="28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flipV="1">
              <a:off x="11222977" y="2052626"/>
              <a:ext cx="775108" cy="617349"/>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12148198" y="2012668"/>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12148198" y="24665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V="1">
              <a:off x="11215643" y="269107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11061891" y="24665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11061891" y="2009367"/>
              <a:ext cx="0" cy="215598"/>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flipV="1">
              <a:off x="11222977" y="1879196"/>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flipV="1">
              <a:off x="11222977" y="2368789"/>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11255170" y="2052626"/>
              <a:ext cx="775108" cy="617349"/>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flipV="1">
              <a:off x="11804796" y="269107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a:off x="11804796" y="195195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11207331" y="1951959"/>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V="1">
              <a:off x="11215643" y="2159403"/>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flipV="1">
              <a:off x="11806578" y="2159403"/>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11237633" y="2436610"/>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11799287" y="2436610"/>
              <a:ext cx="204307" cy="11481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flipV="1">
              <a:off x="11222977" y="2868547"/>
              <a:ext cx="775108" cy="5985"/>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flipV="1">
              <a:off x="11229498" y="2046052"/>
              <a:ext cx="350826" cy="45926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11683772" y="2046052"/>
              <a:ext cx="350826" cy="45926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11271453" y="2226955"/>
              <a:ext cx="283370" cy="429136"/>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flipV="1">
              <a:off x="11698983" y="2226955"/>
              <a:ext cx="299102" cy="439234"/>
            </a:xfrm>
            <a:prstGeom prst="straightConnector1">
              <a:avLst/>
            </a:prstGeom>
            <a:ln w="12700" cap="rnd">
              <a:solidFill>
                <a:schemeClr val="bg1"/>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770386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427353"/>
            <a:ext cx="12436475" cy="4573054"/>
            <a:chOff x="0" y="2427353"/>
            <a:chExt cx="12436475" cy="4573054"/>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5012"/>
            <a:stretch/>
          </p:blipFill>
          <p:spPr>
            <a:xfrm>
              <a:off x="0" y="2427353"/>
              <a:ext cx="12435840" cy="4573054"/>
            </a:xfrm>
            <a:prstGeom prst="rect">
              <a:avLst/>
            </a:prstGeom>
            <a:solidFill>
              <a:srgbClr val="010A07"/>
            </a:solidFill>
            <a:ln>
              <a:noFill/>
            </a:ln>
          </p:spPr>
        </p:pic>
        <p:sp>
          <p:nvSpPr>
            <p:cNvPr id="16" name="Rectangle 15"/>
            <p:cNvSpPr/>
            <p:nvPr/>
          </p:nvSpPr>
          <p:spPr bwMode="auto">
            <a:xfrm>
              <a:off x="0" y="2427353"/>
              <a:ext cx="12436475" cy="4570835"/>
            </a:xfrm>
            <a:prstGeom prst="rect">
              <a:avLst/>
            </a:prstGeom>
            <a:solidFill>
              <a:srgbClr val="010A07">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7" name="TextBox 16"/>
          <p:cNvSpPr txBox="1"/>
          <p:nvPr/>
        </p:nvSpPr>
        <p:spPr>
          <a:xfrm>
            <a:off x="691030" y="3231638"/>
            <a:ext cx="2671083" cy="332399"/>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Windows Update</a:t>
            </a:r>
          </a:p>
        </p:txBody>
      </p:sp>
      <p:sp>
        <p:nvSpPr>
          <p:cNvPr id="18" name="TextBox 17"/>
          <p:cNvSpPr txBox="1"/>
          <p:nvPr/>
        </p:nvSpPr>
        <p:spPr>
          <a:xfrm>
            <a:off x="6405788" y="2899240"/>
            <a:ext cx="2499216" cy="664797"/>
          </a:xfrm>
          <a:prstGeom prst="rect">
            <a:avLst/>
          </a:prstGeom>
          <a:noFill/>
        </p:spPr>
        <p:txBody>
          <a:bodyPr wrap="square" lIns="0" tIns="0" rIns="0" bIns="0" rtlCol="0" anchor="t" anchorCtr="0">
            <a:spAutoFit/>
          </a:bodyPr>
          <a:lstStyle>
            <a:defPPr>
              <a:defRPr lang="en-US"/>
            </a:defPPr>
            <a:lvl1pPr>
              <a:lnSpc>
                <a:spcPct val="90000"/>
              </a:lnSpc>
              <a:spcAft>
                <a:spcPts val="600"/>
              </a:spcAft>
              <a:defRPr sz="320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Windows Server Update Services</a:t>
            </a:r>
          </a:p>
        </p:txBody>
      </p:sp>
      <p:sp>
        <p:nvSpPr>
          <p:cNvPr id="23" name="Rectangle 22"/>
          <p:cNvSpPr/>
          <p:nvPr/>
        </p:nvSpPr>
        <p:spPr bwMode="auto">
          <a:xfrm>
            <a:off x="3532308" y="2899240"/>
            <a:ext cx="2563916" cy="6647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base" latinLnBrk="0" hangingPunct="1">
              <a:lnSpc>
                <a:spcPct val="90000"/>
              </a:lnSpc>
              <a:spcBef>
                <a:spcPct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Windows Update for Business</a:t>
            </a:r>
          </a:p>
        </p:txBody>
      </p:sp>
      <p:sp>
        <p:nvSpPr>
          <p:cNvPr id="2" name="Title 1"/>
          <p:cNvSpPr>
            <a:spLocks noGrp="1"/>
          </p:cNvSpPr>
          <p:nvPr>
            <p:ph type="title"/>
          </p:nvPr>
        </p:nvSpPr>
        <p:spPr>
          <a:xfrm>
            <a:off x="274639" y="295274"/>
            <a:ext cx="11889564" cy="917575"/>
          </a:xfrm>
        </p:spPr>
        <p:txBody>
          <a:bodyPr/>
          <a:lstStyle/>
          <a:p>
            <a:r>
              <a:rPr lang="en-US" dirty="0"/>
              <a:t>Identifying a tool to use</a:t>
            </a:r>
          </a:p>
        </p:txBody>
      </p:sp>
      <p:sp>
        <p:nvSpPr>
          <p:cNvPr id="20" name="Rectangle 19"/>
          <p:cNvSpPr/>
          <p:nvPr/>
        </p:nvSpPr>
        <p:spPr bwMode="auto">
          <a:xfrm>
            <a:off x="544242"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Upgrades installed as they are released (subject to throttling)</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Delivery optimization for peer-to-peer distribution</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Only option for Windows 10 Home</a:t>
            </a:r>
          </a:p>
        </p:txBody>
      </p:sp>
      <p:sp>
        <p:nvSpPr>
          <p:cNvPr id="30" name="Rectangle 29"/>
          <p:cNvSpPr/>
          <p:nvPr/>
        </p:nvSpPr>
        <p:spPr bwMode="auto">
          <a:xfrm>
            <a:off x="3368013"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Cloud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Upgrades can be deferred</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Builds on top of Windows Update</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Uses Windows Update for content</a:t>
            </a:r>
          </a:p>
        </p:txBody>
      </p:sp>
      <p:sp>
        <p:nvSpPr>
          <p:cNvPr id="31" name="Rectangle 30"/>
          <p:cNvSpPr/>
          <p:nvPr/>
        </p:nvSpPr>
        <p:spPr bwMode="auto">
          <a:xfrm>
            <a:off x="6191784"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On-</a:t>
            </a:r>
            <a:r>
              <a:rPr kumimoji="0" lang="en-US" sz="16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Prem</a:t>
            </a: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Upgrades are deployed when you approve them</a:t>
            </a:r>
          </a:p>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Content distributed from WSUS servers</a:t>
            </a:r>
          </a:p>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Requires KB3095113</a:t>
            </a:r>
          </a:p>
          <a:p>
            <a:pPr marL="0" marR="0" lvl="0" indent="0" defTabSz="932472" eaLnBrk="1" fontAlgn="base" latinLnBrk="0" hangingPunct="1">
              <a:lnSpc>
                <a:spcPct val="90000"/>
              </a:lnSpc>
              <a:spcBef>
                <a:spcPct val="0"/>
              </a:spcBef>
              <a:spcAft>
                <a:spcPts val="6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BranchCache to reduce bandwidth</a:t>
            </a:r>
          </a:p>
        </p:txBody>
      </p:sp>
      <p:sp>
        <p:nvSpPr>
          <p:cNvPr id="21" name="TextBox 20"/>
          <p:cNvSpPr txBox="1"/>
          <p:nvPr/>
        </p:nvSpPr>
        <p:spPr>
          <a:xfrm>
            <a:off x="9195779" y="2899240"/>
            <a:ext cx="3195725" cy="664797"/>
          </a:xfrm>
          <a:prstGeom prst="rect">
            <a:avLst/>
          </a:prstGeom>
          <a:noFill/>
        </p:spPr>
        <p:txBody>
          <a:bodyPr wrap="square" lIns="0" tIns="0" rIns="0" bIns="0" rtlCol="0" anchor="t" anchorCtr="0">
            <a:spAutoFit/>
          </a:bodyPr>
          <a:lstStyle>
            <a:defPPr>
              <a:defRPr lang="en-US"/>
            </a:defPPr>
            <a:lvl1pPr>
              <a:lnSpc>
                <a:spcPct val="90000"/>
              </a:lnSpc>
              <a:spcAft>
                <a:spcPts val="600"/>
              </a:spcAft>
              <a:defRPr sz="320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System Center Configuration Manager</a:t>
            </a:r>
          </a:p>
        </p:txBody>
      </p:sp>
      <p:sp>
        <p:nvSpPr>
          <p:cNvPr id="22" name="Rectangle 21"/>
          <p:cNvSpPr/>
          <p:nvPr/>
        </p:nvSpPr>
        <p:spPr bwMode="auto">
          <a:xfrm>
            <a:off x="9015554" y="3654212"/>
            <a:ext cx="2743200" cy="29260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On-</a:t>
            </a:r>
            <a:r>
              <a:rPr kumimoji="0" lang="en-US" sz="16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Prem</a:t>
            </a: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Choice of task sequence-based upgrades or (with </a:t>
            </a:r>
            <a:r>
              <a:rPr kumimoji="0" lang="en-US" sz="16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vNext</a:t>
            </a: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 software update capabilities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Content distributed from </a:t>
            </a:r>
            <a:r>
              <a:rPr kumimoji="0" lang="en-US" sz="16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ConfigMgr</a:t>
            </a: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 DPs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BranchCache to reduce bandwidth</a:t>
            </a:r>
          </a:p>
        </p:txBody>
      </p:sp>
    </p:spTree>
    <p:extLst>
      <p:ext uri="{BB962C8B-B14F-4D97-AF65-F5344CB8AC3E}">
        <p14:creationId xmlns:p14="http://schemas.microsoft.com/office/powerpoint/2010/main" val="20250687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4" name="Picture 56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82" y="497"/>
            <a:ext cx="12434711" cy="6993533"/>
          </a:xfrm>
          <a:prstGeom prst="rect">
            <a:avLst/>
          </a:prstGeom>
        </p:spPr>
      </p:pic>
      <p:grpSp>
        <p:nvGrpSpPr>
          <p:cNvPr id="10" name="Group 9"/>
          <p:cNvGrpSpPr/>
          <p:nvPr/>
        </p:nvGrpSpPr>
        <p:grpSpPr>
          <a:xfrm>
            <a:off x="60487" y="1468311"/>
            <a:ext cx="12088686" cy="5604668"/>
            <a:chOff x="84138" y="1392238"/>
            <a:chExt cx="12090401" cy="5605463"/>
          </a:xfrm>
          <a:solidFill>
            <a:schemeClr val="bg1">
              <a:lumMod val="95000"/>
            </a:schemeClr>
          </a:solidFill>
        </p:grpSpPr>
        <p:sp>
          <p:nvSpPr>
            <p:cNvPr id="11" name="Rectangle 5"/>
            <p:cNvSpPr>
              <a:spLocks noChangeArrowheads="1"/>
            </p:cNvSpPr>
            <p:nvPr/>
          </p:nvSpPr>
          <p:spPr bwMode="auto">
            <a:xfrm>
              <a:off x="10328276" y="3046413"/>
              <a:ext cx="4746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 name="Rectangle 6"/>
            <p:cNvSpPr>
              <a:spLocks noChangeArrowheads="1"/>
            </p:cNvSpPr>
            <p:nvPr/>
          </p:nvSpPr>
          <p:spPr bwMode="auto">
            <a:xfrm>
              <a:off x="10328276" y="2982913"/>
              <a:ext cx="474663"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 name="Rectangle 7"/>
            <p:cNvSpPr>
              <a:spLocks noChangeArrowheads="1"/>
            </p:cNvSpPr>
            <p:nvPr/>
          </p:nvSpPr>
          <p:spPr bwMode="auto">
            <a:xfrm>
              <a:off x="11879263" y="3508376"/>
              <a:ext cx="179388"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 name="Rectangle 8"/>
            <p:cNvSpPr>
              <a:spLocks noChangeArrowheads="1"/>
            </p:cNvSpPr>
            <p:nvPr/>
          </p:nvSpPr>
          <p:spPr bwMode="auto">
            <a:xfrm>
              <a:off x="11879263" y="3611563"/>
              <a:ext cx="13716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 name="Rectangle 9"/>
            <p:cNvSpPr>
              <a:spLocks noChangeArrowheads="1"/>
            </p:cNvSpPr>
            <p:nvPr/>
          </p:nvSpPr>
          <p:spPr bwMode="auto">
            <a:xfrm>
              <a:off x="11879263" y="3687763"/>
              <a:ext cx="1793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 name="Rectangle 11"/>
            <p:cNvSpPr>
              <a:spLocks noChangeArrowheads="1"/>
            </p:cNvSpPr>
            <p:nvPr/>
          </p:nvSpPr>
          <p:spPr bwMode="auto">
            <a:xfrm>
              <a:off x="11879263" y="3841751"/>
              <a:ext cx="1793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 name="Rectangle 12"/>
            <p:cNvSpPr>
              <a:spLocks noChangeArrowheads="1"/>
            </p:cNvSpPr>
            <p:nvPr/>
          </p:nvSpPr>
          <p:spPr bwMode="auto">
            <a:xfrm>
              <a:off x="8982076" y="1392238"/>
              <a:ext cx="782638" cy="153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 name="Rectangle 13"/>
            <p:cNvSpPr>
              <a:spLocks noChangeArrowheads="1"/>
            </p:cNvSpPr>
            <p:nvPr/>
          </p:nvSpPr>
          <p:spPr bwMode="auto">
            <a:xfrm>
              <a:off x="8853488" y="1533526"/>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 name="Rectangle 14"/>
            <p:cNvSpPr>
              <a:spLocks noChangeArrowheads="1"/>
            </p:cNvSpPr>
            <p:nvPr/>
          </p:nvSpPr>
          <p:spPr bwMode="auto">
            <a:xfrm>
              <a:off x="8853488" y="168751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 name="Rectangle 15"/>
            <p:cNvSpPr>
              <a:spLocks noChangeArrowheads="1"/>
            </p:cNvSpPr>
            <p:nvPr/>
          </p:nvSpPr>
          <p:spPr bwMode="auto">
            <a:xfrm>
              <a:off x="8853488" y="1841501"/>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 name="Rectangle 17"/>
            <p:cNvSpPr>
              <a:spLocks noChangeArrowheads="1"/>
            </p:cNvSpPr>
            <p:nvPr/>
          </p:nvSpPr>
          <p:spPr bwMode="auto">
            <a:xfrm>
              <a:off x="8853488" y="2162176"/>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 name="Rectangle 18"/>
            <p:cNvSpPr>
              <a:spLocks noChangeArrowheads="1"/>
            </p:cNvSpPr>
            <p:nvPr/>
          </p:nvSpPr>
          <p:spPr bwMode="auto">
            <a:xfrm>
              <a:off x="8853488" y="231616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 name="Rectangle 19"/>
            <p:cNvSpPr>
              <a:spLocks noChangeArrowheads="1"/>
            </p:cNvSpPr>
            <p:nvPr/>
          </p:nvSpPr>
          <p:spPr bwMode="auto">
            <a:xfrm>
              <a:off x="8853488" y="2470151"/>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 name="Rectangle 20"/>
            <p:cNvSpPr>
              <a:spLocks noChangeArrowheads="1"/>
            </p:cNvSpPr>
            <p:nvPr/>
          </p:nvSpPr>
          <p:spPr bwMode="auto">
            <a:xfrm>
              <a:off x="8853488" y="2624138"/>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 name="Rectangle 22"/>
            <p:cNvSpPr>
              <a:spLocks noChangeArrowheads="1"/>
            </p:cNvSpPr>
            <p:nvPr/>
          </p:nvSpPr>
          <p:spPr bwMode="auto">
            <a:xfrm>
              <a:off x="8853488" y="294481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 name="Rectangle 23"/>
            <p:cNvSpPr>
              <a:spLocks noChangeArrowheads="1"/>
            </p:cNvSpPr>
            <p:nvPr/>
          </p:nvSpPr>
          <p:spPr bwMode="auto">
            <a:xfrm>
              <a:off x="8853488" y="3098801"/>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 name="Rectangle 24"/>
            <p:cNvSpPr>
              <a:spLocks noChangeArrowheads="1"/>
            </p:cNvSpPr>
            <p:nvPr/>
          </p:nvSpPr>
          <p:spPr bwMode="auto">
            <a:xfrm>
              <a:off x="8853488" y="3252788"/>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 name="Rectangle 26"/>
            <p:cNvSpPr>
              <a:spLocks noChangeArrowheads="1"/>
            </p:cNvSpPr>
            <p:nvPr/>
          </p:nvSpPr>
          <p:spPr bwMode="auto">
            <a:xfrm>
              <a:off x="8853488" y="3560763"/>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 name="Rectangle 28"/>
            <p:cNvSpPr>
              <a:spLocks noChangeArrowheads="1"/>
            </p:cNvSpPr>
            <p:nvPr/>
          </p:nvSpPr>
          <p:spPr bwMode="auto">
            <a:xfrm>
              <a:off x="8853488" y="3890964"/>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 name="Rectangle 29"/>
            <p:cNvSpPr>
              <a:spLocks noChangeArrowheads="1"/>
            </p:cNvSpPr>
            <p:nvPr/>
          </p:nvSpPr>
          <p:spPr bwMode="auto">
            <a:xfrm>
              <a:off x="8853488" y="4041776"/>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 name="Rectangle 31"/>
            <p:cNvSpPr>
              <a:spLocks noChangeArrowheads="1"/>
            </p:cNvSpPr>
            <p:nvPr/>
          </p:nvSpPr>
          <p:spPr bwMode="auto">
            <a:xfrm>
              <a:off x="8853488" y="434181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 name="Rectangle 32"/>
            <p:cNvSpPr>
              <a:spLocks noChangeArrowheads="1"/>
            </p:cNvSpPr>
            <p:nvPr/>
          </p:nvSpPr>
          <p:spPr bwMode="auto">
            <a:xfrm>
              <a:off x="8853488" y="4495801"/>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 name="Rectangle 33"/>
            <p:cNvSpPr>
              <a:spLocks noChangeArrowheads="1"/>
            </p:cNvSpPr>
            <p:nvPr/>
          </p:nvSpPr>
          <p:spPr bwMode="auto">
            <a:xfrm>
              <a:off x="8853488" y="4664076"/>
              <a:ext cx="1320800"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 name="Rectangle 34"/>
            <p:cNvSpPr>
              <a:spLocks noChangeArrowheads="1"/>
            </p:cNvSpPr>
            <p:nvPr/>
          </p:nvSpPr>
          <p:spPr bwMode="auto">
            <a:xfrm>
              <a:off x="8853488" y="4816476"/>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 name="Rectangle 35"/>
            <p:cNvSpPr>
              <a:spLocks noChangeArrowheads="1"/>
            </p:cNvSpPr>
            <p:nvPr/>
          </p:nvSpPr>
          <p:spPr bwMode="auto">
            <a:xfrm>
              <a:off x="8853488" y="497046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 name="Rectangle 37"/>
            <p:cNvSpPr>
              <a:spLocks noChangeArrowheads="1"/>
            </p:cNvSpPr>
            <p:nvPr/>
          </p:nvSpPr>
          <p:spPr bwMode="auto">
            <a:xfrm>
              <a:off x="8853488" y="5278438"/>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 name="Rectangle 38"/>
            <p:cNvSpPr>
              <a:spLocks noChangeArrowheads="1"/>
            </p:cNvSpPr>
            <p:nvPr/>
          </p:nvSpPr>
          <p:spPr bwMode="auto">
            <a:xfrm>
              <a:off x="8853488" y="5432426"/>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 name="Rectangle 40"/>
            <p:cNvSpPr>
              <a:spLocks noChangeArrowheads="1"/>
            </p:cNvSpPr>
            <p:nvPr/>
          </p:nvSpPr>
          <p:spPr bwMode="auto">
            <a:xfrm>
              <a:off x="8853488" y="5753101"/>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 name="Rectangle 41"/>
            <p:cNvSpPr>
              <a:spLocks noChangeArrowheads="1"/>
            </p:cNvSpPr>
            <p:nvPr/>
          </p:nvSpPr>
          <p:spPr bwMode="auto">
            <a:xfrm>
              <a:off x="8853488" y="5907088"/>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 name="Rectangle 43"/>
            <p:cNvSpPr>
              <a:spLocks noChangeArrowheads="1"/>
            </p:cNvSpPr>
            <p:nvPr/>
          </p:nvSpPr>
          <p:spPr bwMode="auto">
            <a:xfrm>
              <a:off x="8853488" y="621506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 name="Rectangle 44"/>
            <p:cNvSpPr>
              <a:spLocks noChangeArrowheads="1"/>
            </p:cNvSpPr>
            <p:nvPr/>
          </p:nvSpPr>
          <p:spPr bwMode="auto">
            <a:xfrm>
              <a:off x="8853488" y="6369051"/>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 name="Rectangle 47"/>
            <p:cNvSpPr>
              <a:spLocks noChangeArrowheads="1"/>
            </p:cNvSpPr>
            <p:nvPr/>
          </p:nvSpPr>
          <p:spPr bwMode="auto">
            <a:xfrm>
              <a:off x="8853488" y="6843713"/>
              <a:ext cx="13208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 name="Freeform 48"/>
            <p:cNvSpPr>
              <a:spLocks/>
            </p:cNvSpPr>
            <p:nvPr/>
          </p:nvSpPr>
          <p:spPr bwMode="auto">
            <a:xfrm>
              <a:off x="8020051" y="1555751"/>
              <a:ext cx="808038" cy="741363"/>
            </a:xfrm>
            <a:custGeom>
              <a:avLst/>
              <a:gdLst>
                <a:gd name="T0" fmla="*/ 0 w 509"/>
                <a:gd name="T1" fmla="*/ 467 h 467"/>
                <a:gd name="T2" fmla="*/ 509 w 509"/>
                <a:gd name="T3" fmla="*/ 81 h 467"/>
                <a:gd name="T4" fmla="*/ 509 w 509"/>
                <a:gd name="T5" fmla="*/ 0 h 467"/>
                <a:gd name="T6" fmla="*/ 0 w 509"/>
                <a:gd name="T7" fmla="*/ 412 h 467"/>
                <a:gd name="T8" fmla="*/ 0 w 509"/>
                <a:gd name="T9" fmla="*/ 467 h 467"/>
              </a:gdLst>
              <a:ahLst/>
              <a:cxnLst>
                <a:cxn ang="0">
                  <a:pos x="T0" y="T1"/>
                </a:cxn>
                <a:cxn ang="0">
                  <a:pos x="T2" y="T3"/>
                </a:cxn>
                <a:cxn ang="0">
                  <a:pos x="T4" y="T5"/>
                </a:cxn>
                <a:cxn ang="0">
                  <a:pos x="T6" y="T7"/>
                </a:cxn>
                <a:cxn ang="0">
                  <a:pos x="T8" y="T9"/>
                </a:cxn>
              </a:cxnLst>
              <a:rect l="0" t="0" r="r" b="b"/>
              <a:pathLst>
                <a:path w="509" h="467">
                  <a:moveTo>
                    <a:pt x="0" y="467"/>
                  </a:moveTo>
                  <a:lnTo>
                    <a:pt x="509" y="81"/>
                  </a:lnTo>
                  <a:lnTo>
                    <a:pt x="509" y="0"/>
                  </a:lnTo>
                  <a:lnTo>
                    <a:pt x="0" y="412"/>
                  </a:lnTo>
                  <a:lnTo>
                    <a:pt x="0" y="4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 name="Freeform 49"/>
            <p:cNvSpPr>
              <a:spLocks/>
            </p:cNvSpPr>
            <p:nvPr/>
          </p:nvSpPr>
          <p:spPr bwMode="auto">
            <a:xfrm>
              <a:off x="8020051" y="1709738"/>
              <a:ext cx="808038" cy="692150"/>
            </a:xfrm>
            <a:custGeom>
              <a:avLst/>
              <a:gdLst>
                <a:gd name="T0" fmla="*/ 0 w 509"/>
                <a:gd name="T1" fmla="*/ 436 h 436"/>
                <a:gd name="T2" fmla="*/ 509 w 509"/>
                <a:gd name="T3" fmla="*/ 81 h 436"/>
                <a:gd name="T4" fmla="*/ 509 w 509"/>
                <a:gd name="T5" fmla="*/ 0 h 436"/>
                <a:gd name="T6" fmla="*/ 0 w 509"/>
                <a:gd name="T7" fmla="*/ 382 h 436"/>
                <a:gd name="T8" fmla="*/ 0 w 509"/>
                <a:gd name="T9" fmla="*/ 436 h 436"/>
              </a:gdLst>
              <a:ahLst/>
              <a:cxnLst>
                <a:cxn ang="0">
                  <a:pos x="T0" y="T1"/>
                </a:cxn>
                <a:cxn ang="0">
                  <a:pos x="T2" y="T3"/>
                </a:cxn>
                <a:cxn ang="0">
                  <a:pos x="T4" y="T5"/>
                </a:cxn>
                <a:cxn ang="0">
                  <a:pos x="T6" y="T7"/>
                </a:cxn>
                <a:cxn ang="0">
                  <a:pos x="T8" y="T9"/>
                </a:cxn>
              </a:cxnLst>
              <a:rect l="0" t="0" r="r" b="b"/>
              <a:pathLst>
                <a:path w="509" h="436">
                  <a:moveTo>
                    <a:pt x="0" y="436"/>
                  </a:moveTo>
                  <a:lnTo>
                    <a:pt x="509" y="81"/>
                  </a:lnTo>
                  <a:lnTo>
                    <a:pt x="509" y="0"/>
                  </a:lnTo>
                  <a:lnTo>
                    <a:pt x="0" y="382"/>
                  </a:lnTo>
                  <a:lnTo>
                    <a:pt x="0"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 name="Freeform 50"/>
            <p:cNvSpPr>
              <a:spLocks/>
            </p:cNvSpPr>
            <p:nvPr/>
          </p:nvSpPr>
          <p:spPr bwMode="auto">
            <a:xfrm>
              <a:off x="8020051" y="1863726"/>
              <a:ext cx="808038" cy="644525"/>
            </a:xfrm>
            <a:custGeom>
              <a:avLst/>
              <a:gdLst>
                <a:gd name="T0" fmla="*/ 0 w 509"/>
                <a:gd name="T1" fmla="*/ 406 h 406"/>
                <a:gd name="T2" fmla="*/ 509 w 509"/>
                <a:gd name="T3" fmla="*/ 81 h 406"/>
                <a:gd name="T4" fmla="*/ 509 w 509"/>
                <a:gd name="T5" fmla="*/ 0 h 406"/>
                <a:gd name="T6" fmla="*/ 0 w 509"/>
                <a:gd name="T7" fmla="*/ 351 h 406"/>
                <a:gd name="T8" fmla="*/ 0 w 509"/>
                <a:gd name="T9" fmla="*/ 406 h 406"/>
              </a:gdLst>
              <a:ahLst/>
              <a:cxnLst>
                <a:cxn ang="0">
                  <a:pos x="T0" y="T1"/>
                </a:cxn>
                <a:cxn ang="0">
                  <a:pos x="T2" y="T3"/>
                </a:cxn>
                <a:cxn ang="0">
                  <a:pos x="T4" y="T5"/>
                </a:cxn>
                <a:cxn ang="0">
                  <a:pos x="T6" y="T7"/>
                </a:cxn>
                <a:cxn ang="0">
                  <a:pos x="T8" y="T9"/>
                </a:cxn>
              </a:cxnLst>
              <a:rect l="0" t="0" r="r" b="b"/>
              <a:pathLst>
                <a:path w="509" h="406">
                  <a:moveTo>
                    <a:pt x="0" y="406"/>
                  </a:moveTo>
                  <a:lnTo>
                    <a:pt x="509" y="81"/>
                  </a:lnTo>
                  <a:lnTo>
                    <a:pt x="509" y="0"/>
                  </a:lnTo>
                  <a:lnTo>
                    <a:pt x="0" y="351"/>
                  </a:lnTo>
                  <a:lnTo>
                    <a:pt x="0"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 name="Freeform 52"/>
            <p:cNvSpPr>
              <a:spLocks/>
            </p:cNvSpPr>
            <p:nvPr/>
          </p:nvSpPr>
          <p:spPr bwMode="auto">
            <a:xfrm>
              <a:off x="8020051" y="2181226"/>
              <a:ext cx="808038" cy="547688"/>
            </a:xfrm>
            <a:custGeom>
              <a:avLst/>
              <a:gdLst>
                <a:gd name="T0" fmla="*/ 0 w 509"/>
                <a:gd name="T1" fmla="*/ 345 h 345"/>
                <a:gd name="T2" fmla="*/ 509 w 509"/>
                <a:gd name="T3" fmla="*/ 81 h 345"/>
                <a:gd name="T4" fmla="*/ 509 w 509"/>
                <a:gd name="T5" fmla="*/ 0 h 345"/>
                <a:gd name="T6" fmla="*/ 0 w 509"/>
                <a:gd name="T7" fmla="*/ 289 h 345"/>
                <a:gd name="T8" fmla="*/ 0 w 509"/>
                <a:gd name="T9" fmla="*/ 345 h 345"/>
              </a:gdLst>
              <a:ahLst/>
              <a:cxnLst>
                <a:cxn ang="0">
                  <a:pos x="T0" y="T1"/>
                </a:cxn>
                <a:cxn ang="0">
                  <a:pos x="T2" y="T3"/>
                </a:cxn>
                <a:cxn ang="0">
                  <a:pos x="T4" y="T5"/>
                </a:cxn>
                <a:cxn ang="0">
                  <a:pos x="T6" y="T7"/>
                </a:cxn>
                <a:cxn ang="0">
                  <a:pos x="T8" y="T9"/>
                </a:cxn>
              </a:cxnLst>
              <a:rect l="0" t="0" r="r" b="b"/>
              <a:pathLst>
                <a:path w="509" h="345">
                  <a:moveTo>
                    <a:pt x="0" y="345"/>
                  </a:moveTo>
                  <a:lnTo>
                    <a:pt x="509" y="81"/>
                  </a:lnTo>
                  <a:lnTo>
                    <a:pt x="509" y="0"/>
                  </a:lnTo>
                  <a:lnTo>
                    <a:pt x="0" y="289"/>
                  </a:lnTo>
                  <a:lnTo>
                    <a:pt x="0"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 name="Freeform 53"/>
            <p:cNvSpPr>
              <a:spLocks/>
            </p:cNvSpPr>
            <p:nvPr/>
          </p:nvSpPr>
          <p:spPr bwMode="auto">
            <a:xfrm>
              <a:off x="8020051" y="2335213"/>
              <a:ext cx="808038" cy="500063"/>
            </a:xfrm>
            <a:custGeom>
              <a:avLst/>
              <a:gdLst>
                <a:gd name="T0" fmla="*/ 0 w 509"/>
                <a:gd name="T1" fmla="*/ 315 h 315"/>
                <a:gd name="T2" fmla="*/ 509 w 509"/>
                <a:gd name="T3" fmla="*/ 81 h 315"/>
                <a:gd name="T4" fmla="*/ 509 w 509"/>
                <a:gd name="T5" fmla="*/ 0 h 315"/>
                <a:gd name="T6" fmla="*/ 0 w 509"/>
                <a:gd name="T7" fmla="*/ 258 h 315"/>
                <a:gd name="T8" fmla="*/ 0 w 509"/>
                <a:gd name="T9" fmla="*/ 315 h 315"/>
              </a:gdLst>
              <a:ahLst/>
              <a:cxnLst>
                <a:cxn ang="0">
                  <a:pos x="T0" y="T1"/>
                </a:cxn>
                <a:cxn ang="0">
                  <a:pos x="T2" y="T3"/>
                </a:cxn>
                <a:cxn ang="0">
                  <a:pos x="T4" y="T5"/>
                </a:cxn>
                <a:cxn ang="0">
                  <a:pos x="T6" y="T7"/>
                </a:cxn>
                <a:cxn ang="0">
                  <a:pos x="T8" y="T9"/>
                </a:cxn>
              </a:cxnLst>
              <a:rect l="0" t="0" r="r" b="b"/>
              <a:pathLst>
                <a:path w="509" h="315">
                  <a:moveTo>
                    <a:pt x="0" y="315"/>
                  </a:moveTo>
                  <a:lnTo>
                    <a:pt x="509" y="81"/>
                  </a:lnTo>
                  <a:lnTo>
                    <a:pt x="509" y="0"/>
                  </a:lnTo>
                  <a:lnTo>
                    <a:pt x="0" y="258"/>
                  </a:lnTo>
                  <a:lnTo>
                    <a:pt x="0"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 name="Freeform 54"/>
            <p:cNvSpPr>
              <a:spLocks/>
            </p:cNvSpPr>
            <p:nvPr/>
          </p:nvSpPr>
          <p:spPr bwMode="auto">
            <a:xfrm>
              <a:off x="8020051" y="2489201"/>
              <a:ext cx="808038" cy="449263"/>
            </a:xfrm>
            <a:custGeom>
              <a:avLst/>
              <a:gdLst>
                <a:gd name="T0" fmla="*/ 0 w 509"/>
                <a:gd name="T1" fmla="*/ 283 h 283"/>
                <a:gd name="T2" fmla="*/ 509 w 509"/>
                <a:gd name="T3" fmla="*/ 79 h 283"/>
                <a:gd name="T4" fmla="*/ 509 w 509"/>
                <a:gd name="T5" fmla="*/ 0 h 283"/>
                <a:gd name="T6" fmla="*/ 0 w 509"/>
                <a:gd name="T7" fmla="*/ 228 h 283"/>
                <a:gd name="T8" fmla="*/ 0 w 509"/>
                <a:gd name="T9" fmla="*/ 283 h 283"/>
              </a:gdLst>
              <a:ahLst/>
              <a:cxnLst>
                <a:cxn ang="0">
                  <a:pos x="T0" y="T1"/>
                </a:cxn>
                <a:cxn ang="0">
                  <a:pos x="T2" y="T3"/>
                </a:cxn>
                <a:cxn ang="0">
                  <a:pos x="T4" y="T5"/>
                </a:cxn>
                <a:cxn ang="0">
                  <a:pos x="T6" y="T7"/>
                </a:cxn>
                <a:cxn ang="0">
                  <a:pos x="T8" y="T9"/>
                </a:cxn>
              </a:cxnLst>
              <a:rect l="0" t="0" r="r" b="b"/>
              <a:pathLst>
                <a:path w="509" h="283">
                  <a:moveTo>
                    <a:pt x="0" y="283"/>
                  </a:moveTo>
                  <a:lnTo>
                    <a:pt x="509" y="79"/>
                  </a:lnTo>
                  <a:lnTo>
                    <a:pt x="509" y="0"/>
                  </a:lnTo>
                  <a:lnTo>
                    <a:pt x="0" y="228"/>
                  </a:lnTo>
                  <a:lnTo>
                    <a:pt x="0"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 name="Freeform 55"/>
            <p:cNvSpPr>
              <a:spLocks/>
            </p:cNvSpPr>
            <p:nvPr/>
          </p:nvSpPr>
          <p:spPr bwMode="auto">
            <a:xfrm>
              <a:off x="8020051" y="2640013"/>
              <a:ext cx="808038" cy="403225"/>
            </a:xfrm>
            <a:custGeom>
              <a:avLst/>
              <a:gdLst>
                <a:gd name="T0" fmla="*/ 0 w 509"/>
                <a:gd name="T1" fmla="*/ 254 h 254"/>
                <a:gd name="T2" fmla="*/ 509 w 509"/>
                <a:gd name="T3" fmla="*/ 81 h 254"/>
                <a:gd name="T4" fmla="*/ 509 w 509"/>
                <a:gd name="T5" fmla="*/ 0 h 254"/>
                <a:gd name="T6" fmla="*/ 0 w 509"/>
                <a:gd name="T7" fmla="*/ 200 h 254"/>
                <a:gd name="T8" fmla="*/ 0 w 509"/>
                <a:gd name="T9" fmla="*/ 254 h 254"/>
              </a:gdLst>
              <a:ahLst/>
              <a:cxnLst>
                <a:cxn ang="0">
                  <a:pos x="T0" y="T1"/>
                </a:cxn>
                <a:cxn ang="0">
                  <a:pos x="T2" y="T3"/>
                </a:cxn>
                <a:cxn ang="0">
                  <a:pos x="T4" y="T5"/>
                </a:cxn>
                <a:cxn ang="0">
                  <a:pos x="T6" y="T7"/>
                </a:cxn>
                <a:cxn ang="0">
                  <a:pos x="T8" y="T9"/>
                </a:cxn>
              </a:cxnLst>
              <a:rect l="0" t="0" r="r" b="b"/>
              <a:pathLst>
                <a:path w="509" h="254">
                  <a:moveTo>
                    <a:pt x="0" y="254"/>
                  </a:moveTo>
                  <a:lnTo>
                    <a:pt x="509" y="81"/>
                  </a:lnTo>
                  <a:lnTo>
                    <a:pt x="509" y="0"/>
                  </a:lnTo>
                  <a:lnTo>
                    <a:pt x="0" y="200"/>
                  </a:lnTo>
                  <a:lnTo>
                    <a:pt x="0"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 name="Freeform 56"/>
            <p:cNvSpPr>
              <a:spLocks/>
            </p:cNvSpPr>
            <p:nvPr/>
          </p:nvSpPr>
          <p:spPr bwMode="auto">
            <a:xfrm>
              <a:off x="8020051" y="2794001"/>
              <a:ext cx="808038" cy="355600"/>
            </a:xfrm>
            <a:custGeom>
              <a:avLst/>
              <a:gdLst>
                <a:gd name="T0" fmla="*/ 0 w 509"/>
                <a:gd name="T1" fmla="*/ 224 h 224"/>
                <a:gd name="T2" fmla="*/ 509 w 509"/>
                <a:gd name="T3" fmla="*/ 81 h 224"/>
                <a:gd name="T4" fmla="*/ 509 w 509"/>
                <a:gd name="T5" fmla="*/ 0 h 224"/>
                <a:gd name="T6" fmla="*/ 0 w 509"/>
                <a:gd name="T7" fmla="*/ 169 h 224"/>
                <a:gd name="T8" fmla="*/ 0 w 509"/>
                <a:gd name="T9" fmla="*/ 224 h 224"/>
              </a:gdLst>
              <a:ahLst/>
              <a:cxnLst>
                <a:cxn ang="0">
                  <a:pos x="T0" y="T1"/>
                </a:cxn>
                <a:cxn ang="0">
                  <a:pos x="T2" y="T3"/>
                </a:cxn>
                <a:cxn ang="0">
                  <a:pos x="T4" y="T5"/>
                </a:cxn>
                <a:cxn ang="0">
                  <a:pos x="T6" y="T7"/>
                </a:cxn>
                <a:cxn ang="0">
                  <a:pos x="T8" y="T9"/>
                </a:cxn>
              </a:cxnLst>
              <a:rect l="0" t="0" r="r" b="b"/>
              <a:pathLst>
                <a:path w="509" h="224">
                  <a:moveTo>
                    <a:pt x="0" y="224"/>
                  </a:moveTo>
                  <a:lnTo>
                    <a:pt x="509" y="81"/>
                  </a:lnTo>
                  <a:lnTo>
                    <a:pt x="509" y="0"/>
                  </a:lnTo>
                  <a:lnTo>
                    <a:pt x="0" y="169"/>
                  </a:lnTo>
                  <a:lnTo>
                    <a:pt x="0"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7" name="Freeform 57"/>
            <p:cNvSpPr>
              <a:spLocks/>
            </p:cNvSpPr>
            <p:nvPr/>
          </p:nvSpPr>
          <p:spPr bwMode="auto">
            <a:xfrm>
              <a:off x="8020051" y="2960688"/>
              <a:ext cx="808038" cy="304800"/>
            </a:xfrm>
            <a:custGeom>
              <a:avLst/>
              <a:gdLst>
                <a:gd name="T0" fmla="*/ 0 w 509"/>
                <a:gd name="T1" fmla="*/ 192 h 192"/>
                <a:gd name="T2" fmla="*/ 509 w 509"/>
                <a:gd name="T3" fmla="*/ 79 h 192"/>
                <a:gd name="T4" fmla="*/ 509 w 509"/>
                <a:gd name="T5" fmla="*/ 0 h 192"/>
                <a:gd name="T6" fmla="*/ 0 w 509"/>
                <a:gd name="T7" fmla="*/ 135 h 192"/>
                <a:gd name="T8" fmla="*/ 0 w 509"/>
                <a:gd name="T9" fmla="*/ 192 h 192"/>
              </a:gdLst>
              <a:ahLst/>
              <a:cxnLst>
                <a:cxn ang="0">
                  <a:pos x="T0" y="T1"/>
                </a:cxn>
                <a:cxn ang="0">
                  <a:pos x="T2" y="T3"/>
                </a:cxn>
                <a:cxn ang="0">
                  <a:pos x="T4" y="T5"/>
                </a:cxn>
                <a:cxn ang="0">
                  <a:pos x="T6" y="T7"/>
                </a:cxn>
                <a:cxn ang="0">
                  <a:pos x="T8" y="T9"/>
                </a:cxn>
              </a:cxnLst>
              <a:rect l="0" t="0" r="r" b="b"/>
              <a:pathLst>
                <a:path w="509" h="192">
                  <a:moveTo>
                    <a:pt x="0" y="192"/>
                  </a:moveTo>
                  <a:lnTo>
                    <a:pt x="509" y="79"/>
                  </a:lnTo>
                  <a:lnTo>
                    <a:pt x="509" y="0"/>
                  </a:lnTo>
                  <a:lnTo>
                    <a:pt x="0" y="135"/>
                  </a:lnTo>
                  <a:lnTo>
                    <a:pt x="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8" name="Freeform 58"/>
            <p:cNvSpPr>
              <a:spLocks/>
            </p:cNvSpPr>
            <p:nvPr/>
          </p:nvSpPr>
          <p:spPr bwMode="auto">
            <a:xfrm>
              <a:off x="8020051" y="3111501"/>
              <a:ext cx="808038" cy="258763"/>
            </a:xfrm>
            <a:custGeom>
              <a:avLst/>
              <a:gdLst>
                <a:gd name="T0" fmla="*/ 0 w 509"/>
                <a:gd name="T1" fmla="*/ 163 h 163"/>
                <a:gd name="T2" fmla="*/ 509 w 509"/>
                <a:gd name="T3" fmla="*/ 81 h 163"/>
                <a:gd name="T4" fmla="*/ 509 w 509"/>
                <a:gd name="T5" fmla="*/ 0 h 163"/>
                <a:gd name="T6" fmla="*/ 0 w 509"/>
                <a:gd name="T7" fmla="*/ 107 h 163"/>
                <a:gd name="T8" fmla="*/ 0 w 509"/>
                <a:gd name="T9" fmla="*/ 163 h 163"/>
              </a:gdLst>
              <a:ahLst/>
              <a:cxnLst>
                <a:cxn ang="0">
                  <a:pos x="T0" y="T1"/>
                </a:cxn>
                <a:cxn ang="0">
                  <a:pos x="T2" y="T3"/>
                </a:cxn>
                <a:cxn ang="0">
                  <a:pos x="T4" y="T5"/>
                </a:cxn>
                <a:cxn ang="0">
                  <a:pos x="T6" y="T7"/>
                </a:cxn>
                <a:cxn ang="0">
                  <a:pos x="T8" y="T9"/>
                </a:cxn>
              </a:cxnLst>
              <a:rect l="0" t="0" r="r" b="b"/>
              <a:pathLst>
                <a:path w="509" h="163">
                  <a:moveTo>
                    <a:pt x="0" y="163"/>
                  </a:moveTo>
                  <a:lnTo>
                    <a:pt x="509" y="81"/>
                  </a:lnTo>
                  <a:lnTo>
                    <a:pt x="509" y="0"/>
                  </a:lnTo>
                  <a:lnTo>
                    <a:pt x="0" y="107"/>
                  </a:lnTo>
                  <a:lnTo>
                    <a:pt x="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9" name="Freeform 59"/>
            <p:cNvSpPr>
              <a:spLocks/>
            </p:cNvSpPr>
            <p:nvPr/>
          </p:nvSpPr>
          <p:spPr bwMode="auto">
            <a:xfrm>
              <a:off x="8020051" y="3265488"/>
              <a:ext cx="808038" cy="211138"/>
            </a:xfrm>
            <a:custGeom>
              <a:avLst/>
              <a:gdLst>
                <a:gd name="T0" fmla="*/ 0 w 509"/>
                <a:gd name="T1" fmla="*/ 133 h 133"/>
                <a:gd name="T2" fmla="*/ 509 w 509"/>
                <a:gd name="T3" fmla="*/ 81 h 133"/>
                <a:gd name="T4" fmla="*/ 509 w 509"/>
                <a:gd name="T5" fmla="*/ 0 h 133"/>
                <a:gd name="T6" fmla="*/ 0 w 509"/>
                <a:gd name="T7" fmla="*/ 76 h 133"/>
                <a:gd name="T8" fmla="*/ 0 w 509"/>
                <a:gd name="T9" fmla="*/ 133 h 133"/>
              </a:gdLst>
              <a:ahLst/>
              <a:cxnLst>
                <a:cxn ang="0">
                  <a:pos x="T0" y="T1"/>
                </a:cxn>
                <a:cxn ang="0">
                  <a:pos x="T2" y="T3"/>
                </a:cxn>
                <a:cxn ang="0">
                  <a:pos x="T4" y="T5"/>
                </a:cxn>
                <a:cxn ang="0">
                  <a:pos x="T6" y="T7"/>
                </a:cxn>
                <a:cxn ang="0">
                  <a:pos x="T8" y="T9"/>
                </a:cxn>
              </a:cxnLst>
              <a:rect l="0" t="0" r="r" b="b"/>
              <a:pathLst>
                <a:path w="509" h="133">
                  <a:moveTo>
                    <a:pt x="0" y="133"/>
                  </a:moveTo>
                  <a:lnTo>
                    <a:pt x="509" y="81"/>
                  </a:lnTo>
                  <a:lnTo>
                    <a:pt x="509" y="0"/>
                  </a:lnTo>
                  <a:lnTo>
                    <a:pt x="0" y="76"/>
                  </a:lnTo>
                  <a:lnTo>
                    <a:pt x="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0" name="Freeform 60"/>
            <p:cNvSpPr>
              <a:spLocks/>
            </p:cNvSpPr>
            <p:nvPr/>
          </p:nvSpPr>
          <p:spPr bwMode="auto">
            <a:xfrm>
              <a:off x="8020051" y="3419476"/>
              <a:ext cx="808038" cy="160338"/>
            </a:xfrm>
            <a:custGeom>
              <a:avLst/>
              <a:gdLst>
                <a:gd name="T0" fmla="*/ 0 w 509"/>
                <a:gd name="T1" fmla="*/ 101 h 101"/>
                <a:gd name="T2" fmla="*/ 509 w 509"/>
                <a:gd name="T3" fmla="*/ 78 h 101"/>
                <a:gd name="T4" fmla="*/ 509 w 509"/>
                <a:gd name="T5" fmla="*/ 0 h 101"/>
                <a:gd name="T6" fmla="*/ 0 w 509"/>
                <a:gd name="T7" fmla="*/ 46 h 101"/>
                <a:gd name="T8" fmla="*/ 0 w 509"/>
                <a:gd name="T9" fmla="*/ 101 h 101"/>
              </a:gdLst>
              <a:ahLst/>
              <a:cxnLst>
                <a:cxn ang="0">
                  <a:pos x="T0" y="T1"/>
                </a:cxn>
                <a:cxn ang="0">
                  <a:pos x="T2" y="T3"/>
                </a:cxn>
                <a:cxn ang="0">
                  <a:pos x="T4" y="T5"/>
                </a:cxn>
                <a:cxn ang="0">
                  <a:pos x="T6" y="T7"/>
                </a:cxn>
                <a:cxn ang="0">
                  <a:pos x="T8" y="T9"/>
                </a:cxn>
              </a:cxnLst>
              <a:rect l="0" t="0" r="r" b="b"/>
              <a:pathLst>
                <a:path w="509" h="101">
                  <a:moveTo>
                    <a:pt x="0" y="101"/>
                  </a:moveTo>
                  <a:lnTo>
                    <a:pt x="509" y="78"/>
                  </a:lnTo>
                  <a:lnTo>
                    <a:pt x="509" y="0"/>
                  </a:lnTo>
                  <a:lnTo>
                    <a:pt x="0" y="46"/>
                  </a:lnTo>
                  <a:lnTo>
                    <a:pt x="0"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1" name="Freeform 61"/>
            <p:cNvSpPr>
              <a:spLocks/>
            </p:cNvSpPr>
            <p:nvPr/>
          </p:nvSpPr>
          <p:spPr bwMode="auto">
            <a:xfrm>
              <a:off x="8020051" y="3570288"/>
              <a:ext cx="808038" cy="127000"/>
            </a:xfrm>
            <a:custGeom>
              <a:avLst/>
              <a:gdLst>
                <a:gd name="T0" fmla="*/ 0 w 509"/>
                <a:gd name="T1" fmla="*/ 72 h 80"/>
                <a:gd name="T2" fmla="*/ 509 w 509"/>
                <a:gd name="T3" fmla="*/ 80 h 80"/>
                <a:gd name="T4" fmla="*/ 509 w 509"/>
                <a:gd name="T5" fmla="*/ 0 h 80"/>
                <a:gd name="T6" fmla="*/ 0 w 509"/>
                <a:gd name="T7" fmla="*/ 18 h 80"/>
                <a:gd name="T8" fmla="*/ 0 w 509"/>
                <a:gd name="T9" fmla="*/ 72 h 80"/>
              </a:gdLst>
              <a:ahLst/>
              <a:cxnLst>
                <a:cxn ang="0">
                  <a:pos x="T0" y="T1"/>
                </a:cxn>
                <a:cxn ang="0">
                  <a:pos x="T2" y="T3"/>
                </a:cxn>
                <a:cxn ang="0">
                  <a:pos x="T4" y="T5"/>
                </a:cxn>
                <a:cxn ang="0">
                  <a:pos x="T6" y="T7"/>
                </a:cxn>
                <a:cxn ang="0">
                  <a:pos x="T8" y="T9"/>
                </a:cxn>
              </a:cxnLst>
              <a:rect l="0" t="0" r="r" b="b"/>
              <a:pathLst>
                <a:path w="509" h="80">
                  <a:moveTo>
                    <a:pt x="0" y="72"/>
                  </a:moveTo>
                  <a:lnTo>
                    <a:pt x="509" y="80"/>
                  </a:lnTo>
                  <a:lnTo>
                    <a:pt x="509" y="0"/>
                  </a:lnTo>
                  <a:lnTo>
                    <a:pt x="0" y="18"/>
                  </a:lnTo>
                  <a:lnTo>
                    <a:pt x="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2" name="Freeform 63"/>
            <p:cNvSpPr>
              <a:spLocks/>
            </p:cNvSpPr>
            <p:nvPr/>
          </p:nvSpPr>
          <p:spPr bwMode="auto">
            <a:xfrm>
              <a:off x="8020051" y="3816351"/>
              <a:ext cx="808038" cy="201613"/>
            </a:xfrm>
            <a:custGeom>
              <a:avLst/>
              <a:gdLst>
                <a:gd name="T0" fmla="*/ 0 w 509"/>
                <a:gd name="T1" fmla="*/ 57 h 127"/>
                <a:gd name="T2" fmla="*/ 509 w 509"/>
                <a:gd name="T3" fmla="*/ 127 h 127"/>
                <a:gd name="T4" fmla="*/ 509 w 509"/>
                <a:gd name="T5" fmla="*/ 47 h 127"/>
                <a:gd name="T6" fmla="*/ 0 w 509"/>
                <a:gd name="T7" fmla="*/ 0 h 127"/>
                <a:gd name="T8" fmla="*/ 0 w 509"/>
                <a:gd name="T9" fmla="*/ 57 h 127"/>
              </a:gdLst>
              <a:ahLst/>
              <a:cxnLst>
                <a:cxn ang="0">
                  <a:pos x="T0" y="T1"/>
                </a:cxn>
                <a:cxn ang="0">
                  <a:pos x="T2" y="T3"/>
                </a:cxn>
                <a:cxn ang="0">
                  <a:pos x="T4" y="T5"/>
                </a:cxn>
                <a:cxn ang="0">
                  <a:pos x="T6" y="T7"/>
                </a:cxn>
                <a:cxn ang="0">
                  <a:pos x="T8" y="T9"/>
                </a:cxn>
              </a:cxnLst>
              <a:rect l="0" t="0" r="r" b="b"/>
              <a:pathLst>
                <a:path w="509" h="127">
                  <a:moveTo>
                    <a:pt x="0" y="57"/>
                  </a:moveTo>
                  <a:lnTo>
                    <a:pt x="509" y="127"/>
                  </a:lnTo>
                  <a:lnTo>
                    <a:pt x="509" y="47"/>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3" name="Freeform 64"/>
            <p:cNvSpPr>
              <a:spLocks/>
            </p:cNvSpPr>
            <p:nvPr/>
          </p:nvSpPr>
          <p:spPr bwMode="auto">
            <a:xfrm>
              <a:off x="8020051" y="3922713"/>
              <a:ext cx="808038" cy="246063"/>
            </a:xfrm>
            <a:custGeom>
              <a:avLst/>
              <a:gdLst>
                <a:gd name="T0" fmla="*/ 0 w 509"/>
                <a:gd name="T1" fmla="*/ 56 h 155"/>
                <a:gd name="T2" fmla="*/ 509 w 509"/>
                <a:gd name="T3" fmla="*/ 155 h 155"/>
                <a:gd name="T4" fmla="*/ 509 w 509"/>
                <a:gd name="T5" fmla="*/ 75 h 155"/>
                <a:gd name="T6" fmla="*/ 0 w 509"/>
                <a:gd name="T7" fmla="*/ 0 h 155"/>
                <a:gd name="T8" fmla="*/ 0 w 509"/>
                <a:gd name="T9" fmla="*/ 56 h 155"/>
              </a:gdLst>
              <a:ahLst/>
              <a:cxnLst>
                <a:cxn ang="0">
                  <a:pos x="T0" y="T1"/>
                </a:cxn>
                <a:cxn ang="0">
                  <a:pos x="T2" y="T3"/>
                </a:cxn>
                <a:cxn ang="0">
                  <a:pos x="T4" y="T5"/>
                </a:cxn>
                <a:cxn ang="0">
                  <a:pos x="T6" y="T7"/>
                </a:cxn>
                <a:cxn ang="0">
                  <a:pos x="T8" y="T9"/>
                </a:cxn>
              </a:cxnLst>
              <a:rect l="0" t="0" r="r" b="b"/>
              <a:pathLst>
                <a:path w="509" h="155">
                  <a:moveTo>
                    <a:pt x="0" y="56"/>
                  </a:moveTo>
                  <a:lnTo>
                    <a:pt x="509" y="155"/>
                  </a:lnTo>
                  <a:lnTo>
                    <a:pt x="509" y="75"/>
                  </a:lnTo>
                  <a:lnTo>
                    <a:pt x="0"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4" name="Freeform 66"/>
            <p:cNvSpPr>
              <a:spLocks/>
            </p:cNvSpPr>
            <p:nvPr/>
          </p:nvSpPr>
          <p:spPr bwMode="auto">
            <a:xfrm>
              <a:off x="8020051" y="4133851"/>
              <a:ext cx="808038" cy="342900"/>
            </a:xfrm>
            <a:custGeom>
              <a:avLst/>
              <a:gdLst>
                <a:gd name="T0" fmla="*/ 0 w 509"/>
                <a:gd name="T1" fmla="*/ 57 h 216"/>
                <a:gd name="T2" fmla="*/ 509 w 509"/>
                <a:gd name="T3" fmla="*/ 216 h 216"/>
                <a:gd name="T4" fmla="*/ 509 w 509"/>
                <a:gd name="T5" fmla="*/ 136 h 216"/>
                <a:gd name="T6" fmla="*/ 0 w 509"/>
                <a:gd name="T7" fmla="*/ 0 h 216"/>
                <a:gd name="T8" fmla="*/ 0 w 509"/>
                <a:gd name="T9" fmla="*/ 57 h 216"/>
              </a:gdLst>
              <a:ahLst/>
              <a:cxnLst>
                <a:cxn ang="0">
                  <a:pos x="T0" y="T1"/>
                </a:cxn>
                <a:cxn ang="0">
                  <a:pos x="T2" y="T3"/>
                </a:cxn>
                <a:cxn ang="0">
                  <a:pos x="T4" y="T5"/>
                </a:cxn>
                <a:cxn ang="0">
                  <a:pos x="T6" y="T7"/>
                </a:cxn>
                <a:cxn ang="0">
                  <a:pos x="T8" y="T9"/>
                </a:cxn>
              </a:cxnLst>
              <a:rect l="0" t="0" r="r" b="b"/>
              <a:pathLst>
                <a:path w="509" h="216">
                  <a:moveTo>
                    <a:pt x="0" y="57"/>
                  </a:moveTo>
                  <a:lnTo>
                    <a:pt x="509" y="216"/>
                  </a:lnTo>
                  <a:lnTo>
                    <a:pt x="509" y="136"/>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5" name="Freeform 67"/>
            <p:cNvSpPr>
              <a:spLocks/>
            </p:cNvSpPr>
            <p:nvPr/>
          </p:nvSpPr>
          <p:spPr bwMode="auto">
            <a:xfrm>
              <a:off x="8020051" y="4240213"/>
              <a:ext cx="808038" cy="387350"/>
            </a:xfrm>
            <a:custGeom>
              <a:avLst/>
              <a:gdLst>
                <a:gd name="T0" fmla="*/ 0 w 509"/>
                <a:gd name="T1" fmla="*/ 54 h 244"/>
                <a:gd name="T2" fmla="*/ 509 w 509"/>
                <a:gd name="T3" fmla="*/ 244 h 244"/>
                <a:gd name="T4" fmla="*/ 509 w 509"/>
                <a:gd name="T5" fmla="*/ 166 h 244"/>
                <a:gd name="T6" fmla="*/ 0 w 509"/>
                <a:gd name="T7" fmla="*/ 0 h 244"/>
                <a:gd name="T8" fmla="*/ 0 w 509"/>
                <a:gd name="T9" fmla="*/ 54 h 244"/>
              </a:gdLst>
              <a:ahLst/>
              <a:cxnLst>
                <a:cxn ang="0">
                  <a:pos x="T0" y="T1"/>
                </a:cxn>
                <a:cxn ang="0">
                  <a:pos x="T2" y="T3"/>
                </a:cxn>
                <a:cxn ang="0">
                  <a:pos x="T4" y="T5"/>
                </a:cxn>
                <a:cxn ang="0">
                  <a:pos x="T6" y="T7"/>
                </a:cxn>
                <a:cxn ang="0">
                  <a:pos x="T8" y="T9"/>
                </a:cxn>
              </a:cxnLst>
              <a:rect l="0" t="0" r="r" b="b"/>
              <a:pathLst>
                <a:path w="509" h="244">
                  <a:moveTo>
                    <a:pt x="0" y="54"/>
                  </a:moveTo>
                  <a:lnTo>
                    <a:pt x="509" y="244"/>
                  </a:lnTo>
                  <a:lnTo>
                    <a:pt x="509" y="166"/>
                  </a:lnTo>
                  <a:lnTo>
                    <a:pt x="0" y="0"/>
                  </a:ln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6" name="Freeform 68"/>
            <p:cNvSpPr>
              <a:spLocks/>
            </p:cNvSpPr>
            <p:nvPr/>
          </p:nvSpPr>
          <p:spPr bwMode="auto">
            <a:xfrm>
              <a:off x="8020051" y="4356101"/>
              <a:ext cx="808038" cy="438150"/>
            </a:xfrm>
            <a:custGeom>
              <a:avLst/>
              <a:gdLst>
                <a:gd name="T0" fmla="*/ 0 w 509"/>
                <a:gd name="T1" fmla="*/ 54 h 276"/>
                <a:gd name="T2" fmla="*/ 509 w 509"/>
                <a:gd name="T3" fmla="*/ 276 h 276"/>
                <a:gd name="T4" fmla="*/ 509 w 509"/>
                <a:gd name="T5" fmla="*/ 196 h 276"/>
                <a:gd name="T6" fmla="*/ 0 w 509"/>
                <a:gd name="T7" fmla="*/ 0 h 276"/>
                <a:gd name="T8" fmla="*/ 0 w 509"/>
                <a:gd name="T9" fmla="*/ 54 h 276"/>
              </a:gdLst>
              <a:ahLst/>
              <a:cxnLst>
                <a:cxn ang="0">
                  <a:pos x="T0" y="T1"/>
                </a:cxn>
                <a:cxn ang="0">
                  <a:pos x="T2" y="T3"/>
                </a:cxn>
                <a:cxn ang="0">
                  <a:pos x="T4" y="T5"/>
                </a:cxn>
                <a:cxn ang="0">
                  <a:pos x="T6" y="T7"/>
                </a:cxn>
                <a:cxn ang="0">
                  <a:pos x="T8" y="T9"/>
                </a:cxn>
              </a:cxnLst>
              <a:rect l="0" t="0" r="r" b="b"/>
              <a:pathLst>
                <a:path w="509" h="276">
                  <a:moveTo>
                    <a:pt x="0" y="54"/>
                  </a:moveTo>
                  <a:lnTo>
                    <a:pt x="509" y="276"/>
                  </a:lnTo>
                  <a:lnTo>
                    <a:pt x="509" y="196"/>
                  </a:lnTo>
                  <a:lnTo>
                    <a:pt x="0" y="0"/>
                  </a:ln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7" name="Freeform 69"/>
            <p:cNvSpPr>
              <a:spLocks/>
            </p:cNvSpPr>
            <p:nvPr/>
          </p:nvSpPr>
          <p:spPr bwMode="auto">
            <a:xfrm>
              <a:off x="8020051" y="4460876"/>
              <a:ext cx="808038" cy="487363"/>
            </a:xfrm>
            <a:custGeom>
              <a:avLst/>
              <a:gdLst>
                <a:gd name="T0" fmla="*/ 0 w 509"/>
                <a:gd name="T1" fmla="*/ 55 h 307"/>
                <a:gd name="T2" fmla="*/ 509 w 509"/>
                <a:gd name="T3" fmla="*/ 307 h 307"/>
                <a:gd name="T4" fmla="*/ 509 w 509"/>
                <a:gd name="T5" fmla="*/ 226 h 307"/>
                <a:gd name="T6" fmla="*/ 0 w 509"/>
                <a:gd name="T7" fmla="*/ 0 h 307"/>
                <a:gd name="T8" fmla="*/ 0 w 509"/>
                <a:gd name="T9" fmla="*/ 55 h 307"/>
              </a:gdLst>
              <a:ahLst/>
              <a:cxnLst>
                <a:cxn ang="0">
                  <a:pos x="T0" y="T1"/>
                </a:cxn>
                <a:cxn ang="0">
                  <a:pos x="T2" y="T3"/>
                </a:cxn>
                <a:cxn ang="0">
                  <a:pos x="T4" y="T5"/>
                </a:cxn>
                <a:cxn ang="0">
                  <a:pos x="T6" y="T7"/>
                </a:cxn>
                <a:cxn ang="0">
                  <a:pos x="T8" y="T9"/>
                </a:cxn>
              </a:cxnLst>
              <a:rect l="0" t="0" r="r" b="b"/>
              <a:pathLst>
                <a:path w="509" h="307">
                  <a:moveTo>
                    <a:pt x="0" y="55"/>
                  </a:moveTo>
                  <a:lnTo>
                    <a:pt x="509" y="307"/>
                  </a:lnTo>
                  <a:lnTo>
                    <a:pt x="509" y="226"/>
                  </a:lnTo>
                  <a:lnTo>
                    <a:pt x="0" y="0"/>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8" name="Freeform 70"/>
            <p:cNvSpPr>
              <a:spLocks/>
            </p:cNvSpPr>
            <p:nvPr/>
          </p:nvSpPr>
          <p:spPr bwMode="auto">
            <a:xfrm>
              <a:off x="8020051" y="4564063"/>
              <a:ext cx="808038" cy="534988"/>
            </a:xfrm>
            <a:custGeom>
              <a:avLst/>
              <a:gdLst>
                <a:gd name="T0" fmla="*/ 0 w 509"/>
                <a:gd name="T1" fmla="*/ 56 h 337"/>
                <a:gd name="T2" fmla="*/ 509 w 509"/>
                <a:gd name="T3" fmla="*/ 337 h 337"/>
                <a:gd name="T4" fmla="*/ 509 w 509"/>
                <a:gd name="T5" fmla="*/ 258 h 337"/>
                <a:gd name="T6" fmla="*/ 0 w 509"/>
                <a:gd name="T7" fmla="*/ 0 h 337"/>
                <a:gd name="T8" fmla="*/ 0 w 509"/>
                <a:gd name="T9" fmla="*/ 56 h 337"/>
              </a:gdLst>
              <a:ahLst/>
              <a:cxnLst>
                <a:cxn ang="0">
                  <a:pos x="T0" y="T1"/>
                </a:cxn>
                <a:cxn ang="0">
                  <a:pos x="T2" y="T3"/>
                </a:cxn>
                <a:cxn ang="0">
                  <a:pos x="T4" y="T5"/>
                </a:cxn>
                <a:cxn ang="0">
                  <a:pos x="T6" y="T7"/>
                </a:cxn>
                <a:cxn ang="0">
                  <a:pos x="T8" y="T9"/>
                </a:cxn>
              </a:cxnLst>
              <a:rect l="0" t="0" r="r" b="b"/>
              <a:pathLst>
                <a:path w="509" h="337">
                  <a:moveTo>
                    <a:pt x="0" y="56"/>
                  </a:moveTo>
                  <a:lnTo>
                    <a:pt x="509" y="337"/>
                  </a:lnTo>
                  <a:lnTo>
                    <a:pt x="509" y="258"/>
                  </a:lnTo>
                  <a:lnTo>
                    <a:pt x="0"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9" name="Freeform 71"/>
            <p:cNvSpPr>
              <a:spLocks/>
            </p:cNvSpPr>
            <p:nvPr/>
          </p:nvSpPr>
          <p:spPr bwMode="auto">
            <a:xfrm>
              <a:off x="8020051" y="4670426"/>
              <a:ext cx="808038" cy="582613"/>
            </a:xfrm>
            <a:custGeom>
              <a:avLst/>
              <a:gdLst>
                <a:gd name="T0" fmla="*/ 0 w 509"/>
                <a:gd name="T1" fmla="*/ 56 h 367"/>
                <a:gd name="T2" fmla="*/ 509 w 509"/>
                <a:gd name="T3" fmla="*/ 367 h 367"/>
                <a:gd name="T4" fmla="*/ 509 w 509"/>
                <a:gd name="T5" fmla="*/ 286 h 367"/>
                <a:gd name="T6" fmla="*/ 0 w 509"/>
                <a:gd name="T7" fmla="*/ 0 h 367"/>
                <a:gd name="T8" fmla="*/ 0 w 509"/>
                <a:gd name="T9" fmla="*/ 56 h 367"/>
              </a:gdLst>
              <a:ahLst/>
              <a:cxnLst>
                <a:cxn ang="0">
                  <a:pos x="T0" y="T1"/>
                </a:cxn>
                <a:cxn ang="0">
                  <a:pos x="T2" y="T3"/>
                </a:cxn>
                <a:cxn ang="0">
                  <a:pos x="T4" y="T5"/>
                </a:cxn>
                <a:cxn ang="0">
                  <a:pos x="T6" y="T7"/>
                </a:cxn>
                <a:cxn ang="0">
                  <a:pos x="T8" y="T9"/>
                </a:cxn>
              </a:cxnLst>
              <a:rect l="0" t="0" r="r" b="b"/>
              <a:pathLst>
                <a:path w="509" h="367">
                  <a:moveTo>
                    <a:pt x="0" y="56"/>
                  </a:moveTo>
                  <a:lnTo>
                    <a:pt x="509" y="367"/>
                  </a:lnTo>
                  <a:lnTo>
                    <a:pt x="509" y="286"/>
                  </a:lnTo>
                  <a:lnTo>
                    <a:pt x="0"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0" name="Freeform 72"/>
            <p:cNvSpPr>
              <a:spLocks/>
            </p:cNvSpPr>
            <p:nvPr/>
          </p:nvSpPr>
          <p:spPr bwMode="auto">
            <a:xfrm>
              <a:off x="8035926" y="4787901"/>
              <a:ext cx="801688" cy="625475"/>
            </a:xfrm>
            <a:custGeom>
              <a:avLst/>
              <a:gdLst>
                <a:gd name="T0" fmla="*/ 0 w 505"/>
                <a:gd name="T1" fmla="*/ 55 h 394"/>
                <a:gd name="T2" fmla="*/ 505 w 505"/>
                <a:gd name="T3" fmla="*/ 394 h 394"/>
                <a:gd name="T4" fmla="*/ 505 w 505"/>
                <a:gd name="T5" fmla="*/ 313 h 394"/>
                <a:gd name="T6" fmla="*/ 0 w 505"/>
                <a:gd name="T7" fmla="*/ 0 h 394"/>
                <a:gd name="T8" fmla="*/ 0 w 505"/>
                <a:gd name="T9" fmla="*/ 55 h 394"/>
              </a:gdLst>
              <a:ahLst/>
              <a:cxnLst>
                <a:cxn ang="0">
                  <a:pos x="T0" y="T1"/>
                </a:cxn>
                <a:cxn ang="0">
                  <a:pos x="T2" y="T3"/>
                </a:cxn>
                <a:cxn ang="0">
                  <a:pos x="T4" y="T5"/>
                </a:cxn>
                <a:cxn ang="0">
                  <a:pos x="T6" y="T7"/>
                </a:cxn>
                <a:cxn ang="0">
                  <a:pos x="T8" y="T9"/>
                </a:cxn>
              </a:cxnLst>
              <a:rect l="0" t="0" r="r" b="b"/>
              <a:pathLst>
                <a:path w="505" h="394">
                  <a:moveTo>
                    <a:pt x="0" y="55"/>
                  </a:moveTo>
                  <a:lnTo>
                    <a:pt x="505" y="394"/>
                  </a:lnTo>
                  <a:lnTo>
                    <a:pt x="505" y="313"/>
                  </a:lnTo>
                  <a:lnTo>
                    <a:pt x="0" y="0"/>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1" name="Freeform 75"/>
            <p:cNvSpPr>
              <a:spLocks/>
            </p:cNvSpPr>
            <p:nvPr/>
          </p:nvSpPr>
          <p:spPr bwMode="auto">
            <a:xfrm>
              <a:off x="8020051" y="5102226"/>
              <a:ext cx="808038" cy="776288"/>
            </a:xfrm>
            <a:custGeom>
              <a:avLst/>
              <a:gdLst>
                <a:gd name="T0" fmla="*/ 0 w 509"/>
                <a:gd name="T1" fmla="*/ 55 h 489"/>
                <a:gd name="T2" fmla="*/ 509 w 509"/>
                <a:gd name="T3" fmla="*/ 489 h 489"/>
                <a:gd name="T4" fmla="*/ 509 w 509"/>
                <a:gd name="T5" fmla="*/ 408 h 489"/>
                <a:gd name="T6" fmla="*/ 0 w 509"/>
                <a:gd name="T7" fmla="*/ 0 h 489"/>
                <a:gd name="T8" fmla="*/ 0 w 509"/>
                <a:gd name="T9" fmla="*/ 55 h 489"/>
              </a:gdLst>
              <a:ahLst/>
              <a:cxnLst>
                <a:cxn ang="0">
                  <a:pos x="T0" y="T1"/>
                </a:cxn>
                <a:cxn ang="0">
                  <a:pos x="T2" y="T3"/>
                </a:cxn>
                <a:cxn ang="0">
                  <a:pos x="T4" y="T5"/>
                </a:cxn>
                <a:cxn ang="0">
                  <a:pos x="T6" y="T7"/>
                </a:cxn>
                <a:cxn ang="0">
                  <a:pos x="T8" y="T9"/>
                </a:cxn>
              </a:cxnLst>
              <a:rect l="0" t="0" r="r" b="b"/>
              <a:pathLst>
                <a:path w="509" h="489">
                  <a:moveTo>
                    <a:pt x="0" y="55"/>
                  </a:moveTo>
                  <a:lnTo>
                    <a:pt x="509" y="489"/>
                  </a:lnTo>
                  <a:lnTo>
                    <a:pt x="509" y="408"/>
                  </a:lnTo>
                  <a:lnTo>
                    <a:pt x="0" y="0"/>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2" name="Freeform 76"/>
            <p:cNvSpPr>
              <a:spLocks/>
            </p:cNvSpPr>
            <p:nvPr/>
          </p:nvSpPr>
          <p:spPr bwMode="auto">
            <a:xfrm>
              <a:off x="8020051" y="5205413"/>
              <a:ext cx="808038" cy="827088"/>
            </a:xfrm>
            <a:custGeom>
              <a:avLst/>
              <a:gdLst>
                <a:gd name="T0" fmla="*/ 0 w 509"/>
                <a:gd name="T1" fmla="*/ 56 h 521"/>
                <a:gd name="T2" fmla="*/ 509 w 509"/>
                <a:gd name="T3" fmla="*/ 521 h 521"/>
                <a:gd name="T4" fmla="*/ 509 w 509"/>
                <a:gd name="T5" fmla="*/ 440 h 521"/>
                <a:gd name="T6" fmla="*/ 0 w 509"/>
                <a:gd name="T7" fmla="*/ 0 h 521"/>
                <a:gd name="T8" fmla="*/ 0 w 509"/>
                <a:gd name="T9" fmla="*/ 56 h 521"/>
              </a:gdLst>
              <a:ahLst/>
              <a:cxnLst>
                <a:cxn ang="0">
                  <a:pos x="T0" y="T1"/>
                </a:cxn>
                <a:cxn ang="0">
                  <a:pos x="T2" y="T3"/>
                </a:cxn>
                <a:cxn ang="0">
                  <a:pos x="T4" y="T5"/>
                </a:cxn>
                <a:cxn ang="0">
                  <a:pos x="T6" y="T7"/>
                </a:cxn>
                <a:cxn ang="0">
                  <a:pos x="T8" y="T9"/>
                </a:cxn>
              </a:cxnLst>
              <a:rect l="0" t="0" r="r" b="b"/>
              <a:pathLst>
                <a:path w="509" h="521">
                  <a:moveTo>
                    <a:pt x="0" y="56"/>
                  </a:moveTo>
                  <a:lnTo>
                    <a:pt x="509" y="521"/>
                  </a:lnTo>
                  <a:lnTo>
                    <a:pt x="509" y="440"/>
                  </a:lnTo>
                  <a:lnTo>
                    <a:pt x="0"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3" name="Freeform 78"/>
            <p:cNvSpPr>
              <a:spLocks/>
            </p:cNvSpPr>
            <p:nvPr/>
          </p:nvSpPr>
          <p:spPr bwMode="auto">
            <a:xfrm>
              <a:off x="8020051" y="5416551"/>
              <a:ext cx="808038" cy="920750"/>
            </a:xfrm>
            <a:custGeom>
              <a:avLst/>
              <a:gdLst>
                <a:gd name="T0" fmla="*/ 0 w 509"/>
                <a:gd name="T1" fmla="*/ 57 h 580"/>
                <a:gd name="T2" fmla="*/ 509 w 509"/>
                <a:gd name="T3" fmla="*/ 580 h 580"/>
                <a:gd name="T4" fmla="*/ 509 w 509"/>
                <a:gd name="T5" fmla="*/ 499 h 580"/>
                <a:gd name="T6" fmla="*/ 0 w 509"/>
                <a:gd name="T7" fmla="*/ 0 h 580"/>
                <a:gd name="T8" fmla="*/ 0 w 509"/>
                <a:gd name="T9" fmla="*/ 57 h 580"/>
              </a:gdLst>
              <a:ahLst/>
              <a:cxnLst>
                <a:cxn ang="0">
                  <a:pos x="T0" y="T1"/>
                </a:cxn>
                <a:cxn ang="0">
                  <a:pos x="T2" y="T3"/>
                </a:cxn>
                <a:cxn ang="0">
                  <a:pos x="T4" y="T5"/>
                </a:cxn>
                <a:cxn ang="0">
                  <a:pos x="T6" y="T7"/>
                </a:cxn>
                <a:cxn ang="0">
                  <a:pos x="T8" y="T9"/>
                </a:cxn>
              </a:cxnLst>
              <a:rect l="0" t="0" r="r" b="b"/>
              <a:pathLst>
                <a:path w="509" h="580">
                  <a:moveTo>
                    <a:pt x="0" y="57"/>
                  </a:moveTo>
                  <a:lnTo>
                    <a:pt x="509" y="580"/>
                  </a:lnTo>
                  <a:lnTo>
                    <a:pt x="509" y="499"/>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4" name="Freeform 79"/>
            <p:cNvSpPr>
              <a:spLocks/>
            </p:cNvSpPr>
            <p:nvPr/>
          </p:nvSpPr>
          <p:spPr bwMode="auto">
            <a:xfrm>
              <a:off x="8020051" y="5522913"/>
              <a:ext cx="808038" cy="968375"/>
            </a:xfrm>
            <a:custGeom>
              <a:avLst/>
              <a:gdLst>
                <a:gd name="T0" fmla="*/ 0 w 509"/>
                <a:gd name="T1" fmla="*/ 56 h 610"/>
                <a:gd name="T2" fmla="*/ 509 w 509"/>
                <a:gd name="T3" fmla="*/ 610 h 610"/>
                <a:gd name="T4" fmla="*/ 509 w 509"/>
                <a:gd name="T5" fmla="*/ 529 h 610"/>
                <a:gd name="T6" fmla="*/ 0 w 509"/>
                <a:gd name="T7" fmla="*/ 0 h 610"/>
                <a:gd name="T8" fmla="*/ 0 w 509"/>
                <a:gd name="T9" fmla="*/ 56 h 610"/>
              </a:gdLst>
              <a:ahLst/>
              <a:cxnLst>
                <a:cxn ang="0">
                  <a:pos x="T0" y="T1"/>
                </a:cxn>
                <a:cxn ang="0">
                  <a:pos x="T2" y="T3"/>
                </a:cxn>
                <a:cxn ang="0">
                  <a:pos x="T4" y="T5"/>
                </a:cxn>
                <a:cxn ang="0">
                  <a:pos x="T6" y="T7"/>
                </a:cxn>
                <a:cxn ang="0">
                  <a:pos x="T8" y="T9"/>
                </a:cxn>
              </a:cxnLst>
              <a:rect l="0" t="0" r="r" b="b"/>
              <a:pathLst>
                <a:path w="509" h="610">
                  <a:moveTo>
                    <a:pt x="0" y="56"/>
                  </a:moveTo>
                  <a:lnTo>
                    <a:pt x="509" y="610"/>
                  </a:lnTo>
                  <a:lnTo>
                    <a:pt x="509" y="529"/>
                  </a:lnTo>
                  <a:lnTo>
                    <a:pt x="0" y="0"/>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5" name="Freeform 80"/>
            <p:cNvSpPr>
              <a:spLocks/>
            </p:cNvSpPr>
            <p:nvPr/>
          </p:nvSpPr>
          <p:spPr bwMode="auto">
            <a:xfrm>
              <a:off x="8020051" y="5638801"/>
              <a:ext cx="808038" cy="1016000"/>
            </a:xfrm>
            <a:custGeom>
              <a:avLst/>
              <a:gdLst>
                <a:gd name="T0" fmla="*/ 0 w 509"/>
                <a:gd name="T1" fmla="*/ 54 h 640"/>
                <a:gd name="T2" fmla="*/ 509 w 509"/>
                <a:gd name="T3" fmla="*/ 640 h 640"/>
                <a:gd name="T4" fmla="*/ 509 w 509"/>
                <a:gd name="T5" fmla="*/ 561 h 640"/>
                <a:gd name="T6" fmla="*/ 0 w 509"/>
                <a:gd name="T7" fmla="*/ 0 h 640"/>
                <a:gd name="T8" fmla="*/ 0 w 509"/>
                <a:gd name="T9" fmla="*/ 54 h 640"/>
              </a:gdLst>
              <a:ahLst/>
              <a:cxnLst>
                <a:cxn ang="0">
                  <a:pos x="T0" y="T1"/>
                </a:cxn>
                <a:cxn ang="0">
                  <a:pos x="T2" y="T3"/>
                </a:cxn>
                <a:cxn ang="0">
                  <a:pos x="T4" y="T5"/>
                </a:cxn>
                <a:cxn ang="0">
                  <a:pos x="T6" y="T7"/>
                </a:cxn>
                <a:cxn ang="0">
                  <a:pos x="T8" y="T9"/>
                </a:cxn>
              </a:cxnLst>
              <a:rect l="0" t="0" r="r" b="b"/>
              <a:pathLst>
                <a:path w="509" h="640">
                  <a:moveTo>
                    <a:pt x="0" y="54"/>
                  </a:moveTo>
                  <a:lnTo>
                    <a:pt x="509" y="640"/>
                  </a:lnTo>
                  <a:lnTo>
                    <a:pt x="509" y="561"/>
                  </a:lnTo>
                  <a:lnTo>
                    <a:pt x="0" y="0"/>
                  </a:ln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6" name="Freeform 82"/>
            <p:cNvSpPr>
              <a:spLocks/>
            </p:cNvSpPr>
            <p:nvPr/>
          </p:nvSpPr>
          <p:spPr bwMode="auto">
            <a:xfrm>
              <a:off x="8020051" y="5849938"/>
              <a:ext cx="808038" cy="1112838"/>
            </a:xfrm>
            <a:custGeom>
              <a:avLst/>
              <a:gdLst>
                <a:gd name="T0" fmla="*/ 0 w 509"/>
                <a:gd name="T1" fmla="*/ 55 h 701"/>
                <a:gd name="T2" fmla="*/ 509 w 509"/>
                <a:gd name="T3" fmla="*/ 701 h 701"/>
                <a:gd name="T4" fmla="*/ 509 w 509"/>
                <a:gd name="T5" fmla="*/ 620 h 701"/>
                <a:gd name="T6" fmla="*/ 0 w 509"/>
                <a:gd name="T7" fmla="*/ 0 h 701"/>
                <a:gd name="T8" fmla="*/ 0 w 509"/>
                <a:gd name="T9" fmla="*/ 55 h 701"/>
              </a:gdLst>
              <a:ahLst/>
              <a:cxnLst>
                <a:cxn ang="0">
                  <a:pos x="T0" y="T1"/>
                </a:cxn>
                <a:cxn ang="0">
                  <a:pos x="T2" y="T3"/>
                </a:cxn>
                <a:cxn ang="0">
                  <a:pos x="T4" y="T5"/>
                </a:cxn>
                <a:cxn ang="0">
                  <a:pos x="T6" y="T7"/>
                </a:cxn>
                <a:cxn ang="0">
                  <a:pos x="T8" y="T9"/>
                </a:cxn>
              </a:cxnLst>
              <a:rect l="0" t="0" r="r" b="b"/>
              <a:pathLst>
                <a:path w="509" h="701">
                  <a:moveTo>
                    <a:pt x="0" y="55"/>
                  </a:moveTo>
                  <a:lnTo>
                    <a:pt x="509" y="701"/>
                  </a:lnTo>
                  <a:lnTo>
                    <a:pt x="509" y="620"/>
                  </a:lnTo>
                  <a:lnTo>
                    <a:pt x="0" y="0"/>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7" name="Freeform 76"/>
            <p:cNvSpPr>
              <a:spLocks/>
            </p:cNvSpPr>
            <p:nvPr/>
          </p:nvSpPr>
          <p:spPr bwMode="auto">
            <a:xfrm>
              <a:off x="8020052" y="6173788"/>
              <a:ext cx="569423" cy="798513"/>
            </a:xfrm>
            <a:custGeom>
              <a:avLst/>
              <a:gdLst>
                <a:gd name="connsiteX0" fmla="*/ 0 w 569423"/>
                <a:gd name="connsiteY0" fmla="*/ 0 h 798513"/>
                <a:gd name="connsiteX1" fmla="*/ 569423 w 569423"/>
                <a:gd name="connsiteY1" fmla="*/ 798513 h 798513"/>
                <a:gd name="connsiteX2" fmla="*/ 488718 w 569423"/>
                <a:gd name="connsiteY2" fmla="*/ 798513 h 798513"/>
                <a:gd name="connsiteX3" fmla="*/ 0 w 569423"/>
                <a:gd name="connsiteY3" fmla="*/ 90488 h 798513"/>
              </a:gdLst>
              <a:ahLst/>
              <a:cxnLst>
                <a:cxn ang="0">
                  <a:pos x="connsiteX0" y="connsiteY0"/>
                </a:cxn>
                <a:cxn ang="0">
                  <a:pos x="connsiteX1" y="connsiteY1"/>
                </a:cxn>
                <a:cxn ang="0">
                  <a:pos x="connsiteX2" y="connsiteY2"/>
                </a:cxn>
                <a:cxn ang="0">
                  <a:pos x="connsiteX3" y="connsiteY3"/>
                </a:cxn>
              </a:cxnLst>
              <a:rect l="l" t="t" r="r" b="b"/>
              <a:pathLst>
                <a:path w="569423" h="798513">
                  <a:moveTo>
                    <a:pt x="0" y="0"/>
                  </a:moveTo>
                  <a:lnTo>
                    <a:pt x="569423" y="798513"/>
                  </a:lnTo>
                  <a:lnTo>
                    <a:pt x="488718" y="798513"/>
                  </a:lnTo>
                  <a:lnTo>
                    <a:pt x="0" y="90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8" name="Freeform 77"/>
            <p:cNvSpPr>
              <a:spLocks/>
            </p:cNvSpPr>
            <p:nvPr/>
          </p:nvSpPr>
          <p:spPr bwMode="auto">
            <a:xfrm>
              <a:off x="8020052" y="6394451"/>
              <a:ext cx="378163" cy="577850"/>
            </a:xfrm>
            <a:custGeom>
              <a:avLst/>
              <a:gdLst>
                <a:gd name="connsiteX0" fmla="*/ 0 w 378163"/>
                <a:gd name="connsiteY0" fmla="*/ 0 h 577850"/>
                <a:gd name="connsiteX1" fmla="*/ 378163 w 378163"/>
                <a:gd name="connsiteY1" fmla="*/ 577850 h 577850"/>
                <a:gd name="connsiteX2" fmla="*/ 309541 w 378163"/>
                <a:gd name="connsiteY2" fmla="*/ 577850 h 577850"/>
                <a:gd name="connsiteX3" fmla="*/ 0 w 378163"/>
                <a:gd name="connsiteY3" fmla="*/ 90488 h 577850"/>
              </a:gdLst>
              <a:ahLst/>
              <a:cxnLst>
                <a:cxn ang="0">
                  <a:pos x="connsiteX0" y="connsiteY0"/>
                </a:cxn>
                <a:cxn ang="0">
                  <a:pos x="connsiteX1" y="connsiteY1"/>
                </a:cxn>
                <a:cxn ang="0">
                  <a:pos x="connsiteX2" y="connsiteY2"/>
                </a:cxn>
                <a:cxn ang="0">
                  <a:pos x="connsiteX3" y="connsiteY3"/>
                </a:cxn>
              </a:cxnLst>
              <a:rect l="l" t="t" r="r" b="b"/>
              <a:pathLst>
                <a:path w="378163" h="577850">
                  <a:moveTo>
                    <a:pt x="0" y="0"/>
                  </a:moveTo>
                  <a:lnTo>
                    <a:pt x="378163" y="577850"/>
                  </a:lnTo>
                  <a:lnTo>
                    <a:pt x="309541" y="577850"/>
                  </a:lnTo>
                  <a:lnTo>
                    <a:pt x="0" y="90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9" name="Freeform 78"/>
            <p:cNvSpPr>
              <a:spLocks/>
            </p:cNvSpPr>
            <p:nvPr/>
          </p:nvSpPr>
          <p:spPr bwMode="auto">
            <a:xfrm>
              <a:off x="8020051" y="6607176"/>
              <a:ext cx="222082" cy="365125"/>
            </a:xfrm>
            <a:custGeom>
              <a:avLst/>
              <a:gdLst>
                <a:gd name="connsiteX0" fmla="*/ 0 w 222082"/>
                <a:gd name="connsiteY0" fmla="*/ 0 h 365125"/>
                <a:gd name="connsiteX1" fmla="*/ 222082 w 222082"/>
                <a:gd name="connsiteY1" fmla="*/ 365125 h 365125"/>
                <a:gd name="connsiteX2" fmla="*/ 163210 w 222082"/>
                <a:gd name="connsiteY2" fmla="*/ 365125 h 365125"/>
                <a:gd name="connsiteX3" fmla="*/ 0 w 222082"/>
                <a:gd name="connsiteY3" fmla="*/ 88900 h 365125"/>
              </a:gdLst>
              <a:ahLst/>
              <a:cxnLst>
                <a:cxn ang="0">
                  <a:pos x="connsiteX0" y="connsiteY0"/>
                </a:cxn>
                <a:cxn ang="0">
                  <a:pos x="connsiteX1" y="connsiteY1"/>
                </a:cxn>
                <a:cxn ang="0">
                  <a:pos x="connsiteX2" y="connsiteY2"/>
                </a:cxn>
                <a:cxn ang="0">
                  <a:pos x="connsiteX3" y="connsiteY3"/>
                </a:cxn>
              </a:cxnLst>
              <a:rect l="l" t="t" r="r" b="b"/>
              <a:pathLst>
                <a:path w="222082" h="365125">
                  <a:moveTo>
                    <a:pt x="0" y="0"/>
                  </a:moveTo>
                  <a:lnTo>
                    <a:pt x="222082" y="365125"/>
                  </a:lnTo>
                  <a:lnTo>
                    <a:pt x="163210" y="365125"/>
                  </a:lnTo>
                  <a:lnTo>
                    <a:pt x="0" y="889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0" name="Freeform 92"/>
            <p:cNvSpPr>
              <a:spLocks/>
            </p:cNvSpPr>
            <p:nvPr/>
          </p:nvSpPr>
          <p:spPr bwMode="auto">
            <a:xfrm>
              <a:off x="8853488" y="1395413"/>
              <a:ext cx="128588" cy="244475"/>
            </a:xfrm>
            <a:custGeom>
              <a:avLst/>
              <a:gdLst>
                <a:gd name="T0" fmla="*/ 0 w 81"/>
                <a:gd name="T1" fmla="*/ 154 h 154"/>
                <a:gd name="T2" fmla="*/ 81 w 81"/>
                <a:gd name="T3" fmla="*/ 75 h 154"/>
                <a:gd name="T4" fmla="*/ 81 w 81"/>
                <a:gd name="T5" fmla="*/ 0 h 154"/>
                <a:gd name="T6" fmla="*/ 0 w 81"/>
                <a:gd name="T7" fmla="*/ 83 h 154"/>
                <a:gd name="T8" fmla="*/ 0 w 81"/>
                <a:gd name="T9" fmla="*/ 154 h 154"/>
              </a:gdLst>
              <a:ahLst/>
              <a:cxnLst>
                <a:cxn ang="0">
                  <a:pos x="T0" y="T1"/>
                </a:cxn>
                <a:cxn ang="0">
                  <a:pos x="T2" y="T3"/>
                </a:cxn>
                <a:cxn ang="0">
                  <a:pos x="T4" y="T5"/>
                </a:cxn>
                <a:cxn ang="0">
                  <a:pos x="T6" y="T7"/>
                </a:cxn>
                <a:cxn ang="0">
                  <a:pos x="T8" y="T9"/>
                </a:cxn>
              </a:cxnLst>
              <a:rect l="0" t="0" r="r" b="b"/>
              <a:pathLst>
                <a:path w="81" h="154">
                  <a:moveTo>
                    <a:pt x="0" y="154"/>
                  </a:moveTo>
                  <a:lnTo>
                    <a:pt x="81" y="75"/>
                  </a:lnTo>
                  <a:lnTo>
                    <a:pt x="81" y="0"/>
                  </a:lnTo>
                  <a:lnTo>
                    <a:pt x="0" y="83"/>
                  </a:lnTo>
                  <a:lnTo>
                    <a:pt x="0"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1" name="Rectangle 93"/>
            <p:cNvSpPr>
              <a:spLocks noChangeArrowheads="1"/>
            </p:cNvSpPr>
            <p:nvPr/>
          </p:nvSpPr>
          <p:spPr bwMode="auto">
            <a:xfrm>
              <a:off x="7418388" y="3995738"/>
              <a:ext cx="576263"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2" name="Rectangle 94"/>
            <p:cNvSpPr>
              <a:spLocks noChangeArrowheads="1"/>
            </p:cNvSpPr>
            <p:nvPr/>
          </p:nvSpPr>
          <p:spPr bwMode="auto">
            <a:xfrm>
              <a:off x="7418388" y="4137026"/>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3" name="Rectangle 95"/>
            <p:cNvSpPr>
              <a:spLocks noChangeArrowheads="1"/>
            </p:cNvSpPr>
            <p:nvPr/>
          </p:nvSpPr>
          <p:spPr bwMode="auto">
            <a:xfrm>
              <a:off x="7418388" y="4214813"/>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4" name="Rectangle 96"/>
            <p:cNvSpPr>
              <a:spLocks noChangeArrowheads="1"/>
            </p:cNvSpPr>
            <p:nvPr/>
          </p:nvSpPr>
          <p:spPr bwMode="auto">
            <a:xfrm>
              <a:off x="7418388" y="4291013"/>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5" name="Rectangle 97"/>
            <p:cNvSpPr>
              <a:spLocks noChangeArrowheads="1"/>
            </p:cNvSpPr>
            <p:nvPr/>
          </p:nvSpPr>
          <p:spPr bwMode="auto">
            <a:xfrm>
              <a:off x="7418388" y="4368801"/>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6" name="Rectangle 98"/>
            <p:cNvSpPr>
              <a:spLocks noChangeArrowheads="1"/>
            </p:cNvSpPr>
            <p:nvPr/>
          </p:nvSpPr>
          <p:spPr bwMode="auto">
            <a:xfrm>
              <a:off x="7418388" y="4445001"/>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7" name="Rectangle 100"/>
            <p:cNvSpPr>
              <a:spLocks noChangeArrowheads="1"/>
            </p:cNvSpPr>
            <p:nvPr/>
          </p:nvSpPr>
          <p:spPr bwMode="auto">
            <a:xfrm>
              <a:off x="7418388" y="4598988"/>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8" name="Rectangle 101"/>
            <p:cNvSpPr>
              <a:spLocks noChangeArrowheads="1"/>
            </p:cNvSpPr>
            <p:nvPr/>
          </p:nvSpPr>
          <p:spPr bwMode="auto">
            <a:xfrm>
              <a:off x="7418388" y="4676776"/>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9" name="Rectangle 102"/>
            <p:cNvSpPr>
              <a:spLocks noChangeArrowheads="1"/>
            </p:cNvSpPr>
            <p:nvPr/>
          </p:nvSpPr>
          <p:spPr bwMode="auto">
            <a:xfrm>
              <a:off x="7418388" y="4752976"/>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0" name="Rectangle 103"/>
            <p:cNvSpPr>
              <a:spLocks noChangeArrowheads="1"/>
            </p:cNvSpPr>
            <p:nvPr/>
          </p:nvSpPr>
          <p:spPr bwMode="auto">
            <a:xfrm>
              <a:off x="7418388" y="4843463"/>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1" name="Rectangle 104"/>
            <p:cNvSpPr>
              <a:spLocks noChangeArrowheads="1"/>
            </p:cNvSpPr>
            <p:nvPr/>
          </p:nvSpPr>
          <p:spPr bwMode="auto">
            <a:xfrm>
              <a:off x="7418388" y="4919663"/>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2" name="Rectangle 105"/>
            <p:cNvSpPr>
              <a:spLocks noChangeArrowheads="1"/>
            </p:cNvSpPr>
            <p:nvPr/>
          </p:nvSpPr>
          <p:spPr bwMode="auto">
            <a:xfrm>
              <a:off x="7418388" y="4997451"/>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3" name="Rectangle 106"/>
            <p:cNvSpPr>
              <a:spLocks noChangeArrowheads="1"/>
            </p:cNvSpPr>
            <p:nvPr/>
          </p:nvSpPr>
          <p:spPr bwMode="auto">
            <a:xfrm>
              <a:off x="7418388" y="5073651"/>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4" name="Rectangle 108"/>
            <p:cNvSpPr>
              <a:spLocks noChangeArrowheads="1"/>
            </p:cNvSpPr>
            <p:nvPr/>
          </p:nvSpPr>
          <p:spPr bwMode="auto">
            <a:xfrm>
              <a:off x="7418388" y="5227638"/>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5" name="Rectangle 110"/>
            <p:cNvSpPr>
              <a:spLocks noChangeArrowheads="1"/>
            </p:cNvSpPr>
            <p:nvPr/>
          </p:nvSpPr>
          <p:spPr bwMode="auto">
            <a:xfrm>
              <a:off x="7418388" y="5381626"/>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6" name="Rectangle 111"/>
            <p:cNvSpPr>
              <a:spLocks noChangeArrowheads="1"/>
            </p:cNvSpPr>
            <p:nvPr/>
          </p:nvSpPr>
          <p:spPr bwMode="auto">
            <a:xfrm>
              <a:off x="7418388" y="5459413"/>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7" name="Rectangle 112"/>
            <p:cNvSpPr>
              <a:spLocks noChangeArrowheads="1"/>
            </p:cNvSpPr>
            <p:nvPr/>
          </p:nvSpPr>
          <p:spPr bwMode="auto">
            <a:xfrm>
              <a:off x="7418388" y="5535613"/>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8" name="Rectangle 114"/>
            <p:cNvSpPr>
              <a:spLocks noChangeArrowheads="1"/>
            </p:cNvSpPr>
            <p:nvPr/>
          </p:nvSpPr>
          <p:spPr bwMode="auto">
            <a:xfrm>
              <a:off x="7418388" y="5689601"/>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99" name="Rectangle 115"/>
            <p:cNvSpPr>
              <a:spLocks noChangeArrowheads="1"/>
            </p:cNvSpPr>
            <p:nvPr/>
          </p:nvSpPr>
          <p:spPr bwMode="auto">
            <a:xfrm>
              <a:off x="7418388" y="5765801"/>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0" name="Rectangle 116"/>
            <p:cNvSpPr>
              <a:spLocks noChangeArrowheads="1"/>
            </p:cNvSpPr>
            <p:nvPr/>
          </p:nvSpPr>
          <p:spPr bwMode="auto">
            <a:xfrm>
              <a:off x="7418388" y="5843588"/>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 name="Rectangle 118"/>
            <p:cNvSpPr>
              <a:spLocks noChangeArrowheads="1"/>
            </p:cNvSpPr>
            <p:nvPr/>
          </p:nvSpPr>
          <p:spPr bwMode="auto">
            <a:xfrm>
              <a:off x="7418388" y="5997576"/>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2" name="Rectangle 119"/>
            <p:cNvSpPr>
              <a:spLocks noChangeArrowheads="1"/>
            </p:cNvSpPr>
            <p:nvPr/>
          </p:nvSpPr>
          <p:spPr bwMode="auto">
            <a:xfrm>
              <a:off x="7418388" y="6073776"/>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3" name="Rectangle 120"/>
            <p:cNvSpPr>
              <a:spLocks noChangeArrowheads="1"/>
            </p:cNvSpPr>
            <p:nvPr/>
          </p:nvSpPr>
          <p:spPr bwMode="auto">
            <a:xfrm>
              <a:off x="7418388" y="6151563"/>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4" name="Rectangle 121"/>
            <p:cNvSpPr>
              <a:spLocks noChangeArrowheads="1"/>
            </p:cNvSpPr>
            <p:nvPr/>
          </p:nvSpPr>
          <p:spPr bwMode="auto">
            <a:xfrm>
              <a:off x="7418388" y="6240463"/>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5" name="Rectangle 122"/>
            <p:cNvSpPr>
              <a:spLocks noChangeArrowheads="1"/>
            </p:cNvSpPr>
            <p:nvPr/>
          </p:nvSpPr>
          <p:spPr bwMode="auto">
            <a:xfrm>
              <a:off x="7418388" y="6318251"/>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6" name="Rectangle 124"/>
            <p:cNvSpPr>
              <a:spLocks noChangeArrowheads="1"/>
            </p:cNvSpPr>
            <p:nvPr/>
          </p:nvSpPr>
          <p:spPr bwMode="auto">
            <a:xfrm>
              <a:off x="7418388" y="6472238"/>
              <a:ext cx="5762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7" name="Rectangle 125"/>
            <p:cNvSpPr>
              <a:spLocks noChangeArrowheads="1"/>
            </p:cNvSpPr>
            <p:nvPr/>
          </p:nvSpPr>
          <p:spPr bwMode="auto">
            <a:xfrm>
              <a:off x="7418388" y="6548438"/>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8" name="Rectangle 127"/>
            <p:cNvSpPr>
              <a:spLocks noChangeArrowheads="1"/>
            </p:cNvSpPr>
            <p:nvPr/>
          </p:nvSpPr>
          <p:spPr bwMode="auto">
            <a:xfrm>
              <a:off x="7418388" y="6702426"/>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9" name="Rectangle 129"/>
            <p:cNvSpPr>
              <a:spLocks noChangeArrowheads="1"/>
            </p:cNvSpPr>
            <p:nvPr/>
          </p:nvSpPr>
          <p:spPr bwMode="auto">
            <a:xfrm>
              <a:off x="7418388" y="6856413"/>
              <a:ext cx="576263"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0" name="Freeform 131"/>
            <p:cNvSpPr>
              <a:spLocks/>
            </p:cNvSpPr>
            <p:nvPr/>
          </p:nvSpPr>
          <p:spPr bwMode="auto">
            <a:xfrm>
              <a:off x="7173913" y="4032251"/>
              <a:ext cx="244475" cy="173038"/>
            </a:xfrm>
            <a:custGeom>
              <a:avLst/>
              <a:gdLst>
                <a:gd name="T0" fmla="*/ 0 w 154"/>
                <a:gd name="T1" fmla="*/ 32 h 109"/>
                <a:gd name="T2" fmla="*/ 154 w 154"/>
                <a:gd name="T3" fmla="*/ 109 h 109"/>
                <a:gd name="T4" fmla="*/ 154 w 154"/>
                <a:gd name="T5" fmla="*/ 68 h 109"/>
                <a:gd name="T6" fmla="*/ 0 w 154"/>
                <a:gd name="T7" fmla="*/ 0 h 109"/>
                <a:gd name="T8" fmla="*/ 0 w 154"/>
                <a:gd name="T9" fmla="*/ 32 h 109"/>
              </a:gdLst>
              <a:ahLst/>
              <a:cxnLst>
                <a:cxn ang="0">
                  <a:pos x="T0" y="T1"/>
                </a:cxn>
                <a:cxn ang="0">
                  <a:pos x="T2" y="T3"/>
                </a:cxn>
                <a:cxn ang="0">
                  <a:pos x="T4" y="T5"/>
                </a:cxn>
                <a:cxn ang="0">
                  <a:pos x="T6" y="T7"/>
                </a:cxn>
                <a:cxn ang="0">
                  <a:pos x="T8" y="T9"/>
                </a:cxn>
              </a:cxnLst>
              <a:rect l="0" t="0" r="r" b="b"/>
              <a:pathLst>
                <a:path w="154" h="109">
                  <a:moveTo>
                    <a:pt x="0" y="32"/>
                  </a:moveTo>
                  <a:lnTo>
                    <a:pt x="154" y="109"/>
                  </a:lnTo>
                  <a:lnTo>
                    <a:pt x="154" y="68"/>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1" name="Freeform 132"/>
            <p:cNvSpPr>
              <a:spLocks/>
            </p:cNvSpPr>
            <p:nvPr/>
          </p:nvSpPr>
          <p:spPr bwMode="auto">
            <a:xfrm>
              <a:off x="7173913" y="4092576"/>
              <a:ext cx="244475" cy="188913"/>
            </a:xfrm>
            <a:custGeom>
              <a:avLst/>
              <a:gdLst>
                <a:gd name="T0" fmla="*/ 0 w 154"/>
                <a:gd name="T1" fmla="*/ 32 h 119"/>
                <a:gd name="T2" fmla="*/ 154 w 154"/>
                <a:gd name="T3" fmla="*/ 119 h 119"/>
                <a:gd name="T4" fmla="*/ 154 w 154"/>
                <a:gd name="T5" fmla="*/ 79 h 119"/>
                <a:gd name="T6" fmla="*/ 0 w 154"/>
                <a:gd name="T7" fmla="*/ 0 h 119"/>
                <a:gd name="T8" fmla="*/ 0 w 154"/>
                <a:gd name="T9" fmla="*/ 32 h 119"/>
              </a:gdLst>
              <a:ahLst/>
              <a:cxnLst>
                <a:cxn ang="0">
                  <a:pos x="T0" y="T1"/>
                </a:cxn>
                <a:cxn ang="0">
                  <a:pos x="T2" y="T3"/>
                </a:cxn>
                <a:cxn ang="0">
                  <a:pos x="T4" y="T5"/>
                </a:cxn>
                <a:cxn ang="0">
                  <a:pos x="T6" y="T7"/>
                </a:cxn>
                <a:cxn ang="0">
                  <a:pos x="T8" y="T9"/>
                </a:cxn>
              </a:cxnLst>
              <a:rect l="0" t="0" r="r" b="b"/>
              <a:pathLst>
                <a:path w="154" h="119">
                  <a:moveTo>
                    <a:pt x="0" y="32"/>
                  </a:moveTo>
                  <a:lnTo>
                    <a:pt x="154" y="119"/>
                  </a:lnTo>
                  <a:lnTo>
                    <a:pt x="154" y="79"/>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2" name="Freeform 133"/>
            <p:cNvSpPr>
              <a:spLocks/>
            </p:cNvSpPr>
            <p:nvPr/>
          </p:nvSpPr>
          <p:spPr bwMode="auto">
            <a:xfrm>
              <a:off x="7173913" y="4152901"/>
              <a:ext cx="244475" cy="206375"/>
            </a:xfrm>
            <a:custGeom>
              <a:avLst/>
              <a:gdLst>
                <a:gd name="T0" fmla="*/ 0 w 154"/>
                <a:gd name="T1" fmla="*/ 33 h 130"/>
                <a:gd name="T2" fmla="*/ 154 w 154"/>
                <a:gd name="T3" fmla="*/ 130 h 130"/>
                <a:gd name="T4" fmla="*/ 154 w 154"/>
                <a:gd name="T5" fmla="*/ 89 h 130"/>
                <a:gd name="T6" fmla="*/ 0 w 154"/>
                <a:gd name="T7" fmla="*/ 0 h 130"/>
                <a:gd name="T8" fmla="*/ 0 w 154"/>
                <a:gd name="T9" fmla="*/ 33 h 130"/>
              </a:gdLst>
              <a:ahLst/>
              <a:cxnLst>
                <a:cxn ang="0">
                  <a:pos x="T0" y="T1"/>
                </a:cxn>
                <a:cxn ang="0">
                  <a:pos x="T2" y="T3"/>
                </a:cxn>
                <a:cxn ang="0">
                  <a:pos x="T4" y="T5"/>
                </a:cxn>
                <a:cxn ang="0">
                  <a:pos x="T6" y="T7"/>
                </a:cxn>
                <a:cxn ang="0">
                  <a:pos x="T8" y="T9"/>
                </a:cxn>
              </a:cxnLst>
              <a:rect l="0" t="0" r="r" b="b"/>
              <a:pathLst>
                <a:path w="154" h="130">
                  <a:moveTo>
                    <a:pt x="0" y="33"/>
                  </a:moveTo>
                  <a:lnTo>
                    <a:pt x="154" y="130"/>
                  </a:lnTo>
                  <a:lnTo>
                    <a:pt x="154" y="89"/>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3" name="Freeform 134"/>
            <p:cNvSpPr>
              <a:spLocks/>
            </p:cNvSpPr>
            <p:nvPr/>
          </p:nvSpPr>
          <p:spPr bwMode="auto">
            <a:xfrm>
              <a:off x="7173913" y="4214813"/>
              <a:ext cx="244475" cy="220663"/>
            </a:xfrm>
            <a:custGeom>
              <a:avLst/>
              <a:gdLst>
                <a:gd name="T0" fmla="*/ 0 w 154"/>
                <a:gd name="T1" fmla="*/ 32 h 139"/>
                <a:gd name="T2" fmla="*/ 154 w 154"/>
                <a:gd name="T3" fmla="*/ 139 h 139"/>
                <a:gd name="T4" fmla="*/ 154 w 154"/>
                <a:gd name="T5" fmla="*/ 99 h 139"/>
                <a:gd name="T6" fmla="*/ 0 w 154"/>
                <a:gd name="T7" fmla="*/ 0 h 139"/>
                <a:gd name="T8" fmla="*/ 0 w 154"/>
                <a:gd name="T9" fmla="*/ 32 h 139"/>
              </a:gdLst>
              <a:ahLst/>
              <a:cxnLst>
                <a:cxn ang="0">
                  <a:pos x="T0" y="T1"/>
                </a:cxn>
                <a:cxn ang="0">
                  <a:pos x="T2" y="T3"/>
                </a:cxn>
                <a:cxn ang="0">
                  <a:pos x="T4" y="T5"/>
                </a:cxn>
                <a:cxn ang="0">
                  <a:pos x="T6" y="T7"/>
                </a:cxn>
                <a:cxn ang="0">
                  <a:pos x="T8" y="T9"/>
                </a:cxn>
              </a:cxnLst>
              <a:rect l="0" t="0" r="r" b="b"/>
              <a:pathLst>
                <a:path w="154" h="139">
                  <a:moveTo>
                    <a:pt x="0" y="32"/>
                  </a:moveTo>
                  <a:lnTo>
                    <a:pt x="154" y="139"/>
                  </a:lnTo>
                  <a:lnTo>
                    <a:pt x="154" y="99"/>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4" name="Freeform 135"/>
            <p:cNvSpPr>
              <a:spLocks/>
            </p:cNvSpPr>
            <p:nvPr/>
          </p:nvSpPr>
          <p:spPr bwMode="auto">
            <a:xfrm>
              <a:off x="7173913" y="4275138"/>
              <a:ext cx="244475" cy="238125"/>
            </a:xfrm>
            <a:custGeom>
              <a:avLst/>
              <a:gdLst>
                <a:gd name="T0" fmla="*/ 0 w 154"/>
                <a:gd name="T1" fmla="*/ 32 h 150"/>
                <a:gd name="T2" fmla="*/ 154 w 154"/>
                <a:gd name="T3" fmla="*/ 150 h 150"/>
                <a:gd name="T4" fmla="*/ 154 w 154"/>
                <a:gd name="T5" fmla="*/ 109 h 150"/>
                <a:gd name="T6" fmla="*/ 0 w 154"/>
                <a:gd name="T7" fmla="*/ 0 h 150"/>
                <a:gd name="T8" fmla="*/ 0 w 154"/>
                <a:gd name="T9" fmla="*/ 32 h 150"/>
              </a:gdLst>
              <a:ahLst/>
              <a:cxnLst>
                <a:cxn ang="0">
                  <a:pos x="T0" y="T1"/>
                </a:cxn>
                <a:cxn ang="0">
                  <a:pos x="T2" y="T3"/>
                </a:cxn>
                <a:cxn ang="0">
                  <a:pos x="T4" y="T5"/>
                </a:cxn>
                <a:cxn ang="0">
                  <a:pos x="T6" y="T7"/>
                </a:cxn>
                <a:cxn ang="0">
                  <a:pos x="T8" y="T9"/>
                </a:cxn>
              </a:cxnLst>
              <a:rect l="0" t="0" r="r" b="b"/>
              <a:pathLst>
                <a:path w="154" h="150">
                  <a:moveTo>
                    <a:pt x="0" y="32"/>
                  </a:moveTo>
                  <a:lnTo>
                    <a:pt x="154" y="150"/>
                  </a:lnTo>
                  <a:lnTo>
                    <a:pt x="154" y="109"/>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5" name="Freeform 137"/>
            <p:cNvSpPr>
              <a:spLocks/>
            </p:cNvSpPr>
            <p:nvPr/>
          </p:nvSpPr>
          <p:spPr bwMode="auto">
            <a:xfrm>
              <a:off x="7173913" y="4397376"/>
              <a:ext cx="244475" cy="269875"/>
            </a:xfrm>
            <a:custGeom>
              <a:avLst/>
              <a:gdLst>
                <a:gd name="T0" fmla="*/ 0 w 154"/>
                <a:gd name="T1" fmla="*/ 32 h 170"/>
                <a:gd name="T2" fmla="*/ 154 w 154"/>
                <a:gd name="T3" fmla="*/ 170 h 170"/>
                <a:gd name="T4" fmla="*/ 154 w 154"/>
                <a:gd name="T5" fmla="*/ 129 h 170"/>
                <a:gd name="T6" fmla="*/ 0 w 154"/>
                <a:gd name="T7" fmla="*/ 0 h 170"/>
                <a:gd name="T8" fmla="*/ 0 w 154"/>
                <a:gd name="T9" fmla="*/ 32 h 170"/>
              </a:gdLst>
              <a:ahLst/>
              <a:cxnLst>
                <a:cxn ang="0">
                  <a:pos x="T0" y="T1"/>
                </a:cxn>
                <a:cxn ang="0">
                  <a:pos x="T2" y="T3"/>
                </a:cxn>
                <a:cxn ang="0">
                  <a:pos x="T4" y="T5"/>
                </a:cxn>
                <a:cxn ang="0">
                  <a:pos x="T6" y="T7"/>
                </a:cxn>
                <a:cxn ang="0">
                  <a:pos x="T8" y="T9"/>
                </a:cxn>
              </a:cxnLst>
              <a:rect l="0" t="0" r="r" b="b"/>
              <a:pathLst>
                <a:path w="154" h="170">
                  <a:moveTo>
                    <a:pt x="0" y="32"/>
                  </a:moveTo>
                  <a:lnTo>
                    <a:pt x="154" y="170"/>
                  </a:lnTo>
                  <a:lnTo>
                    <a:pt x="154" y="129"/>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6" name="Freeform 138"/>
            <p:cNvSpPr>
              <a:spLocks/>
            </p:cNvSpPr>
            <p:nvPr/>
          </p:nvSpPr>
          <p:spPr bwMode="auto">
            <a:xfrm>
              <a:off x="7173913" y="4457701"/>
              <a:ext cx="244475" cy="285750"/>
            </a:xfrm>
            <a:custGeom>
              <a:avLst/>
              <a:gdLst>
                <a:gd name="T0" fmla="*/ 0 w 154"/>
                <a:gd name="T1" fmla="*/ 33 h 180"/>
                <a:gd name="T2" fmla="*/ 154 w 154"/>
                <a:gd name="T3" fmla="*/ 180 h 180"/>
                <a:gd name="T4" fmla="*/ 154 w 154"/>
                <a:gd name="T5" fmla="*/ 140 h 180"/>
                <a:gd name="T6" fmla="*/ 0 w 154"/>
                <a:gd name="T7" fmla="*/ 0 h 180"/>
                <a:gd name="T8" fmla="*/ 0 w 154"/>
                <a:gd name="T9" fmla="*/ 33 h 180"/>
              </a:gdLst>
              <a:ahLst/>
              <a:cxnLst>
                <a:cxn ang="0">
                  <a:pos x="T0" y="T1"/>
                </a:cxn>
                <a:cxn ang="0">
                  <a:pos x="T2" y="T3"/>
                </a:cxn>
                <a:cxn ang="0">
                  <a:pos x="T4" y="T5"/>
                </a:cxn>
                <a:cxn ang="0">
                  <a:pos x="T6" y="T7"/>
                </a:cxn>
                <a:cxn ang="0">
                  <a:pos x="T8" y="T9"/>
                </a:cxn>
              </a:cxnLst>
              <a:rect l="0" t="0" r="r" b="b"/>
              <a:pathLst>
                <a:path w="154" h="180">
                  <a:moveTo>
                    <a:pt x="0" y="33"/>
                  </a:moveTo>
                  <a:lnTo>
                    <a:pt x="154" y="180"/>
                  </a:lnTo>
                  <a:lnTo>
                    <a:pt x="154" y="140"/>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7" name="Freeform 139"/>
            <p:cNvSpPr>
              <a:spLocks/>
            </p:cNvSpPr>
            <p:nvPr/>
          </p:nvSpPr>
          <p:spPr bwMode="auto">
            <a:xfrm>
              <a:off x="7173913" y="4519613"/>
              <a:ext cx="244475" cy="300038"/>
            </a:xfrm>
            <a:custGeom>
              <a:avLst/>
              <a:gdLst>
                <a:gd name="T0" fmla="*/ 0 w 154"/>
                <a:gd name="T1" fmla="*/ 32 h 189"/>
                <a:gd name="T2" fmla="*/ 154 w 154"/>
                <a:gd name="T3" fmla="*/ 189 h 189"/>
                <a:gd name="T4" fmla="*/ 154 w 154"/>
                <a:gd name="T5" fmla="*/ 149 h 189"/>
                <a:gd name="T6" fmla="*/ 0 w 154"/>
                <a:gd name="T7" fmla="*/ 0 h 189"/>
                <a:gd name="T8" fmla="*/ 0 w 154"/>
                <a:gd name="T9" fmla="*/ 32 h 189"/>
              </a:gdLst>
              <a:ahLst/>
              <a:cxnLst>
                <a:cxn ang="0">
                  <a:pos x="T0" y="T1"/>
                </a:cxn>
                <a:cxn ang="0">
                  <a:pos x="T2" y="T3"/>
                </a:cxn>
                <a:cxn ang="0">
                  <a:pos x="T4" y="T5"/>
                </a:cxn>
                <a:cxn ang="0">
                  <a:pos x="T6" y="T7"/>
                </a:cxn>
                <a:cxn ang="0">
                  <a:pos x="T8" y="T9"/>
                </a:cxn>
              </a:cxnLst>
              <a:rect l="0" t="0" r="r" b="b"/>
              <a:pathLst>
                <a:path w="154" h="189">
                  <a:moveTo>
                    <a:pt x="0" y="32"/>
                  </a:moveTo>
                  <a:lnTo>
                    <a:pt x="154" y="189"/>
                  </a:lnTo>
                  <a:lnTo>
                    <a:pt x="154" y="149"/>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8" name="Freeform 140"/>
            <p:cNvSpPr>
              <a:spLocks/>
            </p:cNvSpPr>
            <p:nvPr/>
          </p:nvSpPr>
          <p:spPr bwMode="auto">
            <a:xfrm>
              <a:off x="7173913" y="4592638"/>
              <a:ext cx="244475" cy="317500"/>
            </a:xfrm>
            <a:custGeom>
              <a:avLst/>
              <a:gdLst>
                <a:gd name="T0" fmla="*/ 0 w 154"/>
                <a:gd name="T1" fmla="*/ 30 h 200"/>
                <a:gd name="T2" fmla="*/ 154 w 154"/>
                <a:gd name="T3" fmla="*/ 200 h 200"/>
                <a:gd name="T4" fmla="*/ 154 w 154"/>
                <a:gd name="T5" fmla="*/ 160 h 200"/>
                <a:gd name="T6" fmla="*/ 0 w 154"/>
                <a:gd name="T7" fmla="*/ 0 h 200"/>
                <a:gd name="T8" fmla="*/ 0 w 154"/>
                <a:gd name="T9" fmla="*/ 30 h 200"/>
              </a:gdLst>
              <a:ahLst/>
              <a:cxnLst>
                <a:cxn ang="0">
                  <a:pos x="T0" y="T1"/>
                </a:cxn>
                <a:cxn ang="0">
                  <a:pos x="T2" y="T3"/>
                </a:cxn>
                <a:cxn ang="0">
                  <a:pos x="T4" y="T5"/>
                </a:cxn>
                <a:cxn ang="0">
                  <a:pos x="T6" y="T7"/>
                </a:cxn>
                <a:cxn ang="0">
                  <a:pos x="T8" y="T9"/>
                </a:cxn>
              </a:cxnLst>
              <a:rect l="0" t="0" r="r" b="b"/>
              <a:pathLst>
                <a:path w="154" h="200">
                  <a:moveTo>
                    <a:pt x="0" y="30"/>
                  </a:moveTo>
                  <a:lnTo>
                    <a:pt x="154" y="200"/>
                  </a:lnTo>
                  <a:lnTo>
                    <a:pt x="154" y="160"/>
                  </a:lnTo>
                  <a:lnTo>
                    <a:pt x="0"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9" name="Freeform 142"/>
            <p:cNvSpPr>
              <a:spLocks/>
            </p:cNvSpPr>
            <p:nvPr/>
          </p:nvSpPr>
          <p:spPr bwMode="auto">
            <a:xfrm>
              <a:off x="7173913" y="4714876"/>
              <a:ext cx="244475" cy="349250"/>
            </a:xfrm>
            <a:custGeom>
              <a:avLst/>
              <a:gdLst>
                <a:gd name="T0" fmla="*/ 0 w 154"/>
                <a:gd name="T1" fmla="*/ 30 h 220"/>
                <a:gd name="T2" fmla="*/ 154 w 154"/>
                <a:gd name="T3" fmla="*/ 220 h 220"/>
                <a:gd name="T4" fmla="*/ 154 w 154"/>
                <a:gd name="T5" fmla="*/ 180 h 220"/>
                <a:gd name="T6" fmla="*/ 0 w 154"/>
                <a:gd name="T7" fmla="*/ 0 h 220"/>
                <a:gd name="T8" fmla="*/ 0 w 154"/>
                <a:gd name="T9" fmla="*/ 30 h 220"/>
              </a:gdLst>
              <a:ahLst/>
              <a:cxnLst>
                <a:cxn ang="0">
                  <a:pos x="T0" y="T1"/>
                </a:cxn>
                <a:cxn ang="0">
                  <a:pos x="T2" y="T3"/>
                </a:cxn>
                <a:cxn ang="0">
                  <a:pos x="T4" y="T5"/>
                </a:cxn>
                <a:cxn ang="0">
                  <a:pos x="T6" y="T7"/>
                </a:cxn>
                <a:cxn ang="0">
                  <a:pos x="T8" y="T9"/>
                </a:cxn>
              </a:cxnLst>
              <a:rect l="0" t="0" r="r" b="b"/>
              <a:pathLst>
                <a:path w="154" h="220">
                  <a:moveTo>
                    <a:pt x="0" y="30"/>
                  </a:moveTo>
                  <a:lnTo>
                    <a:pt x="154" y="220"/>
                  </a:lnTo>
                  <a:lnTo>
                    <a:pt x="154" y="180"/>
                  </a:lnTo>
                  <a:lnTo>
                    <a:pt x="0"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0" name="Freeform 143"/>
            <p:cNvSpPr>
              <a:spLocks/>
            </p:cNvSpPr>
            <p:nvPr/>
          </p:nvSpPr>
          <p:spPr bwMode="auto">
            <a:xfrm>
              <a:off x="7173913" y="4775201"/>
              <a:ext cx="244475" cy="366713"/>
            </a:xfrm>
            <a:custGeom>
              <a:avLst/>
              <a:gdLst>
                <a:gd name="T0" fmla="*/ 0 w 154"/>
                <a:gd name="T1" fmla="*/ 31 h 231"/>
                <a:gd name="T2" fmla="*/ 154 w 154"/>
                <a:gd name="T3" fmla="*/ 231 h 231"/>
                <a:gd name="T4" fmla="*/ 154 w 154"/>
                <a:gd name="T5" fmla="*/ 190 h 231"/>
                <a:gd name="T6" fmla="*/ 0 w 154"/>
                <a:gd name="T7" fmla="*/ 0 h 231"/>
                <a:gd name="T8" fmla="*/ 0 w 154"/>
                <a:gd name="T9" fmla="*/ 31 h 231"/>
              </a:gdLst>
              <a:ahLst/>
              <a:cxnLst>
                <a:cxn ang="0">
                  <a:pos x="T0" y="T1"/>
                </a:cxn>
                <a:cxn ang="0">
                  <a:pos x="T2" y="T3"/>
                </a:cxn>
                <a:cxn ang="0">
                  <a:pos x="T4" y="T5"/>
                </a:cxn>
                <a:cxn ang="0">
                  <a:pos x="T6" y="T7"/>
                </a:cxn>
                <a:cxn ang="0">
                  <a:pos x="T8" y="T9"/>
                </a:cxn>
              </a:cxnLst>
              <a:rect l="0" t="0" r="r" b="b"/>
              <a:pathLst>
                <a:path w="154" h="231">
                  <a:moveTo>
                    <a:pt x="0" y="31"/>
                  </a:moveTo>
                  <a:lnTo>
                    <a:pt x="154" y="231"/>
                  </a:lnTo>
                  <a:lnTo>
                    <a:pt x="154" y="190"/>
                  </a:lnTo>
                  <a:lnTo>
                    <a:pt x="0" y="0"/>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1" name="Freeform 144"/>
            <p:cNvSpPr>
              <a:spLocks/>
            </p:cNvSpPr>
            <p:nvPr/>
          </p:nvSpPr>
          <p:spPr bwMode="auto">
            <a:xfrm>
              <a:off x="7173913" y="4837113"/>
              <a:ext cx="244475" cy="381000"/>
            </a:xfrm>
            <a:custGeom>
              <a:avLst/>
              <a:gdLst>
                <a:gd name="T0" fmla="*/ 0 w 154"/>
                <a:gd name="T1" fmla="*/ 30 h 240"/>
                <a:gd name="T2" fmla="*/ 154 w 154"/>
                <a:gd name="T3" fmla="*/ 240 h 240"/>
                <a:gd name="T4" fmla="*/ 154 w 154"/>
                <a:gd name="T5" fmla="*/ 200 h 240"/>
                <a:gd name="T6" fmla="*/ 0 w 154"/>
                <a:gd name="T7" fmla="*/ 0 h 240"/>
                <a:gd name="T8" fmla="*/ 0 w 154"/>
                <a:gd name="T9" fmla="*/ 30 h 240"/>
              </a:gdLst>
              <a:ahLst/>
              <a:cxnLst>
                <a:cxn ang="0">
                  <a:pos x="T0" y="T1"/>
                </a:cxn>
                <a:cxn ang="0">
                  <a:pos x="T2" y="T3"/>
                </a:cxn>
                <a:cxn ang="0">
                  <a:pos x="T4" y="T5"/>
                </a:cxn>
                <a:cxn ang="0">
                  <a:pos x="T6" y="T7"/>
                </a:cxn>
                <a:cxn ang="0">
                  <a:pos x="T8" y="T9"/>
                </a:cxn>
              </a:cxnLst>
              <a:rect l="0" t="0" r="r" b="b"/>
              <a:pathLst>
                <a:path w="154" h="240">
                  <a:moveTo>
                    <a:pt x="0" y="30"/>
                  </a:moveTo>
                  <a:lnTo>
                    <a:pt x="154" y="240"/>
                  </a:lnTo>
                  <a:lnTo>
                    <a:pt x="154" y="200"/>
                  </a:lnTo>
                  <a:lnTo>
                    <a:pt x="0"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2" name="Freeform 145"/>
            <p:cNvSpPr>
              <a:spLocks/>
            </p:cNvSpPr>
            <p:nvPr/>
          </p:nvSpPr>
          <p:spPr bwMode="auto">
            <a:xfrm>
              <a:off x="7173913" y="4894263"/>
              <a:ext cx="244475" cy="400050"/>
            </a:xfrm>
            <a:custGeom>
              <a:avLst/>
              <a:gdLst>
                <a:gd name="T0" fmla="*/ 0 w 154"/>
                <a:gd name="T1" fmla="*/ 32 h 252"/>
                <a:gd name="T2" fmla="*/ 154 w 154"/>
                <a:gd name="T3" fmla="*/ 252 h 252"/>
                <a:gd name="T4" fmla="*/ 154 w 154"/>
                <a:gd name="T5" fmla="*/ 212 h 252"/>
                <a:gd name="T6" fmla="*/ 0 w 154"/>
                <a:gd name="T7" fmla="*/ 0 h 252"/>
                <a:gd name="T8" fmla="*/ 0 w 154"/>
                <a:gd name="T9" fmla="*/ 32 h 252"/>
              </a:gdLst>
              <a:ahLst/>
              <a:cxnLst>
                <a:cxn ang="0">
                  <a:pos x="T0" y="T1"/>
                </a:cxn>
                <a:cxn ang="0">
                  <a:pos x="T2" y="T3"/>
                </a:cxn>
                <a:cxn ang="0">
                  <a:pos x="T4" y="T5"/>
                </a:cxn>
                <a:cxn ang="0">
                  <a:pos x="T6" y="T7"/>
                </a:cxn>
                <a:cxn ang="0">
                  <a:pos x="T8" y="T9"/>
                </a:cxn>
              </a:cxnLst>
              <a:rect l="0" t="0" r="r" b="b"/>
              <a:pathLst>
                <a:path w="154" h="252">
                  <a:moveTo>
                    <a:pt x="0" y="32"/>
                  </a:moveTo>
                  <a:lnTo>
                    <a:pt x="154" y="252"/>
                  </a:lnTo>
                  <a:lnTo>
                    <a:pt x="154" y="212"/>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3" name="Freeform 147"/>
            <p:cNvSpPr>
              <a:spLocks/>
            </p:cNvSpPr>
            <p:nvPr/>
          </p:nvSpPr>
          <p:spPr bwMode="auto">
            <a:xfrm>
              <a:off x="7173913" y="5016501"/>
              <a:ext cx="244475" cy="431800"/>
            </a:xfrm>
            <a:custGeom>
              <a:avLst/>
              <a:gdLst>
                <a:gd name="T0" fmla="*/ 0 w 154"/>
                <a:gd name="T1" fmla="*/ 32 h 272"/>
                <a:gd name="T2" fmla="*/ 154 w 154"/>
                <a:gd name="T3" fmla="*/ 272 h 272"/>
                <a:gd name="T4" fmla="*/ 154 w 154"/>
                <a:gd name="T5" fmla="*/ 232 h 272"/>
                <a:gd name="T6" fmla="*/ 0 w 154"/>
                <a:gd name="T7" fmla="*/ 0 h 272"/>
                <a:gd name="T8" fmla="*/ 0 w 154"/>
                <a:gd name="T9" fmla="*/ 32 h 272"/>
              </a:gdLst>
              <a:ahLst/>
              <a:cxnLst>
                <a:cxn ang="0">
                  <a:pos x="T0" y="T1"/>
                </a:cxn>
                <a:cxn ang="0">
                  <a:pos x="T2" y="T3"/>
                </a:cxn>
                <a:cxn ang="0">
                  <a:pos x="T4" y="T5"/>
                </a:cxn>
                <a:cxn ang="0">
                  <a:pos x="T6" y="T7"/>
                </a:cxn>
                <a:cxn ang="0">
                  <a:pos x="T8" y="T9"/>
                </a:cxn>
              </a:cxnLst>
              <a:rect l="0" t="0" r="r" b="b"/>
              <a:pathLst>
                <a:path w="154" h="272">
                  <a:moveTo>
                    <a:pt x="0" y="32"/>
                  </a:moveTo>
                  <a:lnTo>
                    <a:pt x="154" y="272"/>
                  </a:lnTo>
                  <a:lnTo>
                    <a:pt x="154" y="232"/>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4" name="Freeform 148"/>
            <p:cNvSpPr>
              <a:spLocks/>
            </p:cNvSpPr>
            <p:nvPr/>
          </p:nvSpPr>
          <p:spPr bwMode="auto">
            <a:xfrm>
              <a:off x="7173913" y="5076826"/>
              <a:ext cx="244475" cy="449263"/>
            </a:xfrm>
            <a:custGeom>
              <a:avLst/>
              <a:gdLst>
                <a:gd name="T0" fmla="*/ 0 w 154"/>
                <a:gd name="T1" fmla="*/ 32 h 283"/>
                <a:gd name="T2" fmla="*/ 154 w 154"/>
                <a:gd name="T3" fmla="*/ 283 h 283"/>
                <a:gd name="T4" fmla="*/ 154 w 154"/>
                <a:gd name="T5" fmla="*/ 243 h 283"/>
                <a:gd name="T6" fmla="*/ 0 w 154"/>
                <a:gd name="T7" fmla="*/ 0 h 283"/>
                <a:gd name="T8" fmla="*/ 0 w 154"/>
                <a:gd name="T9" fmla="*/ 32 h 283"/>
              </a:gdLst>
              <a:ahLst/>
              <a:cxnLst>
                <a:cxn ang="0">
                  <a:pos x="T0" y="T1"/>
                </a:cxn>
                <a:cxn ang="0">
                  <a:pos x="T2" y="T3"/>
                </a:cxn>
                <a:cxn ang="0">
                  <a:pos x="T4" y="T5"/>
                </a:cxn>
                <a:cxn ang="0">
                  <a:pos x="T6" y="T7"/>
                </a:cxn>
                <a:cxn ang="0">
                  <a:pos x="T8" y="T9"/>
                </a:cxn>
              </a:cxnLst>
              <a:rect l="0" t="0" r="r" b="b"/>
              <a:pathLst>
                <a:path w="154" h="283">
                  <a:moveTo>
                    <a:pt x="0" y="32"/>
                  </a:moveTo>
                  <a:lnTo>
                    <a:pt x="154" y="283"/>
                  </a:lnTo>
                  <a:lnTo>
                    <a:pt x="154" y="243"/>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5" name="Freeform 149"/>
            <p:cNvSpPr>
              <a:spLocks/>
            </p:cNvSpPr>
            <p:nvPr/>
          </p:nvSpPr>
          <p:spPr bwMode="auto">
            <a:xfrm>
              <a:off x="7173913" y="5137151"/>
              <a:ext cx="244475" cy="465138"/>
            </a:xfrm>
            <a:custGeom>
              <a:avLst/>
              <a:gdLst>
                <a:gd name="T0" fmla="*/ 0 w 154"/>
                <a:gd name="T1" fmla="*/ 33 h 293"/>
                <a:gd name="T2" fmla="*/ 154 w 154"/>
                <a:gd name="T3" fmla="*/ 293 h 293"/>
                <a:gd name="T4" fmla="*/ 154 w 154"/>
                <a:gd name="T5" fmla="*/ 253 h 293"/>
                <a:gd name="T6" fmla="*/ 0 w 154"/>
                <a:gd name="T7" fmla="*/ 0 h 293"/>
                <a:gd name="T8" fmla="*/ 0 w 154"/>
                <a:gd name="T9" fmla="*/ 33 h 293"/>
              </a:gdLst>
              <a:ahLst/>
              <a:cxnLst>
                <a:cxn ang="0">
                  <a:pos x="T0" y="T1"/>
                </a:cxn>
                <a:cxn ang="0">
                  <a:pos x="T2" y="T3"/>
                </a:cxn>
                <a:cxn ang="0">
                  <a:pos x="T4" y="T5"/>
                </a:cxn>
                <a:cxn ang="0">
                  <a:pos x="T6" y="T7"/>
                </a:cxn>
                <a:cxn ang="0">
                  <a:pos x="T8" y="T9"/>
                </a:cxn>
              </a:cxnLst>
              <a:rect l="0" t="0" r="r" b="b"/>
              <a:pathLst>
                <a:path w="154" h="293">
                  <a:moveTo>
                    <a:pt x="0" y="33"/>
                  </a:moveTo>
                  <a:lnTo>
                    <a:pt x="154" y="293"/>
                  </a:lnTo>
                  <a:lnTo>
                    <a:pt x="154" y="253"/>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6" name="Freeform 150"/>
            <p:cNvSpPr>
              <a:spLocks/>
            </p:cNvSpPr>
            <p:nvPr/>
          </p:nvSpPr>
          <p:spPr bwMode="auto">
            <a:xfrm>
              <a:off x="7173913" y="5199063"/>
              <a:ext cx="244475" cy="481013"/>
            </a:xfrm>
            <a:custGeom>
              <a:avLst/>
              <a:gdLst>
                <a:gd name="T0" fmla="*/ 0 w 154"/>
                <a:gd name="T1" fmla="*/ 32 h 303"/>
                <a:gd name="T2" fmla="*/ 154 w 154"/>
                <a:gd name="T3" fmla="*/ 303 h 303"/>
                <a:gd name="T4" fmla="*/ 154 w 154"/>
                <a:gd name="T5" fmla="*/ 262 h 303"/>
                <a:gd name="T6" fmla="*/ 0 w 154"/>
                <a:gd name="T7" fmla="*/ 0 h 303"/>
                <a:gd name="T8" fmla="*/ 0 w 154"/>
                <a:gd name="T9" fmla="*/ 32 h 303"/>
              </a:gdLst>
              <a:ahLst/>
              <a:cxnLst>
                <a:cxn ang="0">
                  <a:pos x="T0" y="T1"/>
                </a:cxn>
                <a:cxn ang="0">
                  <a:pos x="T2" y="T3"/>
                </a:cxn>
                <a:cxn ang="0">
                  <a:pos x="T4" y="T5"/>
                </a:cxn>
                <a:cxn ang="0">
                  <a:pos x="T6" y="T7"/>
                </a:cxn>
                <a:cxn ang="0">
                  <a:pos x="T8" y="T9"/>
                </a:cxn>
              </a:cxnLst>
              <a:rect l="0" t="0" r="r" b="b"/>
              <a:pathLst>
                <a:path w="154" h="303">
                  <a:moveTo>
                    <a:pt x="0" y="32"/>
                  </a:moveTo>
                  <a:lnTo>
                    <a:pt x="154" y="303"/>
                  </a:lnTo>
                  <a:lnTo>
                    <a:pt x="154" y="262"/>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7" name="Freeform 151"/>
            <p:cNvSpPr>
              <a:spLocks/>
            </p:cNvSpPr>
            <p:nvPr/>
          </p:nvSpPr>
          <p:spPr bwMode="auto">
            <a:xfrm>
              <a:off x="7173913" y="5259388"/>
              <a:ext cx="244475" cy="496888"/>
            </a:xfrm>
            <a:custGeom>
              <a:avLst/>
              <a:gdLst>
                <a:gd name="T0" fmla="*/ 0 w 154"/>
                <a:gd name="T1" fmla="*/ 33 h 313"/>
                <a:gd name="T2" fmla="*/ 154 w 154"/>
                <a:gd name="T3" fmla="*/ 313 h 313"/>
                <a:gd name="T4" fmla="*/ 154 w 154"/>
                <a:gd name="T5" fmla="*/ 273 h 313"/>
                <a:gd name="T6" fmla="*/ 0 w 154"/>
                <a:gd name="T7" fmla="*/ 0 h 313"/>
                <a:gd name="T8" fmla="*/ 0 w 154"/>
                <a:gd name="T9" fmla="*/ 33 h 313"/>
              </a:gdLst>
              <a:ahLst/>
              <a:cxnLst>
                <a:cxn ang="0">
                  <a:pos x="T0" y="T1"/>
                </a:cxn>
                <a:cxn ang="0">
                  <a:pos x="T2" y="T3"/>
                </a:cxn>
                <a:cxn ang="0">
                  <a:pos x="T4" y="T5"/>
                </a:cxn>
                <a:cxn ang="0">
                  <a:pos x="T6" y="T7"/>
                </a:cxn>
                <a:cxn ang="0">
                  <a:pos x="T8" y="T9"/>
                </a:cxn>
              </a:cxnLst>
              <a:rect l="0" t="0" r="r" b="b"/>
              <a:pathLst>
                <a:path w="154" h="313">
                  <a:moveTo>
                    <a:pt x="0" y="33"/>
                  </a:moveTo>
                  <a:lnTo>
                    <a:pt x="154" y="313"/>
                  </a:lnTo>
                  <a:lnTo>
                    <a:pt x="154" y="273"/>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8" name="Freeform 152"/>
            <p:cNvSpPr>
              <a:spLocks/>
            </p:cNvSpPr>
            <p:nvPr/>
          </p:nvSpPr>
          <p:spPr bwMode="auto">
            <a:xfrm>
              <a:off x="7173913" y="5321301"/>
              <a:ext cx="244475" cy="512763"/>
            </a:xfrm>
            <a:custGeom>
              <a:avLst/>
              <a:gdLst>
                <a:gd name="T0" fmla="*/ 0 w 154"/>
                <a:gd name="T1" fmla="*/ 32 h 323"/>
                <a:gd name="T2" fmla="*/ 154 w 154"/>
                <a:gd name="T3" fmla="*/ 323 h 323"/>
                <a:gd name="T4" fmla="*/ 154 w 154"/>
                <a:gd name="T5" fmla="*/ 282 h 323"/>
                <a:gd name="T6" fmla="*/ 0 w 154"/>
                <a:gd name="T7" fmla="*/ 0 h 323"/>
                <a:gd name="T8" fmla="*/ 0 w 154"/>
                <a:gd name="T9" fmla="*/ 32 h 323"/>
              </a:gdLst>
              <a:ahLst/>
              <a:cxnLst>
                <a:cxn ang="0">
                  <a:pos x="T0" y="T1"/>
                </a:cxn>
                <a:cxn ang="0">
                  <a:pos x="T2" y="T3"/>
                </a:cxn>
                <a:cxn ang="0">
                  <a:pos x="T4" y="T5"/>
                </a:cxn>
                <a:cxn ang="0">
                  <a:pos x="T6" y="T7"/>
                </a:cxn>
                <a:cxn ang="0">
                  <a:pos x="T8" y="T9"/>
                </a:cxn>
              </a:cxnLst>
              <a:rect l="0" t="0" r="r" b="b"/>
              <a:pathLst>
                <a:path w="154" h="323">
                  <a:moveTo>
                    <a:pt x="0" y="32"/>
                  </a:moveTo>
                  <a:lnTo>
                    <a:pt x="154" y="323"/>
                  </a:lnTo>
                  <a:lnTo>
                    <a:pt x="154" y="282"/>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9" name="Freeform 153"/>
            <p:cNvSpPr>
              <a:spLocks/>
            </p:cNvSpPr>
            <p:nvPr/>
          </p:nvSpPr>
          <p:spPr bwMode="auto">
            <a:xfrm>
              <a:off x="7173913" y="5381626"/>
              <a:ext cx="244475" cy="528638"/>
            </a:xfrm>
            <a:custGeom>
              <a:avLst/>
              <a:gdLst>
                <a:gd name="T0" fmla="*/ 0 w 154"/>
                <a:gd name="T1" fmla="*/ 32 h 333"/>
                <a:gd name="T2" fmla="*/ 154 w 154"/>
                <a:gd name="T3" fmla="*/ 333 h 333"/>
                <a:gd name="T4" fmla="*/ 154 w 154"/>
                <a:gd name="T5" fmla="*/ 293 h 333"/>
                <a:gd name="T6" fmla="*/ 0 w 154"/>
                <a:gd name="T7" fmla="*/ 0 h 333"/>
                <a:gd name="T8" fmla="*/ 0 w 154"/>
                <a:gd name="T9" fmla="*/ 32 h 333"/>
              </a:gdLst>
              <a:ahLst/>
              <a:cxnLst>
                <a:cxn ang="0">
                  <a:pos x="T0" y="T1"/>
                </a:cxn>
                <a:cxn ang="0">
                  <a:pos x="T2" y="T3"/>
                </a:cxn>
                <a:cxn ang="0">
                  <a:pos x="T4" y="T5"/>
                </a:cxn>
                <a:cxn ang="0">
                  <a:pos x="T6" y="T7"/>
                </a:cxn>
                <a:cxn ang="0">
                  <a:pos x="T8" y="T9"/>
                </a:cxn>
              </a:cxnLst>
              <a:rect l="0" t="0" r="r" b="b"/>
              <a:pathLst>
                <a:path w="154" h="333">
                  <a:moveTo>
                    <a:pt x="0" y="32"/>
                  </a:moveTo>
                  <a:lnTo>
                    <a:pt x="154" y="333"/>
                  </a:lnTo>
                  <a:lnTo>
                    <a:pt x="154" y="293"/>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0" name="Freeform 155"/>
            <p:cNvSpPr>
              <a:spLocks/>
            </p:cNvSpPr>
            <p:nvPr/>
          </p:nvSpPr>
          <p:spPr bwMode="auto">
            <a:xfrm>
              <a:off x="7173913" y="5503863"/>
              <a:ext cx="244475" cy="560388"/>
            </a:xfrm>
            <a:custGeom>
              <a:avLst/>
              <a:gdLst>
                <a:gd name="T0" fmla="*/ 0 w 154"/>
                <a:gd name="T1" fmla="*/ 32 h 353"/>
                <a:gd name="T2" fmla="*/ 154 w 154"/>
                <a:gd name="T3" fmla="*/ 353 h 353"/>
                <a:gd name="T4" fmla="*/ 154 w 154"/>
                <a:gd name="T5" fmla="*/ 313 h 353"/>
                <a:gd name="T6" fmla="*/ 0 w 154"/>
                <a:gd name="T7" fmla="*/ 0 h 353"/>
                <a:gd name="T8" fmla="*/ 0 w 154"/>
                <a:gd name="T9" fmla="*/ 32 h 353"/>
              </a:gdLst>
              <a:ahLst/>
              <a:cxnLst>
                <a:cxn ang="0">
                  <a:pos x="T0" y="T1"/>
                </a:cxn>
                <a:cxn ang="0">
                  <a:pos x="T2" y="T3"/>
                </a:cxn>
                <a:cxn ang="0">
                  <a:pos x="T4" y="T5"/>
                </a:cxn>
                <a:cxn ang="0">
                  <a:pos x="T6" y="T7"/>
                </a:cxn>
                <a:cxn ang="0">
                  <a:pos x="T8" y="T9"/>
                </a:cxn>
              </a:cxnLst>
              <a:rect l="0" t="0" r="r" b="b"/>
              <a:pathLst>
                <a:path w="154" h="353">
                  <a:moveTo>
                    <a:pt x="0" y="32"/>
                  </a:moveTo>
                  <a:lnTo>
                    <a:pt x="154" y="353"/>
                  </a:lnTo>
                  <a:lnTo>
                    <a:pt x="154" y="313"/>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1" name="Freeform 156"/>
            <p:cNvSpPr>
              <a:spLocks/>
            </p:cNvSpPr>
            <p:nvPr/>
          </p:nvSpPr>
          <p:spPr bwMode="auto">
            <a:xfrm>
              <a:off x="7173913" y="5564188"/>
              <a:ext cx="244475" cy="577850"/>
            </a:xfrm>
            <a:custGeom>
              <a:avLst/>
              <a:gdLst>
                <a:gd name="T0" fmla="*/ 0 w 154"/>
                <a:gd name="T1" fmla="*/ 32 h 364"/>
                <a:gd name="T2" fmla="*/ 154 w 154"/>
                <a:gd name="T3" fmla="*/ 364 h 364"/>
                <a:gd name="T4" fmla="*/ 154 w 154"/>
                <a:gd name="T5" fmla="*/ 323 h 364"/>
                <a:gd name="T6" fmla="*/ 0 w 154"/>
                <a:gd name="T7" fmla="*/ 0 h 364"/>
                <a:gd name="T8" fmla="*/ 0 w 154"/>
                <a:gd name="T9" fmla="*/ 32 h 364"/>
              </a:gdLst>
              <a:ahLst/>
              <a:cxnLst>
                <a:cxn ang="0">
                  <a:pos x="T0" y="T1"/>
                </a:cxn>
                <a:cxn ang="0">
                  <a:pos x="T2" y="T3"/>
                </a:cxn>
                <a:cxn ang="0">
                  <a:pos x="T4" y="T5"/>
                </a:cxn>
                <a:cxn ang="0">
                  <a:pos x="T6" y="T7"/>
                </a:cxn>
                <a:cxn ang="0">
                  <a:pos x="T8" y="T9"/>
                </a:cxn>
              </a:cxnLst>
              <a:rect l="0" t="0" r="r" b="b"/>
              <a:pathLst>
                <a:path w="154" h="364">
                  <a:moveTo>
                    <a:pt x="0" y="32"/>
                  </a:moveTo>
                  <a:lnTo>
                    <a:pt x="154" y="364"/>
                  </a:lnTo>
                  <a:lnTo>
                    <a:pt x="154" y="323"/>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2" name="Freeform 157"/>
            <p:cNvSpPr>
              <a:spLocks/>
            </p:cNvSpPr>
            <p:nvPr/>
          </p:nvSpPr>
          <p:spPr bwMode="auto">
            <a:xfrm>
              <a:off x="7173913" y="5626101"/>
              <a:ext cx="244475" cy="592138"/>
            </a:xfrm>
            <a:custGeom>
              <a:avLst/>
              <a:gdLst>
                <a:gd name="T0" fmla="*/ 0 w 154"/>
                <a:gd name="T1" fmla="*/ 32 h 373"/>
                <a:gd name="T2" fmla="*/ 154 w 154"/>
                <a:gd name="T3" fmla="*/ 373 h 373"/>
                <a:gd name="T4" fmla="*/ 154 w 154"/>
                <a:gd name="T5" fmla="*/ 333 h 373"/>
                <a:gd name="T6" fmla="*/ 0 w 154"/>
                <a:gd name="T7" fmla="*/ 0 h 373"/>
                <a:gd name="T8" fmla="*/ 0 w 154"/>
                <a:gd name="T9" fmla="*/ 32 h 373"/>
              </a:gdLst>
              <a:ahLst/>
              <a:cxnLst>
                <a:cxn ang="0">
                  <a:pos x="T0" y="T1"/>
                </a:cxn>
                <a:cxn ang="0">
                  <a:pos x="T2" y="T3"/>
                </a:cxn>
                <a:cxn ang="0">
                  <a:pos x="T4" y="T5"/>
                </a:cxn>
                <a:cxn ang="0">
                  <a:pos x="T6" y="T7"/>
                </a:cxn>
                <a:cxn ang="0">
                  <a:pos x="T8" y="T9"/>
                </a:cxn>
              </a:cxnLst>
              <a:rect l="0" t="0" r="r" b="b"/>
              <a:pathLst>
                <a:path w="154" h="373">
                  <a:moveTo>
                    <a:pt x="0" y="32"/>
                  </a:moveTo>
                  <a:lnTo>
                    <a:pt x="154" y="373"/>
                  </a:lnTo>
                  <a:lnTo>
                    <a:pt x="154" y="333"/>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3" name="Freeform 158"/>
            <p:cNvSpPr>
              <a:spLocks/>
            </p:cNvSpPr>
            <p:nvPr/>
          </p:nvSpPr>
          <p:spPr bwMode="auto">
            <a:xfrm>
              <a:off x="7173913" y="5699126"/>
              <a:ext cx="244475" cy="609600"/>
            </a:xfrm>
            <a:custGeom>
              <a:avLst/>
              <a:gdLst>
                <a:gd name="T0" fmla="*/ 0 w 154"/>
                <a:gd name="T1" fmla="*/ 30 h 384"/>
                <a:gd name="T2" fmla="*/ 154 w 154"/>
                <a:gd name="T3" fmla="*/ 384 h 384"/>
                <a:gd name="T4" fmla="*/ 154 w 154"/>
                <a:gd name="T5" fmla="*/ 343 h 384"/>
                <a:gd name="T6" fmla="*/ 0 w 154"/>
                <a:gd name="T7" fmla="*/ 0 h 384"/>
                <a:gd name="T8" fmla="*/ 0 w 154"/>
                <a:gd name="T9" fmla="*/ 30 h 384"/>
              </a:gdLst>
              <a:ahLst/>
              <a:cxnLst>
                <a:cxn ang="0">
                  <a:pos x="T0" y="T1"/>
                </a:cxn>
                <a:cxn ang="0">
                  <a:pos x="T2" y="T3"/>
                </a:cxn>
                <a:cxn ang="0">
                  <a:pos x="T4" y="T5"/>
                </a:cxn>
                <a:cxn ang="0">
                  <a:pos x="T6" y="T7"/>
                </a:cxn>
                <a:cxn ang="0">
                  <a:pos x="T8" y="T9"/>
                </a:cxn>
              </a:cxnLst>
              <a:rect l="0" t="0" r="r" b="b"/>
              <a:pathLst>
                <a:path w="154" h="384">
                  <a:moveTo>
                    <a:pt x="0" y="30"/>
                  </a:moveTo>
                  <a:lnTo>
                    <a:pt x="154" y="384"/>
                  </a:lnTo>
                  <a:lnTo>
                    <a:pt x="154" y="343"/>
                  </a:lnTo>
                  <a:lnTo>
                    <a:pt x="0"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4" name="Freeform 159"/>
            <p:cNvSpPr>
              <a:spLocks/>
            </p:cNvSpPr>
            <p:nvPr/>
          </p:nvSpPr>
          <p:spPr bwMode="auto">
            <a:xfrm>
              <a:off x="7173913" y="5759451"/>
              <a:ext cx="244475" cy="625475"/>
            </a:xfrm>
            <a:custGeom>
              <a:avLst/>
              <a:gdLst>
                <a:gd name="T0" fmla="*/ 0 w 154"/>
                <a:gd name="T1" fmla="*/ 31 h 394"/>
                <a:gd name="T2" fmla="*/ 154 w 154"/>
                <a:gd name="T3" fmla="*/ 394 h 394"/>
                <a:gd name="T4" fmla="*/ 154 w 154"/>
                <a:gd name="T5" fmla="*/ 354 h 394"/>
                <a:gd name="T6" fmla="*/ 0 w 154"/>
                <a:gd name="T7" fmla="*/ 0 h 394"/>
                <a:gd name="T8" fmla="*/ 0 w 154"/>
                <a:gd name="T9" fmla="*/ 31 h 394"/>
              </a:gdLst>
              <a:ahLst/>
              <a:cxnLst>
                <a:cxn ang="0">
                  <a:pos x="T0" y="T1"/>
                </a:cxn>
                <a:cxn ang="0">
                  <a:pos x="T2" y="T3"/>
                </a:cxn>
                <a:cxn ang="0">
                  <a:pos x="T4" y="T5"/>
                </a:cxn>
                <a:cxn ang="0">
                  <a:pos x="T6" y="T7"/>
                </a:cxn>
                <a:cxn ang="0">
                  <a:pos x="T8" y="T9"/>
                </a:cxn>
              </a:cxnLst>
              <a:rect l="0" t="0" r="r" b="b"/>
              <a:pathLst>
                <a:path w="154" h="394">
                  <a:moveTo>
                    <a:pt x="0" y="31"/>
                  </a:moveTo>
                  <a:lnTo>
                    <a:pt x="154" y="394"/>
                  </a:lnTo>
                  <a:lnTo>
                    <a:pt x="154" y="354"/>
                  </a:lnTo>
                  <a:lnTo>
                    <a:pt x="0" y="0"/>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5" name="Freeform 161"/>
            <p:cNvSpPr>
              <a:spLocks/>
            </p:cNvSpPr>
            <p:nvPr/>
          </p:nvSpPr>
          <p:spPr bwMode="auto">
            <a:xfrm>
              <a:off x="7173913" y="5878513"/>
              <a:ext cx="244475" cy="660400"/>
            </a:xfrm>
            <a:custGeom>
              <a:avLst/>
              <a:gdLst>
                <a:gd name="T0" fmla="*/ 0 w 154"/>
                <a:gd name="T1" fmla="*/ 32 h 416"/>
                <a:gd name="T2" fmla="*/ 154 w 154"/>
                <a:gd name="T3" fmla="*/ 416 h 416"/>
                <a:gd name="T4" fmla="*/ 154 w 154"/>
                <a:gd name="T5" fmla="*/ 376 h 416"/>
                <a:gd name="T6" fmla="*/ 0 w 154"/>
                <a:gd name="T7" fmla="*/ 0 h 416"/>
                <a:gd name="T8" fmla="*/ 0 w 154"/>
                <a:gd name="T9" fmla="*/ 32 h 416"/>
              </a:gdLst>
              <a:ahLst/>
              <a:cxnLst>
                <a:cxn ang="0">
                  <a:pos x="T0" y="T1"/>
                </a:cxn>
                <a:cxn ang="0">
                  <a:pos x="T2" y="T3"/>
                </a:cxn>
                <a:cxn ang="0">
                  <a:pos x="T4" y="T5"/>
                </a:cxn>
                <a:cxn ang="0">
                  <a:pos x="T6" y="T7"/>
                </a:cxn>
                <a:cxn ang="0">
                  <a:pos x="T8" y="T9"/>
                </a:cxn>
              </a:cxnLst>
              <a:rect l="0" t="0" r="r" b="b"/>
              <a:pathLst>
                <a:path w="154" h="416">
                  <a:moveTo>
                    <a:pt x="0" y="32"/>
                  </a:moveTo>
                  <a:lnTo>
                    <a:pt x="154" y="416"/>
                  </a:lnTo>
                  <a:lnTo>
                    <a:pt x="154" y="376"/>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6" name="Freeform 162"/>
            <p:cNvSpPr>
              <a:spLocks/>
            </p:cNvSpPr>
            <p:nvPr/>
          </p:nvSpPr>
          <p:spPr bwMode="auto">
            <a:xfrm>
              <a:off x="7173913" y="5940426"/>
              <a:ext cx="244475" cy="673100"/>
            </a:xfrm>
            <a:custGeom>
              <a:avLst/>
              <a:gdLst>
                <a:gd name="T0" fmla="*/ 0 w 154"/>
                <a:gd name="T1" fmla="*/ 32 h 424"/>
                <a:gd name="T2" fmla="*/ 154 w 154"/>
                <a:gd name="T3" fmla="*/ 424 h 424"/>
                <a:gd name="T4" fmla="*/ 154 w 154"/>
                <a:gd name="T5" fmla="*/ 385 h 424"/>
                <a:gd name="T6" fmla="*/ 0 w 154"/>
                <a:gd name="T7" fmla="*/ 0 h 424"/>
                <a:gd name="T8" fmla="*/ 0 w 154"/>
                <a:gd name="T9" fmla="*/ 32 h 424"/>
              </a:gdLst>
              <a:ahLst/>
              <a:cxnLst>
                <a:cxn ang="0">
                  <a:pos x="T0" y="T1"/>
                </a:cxn>
                <a:cxn ang="0">
                  <a:pos x="T2" y="T3"/>
                </a:cxn>
                <a:cxn ang="0">
                  <a:pos x="T4" y="T5"/>
                </a:cxn>
                <a:cxn ang="0">
                  <a:pos x="T6" y="T7"/>
                </a:cxn>
                <a:cxn ang="0">
                  <a:pos x="T8" y="T9"/>
                </a:cxn>
              </a:cxnLst>
              <a:rect l="0" t="0" r="r" b="b"/>
              <a:pathLst>
                <a:path w="154" h="424">
                  <a:moveTo>
                    <a:pt x="0" y="32"/>
                  </a:moveTo>
                  <a:lnTo>
                    <a:pt x="154" y="424"/>
                  </a:lnTo>
                  <a:lnTo>
                    <a:pt x="154" y="385"/>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7" name="Freeform 164"/>
            <p:cNvSpPr>
              <a:spLocks/>
            </p:cNvSpPr>
            <p:nvPr/>
          </p:nvSpPr>
          <p:spPr bwMode="auto">
            <a:xfrm>
              <a:off x="7173913" y="6061076"/>
              <a:ext cx="244475" cy="706438"/>
            </a:xfrm>
            <a:custGeom>
              <a:avLst/>
              <a:gdLst>
                <a:gd name="T0" fmla="*/ 0 w 154"/>
                <a:gd name="T1" fmla="*/ 33 h 445"/>
                <a:gd name="T2" fmla="*/ 154 w 154"/>
                <a:gd name="T3" fmla="*/ 445 h 445"/>
                <a:gd name="T4" fmla="*/ 154 w 154"/>
                <a:gd name="T5" fmla="*/ 404 h 445"/>
                <a:gd name="T6" fmla="*/ 0 w 154"/>
                <a:gd name="T7" fmla="*/ 0 h 445"/>
                <a:gd name="T8" fmla="*/ 0 w 154"/>
                <a:gd name="T9" fmla="*/ 33 h 445"/>
              </a:gdLst>
              <a:ahLst/>
              <a:cxnLst>
                <a:cxn ang="0">
                  <a:pos x="T0" y="T1"/>
                </a:cxn>
                <a:cxn ang="0">
                  <a:pos x="T2" y="T3"/>
                </a:cxn>
                <a:cxn ang="0">
                  <a:pos x="T4" y="T5"/>
                </a:cxn>
                <a:cxn ang="0">
                  <a:pos x="T6" y="T7"/>
                </a:cxn>
                <a:cxn ang="0">
                  <a:pos x="T8" y="T9"/>
                </a:cxn>
              </a:cxnLst>
              <a:rect l="0" t="0" r="r" b="b"/>
              <a:pathLst>
                <a:path w="154" h="445">
                  <a:moveTo>
                    <a:pt x="0" y="33"/>
                  </a:moveTo>
                  <a:lnTo>
                    <a:pt x="154" y="445"/>
                  </a:lnTo>
                  <a:lnTo>
                    <a:pt x="154" y="404"/>
                  </a:lnTo>
                  <a:lnTo>
                    <a:pt x="0"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8" name="Freeform 166"/>
            <p:cNvSpPr>
              <a:spLocks/>
            </p:cNvSpPr>
            <p:nvPr/>
          </p:nvSpPr>
          <p:spPr bwMode="auto">
            <a:xfrm>
              <a:off x="7173913" y="6183313"/>
              <a:ext cx="244475" cy="738188"/>
            </a:xfrm>
            <a:custGeom>
              <a:avLst/>
              <a:gdLst>
                <a:gd name="T0" fmla="*/ 0 w 154"/>
                <a:gd name="T1" fmla="*/ 32 h 465"/>
                <a:gd name="T2" fmla="*/ 154 w 154"/>
                <a:gd name="T3" fmla="*/ 465 h 465"/>
                <a:gd name="T4" fmla="*/ 154 w 154"/>
                <a:gd name="T5" fmla="*/ 424 h 465"/>
                <a:gd name="T6" fmla="*/ 0 w 154"/>
                <a:gd name="T7" fmla="*/ 0 h 465"/>
                <a:gd name="T8" fmla="*/ 0 w 154"/>
                <a:gd name="T9" fmla="*/ 32 h 465"/>
              </a:gdLst>
              <a:ahLst/>
              <a:cxnLst>
                <a:cxn ang="0">
                  <a:pos x="T0" y="T1"/>
                </a:cxn>
                <a:cxn ang="0">
                  <a:pos x="T2" y="T3"/>
                </a:cxn>
                <a:cxn ang="0">
                  <a:pos x="T4" y="T5"/>
                </a:cxn>
                <a:cxn ang="0">
                  <a:pos x="T6" y="T7"/>
                </a:cxn>
                <a:cxn ang="0">
                  <a:pos x="T8" y="T9"/>
                </a:cxn>
              </a:cxnLst>
              <a:rect l="0" t="0" r="r" b="b"/>
              <a:pathLst>
                <a:path w="154" h="465">
                  <a:moveTo>
                    <a:pt x="0" y="32"/>
                  </a:moveTo>
                  <a:lnTo>
                    <a:pt x="154" y="465"/>
                  </a:lnTo>
                  <a:lnTo>
                    <a:pt x="154" y="424"/>
                  </a:lnTo>
                  <a:lnTo>
                    <a:pt x="0"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9" name="Rectangle 167"/>
            <p:cNvSpPr>
              <a:spLocks noChangeArrowheads="1"/>
            </p:cNvSpPr>
            <p:nvPr/>
          </p:nvSpPr>
          <p:spPr bwMode="auto">
            <a:xfrm>
              <a:off x="7161213" y="3316288"/>
              <a:ext cx="461963" cy="141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0" name="Rectangle 168"/>
            <p:cNvSpPr>
              <a:spLocks noChangeArrowheads="1"/>
            </p:cNvSpPr>
            <p:nvPr/>
          </p:nvSpPr>
          <p:spPr bwMode="auto">
            <a:xfrm>
              <a:off x="7161213" y="3470276"/>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1" name="Rectangle 170"/>
            <p:cNvSpPr>
              <a:spLocks noChangeArrowheads="1"/>
            </p:cNvSpPr>
            <p:nvPr/>
          </p:nvSpPr>
          <p:spPr bwMode="auto">
            <a:xfrm>
              <a:off x="7161213" y="3586163"/>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2" name="Rectangle 171"/>
            <p:cNvSpPr>
              <a:spLocks noChangeArrowheads="1"/>
            </p:cNvSpPr>
            <p:nvPr/>
          </p:nvSpPr>
          <p:spPr bwMode="auto">
            <a:xfrm>
              <a:off x="7161213" y="3649663"/>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3" name="Rectangle 172"/>
            <p:cNvSpPr>
              <a:spLocks noChangeArrowheads="1"/>
            </p:cNvSpPr>
            <p:nvPr/>
          </p:nvSpPr>
          <p:spPr bwMode="auto">
            <a:xfrm>
              <a:off x="7161213" y="3700463"/>
              <a:ext cx="461963"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4" name="Rectangle 173"/>
            <p:cNvSpPr>
              <a:spLocks noChangeArrowheads="1"/>
            </p:cNvSpPr>
            <p:nvPr/>
          </p:nvSpPr>
          <p:spPr bwMode="auto">
            <a:xfrm>
              <a:off x="7161213" y="3765551"/>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5" name="Rectangle 174"/>
            <p:cNvSpPr>
              <a:spLocks noChangeArrowheads="1"/>
            </p:cNvSpPr>
            <p:nvPr/>
          </p:nvSpPr>
          <p:spPr bwMode="auto">
            <a:xfrm>
              <a:off x="7161213" y="3816351"/>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6" name="Rectangle 175"/>
            <p:cNvSpPr>
              <a:spLocks noChangeArrowheads="1"/>
            </p:cNvSpPr>
            <p:nvPr/>
          </p:nvSpPr>
          <p:spPr bwMode="auto">
            <a:xfrm>
              <a:off x="7161213" y="3881438"/>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7" name="Rectangle 176"/>
            <p:cNvSpPr>
              <a:spLocks noChangeArrowheads="1"/>
            </p:cNvSpPr>
            <p:nvPr/>
          </p:nvSpPr>
          <p:spPr bwMode="auto">
            <a:xfrm>
              <a:off x="7161213" y="3932238"/>
              <a:ext cx="46196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8" name="Freeform 229"/>
            <p:cNvSpPr>
              <a:spLocks/>
            </p:cNvSpPr>
            <p:nvPr/>
          </p:nvSpPr>
          <p:spPr bwMode="auto">
            <a:xfrm>
              <a:off x="6994526" y="3319464"/>
              <a:ext cx="153988" cy="176213"/>
            </a:xfrm>
            <a:custGeom>
              <a:avLst/>
              <a:gdLst>
                <a:gd name="T0" fmla="*/ 0 w 97"/>
                <a:gd name="T1" fmla="*/ 111 h 111"/>
                <a:gd name="T2" fmla="*/ 97 w 97"/>
                <a:gd name="T3" fmla="*/ 89 h 111"/>
                <a:gd name="T4" fmla="*/ 97 w 97"/>
                <a:gd name="T5" fmla="*/ 0 h 111"/>
                <a:gd name="T6" fmla="*/ 0 w 97"/>
                <a:gd name="T7" fmla="*/ 38 h 111"/>
                <a:gd name="T8" fmla="*/ 0 w 97"/>
                <a:gd name="T9" fmla="*/ 111 h 111"/>
              </a:gdLst>
              <a:ahLst/>
              <a:cxnLst>
                <a:cxn ang="0">
                  <a:pos x="T0" y="T1"/>
                </a:cxn>
                <a:cxn ang="0">
                  <a:pos x="T2" y="T3"/>
                </a:cxn>
                <a:cxn ang="0">
                  <a:pos x="T4" y="T5"/>
                </a:cxn>
                <a:cxn ang="0">
                  <a:pos x="T6" y="T7"/>
                </a:cxn>
                <a:cxn ang="0">
                  <a:pos x="T8" y="T9"/>
                </a:cxn>
              </a:cxnLst>
              <a:rect l="0" t="0" r="r" b="b"/>
              <a:pathLst>
                <a:path w="97" h="111">
                  <a:moveTo>
                    <a:pt x="0" y="111"/>
                  </a:moveTo>
                  <a:lnTo>
                    <a:pt x="97" y="89"/>
                  </a:lnTo>
                  <a:lnTo>
                    <a:pt x="97" y="0"/>
                  </a:lnTo>
                  <a:lnTo>
                    <a:pt x="0" y="38"/>
                  </a:lnTo>
                  <a:lnTo>
                    <a:pt x="0" y="11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49" name="Freeform 232"/>
            <p:cNvSpPr>
              <a:spLocks/>
            </p:cNvSpPr>
            <p:nvPr/>
          </p:nvSpPr>
          <p:spPr bwMode="auto">
            <a:xfrm>
              <a:off x="6994526" y="3589339"/>
              <a:ext cx="153988" cy="50800"/>
            </a:xfrm>
            <a:custGeom>
              <a:avLst/>
              <a:gdLst>
                <a:gd name="T0" fmla="*/ 0 w 97"/>
                <a:gd name="T1" fmla="*/ 32 h 32"/>
                <a:gd name="T2" fmla="*/ 97 w 97"/>
                <a:gd name="T3" fmla="*/ 24 h 32"/>
                <a:gd name="T4" fmla="*/ 97 w 97"/>
                <a:gd name="T5" fmla="*/ 0 h 32"/>
                <a:gd name="T6" fmla="*/ 0 w 97"/>
                <a:gd name="T7" fmla="*/ 12 h 32"/>
                <a:gd name="T8" fmla="*/ 0 w 97"/>
                <a:gd name="T9" fmla="*/ 32 h 32"/>
              </a:gdLst>
              <a:ahLst/>
              <a:cxnLst>
                <a:cxn ang="0">
                  <a:pos x="T0" y="T1"/>
                </a:cxn>
                <a:cxn ang="0">
                  <a:pos x="T2" y="T3"/>
                </a:cxn>
                <a:cxn ang="0">
                  <a:pos x="T4" y="T5"/>
                </a:cxn>
                <a:cxn ang="0">
                  <a:pos x="T6" y="T7"/>
                </a:cxn>
                <a:cxn ang="0">
                  <a:pos x="T8" y="T9"/>
                </a:cxn>
              </a:cxnLst>
              <a:rect l="0" t="0" r="r" b="b"/>
              <a:pathLst>
                <a:path w="97" h="32">
                  <a:moveTo>
                    <a:pt x="0" y="32"/>
                  </a:moveTo>
                  <a:lnTo>
                    <a:pt x="97" y="24"/>
                  </a:lnTo>
                  <a:lnTo>
                    <a:pt x="97" y="0"/>
                  </a:lnTo>
                  <a:lnTo>
                    <a:pt x="0" y="12"/>
                  </a:lnTo>
                  <a:lnTo>
                    <a:pt x="0" y="3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0" name="Freeform 235"/>
            <p:cNvSpPr>
              <a:spLocks/>
            </p:cNvSpPr>
            <p:nvPr/>
          </p:nvSpPr>
          <p:spPr bwMode="auto">
            <a:xfrm>
              <a:off x="6994526" y="3756026"/>
              <a:ext cx="153988" cy="47625"/>
            </a:xfrm>
            <a:custGeom>
              <a:avLst/>
              <a:gdLst>
                <a:gd name="T0" fmla="*/ 0 w 97"/>
                <a:gd name="T1" fmla="*/ 20 h 30"/>
                <a:gd name="T2" fmla="*/ 97 w 97"/>
                <a:gd name="T3" fmla="*/ 30 h 30"/>
                <a:gd name="T4" fmla="*/ 97 w 97"/>
                <a:gd name="T5" fmla="*/ 6 h 30"/>
                <a:gd name="T6" fmla="*/ 0 w 97"/>
                <a:gd name="T7" fmla="*/ 0 h 30"/>
                <a:gd name="T8" fmla="*/ 0 w 97"/>
                <a:gd name="T9" fmla="*/ 20 h 30"/>
              </a:gdLst>
              <a:ahLst/>
              <a:cxnLst>
                <a:cxn ang="0">
                  <a:pos x="T0" y="T1"/>
                </a:cxn>
                <a:cxn ang="0">
                  <a:pos x="T2" y="T3"/>
                </a:cxn>
                <a:cxn ang="0">
                  <a:pos x="T4" y="T5"/>
                </a:cxn>
                <a:cxn ang="0">
                  <a:pos x="T6" y="T7"/>
                </a:cxn>
                <a:cxn ang="0">
                  <a:pos x="T8" y="T9"/>
                </a:cxn>
              </a:cxnLst>
              <a:rect l="0" t="0" r="r" b="b"/>
              <a:pathLst>
                <a:path w="97" h="30">
                  <a:moveTo>
                    <a:pt x="0" y="20"/>
                  </a:moveTo>
                  <a:lnTo>
                    <a:pt x="97" y="30"/>
                  </a:lnTo>
                  <a:lnTo>
                    <a:pt x="97" y="6"/>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1" name="Freeform 236"/>
            <p:cNvSpPr>
              <a:spLocks/>
            </p:cNvSpPr>
            <p:nvPr/>
          </p:nvSpPr>
          <p:spPr bwMode="auto">
            <a:xfrm>
              <a:off x="6994526" y="3800476"/>
              <a:ext cx="153988" cy="53975"/>
            </a:xfrm>
            <a:custGeom>
              <a:avLst/>
              <a:gdLst>
                <a:gd name="T0" fmla="*/ 0 w 97"/>
                <a:gd name="T1" fmla="*/ 20 h 34"/>
                <a:gd name="T2" fmla="*/ 97 w 97"/>
                <a:gd name="T3" fmla="*/ 34 h 34"/>
                <a:gd name="T4" fmla="*/ 97 w 97"/>
                <a:gd name="T5" fmla="*/ 10 h 34"/>
                <a:gd name="T6" fmla="*/ 0 w 97"/>
                <a:gd name="T7" fmla="*/ 0 h 34"/>
                <a:gd name="T8" fmla="*/ 0 w 97"/>
                <a:gd name="T9" fmla="*/ 20 h 34"/>
              </a:gdLst>
              <a:ahLst/>
              <a:cxnLst>
                <a:cxn ang="0">
                  <a:pos x="T0" y="T1"/>
                </a:cxn>
                <a:cxn ang="0">
                  <a:pos x="T2" y="T3"/>
                </a:cxn>
                <a:cxn ang="0">
                  <a:pos x="T4" y="T5"/>
                </a:cxn>
                <a:cxn ang="0">
                  <a:pos x="T6" y="T7"/>
                </a:cxn>
                <a:cxn ang="0">
                  <a:pos x="T8" y="T9"/>
                </a:cxn>
              </a:cxnLst>
              <a:rect l="0" t="0" r="r" b="b"/>
              <a:pathLst>
                <a:path w="97" h="34">
                  <a:moveTo>
                    <a:pt x="0" y="20"/>
                  </a:moveTo>
                  <a:lnTo>
                    <a:pt x="97" y="34"/>
                  </a:lnTo>
                  <a:lnTo>
                    <a:pt x="97" y="10"/>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2" name="Freeform 237"/>
            <p:cNvSpPr>
              <a:spLocks/>
            </p:cNvSpPr>
            <p:nvPr/>
          </p:nvSpPr>
          <p:spPr bwMode="auto">
            <a:xfrm>
              <a:off x="6994526" y="3851276"/>
              <a:ext cx="153988" cy="68263"/>
            </a:xfrm>
            <a:custGeom>
              <a:avLst/>
              <a:gdLst>
                <a:gd name="T0" fmla="*/ 0 w 97"/>
                <a:gd name="T1" fmla="*/ 21 h 43"/>
                <a:gd name="T2" fmla="*/ 97 w 97"/>
                <a:gd name="T3" fmla="*/ 43 h 43"/>
                <a:gd name="T4" fmla="*/ 97 w 97"/>
                <a:gd name="T5" fmla="*/ 19 h 43"/>
                <a:gd name="T6" fmla="*/ 0 w 97"/>
                <a:gd name="T7" fmla="*/ 0 h 43"/>
                <a:gd name="T8" fmla="*/ 0 w 97"/>
                <a:gd name="T9" fmla="*/ 21 h 43"/>
              </a:gdLst>
              <a:ahLst/>
              <a:cxnLst>
                <a:cxn ang="0">
                  <a:pos x="T0" y="T1"/>
                </a:cxn>
                <a:cxn ang="0">
                  <a:pos x="T2" y="T3"/>
                </a:cxn>
                <a:cxn ang="0">
                  <a:pos x="T4" y="T5"/>
                </a:cxn>
                <a:cxn ang="0">
                  <a:pos x="T6" y="T7"/>
                </a:cxn>
                <a:cxn ang="0">
                  <a:pos x="T8" y="T9"/>
                </a:cxn>
              </a:cxnLst>
              <a:rect l="0" t="0" r="r" b="b"/>
              <a:pathLst>
                <a:path w="97" h="43">
                  <a:moveTo>
                    <a:pt x="0" y="21"/>
                  </a:moveTo>
                  <a:lnTo>
                    <a:pt x="97" y="43"/>
                  </a:lnTo>
                  <a:lnTo>
                    <a:pt x="97" y="19"/>
                  </a:lnTo>
                  <a:lnTo>
                    <a:pt x="0" y="0"/>
                  </a:lnTo>
                  <a:lnTo>
                    <a:pt x="0" y="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3" name="Freeform 238"/>
            <p:cNvSpPr>
              <a:spLocks/>
            </p:cNvSpPr>
            <p:nvPr/>
          </p:nvSpPr>
          <p:spPr bwMode="auto">
            <a:xfrm>
              <a:off x="6994526" y="3897314"/>
              <a:ext cx="153988" cy="73025"/>
            </a:xfrm>
            <a:custGeom>
              <a:avLst/>
              <a:gdLst>
                <a:gd name="T0" fmla="*/ 0 w 97"/>
                <a:gd name="T1" fmla="*/ 20 h 46"/>
                <a:gd name="T2" fmla="*/ 97 w 97"/>
                <a:gd name="T3" fmla="*/ 46 h 46"/>
                <a:gd name="T4" fmla="*/ 97 w 97"/>
                <a:gd name="T5" fmla="*/ 22 h 46"/>
                <a:gd name="T6" fmla="*/ 0 w 97"/>
                <a:gd name="T7" fmla="*/ 0 h 46"/>
                <a:gd name="T8" fmla="*/ 0 w 97"/>
                <a:gd name="T9" fmla="*/ 20 h 46"/>
              </a:gdLst>
              <a:ahLst/>
              <a:cxnLst>
                <a:cxn ang="0">
                  <a:pos x="T0" y="T1"/>
                </a:cxn>
                <a:cxn ang="0">
                  <a:pos x="T2" y="T3"/>
                </a:cxn>
                <a:cxn ang="0">
                  <a:pos x="T4" y="T5"/>
                </a:cxn>
                <a:cxn ang="0">
                  <a:pos x="T6" y="T7"/>
                </a:cxn>
                <a:cxn ang="0">
                  <a:pos x="T8" y="T9"/>
                </a:cxn>
              </a:cxnLst>
              <a:rect l="0" t="0" r="r" b="b"/>
              <a:pathLst>
                <a:path w="97" h="46">
                  <a:moveTo>
                    <a:pt x="0" y="20"/>
                  </a:moveTo>
                  <a:lnTo>
                    <a:pt x="97" y="46"/>
                  </a:lnTo>
                  <a:lnTo>
                    <a:pt x="97" y="22"/>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4" name="Freeform 241"/>
            <p:cNvSpPr>
              <a:spLocks/>
            </p:cNvSpPr>
            <p:nvPr/>
          </p:nvSpPr>
          <p:spPr bwMode="auto">
            <a:xfrm>
              <a:off x="6994526" y="4044951"/>
              <a:ext cx="153988" cy="104775"/>
            </a:xfrm>
            <a:custGeom>
              <a:avLst/>
              <a:gdLst>
                <a:gd name="T0" fmla="*/ 0 w 97"/>
                <a:gd name="T1" fmla="*/ 20 h 66"/>
                <a:gd name="T2" fmla="*/ 97 w 97"/>
                <a:gd name="T3" fmla="*/ 66 h 66"/>
                <a:gd name="T4" fmla="*/ 97 w 97"/>
                <a:gd name="T5" fmla="*/ 42 h 66"/>
                <a:gd name="T6" fmla="*/ 0 w 97"/>
                <a:gd name="T7" fmla="*/ 0 h 66"/>
                <a:gd name="T8" fmla="*/ 0 w 97"/>
                <a:gd name="T9" fmla="*/ 20 h 66"/>
              </a:gdLst>
              <a:ahLst/>
              <a:cxnLst>
                <a:cxn ang="0">
                  <a:pos x="T0" y="T1"/>
                </a:cxn>
                <a:cxn ang="0">
                  <a:pos x="T2" y="T3"/>
                </a:cxn>
                <a:cxn ang="0">
                  <a:pos x="T4" y="T5"/>
                </a:cxn>
                <a:cxn ang="0">
                  <a:pos x="T6" y="T7"/>
                </a:cxn>
                <a:cxn ang="0">
                  <a:pos x="T8" y="T9"/>
                </a:cxn>
              </a:cxnLst>
              <a:rect l="0" t="0" r="r" b="b"/>
              <a:pathLst>
                <a:path w="97" h="66">
                  <a:moveTo>
                    <a:pt x="0" y="20"/>
                  </a:moveTo>
                  <a:lnTo>
                    <a:pt x="97" y="66"/>
                  </a:lnTo>
                  <a:lnTo>
                    <a:pt x="97" y="42"/>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5" name="Freeform 244"/>
            <p:cNvSpPr>
              <a:spLocks/>
            </p:cNvSpPr>
            <p:nvPr/>
          </p:nvSpPr>
          <p:spPr bwMode="auto">
            <a:xfrm>
              <a:off x="6994526" y="4195764"/>
              <a:ext cx="153988" cy="133350"/>
            </a:xfrm>
            <a:custGeom>
              <a:avLst/>
              <a:gdLst>
                <a:gd name="T0" fmla="*/ 0 w 97"/>
                <a:gd name="T1" fmla="*/ 20 h 84"/>
                <a:gd name="T2" fmla="*/ 97 w 97"/>
                <a:gd name="T3" fmla="*/ 84 h 84"/>
                <a:gd name="T4" fmla="*/ 97 w 97"/>
                <a:gd name="T5" fmla="*/ 60 h 84"/>
                <a:gd name="T6" fmla="*/ 0 w 97"/>
                <a:gd name="T7" fmla="*/ 0 h 84"/>
                <a:gd name="T8" fmla="*/ 0 w 97"/>
                <a:gd name="T9" fmla="*/ 20 h 84"/>
              </a:gdLst>
              <a:ahLst/>
              <a:cxnLst>
                <a:cxn ang="0">
                  <a:pos x="T0" y="T1"/>
                </a:cxn>
                <a:cxn ang="0">
                  <a:pos x="T2" y="T3"/>
                </a:cxn>
                <a:cxn ang="0">
                  <a:pos x="T4" y="T5"/>
                </a:cxn>
                <a:cxn ang="0">
                  <a:pos x="T6" y="T7"/>
                </a:cxn>
                <a:cxn ang="0">
                  <a:pos x="T8" y="T9"/>
                </a:cxn>
              </a:cxnLst>
              <a:rect l="0" t="0" r="r" b="b"/>
              <a:pathLst>
                <a:path w="97" h="84">
                  <a:moveTo>
                    <a:pt x="0" y="20"/>
                  </a:moveTo>
                  <a:lnTo>
                    <a:pt x="97" y="84"/>
                  </a:lnTo>
                  <a:lnTo>
                    <a:pt x="97" y="60"/>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6" name="Freeform 245"/>
            <p:cNvSpPr>
              <a:spLocks/>
            </p:cNvSpPr>
            <p:nvPr/>
          </p:nvSpPr>
          <p:spPr bwMode="auto">
            <a:xfrm>
              <a:off x="6994526" y="4237039"/>
              <a:ext cx="153988" cy="144463"/>
            </a:xfrm>
            <a:custGeom>
              <a:avLst/>
              <a:gdLst>
                <a:gd name="T0" fmla="*/ 0 w 97"/>
                <a:gd name="T1" fmla="*/ 20 h 91"/>
                <a:gd name="T2" fmla="*/ 97 w 97"/>
                <a:gd name="T3" fmla="*/ 91 h 91"/>
                <a:gd name="T4" fmla="*/ 97 w 97"/>
                <a:gd name="T5" fmla="*/ 66 h 91"/>
                <a:gd name="T6" fmla="*/ 0 w 97"/>
                <a:gd name="T7" fmla="*/ 0 h 91"/>
                <a:gd name="T8" fmla="*/ 0 w 97"/>
                <a:gd name="T9" fmla="*/ 20 h 91"/>
              </a:gdLst>
              <a:ahLst/>
              <a:cxnLst>
                <a:cxn ang="0">
                  <a:pos x="T0" y="T1"/>
                </a:cxn>
                <a:cxn ang="0">
                  <a:pos x="T2" y="T3"/>
                </a:cxn>
                <a:cxn ang="0">
                  <a:pos x="T4" y="T5"/>
                </a:cxn>
                <a:cxn ang="0">
                  <a:pos x="T6" y="T7"/>
                </a:cxn>
                <a:cxn ang="0">
                  <a:pos x="T8" y="T9"/>
                </a:cxn>
              </a:cxnLst>
              <a:rect l="0" t="0" r="r" b="b"/>
              <a:pathLst>
                <a:path w="97" h="91">
                  <a:moveTo>
                    <a:pt x="0" y="20"/>
                  </a:moveTo>
                  <a:lnTo>
                    <a:pt x="97" y="91"/>
                  </a:lnTo>
                  <a:lnTo>
                    <a:pt x="97" y="66"/>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7" name="Freeform 246"/>
            <p:cNvSpPr>
              <a:spLocks/>
            </p:cNvSpPr>
            <p:nvPr/>
          </p:nvSpPr>
          <p:spPr bwMode="auto">
            <a:xfrm>
              <a:off x="6994526" y="4291014"/>
              <a:ext cx="153988" cy="153988"/>
            </a:xfrm>
            <a:custGeom>
              <a:avLst/>
              <a:gdLst>
                <a:gd name="T0" fmla="*/ 0 w 97"/>
                <a:gd name="T1" fmla="*/ 20 h 97"/>
                <a:gd name="T2" fmla="*/ 97 w 97"/>
                <a:gd name="T3" fmla="*/ 97 h 97"/>
                <a:gd name="T4" fmla="*/ 97 w 97"/>
                <a:gd name="T5" fmla="*/ 73 h 97"/>
                <a:gd name="T6" fmla="*/ 0 w 97"/>
                <a:gd name="T7" fmla="*/ 0 h 97"/>
                <a:gd name="T8" fmla="*/ 0 w 97"/>
                <a:gd name="T9" fmla="*/ 20 h 97"/>
              </a:gdLst>
              <a:ahLst/>
              <a:cxnLst>
                <a:cxn ang="0">
                  <a:pos x="T0" y="T1"/>
                </a:cxn>
                <a:cxn ang="0">
                  <a:pos x="T2" y="T3"/>
                </a:cxn>
                <a:cxn ang="0">
                  <a:pos x="T4" y="T5"/>
                </a:cxn>
                <a:cxn ang="0">
                  <a:pos x="T6" y="T7"/>
                </a:cxn>
                <a:cxn ang="0">
                  <a:pos x="T8" y="T9"/>
                </a:cxn>
              </a:cxnLst>
              <a:rect l="0" t="0" r="r" b="b"/>
              <a:pathLst>
                <a:path w="97" h="97">
                  <a:moveTo>
                    <a:pt x="0" y="20"/>
                  </a:moveTo>
                  <a:lnTo>
                    <a:pt x="97" y="97"/>
                  </a:lnTo>
                  <a:lnTo>
                    <a:pt x="97" y="73"/>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8" name="Freeform 247"/>
            <p:cNvSpPr>
              <a:spLocks/>
            </p:cNvSpPr>
            <p:nvPr/>
          </p:nvSpPr>
          <p:spPr bwMode="auto">
            <a:xfrm>
              <a:off x="6994526" y="4332289"/>
              <a:ext cx="153988" cy="163513"/>
            </a:xfrm>
            <a:custGeom>
              <a:avLst/>
              <a:gdLst>
                <a:gd name="T0" fmla="*/ 0 w 97"/>
                <a:gd name="T1" fmla="*/ 21 h 103"/>
                <a:gd name="T2" fmla="*/ 97 w 97"/>
                <a:gd name="T3" fmla="*/ 103 h 103"/>
                <a:gd name="T4" fmla="*/ 97 w 97"/>
                <a:gd name="T5" fmla="*/ 79 h 103"/>
                <a:gd name="T6" fmla="*/ 0 w 97"/>
                <a:gd name="T7" fmla="*/ 0 h 103"/>
                <a:gd name="T8" fmla="*/ 0 w 97"/>
                <a:gd name="T9" fmla="*/ 21 h 103"/>
              </a:gdLst>
              <a:ahLst/>
              <a:cxnLst>
                <a:cxn ang="0">
                  <a:pos x="T0" y="T1"/>
                </a:cxn>
                <a:cxn ang="0">
                  <a:pos x="T2" y="T3"/>
                </a:cxn>
                <a:cxn ang="0">
                  <a:pos x="T4" y="T5"/>
                </a:cxn>
                <a:cxn ang="0">
                  <a:pos x="T6" y="T7"/>
                </a:cxn>
                <a:cxn ang="0">
                  <a:pos x="T8" y="T9"/>
                </a:cxn>
              </a:cxnLst>
              <a:rect l="0" t="0" r="r" b="b"/>
              <a:pathLst>
                <a:path w="97" h="103">
                  <a:moveTo>
                    <a:pt x="0" y="21"/>
                  </a:moveTo>
                  <a:lnTo>
                    <a:pt x="97" y="103"/>
                  </a:lnTo>
                  <a:lnTo>
                    <a:pt x="97" y="79"/>
                  </a:lnTo>
                  <a:lnTo>
                    <a:pt x="0" y="0"/>
                  </a:lnTo>
                  <a:lnTo>
                    <a:pt x="0" y="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59" name="Freeform 250"/>
            <p:cNvSpPr>
              <a:spLocks/>
            </p:cNvSpPr>
            <p:nvPr/>
          </p:nvSpPr>
          <p:spPr bwMode="auto">
            <a:xfrm>
              <a:off x="6994526" y="4483101"/>
              <a:ext cx="153988" cy="193675"/>
            </a:xfrm>
            <a:custGeom>
              <a:avLst/>
              <a:gdLst>
                <a:gd name="T0" fmla="*/ 0 w 97"/>
                <a:gd name="T1" fmla="*/ 21 h 122"/>
                <a:gd name="T2" fmla="*/ 97 w 97"/>
                <a:gd name="T3" fmla="*/ 122 h 122"/>
                <a:gd name="T4" fmla="*/ 97 w 97"/>
                <a:gd name="T5" fmla="*/ 97 h 122"/>
                <a:gd name="T6" fmla="*/ 0 w 97"/>
                <a:gd name="T7" fmla="*/ 0 h 122"/>
                <a:gd name="T8" fmla="*/ 0 w 97"/>
                <a:gd name="T9" fmla="*/ 21 h 122"/>
              </a:gdLst>
              <a:ahLst/>
              <a:cxnLst>
                <a:cxn ang="0">
                  <a:pos x="T0" y="T1"/>
                </a:cxn>
                <a:cxn ang="0">
                  <a:pos x="T2" y="T3"/>
                </a:cxn>
                <a:cxn ang="0">
                  <a:pos x="T4" y="T5"/>
                </a:cxn>
                <a:cxn ang="0">
                  <a:pos x="T6" y="T7"/>
                </a:cxn>
                <a:cxn ang="0">
                  <a:pos x="T8" y="T9"/>
                </a:cxn>
              </a:cxnLst>
              <a:rect l="0" t="0" r="r" b="b"/>
              <a:pathLst>
                <a:path w="97" h="122">
                  <a:moveTo>
                    <a:pt x="0" y="21"/>
                  </a:moveTo>
                  <a:lnTo>
                    <a:pt x="97" y="122"/>
                  </a:lnTo>
                  <a:lnTo>
                    <a:pt x="97" y="97"/>
                  </a:lnTo>
                  <a:lnTo>
                    <a:pt x="0" y="0"/>
                  </a:lnTo>
                  <a:lnTo>
                    <a:pt x="0" y="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0" name="Freeform 253"/>
            <p:cNvSpPr>
              <a:spLocks/>
            </p:cNvSpPr>
            <p:nvPr/>
          </p:nvSpPr>
          <p:spPr bwMode="auto">
            <a:xfrm>
              <a:off x="6994526" y="4621214"/>
              <a:ext cx="153988" cy="222250"/>
            </a:xfrm>
            <a:custGeom>
              <a:avLst/>
              <a:gdLst>
                <a:gd name="T0" fmla="*/ 0 w 97"/>
                <a:gd name="T1" fmla="*/ 20 h 140"/>
                <a:gd name="T2" fmla="*/ 97 w 97"/>
                <a:gd name="T3" fmla="*/ 140 h 140"/>
                <a:gd name="T4" fmla="*/ 97 w 97"/>
                <a:gd name="T5" fmla="*/ 115 h 140"/>
                <a:gd name="T6" fmla="*/ 0 w 97"/>
                <a:gd name="T7" fmla="*/ 0 h 140"/>
                <a:gd name="T8" fmla="*/ 0 w 97"/>
                <a:gd name="T9" fmla="*/ 20 h 140"/>
              </a:gdLst>
              <a:ahLst/>
              <a:cxnLst>
                <a:cxn ang="0">
                  <a:pos x="T0" y="T1"/>
                </a:cxn>
                <a:cxn ang="0">
                  <a:pos x="T2" y="T3"/>
                </a:cxn>
                <a:cxn ang="0">
                  <a:pos x="T4" y="T5"/>
                </a:cxn>
                <a:cxn ang="0">
                  <a:pos x="T6" y="T7"/>
                </a:cxn>
                <a:cxn ang="0">
                  <a:pos x="T8" y="T9"/>
                </a:cxn>
              </a:cxnLst>
              <a:rect l="0" t="0" r="r" b="b"/>
              <a:pathLst>
                <a:path w="97" h="140">
                  <a:moveTo>
                    <a:pt x="0" y="20"/>
                  </a:moveTo>
                  <a:lnTo>
                    <a:pt x="97" y="140"/>
                  </a:lnTo>
                  <a:lnTo>
                    <a:pt x="97" y="115"/>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1" name="Freeform 255"/>
            <p:cNvSpPr>
              <a:spLocks/>
            </p:cNvSpPr>
            <p:nvPr/>
          </p:nvSpPr>
          <p:spPr bwMode="auto">
            <a:xfrm>
              <a:off x="6994526" y="4727576"/>
              <a:ext cx="153988" cy="242888"/>
            </a:xfrm>
            <a:custGeom>
              <a:avLst/>
              <a:gdLst>
                <a:gd name="T0" fmla="*/ 0 w 97"/>
                <a:gd name="T1" fmla="*/ 20 h 153"/>
                <a:gd name="T2" fmla="*/ 97 w 97"/>
                <a:gd name="T3" fmla="*/ 153 h 153"/>
                <a:gd name="T4" fmla="*/ 97 w 97"/>
                <a:gd name="T5" fmla="*/ 129 h 153"/>
                <a:gd name="T6" fmla="*/ 0 w 97"/>
                <a:gd name="T7" fmla="*/ 0 h 153"/>
                <a:gd name="T8" fmla="*/ 0 w 97"/>
                <a:gd name="T9" fmla="*/ 20 h 153"/>
              </a:gdLst>
              <a:ahLst/>
              <a:cxnLst>
                <a:cxn ang="0">
                  <a:pos x="T0" y="T1"/>
                </a:cxn>
                <a:cxn ang="0">
                  <a:pos x="T2" y="T3"/>
                </a:cxn>
                <a:cxn ang="0">
                  <a:pos x="T4" y="T5"/>
                </a:cxn>
                <a:cxn ang="0">
                  <a:pos x="T6" y="T7"/>
                </a:cxn>
                <a:cxn ang="0">
                  <a:pos x="T8" y="T9"/>
                </a:cxn>
              </a:cxnLst>
              <a:rect l="0" t="0" r="r" b="b"/>
              <a:pathLst>
                <a:path w="97" h="153">
                  <a:moveTo>
                    <a:pt x="0" y="20"/>
                  </a:moveTo>
                  <a:lnTo>
                    <a:pt x="97" y="153"/>
                  </a:lnTo>
                  <a:lnTo>
                    <a:pt x="97" y="129"/>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2" name="Freeform 256"/>
            <p:cNvSpPr>
              <a:spLocks/>
            </p:cNvSpPr>
            <p:nvPr/>
          </p:nvSpPr>
          <p:spPr bwMode="auto">
            <a:xfrm>
              <a:off x="6994526" y="4772026"/>
              <a:ext cx="153988" cy="250825"/>
            </a:xfrm>
            <a:custGeom>
              <a:avLst/>
              <a:gdLst>
                <a:gd name="T0" fmla="*/ 0 w 97"/>
                <a:gd name="T1" fmla="*/ 20 h 158"/>
                <a:gd name="T2" fmla="*/ 97 w 97"/>
                <a:gd name="T3" fmla="*/ 158 h 158"/>
                <a:gd name="T4" fmla="*/ 97 w 97"/>
                <a:gd name="T5" fmla="*/ 134 h 158"/>
                <a:gd name="T6" fmla="*/ 0 w 97"/>
                <a:gd name="T7" fmla="*/ 0 h 158"/>
                <a:gd name="T8" fmla="*/ 0 w 97"/>
                <a:gd name="T9" fmla="*/ 20 h 158"/>
              </a:gdLst>
              <a:ahLst/>
              <a:cxnLst>
                <a:cxn ang="0">
                  <a:pos x="T0" y="T1"/>
                </a:cxn>
                <a:cxn ang="0">
                  <a:pos x="T2" y="T3"/>
                </a:cxn>
                <a:cxn ang="0">
                  <a:pos x="T4" y="T5"/>
                </a:cxn>
                <a:cxn ang="0">
                  <a:pos x="T6" y="T7"/>
                </a:cxn>
                <a:cxn ang="0">
                  <a:pos x="T8" y="T9"/>
                </a:cxn>
              </a:cxnLst>
              <a:rect l="0" t="0" r="r" b="b"/>
              <a:pathLst>
                <a:path w="97" h="158">
                  <a:moveTo>
                    <a:pt x="0" y="20"/>
                  </a:moveTo>
                  <a:lnTo>
                    <a:pt x="97" y="158"/>
                  </a:lnTo>
                  <a:lnTo>
                    <a:pt x="97" y="134"/>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3" name="Freeform 259"/>
            <p:cNvSpPr>
              <a:spLocks/>
            </p:cNvSpPr>
            <p:nvPr/>
          </p:nvSpPr>
          <p:spPr bwMode="auto">
            <a:xfrm>
              <a:off x="6994526" y="4919664"/>
              <a:ext cx="153988" cy="282575"/>
            </a:xfrm>
            <a:custGeom>
              <a:avLst/>
              <a:gdLst>
                <a:gd name="T0" fmla="*/ 0 w 97"/>
                <a:gd name="T1" fmla="*/ 20 h 178"/>
                <a:gd name="T2" fmla="*/ 97 w 97"/>
                <a:gd name="T3" fmla="*/ 178 h 178"/>
                <a:gd name="T4" fmla="*/ 97 w 97"/>
                <a:gd name="T5" fmla="*/ 154 h 178"/>
                <a:gd name="T6" fmla="*/ 0 w 97"/>
                <a:gd name="T7" fmla="*/ 0 h 178"/>
                <a:gd name="T8" fmla="*/ 0 w 97"/>
                <a:gd name="T9" fmla="*/ 20 h 178"/>
              </a:gdLst>
              <a:ahLst/>
              <a:cxnLst>
                <a:cxn ang="0">
                  <a:pos x="T0" y="T1"/>
                </a:cxn>
                <a:cxn ang="0">
                  <a:pos x="T2" y="T3"/>
                </a:cxn>
                <a:cxn ang="0">
                  <a:pos x="T4" y="T5"/>
                </a:cxn>
                <a:cxn ang="0">
                  <a:pos x="T6" y="T7"/>
                </a:cxn>
                <a:cxn ang="0">
                  <a:pos x="T8" y="T9"/>
                </a:cxn>
              </a:cxnLst>
              <a:rect l="0" t="0" r="r" b="b"/>
              <a:pathLst>
                <a:path w="97" h="178">
                  <a:moveTo>
                    <a:pt x="0" y="20"/>
                  </a:moveTo>
                  <a:lnTo>
                    <a:pt x="97" y="178"/>
                  </a:lnTo>
                  <a:lnTo>
                    <a:pt x="97" y="154"/>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4" name="Freeform 261"/>
            <p:cNvSpPr>
              <a:spLocks/>
            </p:cNvSpPr>
            <p:nvPr/>
          </p:nvSpPr>
          <p:spPr bwMode="auto">
            <a:xfrm>
              <a:off x="6994526" y="5016501"/>
              <a:ext cx="153988" cy="301625"/>
            </a:xfrm>
            <a:custGeom>
              <a:avLst/>
              <a:gdLst>
                <a:gd name="T0" fmla="*/ 0 w 97"/>
                <a:gd name="T1" fmla="*/ 20 h 190"/>
                <a:gd name="T2" fmla="*/ 97 w 97"/>
                <a:gd name="T3" fmla="*/ 190 h 190"/>
                <a:gd name="T4" fmla="*/ 97 w 97"/>
                <a:gd name="T5" fmla="*/ 165 h 190"/>
                <a:gd name="T6" fmla="*/ 0 w 97"/>
                <a:gd name="T7" fmla="*/ 0 h 190"/>
                <a:gd name="T8" fmla="*/ 0 w 97"/>
                <a:gd name="T9" fmla="*/ 20 h 190"/>
              </a:gdLst>
              <a:ahLst/>
              <a:cxnLst>
                <a:cxn ang="0">
                  <a:pos x="T0" y="T1"/>
                </a:cxn>
                <a:cxn ang="0">
                  <a:pos x="T2" y="T3"/>
                </a:cxn>
                <a:cxn ang="0">
                  <a:pos x="T4" y="T5"/>
                </a:cxn>
                <a:cxn ang="0">
                  <a:pos x="T6" y="T7"/>
                </a:cxn>
                <a:cxn ang="0">
                  <a:pos x="T8" y="T9"/>
                </a:cxn>
              </a:cxnLst>
              <a:rect l="0" t="0" r="r" b="b"/>
              <a:pathLst>
                <a:path w="97" h="190">
                  <a:moveTo>
                    <a:pt x="0" y="20"/>
                  </a:moveTo>
                  <a:lnTo>
                    <a:pt x="97" y="190"/>
                  </a:lnTo>
                  <a:lnTo>
                    <a:pt x="97" y="165"/>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5" name="Freeform 264"/>
            <p:cNvSpPr>
              <a:spLocks/>
            </p:cNvSpPr>
            <p:nvPr/>
          </p:nvSpPr>
          <p:spPr bwMode="auto">
            <a:xfrm>
              <a:off x="7004051" y="5268914"/>
              <a:ext cx="144463" cy="342900"/>
            </a:xfrm>
            <a:custGeom>
              <a:avLst/>
              <a:gdLst>
                <a:gd name="T0" fmla="*/ 0 w 91"/>
                <a:gd name="T1" fmla="*/ 21 h 216"/>
                <a:gd name="T2" fmla="*/ 91 w 91"/>
                <a:gd name="T3" fmla="*/ 216 h 216"/>
                <a:gd name="T4" fmla="*/ 91 w 91"/>
                <a:gd name="T5" fmla="*/ 192 h 216"/>
                <a:gd name="T6" fmla="*/ 0 w 91"/>
                <a:gd name="T7" fmla="*/ 0 h 216"/>
                <a:gd name="T8" fmla="*/ 0 w 91"/>
                <a:gd name="T9" fmla="*/ 21 h 216"/>
              </a:gdLst>
              <a:ahLst/>
              <a:cxnLst>
                <a:cxn ang="0">
                  <a:pos x="T0" y="T1"/>
                </a:cxn>
                <a:cxn ang="0">
                  <a:pos x="T2" y="T3"/>
                </a:cxn>
                <a:cxn ang="0">
                  <a:pos x="T4" y="T5"/>
                </a:cxn>
                <a:cxn ang="0">
                  <a:pos x="T6" y="T7"/>
                </a:cxn>
                <a:cxn ang="0">
                  <a:pos x="T8" y="T9"/>
                </a:cxn>
              </a:cxnLst>
              <a:rect l="0" t="0" r="r" b="b"/>
              <a:pathLst>
                <a:path w="91" h="216">
                  <a:moveTo>
                    <a:pt x="0" y="21"/>
                  </a:moveTo>
                  <a:lnTo>
                    <a:pt x="91" y="216"/>
                  </a:lnTo>
                  <a:lnTo>
                    <a:pt x="91" y="192"/>
                  </a:lnTo>
                  <a:lnTo>
                    <a:pt x="0" y="0"/>
                  </a:lnTo>
                  <a:lnTo>
                    <a:pt x="0" y="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6" name="Freeform 265"/>
            <p:cNvSpPr>
              <a:spLocks/>
            </p:cNvSpPr>
            <p:nvPr/>
          </p:nvSpPr>
          <p:spPr bwMode="auto">
            <a:xfrm>
              <a:off x="6994526" y="5111751"/>
              <a:ext cx="153988" cy="320675"/>
            </a:xfrm>
            <a:custGeom>
              <a:avLst/>
              <a:gdLst>
                <a:gd name="T0" fmla="*/ 0 w 97"/>
                <a:gd name="T1" fmla="*/ 21 h 202"/>
                <a:gd name="T2" fmla="*/ 97 w 97"/>
                <a:gd name="T3" fmla="*/ 202 h 202"/>
                <a:gd name="T4" fmla="*/ 97 w 97"/>
                <a:gd name="T5" fmla="*/ 178 h 202"/>
                <a:gd name="T6" fmla="*/ 0 w 97"/>
                <a:gd name="T7" fmla="*/ 0 h 202"/>
                <a:gd name="T8" fmla="*/ 0 w 97"/>
                <a:gd name="T9" fmla="*/ 21 h 202"/>
              </a:gdLst>
              <a:ahLst/>
              <a:cxnLst>
                <a:cxn ang="0">
                  <a:pos x="T0" y="T1"/>
                </a:cxn>
                <a:cxn ang="0">
                  <a:pos x="T2" y="T3"/>
                </a:cxn>
                <a:cxn ang="0">
                  <a:pos x="T4" y="T5"/>
                </a:cxn>
                <a:cxn ang="0">
                  <a:pos x="T6" y="T7"/>
                </a:cxn>
                <a:cxn ang="0">
                  <a:pos x="T8" y="T9"/>
                </a:cxn>
              </a:cxnLst>
              <a:rect l="0" t="0" r="r" b="b"/>
              <a:pathLst>
                <a:path w="97" h="202">
                  <a:moveTo>
                    <a:pt x="0" y="21"/>
                  </a:moveTo>
                  <a:lnTo>
                    <a:pt x="97" y="202"/>
                  </a:lnTo>
                  <a:lnTo>
                    <a:pt x="97" y="178"/>
                  </a:lnTo>
                  <a:lnTo>
                    <a:pt x="0" y="0"/>
                  </a:lnTo>
                  <a:lnTo>
                    <a:pt x="0" y="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7" name="Freeform 266"/>
            <p:cNvSpPr>
              <a:spLocks/>
            </p:cNvSpPr>
            <p:nvPr/>
          </p:nvSpPr>
          <p:spPr bwMode="auto">
            <a:xfrm>
              <a:off x="7004051" y="5214939"/>
              <a:ext cx="144463" cy="333375"/>
            </a:xfrm>
            <a:custGeom>
              <a:avLst/>
              <a:gdLst>
                <a:gd name="T0" fmla="*/ 0 w 91"/>
                <a:gd name="T1" fmla="*/ 20 h 210"/>
                <a:gd name="T2" fmla="*/ 91 w 91"/>
                <a:gd name="T3" fmla="*/ 210 h 210"/>
                <a:gd name="T4" fmla="*/ 91 w 91"/>
                <a:gd name="T5" fmla="*/ 186 h 210"/>
                <a:gd name="T6" fmla="*/ 0 w 91"/>
                <a:gd name="T7" fmla="*/ 0 h 210"/>
                <a:gd name="T8" fmla="*/ 0 w 91"/>
                <a:gd name="T9" fmla="*/ 20 h 210"/>
              </a:gdLst>
              <a:ahLst/>
              <a:cxnLst>
                <a:cxn ang="0">
                  <a:pos x="T0" y="T1"/>
                </a:cxn>
                <a:cxn ang="0">
                  <a:pos x="T2" y="T3"/>
                </a:cxn>
                <a:cxn ang="0">
                  <a:pos x="T4" y="T5"/>
                </a:cxn>
                <a:cxn ang="0">
                  <a:pos x="T6" y="T7"/>
                </a:cxn>
                <a:cxn ang="0">
                  <a:pos x="T8" y="T9"/>
                </a:cxn>
              </a:cxnLst>
              <a:rect l="0" t="0" r="r" b="b"/>
              <a:pathLst>
                <a:path w="91" h="210">
                  <a:moveTo>
                    <a:pt x="0" y="20"/>
                  </a:moveTo>
                  <a:lnTo>
                    <a:pt x="91" y="210"/>
                  </a:lnTo>
                  <a:lnTo>
                    <a:pt x="91" y="186"/>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8" name="Freeform 269"/>
            <p:cNvSpPr>
              <a:spLocks/>
            </p:cNvSpPr>
            <p:nvPr/>
          </p:nvSpPr>
          <p:spPr bwMode="auto">
            <a:xfrm>
              <a:off x="7004051" y="5407026"/>
              <a:ext cx="144463" cy="373063"/>
            </a:xfrm>
            <a:custGeom>
              <a:avLst/>
              <a:gdLst>
                <a:gd name="T0" fmla="*/ 0 w 91"/>
                <a:gd name="T1" fmla="*/ 20 h 235"/>
                <a:gd name="T2" fmla="*/ 91 w 91"/>
                <a:gd name="T3" fmla="*/ 235 h 235"/>
                <a:gd name="T4" fmla="*/ 91 w 91"/>
                <a:gd name="T5" fmla="*/ 210 h 235"/>
                <a:gd name="T6" fmla="*/ 0 w 91"/>
                <a:gd name="T7" fmla="*/ 0 h 235"/>
                <a:gd name="T8" fmla="*/ 0 w 91"/>
                <a:gd name="T9" fmla="*/ 20 h 235"/>
              </a:gdLst>
              <a:ahLst/>
              <a:cxnLst>
                <a:cxn ang="0">
                  <a:pos x="T0" y="T1"/>
                </a:cxn>
                <a:cxn ang="0">
                  <a:pos x="T2" y="T3"/>
                </a:cxn>
                <a:cxn ang="0">
                  <a:pos x="T4" y="T5"/>
                </a:cxn>
                <a:cxn ang="0">
                  <a:pos x="T6" y="T7"/>
                </a:cxn>
                <a:cxn ang="0">
                  <a:pos x="T8" y="T9"/>
                </a:cxn>
              </a:cxnLst>
              <a:rect l="0" t="0" r="r" b="b"/>
              <a:pathLst>
                <a:path w="91" h="235">
                  <a:moveTo>
                    <a:pt x="0" y="20"/>
                  </a:moveTo>
                  <a:lnTo>
                    <a:pt x="91" y="235"/>
                  </a:lnTo>
                  <a:lnTo>
                    <a:pt x="91" y="210"/>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9" name="Freeform 270"/>
            <p:cNvSpPr>
              <a:spLocks/>
            </p:cNvSpPr>
            <p:nvPr/>
          </p:nvSpPr>
          <p:spPr bwMode="auto">
            <a:xfrm>
              <a:off x="7004051" y="5462589"/>
              <a:ext cx="144463" cy="381000"/>
            </a:xfrm>
            <a:custGeom>
              <a:avLst/>
              <a:gdLst>
                <a:gd name="T0" fmla="*/ 0 w 91"/>
                <a:gd name="T1" fmla="*/ 20 h 240"/>
                <a:gd name="T2" fmla="*/ 91 w 91"/>
                <a:gd name="T3" fmla="*/ 240 h 240"/>
                <a:gd name="T4" fmla="*/ 91 w 91"/>
                <a:gd name="T5" fmla="*/ 216 h 240"/>
                <a:gd name="T6" fmla="*/ 0 w 91"/>
                <a:gd name="T7" fmla="*/ 0 h 240"/>
                <a:gd name="T8" fmla="*/ 0 w 91"/>
                <a:gd name="T9" fmla="*/ 20 h 240"/>
              </a:gdLst>
              <a:ahLst/>
              <a:cxnLst>
                <a:cxn ang="0">
                  <a:pos x="T0" y="T1"/>
                </a:cxn>
                <a:cxn ang="0">
                  <a:pos x="T2" y="T3"/>
                </a:cxn>
                <a:cxn ang="0">
                  <a:pos x="T4" y="T5"/>
                </a:cxn>
                <a:cxn ang="0">
                  <a:pos x="T6" y="T7"/>
                </a:cxn>
                <a:cxn ang="0">
                  <a:pos x="T8" y="T9"/>
                </a:cxn>
              </a:cxnLst>
              <a:rect l="0" t="0" r="r" b="b"/>
              <a:pathLst>
                <a:path w="91" h="240">
                  <a:moveTo>
                    <a:pt x="0" y="20"/>
                  </a:moveTo>
                  <a:lnTo>
                    <a:pt x="91" y="240"/>
                  </a:lnTo>
                  <a:lnTo>
                    <a:pt x="91" y="216"/>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0" name="Freeform 271"/>
            <p:cNvSpPr>
              <a:spLocks/>
            </p:cNvSpPr>
            <p:nvPr/>
          </p:nvSpPr>
          <p:spPr bwMode="auto">
            <a:xfrm>
              <a:off x="7004051" y="5503864"/>
              <a:ext cx="144463" cy="390525"/>
            </a:xfrm>
            <a:custGeom>
              <a:avLst/>
              <a:gdLst>
                <a:gd name="T0" fmla="*/ 0 w 91"/>
                <a:gd name="T1" fmla="*/ 22 h 246"/>
                <a:gd name="T2" fmla="*/ 91 w 91"/>
                <a:gd name="T3" fmla="*/ 246 h 246"/>
                <a:gd name="T4" fmla="*/ 91 w 91"/>
                <a:gd name="T5" fmla="*/ 222 h 246"/>
                <a:gd name="T6" fmla="*/ 0 w 91"/>
                <a:gd name="T7" fmla="*/ 0 h 246"/>
                <a:gd name="T8" fmla="*/ 0 w 91"/>
                <a:gd name="T9" fmla="*/ 22 h 246"/>
              </a:gdLst>
              <a:ahLst/>
              <a:cxnLst>
                <a:cxn ang="0">
                  <a:pos x="T0" y="T1"/>
                </a:cxn>
                <a:cxn ang="0">
                  <a:pos x="T2" y="T3"/>
                </a:cxn>
                <a:cxn ang="0">
                  <a:pos x="T4" y="T5"/>
                </a:cxn>
                <a:cxn ang="0">
                  <a:pos x="T6" y="T7"/>
                </a:cxn>
                <a:cxn ang="0">
                  <a:pos x="T8" y="T9"/>
                </a:cxn>
              </a:cxnLst>
              <a:rect l="0" t="0" r="r" b="b"/>
              <a:pathLst>
                <a:path w="91" h="246">
                  <a:moveTo>
                    <a:pt x="0" y="22"/>
                  </a:moveTo>
                  <a:lnTo>
                    <a:pt x="91" y="246"/>
                  </a:lnTo>
                  <a:lnTo>
                    <a:pt x="91" y="222"/>
                  </a:lnTo>
                  <a:lnTo>
                    <a:pt x="0" y="0"/>
                  </a:lnTo>
                  <a:lnTo>
                    <a:pt x="0" y="2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1" name="Freeform 272"/>
            <p:cNvSpPr>
              <a:spLocks/>
            </p:cNvSpPr>
            <p:nvPr/>
          </p:nvSpPr>
          <p:spPr bwMode="auto">
            <a:xfrm>
              <a:off x="7004051" y="5557839"/>
              <a:ext cx="144463" cy="401638"/>
            </a:xfrm>
            <a:custGeom>
              <a:avLst/>
              <a:gdLst>
                <a:gd name="T0" fmla="*/ 0 w 91"/>
                <a:gd name="T1" fmla="*/ 20 h 253"/>
                <a:gd name="T2" fmla="*/ 91 w 91"/>
                <a:gd name="T3" fmla="*/ 253 h 253"/>
                <a:gd name="T4" fmla="*/ 91 w 91"/>
                <a:gd name="T5" fmla="*/ 228 h 253"/>
                <a:gd name="T6" fmla="*/ 0 w 91"/>
                <a:gd name="T7" fmla="*/ 0 h 253"/>
                <a:gd name="T8" fmla="*/ 0 w 91"/>
                <a:gd name="T9" fmla="*/ 20 h 253"/>
              </a:gdLst>
              <a:ahLst/>
              <a:cxnLst>
                <a:cxn ang="0">
                  <a:pos x="T0" y="T1"/>
                </a:cxn>
                <a:cxn ang="0">
                  <a:pos x="T2" y="T3"/>
                </a:cxn>
                <a:cxn ang="0">
                  <a:pos x="T4" y="T5"/>
                </a:cxn>
                <a:cxn ang="0">
                  <a:pos x="T6" y="T7"/>
                </a:cxn>
                <a:cxn ang="0">
                  <a:pos x="T8" y="T9"/>
                </a:cxn>
              </a:cxnLst>
              <a:rect l="0" t="0" r="r" b="b"/>
              <a:pathLst>
                <a:path w="91" h="253">
                  <a:moveTo>
                    <a:pt x="0" y="20"/>
                  </a:moveTo>
                  <a:lnTo>
                    <a:pt x="91" y="253"/>
                  </a:lnTo>
                  <a:lnTo>
                    <a:pt x="91" y="228"/>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2" name="Freeform 274"/>
            <p:cNvSpPr>
              <a:spLocks/>
            </p:cNvSpPr>
            <p:nvPr/>
          </p:nvSpPr>
          <p:spPr bwMode="auto">
            <a:xfrm>
              <a:off x="6994526" y="5648326"/>
              <a:ext cx="153988" cy="425450"/>
            </a:xfrm>
            <a:custGeom>
              <a:avLst/>
              <a:gdLst>
                <a:gd name="T0" fmla="*/ 0 w 97"/>
                <a:gd name="T1" fmla="*/ 20 h 268"/>
                <a:gd name="T2" fmla="*/ 97 w 97"/>
                <a:gd name="T3" fmla="*/ 268 h 268"/>
                <a:gd name="T4" fmla="*/ 97 w 97"/>
                <a:gd name="T5" fmla="*/ 244 h 268"/>
                <a:gd name="T6" fmla="*/ 0 w 97"/>
                <a:gd name="T7" fmla="*/ 0 h 268"/>
                <a:gd name="T8" fmla="*/ 0 w 97"/>
                <a:gd name="T9" fmla="*/ 20 h 268"/>
              </a:gdLst>
              <a:ahLst/>
              <a:cxnLst>
                <a:cxn ang="0">
                  <a:pos x="T0" y="T1"/>
                </a:cxn>
                <a:cxn ang="0">
                  <a:pos x="T2" y="T3"/>
                </a:cxn>
                <a:cxn ang="0">
                  <a:pos x="T4" y="T5"/>
                </a:cxn>
                <a:cxn ang="0">
                  <a:pos x="T6" y="T7"/>
                </a:cxn>
                <a:cxn ang="0">
                  <a:pos x="T8" y="T9"/>
                </a:cxn>
              </a:cxnLst>
              <a:rect l="0" t="0" r="r" b="b"/>
              <a:pathLst>
                <a:path w="97" h="268">
                  <a:moveTo>
                    <a:pt x="0" y="20"/>
                  </a:moveTo>
                  <a:lnTo>
                    <a:pt x="97" y="268"/>
                  </a:lnTo>
                  <a:lnTo>
                    <a:pt x="97" y="244"/>
                  </a:lnTo>
                  <a:lnTo>
                    <a:pt x="0" y="0"/>
                  </a:lnTo>
                  <a:lnTo>
                    <a:pt x="0" y="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3" name="Freeform 276"/>
            <p:cNvSpPr>
              <a:spLocks/>
            </p:cNvSpPr>
            <p:nvPr/>
          </p:nvSpPr>
          <p:spPr bwMode="auto">
            <a:xfrm>
              <a:off x="7004051" y="5749926"/>
              <a:ext cx="144463" cy="439738"/>
            </a:xfrm>
            <a:custGeom>
              <a:avLst/>
              <a:gdLst>
                <a:gd name="T0" fmla="*/ 0 w 91"/>
                <a:gd name="T1" fmla="*/ 23 h 277"/>
                <a:gd name="T2" fmla="*/ 91 w 91"/>
                <a:gd name="T3" fmla="*/ 277 h 277"/>
                <a:gd name="T4" fmla="*/ 91 w 91"/>
                <a:gd name="T5" fmla="*/ 253 h 277"/>
                <a:gd name="T6" fmla="*/ 0 w 91"/>
                <a:gd name="T7" fmla="*/ 0 h 277"/>
                <a:gd name="T8" fmla="*/ 0 w 91"/>
                <a:gd name="T9" fmla="*/ 23 h 277"/>
              </a:gdLst>
              <a:ahLst/>
              <a:cxnLst>
                <a:cxn ang="0">
                  <a:pos x="T0" y="T1"/>
                </a:cxn>
                <a:cxn ang="0">
                  <a:pos x="T2" y="T3"/>
                </a:cxn>
                <a:cxn ang="0">
                  <a:pos x="T4" y="T5"/>
                </a:cxn>
                <a:cxn ang="0">
                  <a:pos x="T6" y="T7"/>
                </a:cxn>
                <a:cxn ang="0">
                  <a:pos x="T8" y="T9"/>
                </a:cxn>
              </a:cxnLst>
              <a:rect l="0" t="0" r="r" b="b"/>
              <a:pathLst>
                <a:path w="91" h="277">
                  <a:moveTo>
                    <a:pt x="0" y="23"/>
                  </a:moveTo>
                  <a:lnTo>
                    <a:pt x="91" y="277"/>
                  </a:lnTo>
                  <a:lnTo>
                    <a:pt x="91" y="253"/>
                  </a:lnTo>
                  <a:lnTo>
                    <a:pt x="0" y="0"/>
                  </a:lnTo>
                  <a:lnTo>
                    <a:pt x="0" y="2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174" name="Group 173"/>
            <p:cNvGrpSpPr/>
            <p:nvPr/>
          </p:nvGrpSpPr>
          <p:grpSpPr>
            <a:xfrm>
              <a:off x="7645402" y="3225801"/>
              <a:ext cx="349249" cy="757238"/>
              <a:chOff x="7905751" y="3225801"/>
              <a:chExt cx="88900" cy="757238"/>
            </a:xfrm>
            <a:grpFill/>
          </p:grpSpPr>
          <p:sp>
            <p:nvSpPr>
              <p:cNvPr id="555" name="Rectangle 290"/>
              <p:cNvSpPr>
                <a:spLocks noChangeArrowheads="1"/>
              </p:cNvSpPr>
              <p:nvPr/>
            </p:nvSpPr>
            <p:spPr bwMode="auto">
              <a:xfrm>
                <a:off x="7905751" y="3225801"/>
                <a:ext cx="88900" cy="77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6" name="Rectangle 291"/>
              <p:cNvSpPr>
                <a:spLocks noChangeArrowheads="1"/>
              </p:cNvSpPr>
              <p:nvPr/>
            </p:nvSpPr>
            <p:spPr bwMode="auto">
              <a:xfrm>
                <a:off x="7905751" y="3316289"/>
                <a:ext cx="889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7" name="Rectangle 293"/>
              <p:cNvSpPr>
                <a:spLocks noChangeArrowheads="1"/>
              </p:cNvSpPr>
              <p:nvPr/>
            </p:nvSpPr>
            <p:spPr bwMode="auto">
              <a:xfrm>
                <a:off x="7905751" y="3444876"/>
                <a:ext cx="889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8" name="Rectangle 294"/>
              <p:cNvSpPr>
                <a:spLocks noChangeArrowheads="1"/>
              </p:cNvSpPr>
              <p:nvPr/>
            </p:nvSpPr>
            <p:spPr bwMode="auto">
              <a:xfrm>
                <a:off x="7905751" y="3508376"/>
                <a:ext cx="889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9" name="Rectangle 296"/>
              <p:cNvSpPr>
                <a:spLocks noChangeArrowheads="1"/>
              </p:cNvSpPr>
              <p:nvPr/>
            </p:nvSpPr>
            <p:spPr bwMode="auto">
              <a:xfrm>
                <a:off x="7905751" y="3624264"/>
                <a:ext cx="889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0" name="Rectangle 297"/>
              <p:cNvSpPr>
                <a:spLocks noChangeArrowheads="1"/>
              </p:cNvSpPr>
              <p:nvPr/>
            </p:nvSpPr>
            <p:spPr bwMode="auto">
              <a:xfrm>
                <a:off x="7905751" y="3687764"/>
                <a:ext cx="889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1" name="Rectangle 298"/>
              <p:cNvSpPr>
                <a:spLocks noChangeArrowheads="1"/>
              </p:cNvSpPr>
              <p:nvPr/>
            </p:nvSpPr>
            <p:spPr bwMode="auto">
              <a:xfrm>
                <a:off x="7905751" y="3752851"/>
                <a:ext cx="889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2" name="Rectangle 299"/>
              <p:cNvSpPr>
                <a:spLocks noChangeArrowheads="1"/>
              </p:cNvSpPr>
              <p:nvPr/>
            </p:nvSpPr>
            <p:spPr bwMode="auto">
              <a:xfrm>
                <a:off x="7905751" y="3816351"/>
                <a:ext cx="889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3" name="Rectangle 301"/>
              <p:cNvSpPr>
                <a:spLocks noChangeArrowheads="1"/>
              </p:cNvSpPr>
              <p:nvPr/>
            </p:nvSpPr>
            <p:spPr bwMode="auto">
              <a:xfrm>
                <a:off x="7905751" y="3944939"/>
                <a:ext cx="889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175" name="Rectangle 316"/>
            <p:cNvSpPr>
              <a:spLocks noChangeArrowheads="1"/>
            </p:cNvSpPr>
            <p:nvPr/>
          </p:nvSpPr>
          <p:spPr bwMode="auto">
            <a:xfrm>
              <a:off x="10494964" y="3687764"/>
              <a:ext cx="808038" cy="244475"/>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6" name="Rectangle 317"/>
            <p:cNvSpPr>
              <a:spLocks noChangeArrowheads="1"/>
            </p:cNvSpPr>
            <p:nvPr/>
          </p:nvSpPr>
          <p:spPr bwMode="auto">
            <a:xfrm>
              <a:off x="10494964" y="3957639"/>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7" name="Rectangle 319"/>
            <p:cNvSpPr>
              <a:spLocks noChangeArrowheads="1"/>
            </p:cNvSpPr>
            <p:nvPr/>
          </p:nvSpPr>
          <p:spPr bwMode="auto">
            <a:xfrm>
              <a:off x="10494964" y="4175126"/>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8" name="Rectangle 320"/>
            <p:cNvSpPr>
              <a:spLocks noChangeArrowheads="1"/>
            </p:cNvSpPr>
            <p:nvPr/>
          </p:nvSpPr>
          <p:spPr bwMode="auto">
            <a:xfrm>
              <a:off x="10494964" y="4278314"/>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9" name="Rectangle 321"/>
            <p:cNvSpPr>
              <a:spLocks noChangeArrowheads="1"/>
            </p:cNvSpPr>
            <p:nvPr/>
          </p:nvSpPr>
          <p:spPr bwMode="auto">
            <a:xfrm>
              <a:off x="10494964" y="4394201"/>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0" name="Rectangle 322"/>
            <p:cNvSpPr>
              <a:spLocks noChangeArrowheads="1"/>
            </p:cNvSpPr>
            <p:nvPr/>
          </p:nvSpPr>
          <p:spPr bwMode="auto">
            <a:xfrm>
              <a:off x="10494964" y="4598989"/>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1" name="Rectangle 323"/>
            <p:cNvSpPr>
              <a:spLocks noChangeArrowheads="1"/>
            </p:cNvSpPr>
            <p:nvPr/>
          </p:nvSpPr>
          <p:spPr bwMode="auto">
            <a:xfrm>
              <a:off x="10494964" y="4495801"/>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2" name="Rectangle 325"/>
            <p:cNvSpPr>
              <a:spLocks noChangeArrowheads="1"/>
            </p:cNvSpPr>
            <p:nvPr/>
          </p:nvSpPr>
          <p:spPr bwMode="auto">
            <a:xfrm>
              <a:off x="10494964" y="4714876"/>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3" name="Rectangle 326"/>
            <p:cNvSpPr>
              <a:spLocks noChangeArrowheads="1"/>
            </p:cNvSpPr>
            <p:nvPr/>
          </p:nvSpPr>
          <p:spPr bwMode="auto">
            <a:xfrm>
              <a:off x="10494964" y="4816476"/>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4" name="Rectangle 327"/>
            <p:cNvSpPr>
              <a:spLocks noChangeArrowheads="1"/>
            </p:cNvSpPr>
            <p:nvPr/>
          </p:nvSpPr>
          <p:spPr bwMode="auto">
            <a:xfrm>
              <a:off x="10494964" y="5137151"/>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5" name="Rectangle 328"/>
            <p:cNvSpPr>
              <a:spLocks noChangeArrowheads="1"/>
            </p:cNvSpPr>
            <p:nvPr/>
          </p:nvSpPr>
          <p:spPr bwMode="auto">
            <a:xfrm>
              <a:off x="10494964" y="5035551"/>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6" name="Rectangle 329"/>
            <p:cNvSpPr>
              <a:spLocks noChangeArrowheads="1"/>
            </p:cNvSpPr>
            <p:nvPr/>
          </p:nvSpPr>
          <p:spPr bwMode="auto">
            <a:xfrm>
              <a:off x="10494964" y="5356226"/>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7" name="Rectangle 330"/>
            <p:cNvSpPr>
              <a:spLocks noChangeArrowheads="1"/>
            </p:cNvSpPr>
            <p:nvPr/>
          </p:nvSpPr>
          <p:spPr bwMode="auto">
            <a:xfrm>
              <a:off x="10494964" y="5253039"/>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8" name="Rectangle 331"/>
            <p:cNvSpPr>
              <a:spLocks noChangeArrowheads="1"/>
            </p:cNvSpPr>
            <p:nvPr/>
          </p:nvSpPr>
          <p:spPr bwMode="auto">
            <a:xfrm>
              <a:off x="10494964" y="5472114"/>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9" name="Rectangle 332"/>
            <p:cNvSpPr>
              <a:spLocks noChangeArrowheads="1"/>
            </p:cNvSpPr>
            <p:nvPr/>
          </p:nvSpPr>
          <p:spPr bwMode="auto">
            <a:xfrm>
              <a:off x="10494964" y="5573714"/>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0" name="Rectangle 333"/>
            <p:cNvSpPr>
              <a:spLocks noChangeArrowheads="1"/>
            </p:cNvSpPr>
            <p:nvPr/>
          </p:nvSpPr>
          <p:spPr bwMode="auto">
            <a:xfrm>
              <a:off x="10494964" y="5689601"/>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1" name="Rectangle 335"/>
            <p:cNvSpPr>
              <a:spLocks noChangeArrowheads="1"/>
            </p:cNvSpPr>
            <p:nvPr/>
          </p:nvSpPr>
          <p:spPr bwMode="auto">
            <a:xfrm>
              <a:off x="10494964" y="5894389"/>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2" name="Rectangle 337"/>
            <p:cNvSpPr>
              <a:spLocks noChangeArrowheads="1"/>
            </p:cNvSpPr>
            <p:nvPr/>
          </p:nvSpPr>
          <p:spPr bwMode="auto">
            <a:xfrm>
              <a:off x="10494964" y="6330951"/>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3" name="Rectangle 338"/>
            <p:cNvSpPr>
              <a:spLocks noChangeArrowheads="1"/>
            </p:cNvSpPr>
            <p:nvPr/>
          </p:nvSpPr>
          <p:spPr bwMode="auto">
            <a:xfrm>
              <a:off x="10494964" y="6113464"/>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4" name="Rectangle 339"/>
            <p:cNvSpPr>
              <a:spLocks noChangeArrowheads="1"/>
            </p:cNvSpPr>
            <p:nvPr/>
          </p:nvSpPr>
          <p:spPr bwMode="auto">
            <a:xfrm>
              <a:off x="10494964" y="6227764"/>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5" name="Rectangle 341"/>
            <p:cNvSpPr>
              <a:spLocks noChangeArrowheads="1"/>
            </p:cNvSpPr>
            <p:nvPr/>
          </p:nvSpPr>
          <p:spPr bwMode="auto">
            <a:xfrm>
              <a:off x="10494964" y="6434139"/>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6" name="Rectangle 342"/>
            <p:cNvSpPr>
              <a:spLocks noChangeArrowheads="1"/>
            </p:cNvSpPr>
            <p:nvPr/>
          </p:nvSpPr>
          <p:spPr bwMode="auto">
            <a:xfrm>
              <a:off x="10494964" y="6767514"/>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7" name="Rectangle 343"/>
            <p:cNvSpPr>
              <a:spLocks noChangeArrowheads="1"/>
            </p:cNvSpPr>
            <p:nvPr/>
          </p:nvSpPr>
          <p:spPr bwMode="auto">
            <a:xfrm>
              <a:off x="10494964" y="6651626"/>
              <a:ext cx="808038"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8" name="Rectangle 344"/>
            <p:cNvSpPr>
              <a:spLocks noChangeArrowheads="1"/>
            </p:cNvSpPr>
            <p:nvPr/>
          </p:nvSpPr>
          <p:spPr bwMode="auto">
            <a:xfrm>
              <a:off x="10494964" y="6869114"/>
              <a:ext cx="808038"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9" name="Freeform 345"/>
            <p:cNvSpPr>
              <a:spLocks/>
            </p:cNvSpPr>
            <p:nvPr/>
          </p:nvSpPr>
          <p:spPr bwMode="auto">
            <a:xfrm>
              <a:off x="10196514" y="3687764"/>
              <a:ext cx="285750" cy="247650"/>
            </a:xfrm>
            <a:custGeom>
              <a:avLst/>
              <a:gdLst>
                <a:gd name="T0" fmla="*/ 0 w 180"/>
                <a:gd name="T1" fmla="*/ 144 h 156"/>
                <a:gd name="T2" fmla="*/ 180 w 180"/>
                <a:gd name="T3" fmla="*/ 156 h 156"/>
                <a:gd name="T4" fmla="*/ 180 w 180"/>
                <a:gd name="T5" fmla="*/ 2 h 156"/>
                <a:gd name="T6" fmla="*/ 0 w 180"/>
                <a:gd name="T7" fmla="*/ 0 h 156"/>
                <a:gd name="T8" fmla="*/ 0 w 180"/>
                <a:gd name="T9" fmla="*/ 144 h 156"/>
              </a:gdLst>
              <a:ahLst/>
              <a:cxnLst>
                <a:cxn ang="0">
                  <a:pos x="T0" y="T1"/>
                </a:cxn>
                <a:cxn ang="0">
                  <a:pos x="T2" y="T3"/>
                </a:cxn>
                <a:cxn ang="0">
                  <a:pos x="T4" y="T5"/>
                </a:cxn>
                <a:cxn ang="0">
                  <a:pos x="T6" y="T7"/>
                </a:cxn>
                <a:cxn ang="0">
                  <a:pos x="T8" y="T9"/>
                </a:cxn>
              </a:cxnLst>
              <a:rect l="0" t="0" r="r" b="b"/>
              <a:pathLst>
                <a:path w="180" h="156">
                  <a:moveTo>
                    <a:pt x="0" y="144"/>
                  </a:moveTo>
                  <a:lnTo>
                    <a:pt x="180" y="156"/>
                  </a:lnTo>
                  <a:lnTo>
                    <a:pt x="180" y="2"/>
                  </a:lnTo>
                  <a:lnTo>
                    <a:pt x="0" y="0"/>
                  </a:lnTo>
                  <a:lnTo>
                    <a:pt x="0" y="1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0" name="Freeform 346"/>
            <p:cNvSpPr>
              <a:spLocks/>
            </p:cNvSpPr>
            <p:nvPr/>
          </p:nvSpPr>
          <p:spPr bwMode="auto">
            <a:xfrm>
              <a:off x="10199689" y="3938589"/>
              <a:ext cx="282575" cy="100013"/>
            </a:xfrm>
            <a:custGeom>
              <a:avLst/>
              <a:gdLst>
                <a:gd name="T0" fmla="*/ 0 w 178"/>
                <a:gd name="T1" fmla="*/ 46 h 63"/>
                <a:gd name="T2" fmla="*/ 178 w 178"/>
                <a:gd name="T3" fmla="*/ 63 h 63"/>
                <a:gd name="T4" fmla="*/ 178 w 178"/>
                <a:gd name="T5" fmla="*/ 14 h 63"/>
                <a:gd name="T6" fmla="*/ 0 w 178"/>
                <a:gd name="T7" fmla="*/ 0 h 63"/>
                <a:gd name="T8" fmla="*/ 0 w 178"/>
                <a:gd name="T9" fmla="*/ 46 h 63"/>
              </a:gdLst>
              <a:ahLst/>
              <a:cxnLst>
                <a:cxn ang="0">
                  <a:pos x="T0" y="T1"/>
                </a:cxn>
                <a:cxn ang="0">
                  <a:pos x="T2" y="T3"/>
                </a:cxn>
                <a:cxn ang="0">
                  <a:pos x="T4" y="T5"/>
                </a:cxn>
                <a:cxn ang="0">
                  <a:pos x="T6" y="T7"/>
                </a:cxn>
                <a:cxn ang="0">
                  <a:pos x="T8" y="T9"/>
                </a:cxn>
              </a:cxnLst>
              <a:rect l="0" t="0" r="r" b="b"/>
              <a:pathLst>
                <a:path w="178" h="63">
                  <a:moveTo>
                    <a:pt x="0" y="46"/>
                  </a:moveTo>
                  <a:lnTo>
                    <a:pt x="178" y="63"/>
                  </a:lnTo>
                  <a:lnTo>
                    <a:pt x="178" y="14"/>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1" name="Freeform 347"/>
            <p:cNvSpPr>
              <a:spLocks/>
            </p:cNvSpPr>
            <p:nvPr/>
          </p:nvSpPr>
          <p:spPr bwMode="auto">
            <a:xfrm>
              <a:off x="10199689" y="4035426"/>
              <a:ext cx="282575" cy="101600"/>
            </a:xfrm>
            <a:custGeom>
              <a:avLst/>
              <a:gdLst>
                <a:gd name="T0" fmla="*/ 0 w 178"/>
                <a:gd name="T1" fmla="*/ 44 h 64"/>
                <a:gd name="T2" fmla="*/ 178 w 178"/>
                <a:gd name="T3" fmla="*/ 64 h 64"/>
                <a:gd name="T4" fmla="*/ 178 w 178"/>
                <a:gd name="T5" fmla="*/ 18 h 64"/>
                <a:gd name="T6" fmla="*/ 0 w 178"/>
                <a:gd name="T7" fmla="*/ 0 h 64"/>
                <a:gd name="T8" fmla="*/ 0 w 178"/>
                <a:gd name="T9" fmla="*/ 44 h 64"/>
              </a:gdLst>
              <a:ahLst/>
              <a:cxnLst>
                <a:cxn ang="0">
                  <a:pos x="T0" y="T1"/>
                </a:cxn>
                <a:cxn ang="0">
                  <a:pos x="T2" y="T3"/>
                </a:cxn>
                <a:cxn ang="0">
                  <a:pos x="T4" y="T5"/>
                </a:cxn>
                <a:cxn ang="0">
                  <a:pos x="T6" y="T7"/>
                </a:cxn>
                <a:cxn ang="0">
                  <a:pos x="T8" y="T9"/>
                </a:cxn>
              </a:cxnLst>
              <a:rect l="0" t="0" r="r" b="b"/>
              <a:pathLst>
                <a:path w="178" h="64">
                  <a:moveTo>
                    <a:pt x="0" y="44"/>
                  </a:moveTo>
                  <a:lnTo>
                    <a:pt x="178" y="64"/>
                  </a:lnTo>
                  <a:lnTo>
                    <a:pt x="178" y="18"/>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2" name="Freeform 348"/>
            <p:cNvSpPr>
              <a:spLocks/>
            </p:cNvSpPr>
            <p:nvPr/>
          </p:nvSpPr>
          <p:spPr bwMode="auto">
            <a:xfrm>
              <a:off x="10199689" y="4143376"/>
              <a:ext cx="282575" cy="109538"/>
            </a:xfrm>
            <a:custGeom>
              <a:avLst/>
              <a:gdLst>
                <a:gd name="T0" fmla="*/ 0 w 178"/>
                <a:gd name="T1" fmla="*/ 45 h 69"/>
                <a:gd name="T2" fmla="*/ 178 w 178"/>
                <a:gd name="T3" fmla="*/ 69 h 69"/>
                <a:gd name="T4" fmla="*/ 178 w 178"/>
                <a:gd name="T5" fmla="*/ 20 h 69"/>
                <a:gd name="T6" fmla="*/ 0 w 178"/>
                <a:gd name="T7" fmla="*/ 0 h 69"/>
                <a:gd name="T8" fmla="*/ 0 w 178"/>
                <a:gd name="T9" fmla="*/ 45 h 69"/>
              </a:gdLst>
              <a:ahLst/>
              <a:cxnLst>
                <a:cxn ang="0">
                  <a:pos x="T0" y="T1"/>
                </a:cxn>
                <a:cxn ang="0">
                  <a:pos x="T2" y="T3"/>
                </a:cxn>
                <a:cxn ang="0">
                  <a:pos x="T4" y="T5"/>
                </a:cxn>
                <a:cxn ang="0">
                  <a:pos x="T6" y="T7"/>
                </a:cxn>
                <a:cxn ang="0">
                  <a:pos x="T8" y="T9"/>
                </a:cxn>
              </a:cxnLst>
              <a:rect l="0" t="0" r="r" b="b"/>
              <a:pathLst>
                <a:path w="178" h="69">
                  <a:moveTo>
                    <a:pt x="0" y="45"/>
                  </a:moveTo>
                  <a:lnTo>
                    <a:pt x="178" y="69"/>
                  </a:lnTo>
                  <a:lnTo>
                    <a:pt x="178" y="20"/>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3" name="Freeform 349"/>
            <p:cNvSpPr>
              <a:spLocks/>
            </p:cNvSpPr>
            <p:nvPr/>
          </p:nvSpPr>
          <p:spPr bwMode="auto">
            <a:xfrm>
              <a:off x="10199689" y="4237039"/>
              <a:ext cx="282575" cy="119063"/>
            </a:xfrm>
            <a:custGeom>
              <a:avLst/>
              <a:gdLst>
                <a:gd name="T0" fmla="*/ 0 w 178"/>
                <a:gd name="T1" fmla="*/ 46 h 75"/>
                <a:gd name="T2" fmla="*/ 178 w 178"/>
                <a:gd name="T3" fmla="*/ 75 h 75"/>
                <a:gd name="T4" fmla="*/ 178 w 178"/>
                <a:gd name="T5" fmla="*/ 26 h 75"/>
                <a:gd name="T6" fmla="*/ 0 w 178"/>
                <a:gd name="T7" fmla="*/ 0 h 75"/>
                <a:gd name="T8" fmla="*/ 0 w 178"/>
                <a:gd name="T9" fmla="*/ 46 h 75"/>
              </a:gdLst>
              <a:ahLst/>
              <a:cxnLst>
                <a:cxn ang="0">
                  <a:pos x="T0" y="T1"/>
                </a:cxn>
                <a:cxn ang="0">
                  <a:pos x="T2" y="T3"/>
                </a:cxn>
                <a:cxn ang="0">
                  <a:pos x="T4" y="T5"/>
                </a:cxn>
                <a:cxn ang="0">
                  <a:pos x="T6" y="T7"/>
                </a:cxn>
                <a:cxn ang="0">
                  <a:pos x="T8" y="T9"/>
                </a:cxn>
              </a:cxnLst>
              <a:rect l="0" t="0" r="r" b="b"/>
              <a:pathLst>
                <a:path w="178" h="75">
                  <a:moveTo>
                    <a:pt x="0" y="46"/>
                  </a:moveTo>
                  <a:lnTo>
                    <a:pt x="178" y="75"/>
                  </a:lnTo>
                  <a:lnTo>
                    <a:pt x="178" y="26"/>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4" name="Freeform 350"/>
            <p:cNvSpPr>
              <a:spLocks/>
            </p:cNvSpPr>
            <p:nvPr/>
          </p:nvSpPr>
          <p:spPr bwMode="auto">
            <a:xfrm>
              <a:off x="10199689" y="4346576"/>
              <a:ext cx="282575" cy="123825"/>
            </a:xfrm>
            <a:custGeom>
              <a:avLst/>
              <a:gdLst>
                <a:gd name="T0" fmla="*/ 0 w 178"/>
                <a:gd name="T1" fmla="*/ 44 h 78"/>
                <a:gd name="T2" fmla="*/ 178 w 178"/>
                <a:gd name="T3" fmla="*/ 78 h 78"/>
                <a:gd name="T4" fmla="*/ 178 w 178"/>
                <a:gd name="T5" fmla="*/ 30 h 78"/>
                <a:gd name="T6" fmla="*/ 0 w 178"/>
                <a:gd name="T7" fmla="*/ 0 h 78"/>
                <a:gd name="T8" fmla="*/ 0 w 178"/>
                <a:gd name="T9" fmla="*/ 44 h 78"/>
              </a:gdLst>
              <a:ahLst/>
              <a:cxnLst>
                <a:cxn ang="0">
                  <a:pos x="T0" y="T1"/>
                </a:cxn>
                <a:cxn ang="0">
                  <a:pos x="T2" y="T3"/>
                </a:cxn>
                <a:cxn ang="0">
                  <a:pos x="T4" y="T5"/>
                </a:cxn>
                <a:cxn ang="0">
                  <a:pos x="T6" y="T7"/>
                </a:cxn>
                <a:cxn ang="0">
                  <a:pos x="T8" y="T9"/>
                </a:cxn>
              </a:cxnLst>
              <a:rect l="0" t="0" r="r" b="b"/>
              <a:pathLst>
                <a:path w="178" h="78">
                  <a:moveTo>
                    <a:pt x="0" y="44"/>
                  </a:moveTo>
                  <a:lnTo>
                    <a:pt x="178" y="78"/>
                  </a:lnTo>
                  <a:lnTo>
                    <a:pt x="178" y="30"/>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5" name="Freeform 351"/>
            <p:cNvSpPr>
              <a:spLocks/>
            </p:cNvSpPr>
            <p:nvPr/>
          </p:nvSpPr>
          <p:spPr bwMode="auto">
            <a:xfrm>
              <a:off x="10199689" y="4535489"/>
              <a:ext cx="282575" cy="141288"/>
            </a:xfrm>
            <a:custGeom>
              <a:avLst/>
              <a:gdLst>
                <a:gd name="T0" fmla="*/ 0 w 178"/>
                <a:gd name="T1" fmla="*/ 46 h 89"/>
                <a:gd name="T2" fmla="*/ 178 w 178"/>
                <a:gd name="T3" fmla="*/ 89 h 89"/>
                <a:gd name="T4" fmla="*/ 178 w 178"/>
                <a:gd name="T5" fmla="*/ 40 h 89"/>
                <a:gd name="T6" fmla="*/ 0 w 178"/>
                <a:gd name="T7" fmla="*/ 0 h 89"/>
                <a:gd name="T8" fmla="*/ 0 w 178"/>
                <a:gd name="T9" fmla="*/ 46 h 89"/>
              </a:gdLst>
              <a:ahLst/>
              <a:cxnLst>
                <a:cxn ang="0">
                  <a:pos x="T0" y="T1"/>
                </a:cxn>
                <a:cxn ang="0">
                  <a:pos x="T2" y="T3"/>
                </a:cxn>
                <a:cxn ang="0">
                  <a:pos x="T4" y="T5"/>
                </a:cxn>
                <a:cxn ang="0">
                  <a:pos x="T6" y="T7"/>
                </a:cxn>
                <a:cxn ang="0">
                  <a:pos x="T8" y="T9"/>
                </a:cxn>
              </a:cxnLst>
              <a:rect l="0" t="0" r="r" b="b"/>
              <a:pathLst>
                <a:path w="178" h="89">
                  <a:moveTo>
                    <a:pt x="0" y="46"/>
                  </a:moveTo>
                  <a:lnTo>
                    <a:pt x="178" y="89"/>
                  </a:lnTo>
                  <a:lnTo>
                    <a:pt x="178" y="40"/>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6" name="Freeform 352"/>
            <p:cNvSpPr>
              <a:spLocks/>
            </p:cNvSpPr>
            <p:nvPr/>
          </p:nvSpPr>
          <p:spPr bwMode="auto">
            <a:xfrm>
              <a:off x="10199689" y="4441826"/>
              <a:ext cx="282575" cy="131763"/>
            </a:xfrm>
            <a:custGeom>
              <a:avLst/>
              <a:gdLst>
                <a:gd name="T0" fmla="*/ 0 w 178"/>
                <a:gd name="T1" fmla="*/ 45 h 83"/>
                <a:gd name="T2" fmla="*/ 178 w 178"/>
                <a:gd name="T3" fmla="*/ 83 h 83"/>
                <a:gd name="T4" fmla="*/ 178 w 178"/>
                <a:gd name="T5" fmla="*/ 34 h 83"/>
                <a:gd name="T6" fmla="*/ 0 w 178"/>
                <a:gd name="T7" fmla="*/ 0 h 83"/>
                <a:gd name="T8" fmla="*/ 0 w 178"/>
                <a:gd name="T9" fmla="*/ 45 h 83"/>
              </a:gdLst>
              <a:ahLst/>
              <a:cxnLst>
                <a:cxn ang="0">
                  <a:pos x="T0" y="T1"/>
                </a:cxn>
                <a:cxn ang="0">
                  <a:pos x="T2" y="T3"/>
                </a:cxn>
                <a:cxn ang="0">
                  <a:pos x="T4" y="T5"/>
                </a:cxn>
                <a:cxn ang="0">
                  <a:pos x="T6" y="T7"/>
                </a:cxn>
                <a:cxn ang="0">
                  <a:pos x="T8" y="T9"/>
                </a:cxn>
              </a:cxnLst>
              <a:rect l="0" t="0" r="r" b="b"/>
              <a:pathLst>
                <a:path w="178" h="83">
                  <a:moveTo>
                    <a:pt x="0" y="45"/>
                  </a:moveTo>
                  <a:lnTo>
                    <a:pt x="178" y="83"/>
                  </a:lnTo>
                  <a:lnTo>
                    <a:pt x="178" y="34"/>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7" name="Freeform 353"/>
            <p:cNvSpPr>
              <a:spLocks/>
            </p:cNvSpPr>
            <p:nvPr/>
          </p:nvSpPr>
          <p:spPr bwMode="auto">
            <a:xfrm>
              <a:off x="10199689" y="4846639"/>
              <a:ext cx="282575" cy="163513"/>
            </a:xfrm>
            <a:custGeom>
              <a:avLst/>
              <a:gdLst>
                <a:gd name="T0" fmla="*/ 0 w 178"/>
                <a:gd name="T1" fmla="*/ 44 h 103"/>
                <a:gd name="T2" fmla="*/ 178 w 178"/>
                <a:gd name="T3" fmla="*/ 103 h 103"/>
                <a:gd name="T4" fmla="*/ 178 w 178"/>
                <a:gd name="T5" fmla="*/ 54 h 103"/>
                <a:gd name="T6" fmla="*/ 0 w 178"/>
                <a:gd name="T7" fmla="*/ 0 h 103"/>
                <a:gd name="T8" fmla="*/ 0 w 178"/>
                <a:gd name="T9" fmla="*/ 44 h 103"/>
              </a:gdLst>
              <a:ahLst/>
              <a:cxnLst>
                <a:cxn ang="0">
                  <a:pos x="T0" y="T1"/>
                </a:cxn>
                <a:cxn ang="0">
                  <a:pos x="T2" y="T3"/>
                </a:cxn>
                <a:cxn ang="0">
                  <a:pos x="T4" y="T5"/>
                </a:cxn>
                <a:cxn ang="0">
                  <a:pos x="T6" y="T7"/>
                </a:cxn>
                <a:cxn ang="0">
                  <a:pos x="T8" y="T9"/>
                </a:cxn>
              </a:cxnLst>
              <a:rect l="0" t="0" r="r" b="b"/>
              <a:pathLst>
                <a:path w="178" h="103">
                  <a:moveTo>
                    <a:pt x="0" y="44"/>
                  </a:moveTo>
                  <a:lnTo>
                    <a:pt x="178" y="103"/>
                  </a:lnTo>
                  <a:lnTo>
                    <a:pt x="178" y="54"/>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8" name="Freeform 355"/>
            <p:cNvSpPr>
              <a:spLocks/>
            </p:cNvSpPr>
            <p:nvPr/>
          </p:nvSpPr>
          <p:spPr bwMode="auto">
            <a:xfrm>
              <a:off x="10199689" y="4740276"/>
              <a:ext cx="282575" cy="153988"/>
            </a:xfrm>
            <a:custGeom>
              <a:avLst/>
              <a:gdLst>
                <a:gd name="T0" fmla="*/ 0 w 178"/>
                <a:gd name="T1" fmla="*/ 44 h 97"/>
                <a:gd name="T2" fmla="*/ 178 w 178"/>
                <a:gd name="T3" fmla="*/ 97 h 97"/>
                <a:gd name="T4" fmla="*/ 178 w 178"/>
                <a:gd name="T5" fmla="*/ 48 h 97"/>
                <a:gd name="T6" fmla="*/ 0 w 178"/>
                <a:gd name="T7" fmla="*/ 0 h 97"/>
                <a:gd name="T8" fmla="*/ 0 w 178"/>
                <a:gd name="T9" fmla="*/ 44 h 97"/>
              </a:gdLst>
              <a:ahLst/>
              <a:cxnLst>
                <a:cxn ang="0">
                  <a:pos x="T0" y="T1"/>
                </a:cxn>
                <a:cxn ang="0">
                  <a:pos x="T2" y="T3"/>
                </a:cxn>
                <a:cxn ang="0">
                  <a:pos x="T4" y="T5"/>
                </a:cxn>
                <a:cxn ang="0">
                  <a:pos x="T6" y="T7"/>
                </a:cxn>
                <a:cxn ang="0">
                  <a:pos x="T8" y="T9"/>
                </a:cxn>
              </a:cxnLst>
              <a:rect l="0" t="0" r="r" b="b"/>
              <a:pathLst>
                <a:path w="178" h="97">
                  <a:moveTo>
                    <a:pt x="0" y="44"/>
                  </a:moveTo>
                  <a:lnTo>
                    <a:pt x="178" y="97"/>
                  </a:lnTo>
                  <a:lnTo>
                    <a:pt x="178" y="48"/>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9" name="Freeform 356"/>
            <p:cNvSpPr>
              <a:spLocks/>
            </p:cNvSpPr>
            <p:nvPr/>
          </p:nvSpPr>
          <p:spPr bwMode="auto">
            <a:xfrm>
              <a:off x="10199689" y="5038726"/>
              <a:ext cx="282575" cy="176213"/>
            </a:xfrm>
            <a:custGeom>
              <a:avLst/>
              <a:gdLst>
                <a:gd name="T0" fmla="*/ 0 w 178"/>
                <a:gd name="T1" fmla="*/ 44 h 111"/>
                <a:gd name="T2" fmla="*/ 178 w 178"/>
                <a:gd name="T3" fmla="*/ 111 h 111"/>
                <a:gd name="T4" fmla="*/ 178 w 178"/>
                <a:gd name="T5" fmla="*/ 62 h 111"/>
                <a:gd name="T6" fmla="*/ 0 w 178"/>
                <a:gd name="T7" fmla="*/ 0 h 111"/>
                <a:gd name="T8" fmla="*/ 0 w 178"/>
                <a:gd name="T9" fmla="*/ 44 h 111"/>
              </a:gdLst>
              <a:ahLst/>
              <a:cxnLst>
                <a:cxn ang="0">
                  <a:pos x="T0" y="T1"/>
                </a:cxn>
                <a:cxn ang="0">
                  <a:pos x="T2" y="T3"/>
                </a:cxn>
                <a:cxn ang="0">
                  <a:pos x="T4" y="T5"/>
                </a:cxn>
                <a:cxn ang="0">
                  <a:pos x="T6" y="T7"/>
                </a:cxn>
                <a:cxn ang="0">
                  <a:pos x="T8" y="T9"/>
                </a:cxn>
              </a:cxnLst>
              <a:rect l="0" t="0" r="r" b="b"/>
              <a:pathLst>
                <a:path w="178" h="111">
                  <a:moveTo>
                    <a:pt x="0" y="44"/>
                  </a:moveTo>
                  <a:lnTo>
                    <a:pt x="178" y="111"/>
                  </a:lnTo>
                  <a:lnTo>
                    <a:pt x="178" y="62"/>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0" name="Freeform 357"/>
            <p:cNvSpPr>
              <a:spLocks/>
            </p:cNvSpPr>
            <p:nvPr/>
          </p:nvSpPr>
          <p:spPr bwMode="auto">
            <a:xfrm>
              <a:off x="10199689" y="4941889"/>
              <a:ext cx="282575" cy="169863"/>
            </a:xfrm>
            <a:custGeom>
              <a:avLst/>
              <a:gdLst>
                <a:gd name="T0" fmla="*/ 0 w 178"/>
                <a:gd name="T1" fmla="*/ 45 h 107"/>
                <a:gd name="T2" fmla="*/ 178 w 178"/>
                <a:gd name="T3" fmla="*/ 107 h 107"/>
                <a:gd name="T4" fmla="*/ 178 w 178"/>
                <a:gd name="T5" fmla="*/ 59 h 107"/>
                <a:gd name="T6" fmla="*/ 0 w 178"/>
                <a:gd name="T7" fmla="*/ 0 h 107"/>
                <a:gd name="T8" fmla="*/ 0 w 178"/>
                <a:gd name="T9" fmla="*/ 45 h 107"/>
              </a:gdLst>
              <a:ahLst/>
              <a:cxnLst>
                <a:cxn ang="0">
                  <a:pos x="T0" y="T1"/>
                </a:cxn>
                <a:cxn ang="0">
                  <a:pos x="T2" y="T3"/>
                </a:cxn>
                <a:cxn ang="0">
                  <a:pos x="T4" y="T5"/>
                </a:cxn>
                <a:cxn ang="0">
                  <a:pos x="T6" y="T7"/>
                </a:cxn>
                <a:cxn ang="0">
                  <a:pos x="T8" y="T9"/>
                </a:cxn>
              </a:cxnLst>
              <a:rect l="0" t="0" r="r" b="b"/>
              <a:pathLst>
                <a:path w="178" h="107">
                  <a:moveTo>
                    <a:pt x="0" y="45"/>
                  </a:moveTo>
                  <a:lnTo>
                    <a:pt x="178" y="107"/>
                  </a:lnTo>
                  <a:lnTo>
                    <a:pt x="178" y="59"/>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1" name="Freeform 358"/>
            <p:cNvSpPr>
              <a:spLocks/>
            </p:cNvSpPr>
            <p:nvPr/>
          </p:nvSpPr>
          <p:spPr bwMode="auto">
            <a:xfrm>
              <a:off x="10199689" y="5240339"/>
              <a:ext cx="282575" cy="192088"/>
            </a:xfrm>
            <a:custGeom>
              <a:avLst/>
              <a:gdLst>
                <a:gd name="T0" fmla="*/ 0 w 178"/>
                <a:gd name="T1" fmla="*/ 45 h 121"/>
                <a:gd name="T2" fmla="*/ 178 w 178"/>
                <a:gd name="T3" fmla="*/ 121 h 121"/>
                <a:gd name="T4" fmla="*/ 178 w 178"/>
                <a:gd name="T5" fmla="*/ 73 h 121"/>
                <a:gd name="T6" fmla="*/ 0 w 178"/>
                <a:gd name="T7" fmla="*/ 0 h 121"/>
                <a:gd name="T8" fmla="*/ 0 w 178"/>
                <a:gd name="T9" fmla="*/ 45 h 121"/>
              </a:gdLst>
              <a:ahLst/>
              <a:cxnLst>
                <a:cxn ang="0">
                  <a:pos x="T0" y="T1"/>
                </a:cxn>
                <a:cxn ang="0">
                  <a:pos x="T2" y="T3"/>
                </a:cxn>
                <a:cxn ang="0">
                  <a:pos x="T4" y="T5"/>
                </a:cxn>
                <a:cxn ang="0">
                  <a:pos x="T6" y="T7"/>
                </a:cxn>
                <a:cxn ang="0">
                  <a:pos x="T8" y="T9"/>
                </a:cxn>
              </a:cxnLst>
              <a:rect l="0" t="0" r="r" b="b"/>
              <a:pathLst>
                <a:path w="178" h="121">
                  <a:moveTo>
                    <a:pt x="0" y="45"/>
                  </a:moveTo>
                  <a:lnTo>
                    <a:pt x="178" y="121"/>
                  </a:lnTo>
                  <a:lnTo>
                    <a:pt x="178" y="73"/>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2" name="Freeform 359"/>
            <p:cNvSpPr>
              <a:spLocks/>
            </p:cNvSpPr>
            <p:nvPr/>
          </p:nvSpPr>
          <p:spPr bwMode="auto">
            <a:xfrm>
              <a:off x="10199689" y="5145089"/>
              <a:ext cx="282575" cy="185738"/>
            </a:xfrm>
            <a:custGeom>
              <a:avLst/>
              <a:gdLst>
                <a:gd name="T0" fmla="*/ 0 w 178"/>
                <a:gd name="T1" fmla="*/ 44 h 117"/>
                <a:gd name="T2" fmla="*/ 178 w 178"/>
                <a:gd name="T3" fmla="*/ 117 h 117"/>
                <a:gd name="T4" fmla="*/ 178 w 178"/>
                <a:gd name="T5" fmla="*/ 68 h 117"/>
                <a:gd name="T6" fmla="*/ 0 w 178"/>
                <a:gd name="T7" fmla="*/ 0 h 117"/>
                <a:gd name="T8" fmla="*/ 0 w 178"/>
                <a:gd name="T9" fmla="*/ 44 h 117"/>
              </a:gdLst>
              <a:ahLst/>
              <a:cxnLst>
                <a:cxn ang="0">
                  <a:pos x="T0" y="T1"/>
                </a:cxn>
                <a:cxn ang="0">
                  <a:pos x="T2" y="T3"/>
                </a:cxn>
                <a:cxn ang="0">
                  <a:pos x="T4" y="T5"/>
                </a:cxn>
                <a:cxn ang="0">
                  <a:pos x="T6" y="T7"/>
                </a:cxn>
                <a:cxn ang="0">
                  <a:pos x="T8" y="T9"/>
                </a:cxn>
              </a:cxnLst>
              <a:rect l="0" t="0" r="r" b="b"/>
              <a:pathLst>
                <a:path w="178" h="117">
                  <a:moveTo>
                    <a:pt x="0" y="44"/>
                  </a:moveTo>
                  <a:lnTo>
                    <a:pt x="178" y="117"/>
                  </a:lnTo>
                  <a:lnTo>
                    <a:pt x="178" y="68"/>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3" name="Freeform 360"/>
            <p:cNvSpPr>
              <a:spLocks/>
            </p:cNvSpPr>
            <p:nvPr/>
          </p:nvSpPr>
          <p:spPr bwMode="auto">
            <a:xfrm>
              <a:off x="10199689" y="5346701"/>
              <a:ext cx="282575" cy="201613"/>
            </a:xfrm>
            <a:custGeom>
              <a:avLst/>
              <a:gdLst>
                <a:gd name="T0" fmla="*/ 0 w 178"/>
                <a:gd name="T1" fmla="*/ 46 h 127"/>
                <a:gd name="T2" fmla="*/ 178 w 178"/>
                <a:gd name="T3" fmla="*/ 127 h 127"/>
                <a:gd name="T4" fmla="*/ 178 w 178"/>
                <a:gd name="T5" fmla="*/ 79 h 127"/>
                <a:gd name="T6" fmla="*/ 0 w 178"/>
                <a:gd name="T7" fmla="*/ 0 h 127"/>
                <a:gd name="T8" fmla="*/ 0 w 178"/>
                <a:gd name="T9" fmla="*/ 46 h 127"/>
              </a:gdLst>
              <a:ahLst/>
              <a:cxnLst>
                <a:cxn ang="0">
                  <a:pos x="T0" y="T1"/>
                </a:cxn>
                <a:cxn ang="0">
                  <a:pos x="T2" y="T3"/>
                </a:cxn>
                <a:cxn ang="0">
                  <a:pos x="T4" y="T5"/>
                </a:cxn>
                <a:cxn ang="0">
                  <a:pos x="T6" y="T7"/>
                </a:cxn>
                <a:cxn ang="0">
                  <a:pos x="T8" y="T9"/>
                </a:cxn>
              </a:cxnLst>
              <a:rect l="0" t="0" r="r" b="b"/>
              <a:pathLst>
                <a:path w="178" h="127">
                  <a:moveTo>
                    <a:pt x="0" y="46"/>
                  </a:moveTo>
                  <a:lnTo>
                    <a:pt x="178" y="127"/>
                  </a:lnTo>
                  <a:lnTo>
                    <a:pt x="178" y="79"/>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4" name="Freeform 361"/>
            <p:cNvSpPr>
              <a:spLocks/>
            </p:cNvSpPr>
            <p:nvPr/>
          </p:nvSpPr>
          <p:spPr bwMode="auto">
            <a:xfrm>
              <a:off x="10199689" y="5441951"/>
              <a:ext cx="282575" cy="209550"/>
            </a:xfrm>
            <a:custGeom>
              <a:avLst/>
              <a:gdLst>
                <a:gd name="T0" fmla="*/ 0 w 178"/>
                <a:gd name="T1" fmla="*/ 45 h 132"/>
                <a:gd name="T2" fmla="*/ 178 w 178"/>
                <a:gd name="T3" fmla="*/ 132 h 132"/>
                <a:gd name="T4" fmla="*/ 178 w 178"/>
                <a:gd name="T5" fmla="*/ 83 h 132"/>
                <a:gd name="T6" fmla="*/ 0 w 178"/>
                <a:gd name="T7" fmla="*/ 0 h 132"/>
                <a:gd name="T8" fmla="*/ 0 w 178"/>
                <a:gd name="T9" fmla="*/ 45 h 132"/>
              </a:gdLst>
              <a:ahLst/>
              <a:cxnLst>
                <a:cxn ang="0">
                  <a:pos x="T0" y="T1"/>
                </a:cxn>
                <a:cxn ang="0">
                  <a:pos x="T2" y="T3"/>
                </a:cxn>
                <a:cxn ang="0">
                  <a:pos x="T4" y="T5"/>
                </a:cxn>
                <a:cxn ang="0">
                  <a:pos x="T6" y="T7"/>
                </a:cxn>
                <a:cxn ang="0">
                  <a:pos x="T8" y="T9"/>
                </a:cxn>
              </a:cxnLst>
              <a:rect l="0" t="0" r="r" b="b"/>
              <a:pathLst>
                <a:path w="178" h="132">
                  <a:moveTo>
                    <a:pt x="0" y="45"/>
                  </a:moveTo>
                  <a:lnTo>
                    <a:pt x="178" y="132"/>
                  </a:lnTo>
                  <a:lnTo>
                    <a:pt x="178" y="83"/>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5" name="Freeform 362"/>
            <p:cNvSpPr>
              <a:spLocks/>
            </p:cNvSpPr>
            <p:nvPr/>
          </p:nvSpPr>
          <p:spPr bwMode="auto">
            <a:xfrm>
              <a:off x="10199689" y="5551489"/>
              <a:ext cx="282575" cy="214313"/>
            </a:xfrm>
            <a:custGeom>
              <a:avLst/>
              <a:gdLst>
                <a:gd name="T0" fmla="*/ 0 w 178"/>
                <a:gd name="T1" fmla="*/ 45 h 135"/>
                <a:gd name="T2" fmla="*/ 178 w 178"/>
                <a:gd name="T3" fmla="*/ 135 h 135"/>
                <a:gd name="T4" fmla="*/ 178 w 178"/>
                <a:gd name="T5" fmla="*/ 87 h 135"/>
                <a:gd name="T6" fmla="*/ 0 w 178"/>
                <a:gd name="T7" fmla="*/ 0 h 135"/>
                <a:gd name="T8" fmla="*/ 0 w 178"/>
                <a:gd name="T9" fmla="*/ 45 h 135"/>
              </a:gdLst>
              <a:ahLst/>
              <a:cxnLst>
                <a:cxn ang="0">
                  <a:pos x="T0" y="T1"/>
                </a:cxn>
                <a:cxn ang="0">
                  <a:pos x="T2" y="T3"/>
                </a:cxn>
                <a:cxn ang="0">
                  <a:pos x="T4" y="T5"/>
                </a:cxn>
                <a:cxn ang="0">
                  <a:pos x="T6" y="T7"/>
                </a:cxn>
                <a:cxn ang="0">
                  <a:pos x="T8" y="T9"/>
                </a:cxn>
              </a:cxnLst>
              <a:rect l="0" t="0" r="r" b="b"/>
              <a:pathLst>
                <a:path w="178" h="135">
                  <a:moveTo>
                    <a:pt x="0" y="45"/>
                  </a:moveTo>
                  <a:lnTo>
                    <a:pt x="178" y="135"/>
                  </a:lnTo>
                  <a:lnTo>
                    <a:pt x="178" y="87"/>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6" name="Freeform 363"/>
            <p:cNvSpPr>
              <a:spLocks/>
            </p:cNvSpPr>
            <p:nvPr/>
          </p:nvSpPr>
          <p:spPr bwMode="auto">
            <a:xfrm>
              <a:off x="10199689" y="5645151"/>
              <a:ext cx="282575" cy="223838"/>
            </a:xfrm>
            <a:custGeom>
              <a:avLst/>
              <a:gdLst>
                <a:gd name="T0" fmla="*/ 0 w 178"/>
                <a:gd name="T1" fmla="*/ 46 h 141"/>
                <a:gd name="T2" fmla="*/ 178 w 178"/>
                <a:gd name="T3" fmla="*/ 141 h 141"/>
                <a:gd name="T4" fmla="*/ 178 w 178"/>
                <a:gd name="T5" fmla="*/ 93 h 141"/>
                <a:gd name="T6" fmla="*/ 0 w 178"/>
                <a:gd name="T7" fmla="*/ 0 h 141"/>
                <a:gd name="T8" fmla="*/ 0 w 178"/>
                <a:gd name="T9" fmla="*/ 46 h 141"/>
              </a:gdLst>
              <a:ahLst/>
              <a:cxnLst>
                <a:cxn ang="0">
                  <a:pos x="T0" y="T1"/>
                </a:cxn>
                <a:cxn ang="0">
                  <a:pos x="T2" y="T3"/>
                </a:cxn>
                <a:cxn ang="0">
                  <a:pos x="T4" y="T5"/>
                </a:cxn>
                <a:cxn ang="0">
                  <a:pos x="T6" y="T7"/>
                </a:cxn>
                <a:cxn ang="0">
                  <a:pos x="T8" y="T9"/>
                </a:cxn>
              </a:cxnLst>
              <a:rect l="0" t="0" r="r" b="b"/>
              <a:pathLst>
                <a:path w="178" h="141">
                  <a:moveTo>
                    <a:pt x="0" y="46"/>
                  </a:moveTo>
                  <a:lnTo>
                    <a:pt x="178" y="141"/>
                  </a:lnTo>
                  <a:lnTo>
                    <a:pt x="178" y="93"/>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7" name="Freeform 364"/>
            <p:cNvSpPr>
              <a:spLocks/>
            </p:cNvSpPr>
            <p:nvPr/>
          </p:nvSpPr>
          <p:spPr bwMode="auto">
            <a:xfrm>
              <a:off x="10199689" y="5740401"/>
              <a:ext cx="282575" cy="231775"/>
            </a:xfrm>
            <a:custGeom>
              <a:avLst/>
              <a:gdLst>
                <a:gd name="T0" fmla="*/ 0 w 178"/>
                <a:gd name="T1" fmla="*/ 45 h 146"/>
                <a:gd name="T2" fmla="*/ 178 w 178"/>
                <a:gd name="T3" fmla="*/ 146 h 146"/>
                <a:gd name="T4" fmla="*/ 178 w 178"/>
                <a:gd name="T5" fmla="*/ 97 h 146"/>
                <a:gd name="T6" fmla="*/ 0 w 178"/>
                <a:gd name="T7" fmla="*/ 0 h 146"/>
                <a:gd name="T8" fmla="*/ 0 w 178"/>
                <a:gd name="T9" fmla="*/ 45 h 146"/>
              </a:gdLst>
              <a:ahLst/>
              <a:cxnLst>
                <a:cxn ang="0">
                  <a:pos x="T0" y="T1"/>
                </a:cxn>
                <a:cxn ang="0">
                  <a:pos x="T2" y="T3"/>
                </a:cxn>
                <a:cxn ang="0">
                  <a:pos x="T4" y="T5"/>
                </a:cxn>
                <a:cxn ang="0">
                  <a:pos x="T6" y="T7"/>
                </a:cxn>
                <a:cxn ang="0">
                  <a:pos x="T8" y="T9"/>
                </a:cxn>
              </a:cxnLst>
              <a:rect l="0" t="0" r="r" b="b"/>
              <a:pathLst>
                <a:path w="178" h="146">
                  <a:moveTo>
                    <a:pt x="0" y="45"/>
                  </a:moveTo>
                  <a:lnTo>
                    <a:pt x="178" y="146"/>
                  </a:lnTo>
                  <a:lnTo>
                    <a:pt x="178" y="97"/>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8" name="Freeform 366"/>
            <p:cNvSpPr>
              <a:spLocks/>
            </p:cNvSpPr>
            <p:nvPr/>
          </p:nvSpPr>
          <p:spPr bwMode="auto">
            <a:xfrm>
              <a:off x="10199689" y="6148389"/>
              <a:ext cx="282575" cy="258763"/>
            </a:xfrm>
            <a:custGeom>
              <a:avLst/>
              <a:gdLst>
                <a:gd name="T0" fmla="*/ 0 w 178"/>
                <a:gd name="T1" fmla="*/ 44 h 163"/>
                <a:gd name="T2" fmla="*/ 178 w 178"/>
                <a:gd name="T3" fmla="*/ 163 h 163"/>
                <a:gd name="T4" fmla="*/ 178 w 178"/>
                <a:gd name="T5" fmla="*/ 115 h 163"/>
                <a:gd name="T6" fmla="*/ 0 w 178"/>
                <a:gd name="T7" fmla="*/ 0 h 163"/>
                <a:gd name="T8" fmla="*/ 0 w 178"/>
                <a:gd name="T9" fmla="*/ 44 h 163"/>
              </a:gdLst>
              <a:ahLst/>
              <a:cxnLst>
                <a:cxn ang="0">
                  <a:pos x="T0" y="T1"/>
                </a:cxn>
                <a:cxn ang="0">
                  <a:pos x="T2" y="T3"/>
                </a:cxn>
                <a:cxn ang="0">
                  <a:pos x="T4" y="T5"/>
                </a:cxn>
                <a:cxn ang="0">
                  <a:pos x="T6" y="T7"/>
                </a:cxn>
                <a:cxn ang="0">
                  <a:pos x="T8" y="T9"/>
                </a:cxn>
              </a:cxnLst>
              <a:rect l="0" t="0" r="r" b="b"/>
              <a:pathLst>
                <a:path w="178" h="163">
                  <a:moveTo>
                    <a:pt x="0" y="44"/>
                  </a:moveTo>
                  <a:lnTo>
                    <a:pt x="178" y="163"/>
                  </a:lnTo>
                  <a:lnTo>
                    <a:pt x="178" y="115"/>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9" name="Freeform 367"/>
            <p:cNvSpPr>
              <a:spLocks/>
            </p:cNvSpPr>
            <p:nvPr/>
          </p:nvSpPr>
          <p:spPr bwMode="auto">
            <a:xfrm>
              <a:off x="10199689" y="5943601"/>
              <a:ext cx="282575" cy="246063"/>
            </a:xfrm>
            <a:custGeom>
              <a:avLst/>
              <a:gdLst>
                <a:gd name="T0" fmla="*/ 0 w 178"/>
                <a:gd name="T1" fmla="*/ 46 h 155"/>
                <a:gd name="T2" fmla="*/ 178 w 178"/>
                <a:gd name="T3" fmla="*/ 155 h 155"/>
                <a:gd name="T4" fmla="*/ 178 w 178"/>
                <a:gd name="T5" fmla="*/ 107 h 155"/>
                <a:gd name="T6" fmla="*/ 0 w 178"/>
                <a:gd name="T7" fmla="*/ 0 h 155"/>
                <a:gd name="T8" fmla="*/ 0 w 178"/>
                <a:gd name="T9" fmla="*/ 46 h 155"/>
              </a:gdLst>
              <a:ahLst/>
              <a:cxnLst>
                <a:cxn ang="0">
                  <a:pos x="T0" y="T1"/>
                </a:cxn>
                <a:cxn ang="0">
                  <a:pos x="T2" y="T3"/>
                </a:cxn>
                <a:cxn ang="0">
                  <a:pos x="T4" y="T5"/>
                </a:cxn>
                <a:cxn ang="0">
                  <a:pos x="T6" y="T7"/>
                </a:cxn>
                <a:cxn ang="0">
                  <a:pos x="T8" y="T9"/>
                </a:cxn>
              </a:cxnLst>
              <a:rect l="0" t="0" r="r" b="b"/>
              <a:pathLst>
                <a:path w="178" h="155">
                  <a:moveTo>
                    <a:pt x="0" y="46"/>
                  </a:moveTo>
                  <a:lnTo>
                    <a:pt x="178" y="155"/>
                  </a:lnTo>
                  <a:lnTo>
                    <a:pt x="178" y="107"/>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0" name="Freeform 368"/>
            <p:cNvSpPr>
              <a:spLocks/>
            </p:cNvSpPr>
            <p:nvPr/>
          </p:nvSpPr>
          <p:spPr bwMode="auto">
            <a:xfrm>
              <a:off x="10199689" y="6051551"/>
              <a:ext cx="282575" cy="254000"/>
            </a:xfrm>
            <a:custGeom>
              <a:avLst/>
              <a:gdLst>
                <a:gd name="T0" fmla="*/ 0 w 178"/>
                <a:gd name="T1" fmla="*/ 45 h 160"/>
                <a:gd name="T2" fmla="*/ 178 w 178"/>
                <a:gd name="T3" fmla="*/ 160 h 160"/>
                <a:gd name="T4" fmla="*/ 178 w 178"/>
                <a:gd name="T5" fmla="*/ 111 h 160"/>
                <a:gd name="T6" fmla="*/ 0 w 178"/>
                <a:gd name="T7" fmla="*/ 0 h 160"/>
                <a:gd name="T8" fmla="*/ 0 w 178"/>
                <a:gd name="T9" fmla="*/ 45 h 160"/>
              </a:gdLst>
              <a:ahLst/>
              <a:cxnLst>
                <a:cxn ang="0">
                  <a:pos x="T0" y="T1"/>
                </a:cxn>
                <a:cxn ang="0">
                  <a:pos x="T2" y="T3"/>
                </a:cxn>
                <a:cxn ang="0">
                  <a:pos x="T4" y="T5"/>
                </a:cxn>
                <a:cxn ang="0">
                  <a:pos x="T6" y="T7"/>
                </a:cxn>
                <a:cxn ang="0">
                  <a:pos x="T8" y="T9"/>
                </a:cxn>
              </a:cxnLst>
              <a:rect l="0" t="0" r="r" b="b"/>
              <a:pathLst>
                <a:path w="178" h="160">
                  <a:moveTo>
                    <a:pt x="0" y="45"/>
                  </a:moveTo>
                  <a:lnTo>
                    <a:pt x="178" y="160"/>
                  </a:lnTo>
                  <a:lnTo>
                    <a:pt x="178" y="111"/>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1" name="Freeform 369"/>
            <p:cNvSpPr>
              <a:spLocks/>
            </p:cNvSpPr>
            <p:nvPr/>
          </p:nvSpPr>
          <p:spPr bwMode="auto">
            <a:xfrm>
              <a:off x="10199689" y="6350001"/>
              <a:ext cx="282575" cy="273050"/>
            </a:xfrm>
            <a:custGeom>
              <a:avLst/>
              <a:gdLst>
                <a:gd name="T0" fmla="*/ 0 w 178"/>
                <a:gd name="T1" fmla="*/ 45 h 172"/>
                <a:gd name="T2" fmla="*/ 178 w 178"/>
                <a:gd name="T3" fmla="*/ 172 h 172"/>
                <a:gd name="T4" fmla="*/ 178 w 178"/>
                <a:gd name="T5" fmla="*/ 125 h 172"/>
                <a:gd name="T6" fmla="*/ 0 w 178"/>
                <a:gd name="T7" fmla="*/ 0 h 172"/>
                <a:gd name="T8" fmla="*/ 0 w 178"/>
                <a:gd name="T9" fmla="*/ 45 h 172"/>
              </a:gdLst>
              <a:ahLst/>
              <a:cxnLst>
                <a:cxn ang="0">
                  <a:pos x="T0" y="T1"/>
                </a:cxn>
                <a:cxn ang="0">
                  <a:pos x="T2" y="T3"/>
                </a:cxn>
                <a:cxn ang="0">
                  <a:pos x="T4" y="T5"/>
                </a:cxn>
                <a:cxn ang="0">
                  <a:pos x="T6" y="T7"/>
                </a:cxn>
                <a:cxn ang="0">
                  <a:pos x="T8" y="T9"/>
                </a:cxn>
              </a:cxnLst>
              <a:rect l="0" t="0" r="r" b="b"/>
              <a:pathLst>
                <a:path w="178" h="172">
                  <a:moveTo>
                    <a:pt x="0" y="45"/>
                  </a:moveTo>
                  <a:lnTo>
                    <a:pt x="178" y="172"/>
                  </a:lnTo>
                  <a:lnTo>
                    <a:pt x="178" y="125"/>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2" name="Freeform 370"/>
            <p:cNvSpPr>
              <a:spLocks/>
            </p:cNvSpPr>
            <p:nvPr/>
          </p:nvSpPr>
          <p:spPr bwMode="auto">
            <a:xfrm>
              <a:off x="10199689" y="6240464"/>
              <a:ext cx="282575" cy="269875"/>
            </a:xfrm>
            <a:custGeom>
              <a:avLst/>
              <a:gdLst>
                <a:gd name="T0" fmla="*/ 0 w 178"/>
                <a:gd name="T1" fmla="*/ 47 h 170"/>
                <a:gd name="T2" fmla="*/ 178 w 178"/>
                <a:gd name="T3" fmla="*/ 170 h 170"/>
                <a:gd name="T4" fmla="*/ 178 w 178"/>
                <a:gd name="T5" fmla="*/ 122 h 170"/>
                <a:gd name="T6" fmla="*/ 0 w 178"/>
                <a:gd name="T7" fmla="*/ 0 h 170"/>
                <a:gd name="T8" fmla="*/ 0 w 178"/>
                <a:gd name="T9" fmla="*/ 47 h 170"/>
              </a:gdLst>
              <a:ahLst/>
              <a:cxnLst>
                <a:cxn ang="0">
                  <a:pos x="T0" y="T1"/>
                </a:cxn>
                <a:cxn ang="0">
                  <a:pos x="T2" y="T3"/>
                </a:cxn>
                <a:cxn ang="0">
                  <a:pos x="T4" y="T5"/>
                </a:cxn>
                <a:cxn ang="0">
                  <a:pos x="T6" y="T7"/>
                </a:cxn>
                <a:cxn ang="0">
                  <a:pos x="T8" y="T9"/>
                </a:cxn>
              </a:cxnLst>
              <a:rect l="0" t="0" r="r" b="b"/>
              <a:pathLst>
                <a:path w="178" h="170">
                  <a:moveTo>
                    <a:pt x="0" y="47"/>
                  </a:moveTo>
                  <a:lnTo>
                    <a:pt x="178" y="170"/>
                  </a:lnTo>
                  <a:lnTo>
                    <a:pt x="178" y="122"/>
                  </a:lnTo>
                  <a:lnTo>
                    <a:pt x="0" y="0"/>
                  </a:lnTo>
                  <a:lnTo>
                    <a:pt x="0" y="4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3" name="Freeform 371"/>
            <p:cNvSpPr>
              <a:spLocks/>
            </p:cNvSpPr>
            <p:nvPr/>
          </p:nvSpPr>
          <p:spPr bwMode="auto">
            <a:xfrm>
              <a:off x="10199689" y="6551614"/>
              <a:ext cx="282575" cy="288925"/>
            </a:xfrm>
            <a:custGeom>
              <a:avLst/>
              <a:gdLst>
                <a:gd name="T0" fmla="*/ 0 w 178"/>
                <a:gd name="T1" fmla="*/ 45 h 182"/>
                <a:gd name="T2" fmla="*/ 178 w 178"/>
                <a:gd name="T3" fmla="*/ 182 h 182"/>
                <a:gd name="T4" fmla="*/ 178 w 178"/>
                <a:gd name="T5" fmla="*/ 134 h 182"/>
                <a:gd name="T6" fmla="*/ 0 w 178"/>
                <a:gd name="T7" fmla="*/ 0 h 182"/>
                <a:gd name="T8" fmla="*/ 0 w 178"/>
                <a:gd name="T9" fmla="*/ 45 h 182"/>
              </a:gdLst>
              <a:ahLst/>
              <a:cxnLst>
                <a:cxn ang="0">
                  <a:pos x="T0" y="T1"/>
                </a:cxn>
                <a:cxn ang="0">
                  <a:pos x="T2" y="T3"/>
                </a:cxn>
                <a:cxn ang="0">
                  <a:pos x="T4" y="T5"/>
                </a:cxn>
                <a:cxn ang="0">
                  <a:pos x="T6" y="T7"/>
                </a:cxn>
                <a:cxn ang="0">
                  <a:pos x="T8" y="T9"/>
                </a:cxn>
              </a:cxnLst>
              <a:rect l="0" t="0" r="r" b="b"/>
              <a:pathLst>
                <a:path w="178" h="182">
                  <a:moveTo>
                    <a:pt x="0" y="45"/>
                  </a:moveTo>
                  <a:lnTo>
                    <a:pt x="178" y="182"/>
                  </a:lnTo>
                  <a:lnTo>
                    <a:pt x="178" y="134"/>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4" name="Rectangle 374"/>
            <p:cNvSpPr>
              <a:spLocks noChangeArrowheads="1"/>
            </p:cNvSpPr>
            <p:nvPr/>
          </p:nvSpPr>
          <p:spPr bwMode="auto">
            <a:xfrm>
              <a:off x="11815764" y="3932239"/>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5" name="Rectangle 375"/>
            <p:cNvSpPr>
              <a:spLocks noChangeArrowheads="1"/>
            </p:cNvSpPr>
            <p:nvPr/>
          </p:nvSpPr>
          <p:spPr bwMode="auto">
            <a:xfrm>
              <a:off x="11815764" y="4021139"/>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6" name="Rectangle 376"/>
            <p:cNvSpPr>
              <a:spLocks noChangeArrowheads="1"/>
            </p:cNvSpPr>
            <p:nvPr/>
          </p:nvSpPr>
          <p:spPr bwMode="auto">
            <a:xfrm>
              <a:off x="11815764" y="4111626"/>
              <a:ext cx="182880"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7" name="Rectangle 377"/>
            <p:cNvSpPr>
              <a:spLocks noChangeArrowheads="1"/>
            </p:cNvSpPr>
            <p:nvPr/>
          </p:nvSpPr>
          <p:spPr bwMode="auto">
            <a:xfrm>
              <a:off x="11815764" y="4202114"/>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8" name="Rectangle 378"/>
            <p:cNvSpPr>
              <a:spLocks noChangeArrowheads="1"/>
            </p:cNvSpPr>
            <p:nvPr/>
          </p:nvSpPr>
          <p:spPr bwMode="auto">
            <a:xfrm>
              <a:off x="11815764" y="4291014"/>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9" name="Rectangle 380"/>
            <p:cNvSpPr>
              <a:spLocks noChangeArrowheads="1"/>
            </p:cNvSpPr>
            <p:nvPr/>
          </p:nvSpPr>
          <p:spPr bwMode="auto">
            <a:xfrm>
              <a:off x="11815764" y="4483101"/>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0" name="Rectangle 381"/>
            <p:cNvSpPr>
              <a:spLocks noChangeArrowheads="1"/>
            </p:cNvSpPr>
            <p:nvPr/>
          </p:nvSpPr>
          <p:spPr bwMode="auto">
            <a:xfrm>
              <a:off x="11815764" y="4573589"/>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1" name="Rectangle 382"/>
            <p:cNvSpPr>
              <a:spLocks noChangeArrowheads="1"/>
            </p:cNvSpPr>
            <p:nvPr/>
          </p:nvSpPr>
          <p:spPr bwMode="auto">
            <a:xfrm>
              <a:off x="11815764" y="4664076"/>
              <a:ext cx="274320"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2" name="Rectangle 383"/>
            <p:cNvSpPr>
              <a:spLocks noChangeArrowheads="1"/>
            </p:cNvSpPr>
            <p:nvPr/>
          </p:nvSpPr>
          <p:spPr bwMode="auto">
            <a:xfrm>
              <a:off x="11815764" y="4752976"/>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3" name="Rectangle 384"/>
            <p:cNvSpPr>
              <a:spLocks noChangeArrowheads="1"/>
            </p:cNvSpPr>
            <p:nvPr/>
          </p:nvSpPr>
          <p:spPr bwMode="auto">
            <a:xfrm>
              <a:off x="11815764" y="4843464"/>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4" name="Rectangle 386"/>
            <p:cNvSpPr>
              <a:spLocks noChangeArrowheads="1"/>
            </p:cNvSpPr>
            <p:nvPr/>
          </p:nvSpPr>
          <p:spPr bwMode="auto">
            <a:xfrm>
              <a:off x="11815764" y="5022851"/>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5" name="Rectangle 387"/>
            <p:cNvSpPr>
              <a:spLocks noChangeArrowheads="1"/>
            </p:cNvSpPr>
            <p:nvPr/>
          </p:nvSpPr>
          <p:spPr bwMode="auto">
            <a:xfrm>
              <a:off x="11815764" y="5111751"/>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6" name="Rectangle 388"/>
            <p:cNvSpPr>
              <a:spLocks noChangeArrowheads="1"/>
            </p:cNvSpPr>
            <p:nvPr/>
          </p:nvSpPr>
          <p:spPr bwMode="auto">
            <a:xfrm>
              <a:off x="11815764" y="5214939"/>
              <a:ext cx="3587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7" name="Rectangle 390"/>
            <p:cNvSpPr>
              <a:spLocks noChangeArrowheads="1"/>
            </p:cNvSpPr>
            <p:nvPr/>
          </p:nvSpPr>
          <p:spPr bwMode="auto">
            <a:xfrm>
              <a:off x="11815764" y="5394326"/>
              <a:ext cx="182880"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8" name="Rectangle 392"/>
            <p:cNvSpPr>
              <a:spLocks noChangeArrowheads="1"/>
            </p:cNvSpPr>
            <p:nvPr/>
          </p:nvSpPr>
          <p:spPr bwMode="auto">
            <a:xfrm>
              <a:off x="11815764" y="5573714"/>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9" name="Rectangle 394"/>
            <p:cNvSpPr>
              <a:spLocks noChangeArrowheads="1"/>
            </p:cNvSpPr>
            <p:nvPr/>
          </p:nvSpPr>
          <p:spPr bwMode="auto">
            <a:xfrm>
              <a:off x="11815764" y="5753101"/>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0" name="Rectangle 395"/>
            <p:cNvSpPr>
              <a:spLocks noChangeArrowheads="1"/>
            </p:cNvSpPr>
            <p:nvPr/>
          </p:nvSpPr>
          <p:spPr bwMode="auto">
            <a:xfrm>
              <a:off x="11815764" y="5843589"/>
              <a:ext cx="274320"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1" name="Rectangle 397"/>
            <p:cNvSpPr>
              <a:spLocks noChangeArrowheads="1"/>
            </p:cNvSpPr>
            <p:nvPr/>
          </p:nvSpPr>
          <p:spPr bwMode="auto">
            <a:xfrm>
              <a:off x="11815764" y="6035676"/>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2" name="Rectangle 399"/>
            <p:cNvSpPr>
              <a:spLocks noChangeArrowheads="1"/>
            </p:cNvSpPr>
            <p:nvPr/>
          </p:nvSpPr>
          <p:spPr bwMode="auto">
            <a:xfrm>
              <a:off x="11815764" y="6215064"/>
              <a:ext cx="274320"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3" name="Rectangle 401"/>
            <p:cNvSpPr>
              <a:spLocks noChangeArrowheads="1"/>
            </p:cNvSpPr>
            <p:nvPr/>
          </p:nvSpPr>
          <p:spPr bwMode="auto">
            <a:xfrm>
              <a:off x="11815764" y="6394451"/>
              <a:ext cx="3587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4" name="Freeform 402"/>
            <p:cNvSpPr>
              <a:spLocks/>
            </p:cNvSpPr>
            <p:nvPr/>
          </p:nvSpPr>
          <p:spPr bwMode="auto">
            <a:xfrm>
              <a:off x="11379201" y="3919539"/>
              <a:ext cx="411163" cy="95250"/>
            </a:xfrm>
            <a:custGeom>
              <a:avLst/>
              <a:gdLst>
                <a:gd name="T0" fmla="*/ 0 w 259"/>
                <a:gd name="T1" fmla="*/ 46 h 60"/>
                <a:gd name="T2" fmla="*/ 259 w 259"/>
                <a:gd name="T3" fmla="*/ 60 h 60"/>
                <a:gd name="T4" fmla="*/ 259 w 259"/>
                <a:gd name="T5" fmla="*/ 12 h 60"/>
                <a:gd name="T6" fmla="*/ 0 w 259"/>
                <a:gd name="T7" fmla="*/ 0 h 60"/>
                <a:gd name="T8" fmla="*/ 0 w 259"/>
                <a:gd name="T9" fmla="*/ 46 h 60"/>
              </a:gdLst>
              <a:ahLst/>
              <a:cxnLst>
                <a:cxn ang="0">
                  <a:pos x="T0" y="T1"/>
                </a:cxn>
                <a:cxn ang="0">
                  <a:pos x="T2" y="T3"/>
                </a:cxn>
                <a:cxn ang="0">
                  <a:pos x="T4" y="T5"/>
                </a:cxn>
                <a:cxn ang="0">
                  <a:pos x="T6" y="T7"/>
                </a:cxn>
                <a:cxn ang="0">
                  <a:pos x="T8" y="T9"/>
                </a:cxn>
              </a:cxnLst>
              <a:rect l="0" t="0" r="r" b="b"/>
              <a:pathLst>
                <a:path w="259" h="60">
                  <a:moveTo>
                    <a:pt x="0" y="46"/>
                  </a:moveTo>
                  <a:lnTo>
                    <a:pt x="259" y="60"/>
                  </a:lnTo>
                  <a:lnTo>
                    <a:pt x="259" y="12"/>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5" name="Freeform 404"/>
            <p:cNvSpPr>
              <a:spLocks/>
            </p:cNvSpPr>
            <p:nvPr/>
          </p:nvSpPr>
          <p:spPr bwMode="auto">
            <a:xfrm>
              <a:off x="11379201" y="4086226"/>
              <a:ext cx="411163" cy="109538"/>
            </a:xfrm>
            <a:custGeom>
              <a:avLst/>
              <a:gdLst>
                <a:gd name="T0" fmla="*/ 0 w 259"/>
                <a:gd name="T1" fmla="*/ 46 h 69"/>
                <a:gd name="T2" fmla="*/ 259 w 259"/>
                <a:gd name="T3" fmla="*/ 69 h 69"/>
                <a:gd name="T4" fmla="*/ 259 w 259"/>
                <a:gd name="T5" fmla="*/ 20 h 69"/>
                <a:gd name="T6" fmla="*/ 0 w 259"/>
                <a:gd name="T7" fmla="*/ 0 h 69"/>
                <a:gd name="T8" fmla="*/ 0 w 259"/>
                <a:gd name="T9" fmla="*/ 46 h 69"/>
              </a:gdLst>
              <a:ahLst/>
              <a:cxnLst>
                <a:cxn ang="0">
                  <a:pos x="T0" y="T1"/>
                </a:cxn>
                <a:cxn ang="0">
                  <a:pos x="T2" y="T3"/>
                </a:cxn>
                <a:cxn ang="0">
                  <a:pos x="T4" y="T5"/>
                </a:cxn>
                <a:cxn ang="0">
                  <a:pos x="T6" y="T7"/>
                </a:cxn>
                <a:cxn ang="0">
                  <a:pos x="T8" y="T9"/>
                </a:cxn>
              </a:cxnLst>
              <a:rect l="0" t="0" r="r" b="b"/>
              <a:pathLst>
                <a:path w="259" h="69">
                  <a:moveTo>
                    <a:pt x="0" y="46"/>
                  </a:moveTo>
                  <a:lnTo>
                    <a:pt x="259" y="69"/>
                  </a:lnTo>
                  <a:lnTo>
                    <a:pt x="259" y="20"/>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6" name="Freeform 407"/>
            <p:cNvSpPr>
              <a:spLocks/>
            </p:cNvSpPr>
            <p:nvPr/>
          </p:nvSpPr>
          <p:spPr bwMode="auto">
            <a:xfrm>
              <a:off x="11379201" y="4252913"/>
              <a:ext cx="411163" cy="122238"/>
            </a:xfrm>
            <a:custGeom>
              <a:avLst/>
              <a:gdLst>
                <a:gd name="T0" fmla="*/ 0 w 259"/>
                <a:gd name="T1" fmla="*/ 44 h 77"/>
                <a:gd name="T2" fmla="*/ 259 w 259"/>
                <a:gd name="T3" fmla="*/ 77 h 77"/>
                <a:gd name="T4" fmla="*/ 259 w 259"/>
                <a:gd name="T5" fmla="*/ 28 h 77"/>
                <a:gd name="T6" fmla="*/ 0 w 259"/>
                <a:gd name="T7" fmla="*/ 0 h 77"/>
                <a:gd name="T8" fmla="*/ 0 w 259"/>
                <a:gd name="T9" fmla="*/ 44 h 77"/>
              </a:gdLst>
              <a:ahLst/>
              <a:cxnLst>
                <a:cxn ang="0">
                  <a:pos x="T0" y="T1"/>
                </a:cxn>
                <a:cxn ang="0">
                  <a:pos x="T2" y="T3"/>
                </a:cxn>
                <a:cxn ang="0">
                  <a:pos x="T4" y="T5"/>
                </a:cxn>
                <a:cxn ang="0">
                  <a:pos x="T6" y="T7"/>
                </a:cxn>
                <a:cxn ang="0">
                  <a:pos x="T8" y="T9"/>
                </a:cxn>
              </a:cxnLst>
              <a:rect l="0" t="0" r="r" b="b"/>
              <a:pathLst>
                <a:path w="259" h="77">
                  <a:moveTo>
                    <a:pt x="0" y="44"/>
                  </a:moveTo>
                  <a:lnTo>
                    <a:pt x="259" y="77"/>
                  </a:lnTo>
                  <a:lnTo>
                    <a:pt x="259" y="28"/>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7" name="Freeform 408"/>
            <p:cNvSpPr>
              <a:spLocks/>
            </p:cNvSpPr>
            <p:nvPr/>
          </p:nvSpPr>
          <p:spPr bwMode="auto">
            <a:xfrm>
              <a:off x="11379201" y="4349751"/>
              <a:ext cx="411163" cy="127000"/>
            </a:xfrm>
            <a:custGeom>
              <a:avLst/>
              <a:gdLst>
                <a:gd name="T0" fmla="*/ 0 w 259"/>
                <a:gd name="T1" fmla="*/ 44 h 80"/>
                <a:gd name="T2" fmla="*/ 259 w 259"/>
                <a:gd name="T3" fmla="*/ 80 h 80"/>
                <a:gd name="T4" fmla="*/ 259 w 259"/>
                <a:gd name="T5" fmla="*/ 32 h 80"/>
                <a:gd name="T6" fmla="*/ 0 w 259"/>
                <a:gd name="T7" fmla="*/ 0 h 80"/>
                <a:gd name="T8" fmla="*/ 0 w 259"/>
                <a:gd name="T9" fmla="*/ 44 h 80"/>
              </a:gdLst>
              <a:ahLst/>
              <a:cxnLst>
                <a:cxn ang="0">
                  <a:pos x="T0" y="T1"/>
                </a:cxn>
                <a:cxn ang="0">
                  <a:pos x="T2" y="T3"/>
                </a:cxn>
                <a:cxn ang="0">
                  <a:pos x="T4" y="T5"/>
                </a:cxn>
                <a:cxn ang="0">
                  <a:pos x="T6" y="T7"/>
                </a:cxn>
                <a:cxn ang="0">
                  <a:pos x="T8" y="T9"/>
                </a:cxn>
              </a:cxnLst>
              <a:rect l="0" t="0" r="r" b="b"/>
              <a:pathLst>
                <a:path w="259" h="80">
                  <a:moveTo>
                    <a:pt x="0" y="44"/>
                  </a:moveTo>
                  <a:lnTo>
                    <a:pt x="259" y="80"/>
                  </a:lnTo>
                  <a:lnTo>
                    <a:pt x="259" y="32"/>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8" name="Freeform 409"/>
            <p:cNvSpPr>
              <a:spLocks/>
            </p:cNvSpPr>
            <p:nvPr/>
          </p:nvSpPr>
          <p:spPr bwMode="auto">
            <a:xfrm>
              <a:off x="11379201" y="4432301"/>
              <a:ext cx="411163" cy="134938"/>
            </a:xfrm>
            <a:custGeom>
              <a:avLst/>
              <a:gdLst>
                <a:gd name="T0" fmla="*/ 0 w 259"/>
                <a:gd name="T1" fmla="*/ 45 h 85"/>
                <a:gd name="T2" fmla="*/ 259 w 259"/>
                <a:gd name="T3" fmla="*/ 85 h 85"/>
                <a:gd name="T4" fmla="*/ 259 w 259"/>
                <a:gd name="T5" fmla="*/ 36 h 85"/>
                <a:gd name="T6" fmla="*/ 0 w 259"/>
                <a:gd name="T7" fmla="*/ 0 h 85"/>
                <a:gd name="T8" fmla="*/ 0 w 259"/>
                <a:gd name="T9" fmla="*/ 45 h 85"/>
              </a:gdLst>
              <a:ahLst/>
              <a:cxnLst>
                <a:cxn ang="0">
                  <a:pos x="T0" y="T1"/>
                </a:cxn>
                <a:cxn ang="0">
                  <a:pos x="T2" y="T3"/>
                </a:cxn>
                <a:cxn ang="0">
                  <a:pos x="T4" y="T5"/>
                </a:cxn>
                <a:cxn ang="0">
                  <a:pos x="T6" y="T7"/>
                </a:cxn>
                <a:cxn ang="0">
                  <a:pos x="T8" y="T9"/>
                </a:cxn>
              </a:cxnLst>
              <a:rect l="0" t="0" r="r" b="b"/>
              <a:pathLst>
                <a:path w="259" h="85">
                  <a:moveTo>
                    <a:pt x="0" y="45"/>
                  </a:moveTo>
                  <a:lnTo>
                    <a:pt x="259" y="85"/>
                  </a:lnTo>
                  <a:lnTo>
                    <a:pt x="259" y="36"/>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9" name="Freeform 410"/>
            <p:cNvSpPr>
              <a:spLocks/>
            </p:cNvSpPr>
            <p:nvPr/>
          </p:nvSpPr>
          <p:spPr bwMode="auto">
            <a:xfrm>
              <a:off x="11379201" y="4516438"/>
              <a:ext cx="411163" cy="139700"/>
            </a:xfrm>
            <a:custGeom>
              <a:avLst/>
              <a:gdLst>
                <a:gd name="T0" fmla="*/ 0 w 259"/>
                <a:gd name="T1" fmla="*/ 44 h 88"/>
                <a:gd name="T2" fmla="*/ 259 w 259"/>
                <a:gd name="T3" fmla="*/ 88 h 88"/>
                <a:gd name="T4" fmla="*/ 259 w 259"/>
                <a:gd name="T5" fmla="*/ 40 h 88"/>
                <a:gd name="T6" fmla="*/ 0 w 259"/>
                <a:gd name="T7" fmla="*/ 0 h 88"/>
                <a:gd name="T8" fmla="*/ 0 w 259"/>
                <a:gd name="T9" fmla="*/ 44 h 88"/>
              </a:gdLst>
              <a:ahLst/>
              <a:cxnLst>
                <a:cxn ang="0">
                  <a:pos x="T0" y="T1"/>
                </a:cxn>
                <a:cxn ang="0">
                  <a:pos x="T2" y="T3"/>
                </a:cxn>
                <a:cxn ang="0">
                  <a:pos x="T4" y="T5"/>
                </a:cxn>
                <a:cxn ang="0">
                  <a:pos x="T6" y="T7"/>
                </a:cxn>
                <a:cxn ang="0">
                  <a:pos x="T8" y="T9"/>
                </a:cxn>
              </a:cxnLst>
              <a:rect l="0" t="0" r="r" b="b"/>
              <a:pathLst>
                <a:path w="259" h="88">
                  <a:moveTo>
                    <a:pt x="0" y="44"/>
                  </a:moveTo>
                  <a:lnTo>
                    <a:pt x="259" y="88"/>
                  </a:lnTo>
                  <a:lnTo>
                    <a:pt x="259" y="40"/>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0" name="Freeform 411"/>
            <p:cNvSpPr>
              <a:spLocks/>
            </p:cNvSpPr>
            <p:nvPr/>
          </p:nvSpPr>
          <p:spPr bwMode="auto">
            <a:xfrm>
              <a:off x="11379201" y="4598988"/>
              <a:ext cx="411163" cy="147638"/>
            </a:xfrm>
            <a:custGeom>
              <a:avLst/>
              <a:gdLst>
                <a:gd name="T0" fmla="*/ 0 w 259"/>
                <a:gd name="T1" fmla="*/ 45 h 93"/>
                <a:gd name="T2" fmla="*/ 259 w 259"/>
                <a:gd name="T3" fmla="*/ 93 h 93"/>
                <a:gd name="T4" fmla="*/ 259 w 259"/>
                <a:gd name="T5" fmla="*/ 45 h 93"/>
                <a:gd name="T6" fmla="*/ 0 w 259"/>
                <a:gd name="T7" fmla="*/ 0 h 93"/>
                <a:gd name="T8" fmla="*/ 0 w 259"/>
                <a:gd name="T9" fmla="*/ 45 h 93"/>
              </a:gdLst>
              <a:ahLst/>
              <a:cxnLst>
                <a:cxn ang="0">
                  <a:pos x="T0" y="T1"/>
                </a:cxn>
                <a:cxn ang="0">
                  <a:pos x="T2" y="T3"/>
                </a:cxn>
                <a:cxn ang="0">
                  <a:pos x="T4" y="T5"/>
                </a:cxn>
                <a:cxn ang="0">
                  <a:pos x="T6" y="T7"/>
                </a:cxn>
                <a:cxn ang="0">
                  <a:pos x="T8" y="T9"/>
                </a:cxn>
              </a:cxnLst>
              <a:rect l="0" t="0" r="r" b="b"/>
              <a:pathLst>
                <a:path w="259" h="93">
                  <a:moveTo>
                    <a:pt x="0" y="45"/>
                  </a:moveTo>
                  <a:lnTo>
                    <a:pt x="259" y="93"/>
                  </a:lnTo>
                  <a:lnTo>
                    <a:pt x="259" y="45"/>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1" name="Freeform 412"/>
            <p:cNvSpPr>
              <a:spLocks/>
            </p:cNvSpPr>
            <p:nvPr/>
          </p:nvSpPr>
          <p:spPr bwMode="auto">
            <a:xfrm>
              <a:off x="11379201" y="4679951"/>
              <a:ext cx="411163" cy="157163"/>
            </a:xfrm>
            <a:custGeom>
              <a:avLst/>
              <a:gdLst>
                <a:gd name="T0" fmla="*/ 0 w 259"/>
                <a:gd name="T1" fmla="*/ 46 h 99"/>
                <a:gd name="T2" fmla="*/ 259 w 259"/>
                <a:gd name="T3" fmla="*/ 99 h 99"/>
                <a:gd name="T4" fmla="*/ 259 w 259"/>
                <a:gd name="T5" fmla="*/ 50 h 99"/>
                <a:gd name="T6" fmla="*/ 0 w 259"/>
                <a:gd name="T7" fmla="*/ 0 h 99"/>
                <a:gd name="T8" fmla="*/ 0 w 259"/>
                <a:gd name="T9" fmla="*/ 46 h 99"/>
              </a:gdLst>
              <a:ahLst/>
              <a:cxnLst>
                <a:cxn ang="0">
                  <a:pos x="T0" y="T1"/>
                </a:cxn>
                <a:cxn ang="0">
                  <a:pos x="T2" y="T3"/>
                </a:cxn>
                <a:cxn ang="0">
                  <a:pos x="T4" y="T5"/>
                </a:cxn>
                <a:cxn ang="0">
                  <a:pos x="T6" y="T7"/>
                </a:cxn>
                <a:cxn ang="0">
                  <a:pos x="T8" y="T9"/>
                </a:cxn>
              </a:cxnLst>
              <a:rect l="0" t="0" r="r" b="b"/>
              <a:pathLst>
                <a:path w="259" h="99">
                  <a:moveTo>
                    <a:pt x="0" y="46"/>
                  </a:moveTo>
                  <a:lnTo>
                    <a:pt x="259" y="99"/>
                  </a:lnTo>
                  <a:lnTo>
                    <a:pt x="259" y="50"/>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2" name="Freeform 413"/>
            <p:cNvSpPr>
              <a:spLocks/>
            </p:cNvSpPr>
            <p:nvPr/>
          </p:nvSpPr>
          <p:spPr bwMode="auto">
            <a:xfrm>
              <a:off x="11379201" y="4762501"/>
              <a:ext cx="411163" cy="163513"/>
            </a:xfrm>
            <a:custGeom>
              <a:avLst/>
              <a:gdLst>
                <a:gd name="T0" fmla="*/ 0 w 259"/>
                <a:gd name="T1" fmla="*/ 47 h 103"/>
                <a:gd name="T2" fmla="*/ 259 w 259"/>
                <a:gd name="T3" fmla="*/ 103 h 103"/>
                <a:gd name="T4" fmla="*/ 259 w 259"/>
                <a:gd name="T5" fmla="*/ 55 h 103"/>
                <a:gd name="T6" fmla="*/ 0 w 259"/>
                <a:gd name="T7" fmla="*/ 0 h 103"/>
                <a:gd name="T8" fmla="*/ 0 w 259"/>
                <a:gd name="T9" fmla="*/ 47 h 103"/>
              </a:gdLst>
              <a:ahLst/>
              <a:cxnLst>
                <a:cxn ang="0">
                  <a:pos x="T0" y="T1"/>
                </a:cxn>
                <a:cxn ang="0">
                  <a:pos x="T2" y="T3"/>
                </a:cxn>
                <a:cxn ang="0">
                  <a:pos x="T4" y="T5"/>
                </a:cxn>
                <a:cxn ang="0">
                  <a:pos x="T6" y="T7"/>
                </a:cxn>
                <a:cxn ang="0">
                  <a:pos x="T8" y="T9"/>
                </a:cxn>
              </a:cxnLst>
              <a:rect l="0" t="0" r="r" b="b"/>
              <a:pathLst>
                <a:path w="259" h="103">
                  <a:moveTo>
                    <a:pt x="0" y="47"/>
                  </a:moveTo>
                  <a:lnTo>
                    <a:pt x="259" y="103"/>
                  </a:lnTo>
                  <a:lnTo>
                    <a:pt x="259" y="55"/>
                  </a:lnTo>
                  <a:lnTo>
                    <a:pt x="0" y="0"/>
                  </a:lnTo>
                  <a:lnTo>
                    <a:pt x="0" y="4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3" name="Freeform 415"/>
            <p:cNvSpPr>
              <a:spLocks/>
            </p:cNvSpPr>
            <p:nvPr/>
          </p:nvSpPr>
          <p:spPr bwMode="auto">
            <a:xfrm>
              <a:off x="11379201" y="4929188"/>
              <a:ext cx="411163" cy="176213"/>
            </a:xfrm>
            <a:custGeom>
              <a:avLst/>
              <a:gdLst>
                <a:gd name="T0" fmla="*/ 0 w 259"/>
                <a:gd name="T1" fmla="*/ 47 h 111"/>
                <a:gd name="T2" fmla="*/ 259 w 259"/>
                <a:gd name="T3" fmla="*/ 111 h 111"/>
                <a:gd name="T4" fmla="*/ 259 w 259"/>
                <a:gd name="T5" fmla="*/ 63 h 111"/>
                <a:gd name="T6" fmla="*/ 0 w 259"/>
                <a:gd name="T7" fmla="*/ 0 h 111"/>
                <a:gd name="T8" fmla="*/ 0 w 259"/>
                <a:gd name="T9" fmla="*/ 47 h 111"/>
              </a:gdLst>
              <a:ahLst/>
              <a:cxnLst>
                <a:cxn ang="0">
                  <a:pos x="T0" y="T1"/>
                </a:cxn>
                <a:cxn ang="0">
                  <a:pos x="T2" y="T3"/>
                </a:cxn>
                <a:cxn ang="0">
                  <a:pos x="T4" y="T5"/>
                </a:cxn>
                <a:cxn ang="0">
                  <a:pos x="T6" y="T7"/>
                </a:cxn>
                <a:cxn ang="0">
                  <a:pos x="T8" y="T9"/>
                </a:cxn>
              </a:cxnLst>
              <a:rect l="0" t="0" r="r" b="b"/>
              <a:pathLst>
                <a:path w="259" h="111">
                  <a:moveTo>
                    <a:pt x="0" y="47"/>
                  </a:moveTo>
                  <a:lnTo>
                    <a:pt x="259" y="111"/>
                  </a:lnTo>
                  <a:lnTo>
                    <a:pt x="259" y="63"/>
                  </a:lnTo>
                  <a:lnTo>
                    <a:pt x="0" y="0"/>
                  </a:lnTo>
                  <a:lnTo>
                    <a:pt x="0" y="4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4" name="Freeform 416"/>
            <p:cNvSpPr>
              <a:spLocks/>
            </p:cNvSpPr>
            <p:nvPr/>
          </p:nvSpPr>
          <p:spPr bwMode="auto">
            <a:xfrm>
              <a:off x="11379201" y="5013326"/>
              <a:ext cx="411163" cy="182563"/>
            </a:xfrm>
            <a:custGeom>
              <a:avLst/>
              <a:gdLst>
                <a:gd name="T0" fmla="*/ 0 w 259"/>
                <a:gd name="T1" fmla="*/ 44 h 115"/>
                <a:gd name="T2" fmla="*/ 259 w 259"/>
                <a:gd name="T3" fmla="*/ 115 h 115"/>
                <a:gd name="T4" fmla="*/ 259 w 259"/>
                <a:gd name="T5" fmla="*/ 66 h 115"/>
                <a:gd name="T6" fmla="*/ 0 w 259"/>
                <a:gd name="T7" fmla="*/ 0 h 115"/>
                <a:gd name="T8" fmla="*/ 0 w 259"/>
                <a:gd name="T9" fmla="*/ 44 h 115"/>
              </a:gdLst>
              <a:ahLst/>
              <a:cxnLst>
                <a:cxn ang="0">
                  <a:pos x="T0" y="T1"/>
                </a:cxn>
                <a:cxn ang="0">
                  <a:pos x="T2" y="T3"/>
                </a:cxn>
                <a:cxn ang="0">
                  <a:pos x="T4" y="T5"/>
                </a:cxn>
                <a:cxn ang="0">
                  <a:pos x="T6" y="T7"/>
                </a:cxn>
                <a:cxn ang="0">
                  <a:pos x="T8" y="T9"/>
                </a:cxn>
              </a:cxnLst>
              <a:rect l="0" t="0" r="r" b="b"/>
              <a:pathLst>
                <a:path w="259" h="115">
                  <a:moveTo>
                    <a:pt x="0" y="44"/>
                  </a:moveTo>
                  <a:lnTo>
                    <a:pt x="259" y="115"/>
                  </a:lnTo>
                  <a:lnTo>
                    <a:pt x="259" y="66"/>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5" name="Freeform 417"/>
            <p:cNvSpPr>
              <a:spLocks/>
            </p:cNvSpPr>
            <p:nvPr/>
          </p:nvSpPr>
          <p:spPr bwMode="auto">
            <a:xfrm>
              <a:off x="11379201" y="5108576"/>
              <a:ext cx="411163" cy="190500"/>
            </a:xfrm>
            <a:custGeom>
              <a:avLst/>
              <a:gdLst>
                <a:gd name="T0" fmla="*/ 0 w 259"/>
                <a:gd name="T1" fmla="*/ 45 h 120"/>
                <a:gd name="T2" fmla="*/ 259 w 259"/>
                <a:gd name="T3" fmla="*/ 120 h 120"/>
                <a:gd name="T4" fmla="*/ 259 w 259"/>
                <a:gd name="T5" fmla="*/ 71 h 120"/>
                <a:gd name="T6" fmla="*/ 0 w 259"/>
                <a:gd name="T7" fmla="*/ 0 h 120"/>
                <a:gd name="T8" fmla="*/ 0 w 259"/>
                <a:gd name="T9" fmla="*/ 45 h 120"/>
              </a:gdLst>
              <a:ahLst/>
              <a:cxnLst>
                <a:cxn ang="0">
                  <a:pos x="T0" y="T1"/>
                </a:cxn>
                <a:cxn ang="0">
                  <a:pos x="T2" y="T3"/>
                </a:cxn>
                <a:cxn ang="0">
                  <a:pos x="T4" y="T5"/>
                </a:cxn>
                <a:cxn ang="0">
                  <a:pos x="T6" y="T7"/>
                </a:cxn>
                <a:cxn ang="0">
                  <a:pos x="T8" y="T9"/>
                </a:cxn>
              </a:cxnLst>
              <a:rect l="0" t="0" r="r" b="b"/>
              <a:pathLst>
                <a:path w="259" h="120">
                  <a:moveTo>
                    <a:pt x="0" y="45"/>
                  </a:moveTo>
                  <a:lnTo>
                    <a:pt x="259" y="120"/>
                  </a:lnTo>
                  <a:lnTo>
                    <a:pt x="259" y="71"/>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6" name="Freeform 418"/>
            <p:cNvSpPr>
              <a:spLocks/>
            </p:cNvSpPr>
            <p:nvPr/>
          </p:nvSpPr>
          <p:spPr bwMode="auto">
            <a:xfrm>
              <a:off x="11379201" y="5192713"/>
              <a:ext cx="411163" cy="195263"/>
            </a:xfrm>
            <a:custGeom>
              <a:avLst/>
              <a:gdLst>
                <a:gd name="T0" fmla="*/ 0 w 259"/>
                <a:gd name="T1" fmla="*/ 44 h 123"/>
                <a:gd name="T2" fmla="*/ 259 w 259"/>
                <a:gd name="T3" fmla="*/ 123 h 123"/>
                <a:gd name="T4" fmla="*/ 259 w 259"/>
                <a:gd name="T5" fmla="*/ 75 h 123"/>
                <a:gd name="T6" fmla="*/ 0 w 259"/>
                <a:gd name="T7" fmla="*/ 0 h 123"/>
                <a:gd name="T8" fmla="*/ 0 w 259"/>
                <a:gd name="T9" fmla="*/ 44 h 123"/>
              </a:gdLst>
              <a:ahLst/>
              <a:cxnLst>
                <a:cxn ang="0">
                  <a:pos x="T0" y="T1"/>
                </a:cxn>
                <a:cxn ang="0">
                  <a:pos x="T2" y="T3"/>
                </a:cxn>
                <a:cxn ang="0">
                  <a:pos x="T4" y="T5"/>
                </a:cxn>
                <a:cxn ang="0">
                  <a:pos x="T6" y="T7"/>
                </a:cxn>
                <a:cxn ang="0">
                  <a:pos x="T8" y="T9"/>
                </a:cxn>
              </a:cxnLst>
              <a:rect l="0" t="0" r="r" b="b"/>
              <a:pathLst>
                <a:path w="259" h="123">
                  <a:moveTo>
                    <a:pt x="0" y="44"/>
                  </a:moveTo>
                  <a:lnTo>
                    <a:pt x="259" y="123"/>
                  </a:lnTo>
                  <a:lnTo>
                    <a:pt x="259" y="75"/>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7" name="Freeform 419"/>
            <p:cNvSpPr>
              <a:spLocks/>
            </p:cNvSpPr>
            <p:nvPr/>
          </p:nvSpPr>
          <p:spPr bwMode="auto">
            <a:xfrm>
              <a:off x="11379201" y="5275263"/>
              <a:ext cx="411163" cy="203200"/>
            </a:xfrm>
            <a:custGeom>
              <a:avLst/>
              <a:gdLst>
                <a:gd name="T0" fmla="*/ 0 w 259"/>
                <a:gd name="T1" fmla="*/ 45 h 128"/>
                <a:gd name="T2" fmla="*/ 259 w 259"/>
                <a:gd name="T3" fmla="*/ 128 h 128"/>
                <a:gd name="T4" fmla="*/ 259 w 259"/>
                <a:gd name="T5" fmla="*/ 79 h 128"/>
                <a:gd name="T6" fmla="*/ 0 w 259"/>
                <a:gd name="T7" fmla="*/ 0 h 128"/>
                <a:gd name="T8" fmla="*/ 0 w 259"/>
                <a:gd name="T9" fmla="*/ 45 h 128"/>
              </a:gdLst>
              <a:ahLst/>
              <a:cxnLst>
                <a:cxn ang="0">
                  <a:pos x="T0" y="T1"/>
                </a:cxn>
                <a:cxn ang="0">
                  <a:pos x="T2" y="T3"/>
                </a:cxn>
                <a:cxn ang="0">
                  <a:pos x="T4" y="T5"/>
                </a:cxn>
                <a:cxn ang="0">
                  <a:pos x="T6" y="T7"/>
                </a:cxn>
                <a:cxn ang="0">
                  <a:pos x="T8" y="T9"/>
                </a:cxn>
              </a:cxnLst>
              <a:rect l="0" t="0" r="r" b="b"/>
              <a:pathLst>
                <a:path w="259" h="128">
                  <a:moveTo>
                    <a:pt x="0" y="45"/>
                  </a:moveTo>
                  <a:lnTo>
                    <a:pt x="259" y="128"/>
                  </a:lnTo>
                  <a:lnTo>
                    <a:pt x="259" y="79"/>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8" name="Freeform 420"/>
            <p:cNvSpPr>
              <a:spLocks/>
            </p:cNvSpPr>
            <p:nvPr/>
          </p:nvSpPr>
          <p:spPr bwMode="auto">
            <a:xfrm>
              <a:off x="11379201" y="5359401"/>
              <a:ext cx="411163" cy="207963"/>
            </a:xfrm>
            <a:custGeom>
              <a:avLst/>
              <a:gdLst>
                <a:gd name="T0" fmla="*/ 0 w 259"/>
                <a:gd name="T1" fmla="*/ 44 h 131"/>
                <a:gd name="T2" fmla="*/ 259 w 259"/>
                <a:gd name="T3" fmla="*/ 131 h 131"/>
                <a:gd name="T4" fmla="*/ 259 w 259"/>
                <a:gd name="T5" fmla="*/ 83 h 131"/>
                <a:gd name="T6" fmla="*/ 0 w 259"/>
                <a:gd name="T7" fmla="*/ 0 h 131"/>
                <a:gd name="T8" fmla="*/ 0 w 259"/>
                <a:gd name="T9" fmla="*/ 44 h 131"/>
              </a:gdLst>
              <a:ahLst/>
              <a:cxnLst>
                <a:cxn ang="0">
                  <a:pos x="T0" y="T1"/>
                </a:cxn>
                <a:cxn ang="0">
                  <a:pos x="T2" y="T3"/>
                </a:cxn>
                <a:cxn ang="0">
                  <a:pos x="T4" y="T5"/>
                </a:cxn>
                <a:cxn ang="0">
                  <a:pos x="T6" y="T7"/>
                </a:cxn>
                <a:cxn ang="0">
                  <a:pos x="T8" y="T9"/>
                </a:cxn>
              </a:cxnLst>
              <a:rect l="0" t="0" r="r" b="b"/>
              <a:pathLst>
                <a:path w="259" h="131">
                  <a:moveTo>
                    <a:pt x="0" y="44"/>
                  </a:moveTo>
                  <a:lnTo>
                    <a:pt x="259" y="131"/>
                  </a:lnTo>
                  <a:lnTo>
                    <a:pt x="259" y="83"/>
                  </a:lnTo>
                  <a:lnTo>
                    <a:pt x="0" y="0"/>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9" name="Freeform 422"/>
            <p:cNvSpPr>
              <a:spLocks/>
            </p:cNvSpPr>
            <p:nvPr/>
          </p:nvSpPr>
          <p:spPr bwMode="auto">
            <a:xfrm>
              <a:off x="11379201" y="5522913"/>
              <a:ext cx="411163" cy="223838"/>
            </a:xfrm>
            <a:custGeom>
              <a:avLst/>
              <a:gdLst>
                <a:gd name="T0" fmla="*/ 0 w 259"/>
                <a:gd name="T1" fmla="*/ 46 h 141"/>
                <a:gd name="T2" fmla="*/ 259 w 259"/>
                <a:gd name="T3" fmla="*/ 141 h 141"/>
                <a:gd name="T4" fmla="*/ 259 w 259"/>
                <a:gd name="T5" fmla="*/ 93 h 141"/>
                <a:gd name="T6" fmla="*/ 0 w 259"/>
                <a:gd name="T7" fmla="*/ 0 h 141"/>
                <a:gd name="T8" fmla="*/ 0 w 259"/>
                <a:gd name="T9" fmla="*/ 46 h 141"/>
              </a:gdLst>
              <a:ahLst/>
              <a:cxnLst>
                <a:cxn ang="0">
                  <a:pos x="T0" y="T1"/>
                </a:cxn>
                <a:cxn ang="0">
                  <a:pos x="T2" y="T3"/>
                </a:cxn>
                <a:cxn ang="0">
                  <a:pos x="T4" y="T5"/>
                </a:cxn>
                <a:cxn ang="0">
                  <a:pos x="T6" y="T7"/>
                </a:cxn>
                <a:cxn ang="0">
                  <a:pos x="T8" y="T9"/>
                </a:cxn>
              </a:cxnLst>
              <a:rect l="0" t="0" r="r" b="b"/>
              <a:pathLst>
                <a:path w="259" h="141">
                  <a:moveTo>
                    <a:pt x="0" y="46"/>
                  </a:moveTo>
                  <a:lnTo>
                    <a:pt x="259" y="141"/>
                  </a:lnTo>
                  <a:lnTo>
                    <a:pt x="259" y="93"/>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0" name="Freeform 423"/>
            <p:cNvSpPr>
              <a:spLocks/>
            </p:cNvSpPr>
            <p:nvPr/>
          </p:nvSpPr>
          <p:spPr bwMode="auto">
            <a:xfrm>
              <a:off x="11379201" y="5605463"/>
              <a:ext cx="411163" cy="231775"/>
            </a:xfrm>
            <a:custGeom>
              <a:avLst/>
              <a:gdLst>
                <a:gd name="T0" fmla="*/ 0 w 259"/>
                <a:gd name="T1" fmla="*/ 47 h 146"/>
                <a:gd name="T2" fmla="*/ 259 w 259"/>
                <a:gd name="T3" fmla="*/ 146 h 146"/>
                <a:gd name="T4" fmla="*/ 259 w 259"/>
                <a:gd name="T5" fmla="*/ 97 h 146"/>
                <a:gd name="T6" fmla="*/ 0 w 259"/>
                <a:gd name="T7" fmla="*/ 0 h 146"/>
                <a:gd name="T8" fmla="*/ 0 w 259"/>
                <a:gd name="T9" fmla="*/ 47 h 146"/>
              </a:gdLst>
              <a:ahLst/>
              <a:cxnLst>
                <a:cxn ang="0">
                  <a:pos x="T0" y="T1"/>
                </a:cxn>
                <a:cxn ang="0">
                  <a:pos x="T2" y="T3"/>
                </a:cxn>
                <a:cxn ang="0">
                  <a:pos x="T4" y="T5"/>
                </a:cxn>
                <a:cxn ang="0">
                  <a:pos x="T6" y="T7"/>
                </a:cxn>
                <a:cxn ang="0">
                  <a:pos x="T8" y="T9"/>
                </a:cxn>
              </a:cxnLst>
              <a:rect l="0" t="0" r="r" b="b"/>
              <a:pathLst>
                <a:path w="259" h="146">
                  <a:moveTo>
                    <a:pt x="0" y="47"/>
                  </a:moveTo>
                  <a:lnTo>
                    <a:pt x="259" y="146"/>
                  </a:lnTo>
                  <a:lnTo>
                    <a:pt x="259" y="97"/>
                  </a:lnTo>
                  <a:lnTo>
                    <a:pt x="0" y="0"/>
                  </a:lnTo>
                  <a:lnTo>
                    <a:pt x="0" y="4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1" name="Freeform 424"/>
            <p:cNvSpPr>
              <a:spLocks/>
            </p:cNvSpPr>
            <p:nvPr/>
          </p:nvSpPr>
          <p:spPr bwMode="auto">
            <a:xfrm>
              <a:off x="11379201" y="5689601"/>
              <a:ext cx="411163" cy="236538"/>
            </a:xfrm>
            <a:custGeom>
              <a:avLst/>
              <a:gdLst>
                <a:gd name="T0" fmla="*/ 0 w 259"/>
                <a:gd name="T1" fmla="*/ 46 h 149"/>
                <a:gd name="T2" fmla="*/ 259 w 259"/>
                <a:gd name="T3" fmla="*/ 149 h 149"/>
                <a:gd name="T4" fmla="*/ 259 w 259"/>
                <a:gd name="T5" fmla="*/ 101 h 149"/>
                <a:gd name="T6" fmla="*/ 0 w 259"/>
                <a:gd name="T7" fmla="*/ 0 h 149"/>
                <a:gd name="T8" fmla="*/ 0 w 259"/>
                <a:gd name="T9" fmla="*/ 46 h 149"/>
              </a:gdLst>
              <a:ahLst/>
              <a:cxnLst>
                <a:cxn ang="0">
                  <a:pos x="T0" y="T1"/>
                </a:cxn>
                <a:cxn ang="0">
                  <a:pos x="T2" y="T3"/>
                </a:cxn>
                <a:cxn ang="0">
                  <a:pos x="T4" y="T5"/>
                </a:cxn>
                <a:cxn ang="0">
                  <a:pos x="T6" y="T7"/>
                </a:cxn>
                <a:cxn ang="0">
                  <a:pos x="T8" y="T9"/>
                </a:cxn>
              </a:cxnLst>
              <a:rect l="0" t="0" r="r" b="b"/>
              <a:pathLst>
                <a:path w="259" h="149">
                  <a:moveTo>
                    <a:pt x="0" y="46"/>
                  </a:moveTo>
                  <a:lnTo>
                    <a:pt x="259" y="149"/>
                  </a:lnTo>
                  <a:lnTo>
                    <a:pt x="259" y="101"/>
                  </a:lnTo>
                  <a:lnTo>
                    <a:pt x="0" y="0"/>
                  </a:lnTo>
                  <a:lnTo>
                    <a:pt x="0" y="4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2" name="Freeform 426"/>
            <p:cNvSpPr>
              <a:spLocks/>
            </p:cNvSpPr>
            <p:nvPr/>
          </p:nvSpPr>
          <p:spPr bwMode="auto">
            <a:xfrm>
              <a:off x="11379201" y="5868988"/>
              <a:ext cx="411163" cy="250825"/>
            </a:xfrm>
            <a:custGeom>
              <a:avLst/>
              <a:gdLst>
                <a:gd name="T0" fmla="*/ 0 w 259"/>
                <a:gd name="T1" fmla="*/ 45 h 158"/>
                <a:gd name="T2" fmla="*/ 259 w 259"/>
                <a:gd name="T3" fmla="*/ 158 h 158"/>
                <a:gd name="T4" fmla="*/ 259 w 259"/>
                <a:gd name="T5" fmla="*/ 109 h 158"/>
                <a:gd name="T6" fmla="*/ 0 w 259"/>
                <a:gd name="T7" fmla="*/ 0 h 158"/>
                <a:gd name="T8" fmla="*/ 0 w 259"/>
                <a:gd name="T9" fmla="*/ 45 h 158"/>
              </a:gdLst>
              <a:ahLst/>
              <a:cxnLst>
                <a:cxn ang="0">
                  <a:pos x="T0" y="T1"/>
                </a:cxn>
                <a:cxn ang="0">
                  <a:pos x="T2" y="T3"/>
                </a:cxn>
                <a:cxn ang="0">
                  <a:pos x="T4" y="T5"/>
                </a:cxn>
                <a:cxn ang="0">
                  <a:pos x="T6" y="T7"/>
                </a:cxn>
                <a:cxn ang="0">
                  <a:pos x="T8" y="T9"/>
                </a:cxn>
              </a:cxnLst>
              <a:rect l="0" t="0" r="r" b="b"/>
              <a:pathLst>
                <a:path w="259" h="158">
                  <a:moveTo>
                    <a:pt x="0" y="45"/>
                  </a:moveTo>
                  <a:lnTo>
                    <a:pt x="259" y="158"/>
                  </a:lnTo>
                  <a:lnTo>
                    <a:pt x="259" y="109"/>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3" name="Freeform 428"/>
            <p:cNvSpPr>
              <a:spLocks/>
            </p:cNvSpPr>
            <p:nvPr/>
          </p:nvSpPr>
          <p:spPr bwMode="auto">
            <a:xfrm>
              <a:off x="11379201" y="6035676"/>
              <a:ext cx="411163" cy="263525"/>
            </a:xfrm>
            <a:custGeom>
              <a:avLst/>
              <a:gdLst>
                <a:gd name="T0" fmla="*/ 0 w 259"/>
                <a:gd name="T1" fmla="*/ 45 h 166"/>
                <a:gd name="T2" fmla="*/ 259 w 259"/>
                <a:gd name="T3" fmla="*/ 166 h 166"/>
                <a:gd name="T4" fmla="*/ 259 w 259"/>
                <a:gd name="T5" fmla="*/ 117 h 166"/>
                <a:gd name="T6" fmla="*/ 0 w 259"/>
                <a:gd name="T7" fmla="*/ 0 h 166"/>
                <a:gd name="T8" fmla="*/ 0 w 259"/>
                <a:gd name="T9" fmla="*/ 45 h 166"/>
              </a:gdLst>
              <a:ahLst/>
              <a:cxnLst>
                <a:cxn ang="0">
                  <a:pos x="T0" y="T1"/>
                </a:cxn>
                <a:cxn ang="0">
                  <a:pos x="T2" y="T3"/>
                </a:cxn>
                <a:cxn ang="0">
                  <a:pos x="T4" y="T5"/>
                </a:cxn>
                <a:cxn ang="0">
                  <a:pos x="T6" y="T7"/>
                </a:cxn>
                <a:cxn ang="0">
                  <a:pos x="T8" y="T9"/>
                </a:cxn>
              </a:cxnLst>
              <a:rect l="0" t="0" r="r" b="b"/>
              <a:pathLst>
                <a:path w="259" h="166">
                  <a:moveTo>
                    <a:pt x="0" y="45"/>
                  </a:moveTo>
                  <a:lnTo>
                    <a:pt x="259" y="166"/>
                  </a:lnTo>
                  <a:lnTo>
                    <a:pt x="259" y="117"/>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4" name="Freeform 430"/>
            <p:cNvSpPr>
              <a:spLocks/>
            </p:cNvSpPr>
            <p:nvPr/>
          </p:nvSpPr>
          <p:spPr bwMode="auto">
            <a:xfrm>
              <a:off x="11379201" y="6202363"/>
              <a:ext cx="411163" cy="276225"/>
            </a:xfrm>
            <a:custGeom>
              <a:avLst/>
              <a:gdLst>
                <a:gd name="T0" fmla="*/ 0 w 259"/>
                <a:gd name="T1" fmla="*/ 45 h 174"/>
                <a:gd name="T2" fmla="*/ 259 w 259"/>
                <a:gd name="T3" fmla="*/ 174 h 174"/>
                <a:gd name="T4" fmla="*/ 259 w 259"/>
                <a:gd name="T5" fmla="*/ 125 h 174"/>
                <a:gd name="T6" fmla="*/ 0 w 259"/>
                <a:gd name="T7" fmla="*/ 0 h 174"/>
                <a:gd name="T8" fmla="*/ 0 w 259"/>
                <a:gd name="T9" fmla="*/ 45 h 174"/>
              </a:gdLst>
              <a:ahLst/>
              <a:cxnLst>
                <a:cxn ang="0">
                  <a:pos x="T0" y="T1"/>
                </a:cxn>
                <a:cxn ang="0">
                  <a:pos x="T2" y="T3"/>
                </a:cxn>
                <a:cxn ang="0">
                  <a:pos x="T4" y="T5"/>
                </a:cxn>
                <a:cxn ang="0">
                  <a:pos x="T6" y="T7"/>
                </a:cxn>
                <a:cxn ang="0">
                  <a:pos x="T8" y="T9"/>
                </a:cxn>
              </a:cxnLst>
              <a:rect l="0" t="0" r="r" b="b"/>
              <a:pathLst>
                <a:path w="259" h="174">
                  <a:moveTo>
                    <a:pt x="0" y="45"/>
                  </a:moveTo>
                  <a:lnTo>
                    <a:pt x="259" y="174"/>
                  </a:lnTo>
                  <a:lnTo>
                    <a:pt x="259" y="125"/>
                  </a:lnTo>
                  <a:lnTo>
                    <a:pt x="0" y="0"/>
                  </a:lnTo>
                  <a:lnTo>
                    <a:pt x="0"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5" name="Rectangle 431"/>
            <p:cNvSpPr>
              <a:spLocks noChangeArrowheads="1"/>
            </p:cNvSpPr>
            <p:nvPr/>
          </p:nvSpPr>
          <p:spPr bwMode="auto">
            <a:xfrm>
              <a:off x="6686551" y="3136901"/>
              <a:ext cx="548640"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6" name="Rectangle 432"/>
            <p:cNvSpPr>
              <a:spLocks noChangeArrowheads="1"/>
            </p:cNvSpPr>
            <p:nvPr/>
          </p:nvSpPr>
          <p:spPr bwMode="auto">
            <a:xfrm>
              <a:off x="6686551" y="3225801"/>
              <a:ext cx="548640"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7" name="Freeform 266"/>
            <p:cNvSpPr>
              <a:spLocks noChangeArrowheads="1"/>
            </p:cNvSpPr>
            <p:nvPr/>
          </p:nvSpPr>
          <p:spPr bwMode="auto">
            <a:xfrm>
              <a:off x="6686552" y="3328988"/>
              <a:ext cx="392247" cy="65088"/>
            </a:xfrm>
            <a:custGeom>
              <a:avLst/>
              <a:gdLst>
                <a:gd name="connsiteX0" fmla="*/ 0 w 392247"/>
                <a:gd name="connsiteY0" fmla="*/ 0 h 65088"/>
                <a:gd name="connsiteX1" fmla="*/ 392247 w 392247"/>
                <a:gd name="connsiteY1" fmla="*/ 0 h 65088"/>
                <a:gd name="connsiteX2" fmla="*/ 294991 w 392247"/>
                <a:gd name="connsiteY2" fmla="*/ 38100 h 65088"/>
                <a:gd name="connsiteX3" fmla="*/ 294991 w 392247"/>
                <a:gd name="connsiteY3" fmla="*/ 65088 h 65088"/>
                <a:gd name="connsiteX4" fmla="*/ 0 w 392247"/>
                <a:gd name="connsiteY4" fmla="*/ 65088 h 6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47" h="65088">
                  <a:moveTo>
                    <a:pt x="0" y="0"/>
                  </a:moveTo>
                  <a:lnTo>
                    <a:pt x="392247" y="0"/>
                  </a:lnTo>
                  <a:lnTo>
                    <a:pt x="294991" y="38100"/>
                  </a:lnTo>
                  <a:lnTo>
                    <a:pt x="294991" y="65088"/>
                  </a:lnTo>
                  <a:lnTo>
                    <a:pt x="0" y="65088"/>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8" name="Rectangle 434"/>
            <p:cNvSpPr>
              <a:spLocks noChangeArrowheads="1"/>
            </p:cNvSpPr>
            <p:nvPr/>
          </p:nvSpPr>
          <p:spPr bwMode="auto">
            <a:xfrm>
              <a:off x="6686551" y="3419476"/>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9" name="Rectangle 435"/>
            <p:cNvSpPr>
              <a:spLocks noChangeArrowheads="1"/>
            </p:cNvSpPr>
            <p:nvPr/>
          </p:nvSpPr>
          <p:spPr bwMode="auto">
            <a:xfrm>
              <a:off x="6686551" y="3521076"/>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0" name="Rectangle 436"/>
            <p:cNvSpPr>
              <a:spLocks noChangeArrowheads="1"/>
            </p:cNvSpPr>
            <p:nvPr/>
          </p:nvSpPr>
          <p:spPr bwMode="auto">
            <a:xfrm>
              <a:off x="6686551" y="3611563"/>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1" name="Rectangle 438"/>
            <p:cNvSpPr>
              <a:spLocks noChangeArrowheads="1"/>
            </p:cNvSpPr>
            <p:nvPr/>
          </p:nvSpPr>
          <p:spPr bwMode="auto">
            <a:xfrm>
              <a:off x="6686551" y="3803651"/>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2" name="Rectangle 439"/>
            <p:cNvSpPr>
              <a:spLocks noChangeArrowheads="1"/>
            </p:cNvSpPr>
            <p:nvPr/>
          </p:nvSpPr>
          <p:spPr bwMode="auto">
            <a:xfrm>
              <a:off x="6686551" y="3906838"/>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3" name="Rectangle 440"/>
            <p:cNvSpPr>
              <a:spLocks noChangeArrowheads="1"/>
            </p:cNvSpPr>
            <p:nvPr/>
          </p:nvSpPr>
          <p:spPr bwMode="auto">
            <a:xfrm>
              <a:off x="6686551" y="3995738"/>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4" name="Rectangle 441"/>
            <p:cNvSpPr>
              <a:spLocks noChangeArrowheads="1"/>
            </p:cNvSpPr>
            <p:nvPr/>
          </p:nvSpPr>
          <p:spPr bwMode="auto">
            <a:xfrm>
              <a:off x="6686551" y="4098926"/>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5" name="Rectangle 442"/>
            <p:cNvSpPr>
              <a:spLocks noChangeArrowheads="1"/>
            </p:cNvSpPr>
            <p:nvPr/>
          </p:nvSpPr>
          <p:spPr bwMode="auto">
            <a:xfrm>
              <a:off x="6686551" y="4189413"/>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6" name="Rectangle 444"/>
            <p:cNvSpPr>
              <a:spLocks noChangeArrowheads="1"/>
            </p:cNvSpPr>
            <p:nvPr/>
          </p:nvSpPr>
          <p:spPr bwMode="auto">
            <a:xfrm>
              <a:off x="6686551" y="4381501"/>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7" name="Rectangle 445"/>
            <p:cNvSpPr>
              <a:spLocks noChangeArrowheads="1"/>
            </p:cNvSpPr>
            <p:nvPr/>
          </p:nvSpPr>
          <p:spPr bwMode="auto">
            <a:xfrm>
              <a:off x="6686551" y="4483101"/>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8" name="Rectangle 446"/>
            <p:cNvSpPr>
              <a:spLocks noChangeArrowheads="1"/>
            </p:cNvSpPr>
            <p:nvPr/>
          </p:nvSpPr>
          <p:spPr bwMode="auto">
            <a:xfrm>
              <a:off x="6686551" y="4573588"/>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9" name="Rectangle 447"/>
            <p:cNvSpPr>
              <a:spLocks noChangeArrowheads="1"/>
            </p:cNvSpPr>
            <p:nvPr/>
          </p:nvSpPr>
          <p:spPr bwMode="auto">
            <a:xfrm>
              <a:off x="6686551" y="4676776"/>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0" name="Rectangle 449"/>
            <p:cNvSpPr>
              <a:spLocks noChangeArrowheads="1"/>
            </p:cNvSpPr>
            <p:nvPr/>
          </p:nvSpPr>
          <p:spPr bwMode="auto">
            <a:xfrm>
              <a:off x="6686551" y="4868863"/>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1" name="Rectangle 450"/>
            <p:cNvSpPr>
              <a:spLocks noChangeArrowheads="1"/>
            </p:cNvSpPr>
            <p:nvPr/>
          </p:nvSpPr>
          <p:spPr bwMode="auto">
            <a:xfrm>
              <a:off x="6686551" y="4957763"/>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2" name="Rectangle 451"/>
            <p:cNvSpPr>
              <a:spLocks noChangeArrowheads="1"/>
            </p:cNvSpPr>
            <p:nvPr/>
          </p:nvSpPr>
          <p:spPr bwMode="auto">
            <a:xfrm>
              <a:off x="6686551" y="5060951"/>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3" name="Rectangle 452"/>
            <p:cNvSpPr>
              <a:spLocks noChangeArrowheads="1"/>
            </p:cNvSpPr>
            <p:nvPr/>
          </p:nvSpPr>
          <p:spPr bwMode="auto">
            <a:xfrm>
              <a:off x="6686551" y="5151438"/>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4" name="Rectangle 453"/>
            <p:cNvSpPr>
              <a:spLocks noChangeArrowheads="1"/>
            </p:cNvSpPr>
            <p:nvPr/>
          </p:nvSpPr>
          <p:spPr bwMode="auto">
            <a:xfrm>
              <a:off x="6686551" y="5253038"/>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5" name="Rectangle 454"/>
            <p:cNvSpPr>
              <a:spLocks noChangeArrowheads="1"/>
            </p:cNvSpPr>
            <p:nvPr/>
          </p:nvSpPr>
          <p:spPr bwMode="auto">
            <a:xfrm>
              <a:off x="6686551" y="5343526"/>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6" name="Rectangle 456"/>
            <p:cNvSpPr>
              <a:spLocks noChangeArrowheads="1"/>
            </p:cNvSpPr>
            <p:nvPr/>
          </p:nvSpPr>
          <p:spPr bwMode="auto">
            <a:xfrm>
              <a:off x="6686551" y="5535613"/>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7" name="Rectangle 458"/>
            <p:cNvSpPr>
              <a:spLocks noChangeArrowheads="1"/>
            </p:cNvSpPr>
            <p:nvPr/>
          </p:nvSpPr>
          <p:spPr bwMode="auto">
            <a:xfrm>
              <a:off x="6686551" y="5727701"/>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8" name="Rectangle 460"/>
            <p:cNvSpPr>
              <a:spLocks noChangeArrowheads="1"/>
            </p:cNvSpPr>
            <p:nvPr/>
          </p:nvSpPr>
          <p:spPr bwMode="auto">
            <a:xfrm>
              <a:off x="6686551" y="5919788"/>
              <a:ext cx="29260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9" name="Rectangle 461"/>
            <p:cNvSpPr>
              <a:spLocks noChangeArrowheads="1"/>
            </p:cNvSpPr>
            <p:nvPr/>
          </p:nvSpPr>
          <p:spPr bwMode="auto">
            <a:xfrm>
              <a:off x="6686551" y="6022976"/>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0" name="Rectangle 462"/>
            <p:cNvSpPr>
              <a:spLocks noChangeArrowheads="1"/>
            </p:cNvSpPr>
            <p:nvPr/>
          </p:nvSpPr>
          <p:spPr bwMode="auto">
            <a:xfrm>
              <a:off x="6686551" y="6113463"/>
              <a:ext cx="29260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1" name="Freeform 463"/>
            <p:cNvSpPr>
              <a:spLocks/>
            </p:cNvSpPr>
            <p:nvPr/>
          </p:nvSpPr>
          <p:spPr bwMode="auto">
            <a:xfrm>
              <a:off x="6635751" y="3136901"/>
              <a:ext cx="50800" cy="138113"/>
            </a:xfrm>
            <a:custGeom>
              <a:avLst/>
              <a:gdLst>
                <a:gd name="T0" fmla="*/ 0 w 32"/>
                <a:gd name="T1" fmla="*/ 87 h 87"/>
                <a:gd name="T2" fmla="*/ 32 w 32"/>
                <a:gd name="T3" fmla="*/ 40 h 87"/>
                <a:gd name="T4" fmla="*/ 32 w 32"/>
                <a:gd name="T5" fmla="*/ 0 h 87"/>
                <a:gd name="T6" fmla="*/ 0 w 32"/>
                <a:gd name="T7" fmla="*/ 50 h 87"/>
                <a:gd name="T8" fmla="*/ 0 w 32"/>
                <a:gd name="T9" fmla="*/ 87 h 87"/>
              </a:gdLst>
              <a:ahLst/>
              <a:cxnLst>
                <a:cxn ang="0">
                  <a:pos x="T0" y="T1"/>
                </a:cxn>
                <a:cxn ang="0">
                  <a:pos x="T2" y="T3"/>
                </a:cxn>
                <a:cxn ang="0">
                  <a:pos x="T4" y="T5"/>
                </a:cxn>
                <a:cxn ang="0">
                  <a:pos x="T6" y="T7"/>
                </a:cxn>
                <a:cxn ang="0">
                  <a:pos x="T8" y="T9"/>
                </a:cxn>
              </a:cxnLst>
              <a:rect l="0" t="0" r="r" b="b"/>
              <a:pathLst>
                <a:path w="32" h="87">
                  <a:moveTo>
                    <a:pt x="0" y="87"/>
                  </a:moveTo>
                  <a:lnTo>
                    <a:pt x="32" y="40"/>
                  </a:lnTo>
                  <a:lnTo>
                    <a:pt x="32" y="0"/>
                  </a:lnTo>
                  <a:lnTo>
                    <a:pt x="0" y="50"/>
                  </a:lnTo>
                  <a:lnTo>
                    <a:pt x="0"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2" name="Freeform 464"/>
            <p:cNvSpPr>
              <a:spLocks/>
            </p:cNvSpPr>
            <p:nvPr/>
          </p:nvSpPr>
          <p:spPr bwMode="auto">
            <a:xfrm>
              <a:off x="6635751" y="3225801"/>
              <a:ext cx="50800" cy="125413"/>
            </a:xfrm>
            <a:custGeom>
              <a:avLst/>
              <a:gdLst>
                <a:gd name="T0" fmla="*/ 0 w 32"/>
                <a:gd name="T1" fmla="*/ 79 h 79"/>
                <a:gd name="T2" fmla="*/ 32 w 32"/>
                <a:gd name="T3" fmla="*/ 41 h 79"/>
                <a:gd name="T4" fmla="*/ 32 w 32"/>
                <a:gd name="T5" fmla="*/ 0 h 79"/>
                <a:gd name="T6" fmla="*/ 0 w 32"/>
                <a:gd name="T7" fmla="*/ 45 h 79"/>
                <a:gd name="T8" fmla="*/ 0 w 32"/>
                <a:gd name="T9" fmla="*/ 79 h 79"/>
              </a:gdLst>
              <a:ahLst/>
              <a:cxnLst>
                <a:cxn ang="0">
                  <a:pos x="T0" y="T1"/>
                </a:cxn>
                <a:cxn ang="0">
                  <a:pos x="T2" y="T3"/>
                </a:cxn>
                <a:cxn ang="0">
                  <a:pos x="T4" y="T5"/>
                </a:cxn>
                <a:cxn ang="0">
                  <a:pos x="T6" y="T7"/>
                </a:cxn>
                <a:cxn ang="0">
                  <a:pos x="T8" y="T9"/>
                </a:cxn>
              </a:cxnLst>
              <a:rect l="0" t="0" r="r" b="b"/>
              <a:pathLst>
                <a:path w="32" h="79">
                  <a:moveTo>
                    <a:pt x="0" y="79"/>
                  </a:moveTo>
                  <a:lnTo>
                    <a:pt x="32" y="41"/>
                  </a:lnTo>
                  <a:lnTo>
                    <a:pt x="32" y="0"/>
                  </a:lnTo>
                  <a:lnTo>
                    <a:pt x="0" y="45"/>
                  </a:lnTo>
                  <a:lnTo>
                    <a:pt x="0" y="7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3" name="Freeform 465"/>
            <p:cNvSpPr>
              <a:spLocks/>
            </p:cNvSpPr>
            <p:nvPr/>
          </p:nvSpPr>
          <p:spPr bwMode="auto">
            <a:xfrm>
              <a:off x="6635751" y="3328988"/>
              <a:ext cx="50800" cy="112713"/>
            </a:xfrm>
            <a:custGeom>
              <a:avLst/>
              <a:gdLst>
                <a:gd name="T0" fmla="*/ 0 w 32"/>
                <a:gd name="T1" fmla="*/ 71 h 71"/>
                <a:gd name="T2" fmla="*/ 32 w 32"/>
                <a:gd name="T3" fmla="*/ 41 h 71"/>
                <a:gd name="T4" fmla="*/ 32 w 32"/>
                <a:gd name="T5" fmla="*/ 0 h 71"/>
                <a:gd name="T6" fmla="*/ 0 w 32"/>
                <a:gd name="T7" fmla="*/ 36 h 71"/>
                <a:gd name="T8" fmla="*/ 0 w 32"/>
                <a:gd name="T9" fmla="*/ 71 h 71"/>
              </a:gdLst>
              <a:ahLst/>
              <a:cxnLst>
                <a:cxn ang="0">
                  <a:pos x="T0" y="T1"/>
                </a:cxn>
                <a:cxn ang="0">
                  <a:pos x="T2" y="T3"/>
                </a:cxn>
                <a:cxn ang="0">
                  <a:pos x="T4" y="T5"/>
                </a:cxn>
                <a:cxn ang="0">
                  <a:pos x="T6" y="T7"/>
                </a:cxn>
                <a:cxn ang="0">
                  <a:pos x="T8" y="T9"/>
                </a:cxn>
              </a:cxnLst>
              <a:rect l="0" t="0" r="r" b="b"/>
              <a:pathLst>
                <a:path w="32" h="71">
                  <a:moveTo>
                    <a:pt x="0" y="71"/>
                  </a:moveTo>
                  <a:lnTo>
                    <a:pt x="32" y="41"/>
                  </a:lnTo>
                  <a:lnTo>
                    <a:pt x="32" y="0"/>
                  </a:lnTo>
                  <a:lnTo>
                    <a:pt x="0" y="36"/>
                  </a:lnTo>
                  <a:lnTo>
                    <a:pt x="0" y="7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4" name="Freeform 466"/>
            <p:cNvSpPr>
              <a:spLocks/>
            </p:cNvSpPr>
            <p:nvPr/>
          </p:nvSpPr>
          <p:spPr bwMode="auto">
            <a:xfrm>
              <a:off x="6635751" y="3419476"/>
              <a:ext cx="50800" cy="101600"/>
            </a:xfrm>
            <a:custGeom>
              <a:avLst/>
              <a:gdLst>
                <a:gd name="T0" fmla="*/ 0 w 32"/>
                <a:gd name="T1" fmla="*/ 64 h 64"/>
                <a:gd name="T2" fmla="*/ 32 w 32"/>
                <a:gd name="T3" fmla="*/ 40 h 64"/>
                <a:gd name="T4" fmla="*/ 32 w 32"/>
                <a:gd name="T5" fmla="*/ 0 h 64"/>
                <a:gd name="T6" fmla="*/ 0 w 32"/>
                <a:gd name="T7" fmla="*/ 28 h 64"/>
                <a:gd name="T8" fmla="*/ 0 w 32"/>
                <a:gd name="T9" fmla="*/ 64 h 64"/>
              </a:gdLst>
              <a:ahLst/>
              <a:cxnLst>
                <a:cxn ang="0">
                  <a:pos x="T0" y="T1"/>
                </a:cxn>
                <a:cxn ang="0">
                  <a:pos x="T2" y="T3"/>
                </a:cxn>
                <a:cxn ang="0">
                  <a:pos x="T4" y="T5"/>
                </a:cxn>
                <a:cxn ang="0">
                  <a:pos x="T6" y="T7"/>
                </a:cxn>
                <a:cxn ang="0">
                  <a:pos x="T8" y="T9"/>
                </a:cxn>
              </a:cxnLst>
              <a:rect l="0" t="0" r="r" b="b"/>
              <a:pathLst>
                <a:path w="32" h="64">
                  <a:moveTo>
                    <a:pt x="0" y="64"/>
                  </a:moveTo>
                  <a:lnTo>
                    <a:pt x="32" y="40"/>
                  </a:lnTo>
                  <a:lnTo>
                    <a:pt x="32" y="0"/>
                  </a:lnTo>
                  <a:lnTo>
                    <a:pt x="0" y="28"/>
                  </a:lnTo>
                  <a:lnTo>
                    <a:pt x="0" y="6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5" name="Freeform 467"/>
            <p:cNvSpPr>
              <a:spLocks/>
            </p:cNvSpPr>
            <p:nvPr/>
          </p:nvSpPr>
          <p:spPr bwMode="auto">
            <a:xfrm>
              <a:off x="6635751" y="3521076"/>
              <a:ext cx="50800" cy="90488"/>
            </a:xfrm>
            <a:custGeom>
              <a:avLst/>
              <a:gdLst>
                <a:gd name="T0" fmla="*/ 0 w 32"/>
                <a:gd name="T1" fmla="*/ 57 h 57"/>
                <a:gd name="T2" fmla="*/ 32 w 32"/>
                <a:gd name="T3" fmla="*/ 41 h 57"/>
                <a:gd name="T4" fmla="*/ 32 w 32"/>
                <a:gd name="T5" fmla="*/ 0 h 57"/>
                <a:gd name="T6" fmla="*/ 0 w 32"/>
                <a:gd name="T7" fmla="*/ 21 h 57"/>
                <a:gd name="T8" fmla="*/ 0 w 32"/>
                <a:gd name="T9" fmla="*/ 57 h 57"/>
              </a:gdLst>
              <a:ahLst/>
              <a:cxnLst>
                <a:cxn ang="0">
                  <a:pos x="T0" y="T1"/>
                </a:cxn>
                <a:cxn ang="0">
                  <a:pos x="T2" y="T3"/>
                </a:cxn>
                <a:cxn ang="0">
                  <a:pos x="T4" y="T5"/>
                </a:cxn>
                <a:cxn ang="0">
                  <a:pos x="T6" y="T7"/>
                </a:cxn>
                <a:cxn ang="0">
                  <a:pos x="T8" y="T9"/>
                </a:cxn>
              </a:cxnLst>
              <a:rect l="0" t="0" r="r" b="b"/>
              <a:pathLst>
                <a:path w="32" h="57">
                  <a:moveTo>
                    <a:pt x="0" y="57"/>
                  </a:moveTo>
                  <a:lnTo>
                    <a:pt x="32" y="41"/>
                  </a:lnTo>
                  <a:lnTo>
                    <a:pt x="32" y="0"/>
                  </a:lnTo>
                  <a:lnTo>
                    <a:pt x="0" y="21"/>
                  </a:lnTo>
                  <a:lnTo>
                    <a:pt x="0" y="5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6" name="Freeform 468"/>
            <p:cNvSpPr>
              <a:spLocks/>
            </p:cNvSpPr>
            <p:nvPr/>
          </p:nvSpPr>
          <p:spPr bwMode="auto">
            <a:xfrm>
              <a:off x="6635751" y="3611563"/>
              <a:ext cx="50800" cy="76200"/>
            </a:xfrm>
            <a:custGeom>
              <a:avLst/>
              <a:gdLst>
                <a:gd name="T0" fmla="*/ 0 w 32"/>
                <a:gd name="T1" fmla="*/ 48 h 48"/>
                <a:gd name="T2" fmla="*/ 30 w 32"/>
                <a:gd name="T3" fmla="*/ 40 h 48"/>
                <a:gd name="T4" fmla="*/ 32 w 32"/>
                <a:gd name="T5" fmla="*/ 0 h 48"/>
                <a:gd name="T6" fmla="*/ 0 w 32"/>
                <a:gd name="T7" fmla="*/ 14 h 48"/>
                <a:gd name="T8" fmla="*/ 0 w 32"/>
                <a:gd name="T9" fmla="*/ 48 h 48"/>
              </a:gdLst>
              <a:ahLst/>
              <a:cxnLst>
                <a:cxn ang="0">
                  <a:pos x="T0" y="T1"/>
                </a:cxn>
                <a:cxn ang="0">
                  <a:pos x="T2" y="T3"/>
                </a:cxn>
                <a:cxn ang="0">
                  <a:pos x="T4" y="T5"/>
                </a:cxn>
                <a:cxn ang="0">
                  <a:pos x="T6" y="T7"/>
                </a:cxn>
                <a:cxn ang="0">
                  <a:pos x="T8" y="T9"/>
                </a:cxn>
              </a:cxnLst>
              <a:rect l="0" t="0" r="r" b="b"/>
              <a:pathLst>
                <a:path w="32" h="48">
                  <a:moveTo>
                    <a:pt x="0" y="48"/>
                  </a:moveTo>
                  <a:lnTo>
                    <a:pt x="30" y="40"/>
                  </a:lnTo>
                  <a:lnTo>
                    <a:pt x="32" y="0"/>
                  </a:lnTo>
                  <a:lnTo>
                    <a:pt x="0" y="14"/>
                  </a:lnTo>
                  <a:lnTo>
                    <a:pt x="0" y="4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7" name="Freeform 470"/>
            <p:cNvSpPr>
              <a:spLocks/>
            </p:cNvSpPr>
            <p:nvPr/>
          </p:nvSpPr>
          <p:spPr bwMode="auto">
            <a:xfrm>
              <a:off x="6635751" y="3805239"/>
              <a:ext cx="50800" cy="63500"/>
            </a:xfrm>
            <a:custGeom>
              <a:avLst/>
              <a:gdLst>
                <a:gd name="T0" fmla="*/ 0 w 32"/>
                <a:gd name="T1" fmla="*/ 36 h 40"/>
                <a:gd name="T2" fmla="*/ 32 w 32"/>
                <a:gd name="T3" fmla="*/ 40 h 40"/>
                <a:gd name="T4" fmla="*/ 32 w 32"/>
                <a:gd name="T5" fmla="*/ 0 h 40"/>
                <a:gd name="T6" fmla="*/ 0 w 32"/>
                <a:gd name="T7" fmla="*/ 0 h 40"/>
                <a:gd name="T8" fmla="*/ 0 w 32"/>
                <a:gd name="T9" fmla="*/ 36 h 40"/>
              </a:gdLst>
              <a:ahLst/>
              <a:cxnLst>
                <a:cxn ang="0">
                  <a:pos x="T0" y="T1"/>
                </a:cxn>
                <a:cxn ang="0">
                  <a:pos x="T2" y="T3"/>
                </a:cxn>
                <a:cxn ang="0">
                  <a:pos x="T4" y="T5"/>
                </a:cxn>
                <a:cxn ang="0">
                  <a:pos x="T6" y="T7"/>
                </a:cxn>
                <a:cxn ang="0">
                  <a:pos x="T8" y="T9"/>
                </a:cxn>
              </a:cxnLst>
              <a:rect l="0" t="0" r="r" b="b"/>
              <a:pathLst>
                <a:path w="32" h="40">
                  <a:moveTo>
                    <a:pt x="0" y="36"/>
                  </a:moveTo>
                  <a:lnTo>
                    <a:pt x="32" y="40"/>
                  </a:lnTo>
                  <a:lnTo>
                    <a:pt x="32" y="0"/>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8" name="Freeform 471"/>
            <p:cNvSpPr>
              <a:spLocks/>
            </p:cNvSpPr>
            <p:nvPr/>
          </p:nvSpPr>
          <p:spPr bwMode="auto">
            <a:xfrm>
              <a:off x="6635751" y="3894138"/>
              <a:ext cx="50800" cy="76200"/>
            </a:xfrm>
            <a:custGeom>
              <a:avLst/>
              <a:gdLst>
                <a:gd name="T0" fmla="*/ 0 w 32"/>
                <a:gd name="T1" fmla="*/ 36 h 48"/>
                <a:gd name="T2" fmla="*/ 32 w 32"/>
                <a:gd name="T3" fmla="*/ 48 h 48"/>
                <a:gd name="T4" fmla="*/ 32 w 32"/>
                <a:gd name="T5" fmla="*/ 8 h 48"/>
                <a:gd name="T6" fmla="*/ 0 w 32"/>
                <a:gd name="T7" fmla="*/ 0 h 48"/>
                <a:gd name="T8" fmla="*/ 0 w 32"/>
                <a:gd name="T9" fmla="*/ 36 h 48"/>
              </a:gdLst>
              <a:ahLst/>
              <a:cxnLst>
                <a:cxn ang="0">
                  <a:pos x="T0" y="T1"/>
                </a:cxn>
                <a:cxn ang="0">
                  <a:pos x="T2" y="T3"/>
                </a:cxn>
                <a:cxn ang="0">
                  <a:pos x="T4" y="T5"/>
                </a:cxn>
                <a:cxn ang="0">
                  <a:pos x="T6" y="T7"/>
                </a:cxn>
                <a:cxn ang="0">
                  <a:pos x="T8" y="T9"/>
                </a:cxn>
              </a:cxnLst>
              <a:rect l="0" t="0" r="r" b="b"/>
              <a:pathLst>
                <a:path w="32" h="48">
                  <a:moveTo>
                    <a:pt x="0" y="36"/>
                  </a:moveTo>
                  <a:lnTo>
                    <a:pt x="32" y="48"/>
                  </a:lnTo>
                  <a:lnTo>
                    <a:pt x="32" y="8"/>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9" name="Freeform 472"/>
            <p:cNvSpPr>
              <a:spLocks/>
            </p:cNvSpPr>
            <p:nvPr/>
          </p:nvSpPr>
          <p:spPr bwMode="auto">
            <a:xfrm>
              <a:off x="6635751" y="3973513"/>
              <a:ext cx="50800" cy="87313"/>
            </a:xfrm>
            <a:custGeom>
              <a:avLst/>
              <a:gdLst>
                <a:gd name="T0" fmla="*/ 0 w 32"/>
                <a:gd name="T1" fmla="*/ 37 h 55"/>
                <a:gd name="T2" fmla="*/ 32 w 32"/>
                <a:gd name="T3" fmla="*/ 55 h 55"/>
                <a:gd name="T4" fmla="*/ 32 w 32"/>
                <a:gd name="T5" fmla="*/ 14 h 55"/>
                <a:gd name="T6" fmla="*/ 0 w 32"/>
                <a:gd name="T7" fmla="*/ 0 h 55"/>
                <a:gd name="T8" fmla="*/ 0 w 32"/>
                <a:gd name="T9" fmla="*/ 37 h 55"/>
              </a:gdLst>
              <a:ahLst/>
              <a:cxnLst>
                <a:cxn ang="0">
                  <a:pos x="T0" y="T1"/>
                </a:cxn>
                <a:cxn ang="0">
                  <a:pos x="T2" y="T3"/>
                </a:cxn>
                <a:cxn ang="0">
                  <a:pos x="T4" y="T5"/>
                </a:cxn>
                <a:cxn ang="0">
                  <a:pos x="T6" y="T7"/>
                </a:cxn>
                <a:cxn ang="0">
                  <a:pos x="T8" y="T9"/>
                </a:cxn>
              </a:cxnLst>
              <a:rect l="0" t="0" r="r" b="b"/>
              <a:pathLst>
                <a:path w="32" h="55">
                  <a:moveTo>
                    <a:pt x="0" y="37"/>
                  </a:moveTo>
                  <a:lnTo>
                    <a:pt x="32" y="55"/>
                  </a:lnTo>
                  <a:lnTo>
                    <a:pt x="32" y="14"/>
                  </a:lnTo>
                  <a:lnTo>
                    <a:pt x="0" y="0"/>
                  </a:lnTo>
                  <a:lnTo>
                    <a:pt x="0" y="3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0" name="Freeform 473"/>
            <p:cNvSpPr>
              <a:spLocks/>
            </p:cNvSpPr>
            <p:nvPr/>
          </p:nvSpPr>
          <p:spPr bwMode="auto">
            <a:xfrm>
              <a:off x="6635751" y="4064001"/>
              <a:ext cx="50800" cy="98425"/>
            </a:xfrm>
            <a:custGeom>
              <a:avLst/>
              <a:gdLst>
                <a:gd name="T0" fmla="*/ 0 w 32"/>
                <a:gd name="T1" fmla="*/ 36 h 62"/>
                <a:gd name="T2" fmla="*/ 32 w 32"/>
                <a:gd name="T3" fmla="*/ 62 h 62"/>
                <a:gd name="T4" fmla="*/ 32 w 32"/>
                <a:gd name="T5" fmla="*/ 22 h 62"/>
                <a:gd name="T6" fmla="*/ 0 w 32"/>
                <a:gd name="T7" fmla="*/ 0 h 62"/>
                <a:gd name="T8" fmla="*/ 0 w 32"/>
                <a:gd name="T9" fmla="*/ 36 h 62"/>
              </a:gdLst>
              <a:ahLst/>
              <a:cxnLst>
                <a:cxn ang="0">
                  <a:pos x="T0" y="T1"/>
                </a:cxn>
                <a:cxn ang="0">
                  <a:pos x="T2" y="T3"/>
                </a:cxn>
                <a:cxn ang="0">
                  <a:pos x="T4" y="T5"/>
                </a:cxn>
                <a:cxn ang="0">
                  <a:pos x="T6" y="T7"/>
                </a:cxn>
                <a:cxn ang="0">
                  <a:pos x="T8" y="T9"/>
                </a:cxn>
              </a:cxnLst>
              <a:rect l="0" t="0" r="r" b="b"/>
              <a:pathLst>
                <a:path w="32" h="62">
                  <a:moveTo>
                    <a:pt x="0" y="36"/>
                  </a:moveTo>
                  <a:lnTo>
                    <a:pt x="32" y="62"/>
                  </a:lnTo>
                  <a:lnTo>
                    <a:pt x="32" y="22"/>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1" name="Freeform 474"/>
            <p:cNvSpPr>
              <a:spLocks/>
            </p:cNvSpPr>
            <p:nvPr/>
          </p:nvSpPr>
          <p:spPr bwMode="auto">
            <a:xfrm>
              <a:off x="6635751" y="4140201"/>
              <a:ext cx="50800" cy="109538"/>
            </a:xfrm>
            <a:custGeom>
              <a:avLst/>
              <a:gdLst>
                <a:gd name="T0" fmla="*/ 0 w 32"/>
                <a:gd name="T1" fmla="*/ 35 h 69"/>
                <a:gd name="T2" fmla="*/ 32 w 32"/>
                <a:gd name="T3" fmla="*/ 69 h 69"/>
                <a:gd name="T4" fmla="*/ 32 w 32"/>
                <a:gd name="T5" fmla="*/ 29 h 69"/>
                <a:gd name="T6" fmla="*/ 0 w 32"/>
                <a:gd name="T7" fmla="*/ 0 h 69"/>
                <a:gd name="T8" fmla="*/ 0 w 32"/>
                <a:gd name="T9" fmla="*/ 35 h 69"/>
              </a:gdLst>
              <a:ahLst/>
              <a:cxnLst>
                <a:cxn ang="0">
                  <a:pos x="T0" y="T1"/>
                </a:cxn>
                <a:cxn ang="0">
                  <a:pos x="T2" y="T3"/>
                </a:cxn>
                <a:cxn ang="0">
                  <a:pos x="T4" y="T5"/>
                </a:cxn>
                <a:cxn ang="0">
                  <a:pos x="T6" y="T7"/>
                </a:cxn>
                <a:cxn ang="0">
                  <a:pos x="T8" y="T9"/>
                </a:cxn>
              </a:cxnLst>
              <a:rect l="0" t="0" r="r" b="b"/>
              <a:pathLst>
                <a:path w="32" h="69">
                  <a:moveTo>
                    <a:pt x="0" y="35"/>
                  </a:moveTo>
                  <a:lnTo>
                    <a:pt x="32" y="69"/>
                  </a:lnTo>
                  <a:lnTo>
                    <a:pt x="32" y="29"/>
                  </a:lnTo>
                  <a:lnTo>
                    <a:pt x="0" y="0"/>
                  </a:lnTo>
                  <a:lnTo>
                    <a:pt x="0" y="3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2" name="Freeform 475"/>
            <p:cNvSpPr>
              <a:spLocks/>
            </p:cNvSpPr>
            <p:nvPr/>
          </p:nvSpPr>
          <p:spPr bwMode="auto">
            <a:xfrm>
              <a:off x="6635751" y="4230688"/>
              <a:ext cx="50800" cy="122238"/>
            </a:xfrm>
            <a:custGeom>
              <a:avLst/>
              <a:gdLst>
                <a:gd name="T0" fmla="*/ 0 w 32"/>
                <a:gd name="T1" fmla="*/ 34 h 77"/>
                <a:gd name="T2" fmla="*/ 32 w 32"/>
                <a:gd name="T3" fmla="*/ 77 h 77"/>
                <a:gd name="T4" fmla="*/ 32 w 32"/>
                <a:gd name="T5" fmla="*/ 36 h 77"/>
                <a:gd name="T6" fmla="*/ 0 w 32"/>
                <a:gd name="T7" fmla="*/ 0 h 77"/>
                <a:gd name="T8" fmla="*/ 0 w 32"/>
                <a:gd name="T9" fmla="*/ 34 h 77"/>
              </a:gdLst>
              <a:ahLst/>
              <a:cxnLst>
                <a:cxn ang="0">
                  <a:pos x="T0" y="T1"/>
                </a:cxn>
                <a:cxn ang="0">
                  <a:pos x="T2" y="T3"/>
                </a:cxn>
                <a:cxn ang="0">
                  <a:pos x="T4" y="T5"/>
                </a:cxn>
                <a:cxn ang="0">
                  <a:pos x="T6" y="T7"/>
                </a:cxn>
                <a:cxn ang="0">
                  <a:pos x="T8" y="T9"/>
                </a:cxn>
              </a:cxnLst>
              <a:rect l="0" t="0" r="r" b="b"/>
              <a:pathLst>
                <a:path w="32" h="77">
                  <a:moveTo>
                    <a:pt x="0" y="34"/>
                  </a:moveTo>
                  <a:lnTo>
                    <a:pt x="32" y="77"/>
                  </a:lnTo>
                  <a:lnTo>
                    <a:pt x="32" y="36"/>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3" name="Freeform 476"/>
            <p:cNvSpPr>
              <a:spLocks/>
            </p:cNvSpPr>
            <p:nvPr/>
          </p:nvSpPr>
          <p:spPr bwMode="auto">
            <a:xfrm>
              <a:off x="6635751" y="4306888"/>
              <a:ext cx="50800" cy="134938"/>
            </a:xfrm>
            <a:custGeom>
              <a:avLst/>
              <a:gdLst>
                <a:gd name="T0" fmla="*/ 0 w 32"/>
                <a:gd name="T1" fmla="*/ 37 h 85"/>
                <a:gd name="T2" fmla="*/ 32 w 32"/>
                <a:gd name="T3" fmla="*/ 85 h 85"/>
                <a:gd name="T4" fmla="*/ 32 w 32"/>
                <a:gd name="T5" fmla="*/ 45 h 85"/>
                <a:gd name="T6" fmla="*/ 0 w 32"/>
                <a:gd name="T7" fmla="*/ 0 h 85"/>
                <a:gd name="T8" fmla="*/ 0 w 32"/>
                <a:gd name="T9" fmla="*/ 37 h 85"/>
              </a:gdLst>
              <a:ahLst/>
              <a:cxnLst>
                <a:cxn ang="0">
                  <a:pos x="T0" y="T1"/>
                </a:cxn>
                <a:cxn ang="0">
                  <a:pos x="T2" y="T3"/>
                </a:cxn>
                <a:cxn ang="0">
                  <a:pos x="T4" y="T5"/>
                </a:cxn>
                <a:cxn ang="0">
                  <a:pos x="T6" y="T7"/>
                </a:cxn>
                <a:cxn ang="0">
                  <a:pos x="T8" y="T9"/>
                </a:cxn>
              </a:cxnLst>
              <a:rect l="0" t="0" r="r" b="b"/>
              <a:pathLst>
                <a:path w="32" h="85">
                  <a:moveTo>
                    <a:pt x="0" y="37"/>
                  </a:moveTo>
                  <a:lnTo>
                    <a:pt x="32" y="85"/>
                  </a:lnTo>
                  <a:lnTo>
                    <a:pt x="32" y="45"/>
                  </a:lnTo>
                  <a:lnTo>
                    <a:pt x="0" y="0"/>
                  </a:lnTo>
                  <a:lnTo>
                    <a:pt x="0" y="3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4" name="Freeform 477"/>
            <p:cNvSpPr>
              <a:spLocks/>
            </p:cNvSpPr>
            <p:nvPr/>
          </p:nvSpPr>
          <p:spPr bwMode="auto">
            <a:xfrm>
              <a:off x="6635751" y="4397376"/>
              <a:ext cx="50800" cy="147638"/>
            </a:xfrm>
            <a:custGeom>
              <a:avLst/>
              <a:gdLst>
                <a:gd name="T0" fmla="*/ 0 w 32"/>
                <a:gd name="T1" fmla="*/ 36 h 93"/>
                <a:gd name="T2" fmla="*/ 32 w 32"/>
                <a:gd name="T3" fmla="*/ 93 h 93"/>
                <a:gd name="T4" fmla="*/ 32 w 32"/>
                <a:gd name="T5" fmla="*/ 52 h 93"/>
                <a:gd name="T6" fmla="*/ 0 w 32"/>
                <a:gd name="T7" fmla="*/ 0 h 93"/>
                <a:gd name="T8" fmla="*/ 0 w 32"/>
                <a:gd name="T9" fmla="*/ 36 h 93"/>
              </a:gdLst>
              <a:ahLst/>
              <a:cxnLst>
                <a:cxn ang="0">
                  <a:pos x="T0" y="T1"/>
                </a:cxn>
                <a:cxn ang="0">
                  <a:pos x="T2" y="T3"/>
                </a:cxn>
                <a:cxn ang="0">
                  <a:pos x="T4" y="T5"/>
                </a:cxn>
                <a:cxn ang="0">
                  <a:pos x="T6" y="T7"/>
                </a:cxn>
                <a:cxn ang="0">
                  <a:pos x="T8" y="T9"/>
                </a:cxn>
              </a:cxnLst>
              <a:rect l="0" t="0" r="r" b="b"/>
              <a:pathLst>
                <a:path w="32" h="93">
                  <a:moveTo>
                    <a:pt x="0" y="36"/>
                  </a:moveTo>
                  <a:lnTo>
                    <a:pt x="32" y="93"/>
                  </a:lnTo>
                  <a:lnTo>
                    <a:pt x="32" y="52"/>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5" name="Freeform 478"/>
            <p:cNvSpPr>
              <a:spLocks/>
            </p:cNvSpPr>
            <p:nvPr/>
          </p:nvSpPr>
          <p:spPr bwMode="auto">
            <a:xfrm>
              <a:off x="6635751" y="4476751"/>
              <a:ext cx="50800" cy="157163"/>
            </a:xfrm>
            <a:custGeom>
              <a:avLst/>
              <a:gdLst>
                <a:gd name="T0" fmla="*/ 0 w 32"/>
                <a:gd name="T1" fmla="*/ 35 h 99"/>
                <a:gd name="T2" fmla="*/ 32 w 32"/>
                <a:gd name="T3" fmla="*/ 99 h 99"/>
                <a:gd name="T4" fmla="*/ 32 w 32"/>
                <a:gd name="T5" fmla="*/ 59 h 99"/>
                <a:gd name="T6" fmla="*/ 0 w 32"/>
                <a:gd name="T7" fmla="*/ 0 h 99"/>
                <a:gd name="T8" fmla="*/ 0 w 32"/>
                <a:gd name="T9" fmla="*/ 35 h 99"/>
              </a:gdLst>
              <a:ahLst/>
              <a:cxnLst>
                <a:cxn ang="0">
                  <a:pos x="T0" y="T1"/>
                </a:cxn>
                <a:cxn ang="0">
                  <a:pos x="T2" y="T3"/>
                </a:cxn>
                <a:cxn ang="0">
                  <a:pos x="T4" y="T5"/>
                </a:cxn>
                <a:cxn ang="0">
                  <a:pos x="T6" y="T7"/>
                </a:cxn>
                <a:cxn ang="0">
                  <a:pos x="T8" y="T9"/>
                </a:cxn>
              </a:cxnLst>
              <a:rect l="0" t="0" r="r" b="b"/>
              <a:pathLst>
                <a:path w="32" h="99">
                  <a:moveTo>
                    <a:pt x="0" y="35"/>
                  </a:moveTo>
                  <a:lnTo>
                    <a:pt x="32" y="99"/>
                  </a:lnTo>
                  <a:lnTo>
                    <a:pt x="32" y="59"/>
                  </a:lnTo>
                  <a:lnTo>
                    <a:pt x="0" y="0"/>
                  </a:lnTo>
                  <a:lnTo>
                    <a:pt x="0" y="3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6" name="Freeform 479"/>
            <p:cNvSpPr>
              <a:spLocks/>
            </p:cNvSpPr>
            <p:nvPr/>
          </p:nvSpPr>
          <p:spPr bwMode="auto">
            <a:xfrm>
              <a:off x="6635751" y="4567238"/>
              <a:ext cx="50800" cy="169863"/>
            </a:xfrm>
            <a:custGeom>
              <a:avLst/>
              <a:gdLst>
                <a:gd name="T0" fmla="*/ 0 w 32"/>
                <a:gd name="T1" fmla="*/ 34 h 107"/>
                <a:gd name="T2" fmla="*/ 32 w 32"/>
                <a:gd name="T3" fmla="*/ 107 h 107"/>
                <a:gd name="T4" fmla="*/ 32 w 32"/>
                <a:gd name="T5" fmla="*/ 67 h 107"/>
                <a:gd name="T6" fmla="*/ 0 w 32"/>
                <a:gd name="T7" fmla="*/ 0 h 107"/>
                <a:gd name="T8" fmla="*/ 0 w 32"/>
                <a:gd name="T9" fmla="*/ 34 h 107"/>
              </a:gdLst>
              <a:ahLst/>
              <a:cxnLst>
                <a:cxn ang="0">
                  <a:pos x="T0" y="T1"/>
                </a:cxn>
                <a:cxn ang="0">
                  <a:pos x="T2" y="T3"/>
                </a:cxn>
                <a:cxn ang="0">
                  <a:pos x="T4" y="T5"/>
                </a:cxn>
                <a:cxn ang="0">
                  <a:pos x="T6" y="T7"/>
                </a:cxn>
                <a:cxn ang="0">
                  <a:pos x="T8" y="T9"/>
                </a:cxn>
              </a:cxnLst>
              <a:rect l="0" t="0" r="r" b="b"/>
              <a:pathLst>
                <a:path w="32" h="107">
                  <a:moveTo>
                    <a:pt x="0" y="34"/>
                  </a:moveTo>
                  <a:lnTo>
                    <a:pt x="32" y="107"/>
                  </a:lnTo>
                  <a:lnTo>
                    <a:pt x="32" y="67"/>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7" name="Freeform 481"/>
            <p:cNvSpPr>
              <a:spLocks/>
            </p:cNvSpPr>
            <p:nvPr/>
          </p:nvSpPr>
          <p:spPr bwMode="auto">
            <a:xfrm>
              <a:off x="6635751" y="4733926"/>
              <a:ext cx="50800" cy="192088"/>
            </a:xfrm>
            <a:custGeom>
              <a:avLst/>
              <a:gdLst>
                <a:gd name="T0" fmla="*/ 0 w 32"/>
                <a:gd name="T1" fmla="*/ 36 h 121"/>
                <a:gd name="T2" fmla="*/ 32 w 32"/>
                <a:gd name="T3" fmla="*/ 121 h 121"/>
                <a:gd name="T4" fmla="*/ 32 w 32"/>
                <a:gd name="T5" fmla="*/ 81 h 121"/>
                <a:gd name="T6" fmla="*/ 0 w 32"/>
                <a:gd name="T7" fmla="*/ 0 h 121"/>
                <a:gd name="T8" fmla="*/ 0 w 32"/>
                <a:gd name="T9" fmla="*/ 36 h 121"/>
              </a:gdLst>
              <a:ahLst/>
              <a:cxnLst>
                <a:cxn ang="0">
                  <a:pos x="T0" y="T1"/>
                </a:cxn>
                <a:cxn ang="0">
                  <a:pos x="T2" y="T3"/>
                </a:cxn>
                <a:cxn ang="0">
                  <a:pos x="T4" y="T5"/>
                </a:cxn>
                <a:cxn ang="0">
                  <a:pos x="T6" y="T7"/>
                </a:cxn>
                <a:cxn ang="0">
                  <a:pos x="T8" y="T9"/>
                </a:cxn>
              </a:cxnLst>
              <a:rect l="0" t="0" r="r" b="b"/>
              <a:pathLst>
                <a:path w="32" h="121">
                  <a:moveTo>
                    <a:pt x="0" y="36"/>
                  </a:moveTo>
                  <a:lnTo>
                    <a:pt x="32" y="121"/>
                  </a:lnTo>
                  <a:lnTo>
                    <a:pt x="32" y="81"/>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8" name="Freeform 482"/>
            <p:cNvSpPr>
              <a:spLocks/>
            </p:cNvSpPr>
            <p:nvPr/>
          </p:nvSpPr>
          <p:spPr bwMode="auto">
            <a:xfrm>
              <a:off x="6635751" y="4813301"/>
              <a:ext cx="50800" cy="203200"/>
            </a:xfrm>
            <a:custGeom>
              <a:avLst/>
              <a:gdLst>
                <a:gd name="T0" fmla="*/ 0 w 32"/>
                <a:gd name="T1" fmla="*/ 37 h 128"/>
                <a:gd name="T2" fmla="*/ 32 w 32"/>
                <a:gd name="T3" fmla="*/ 128 h 128"/>
                <a:gd name="T4" fmla="*/ 32 w 32"/>
                <a:gd name="T5" fmla="*/ 87 h 128"/>
                <a:gd name="T6" fmla="*/ 0 w 32"/>
                <a:gd name="T7" fmla="*/ 0 h 128"/>
                <a:gd name="T8" fmla="*/ 0 w 32"/>
                <a:gd name="T9" fmla="*/ 37 h 128"/>
              </a:gdLst>
              <a:ahLst/>
              <a:cxnLst>
                <a:cxn ang="0">
                  <a:pos x="T0" y="T1"/>
                </a:cxn>
                <a:cxn ang="0">
                  <a:pos x="T2" y="T3"/>
                </a:cxn>
                <a:cxn ang="0">
                  <a:pos x="T4" y="T5"/>
                </a:cxn>
                <a:cxn ang="0">
                  <a:pos x="T6" y="T7"/>
                </a:cxn>
                <a:cxn ang="0">
                  <a:pos x="T8" y="T9"/>
                </a:cxn>
              </a:cxnLst>
              <a:rect l="0" t="0" r="r" b="b"/>
              <a:pathLst>
                <a:path w="32" h="128">
                  <a:moveTo>
                    <a:pt x="0" y="37"/>
                  </a:moveTo>
                  <a:lnTo>
                    <a:pt x="32" y="128"/>
                  </a:lnTo>
                  <a:lnTo>
                    <a:pt x="32" y="87"/>
                  </a:lnTo>
                  <a:lnTo>
                    <a:pt x="0" y="0"/>
                  </a:lnTo>
                  <a:lnTo>
                    <a:pt x="0" y="3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9" name="Freeform 483"/>
            <p:cNvSpPr>
              <a:spLocks/>
            </p:cNvSpPr>
            <p:nvPr/>
          </p:nvSpPr>
          <p:spPr bwMode="auto">
            <a:xfrm>
              <a:off x="6635751" y="4903788"/>
              <a:ext cx="50800" cy="214313"/>
            </a:xfrm>
            <a:custGeom>
              <a:avLst/>
              <a:gdLst>
                <a:gd name="T0" fmla="*/ 0 w 32"/>
                <a:gd name="T1" fmla="*/ 36 h 135"/>
                <a:gd name="T2" fmla="*/ 32 w 32"/>
                <a:gd name="T3" fmla="*/ 135 h 135"/>
                <a:gd name="T4" fmla="*/ 32 w 32"/>
                <a:gd name="T5" fmla="*/ 95 h 135"/>
                <a:gd name="T6" fmla="*/ 0 w 32"/>
                <a:gd name="T7" fmla="*/ 0 h 135"/>
                <a:gd name="T8" fmla="*/ 0 w 32"/>
                <a:gd name="T9" fmla="*/ 36 h 135"/>
              </a:gdLst>
              <a:ahLst/>
              <a:cxnLst>
                <a:cxn ang="0">
                  <a:pos x="T0" y="T1"/>
                </a:cxn>
                <a:cxn ang="0">
                  <a:pos x="T2" y="T3"/>
                </a:cxn>
                <a:cxn ang="0">
                  <a:pos x="T4" y="T5"/>
                </a:cxn>
                <a:cxn ang="0">
                  <a:pos x="T6" y="T7"/>
                </a:cxn>
                <a:cxn ang="0">
                  <a:pos x="T8" y="T9"/>
                </a:cxn>
              </a:cxnLst>
              <a:rect l="0" t="0" r="r" b="b"/>
              <a:pathLst>
                <a:path w="32" h="135">
                  <a:moveTo>
                    <a:pt x="0" y="36"/>
                  </a:moveTo>
                  <a:lnTo>
                    <a:pt x="32" y="135"/>
                  </a:lnTo>
                  <a:lnTo>
                    <a:pt x="32" y="95"/>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0" name="Freeform 484"/>
            <p:cNvSpPr>
              <a:spLocks/>
            </p:cNvSpPr>
            <p:nvPr/>
          </p:nvSpPr>
          <p:spPr bwMode="auto">
            <a:xfrm>
              <a:off x="6635751" y="4984751"/>
              <a:ext cx="50800" cy="223838"/>
            </a:xfrm>
            <a:custGeom>
              <a:avLst/>
              <a:gdLst>
                <a:gd name="T0" fmla="*/ 0 w 32"/>
                <a:gd name="T1" fmla="*/ 34 h 141"/>
                <a:gd name="T2" fmla="*/ 32 w 32"/>
                <a:gd name="T3" fmla="*/ 141 h 141"/>
                <a:gd name="T4" fmla="*/ 32 w 32"/>
                <a:gd name="T5" fmla="*/ 101 h 141"/>
                <a:gd name="T6" fmla="*/ 0 w 32"/>
                <a:gd name="T7" fmla="*/ 0 h 141"/>
                <a:gd name="T8" fmla="*/ 0 w 32"/>
                <a:gd name="T9" fmla="*/ 34 h 141"/>
              </a:gdLst>
              <a:ahLst/>
              <a:cxnLst>
                <a:cxn ang="0">
                  <a:pos x="T0" y="T1"/>
                </a:cxn>
                <a:cxn ang="0">
                  <a:pos x="T2" y="T3"/>
                </a:cxn>
                <a:cxn ang="0">
                  <a:pos x="T4" y="T5"/>
                </a:cxn>
                <a:cxn ang="0">
                  <a:pos x="T6" y="T7"/>
                </a:cxn>
                <a:cxn ang="0">
                  <a:pos x="T8" y="T9"/>
                </a:cxn>
              </a:cxnLst>
              <a:rect l="0" t="0" r="r" b="b"/>
              <a:pathLst>
                <a:path w="32" h="141">
                  <a:moveTo>
                    <a:pt x="0" y="34"/>
                  </a:moveTo>
                  <a:lnTo>
                    <a:pt x="32" y="141"/>
                  </a:lnTo>
                  <a:lnTo>
                    <a:pt x="32" y="101"/>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1" name="Freeform 485"/>
            <p:cNvSpPr>
              <a:spLocks/>
            </p:cNvSpPr>
            <p:nvPr/>
          </p:nvSpPr>
          <p:spPr bwMode="auto">
            <a:xfrm>
              <a:off x="6635751" y="5073651"/>
              <a:ext cx="50800" cy="238125"/>
            </a:xfrm>
            <a:custGeom>
              <a:avLst/>
              <a:gdLst>
                <a:gd name="T0" fmla="*/ 0 w 32"/>
                <a:gd name="T1" fmla="*/ 34 h 150"/>
                <a:gd name="T2" fmla="*/ 32 w 32"/>
                <a:gd name="T3" fmla="*/ 150 h 150"/>
                <a:gd name="T4" fmla="*/ 32 w 32"/>
                <a:gd name="T5" fmla="*/ 109 h 150"/>
                <a:gd name="T6" fmla="*/ 0 w 32"/>
                <a:gd name="T7" fmla="*/ 0 h 150"/>
                <a:gd name="T8" fmla="*/ 0 w 32"/>
                <a:gd name="T9" fmla="*/ 34 h 150"/>
              </a:gdLst>
              <a:ahLst/>
              <a:cxnLst>
                <a:cxn ang="0">
                  <a:pos x="T0" y="T1"/>
                </a:cxn>
                <a:cxn ang="0">
                  <a:pos x="T2" y="T3"/>
                </a:cxn>
                <a:cxn ang="0">
                  <a:pos x="T4" y="T5"/>
                </a:cxn>
                <a:cxn ang="0">
                  <a:pos x="T6" y="T7"/>
                </a:cxn>
                <a:cxn ang="0">
                  <a:pos x="T8" y="T9"/>
                </a:cxn>
              </a:cxnLst>
              <a:rect l="0" t="0" r="r" b="b"/>
              <a:pathLst>
                <a:path w="32" h="150">
                  <a:moveTo>
                    <a:pt x="0" y="34"/>
                  </a:moveTo>
                  <a:lnTo>
                    <a:pt x="32" y="150"/>
                  </a:lnTo>
                  <a:lnTo>
                    <a:pt x="32" y="109"/>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2" name="Freeform 486"/>
            <p:cNvSpPr>
              <a:spLocks/>
            </p:cNvSpPr>
            <p:nvPr/>
          </p:nvSpPr>
          <p:spPr bwMode="auto">
            <a:xfrm>
              <a:off x="6635751" y="5151438"/>
              <a:ext cx="50800" cy="249238"/>
            </a:xfrm>
            <a:custGeom>
              <a:avLst/>
              <a:gdLst>
                <a:gd name="T0" fmla="*/ 0 w 32"/>
                <a:gd name="T1" fmla="*/ 36 h 157"/>
                <a:gd name="T2" fmla="*/ 32 w 32"/>
                <a:gd name="T3" fmla="*/ 157 h 157"/>
                <a:gd name="T4" fmla="*/ 32 w 32"/>
                <a:gd name="T5" fmla="*/ 117 h 157"/>
                <a:gd name="T6" fmla="*/ 0 w 32"/>
                <a:gd name="T7" fmla="*/ 0 h 157"/>
                <a:gd name="T8" fmla="*/ 0 w 32"/>
                <a:gd name="T9" fmla="*/ 36 h 157"/>
              </a:gdLst>
              <a:ahLst/>
              <a:cxnLst>
                <a:cxn ang="0">
                  <a:pos x="T0" y="T1"/>
                </a:cxn>
                <a:cxn ang="0">
                  <a:pos x="T2" y="T3"/>
                </a:cxn>
                <a:cxn ang="0">
                  <a:pos x="T4" y="T5"/>
                </a:cxn>
                <a:cxn ang="0">
                  <a:pos x="T6" y="T7"/>
                </a:cxn>
                <a:cxn ang="0">
                  <a:pos x="T8" y="T9"/>
                </a:cxn>
              </a:cxnLst>
              <a:rect l="0" t="0" r="r" b="b"/>
              <a:pathLst>
                <a:path w="32" h="157">
                  <a:moveTo>
                    <a:pt x="0" y="36"/>
                  </a:moveTo>
                  <a:lnTo>
                    <a:pt x="32" y="157"/>
                  </a:lnTo>
                  <a:lnTo>
                    <a:pt x="32" y="117"/>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3" name="Freeform 487"/>
            <p:cNvSpPr>
              <a:spLocks/>
            </p:cNvSpPr>
            <p:nvPr/>
          </p:nvSpPr>
          <p:spPr bwMode="auto">
            <a:xfrm>
              <a:off x="6635751" y="5240338"/>
              <a:ext cx="50800" cy="263525"/>
            </a:xfrm>
            <a:custGeom>
              <a:avLst/>
              <a:gdLst>
                <a:gd name="T0" fmla="*/ 0 w 32"/>
                <a:gd name="T1" fmla="*/ 37 h 166"/>
                <a:gd name="T2" fmla="*/ 32 w 32"/>
                <a:gd name="T3" fmla="*/ 166 h 166"/>
                <a:gd name="T4" fmla="*/ 32 w 32"/>
                <a:gd name="T5" fmla="*/ 125 h 166"/>
                <a:gd name="T6" fmla="*/ 0 w 32"/>
                <a:gd name="T7" fmla="*/ 0 h 166"/>
                <a:gd name="T8" fmla="*/ 0 w 32"/>
                <a:gd name="T9" fmla="*/ 37 h 166"/>
              </a:gdLst>
              <a:ahLst/>
              <a:cxnLst>
                <a:cxn ang="0">
                  <a:pos x="T0" y="T1"/>
                </a:cxn>
                <a:cxn ang="0">
                  <a:pos x="T2" y="T3"/>
                </a:cxn>
                <a:cxn ang="0">
                  <a:pos x="T4" y="T5"/>
                </a:cxn>
                <a:cxn ang="0">
                  <a:pos x="T6" y="T7"/>
                </a:cxn>
                <a:cxn ang="0">
                  <a:pos x="T8" y="T9"/>
                </a:cxn>
              </a:cxnLst>
              <a:rect l="0" t="0" r="r" b="b"/>
              <a:pathLst>
                <a:path w="32" h="166">
                  <a:moveTo>
                    <a:pt x="0" y="37"/>
                  </a:moveTo>
                  <a:lnTo>
                    <a:pt x="32" y="166"/>
                  </a:lnTo>
                  <a:lnTo>
                    <a:pt x="32" y="125"/>
                  </a:lnTo>
                  <a:lnTo>
                    <a:pt x="0" y="0"/>
                  </a:lnTo>
                  <a:lnTo>
                    <a:pt x="0" y="3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4" name="Freeform 488"/>
            <p:cNvSpPr>
              <a:spLocks/>
            </p:cNvSpPr>
            <p:nvPr/>
          </p:nvSpPr>
          <p:spPr bwMode="auto">
            <a:xfrm>
              <a:off x="6635751" y="5321301"/>
              <a:ext cx="50800" cy="271463"/>
            </a:xfrm>
            <a:custGeom>
              <a:avLst/>
              <a:gdLst>
                <a:gd name="T0" fmla="*/ 0 w 32"/>
                <a:gd name="T1" fmla="*/ 34 h 171"/>
                <a:gd name="T2" fmla="*/ 32 w 32"/>
                <a:gd name="T3" fmla="*/ 171 h 171"/>
                <a:gd name="T4" fmla="*/ 32 w 32"/>
                <a:gd name="T5" fmla="*/ 131 h 171"/>
                <a:gd name="T6" fmla="*/ 0 w 32"/>
                <a:gd name="T7" fmla="*/ 0 h 171"/>
                <a:gd name="T8" fmla="*/ 0 w 32"/>
                <a:gd name="T9" fmla="*/ 34 h 171"/>
              </a:gdLst>
              <a:ahLst/>
              <a:cxnLst>
                <a:cxn ang="0">
                  <a:pos x="T0" y="T1"/>
                </a:cxn>
                <a:cxn ang="0">
                  <a:pos x="T2" y="T3"/>
                </a:cxn>
                <a:cxn ang="0">
                  <a:pos x="T4" y="T5"/>
                </a:cxn>
                <a:cxn ang="0">
                  <a:pos x="T6" y="T7"/>
                </a:cxn>
                <a:cxn ang="0">
                  <a:pos x="T8" y="T9"/>
                </a:cxn>
              </a:cxnLst>
              <a:rect l="0" t="0" r="r" b="b"/>
              <a:pathLst>
                <a:path w="32" h="171">
                  <a:moveTo>
                    <a:pt x="0" y="34"/>
                  </a:moveTo>
                  <a:lnTo>
                    <a:pt x="32" y="171"/>
                  </a:lnTo>
                  <a:lnTo>
                    <a:pt x="32" y="131"/>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5" name="Freeform 490"/>
            <p:cNvSpPr>
              <a:spLocks/>
            </p:cNvSpPr>
            <p:nvPr/>
          </p:nvSpPr>
          <p:spPr bwMode="auto">
            <a:xfrm>
              <a:off x="6635751" y="5487988"/>
              <a:ext cx="50800" cy="295275"/>
            </a:xfrm>
            <a:custGeom>
              <a:avLst/>
              <a:gdLst>
                <a:gd name="T0" fmla="*/ 0 w 32"/>
                <a:gd name="T1" fmla="*/ 36 h 186"/>
                <a:gd name="T2" fmla="*/ 32 w 32"/>
                <a:gd name="T3" fmla="*/ 186 h 186"/>
                <a:gd name="T4" fmla="*/ 32 w 32"/>
                <a:gd name="T5" fmla="*/ 145 h 186"/>
                <a:gd name="T6" fmla="*/ 0 w 32"/>
                <a:gd name="T7" fmla="*/ 0 h 186"/>
                <a:gd name="T8" fmla="*/ 0 w 32"/>
                <a:gd name="T9" fmla="*/ 36 h 186"/>
              </a:gdLst>
              <a:ahLst/>
              <a:cxnLst>
                <a:cxn ang="0">
                  <a:pos x="T0" y="T1"/>
                </a:cxn>
                <a:cxn ang="0">
                  <a:pos x="T2" y="T3"/>
                </a:cxn>
                <a:cxn ang="0">
                  <a:pos x="T4" y="T5"/>
                </a:cxn>
                <a:cxn ang="0">
                  <a:pos x="T6" y="T7"/>
                </a:cxn>
                <a:cxn ang="0">
                  <a:pos x="T8" y="T9"/>
                </a:cxn>
              </a:cxnLst>
              <a:rect l="0" t="0" r="r" b="b"/>
              <a:pathLst>
                <a:path w="32" h="186">
                  <a:moveTo>
                    <a:pt x="0" y="36"/>
                  </a:moveTo>
                  <a:lnTo>
                    <a:pt x="32" y="186"/>
                  </a:lnTo>
                  <a:lnTo>
                    <a:pt x="32" y="145"/>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6" name="Freeform 492"/>
            <p:cNvSpPr>
              <a:spLocks/>
            </p:cNvSpPr>
            <p:nvPr/>
          </p:nvSpPr>
          <p:spPr bwMode="auto">
            <a:xfrm>
              <a:off x="6635751" y="5657851"/>
              <a:ext cx="50800" cy="317500"/>
            </a:xfrm>
            <a:custGeom>
              <a:avLst/>
              <a:gdLst>
                <a:gd name="T0" fmla="*/ 0 w 32"/>
                <a:gd name="T1" fmla="*/ 36 h 200"/>
                <a:gd name="T2" fmla="*/ 32 w 32"/>
                <a:gd name="T3" fmla="*/ 200 h 200"/>
                <a:gd name="T4" fmla="*/ 32 w 32"/>
                <a:gd name="T5" fmla="*/ 159 h 200"/>
                <a:gd name="T6" fmla="*/ 0 w 32"/>
                <a:gd name="T7" fmla="*/ 0 h 200"/>
                <a:gd name="T8" fmla="*/ 0 w 32"/>
                <a:gd name="T9" fmla="*/ 36 h 200"/>
              </a:gdLst>
              <a:ahLst/>
              <a:cxnLst>
                <a:cxn ang="0">
                  <a:pos x="T0" y="T1"/>
                </a:cxn>
                <a:cxn ang="0">
                  <a:pos x="T2" y="T3"/>
                </a:cxn>
                <a:cxn ang="0">
                  <a:pos x="T4" y="T5"/>
                </a:cxn>
                <a:cxn ang="0">
                  <a:pos x="T6" y="T7"/>
                </a:cxn>
                <a:cxn ang="0">
                  <a:pos x="T8" y="T9"/>
                </a:cxn>
              </a:cxnLst>
              <a:rect l="0" t="0" r="r" b="b"/>
              <a:pathLst>
                <a:path w="32" h="200">
                  <a:moveTo>
                    <a:pt x="0" y="36"/>
                  </a:moveTo>
                  <a:lnTo>
                    <a:pt x="32" y="200"/>
                  </a:lnTo>
                  <a:lnTo>
                    <a:pt x="32" y="159"/>
                  </a:lnTo>
                  <a:lnTo>
                    <a:pt x="0" y="0"/>
                  </a:lnTo>
                  <a:lnTo>
                    <a:pt x="0" y="3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7" name="Freeform 493"/>
            <p:cNvSpPr>
              <a:spLocks/>
            </p:cNvSpPr>
            <p:nvPr/>
          </p:nvSpPr>
          <p:spPr bwMode="auto">
            <a:xfrm>
              <a:off x="6635751" y="5746751"/>
              <a:ext cx="50800" cy="330200"/>
            </a:xfrm>
            <a:custGeom>
              <a:avLst/>
              <a:gdLst>
                <a:gd name="T0" fmla="*/ 0 w 32"/>
                <a:gd name="T1" fmla="*/ 37 h 208"/>
                <a:gd name="T2" fmla="*/ 32 w 32"/>
                <a:gd name="T3" fmla="*/ 208 h 208"/>
                <a:gd name="T4" fmla="*/ 32 w 32"/>
                <a:gd name="T5" fmla="*/ 168 h 208"/>
                <a:gd name="T6" fmla="*/ 0 w 32"/>
                <a:gd name="T7" fmla="*/ 0 h 208"/>
                <a:gd name="T8" fmla="*/ 0 w 32"/>
                <a:gd name="T9" fmla="*/ 37 h 208"/>
              </a:gdLst>
              <a:ahLst/>
              <a:cxnLst>
                <a:cxn ang="0">
                  <a:pos x="T0" y="T1"/>
                </a:cxn>
                <a:cxn ang="0">
                  <a:pos x="T2" y="T3"/>
                </a:cxn>
                <a:cxn ang="0">
                  <a:pos x="T4" y="T5"/>
                </a:cxn>
                <a:cxn ang="0">
                  <a:pos x="T6" y="T7"/>
                </a:cxn>
                <a:cxn ang="0">
                  <a:pos x="T8" y="T9"/>
                </a:cxn>
              </a:cxnLst>
              <a:rect l="0" t="0" r="r" b="b"/>
              <a:pathLst>
                <a:path w="32" h="208">
                  <a:moveTo>
                    <a:pt x="0" y="37"/>
                  </a:moveTo>
                  <a:lnTo>
                    <a:pt x="32" y="208"/>
                  </a:lnTo>
                  <a:lnTo>
                    <a:pt x="32" y="168"/>
                  </a:lnTo>
                  <a:lnTo>
                    <a:pt x="0" y="0"/>
                  </a:lnTo>
                  <a:lnTo>
                    <a:pt x="0" y="3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8" name="Freeform 494"/>
            <p:cNvSpPr>
              <a:spLocks/>
            </p:cNvSpPr>
            <p:nvPr/>
          </p:nvSpPr>
          <p:spPr bwMode="auto">
            <a:xfrm>
              <a:off x="6635751" y="5827713"/>
              <a:ext cx="50800" cy="339725"/>
            </a:xfrm>
            <a:custGeom>
              <a:avLst/>
              <a:gdLst>
                <a:gd name="T0" fmla="*/ 0 w 32"/>
                <a:gd name="T1" fmla="*/ 34 h 214"/>
                <a:gd name="T2" fmla="*/ 32 w 32"/>
                <a:gd name="T3" fmla="*/ 214 h 214"/>
                <a:gd name="T4" fmla="*/ 32 w 32"/>
                <a:gd name="T5" fmla="*/ 174 h 214"/>
                <a:gd name="T6" fmla="*/ 0 w 32"/>
                <a:gd name="T7" fmla="*/ 0 h 214"/>
                <a:gd name="T8" fmla="*/ 0 w 32"/>
                <a:gd name="T9" fmla="*/ 34 h 214"/>
              </a:gdLst>
              <a:ahLst/>
              <a:cxnLst>
                <a:cxn ang="0">
                  <a:pos x="T0" y="T1"/>
                </a:cxn>
                <a:cxn ang="0">
                  <a:pos x="T2" y="T3"/>
                </a:cxn>
                <a:cxn ang="0">
                  <a:pos x="T4" y="T5"/>
                </a:cxn>
                <a:cxn ang="0">
                  <a:pos x="T6" y="T7"/>
                </a:cxn>
                <a:cxn ang="0">
                  <a:pos x="T8" y="T9"/>
                </a:cxn>
              </a:cxnLst>
              <a:rect l="0" t="0" r="r" b="b"/>
              <a:pathLst>
                <a:path w="32" h="214">
                  <a:moveTo>
                    <a:pt x="0" y="34"/>
                  </a:moveTo>
                  <a:lnTo>
                    <a:pt x="32" y="214"/>
                  </a:lnTo>
                  <a:lnTo>
                    <a:pt x="32" y="174"/>
                  </a:lnTo>
                  <a:lnTo>
                    <a:pt x="0" y="0"/>
                  </a:lnTo>
                  <a:lnTo>
                    <a:pt x="0" y="3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9" name="Freeform 495"/>
            <p:cNvSpPr>
              <a:spLocks/>
            </p:cNvSpPr>
            <p:nvPr/>
          </p:nvSpPr>
          <p:spPr bwMode="auto">
            <a:xfrm>
              <a:off x="6726239" y="2944813"/>
              <a:ext cx="38100" cy="223838"/>
            </a:xfrm>
            <a:custGeom>
              <a:avLst/>
              <a:gdLst>
                <a:gd name="T0" fmla="*/ 0 w 24"/>
                <a:gd name="T1" fmla="*/ 141 h 141"/>
                <a:gd name="T2" fmla="*/ 24 w 24"/>
                <a:gd name="T3" fmla="*/ 115 h 141"/>
                <a:gd name="T4" fmla="*/ 24 w 24"/>
                <a:gd name="T5" fmla="*/ 0 h 141"/>
                <a:gd name="T6" fmla="*/ 0 w 24"/>
                <a:gd name="T7" fmla="*/ 34 h 141"/>
                <a:gd name="T8" fmla="*/ 0 w 24"/>
                <a:gd name="T9" fmla="*/ 141 h 141"/>
              </a:gdLst>
              <a:ahLst/>
              <a:cxnLst>
                <a:cxn ang="0">
                  <a:pos x="T0" y="T1"/>
                </a:cxn>
                <a:cxn ang="0">
                  <a:pos x="T2" y="T3"/>
                </a:cxn>
                <a:cxn ang="0">
                  <a:pos x="T4" y="T5"/>
                </a:cxn>
                <a:cxn ang="0">
                  <a:pos x="T6" y="T7"/>
                </a:cxn>
                <a:cxn ang="0">
                  <a:pos x="T8" y="T9"/>
                </a:cxn>
              </a:cxnLst>
              <a:rect l="0" t="0" r="r" b="b"/>
              <a:pathLst>
                <a:path w="24" h="141">
                  <a:moveTo>
                    <a:pt x="0" y="141"/>
                  </a:moveTo>
                  <a:lnTo>
                    <a:pt x="24" y="115"/>
                  </a:lnTo>
                  <a:lnTo>
                    <a:pt x="24" y="0"/>
                  </a:lnTo>
                  <a:lnTo>
                    <a:pt x="0" y="34"/>
                  </a:lnTo>
                  <a:lnTo>
                    <a:pt x="0" y="14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0" name="Rectangle 496"/>
            <p:cNvSpPr>
              <a:spLocks noChangeArrowheads="1"/>
            </p:cNvSpPr>
            <p:nvPr/>
          </p:nvSpPr>
          <p:spPr bwMode="auto">
            <a:xfrm>
              <a:off x="6764339" y="2944813"/>
              <a:ext cx="217488" cy="192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1" name="Rectangle 497"/>
            <p:cNvSpPr>
              <a:spLocks noChangeArrowheads="1"/>
            </p:cNvSpPr>
            <p:nvPr/>
          </p:nvSpPr>
          <p:spPr bwMode="auto">
            <a:xfrm>
              <a:off x="5840414" y="3303588"/>
              <a:ext cx="628650"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2" name="Rectangle 498"/>
            <p:cNvSpPr>
              <a:spLocks noChangeArrowheads="1"/>
            </p:cNvSpPr>
            <p:nvPr/>
          </p:nvSpPr>
          <p:spPr bwMode="auto">
            <a:xfrm>
              <a:off x="5840414" y="3406776"/>
              <a:ext cx="628650"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3" name="Rectangle 499"/>
            <p:cNvSpPr>
              <a:spLocks noChangeArrowheads="1"/>
            </p:cNvSpPr>
            <p:nvPr/>
          </p:nvSpPr>
          <p:spPr bwMode="auto">
            <a:xfrm>
              <a:off x="5840414" y="3521076"/>
              <a:ext cx="628650"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4" name="Rectangle 500"/>
            <p:cNvSpPr>
              <a:spLocks noChangeArrowheads="1"/>
            </p:cNvSpPr>
            <p:nvPr/>
          </p:nvSpPr>
          <p:spPr bwMode="auto">
            <a:xfrm>
              <a:off x="5726114" y="3649663"/>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5" name="Rectangle 502"/>
            <p:cNvSpPr>
              <a:spLocks noChangeArrowheads="1"/>
            </p:cNvSpPr>
            <p:nvPr/>
          </p:nvSpPr>
          <p:spPr bwMode="auto">
            <a:xfrm>
              <a:off x="5726114" y="3906838"/>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6" name="Rectangle 503"/>
            <p:cNvSpPr>
              <a:spLocks noChangeArrowheads="1"/>
            </p:cNvSpPr>
            <p:nvPr/>
          </p:nvSpPr>
          <p:spPr bwMode="auto">
            <a:xfrm>
              <a:off x="5726114" y="4035426"/>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7" name="Rectangle 504"/>
            <p:cNvSpPr>
              <a:spLocks noChangeArrowheads="1"/>
            </p:cNvSpPr>
            <p:nvPr/>
          </p:nvSpPr>
          <p:spPr bwMode="auto">
            <a:xfrm>
              <a:off x="5726114" y="4162426"/>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8" name="Rectangle 505"/>
            <p:cNvSpPr>
              <a:spLocks noChangeArrowheads="1"/>
            </p:cNvSpPr>
            <p:nvPr/>
          </p:nvSpPr>
          <p:spPr bwMode="auto">
            <a:xfrm>
              <a:off x="5726114" y="4291013"/>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29" name="Rectangle 506"/>
            <p:cNvSpPr>
              <a:spLocks noChangeArrowheads="1"/>
            </p:cNvSpPr>
            <p:nvPr/>
          </p:nvSpPr>
          <p:spPr bwMode="auto">
            <a:xfrm>
              <a:off x="5726114" y="4419601"/>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0" name="Rectangle 507"/>
            <p:cNvSpPr>
              <a:spLocks noChangeArrowheads="1"/>
            </p:cNvSpPr>
            <p:nvPr/>
          </p:nvSpPr>
          <p:spPr bwMode="auto">
            <a:xfrm>
              <a:off x="5726114" y="4548188"/>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1" name="Rectangle 508"/>
            <p:cNvSpPr>
              <a:spLocks noChangeArrowheads="1"/>
            </p:cNvSpPr>
            <p:nvPr/>
          </p:nvSpPr>
          <p:spPr bwMode="auto">
            <a:xfrm>
              <a:off x="5726114" y="4740276"/>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2" name="Rectangle 509"/>
            <p:cNvSpPr>
              <a:spLocks noChangeArrowheads="1"/>
            </p:cNvSpPr>
            <p:nvPr/>
          </p:nvSpPr>
          <p:spPr bwMode="auto">
            <a:xfrm>
              <a:off x="5726114" y="4868863"/>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3" name="Rectangle 510"/>
            <p:cNvSpPr>
              <a:spLocks noChangeArrowheads="1"/>
            </p:cNvSpPr>
            <p:nvPr/>
          </p:nvSpPr>
          <p:spPr bwMode="auto">
            <a:xfrm>
              <a:off x="5726114" y="4997451"/>
              <a:ext cx="182880"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4" name="Rectangle 511"/>
            <p:cNvSpPr>
              <a:spLocks noChangeArrowheads="1"/>
            </p:cNvSpPr>
            <p:nvPr/>
          </p:nvSpPr>
          <p:spPr bwMode="auto">
            <a:xfrm>
              <a:off x="5726114" y="5124451"/>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5" name="Rectangle 512"/>
            <p:cNvSpPr>
              <a:spLocks noChangeArrowheads="1"/>
            </p:cNvSpPr>
            <p:nvPr/>
          </p:nvSpPr>
          <p:spPr bwMode="auto">
            <a:xfrm>
              <a:off x="5726114" y="5253038"/>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6" name="Rectangle 513"/>
            <p:cNvSpPr>
              <a:spLocks noChangeArrowheads="1"/>
            </p:cNvSpPr>
            <p:nvPr/>
          </p:nvSpPr>
          <p:spPr bwMode="auto">
            <a:xfrm>
              <a:off x="5726114" y="5381626"/>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7" name="Rectangle 514"/>
            <p:cNvSpPr>
              <a:spLocks noChangeArrowheads="1"/>
            </p:cNvSpPr>
            <p:nvPr/>
          </p:nvSpPr>
          <p:spPr bwMode="auto">
            <a:xfrm>
              <a:off x="5726114" y="5510213"/>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8" name="Rectangle 515"/>
            <p:cNvSpPr>
              <a:spLocks noChangeArrowheads="1"/>
            </p:cNvSpPr>
            <p:nvPr/>
          </p:nvSpPr>
          <p:spPr bwMode="auto">
            <a:xfrm>
              <a:off x="5726114" y="5638801"/>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39" name="Rectangle 516"/>
            <p:cNvSpPr>
              <a:spLocks noChangeArrowheads="1"/>
            </p:cNvSpPr>
            <p:nvPr/>
          </p:nvSpPr>
          <p:spPr bwMode="auto">
            <a:xfrm>
              <a:off x="5726114" y="5856288"/>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0" name="Rectangle 517"/>
            <p:cNvSpPr>
              <a:spLocks noChangeArrowheads="1"/>
            </p:cNvSpPr>
            <p:nvPr/>
          </p:nvSpPr>
          <p:spPr bwMode="auto">
            <a:xfrm>
              <a:off x="5726114" y="5984876"/>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1" name="Rectangle 518"/>
            <p:cNvSpPr>
              <a:spLocks noChangeArrowheads="1"/>
            </p:cNvSpPr>
            <p:nvPr/>
          </p:nvSpPr>
          <p:spPr bwMode="auto">
            <a:xfrm>
              <a:off x="5726114" y="6113463"/>
              <a:ext cx="858838" cy="1016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2" name="Rectangle 520"/>
            <p:cNvSpPr>
              <a:spLocks noChangeArrowheads="1"/>
            </p:cNvSpPr>
            <p:nvPr/>
          </p:nvSpPr>
          <p:spPr bwMode="auto">
            <a:xfrm>
              <a:off x="5726114" y="6369051"/>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3" name="Rectangle 521"/>
            <p:cNvSpPr>
              <a:spLocks noChangeArrowheads="1"/>
            </p:cNvSpPr>
            <p:nvPr/>
          </p:nvSpPr>
          <p:spPr bwMode="auto">
            <a:xfrm>
              <a:off x="5726114" y="6497638"/>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4" name="Rectangle 524"/>
            <p:cNvSpPr>
              <a:spLocks noChangeArrowheads="1"/>
            </p:cNvSpPr>
            <p:nvPr/>
          </p:nvSpPr>
          <p:spPr bwMode="auto">
            <a:xfrm>
              <a:off x="5726114" y="6850713"/>
              <a:ext cx="858838" cy="1031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5" name="Rectangle 525"/>
            <p:cNvSpPr>
              <a:spLocks noChangeArrowheads="1"/>
            </p:cNvSpPr>
            <p:nvPr/>
          </p:nvSpPr>
          <p:spPr bwMode="auto">
            <a:xfrm>
              <a:off x="5059364" y="2790826"/>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6" name="Rectangle 526"/>
            <p:cNvSpPr>
              <a:spLocks noChangeArrowheads="1"/>
            </p:cNvSpPr>
            <p:nvPr/>
          </p:nvSpPr>
          <p:spPr bwMode="auto">
            <a:xfrm>
              <a:off x="5059364" y="2944813"/>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7" name="Rectangle 527"/>
            <p:cNvSpPr>
              <a:spLocks noChangeArrowheads="1"/>
            </p:cNvSpPr>
            <p:nvPr/>
          </p:nvSpPr>
          <p:spPr bwMode="auto">
            <a:xfrm>
              <a:off x="5059364" y="3111501"/>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8" name="Rectangle 529"/>
            <p:cNvSpPr>
              <a:spLocks noChangeArrowheads="1"/>
            </p:cNvSpPr>
            <p:nvPr/>
          </p:nvSpPr>
          <p:spPr bwMode="auto">
            <a:xfrm>
              <a:off x="5059364" y="3432176"/>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9" name="Rectangle 531"/>
            <p:cNvSpPr>
              <a:spLocks noChangeArrowheads="1"/>
            </p:cNvSpPr>
            <p:nvPr/>
          </p:nvSpPr>
          <p:spPr bwMode="auto">
            <a:xfrm>
              <a:off x="5059364" y="3740151"/>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0" name="Rectangle 532"/>
            <p:cNvSpPr>
              <a:spLocks noChangeArrowheads="1"/>
            </p:cNvSpPr>
            <p:nvPr/>
          </p:nvSpPr>
          <p:spPr bwMode="auto">
            <a:xfrm>
              <a:off x="5059364" y="3906838"/>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1" name="Rectangle 533"/>
            <p:cNvSpPr>
              <a:spLocks noChangeArrowheads="1"/>
            </p:cNvSpPr>
            <p:nvPr/>
          </p:nvSpPr>
          <p:spPr bwMode="auto">
            <a:xfrm>
              <a:off x="5059364" y="4060826"/>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2" name="Rectangle 534"/>
            <p:cNvSpPr>
              <a:spLocks noChangeArrowheads="1"/>
            </p:cNvSpPr>
            <p:nvPr/>
          </p:nvSpPr>
          <p:spPr bwMode="auto">
            <a:xfrm>
              <a:off x="5059364" y="4227513"/>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3" name="Rectangle 535"/>
            <p:cNvSpPr>
              <a:spLocks noChangeArrowheads="1"/>
            </p:cNvSpPr>
            <p:nvPr/>
          </p:nvSpPr>
          <p:spPr bwMode="auto">
            <a:xfrm>
              <a:off x="5059364" y="4381501"/>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4" name="Rectangle 536"/>
            <p:cNvSpPr>
              <a:spLocks noChangeArrowheads="1"/>
            </p:cNvSpPr>
            <p:nvPr/>
          </p:nvSpPr>
          <p:spPr bwMode="auto">
            <a:xfrm>
              <a:off x="5059364" y="4548188"/>
              <a:ext cx="255588"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5" name="Rectangle 537"/>
            <p:cNvSpPr>
              <a:spLocks noChangeArrowheads="1"/>
            </p:cNvSpPr>
            <p:nvPr/>
          </p:nvSpPr>
          <p:spPr bwMode="auto">
            <a:xfrm>
              <a:off x="5059364" y="4702176"/>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6" name="Rectangle 538"/>
            <p:cNvSpPr>
              <a:spLocks noChangeArrowheads="1"/>
            </p:cNvSpPr>
            <p:nvPr/>
          </p:nvSpPr>
          <p:spPr bwMode="auto">
            <a:xfrm>
              <a:off x="5059364" y="4856163"/>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7" name="Rectangle 540"/>
            <p:cNvSpPr>
              <a:spLocks noChangeArrowheads="1"/>
            </p:cNvSpPr>
            <p:nvPr/>
          </p:nvSpPr>
          <p:spPr bwMode="auto">
            <a:xfrm>
              <a:off x="5059364" y="5176838"/>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8" name="Rectangle 541"/>
            <p:cNvSpPr>
              <a:spLocks noChangeArrowheads="1"/>
            </p:cNvSpPr>
            <p:nvPr/>
          </p:nvSpPr>
          <p:spPr bwMode="auto">
            <a:xfrm>
              <a:off x="5059364" y="5343526"/>
              <a:ext cx="255588"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9" name="Rectangle 542"/>
            <p:cNvSpPr>
              <a:spLocks noChangeArrowheads="1"/>
            </p:cNvSpPr>
            <p:nvPr/>
          </p:nvSpPr>
          <p:spPr bwMode="auto">
            <a:xfrm>
              <a:off x="5059364" y="5497513"/>
              <a:ext cx="255588"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0" name="Freeform 543"/>
            <p:cNvSpPr>
              <a:spLocks/>
            </p:cNvSpPr>
            <p:nvPr/>
          </p:nvSpPr>
          <p:spPr bwMode="auto">
            <a:xfrm>
              <a:off x="5314951" y="2794001"/>
              <a:ext cx="115888" cy="198438"/>
            </a:xfrm>
            <a:custGeom>
              <a:avLst/>
              <a:gdLst>
                <a:gd name="T0" fmla="*/ 73 w 73"/>
                <a:gd name="T1" fmla="*/ 125 h 125"/>
                <a:gd name="T2" fmla="*/ 0 w 73"/>
                <a:gd name="T3" fmla="*/ 70 h 125"/>
                <a:gd name="T4" fmla="*/ 0 w 73"/>
                <a:gd name="T5" fmla="*/ 0 h 125"/>
                <a:gd name="T6" fmla="*/ 73 w 73"/>
                <a:gd name="T7" fmla="*/ 60 h 125"/>
                <a:gd name="T8" fmla="*/ 73 w 73"/>
                <a:gd name="T9" fmla="*/ 125 h 125"/>
              </a:gdLst>
              <a:ahLst/>
              <a:cxnLst>
                <a:cxn ang="0">
                  <a:pos x="T0" y="T1"/>
                </a:cxn>
                <a:cxn ang="0">
                  <a:pos x="T2" y="T3"/>
                </a:cxn>
                <a:cxn ang="0">
                  <a:pos x="T4" y="T5"/>
                </a:cxn>
                <a:cxn ang="0">
                  <a:pos x="T6" y="T7"/>
                </a:cxn>
                <a:cxn ang="0">
                  <a:pos x="T8" y="T9"/>
                </a:cxn>
              </a:cxnLst>
              <a:rect l="0" t="0" r="r" b="b"/>
              <a:pathLst>
                <a:path w="73" h="125">
                  <a:moveTo>
                    <a:pt x="73" y="125"/>
                  </a:moveTo>
                  <a:lnTo>
                    <a:pt x="0" y="70"/>
                  </a:lnTo>
                  <a:lnTo>
                    <a:pt x="0" y="0"/>
                  </a:lnTo>
                  <a:lnTo>
                    <a:pt x="73" y="60"/>
                  </a:lnTo>
                  <a:lnTo>
                    <a:pt x="73" y="12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1" name="Freeform 544"/>
            <p:cNvSpPr>
              <a:spLocks/>
            </p:cNvSpPr>
            <p:nvPr/>
          </p:nvSpPr>
          <p:spPr bwMode="auto">
            <a:xfrm>
              <a:off x="5314951" y="2944813"/>
              <a:ext cx="115888" cy="182563"/>
            </a:xfrm>
            <a:custGeom>
              <a:avLst/>
              <a:gdLst>
                <a:gd name="T0" fmla="*/ 73 w 73"/>
                <a:gd name="T1" fmla="*/ 115 h 115"/>
                <a:gd name="T2" fmla="*/ 0 w 73"/>
                <a:gd name="T3" fmla="*/ 72 h 115"/>
                <a:gd name="T4" fmla="*/ 0 w 73"/>
                <a:gd name="T5" fmla="*/ 0 h 115"/>
                <a:gd name="T6" fmla="*/ 73 w 73"/>
                <a:gd name="T7" fmla="*/ 52 h 115"/>
                <a:gd name="T8" fmla="*/ 73 w 73"/>
                <a:gd name="T9" fmla="*/ 115 h 115"/>
              </a:gdLst>
              <a:ahLst/>
              <a:cxnLst>
                <a:cxn ang="0">
                  <a:pos x="T0" y="T1"/>
                </a:cxn>
                <a:cxn ang="0">
                  <a:pos x="T2" y="T3"/>
                </a:cxn>
                <a:cxn ang="0">
                  <a:pos x="T4" y="T5"/>
                </a:cxn>
                <a:cxn ang="0">
                  <a:pos x="T6" y="T7"/>
                </a:cxn>
                <a:cxn ang="0">
                  <a:pos x="T8" y="T9"/>
                </a:cxn>
              </a:cxnLst>
              <a:rect l="0" t="0" r="r" b="b"/>
              <a:pathLst>
                <a:path w="73" h="115">
                  <a:moveTo>
                    <a:pt x="73" y="115"/>
                  </a:moveTo>
                  <a:lnTo>
                    <a:pt x="0" y="72"/>
                  </a:lnTo>
                  <a:lnTo>
                    <a:pt x="0" y="0"/>
                  </a:lnTo>
                  <a:lnTo>
                    <a:pt x="73" y="52"/>
                  </a:lnTo>
                  <a:lnTo>
                    <a:pt x="73" y="11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2" name="Freeform 545"/>
            <p:cNvSpPr>
              <a:spLocks/>
            </p:cNvSpPr>
            <p:nvPr/>
          </p:nvSpPr>
          <p:spPr bwMode="auto">
            <a:xfrm>
              <a:off x="5314951" y="3111501"/>
              <a:ext cx="115888" cy="163513"/>
            </a:xfrm>
            <a:custGeom>
              <a:avLst/>
              <a:gdLst>
                <a:gd name="T0" fmla="*/ 73 w 73"/>
                <a:gd name="T1" fmla="*/ 103 h 103"/>
                <a:gd name="T2" fmla="*/ 0 w 73"/>
                <a:gd name="T3" fmla="*/ 72 h 103"/>
                <a:gd name="T4" fmla="*/ 0 w 73"/>
                <a:gd name="T5" fmla="*/ 0 h 103"/>
                <a:gd name="T6" fmla="*/ 73 w 73"/>
                <a:gd name="T7" fmla="*/ 38 h 103"/>
                <a:gd name="T8" fmla="*/ 73 w 73"/>
                <a:gd name="T9" fmla="*/ 103 h 103"/>
              </a:gdLst>
              <a:ahLst/>
              <a:cxnLst>
                <a:cxn ang="0">
                  <a:pos x="T0" y="T1"/>
                </a:cxn>
                <a:cxn ang="0">
                  <a:pos x="T2" y="T3"/>
                </a:cxn>
                <a:cxn ang="0">
                  <a:pos x="T4" y="T5"/>
                </a:cxn>
                <a:cxn ang="0">
                  <a:pos x="T6" y="T7"/>
                </a:cxn>
                <a:cxn ang="0">
                  <a:pos x="T8" y="T9"/>
                </a:cxn>
              </a:cxnLst>
              <a:rect l="0" t="0" r="r" b="b"/>
              <a:pathLst>
                <a:path w="73" h="103">
                  <a:moveTo>
                    <a:pt x="73" y="103"/>
                  </a:moveTo>
                  <a:lnTo>
                    <a:pt x="0" y="72"/>
                  </a:lnTo>
                  <a:lnTo>
                    <a:pt x="0" y="0"/>
                  </a:lnTo>
                  <a:lnTo>
                    <a:pt x="73" y="38"/>
                  </a:lnTo>
                  <a:lnTo>
                    <a:pt x="73" y="10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3" name="Freeform 546"/>
            <p:cNvSpPr>
              <a:spLocks/>
            </p:cNvSpPr>
            <p:nvPr/>
          </p:nvSpPr>
          <p:spPr bwMode="auto">
            <a:xfrm>
              <a:off x="5314951" y="3265488"/>
              <a:ext cx="115888" cy="144463"/>
            </a:xfrm>
            <a:custGeom>
              <a:avLst/>
              <a:gdLst>
                <a:gd name="T0" fmla="*/ 73 w 73"/>
                <a:gd name="T1" fmla="*/ 91 h 91"/>
                <a:gd name="T2" fmla="*/ 0 w 73"/>
                <a:gd name="T3" fmla="*/ 72 h 91"/>
                <a:gd name="T4" fmla="*/ 0 w 73"/>
                <a:gd name="T5" fmla="*/ 0 h 91"/>
                <a:gd name="T6" fmla="*/ 73 w 73"/>
                <a:gd name="T7" fmla="*/ 26 h 91"/>
                <a:gd name="T8" fmla="*/ 73 w 73"/>
                <a:gd name="T9" fmla="*/ 91 h 91"/>
              </a:gdLst>
              <a:ahLst/>
              <a:cxnLst>
                <a:cxn ang="0">
                  <a:pos x="T0" y="T1"/>
                </a:cxn>
                <a:cxn ang="0">
                  <a:pos x="T2" y="T3"/>
                </a:cxn>
                <a:cxn ang="0">
                  <a:pos x="T4" y="T5"/>
                </a:cxn>
                <a:cxn ang="0">
                  <a:pos x="T6" y="T7"/>
                </a:cxn>
                <a:cxn ang="0">
                  <a:pos x="T8" y="T9"/>
                </a:cxn>
              </a:cxnLst>
              <a:rect l="0" t="0" r="r" b="b"/>
              <a:pathLst>
                <a:path w="73" h="91">
                  <a:moveTo>
                    <a:pt x="73" y="91"/>
                  </a:moveTo>
                  <a:lnTo>
                    <a:pt x="0" y="72"/>
                  </a:lnTo>
                  <a:lnTo>
                    <a:pt x="0" y="0"/>
                  </a:lnTo>
                  <a:lnTo>
                    <a:pt x="73" y="26"/>
                  </a:lnTo>
                  <a:lnTo>
                    <a:pt x="73" y="9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4" name="Freeform 547"/>
            <p:cNvSpPr>
              <a:spLocks/>
            </p:cNvSpPr>
            <p:nvPr/>
          </p:nvSpPr>
          <p:spPr bwMode="auto">
            <a:xfrm>
              <a:off x="5314951" y="3432176"/>
              <a:ext cx="115888" cy="122238"/>
            </a:xfrm>
            <a:custGeom>
              <a:avLst/>
              <a:gdLst>
                <a:gd name="T0" fmla="*/ 73 w 73"/>
                <a:gd name="T1" fmla="*/ 77 h 77"/>
                <a:gd name="T2" fmla="*/ 0 w 73"/>
                <a:gd name="T3" fmla="*/ 72 h 77"/>
                <a:gd name="T4" fmla="*/ 0 w 73"/>
                <a:gd name="T5" fmla="*/ 0 h 77"/>
                <a:gd name="T6" fmla="*/ 73 w 73"/>
                <a:gd name="T7" fmla="*/ 14 h 77"/>
                <a:gd name="T8" fmla="*/ 73 w 73"/>
                <a:gd name="T9" fmla="*/ 77 h 77"/>
              </a:gdLst>
              <a:ahLst/>
              <a:cxnLst>
                <a:cxn ang="0">
                  <a:pos x="T0" y="T1"/>
                </a:cxn>
                <a:cxn ang="0">
                  <a:pos x="T2" y="T3"/>
                </a:cxn>
                <a:cxn ang="0">
                  <a:pos x="T4" y="T5"/>
                </a:cxn>
                <a:cxn ang="0">
                  <a:pos x="T6" y="T7"/>
                </a:cxn>
                <a:cxn ang="0">
                  <a:pos x="T8" y="T9"/>
                </a:cxn>
              </a:cxnLst>
              <a:rect l="0" t="0" r="r" b="b"/>
              <a:pathLst>
                <a:path w="73" h="77">
                  <a:moveTo>
                    <a:pt x="73" y="77"/>
                  </a:moveTo>
                  <a:lnTo>
                    <a:pt x="0" y="72"/>
                  </a:lnTo>
                  <a:lnTo>
                    <a:pt x="0" y="0"/>
                  </a:lnTo>
                  <a:lnTo>
                    <a:pt x="73" y="14"/>
                  </a:lnTo>
                  <a:lnTo>
                    <a:pt x="73" y="7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5" name="Freeform 549"/>
            <p:cNvSpPr>
              <a:spLocks/>
            </p:cNvSpPr>
            <p:nvPr/>
          </p:nvSpPr>
          <p:spPr bwMode="auto">
            <a:xfrm>
              <a:off x="5314951" y="3724276"/>
              <a:ext cx="115888" cy="130175"/>
            </a:xfrm>
            <a:custGeom>
              <a:avLst/>
              <a:gdLst>
                <a:gd name="T0" fmla="*/ 73 w 73"/>
                <a:gd name="T1" fmla="*/ 62 h 82"/>
                <a:gd name="T2" fmla="*/ 0 w 73"/>
                <a:gd name="T3" fmla="*/ 82 h 82"/>
                <a:gd name="T4" fmla="*/ 0 w 73"/>
                <a:gd name="T5" fmla="*/ 10 h 82"/>
                <a:gd name="T6" fmla="*/ 73 w 73"/>
                <a:gd name="T7" fmla="*/ 0 h 82"/>
                <a:gd name="T8" fmla="*/ 73 w 73"/>
                <a:gd name="T9" fmla="*/ 62 h 82"/>
              </a:gdLst>
              <a:ahLst/>
              <a:cxnLst>
                <a:cxn ang="0">
                  <a:pos x="T0" y="T1"/>
                </a:cxn>
                <a:cxn ang="0">
                  <a:pos x="T2" y="T3"/>
                </a:cxn>
                <a:cxn ang="0">
                  <a:pos x="T4" y="T5"/>
                </a:cxn>
                <a:cxn ang="0">
                  <a:pos x="T6" y="T7"/>
                </a:cxn>
                <a:cxn ang="0">
                  <a:pos x="T8" y="T9"/>
                </a:cxn>
              </a:cxnLst>
              <a:rect l="0" t="0" r="r" b="b"/>
              <a:pathLst>
                <a:path w="73" h="82">
                  <a:moveTo>
                    <a:pt x="73" y="62"/>
                  </a:moveTo>
                  <a:lnTo>
                    <a:pt x="0" y="82"/>
                  </a:lnTo>
                  <a:lnTo>
                    <a:pt x="0" y="10"/>
                  </a:lnTo>
                  <a:lnTo>
                    <a:pt x="73" y="0"/>
                  </a:lnTo>
                  <a:lnTo>
                    <a:pt x="73" y="6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6" name="Freeform 550"/>
            <p:cNvSpPr>
              <a:spLocks/>
            </p:cNvSpPr>
            <p:nvPr/>
          </p:nvSpPr>
          <p:spPr bwMode="auto">
            <a:xfrm>
              <a:off x="5314951" y="3868738"/>
              <a:ext cx="115888" cy="152400"/>
            </a:xfrm>
            <a:custGeom>
              <a:avLst/>
              <a:gdLst>
                <a:gd name="T0" fmla="*/ 73 w 73"/>
                <a:gd name="T1" fmla="*/ 64 h 96"/>
                <a:gd name="T2" fmla="*/ 0 w 73"/>
                <a:gd name="T3" fmla="*/ 96 h 96"/>
                <a:gd name="T4" fmla="*/ 0 w 73"/>
                <a:gd name="T5" fmla="*/ 24 h 96"/>
                <a:gd name="T6" fmla="*/ 73 w 73"/>
                <a:gd name="T7" fmla="*/ 0 h 96"/>
                <a:gd name="T8" fmla="*/ 73 w 73"/>
                <a:gd name="T9" fmla="*/ 64 h 96"/>
              </a:gdLst>
              <a:ahLst/>
              <a:cxnLst>
                <a:cxn ang="0">
                  <a:pos x="T0" y="T1"/>
                </a:cxn>
                <a:cxn ang="0">
                  <a:pos x="T2" y="T3"/>
                </a:cxn>
                <a:cxn ang="0">
                  <a:pos x="T4" y="T5"/>
                </a:cxn>
                <a:cxn ang="0">
                  <a:pos x="T6" y="T7"/>
                </a:cxn>
                <a:cxn ang="0">
                  <a:pos x="T8" y="T9"/>
                </a:cxn>
              </a:cxnLst>
              <a:rect l="0" t="0" r="r" b="b"/>
              <a:pathLst>
                <a:path w="73" h="96">
                  <a:moveTo>
                    <a:pt x="73" y="64"/>
                  </a:moveTo>
                  <a:lnTo>
                    <a:pt x="0" y="96"/>
                  </a:lnTo>
                  <a:lnTo>
                    <a:pt x="0" y="24"/>
                  </a:lnTo>
                  <a:lnTo>
                    <a:pt x="73" y="0"/>
                  </a:lnTo>
                  <a:lnTo>
                    <a:pt x="73" y="6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7" name="Freeform 551"/>
            <p:cNvSpPr>
              <a:spLocks/>
            </p:cNvSpPr>
            <p:nvPr/>
          </p:nvSpPr>
          <p:spPr bwMode="auto">
            <a:xfrm>
              <a:off x="5314951" y="4002088"/>
              <a:ext cx="115888" cy="169863"/>
            </a:xfrm>
            <a:custGeom>
              <a:avLst/>
              <a:gdLst>
                <a:gd name="T0" fmla="*/ 73 w 73"/>
                <a:gd name="T1" fmla="*/ 65 h 107"/>
                <a:gd name="T2" fmla="*/ 0 w 73"/>
                <a:gd name="T3" fmla="*/ 107 h 107"/>
                <a:gd name="T4" fmla="*/ 0 w 73"/>
                <a:gd name="T5" fmla="*/ 37 h 107"/>
                <a:gd name="T6" fmla="*/ 73 w 73"/>
                <a:gd name="T7" fmla="*/ 0 h 107"/>
                <a:gd name="T8" fmla="*/ 73 w 73"/>
                <a:gd name="T9" fmla="*/ 65 h 107"/>
              </a:gdLst>
              <a:ahLst/>
              <a:cxnLst>
                <a:cxn ang="0">
                  <a:pos x="T0" y="T1"/>
                </a:cxn>
                <a:cxn ang="0">
                  <a:pos x="T2" y="T3"/>
                </a:cxn>
                <a:cxn ang="0">
                  <a:pos x="T4" y="T5"/>
                </a:cxn>
                <a:cxn ang="0">
                  <a:pos x="T6" y="T7"/>
                </a:cxn>
                <a:cxn ang="0">
                  <a:pos x="T8" y="T9"/>
                </a:cxn>
              </a:cxnLst>
              <a:rect l="0" t="0" r="r" b="b"/>
              <a:pathLst>
                <a:path w="73" h="107">
                  <a:moveTo>
                    <a:pt x="73" y="65"/>
                  </a:moveTo>
                  <a:lnTo>
                    <a:pt x="0" y="107"/>
                  </a:lnTo>
                  <a:lnTo>
                    <a:pt x="0" y="37"/>
                  </a:lnTo>
                  <a:lnTo>
                    <a:pt x="73" y="0"/>
                  </a:lnTo>
                  <a:lnTo>
                    <a:pt x="73" y="6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8" name="Freeform 552"/>
            <p:cNvSpPr>
              <a:spLocks/>
            </p:cNvSpPr>
            <p:nvPr/>
          </p:nvSpPr>
          <p:spPr bwMode="auto">
            <a:xfrm>
              <a:off x="5314951" y="4149726"/>
              <a:ext cx="115888" cy="188913"/>
            </a:xfrm>
            <a:custGeom>
              <a:avLst/>
              <a:gdLst>
                <a:gd name="T0" fmla="*/ 73 w 73"/>
                <a:gd name="T1" fmla="*/ 63 h 119"/>
                <a:gd name="T2" fmla="*/ 0 w 73"/>
                <a:gd name="T3" fmla="*/ 119 h 119"/>
                <a:gd name="T4" fmla="*/ 0 w 73"/>
                <a:gd name="T5" fmla="*/ 47 h 119"/>
                <a:gd name="T6" fmla="*/ 73 w 73"/>
                <a:gd name="T7" fmla="*/ 0 h 119"/>
                <a:gd name="T8" fmla="*/ 73 w 73"/>
                <a:gd name="T9" fmla="*/ 63 h 119"/>
              </a:gdLst>
              <a:ahLst/>
              <a:cxnLst>
                <a:cxn ang="0">
                  <a:pos x="T0" y="T1"/>
                </a:cxn>
                <a:cxn ang="0">
                  <a:pos x="T2" y="T3"/>
                </a:cxn>
                <a:cxn ang="0">
                  <a:pos x="T4" y="T5"/>
                </a:cxn>
                <a:cxn ang="0">
                  <a:pos x="T6" y="T7"/>
                </a:cxn>
                <a:cxn ang="0">
                  <a:pos x="T8" y="T9"/>
                </a:cxn>
              </a:cxnLst>
              <a:rect l="0" t="0" r="r" b="b"/>
              <a:pathLst>
                <a:path w="73" h="119">
                  <a:moveTo>
                    <a:pt x="73" y="63"/>
                  </a:moveTo>
                  <a:lnTo>
                    <a:pt x="0" y="119"/>
                  </a:lnTo>
                  <a:lnTo>
                    <a:pt x="0" y="47"/>
                  </a:lnTo>
                  <a:lnTo>
                    <a:pt x="73" y="0"/>
                  </a:lnTo>
                  <a:lnTo>
                    <a:pt x="73" y="6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9" name="Freeform 553"/>
            <p:cNvSpPr>
              <a:spLocks/>
            </p:cNvSpPr>
            <p:nvPr/>
          </p:nvSpPr>
          <p:spPr bwMode="auto">
            <a:xfrm>
              <a:off x="5314951" y="4284663"/>
              <a:ext cx="115888" cy="207963"/>
            </a:xfrm>
            <a:custGeom>
              <a:avLst/>
              <a:gdLst>
                <a:gd name="T0" fmla="*/ 73 w 73"/>
                <a:gd name="T1" fmla="*/ 63 h 131"/>
                <a:gd name="T2" fmla="*/ 0 w 73"/>
                <a:gd name="T3" fmla="*/ 131 h 131"/>
                <a:gd name="T4" fmla="*/ 0 w 73"/>
                <a:gd name="T5" fmla="*/ 59 h 131"/>
                <a:gd name="T6" fmla="*/ 73 w 73"/>
                <a:gd name="T7" fmla="*/ 0 h 131"/>
                <a:gd name="T8" fmla="*/ 73 w 73"/>
                <a:gd name="T9" fmla="*/ 63 h 131"/>
              </a:gdLst>
              <a:ahLst/>
              <a:cxnLst>
                <a:cxn ang="0">
                  <a:pos x="T0" y="T1"/>
                </a:cxn>
                <a:cxn ang="0">
                  <a:pos x="T2" y="T3"/>
                </a:cxn>
                <a:cxn ang="0">
                  <a:pos x="T4" y="T5"/>
                </a:cxn>
                <a:cxn ang="0">
                  <a:pos x="T6" y="T7"/>
                </a:cxn>
                <a:cxn ang="0">
                  <a:pos x="T8" y="T9"/>
                </a:cxn>
              </a:cxnLst>
              <a:rect l="0" t="0" r="r" b="b"/>
              <a:pathLst>
                <a:path w="73" h="131">
                  <a:moveTo>
                    <a:pt x="73" y="63"/>
                  </a:moveTo>
                  <a:lnTo>
                    <a:pt x="0" y="131"/>
                  </a:lnTo>
                  <a:lnTo>
                    <a:pt x="0" y="59"/>
                  </a:lnTo>
                  <a:lnTo>
                    <a:pt x="73" y="0"/>
                  </a:lnTo>
                  <a:lnTo>
                    <a:pt x="73" y="6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0" name="Freeform 555"/>
            <p:cNvSpPr>
              <a:spLocks/>
            </p:cNvSpPr>
            <p:nvPr/>
          </p:nvSpPr>
          <p:spPr bwMode="auto">
            <a:xfrm>
              <a:off x="5314951" y="4567238"/>
              <a:ext cx="115888" cy="246063"/>
            </a:xfrm>
            <a:custGeom>
              <a:avLst/>
              <a:gdLst>
                <a:gd name="T0" fmla="*/ 73 w 73"/>
                <a:gd name="T1" fmla="*/ 63 h 155"/>
                <a:gd name="T2" fmla="*/ 0 w 73"/>
                <a:gd name="T3" fmla="*/ 155 h 155"/>
                <a:gd name="T4" fmla="*/ 0 w 73"/>
                <a:gd name="T5" fmla="*/ 83 h 155"/>
                <a:gd name="T6" fmla="*/ 73 w 73"/>
                <a:gd name="T7" fmla="*/ 0 h 155"/>
                <a:gd name="T8" fmla="*/ 73 w 73"/>
                <a:gd name="T9" fmla="*/ 63 h 155"/>
              </a:gdLst>
              <a:ahLst/>
              <a:cxnLst>
                <a:cxn ang="0">
                  <a:pos x="T0" y="T1"/>
                </a:cxn>
                <a:cxn ang="0">
                  <a:pos x="T2" y="T3"/>
                </a:cxn>
                <a:cxn ang="0">
                  <a:pos x="T4" y="T5"/>
                </a:cxn>
                <a:cxn ang="0">
                  <a:pos x="T6" y="T7"/>
                </a:cxn>
                <a:cxn ang="0">
                  <a:pos x="T8" y="T9"/>
                </a:cxn>
              </a:cxnLst>
              <a:rect l="0" t="0" r="r" b="b"/>
              <a:pathLst>
                <a:path w="73" h="155">
                  <a:moveTo>
                    <a:pt x="73" y="63"/>
                  </a:moveTo>
                  <a:lnTo>
                    <a:pt x="0" y="155"/>
                  </a:lnTo>
                  <a:lnTo>
                    <a:pt x="0" y="83"/>
                  </a:lnTo>
                  <a:lnTo>
                    <a:pt x="73" y="0"/>
                  </a:lnTo>
                  <a:lnTo>
                    <a:pt x="73" y="6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1" name="Freeform 556"/>
            <p:cNvSpPr>
              <a:spLocks/>
            </p:cNvSpPr>
            <p:nvPr/>
          </p:nvSpPr>
          <p:spPr bwMode="auto">
            <a:xfrm>
              <a:off x="5314951" y="4702176"/>
              <a:ext cx="115888" cy="265113"/>
            </a:xfrm>
            <a:custGeom>
              <a:avLst/>
              <a:gdLst>
                <a:gd name="T0" fmla="*/ 73 w 73"/>
                <a:gd name="T1" fmla="*/ 62 h 167"/>
                <a:gd name="T2" fmla="*/ 0 w 73"/>
                <a:gd name="T3" fmla="*/ 167 h 167"/>
                <a:gd name="T4" fmla="*/ 0 w 73"/>
                <a:gd name="T5" fmla="*/ 95 h 167"/>
                <a:gd name="T6" fmla="*/ 73 w 73"/>
                <a:gd name="T7" fmla="*/ 0 h 167"/>
                <a:gd name="T8" fmla="*/ 73 w 73"/>
                <a:gd name="T9" fmla="*/ 62 h 167"/>
              </a:gdLst>
              <a:ahLst/>
              <a:cxnLst>
                <a:cxn ang="0">
                  <a:pos x="T0" y="T1"/>
                </a:cxn>
                <a:cxn ang="0">
                  <a:pos x="T2" y="T3"/>
                </a:cxn>
                <a:cxn ang="0">
                  <a:pos x="T4" y="T5"/>
                </a:cxn>
                <a:cxn ang="0">
                  <a:pos x="T6" y="T7"/>
                </a:cxn>
                <a:cxn ang="0">
                  <a:pos x="T8" y="T9"/>
                </a:cxn>
              </a:cxnLst>
              <a:rect l="0" t="0" r="r" b="b"/>
              <a:pathLst>
                <a:path w="73" h="167">
                  <a:moveTo>
                    <a:pt x="73" y="62"/>
                  </a:moveTo>
                  <a:lnTo>
                    <a:pt x="0" y="167"/>
                  </a:lnTo>
                  <a:lnTo>
                    <a:pt x="0" y="95"/>
                  </a:lnTo>
                  <a:lnTo>
                    <a:pt x="73" y="0"/>
                  </a:lnTo>
                  <a:lnTo>
                    <a:pt x="73" y="6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2" name="Freeform 558"/>
            <p:cNvSpPr>
              <a:spLocks/>
            </p:cNvSpPr>
            <p:nvPr/>
          </p:nvSpPr>
          <p:spPr bwMode="auto">
            <a:xfrm>
              <a:off x="5314951" y="4981576"/>
              <a:ext cx="115888" cy="306388"/>
            </a:xfrm>
            <a:custGeom>
              <a:avLst/>
              <a:gdLst>
                <a:gd name="T0" fmla="*/ 73 w 73"/>
                <a:gd name="T1" fmla="*/ 64 h 193"/>
                <a:gd name="T2" fmla="*/ 0 w 73"/>
                <a:gd name="T3" fmla="*/ 193 h 193"/>
                <a:gd name="T4" fmla="*/ 0 w 73"/>
                <a:gd name="T5" fmla="*/ 121 h 193"/>
                <a:gd name="T6" fmla="*/ 73 w 73"/>
                <a:gd name="T7" fmla="*/ 0 h 193"/>
                <a:gd name="T8" fmla="*/ 73 w 73"/>
                <a:gd name="T9" fmla="*/ 64 h 193"/>
              </a:gdLst>
              <a:ahLst/>
              <a:cxnLst>
                <a:cxn ang="0">
                  <a:pos x="T0" y="T1"/>
                </a:cxn>
                <a:cxn ang="0">
                  <a:pos x="T2" y="T3"/>
                </a:cxn>
                <a:cxn ang="0">
                  <a:pos x="T4" y="T5"/>
                </a:cxn>
                <a:cxn ang="0">
                  <a:pos x="T6" y="T7"/>
                </a:cxn>
                <a:cxn ang="0">
                  <a:pos x="T8" y="T9"/>
                </a:cxn>
              </a:cxnLst>
              <a:rect l="0" t="0" r="r" b="b"/>
              <a:pathLst>
                <a:path w="73" h="193">
                  <a:moveTo>
                    <a:pt x="73" y="64"/>
                  </a:moveTo>
                  <a:lnTo>
                    <a:pt x="0" y="193"/>
                  </a:lnTo>
                  <a:lnTo>
                    <a:pt x="0" y="121"/>
                  </a:lnTo>
                  <a:lnTo>
                    <a:pt x="73" y="0"/>
                  </a:lnTo>
                  <a:lnTo>
                    <a:pt x="73" y="6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3" name="Freeform 559"/>
            <p:cNvSpPr>
              <a:spLocks/>
            </p:cNvSpPr>
            <p:nvPr/>
          </p:nvSpPr>
          <p:spPr bwMode="auto">
            <a:xfrm>
              <a:off x="5314951" y="5127626"/>
              <a:ext cx="115888" cy="323850"/>
            </a:xfrm>
            <a:custGeom>
              <a:avLst/>
              <a:gdLst>
                <a:gd name="T0" fmla="*/ 73 w 73"/>
                <a:gd name="T1" fmla="*/ 63 h 204"/>
                <a:gd name="T2" fmla="*/ 0 w 73"/>
                <a:gd name="T3" fmla="*/ 204 h 204"/>
                <a:gd name="T4" fmla="*/ 0 w 73"/>
                <a:gd name="T5" fmla="*/ 134 h 204"/>
                <a:gd name="T6" fmla="*/ 73 w 73"/>
                <a:gd name="T7" fmla="*/ 0 h 204"/>
                <a:gd name="T8" fmla="*/ 73 w 73"/>
                <a:gd name="T9" fmla="*/ 63 h 204"/>
              </a:gdLst>
              <a:ahLst/>
              <a:cxnLst>
                <a:cxn ang="0">
                  <a:pos x="T0" y="T1"/>
                </a:cxn>
                <a:cxn ang="0">
                  <a:pos x="T2" y="T3"/>
                </a:cxn>
                <a:cxn ang="0">
                  <a:pos x="T4" y="T5"/>
                </a:cxn>
                <a:cxn ang="0">
                  <a:pos x="T6" y="T7"/>
                </a:cxn>
                <a:cxn ang="0">
                  <a:pos x="T8" y="T9"/>
                </a:cxn>
              </a:cxnLst>
              <a:rect l="0" t="0" r="r" b="b"/>
              <a:pathLst>
                <a:path w="73" h="204">
                  <a:moveTo>
                    <a:pt x="73" y="63"/>
                  </a:moveTo>
                  <a:lnTo>
                    <a:pt x="0" y="204"/>
                  </a:lnTo>
                  <a:lnTo>
                    <a:pt x="0" y="134"/>
                  </a:lnTo>
                  <a:lnTo>
                    <a:pt x="73" y="0"/>
                  </a:lnTo>
                  <a:lnTo>
                    <a:pt x="73" y="6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4" name="Freeform 560"/>
            <p:cNvSpPr>
              <a:spLocks/>
            </p:cNvSpPr>
            <p:nvPr/>
          </p:nvSpPr>
          <p:spPr bwMode="auto">
            <a:xfrm>
              <a:off x="5314951" y="5262563"/>
              <a:ext cx="115888" cy="346075"/>
            </a:xfrm>
            <a:custGeom>
              <a:avLst/>
              <a:gdLst>
                <a:gd name="T0" fmla="*/ 73 w 73"/>
                <a:gd name="T1" fmla="*/ 63 h 218"/>
                <a:gd name="T2" fmla="*/ 0 w 73"/>
                <a:gd name="T3" fmla="*/ 218 h 218"/>
                <a:gd name="T4" fmla="*/ 0 w 73"/>
                <a:gd name="T5" fmla="*/ 144 h 218"/>
                <a:gd name="T6" fmla="*/ 73 w 73"/>
                <a:gd name="T7" fmla="*/ 0 h 218"/>
                <a:gd name="T8" fmla="*/ 73 w 73"/>
                <a:gd name="T9" fmla="*/ 63 h 218"/>
              </a:gdLst>
              <a:ahLst/>
              <a:cxnLst>
                <a:cxn ang="0">
                  <a:pos x="T0" y="T1"/>
                </a:cxn>
                <a:cxn ang="0">
                  <a:pos x="T2" y="T3"/>
                </a:cxn>
                <a:cxn ang="0">
                  <a:pos x="T4" y="T5"/>
                </a:cxn>
                <a:cxn ang="0">
                  <a:pos x="T6" y="T7"/>
                </a:cxn>
                <a:cxn ang="0">
                  <a:pos x="T8" y="T9"/>
                </a:cxn>
              </a:cxnLst>
              <a:rect l="0" t="0" r="r" b="b"/>
              <a:pathLst>
                <a:path w="73" h="218">
                  <a:moveTo>
                    <a:pt x="73" y="63"/>
                  </a:moveTo>
                  <a:lnTo>
                    <a:pt x="0" y="218"/>
                  </a:lnTo>
                  <a:lnTo>
                    <a:pt x="0" y="144"/>
                  </a:lnTo>
                  <a:lnTo>
                    <a:pt x="73" y="0"/>
                  </a:lnTo>
                  <a:lnTo>
                    <a:pt x="73" y="6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5" name="Rectangle 561"/>
            <p:cNvSpPr>
              <a:spLocks noChangeArrowheads="1"/>
            </p:cNvSpPr>
            <p:nvPr/>
          </p:nvSpPr>
          <p:spPr bwMode="auto">
            <a:xfrm>
              <a:off x="4289426" y="1763713"/>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6" name="Rectangle 562"/>
            <p:cNvSpPr>
              <a:spLocks noChangeArrowheads="1"/>
            </p:cNvSpPr>
            <p:nvPr/>
          </p:nvSpPr>
          <p:spPr bwMode="auto">
            <a:xfrm>
              <a:off x="4289426" y="1917701"/>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7" name="Rectangle 563"/>
            <p:cNvSpPr>
              <a:spLocks noChangeArrowheads="1"/>
            </p:cNvSpPr>
            <p:nvPr/>
          </p:nvSpPr>
          <p:spPr bwMode="auto">
            <a:xfrm>
              <a:off x="4289426" y="2058988"/>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8" name="Rectangle 564"/>
            <p:cNvSpPr>
              <a:spLocks noChangeArrowheads="1"/>
            </p:cNvSpPr>
            <p:nvPr/>
          </p:nvSpPr>
          <p:spPr bwMode="auto">
            <a:xfrm>
              <a:off x="4289426" y="2212976"/>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79" name="Rectangle 566"/>
            <p:cNvSpPr>
              <a:spLocks noChangeArrowheads="1"/>
            </p:cNvSpPr>
            <p:nvPr/>
          </p:nvSpPr>
          <p:spPr bwMode="auto">
            <a:xfrm>
              <a:off x="4289426" y="2520951"/>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0" name="Rectangle 567"/>
            <p:cNvSpPr>
              <a:spLocks noChangeArrowheads="1"/>
            </p:cNvSpPr>
            <p:nvPr/>
          </p:nvSpPr>
          <p:spPr bwMode="auto">
            <a:xfrm>
              <a:off x="4289426" y="2662238"/>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1" name="Rectangle 568"/>
            <p:cNvSpPr>
              <a:spLocks noChangeArrowheads="1"/>
            </p:cNvSpPr>
            <p:nvPr/>
          </p:nvSpPr>
          <p:spPr bwMode="auto">
            <a:xfrm>
              <a:off x="4289426" y="2816226"/>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2" name="Rectangle 569"/>
            <p:cNvSpPr>
              <a:spLocks noChangeArrowheads="1"/>
            </p:cNvSpPr>
            <p:nvPr/>
          </p:nvSpPr>
          <p:spPr bwMode="auto">
            <a:xfrm>
              <a:off x="4289426" y="2970213"/>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3" name="Rectangle 570"/>
            <p:cNvSpPr>
              <a:spLocks noChangeArrowheads="1"/>
            </p:cNvSpPr>
            <p:nvPr/>
          </p:nvSpPr>
          <p:spPr bwMode="auto">
            <a:xfrm>
              <a:off x="4289426" y="3111501"/>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4" name="Rectangle 571"/>
            <p:cNvSpPr>
              <a:spLocks noChangeArrowheads="1"/>
            </p:cNvSpPr>
            <p:nvPr/>
          </p:nvSpPr>
          <p:spPr bwMode="auto">
            <a:xfrm>
              <a:off x="4289426" y="3265488"/>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5" name="Rectangle 573"/>
            <p:cNvSpPr>
              <a:spLocks noChangeArrowheads="1"/>
            </p:cNvSpPr>
            <p:nvPr/>
          </p:nvSpPr>
          <p:spPr bwMode="auto">
            <a:xfrm>
              <a:off x="4289426" y="3573463"/>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6" name="Rectangle 574"/>
            <p:cNvSpPr>
              <a:spLocks noChangeArrowheads="1"/>
            </p:cNvSpPr>
            <p:nvPr/>
          </p:nvSpPr>
          <p:spPr bwMode="auto">
            <a:xfrm>
              <a:off x="4289426" y="3714751"/>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7" name="Rectangle 575"/>
            <p:cNvSpPr>
              <a:spLocks noChangeArrowheads="1"/>
            </p:cNvSpPr>
            <p:nvPr/>
          </p:nvSpPr>
          <p:spPr bwMode="auto">
            <a:xfrm>
              <a:off x="4289426" y="3868738"/>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8" name="Rectangle 576"/>
            <p:cNvSpPr>
              <a:spLocks noChangeArrowheads="1"/>
            </p:cNvSpPr>
            <p:nvPr/>
          </p:nvSpPr>
          <p:spPr bwMode="auto">
            <a:xfrm>
              <a:off x="4289426" y="4021138"/>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89" name="Rectangle 578"/>
            <p:cNvSpPr>
              <a:spLocks noChangeArrowheads="1"/>
            </p:cNvSpPr>
            <p:nvPr/>
          </p:nvSpPr>
          <p:spPr bwMode="auto">
            <a:xfrm>
              <a:off x="4289426" y="4765676"/>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0" name="Rectangle 579"/>
            <p:cNvSpPr>
              <a:spLocks noChangeArrowheads="1"/>
            </p:cNvSpPr>
            <p:nvPr/>
          </p:nvSpPr>
          <p:spPr bwMode="auto">
            <a:xfrm>
              <a:off x="4289426" y="4316413"/>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1" name="Rectangle 580"/>
            <p:cNvSpPr>
              <a:spLocks noChangeArrowheads="1"/>
            </p:cNvSpPr>
            <p:nvPr/>
          </p:nvSpPr>
          <p:spPr bwMode="auto">
            <a:xfrm>
              <a:off x="4289426" y="4470401"/>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2" name="Rectangle 581"/>
            <p:cNvSpPr>
              <a:spLocks noChangeArrowheads="1"/>
            </p:cNvSpPr>
            <p:nvPr/>
          </p:nvSpPr>
          <p:spPr bwMode="auto">
            <a:xfrm>
              <a:off x="4289426" y="4624388"/>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3" name="Rectangle 582"/>
            <p:cNvSpPr>
              <a:spLocks noChangeArrowheads="1"/>
            </p:cNvSpPr>
            <p:nvPr/>
          </p:nvSpPr>
          <p:spPr bwMode="auto">
            <a:xfrm>
              <a:off x="4289426" y="5368926"/>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4" name="Rectangle 583"/>
            <p:cNvSpPr>
              <a:spLocks noChangeArrowheads="1"/>
            </p:cNvSpPr>
            <p:nvPr/>
          </p:nvSpPr>
          <p:spPr bwMode="auto">
            <a:xfrm>
              <a:off x="4289426" y="4919663"/>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5" name="Rectangle 584"/>
            <p:cNvSpPr>
              <a:spLocks noChangeArrowheads="1"/>
            </p:cNvSpPr>
            <p:nvPr/>
          </p:nvSpPr>
          <p:spPr bwMode="auto">
            <a:xfrm>
              <a:off x="4289426" y="5073651"/>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6" name="Rectangle 585"/>
            <p:cNvSpPr>
              <a:spLocks noChangeArrowheads="1"/>
            </p:cNvSpPr>
            <p:nvPr/>
          </p:nvSpPr>
          <p:spPr bwMode="auto">
            <a:xfrm>
              <a:off x="4289426" y="5227638"/>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7" name="Rectangle 587"/>
            <p:cNvSpPr>
              <a:spLocks noChangeArrowheads="1"/>
            </p:cNvSpPr>
            <p:nvPr/>
          </p:nvSpPr>
          <p:spPr bwMode="auto">
            <a:xfrm>
              <a:off x="4289426" y="5818188"/>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8" name="Rectangle 589"/>
            <p:cNvSpPr>
              <a:spLocks noChangeArrowheads="1"/>
            </p:cNvSpPr>
            <p:nvPr/>
          </p:nvSpPr>
          <p:spPr bwMode="auto">
            <a:xfrm>
              <a:off x="4289426" y="6126163"/>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99" name="Rectangle 590"/>
            <p:cNvSpPr>
              <a:spLocks noChangeArrowheads="1"/>
            </p:cNvSpPr>
            <p:nvPr/>
          </p:nvSpPr>
          <p:spPr bwMode="auto">
            <a:xfrm>
              <a:off x="4289426" y="6280151"/>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0" name="Rectangle 592"/>
            <p:cNvSpPr>
              <a:spLocks noChangeArrowheads="1"/>
            </p:cNvSpPr>
            <p:nvPr/>
          </p:nvSpPr>
          <p:spPr bwMode="auto">
            <a:xfrm>
              <a:off x="4289426" y="6575426"/>
              <a:ext cx="436563" cy="1143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1" name="Rectangle 593"/>
            <p:cNvSpPr>
              <a:spLocks noChangeArrowheads="1"/>
            </p:cNvSpPr>
            <p:nvPr/>
          </p:nvSpPr>
          <p:spPr bwMode="auto">
            <a:xfrm>
              <a:off x="4289426" y="5522913"/>
              <a:ext cx="436563" cy="1158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2" name="Freeform 594"/>
            <p:cNvSpPr>
              <a:spLocks/>
            </p:cNvSpPr>
            <p:nvPr/>
          </p:nvSpPr>
          <p:spPr bwMode="auto">
            <a:xfrm>
              <a:off x="4738689" y="5981701"/>
              <a:ext cx="307975" cy="711200"/>
            </a:xfrm>
            <a:custGeom>
              <a:avLst/>
              <a:gdLst>
                <a:gd name="T0" fmla="*/ 0 w 194"/>
                <a:gd name="T1" fmla="*/ 376 h 448"/>
                <a:gd name="T2" fmla="*/ 194 w 194"/>
                <a:gd name="T3" fmla="*/ 0 h 448"/>
                <a:gd name="T4" fmla="*/ 194 w 194"/>
                <a:gd name="T5" fmla="*/ 58 h 448"/>
                <a:gd name="T6" fmla="*/ 0 w 194"/>
                <a:gd name="T7" fmla="*/ 448 h 448"/>
                <a:gd name="T8" fmla="*/ 0 w 194"/>
                <a:gd name="T9" fmla="*/ 376 h 448"/>
              </a:gdLst>
              <a:ahLst/>
              <a:cxnLst>
                <a:cxn ang="0">
                  <a:pos x="T0" y="T1"/>
                </a:cxn>
                <a:cxn ang="0">
                  <a:pos x="T2" y="T3"/>
                </a:cxn>
                <a:cxn ang="0">
                  <a:pos x="T4" y="T5"/>
                </a:cxn>
                <a:cxn ang="0">
                  <a:pos x="T6" y="T7"/>
                </a:cxn>
                <a:cxn ang="0">
                  <a:pos x="T8" y="T9"/>
                </a:cxn>
              </a:cxnLst>
              <a:rect l="0" t="0" r="r" b="b"/>
              <a:pathLst>
                <a:path w="194" h="448">
                  <a:moveTo>
                    <a:pt x="0" y="376"/>
                  </a:moveTo>
                  <a:lnTo>
                    <a:pt x="194" y="0"/>
                  </a:lnTo>
                  <a:lnTo>
                    <a:pt x="194" y="58"/>
                  </a:lnTo>
                  <a:lnTo>
                    <a:pt x="0" y="448"/>
                  </a:lnTo>
                  <a:lnTo>
                    <a:pt x="0" y="376"/>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3" name="Freeform 596"/>
            <p:cNvSpPr>
              <a:spLocks/>
            </p:cNvSpPr>
            <p:nvPr/>
          </p:nvSpPr>
          <p:spPr bwMode="auto">
            <a:xfrm>
              <a:off x="4738689" y="5746751"/>
              <a:ext cx="307975" cy="650875"/>
            </a:xfrm>
            <a:custGeom>
              <a:avLst/>
              <a:gdLst>
                <a:gd name="T0" fmla="*/ 0 w 194"/>
                <a:gd name="T1" fmla="*/ 338 h 410"/>
                <a:gd name="T2" fmla="*/ 194 w 194"/>
                <a:gd name="T3" fmla="*/ 0 h 410"/>
                <a:gd name="T4" fmla="*/ 194 w 194"/>
                <a:gd name="T5" fmla="*/ 59 h 410"/>
                <a:gd name="T6" fmla="*/ 0 w 194"/>
                <a:gd name="T7" fmla="*/ 410 h 410"/>
                <a:gd name="T8" fmla="*/ 0 w 194"/>
                <a:gd name="T9" fmla="*/ 338 h 410"/>
              </a:gdLst>
              <a:ahLst/>
              <a:cxnLst>
                <a:cxn ang="0">
                  <a:pos x="T0" y="T1"/>
                </a:cxn>
                <a:cxn ang="0">
                  <a:pos x="T2" y="T3"/>
                </a:cxn>
                <a:cxn ang="0">
                  <a:pos x="T4" y="T5"/>
                </a:cxn>
                <a:cxn ang="0">
                  <a:pos x="T6" y="T7"/>
                </a:cxn>
                <a:cxn ang="0">
                  <a:pos x="T8" y="T9"/>
                </a:cxn>
              </a:cxnLst>
              <a:rect l="0" t="0" r="r" b="b"/>
              <a:pathLst>
                <a:path w="194" h="410">
                  <a:moveTo>
                    <a:pt x="0" y="338"/>
                  </a:moveTo>
                  <a:lnTo>
                    <a:pt x="194" y="0"/>
                  </a:lnTo>
                  <a:lnTo>
                    <a:pt x="194" y="59"/>
                  </a:lnTo>
                  <a:lnTo>
                    <a:pt x="0" y="410"/>
                  </a:lnTo>
                  <a:lnTo>
                    <a:pt x="0" y="33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4" name="Freeform 597"/>
            <p:cNvSpPr>
              <a:spLocks/>
            </p:cNvSpPr>
            <p:nvPr/>
          </p:nvSpPr>
          <p:spPr bwMode="auto">
            <a:xfrm>
              <a:off x="4738689" y="5626101"/>
              <a:ext cx="307975" cy="617538"/>
            </a:xfrm>
            <a:custGeom>
              <a:avLst/>
              <a:gdLst>
                <a:gd name="T0" fmla="*/ 0 w 194"/>
                <a:gd name="T1" fmla="*/ 317 h 389"/>
                <a:gd name="T2" fmla="*/ 194 w 194"/>
                <a:gd name="T3" fmla="*/ 0 h 389"/>
                <a:gd name="T4" fmla="*/ 194 w 194"/>
                <a:gd name="T5" fmla="*/ 58 h 389"/>
                <a:gd name="T6" fmla="*/ 0 w 194"/>
                <a:gd name="T7" fmla="*/ 389 h 389"/>
                <a:gd name="T8" fmla="*/ 0 w 194"/>
                <a:gd name="T9" fmla="*/ 317 h 389"/>
              </a:gdLst>
              <a:ahLst/>
              <a:cxnLst>
                <a:cxn ang="0">
                  <a:pos x="T0" y="T1"/>
                </a:cxn>
                <a:cxn ang="0">
                  <a:pos x="T2" y="T3"/>
                </a:cxn>
                <a:cxn ang="0">
                  <a:pos x="T4" y="T5"/>
                </a:cxn>
                <a:cxn ang="0">
                  <a:pos x="T6" y="T7"/>
                </a:cxn>
                <a:cxn ang="0">
                  <a:pos x="T8" y="T9"/>
                </a:cxn>
              </a:cxnLst>
              <a:rect l="0" t="0" r="r" b="b"/>
              <a:pathLst>
                <a:path w="194" h="389">
                  <a:moveTo>
                    <a:pt x="0" y="317"/>
                  </a:moveTo>
                  <a:lnTo>
                    <a:pt x="194" y="0"/>
                  </a:lnTo>
                  <a:lnTo>
                    <a:pt x="194" y="58"/>
                  </a:lnTo>
                  <a:lnTo>
                    <a:pt x="0" y="389"/>
                  </a:lnTo>
                  <a:lnTo>
                    <a:pt x="0" y="31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5" name="Freeform 598"/>
            <p:cNvSpPr>
              <a:spLocks/>
            </p:cNvSpPr>
            <p:nvPr/>
          </p:nvSpPr>
          <p:spPr bwMode="auto">
            <a:xfrm>
              <a:off x="4738689" y="5503863"/>
              <a:ext cx="307975" cy="585788"/>
            </a:xfrm>
            <a:custGeom>
              <a:avLst/>
              <a:gdLst>
                <a:gd name="T0" fmla="*/ 0 w 194"/>
                <a:gd name="T1" fmla="*/ 297 h 369"/>
                <a:gd name="T2" fmla="*/ 194 w 194"/>
                <a:gd name="T3" fmla="*/ 0 h 369"/>
                <a:gd name="T4" fmla="*/ 194 w 194"/>
                <a:gd name="T5" fmla="*/ 58 h 369"/>
                <a:gd name="T6" fmla="*/ 0 w 194"/>
                <a:gd name="T7" fmla="*/ 369 h 369"/>
                <a:gd name="T8" fmla="*/ 0 w 194"/>
                <a:gd name="T9" fmla="*/ 297 h 369"/>
              </a:gdLst>
              <a:ahLst/>
              <a:cxnLst>
                <a:cxn ang="0">
                  <a:pos x="T0" y="T1"/>
                </a:cxn>
                <a:cxn ang="0">
                  <a:pos x="T2" y="T3"/>
                </a:cxn>
                <a:cxn ang="0">
                  <a:pos x="T4" y="T5"/>
                </a:cxn>
                <a:cxn ang="0">
                  <a:pos x="T6" y="T7"/>
                </a:cxn>
                <a:cxn ang="0">
                  <a:pos x="T8" y="T9"/>
                </a:cxn>
              </a:cxnLst>
              <a:rect l="0" t="0" r="r" b="b"/>
              <a:pathLst>
                <a:path w="194" h="369">
                  <a:moveTo>
                    <a:pt x="0" y="297"/>
                  </a:moveTo>
                  <a:lnTo>
                    <a:pt x="194" y="0"/>
                  </a:lnTo>
                  <a:lnTo>
                    <a:pt x="194" y="58"/>
                  </a:lnTo>
                  <a:lnTo>
                    <a:pt x="0" y="369"/>
                  </a:lnTo>
                  <a:lnTo>
                    <a:pt x="0" y="29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6" name="Freeform 599"/>
            <p:cNvSpPr>
              <a:spLocks/>
            </p:cNvSpPr>
            <p:nvPr/>
          </p:nvSpPr>
          <p:spPr bwMode="auto">
            <a:xfrm>
              <a:off x="4738689" y="5381626"/>
              <a:ext cx="307975" cy="555625"/>
            </a:xfrm>
            <a:custGeom>
              <a:avLst/>
              <a:gdLst>
                <a:gd name="T0" fmla="*/ 0 w 194"/>
                <a:gd name="T1" fmla="*/ 277 h 350"/>
                <a:gd name="T2" fmla="*/ 194 w 194"/>
                <a:gd name="T3" fmla="*/ 0 h 350"/>
                <a:gd name="T4" fmla="*/ 194 w 194"/>
                <a:gd name="T5" fmla="*/ 57 h 350"/>
                <a:gd name="T6" fmla="*/ 0 w 194"/>
                <a:gd name="T7" fmla="*/ 350 h 350"/>
                <a:gd name="T8" fmla="*/ 0 w 194"/>
                <a:gd name="T9" fmla="*/ 277 h 350"/>
              </a:gdLst>
              <a:ahLst/>
              <a:cxnLst>
                <a:cxn ang="0">
                  <a:pos x="T0" y="T1"/>
                </a:cxn>
                <a:cxn ang="0">
                  <a:pos x="T2" y="T3"/>
                </a:cxn>
                <a:cxn ang="0">
                  <a:pos x="T4" y="T5"/>
                </a:cxn>
                <a:cxn ang="0">
                  <a:pos x="T6" y="T7"/>
                </a:cxn>
                <a:cxn ang="0">
                  <a:pos x="T8" y="T9"/>
                </a:cxn>
              </a:cxnLst>
              <a:rect l="0" t="0" r="r" b="b"/>
              <a:pathLst>
                <a:path w="194" h="350">
                  <a:moveTo>
                    <a:pt x="0" y="277"/>
                  </a:moveTo>
                  <a:lnTo>
                    <a:pt x="194" y="0"/>
                  </a:lnTo>
                  <a:lnTo>
                    <a:pt x="194" y="57"/>
                  </a:lnTo>
                  <a:lnTo>
                    <a:pt x="0" y="350"/>
                  </a:lnTo>
                  <a:lnTo>
                    <a:pt x="0" y="27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7" name="Freeform 601"/>
            <p:cNvSpPr>
              <a:spLocks/>
            </p:cNvSpPr>
            <p:nvPr/>
          </p:nvSpPr>
          <p:spPr bwMode="auto">
            <a:xfrm>
              <a:off x="4738689" y="5148263"/>
              <a:ext cx="307975" cy="493713"/>
            </a:xfrm>
            <a:custGeom>
              <a:avLst/>
              <a:gdLst>
                <a:gd name="T0" fmla="*/ 0 w 194"/>
                <a:gd name="T1" fmla="*/ 238 h 311"/>
                <a:gd name="T2" fmla="*/ 194 w 194"/>
                <a:gd name="T3" fmla="*/ 0 h 311"/>
                <a:gd name="T4" fmla="*/ 194 w 194"/>
                <a:gd name="T5" fmla="*/ 56 h 311"/>
                <a:gd name="T6" fmla="*/ 0 w 194"/>
                <a:gd name="T7" fmla="*/ 311 h 311"/>
                <a:gd name="T8" fmla="*/ 0 w 194"/>
                <a:gd name="T9" fmla="*/ 238 h 311"/>
              </a:gdLst>
              <a:ahLst/>
              <a:cxnLst>
                <a:cxn ang="0">
                  <a:pos x="T0" y="T1"/>
                </a:cxn>
                <a:cxn ang="0">
                  <a:pos x="T2" y="T3"/>
                </a:cxn>
                <a:cxn ang="0">
                  <a:pos x="T4" y="T5"/>
                </a:cxn>
                <a:cxn ang="0">
                  <a:pos x="T6" y="T7"/>
                </a:cxn>
                <a:cxn ang="0">
                  <a:pos x="T8" y="T9"/>
                </a:cxn>
              </a:cxnLst>
              <a:rect l="0" t="0" r="r" b="b"/>
              <a:pathLst>
                <a:path w="194" h="311">
                  <a:moveTo>
                    <a:pt x="0" y="238"/>
                  </a:moveTo>
                  <a:lnTo>
                    <a:pt x="194" y="0"/>
                  </a:lnTo>
                  <a:lnTo>
                    <a:pt x="194" y="56"/>
                  </a:lnTo>
                  <a:lnTo>
                    <a:pt x="0" y="311"/>
                  </a:lnTo>
                  <a:lnTo>
                    <a:pt x="0" y="23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8" name="Freeform 602"/>
            <p:cNvSpPr>
              <a:spLocks/>
            </p:cNvSpPr>
            <p:nvPr/>
          </p:nvSpPr>
          <p:spPr bwMode="auto">
            <a:xfrm>
              <a:off x="4738689" y="5022851"/>
              <a:ext cx="307975" cy="465138"/>
            </a:xfrm>
            <a:custGeom>
              <a:avLst/>
              <a:gdLst>
                <a:gd name="T0" fmla="*/ 0 w 194"/>
                <a:gd name="T1" fmla="*/ 220 h 293"/>
                <a:gd name="T2" fmla="*/ 194 w 194"/>
                <a:gd name="T3" fmla="*/ 0 h 293"/>
                <a:gd name="T4" fmla="*/ 194 w 194"/>
                <a:gd name="T5" fmla="*/ 58 h 293"/>
                <a:gd name="T6" fmla="*/ 0 w 194"/>
                <a:gd name="T7" fmla="*/ 293 h 293"/>
                <a:gd name="T8" fmla="*/ 0 w 194"/>
                <a:gd name="T9" fmla="*/ 220 h 293"/>
              </a:gdLst>
              <a:ahLst/>
              <a:cxnLst>
                <a:cxn ang="0">
                  <a:pos x="T0" y="T1"/>
                </a:cxn>
                <a:cxn ang="0">
                  <a:pos x="T2" y="T3"/>
                </a:cxn>
                <a:cxn ang="0">
                  <a:pos x="T4" y="T5"/>
                </a:cxn>
                <a:cxn ang="0">
                  <a:pos x="T6" y="T7"/>
                </a:cxn>
                <a:cxn ang="0">
                  <a:pos x="T8" y="T9"/>
                </a:cxn>
              </a:cxnLst>
              <a:rect l="0" t="0" r="r" b="b"/>
              <a:pathLst>
                <a:path w="194" h="293">
                  <a:moveTo>
                    <a:pt x="0" y="220"/>
                  </a:moveTo>
                  <a:lnTo>
                    <a:pt x="194" y="0"/>
                  </a:lnTo>
                  <a:lnTo>
                    <a:pt x="194" y="58"/>
                  </a:lnTo>
                  <a:lnTo>
                    <a:pt x="0" y="293"/>
                  </a:lnTo>
                  <a:lnTo>
                    <a:pt x="0" y="22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09" name="Freeform 603"/>
            <p:cNvSpPr>
              <a:spLocks/>
            </p:cNvSpPr>
            <p:nvPr/>
          </p:nvSpPr>
          <p:spPr bwMode="auto">
            <a:xfrm>
              <a:off x="4738689" y="4910138"/>
              <a:ext cx="307975" cy="436563"/>
            </a:xfrm>
            <a:custGeom>
              <a:avLst/>
              <a:gdLst>
                <a:gd name="T0" fmla="*/ 0 w 194"/>
                <a:gd name="T1" fmla="*/ 200 h 275"/>
                <a:gd name="T2" fmla="*/ 194 w 194"/>
                <a:gd name="T3" fmla="*/ 0 h 275"/>
                <a:gd name="T4" fmla="*/ 194 w 194"/>
                <a:gd name="T5" fmla="*/ 59 h 275"/>
                <a:gd name="T6" fmla="*/ 0 w 194"/>
                <a:gd name="T7" fmla="*/ 275 h 275"/>
                <a:gd name="T8" fmla="*/ 0 w 194"/>
                <a:gd name="T9" fmla="*/ 200 h 275"/>
              </a:gdLst>
              <a:ahLst/>
              <a:cxnLst>
                <a:cxn ang="0">
                  <a:pos x="T0" y="T1"/>
                </a:cxn>
                <a:cxn ang="0">
                  <a:pos x="T2" y="T3"/>
                </a:cxn>
                <a:cxn ang="0">
                  <a:pos x="T4" y="T5"/>
                </a:cxn>
                <a:cxn ang="0">
                  <a:pos x="T6" y="T7"/>
                </a:cxn>
                <a:cxn ang="0">
                  <a:pos x="T8" y="T9"/>
                </a:cxn>
              </a:cxnLst>
              <a:rect l="0" t="0" r="r" b="b"/>
              <a:pathLst>
                <a:path w="194" h="275">
                  <a:moveTo>
                    <a:pt x="0" y="200"/>
                  </a:moveTo>
                  <a:lnTo>
                    <a:pt x="194" y="0"/>
                  </a:lnTo>
                  <a:lnTo>
                    <a:pt x="194" y="59"/>
                  </a:lnTo>
                  <a:lnTo>
                    <a:pt x="0" y="275"/>
                  </a:lnTo>
                  <a:lnTo>
                    <a:pt x="0" y="20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0" name="Freeform 604"/>
            <p:cNvSpPr>
              <a:spLocks/>
            </p:cNvSpPr>
            <p:nvPr/>
          </p:nvSpPr>
          <p:spPr bwMode="auto">
            <a:xfrm>
              <a:off x="4738689" y="4787901"/>
              <a:ext cx="307975" cy="401638"/>
            </a:xfrm>
            <a:custGeom>
              <a:avLst/>
              <a:gdLst>
                <a:gd name="T0" fmla="*/ 0 w 194"/>
                <a:gd name="T1" fmla="*/ 180 h 253"/>
                <a:gd name="T2" fmla="*/ 194 w 194"/>
                <a:gd name="T3" fmla="*/ 0 h 253"/>
                <a:gd name="T4" fmla="*/ 194 w 194"/>
                <a:gd name="T5" fmla="*/ 59 h 253"/>
                <a:gd name="T6" fmla="*/ 0 w 194"/>
                <a:gd name="T7" fmla="*/ 253 h 253"/>
                <a:gd name="T8" fmla="*/ 0 w 194"/>
                <a:gd name="T9" fmla="*/ 180 h 253"/>
              </a:gdLst>
              <a:ahLst/>
              <a:cxnLst>
                <a:cxn ang="0">
                  <a:pos x="T0" y="T1"/>
                </a:cxn>
                <a:cxn ang="0">
                  <a:pos x="T2" y="T3"/>
                </a:cxn>
                <a:cxn ang="0">
                  <a:pos x="T4" y="T5"/>
                </a:cxn>
                <a:cxn ang="0">
                  <a:pos x="T6" y="T7"/>
                </a:cxn>
                <a:cxn ang="0">
                  <a:pos x="T8" y="T9"/>
                </a:cxn>
              </a:cxnLst>
              <a:rect l="0" t="0" r="r" b="b"/>
              <a:pathLst>
                <a:path w="194" h="253">
                  <a:moveTo>
                    <a:pt x="0" y="180"/>
                  </a:moveTo>
                  <a:lnTo>
                    <a:pt x="194" y="0"/>
                  </a:lnTo>
                  <a:lnTo>
                    <a:pt x="194" y="59"/>
                  </a:lnTo>
                  <a:lnTo>
                    <a:pt x="0" y="253"/>
                  </a:lnTo>
                  <a:lnTo>
                    <a:pt x="0" y="18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1" name="Freeform 605"/>
            <p:cNvSpPr>
              <a:spLocks/>
            </p:cNvSpPr>
            <p:nvPr/>
          </p:nvSpPr>
          <p:spPr bwMode="auto">
            <a:xfrm>
              <a:off x="4738689" y="4667251"/>
              <a:ext cx="307975" cy="368300"/>
            </a:xfrm>
            <a:custGeom>
              <a:avLst/>
              <a:gdLst>
                <a:gd name="T0" fmla="*/ 0 w 194"/>
                <a:gd name="T1" fmla="*/ 159 h 232"/>
                <a:gd name="T2" fmla="*/ 194 w 194"/>
                <a:gd name="T3" fmla="*/ 0 h 232"/>
                <a:gd name="T4" fmla="*/ 194 w 194"/>
                <a:gd name="T5" fmla="*/ 58 h 232"/>
                <a:gd name="T6" fmla="*/ 0 w 194"/>
                <a:gd name="T7" fmla="*/ 232 h 232"/>
                <a:gd name="T8" fmla="*/ 0 w 194"/>
                <a:gd name="T9" fmla="*/ 159 h 232"/>
              </a:gdLst>
              <a:ahLst/>
              <a:cxnLst>
                <a:cxn ang="0">
                  <a:pos x="T0" y="T1"/>
                </a:cxn>
                <a:cxn ang="0">
                  <a:pos x="T2" y="T3"/>
                </a:cxn>
                <a:cxn ang="0">
                  <a:pos x="T4" y="T5"/>
                </a:cxn>
                <a:cxn ang="0">
                  <a:pos x="T6" y="T7"/>
                </a:cxn>
                <a:cxn ang="0">
                  <a:pos x="T8" y="T9"/>
                </a:cxn>
              </a:cxnLst>
              <a:rect l="0" t="0" r="r" b="b"/>
              <a:pathLst>
                <a:path w="194" h="232">
                  <a:moveTo>
                    <a:pt x="0" y="159"/>
                  </a:moveTo>
                  <a:lnTo>
                    <a:pt x="194" y="0"/>
                  </a:lnTo>
                  <a:lnTo>
                    <a:pt x="194" y="58"/>
                  </a:lnTo>
                  <a:lnTo>
                    <a:pt x="0" y="232"/>
                  </a:lnTo>
                  <a:lnTo>
                    <a:pt x="0" y="15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2" name="Freeform 608"/>
            <p:cNvSpPr>
              <a:spLocks/>
            </p:cNvSpPr>
            <p:nvPr/>
          </p:nvSpPr>
          <p:spPr bwMode="auto">
            <a:xfrm>
              <a:off x="4738688" y="4432301"/>
              <a:ext cx="307975" cy="307975"/>
            </a:xfrm>
            <a:custGeom>
              <a:avLst/>
              <a:gdLst>
                <a:gd name="T0" fmla="*/ 0 w 194"/>
                <a:gd name="T1" fmla="*/ 121 h 194"/>
                <a:gd name="T2" fmla="*/ 194 w 194"/>
                <a:gd name="T3" fmla="*/ 0 h 194"/>
                <a:gd name="T4" fmla="*/ 194 w 194"/>
                <a:gd name="T5" fmla="*/ 59 h 194"/>
                <a:gd name="T6" fmla="*/ 0 w 194"/>
                <a:gd name="T7" fmla="*/ 194 h 194"/>
                <a:gd name="T8" fmla="*/ 0 w 194"/>
                <a:gd name="T9" fmla="*/ 121 h 194"/>
              </a:gdLst>
              <a:ahLst/>
              <a:cxnLst>
                <a:cxn ang="0">
                  <a:pos x="T0" y="T1"/>
                </a:cxn>
                <a:cxn ang="0">
                  <a:pos x="T2" y="T3"/>
                </a:cxn>
                <a:cxn ang="0">
                  <a:pos x="T4" y="T5"/>
                </a:cxn>
                <a:cxn ang="0">
                  <a:pos x="T6" y="T7"/>
                </a:cxn>
                <a:cxn ang="0">
                  <a:pos x="T8" y="T9"/>
                </a:cxn>
              </a:cxnLst>
              <a:rect l="0" t="0" r="r" b="b"/>
              <a:pathLst>
                <a:path w="194" h="194">
                  <a:moveTo>
                    <a:pt x="0" y="121"/>
                  </a:moveTo>
                  <a:lnTo>
                    <a:pt x="194" y="0"/>
                  </a:lnTo>
                  <a:lnTo>
                    <a:pt x="194" y="59"/>
                  </a:lnTo>
                  <a:lnTo>
                    <a:pt x="0" y="194"/>
                  </a:lnTo>
                  <a:lnTo>
                    <a:pt x="0" y="12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3" name="Freeform 609"/>
            <p:cNvSpPr>
              <a:spLocks/>
            </p:cNvSpPr>
            <p:nvPr/>
          </p:nvSpPr>
          <p:spPr bwMode="auto">
            <a:xfrm>
              <a:off x="4738688" y="4310063"/>
              <a:ext cx="307975" cy="276225"/>
            </a:xfrm>
            <a:custGeom>
              <a:avLst/>
              <a:gdLst>
                <a:gd name="T0" fmla="*/ 0 w 194"/>
                <a:gd name="T1" fmla="*/ 101 h 174"/>
                <a:gd name="T2" fmla="*/ 194 w 194"/>
                <a:gd name="T3" fmla="*/ 0 h 174"/>
                <a:gd name="T4" fmla="*/ 194 w 194"/>
                <a:gd name="T5" fmla="*/ 57 h 174"/>
                <a:gd name="T6" fmla="*/ 0 w 194"/>
                <a:gd name="T7" fmla="*/ 174 h 174"/>
                <a:gd name="T8" fmla="*/ 0 w 194"/>
                <a:gd name="T9" fmla="*/ 101 h 174"/>
              </a:gdLst>
              <a:ahLst/>
              <a:cxnLst>
                <a:cxn ang="0">
                  <a:pos x="T0" y="T1"/>
                </a:cxn>
                <a:cxn ang="0">
                  <a:pos x="T2" y="T3"/>
                </a:cxn>
                <a:cxn ang="0">
                  <a:pos x="T4" y="T5"/>
                </a:cxn>
                <a:cxn ang="0">
                  <a:pos x="T6" y="T7"/>
                </a:cxn>
                <a:cxn ang="0">
                  <a:pos x="T8" y="T9"/>
                </a:cxn>
              </a:cxnLst>
              <a:rect l="0" t="0" r="r" b="b"/>
              <a:pathLst>
                <a:path w="194" h="174">
                  <a:moveTo>
                    <a:pt x="0" y="101"/>
                  </a:moveTo>
                  <a:lnTo>
                    <a:pt x="194" y="0"/>
                  </a:lnTo>
                  <a:lnTo>
                    <a:pt x="194" y="57"/>
                  </a:lnTo>
                  <a:lnTo>
                    <a:pt x="0" y="174"/>
                  </a:lnTo>
                  <a:lnTo>
                    <a:pt x="0" y="101"/>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4" name="Freeform 610"/>
            <p:cNvSpPr>
              <a:spLocks/>
            </p:cNvSpPr>
            <p:nvPr/>
          </p:nvSpPr>
          <p:spPr bwMode="auto">
            <a:xfrm>
              <a:off x="4738688" y="4189413"/>
              <a:ext cx="307975" cy="242888"/>
            </a:xfrm>
            <a:custGeom>
              <a:avLst/>
              <a:gdLst>
                <a:gd name="T0" fmla="*/ 0 w 194"/>
                <a:gd name="T1" fmla="*/ 80 h 153"/>
                <a:gd name="T2" fmla="*/ 194 w 194"/>
                <a:gd name="T3" fmla="*/ 0 h 153"/>
                <a:gd name="T4" fmla="*/ 194 w 194"/>
                <a:gd name="T5" fmla="*/ 56 h 153"/>
                <a:gd name="T6" fmla="*/ 0 w 194"/>
                <a:gd name="T7" fmla="*/ 153 h 153"/>
                <a:gd name="T8" fmla="*/ 0 w 194"/>
                <a:gd name="T9" fmla="*/ 80 h 153"/>
              </a:gdLst>
              <a:ahLst/>
              <a:cxnLst>
                <a:cxn ang="0">
                  <a:pos x="T0" y="T1"/>
                </a:cxn>
                <a:cxn ang="0">
                  <a:pos x="T2" y="T3"/>
                </a:cxn>
                <a:cxn ang="0">
                  <a:pos x="T4" y="T5"/>
                </a:cxn>
                <a:cxn ang="0">
                  <a:pos x="T6" y="T7"/>
                </a:cxn>
                <a:cxn ang="0">
                  <a:pos x="T8" y="T9"/>
                </a:cxn>
              </a:cxnLst>
              <a:rect l="0" t="0" r="r" b="b"/>
              <a:pathLst>
                <a:path w="194" h="153">
                  <a:moveTo>
                    <a:pt x="0" y="80"/>
                  </a:moveTo>
                  <a:lnTo>
                    <a:pt x="194" y="0"/>
                  </a:lnTo>
                  <a:lnTo>
                    <a:pt x="194" y="56"/>
                  </a:lnTo>
                  <a:lnTo>
                    <a:pt x="0" y="153"/>
                  </a:lnTo>
                  <a:lnTo>
                    <a:pt x="0" y="8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5" name="Freeform 612"/>
            <p:cNvSpPr>
              <a:spLocks/>
            </p:cNvSpPr>
            <p:nvPr/>
          </p:nvSpPr>
          <p:spPr bwMode="auto">
            <a:xfrm>
              <a:off x="4738688" y="3573463"/>
              <a:ext cx="307975" cy="114300"/>
            </a:xfrm>
            <a:custGeom>
              <a:avLst/>
              <a:gdLst>
                <a:gd name="T0" fmla="*/ 0 w 194"/>
                <a:gd name="T1" fmla="*/ 0 h 72"/>
                <a:gd name="T2" fmla="*/ 194 w 194"/>
                <a:gd name="T3" fmla="*/ 14 h 72"/>
                <a:gd name="T4" fmla="*/ 194 w 194"/>
                <a:gd name="T5" fmla="*/ 72 h 72"/>
                <a:gd name="T6" fmla="*/ 0 w 194"/>
                <a:gd name="T7" fmla="*/ 72 h 72"/>
                <a:gd name="T8" fmla="*/ 0 w 194"/>
                <a:gd name="T9" fmla="*/ 0 h 72"/>
              </a:gdLst>
              <a:ahLst/>
              <a:cxnLst>
                <a:cxn ang="0">
                  <a:pos x="T0" y="T1"/>
                </a:cxn>
                <a:cxn ang="0">
                  <a:pos x="T2" y="T3"/>
                </a:cxn>
                <a:cxn ang="0">
                  <a:pos x="T4" y="T5"/>
                </a:cxn>
                <a:cxn ang="0">
                  <a:pos x="T6" y="T7"/>
                </a:cxn>
                <a:cxn ang="0">
                  <a:pos x="T8" y="T9"/>
                </a:cxn>
              </a:cxnLst>
              <a:rect l="0" t="0" r="r" b="b"/>
              <a:pathLst>
                <a:path w="194" h="72">
                  <a:moveTo>
                    <a:pt x="0" y="0"/>
                  </a:moveTo>
                  <a:lnTo>
                    <a:pt x="194" y="14"/>
                  </a:lnTo>
                  <a:lnTo>
                    <a:pt x="194" y="72"/>
                  </a:lnTo>
                  <a:lnTo>
                    <a:pt x="0" y="72"/>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6" name="Freeform 613"/>
            <p:cNvSpPr>
              <a:spLocks/>
            </p:cNvSpPr>
            <p:nvPr/>
          </p:nvSpPr>
          <p:spPr bwMode="auto">
            <a:xfrm>
              <a:off x="4738688" y="3951288"/>
              <a:ext cx="307975" cy="185738"/>
            </a:xfrm>
            <a:custGeom>
              <a:avLst/>
              <a:gdLst>
                <a:gd name="T0" fmla="*/ 0 w 194"/>
                <a:gd name="T1" fmla="*/ 44 h 117"/>
                <a:gd name="T2" fmla="*/ 194 w 194"/>
                <a:gd name="T3" fmla="*/ 0 h 117"/>
                <a:gd name="T4" fmla="*/ 194 w 194"/>
                <a:gd name="T5" fmla="*/ 59 h 117"/>
                <a:gd name="T6" fmla="*/ 0 w 194"/>
                <a:gd name="T7" fmla="*/ 117 h 117"/>
                <a:gd name="T8" fmla="*/ 0 w 194"/>
                <a:gd name="T9" fmla="*/ 44 h 117"/>
              </a:gdLst>
              <a:ahLst/>
              <a:cxnLst>
                <a:cxn ang="0">
                  <a:pos x="T0" y="T1"/>
                </a:cxn>
                <a:cxn ang="0">
                  <a:pos x="T2" y="T3"/>
                </a:cxn>
                <a:cxn ang="0">
                  <a:pos x="T4" y="T5"/>
                </a:cxn>
                <a:cxn ang="0">
                  <a:pos x="T6" y="T7"/>
                </a:cxn>
                <a:cxn ang="0">
                  <a:pos x="T8" y="T9"/>
                </a:cxn>
              </a:cxnLst>
              <a:rect l="0" t="0" r="r" b="b"/>
              <a:pathLst>
                <a:path w="194" h="117">
                  <a:moveTo>
                    <a:pt x="0" y="44"/>
                  </a:moveTo>
                  <a:lnTo>
                    <a:pt x="194" y="0"/>
                  </a:lnTo>
                  <a:lnTo>
                    <a:pt x="194" y="59"/>
                  </a:lnTo>
                  <a:lnTo>
                    <a:pt x="0" y="117"/>
                  </a:lnTo>
                  <a:lnTo>
                    <a:pt x="0"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7" name="Freeform 614"/>
            <p:cNvSpPr>
              <a:spLocks/>
            </p:cNvSpPr>
            <p:nvPr/>
          </p:nvSpPr>
          <p:spPr bwMode="auto">
            <a:xfrm>
              <a:off x="4738688" y="3829051"/>
              <a:ext cx="307975" cy="153988"/>
            </a:xfrm>
            <a:custGeom>
              <a:avLst/>
              <a:gdLst>
                <a:gd name="T0" fmla="*/ 0 w 194"/>
                <a:gd name="T1" fmla="*/ 25 h 97"/>
                <a:gd name="T2" fmla="*/ 194 w 194"/>
                <a:gd name="T3" fmla="*/ 0 h 97"/>
                <a:gd name="T4" fmla="*/ 194 w 194"/>
                <a:gd name="T5" fmla="*/ 59 h 97"/>
                <a:gd name="T6" fmla="*/ 0 w 194"/>
                <a:gd name="T7" fmla="*/ 97 h 97"/>
                <a:gd name="T8" fmla="*/ 0 w 194"/>
                <a:gd name="T9" fmla="*/ 25 h 97"/>
              </a:gdLst>
              <a:ahLst/>
              <a:cxnLst>
                <a:cxn ang="0">
                  <a:pos x="T0" y="T1"/>
                </a:cxn>
                <a:cxn ang="0">
                  <a:pos x="T2" y="T3"/>
                </a:cxn>
                <a:cxn ang="0">
                  <a:pos x="T4" y="T5"/>
                </a:cxn>
                <a:cxn ang="0">
                  <a:pos x="T6" y="T7"/>
                </a:cxn>
                <a:cxn ang="0">
                  <a:pos x="T8" y="T9"/>
                </a:cxn>
              </a:cxnLst>
              <a:rect l="0" t="0" r="r" b="b"/>
              <a:pathLst>
                <a:path w="194" h="97">
                  <a:moveTo>
                    <a:pt x="0" y="25"/>
                  </a:moveTo>
                  <a:lnTo>
                    <a:pt x="194" y="0"/>
                  </a:lnTo>
                  <a:lnTo>
                    <a:pt x="194" y="59"/>
                  </a:lnTo>
                  <a:lnTo>
                    <a:pt x="0" y="97"/>
                  </a:lnTo>
                  <a:lnTo>
                    <a:pt x="0" y="2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8" name="Freeform 615"/>
            <p:cNvSpPr>
              <a:spLocks/>
            </p:cNvSpPr>
            <p:nvPr/>
          </p:nvSpPr>
          <p:spPr bwMode="auto">
            <a:xfrm>
              <a:off x="4738688" y="3708401"/>
              <a:ext cx="307975" cy="120650"/>
            </a:xfrm>
            <a:custGeom>
              <a:avLst/>
              <a:gdLst>
                <a:gd name="T0" fmla="*/ 0 w 194"/>
                <a:gd name="T1" fmla="*/ 4 h 76"/>
                <a:gd name="T2" fmla="*/ 194 w 194"/>
                <a:gd name="T3" fmla="*/ 0 h 76"/>
                <a:gd name="T4" fmla="*/ 194 w 194"/>
                <a:gd name="T5" fmla="*/ 58 h 76"/>
                <a:gd name="T6" fmla="*/ 0 w 194"/>
                <a:gd name="T7" fmla="*/ 76 h 76"/>
                <a:gd name="T8" fmla="*/ 0 w 194"/>
                <a:gd name="T9" fmla="*/ 4 h 76"/>
              </a:gdLst>
              <a:ahLst/>
              <a:cxnLst>
                <a:cxn ang="0">
                  <a:pos x="T0" y="T1"/>
                </a:cxn>
                <a:cxn ang="0">
                  <a:pos x="T2" y="T3"/>
                </a:cxn>
                <a:cxn ang="0">
                  <a:pos x="T4" y="T5"/>
                </a:cxn>
                <a:cxn ang="0">
                  <a:pos x="T6" y="T7"/>
                </a:cxn>
                <a:cxn ang="0">
                  <a:pos x="T8" y="T9"/>
                </a:cxn>
              </a:cxnLst>
              <a:rect l="0" t="0" r="r" b="b"/>
              <a:pathLst>
                <a:path w="194" h="76">
                  <a:moveTo>
                    <a:pt x="0" y="4"/>
                  </a:moveTo>
                  <a:lnTo>
                    <a:pt x="194" y="0"/>
                  </a:lnTo>
                  <a:lnTo>
                    <a:pt x="194" y="58"/>
                  </a:lnTo>
                  <a:lnTo>
                    <a:pt x="0" y="76"/>
                  </a:lnTo>
                  <a:lnTo>
                    <a:pt x="0" y="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19" name="Freeform 616"/>
            <p:cNvSpPr>
              <a:spLocks/>
            </p:cNvSpPr>
            <p:nvPr/>
          </p:nvSpPr>
          <p:spPr bwMode="auto">
            <a:xfrm>
              <a:off x="4738688" y="2967038"/>
              <a:ext cx="307975" cy="239713"/>
            </a:xfrm>
            <a:custGeom>
              <a:avLst/>
              <a:gdLst>
                <a:gd name="T0" fmla="*/ 0 w 194"/>
                <a:gd name="T1" fmla="*/ 0 h 151"/>
                <a:gd name="T2" fmla="*/ 194 w 194"/>
                <a:gd name="T3" fmla="*/ 95 h 151"/>
                <a:gd name="T4" fmla="*/ 194 w 194"/>
                <a:gd name="T5" fmla="*/ 151 h 151"/>
                <a:gd name="T6" fmla="*/ 0 w 194"/>
                <a:gd name="T7" fmla="*/ 73 h 151"/>
                <a:gd name="T8" fmla="*/ 0 w 194"/>
                <a:gd name="T9" fmla="*/ 0 h 151"/>
              </a:gdLst>
              <a:ahLst/>
              <a:cxnLst>
                <a:cxn ang="0">
                  <a:pos x="T0" y="T1"/>
                </a:cxn>
                <a:cxn ang="0">
                  <a:pos x="T2" y="T3"/>
                </a:cxn>
                <a:cxn ang="0">
                  <a:pos x="T4" y="T5"/>
                </a:cxn>
                <a:cxn ang="0">
                  <a:pos x="T6" y="T7"/>
                </a:cxn>
                <a:cxn ang="0">
                  <a:pos x="T8" y="T9"/>
                </a:cxn>
              </a:cxnLst>
              <a:rect l="0" t="0" r="r" b="b"/>
              <a:pathLst>
                <a:path w="194" h="151">
                  <a:moveTo>
                    <a:pt x="0" y="0"/>
                  </a:moveTo>
                  <a:lnTo>
                    <a:pt x="194" y="95"/>
                  </a:lnTo>
                  <a:lnTo>
                    <a:pt x="194" y="151"/>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0" name="Freeform 617"/>
            <p:cNvSpPr>
              <a:spLocks/>
            </p:cNvSpPr>
            <p:nvPr/>
          </p:nvSpPr>
          <p:spPr bwMode="auto">
            <a:xfrm>
              <a:off x="4738688" y="3419476"/>
              <a:ext cx="307975" cy="147638"/>
            </a:xfrm>
            <a:custGeom>
              <a:avLst/>
              <a:gdLst>
                <a:gd name="T0" fmla="*/ 0 w 194"/>
                <a:gd name="T1" fmla="*/ 0 h 93"/>
                <a:gd name="T2" fmla="*/ 194 w 194"/>
                <a:gd name="T3" fmla="*/ 34 h 93"/>
                <a:gd name="T4" fmla="*/ 194 w 194"/>
                <a:gd name="T5" fmla="*/ 93 h 93"/>
                <a:gd name="T6" fmla="*/ 0 w 194"/>
                <a:gd name="T7" fmla="*/ 72 h 93"/>
                <a:gd name="T8" fmla="*/ 0 w 194"/>
                <a:gd name="T9" fmla="*/ 0 h 93"/>
              </a:gdLst>
              <a:ahLst/>
              <a:cxnLst>
                <a:cxn ang="0">
                  <a:pos x="T0" y="T1"/>
                </a:cxn>
                <a:cxn ang="0">
                  <a:pos x="T2" y="T3"/>
                </a:cxn>
                <a:cxn ang="0">
                  <a:pos x="T4" y="T5"/>
                </a:cxn>
                <a:cxn ang="0">
                  <a:pos x="T6" y="T7"/>
                </a:cxn>
                <a:cxn ang="0">
                  <a:pos x="T8" y="T9"/>
                </a:cxn>
              </a:cxnLst>
              <a:rect l="0" t="0" r="r" b="b"/>
              <a:pathLst>
                <a:path w="194" h="93">
                  <a:moveTo>
                    <a:pt x="0" y="0"/>
                  </a:moveTo>
                  <a:lnTo>
                    <a:pt x="194" y="34"/>
                  </a:lnTo>
                  <a:lnTo>
                    <a:pt x="194" y="93"/>
                  </a:lnTo>
                  <a:lnTo>
                    <a:pt x="0" y="72"/>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1" name="Freeform 618"/>
            <p:cNvSpPr>
              <a:spLocks/>
            </p:cNvSpPr>
            <p:nvPr/>
          </p:nvSpPr>
          <p:spPr bwMode="auto">
            <a:xfrm>
              <a:off x="4738688" y="3262313"/>
              <a:ext cx="307975" cy="179388"/>
            </a:xfrm>
            <a:custGeom>
              <a:avLst/>
              <a:gdLst>
                <a:gd name="T0" fmla="*/ 0 w 194"/>
                <a:gd name="T1" fmla="*/ 0 h 113"/>
                <a:gd name="T2" fmla="*/ 194 w 194"/>
                <a:gd name="T3" fmla="*/ 56 h 113"/>
                <a:gd name="T4" fmla="*/ 194 w 194"/>
                <a:gd name="T5" fmla="*/ 113 h 113"/>
                <a:gd name="T6" fmla="*/ 0 w 194"/>
                <a:gd name="T7" fmla="*/ 74 h 113"/>
                <a:gd name="T8" fmla="*/ 0 w 194"/>
                <a:gd name="T9" fmla="*/ 0 h 113"/>
              </a:gdLst>
              <a:ahLst/>
              <a:cxnLst>
                <a:cxn ang="0">
                  <a:pos x="T0" y="T1"/>
                </a:cxn>
                <a:cxn ang="0">
                  <a:pos x="T2" y="T3"/>
                </a:cxn>
                <a:cxn ang="0">
                  <a:pos x="T4" y="T5"/>
                </a:cxn>
                <a:cxn ang="0">
                  <a:pos x="T6" y="T7"/>
                </a:cxn>
                <a:cxn ang="0">
                  <a:pos x="T8" y="T9"/>
                </a:cxn>
              </a:cxnLst>
              <a:rect l="0" t="0" r="r" b="b"/>
              <a:pathLst>
                <a:path w="194" h="113">
                  <a:moveTo>
                    <a:pt x="0" y="0"/>
                  </a:moveTo>
                  <a:lnTo>
                    <a:pt x="194" y="56"/>
                  </a:lnTo>
                  <a:lnTo>
                    <a:pt x="194" y="113"/>
                  </a:lnTo>
                  <a:lnTo>
                    <a:pt x="0" y="74"/>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2" name="Freeform 619"/>
            <p:cNvSpPr>
              <a:spLocks/>
            </p:cNvSpPr>
            <p:nvPr/>
          </p:nvSpPr>
          <p:spPr bwMode="auto">
            <a:xfrm>
              <a:off x="4738688" y="3108326"/>
              <a:ext cx="307975" cy="211138"/>
            </a:xfrm>
            <a:custGeom>
              <a:avLst/>
              <a:gdLst>
                <a:gd name="T0" fmla="*/ 0 w 194"/>
                <a:gd name="T1" fmla="*/ 0 h 133"/>
                <a:gd name="T2" fmla="*/ 194 w 194"/>
                <a:gd name="T3" fmla="*/ 77 h 133"/>
                <a:gd name="T4" fmla="*/ 194 w 194"/>
                <a:gd name="T5" fmla="*/ 133 h 133"/>
                <a:gd name="T6" fmla="*/ 0 w 194"/>
                <a:gd name="T7" fmla="*/ 72 h 133"/>
                <a:gd name="T8" fmla="*/ 0 w 194"/>
                <a:gd name="T9" fmla="*/ 0 h 133"/>
              </a:gdLst>
              <a:ahLst/>
              <a:cxnLst>
                <a:cxn ang="0">
                  <a:pos x="T0" y="T1"/>
                </a:cxn>
                <a:cxn ang="0">
                  <a:pos x="T2" y="T3"/>
                </a:cxn>
                <a:cxn ang="0">
                  <a:pos x="T4" y="T5"/>
                </a:cxn>
                <a:cxn ang="0">
                  <a:pos x="T6" y="T7"/>
                </a:cxn>
                <a:cxn ang="0">
                  <a:pos x="T8" y="T9"/>
                </a:cxn>
              </a:cxnLst>
              <a:rect l="0" t="0" r="r" b="b"/>
              <a:pathLst>
                <a:path w="194" h="133">
                  <a:moveTo>
                    <a:pt x="0" y="0"/>
                  </a:moveTo>
                  <a:lnTo>
                    <a:pt x="194" y="77"/>
                  </a:lnTo>
                  <a:lnTo>
                    <a:pt x="194" y="133"/>
                  </a:lnTo>
                  <a:lnTo>
                    <a:pt x="0" y="72"/>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3" name="Freeform 620"/>
            <p:cNvSpPr>
              <a:spLocks/>
            </p:cNvSpPr>
            <p:nvPr/>
          </p:nvSpPr>
          <p:spPr bwMode="auto">
            <a:xfrm>
              <a:off x="4738688" y="2659063"/>
              <a:ext cx="307975" cy="304800"/>
            </a:xfrm>
            <a:custGeom>
              <a:avLst/>
              <a:gdLst>
                <a:gd name="T0" fmla="*/ 0 w 194"/>
                <a:gd name="T1" fmla="*/ 0 h 192"/>
                <a:gd name="T2" fmla="*/ 194 w 194"/>
                <a:gd name="T3" fmla="*/ 133 h 192"/>
                <a:gd name="T4" fmla="*/ 194 w 194"/>
                <a:gd name="T5" fmla="*/ 192 h 192"/>
                <a:gd name="T6" fmla="*/ 0 w 194"/>
                <a:gd name="T7" fmla="*/ 73 h 192"/>
                <a:gd name="T8" fmla="*/ 0 w 194"/>
                <a:gd name="T9" fmla="*/ 0 h 192"/>
              </a:gdLst>
              <a:ahLst/>
              <a:cxnLst>
                <a:cxn ang="0">
                  <a:pos x="T0" y="T1"/>
                </a:cxn>
                <a:cxn ang="0">
                  <a:pos x="T2" y="T3"/>
                </a:cxn>
                <a:cxn ang="0">
                  <a:pos x="T4" y="T5"/>
                </a:cxn>
                <a:cxn ang="0">
                  <a:pos x="T6" y="T7"/>
                </a:cxn>
                <a:cxn ang="0">
                  <a:pos x="T8" y="T9"/>
                </a:cxn>
              </a:cxnLst>
              <a:rect l="0" t="0" r="r" b="b"/>
              <a:pathLst>
                <a:path w="194" h="192">
                  <a:moveTo>
                    <a:pt x="0" y="0"/>
                  </a:moveTo>
                  <a:lnTo>
                    <a:pt x="194" y="133"/>
                  </a:lnTo>
                  <a:lnTo>
                    <a:pt x="194" y="192"/>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4" name="Freeform 621"/>
            <p:cNvSpPr>
              <a:spLocks/>
            </p:cNvSpPr>
            <p:nvPr/>
          </p:nvSpPr>
          <p:spPr bwMode="auto">
            <a:xfrm>
              <a:off x="4738688" y="2517776"/>
              <a:ext cx="307975" cy="333375"/>
            </a:xfrm>
            <a:custGeom>
              <a:avLst/>
              <a:gdLst>
                <a:gd name="T0" fmla="*/ 0 w 194"/>
                <a:gd name="T1" fmla="*/ 0 h 210"/>
                <a:gd name="T2" fmla="*/ 194 w 194"/>
                <a:gd name="T3" fmla="*/ 152 h 210"/>
                <a:gd name="T4" fmla="*/ 194 w 194"/>
                <a:gd name="T5" fmla="*/ 210 h 210"/>
                <a:gd name="T6" fmla="*/ 0 w 194"/>
                <a:gd name="T7" fmla="*/ 73 h 210"/>
                <a:gd name="T8" fmla="*/ 0 w 194"/>
                <a:gd name="T9" fmla="*/ 0 h 210"/>
              </a:gdLst>
              <a:ahLst/>
              <a:cxnLst>
                <a:cxn ang="0">
                  <a:pos x="T0" y="T1"/>
                </a:cxn>
                <a:cxn ang="0">
                  <a:pos x="T2" y="T3"/>
                </a:cxn>
                <a:cxn ang="0">
                  <a:pos x="T4" y="T5"/>
                </a:cxn>
                <a:cxn ang="0">
                  <a:pos x="T6" y="T7"/>
                </a:cxn>
                <a:cxn ang="0">
                  <a:pos x="T8" y="T9"/>
                </a:cxn>
              </a:cxnLst>
              <a:rect l="0" t="0" r="r" b="b"/>
              <a:pathLst>
                <a:path w="194" h="210">
                  <a:moveTo>
                    <a:pt x="0" y="0"/>
                  </a:moveTo>
                  <a:lnTo>
                    <a:pt x="194" y="152"/>
                  </a:lnTo>
                  <a:lnTo>
                    <a:pt x="194" y="210"/>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5" name="Freeform 623"/>
            <p:cNvSpPr>
              <a:spLocks/>
            </p:cNvSpPr>
            <p:nvPr/>
          </p:nvSpPr>
          <p:spPr bwMode="auto">
            <a:xfrm>
              <a:off x="4738688" y="2209801"/>
              <a:ext cx="307975" cy="395288"/>
            </a:xfrm>
            <a:custGeom>
              <a:avLst/>
              <a:gdLst>
                <a:gd name="T0" fmla="*/ 0 w 194"/>
                <a:gd name="T1" fmla="*/ 0 h 249"/>
                <a:gd name="T2" fmla="*/ 194 w 194"/>
                <a:gd name="T3" fmla="*/ 192 h 249"/>
                <a:gd name="T4" fmla="*/ 194 w 194"/>
                <a:gd name="T5" fmla="*/ 249 h 249"/>
                <a:gd name="T6" fmla="*/ 0 w 194"/>
                <a:gd name="T7" fmla="*/ 73 h 249"/>
                <a:gd name="T8" fmla="*/ 0 w 194"/>
                <a:gd name="T9" fmla="*/ 0 h 249"/>
              </a:gdLst>
              <a:ahLst/>
              <a:cxnLst>
                <a:cxn ang="0">
                  <a:pos x="T0" y="T1"/>
                </a:cxn>
                <a:cxn ang="0">
                  <a:pos x="T2" y="T3"/>
                </a:cxn>
                <a:cxn ang="0">
                  <a:pos x="T4" y="T5"/>
                </a:cxn>
                <a:cxn ang="0">
                  <a:pos x="T6" y="T7"/>
                </a:cxn>
                <a:cxn ang="0">
                  <a:pos x="T8" y="T9"/>
                </a:cxn>
              </a:cxnLst>
              <a:rect l="0" t="0" r="r" b="b"/>
              <a:pathLst>
                <a:path w="194" h="249">
                  <a:moveTo>
                    <a:pt x="0" y="0"/>
                  </a:moveTo>
                  <a:lnTo>
                    <a:pt x="194" y="192"/>
                  </a:lnTo>
                  <a:lnTo>
                    <a:pt x="194" y="249"/>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6" name="Freeform 624"/>
            <p:cNvSpPr>
              <a:spLocks/>
            </p:cNvSpPr>
            <p:nvPr/>
          </p:nvSpPr>
          <p:spPr bwMode="auto">
            <a:xfrm>
              <a:off x="4738688" y="2055813"/>
              <a:ext cx="307975" cy="427038"/>
            </a:xfrm>
            <a:custGeom>
              <a:avLst/>
              <a:gdLst>
                <a:gd name="T0" fmla="*/ 0 w 194"/>
                <a:gd name="T1" fmla="*/ 0 h 269"/>
                <a:gd name="T2" fmla="*/ 194 w 194"/>
                <a:gd name="T3" fmla="*/ 212 h 269"/>
                <a:gd name="T4" fmla="*/ 194 w 194"/>
                <a:gd name="T5" fmla="*/ 269 h 269"/>
                <a:gd name="T6" fmla="*/ 0 w 194"/>
                <a:gd name="T7" fmla="*/ 73 h 269"/>
                <a:gd name="T8" fmla="*/ 0 w 194"/>
                <a:gd name="T9" fmla="*/ 0 h 269"/>
              </a:gdLst>
              <a:ahLst/>
              <a:cxnLst>
                <a:cxn ang="0">
                  <a:pos x="T0" y="T1"/>
                </a:cxn>
                <a:cxn ang="0">
                  <a:pos x="T2" y="T3"/>
                </a:cxn>
                <a:cxn ang="0">
                  <a:pos x="T4" y="T5"/>
                </a:cxn>
                <a:cxn ang="0">
                  <a:pos x="T6" y="T7"/>
                </a:cxn>
                <a:cxn ang="0">
                  <a:pos x="T8" y="T9"/>
                </a:cxn>
              </a:cxnLst>
              <a:rect l="0" t="0" r="r" b="b"/>
              <a:pathLst>
                <a:path w="194" h="269">
                  <a:moveTo>
                    <a:pt x="0" y="0"/>
                  </a:moveTo>
                  <a:lnTo>
                    <a:pt x="194" y="212"/>
                  </a:lnTo>
                  <a:lnTo>
                    <a:pt x="194" y="269"/>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7" name="Freeform 625"/>
            <p:cNvSpPr>
              <a:spLocks/>
            </p:cNvSpPr>
            <p:nvPr/>
          </p:nvSpPr>
          <p:spPr bwMode="auto">
            <a:xfrm>
              <a:off x="4738688" y="1914526"/>
              <a:ext cx="307975" cy="455613"/>
            </a:xfrm>
            <a:custGeom>
              <a:avLst/>
              <a:gdLst>
                <a:gd name="T0" fmla="*/ 0 w 194"/>
                <a:gd name="T1" fmla="*/ 0 h 287"/>
                <a:gd name="T2" fmla="*/ 194 w 194"/>
                <a:gd name="T3" fmla="*/ 231 h 287"/>
                <a:gd name="T4" fmla="*/ 194 w 194"/>
                <a:gd name="T5" fmla="*/ 287 h 287"/>
                <a:gd name="T6" fmla="*/ 0 w 194"/>
                <a:gd name="T7" fmla="*/ 73 h 287"/>
                <a:gd name="T8" fmla="*/ 0 w 194"/>
                <a:gd name="T9" fmla="*/ 0 h 287"/>
              </a:gdLst>
              <a:ahLst/>
              <a:cxnLst>
                <a:cxn ang="0">
                  <a:pos x="T0" y="T1"/>
                </a:cxn>
                <a:cxn ang="0">
                  <a:pos x="T2" y="T3"/>
                </a:cxn>
                <a:cxn ang="0">
                  <a:pos x="T4" y="T5"/>
                </a:cxn>
                <a:cxn ang="0">
                  <a:pos x="T6" y="T7"/>
                </a:cxn>
                <a:cxn ang="0">
                  <a:pos x="T8" y="T9"/>
                </a:cxn>
              </a:cxnLst>
              <a:rect l="0" t="0" r="r" b="b"/>
              <a:pathLst>
                <a:path w="194" h="287">
                  <a:moveTo>
                    <a:pt x="0" y="0"/>
                  </a:moveTo>
                  <a:lnTo>
                    <a:pt x="194" y="231"/>
                  </a:lnTo>
                  <a:lnTo>
                    <a:pt x="194" y="287"/>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8" name="Freeform 626"/>
            <p:cNvSpPr>
              <a:spLocks/>
            </p:cNvSpPr>
            <p:nvPr/>
          </p:nvSpPr>
          <p:spPr bwMode="auto">
            <a:xfrm>
              <a:off x="4738688" y="1760538"/>
              <a:ext cx="307975" cy="487363"/>
            </a:xfrm>
            <a:custGeom>
              <a:avLst/>
              <a:gdLst>
                <a:gd name="T0" fmla="*/ 0 w 194"/>
                <a:gd name="T1" fmla="*/ 0 h 307"/>
                <a:gd name="T2" fmla="*/ 194 w 194"/>
                <a:gd name="T3" fmla="*/ 251 h 307"/>
                <a:gd name="T4" fmla="*/ 194 w 194"/>
                <a:gd name="T5" fmla="*/ 307 h 307"/>
                <a:gd name="T6" fmla="*/ 0 w 194"/>
                <a:gd name="T7" fmla="*/ 73 h 307"/>
                <a:gd name="T8" fmla="*/ 0 w 194"/>
                <a:gd name="T9" fmla="*/ 0 h 307"/>
              </a:gdLst>
              <a:ahLst/>
              <a:cxnLst>
                <a:cxn ang="0">
                  <a:pos x="T0" y="T1"/>
                </a:cxn>
                <a:cxn ang="0">
                  <a:pos x="T2" y="T3"/>
                </a:cxn>
                <a:cxn ang="0">
                  <a:pos x="T4" y="T5"/>
                </a:cxn>
                <a:cxn ang="0">
                  <a:pos x="T6" y="T7"/>
                </a:cxn>
                <a:cxn ang="0">
                  <a:pos x="T8" y="T9"/>
                </a:cxn>
              </a:cxnLst>
              <a:rect l="0" t="0" r="r" b="b"/>
              <a:pathLst>
                <a:path w="194" h="307">
                  <a:moveTo>
                    <a:pt x="0" y="0"/>
                  </a:moveTo>
                  <a:lnTo>
                    <a:pt x="194" y="251"/>
                  </a:lnTo>
                  <a:lnTo>
                    <a:pt x="194" y="307"/>
                  </a:lnTo>
                  <a:lnTo>
                    <a:pt x="0" y="73"/>
                  </a:lnTo>
                  <a:lnTo>
                    <a:pt x="0" y="0"/>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29" name="Freeform 628"/>
            <p:cNvSpPr>
              <a:spLocks/>
            </p:cNvSpPr>
            <p:nvPr/>
          </p:nvSpPr>
          <p:spPr bwMode="auto">
            <a:xfrm>
              <a:off x="5443538" y="3290888"/>
              <a:ext cx="50800" cy="2000250"/>
            </a:xfrm>
            <a:custGeom>
              <a:avLst/>
              <a:gdLst>
                <a:gd name="T0" fmla="*/ 32 w 32"/>
                <a:gd name="T1" fmla="*/ 1194 h 1260"/>
                <a:gd name="T2" fmla="*/ 0 w 32"/>
                <a:gd name="T3" fmla="*/ 1260 h 1260"/>
                <a:gd name="T4" fmla="*/ 0 w 32"/>
                <a:gd name="T5" fmla="*/ 0 h 1260"/>
                <a:gd name="T6" fmla="*/ 32 w 32"/>
                <a:gd name="T7" fmla="*/ 12 h 1260"/>
                <a:gd name="T8" fmla="*/ 32 w 32"/>
                <a:gd name="T9" fmla="*/ 1194 h 1260"/>
              </a:gdLst>
              <a:ahLst/>
              <a:cxnLst>
                <a:cxn ang="0">
                  <a:pos x="T0" y="T1"/>
                </a:cxn>
                <a:cxn ang="0">
                  <a:pos x="T2" y="T3"/>
                </a:cxn>
                <a:cxn ang="0">
                  <a:pos x="T4" y="T5"/>
                </a:cxn>
                <a:cxn ang="0">
                  <a:pos x="T6" y="T7"/>
                </a:cxn>
                <a:cxn ang="0">
                  <a:pos x="T8" y="T9"/>
                </a:cxn>
              </a:cxnLst>
              <a:rect l="0" t="0" r="r" b="b"/>
              <a:pathLst>
                <a:path w="32" h="1260">
                  <a:moveTo>
                    <a:pt x="32" y="1194"/>
                  </a:moveTo>
                  <a:lnTo>
                    <a:pt x="0" y="1260"/>
                  </a:lnTo>
                  <a:lnTo>
                    <a:pt x="0" y="0"/>
                  </a:lnTo>
                  <a:lnTo>
                    <a:pt x="32" y="12"/>
                  </a:lnTo>
                  <a:lnTo>
                    <a:pt x="32" y="119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0" name="Freeform 629"/>
            <p:cNvSpPr>
              <a:spLocks/>
            </p:cNvSpPr>
            <p:nvPr/>
          </p:nvSpPr>
          <p:spPr bwMode="auto">
            <a:xfrm>
              <a:off x="5507038" y="3322638"/>
              <a:ext cx="52388" cy="1831975"/>
            </a:xfrm>
            <a:custGeom>
              <a:avLst/>
              <a:gdLst>
                <a:gd name="T0" fmla="*/ 33 w 33"/>
                <a:gd name="T1" fmla="*/ 1097 h 1154"/>
                <a:gd name="T2" fmla="*/ 0 w 33"/>
                <a:gd name="T3" fmla="*/ 1154 h 1154"/>
                <a:gd name="T4" fmla="*/ 0 w 33"/>
                <a:gd name="T5" fmla="*/ 0 h 1154"/>
                <a:gd name="T6" fmla="*/ 33 w 33"/>
                <a:gd name="T7" fmla="*/ 10 h 1154"/>
                <a:gd name="T8" fmla="*/ 33 w 33"/>
                <a:gd name="T9" fmla="*/ 1097 h 1154"/>
              </a:gdLst>
              <a:ahLst/>
              <a:cxnLst>
                <a:cxn ang="0">
                  <a:pos x="T0" y="T1"/>
                </a:cxn>
                <a:cxn ang="0">
                  <a:pos x="T2" y="T3"/>
                </a:cxn>
                <a:cxn ang="0">
                  <a:pos x="T4" y="T5"/>
                </a:cxn>
                <a:cxn ang="0">
                  <a:pos x="T6" y="T7"/>
                </a:cxn>
                <a:cxn ang="0">
                  <a:pos x="T8" y="T9"/>
                </a:cxn>
              </a:cxnLst>
              <a:rect l="0" t="0" r="r" b="b"/>
              <a:pathLst>
                <a:path w="33" h="1154">
                  <a:moveTo>
                    <a:pt x="33" y="1097"/>
                  </a:moveTo>
                  <a:lnTo>
                    <a:pt x="0" y="1154"/>
                  </a:lnTo>
                  <a:lnTo>
                    <a:pt x="0" y="0"/>
                  </a:lnTo>
                  <a:lnTo>
                    <a:pt x="33" y="10"/>
                  </a:lnTo>
                  <a:lnTo>
                    <a:pt x="33" y="109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1" name="Freeform 630"/>
            <p:cNvSpPr>
              <a:spLocks/>
            </p:cNvSpPr>
            <p:nvPr/>
          </p:nvSpPr>
          <p:spPr bwMode="auto">
            <a:xfrm>
              <a:off x="5572126" y="3344863"/>
              <a:ext cx="38100" cy="1684338"/>
            </a:xfrm>
            <a:custGeom>
              <a:avLst/>
              <a:gdLst>
                <a:gd name="T0" fmla="*/ 24 w 24"/>
                <a:gd name="T1" fmla="*/ 1012 h 1061"/>
                <a:gd name="T2" fmla="*/ 0 w 24"/>
                <a:gd name="T3" fmla="*/ 1061 h 1061"/>
                <a:gd name="T4" fmla="*/ 0 w 24"/>
                <a:gd name="T5" fmla="*/ 0 h 1061"/>
                <a:gd name="T6" fmla="*/ 24 w 24"/>
                <a:gd name="T7" fmla="*/ 8 h 1061"/>
                <a:gd name="T8" fmla="*/ 24 w 24"/>
                <a:gd name="T9" fmla="*/ 1012 h 1061"/>
              </a:gdLst>
              <a:ahLst/>
              <a:cxnLst>
                <a:cxn ang="0">
                  <a:pos x="T0" y="T1"/>
                </a:cxn>
                <a:cxn ang="0">
                  <a:pos x="T2" y="T3"/>
                </a:cxn>
                <a:cxn ang="0">
                  <a:pos x="T4" y="T5"/>
                </a:cxn>
                <a:cxn ang="0">
                  <a:pos x="T6" y="T7"/>
                </a:cxn>
                <a:cxn ang="0">
                  <a:pos x="T8" y="T9"/>
                </a:cxn>
              </a:cxnLst>
              <a:rect l="0" t="0" r="r" b="b"/>
              <a:pathLst>
                <a:path w="24" h="1061">
                  <a:moveTo>
                    <a:pt x="24" y="1012"/>
                  </a:moveTo>
                  <a:lnTo>
                    <a:pt x="0" y="1061"/>
                  </a:lnTo>
                  <a:lnTo>
                    <a:pt x="0" y="0"/>
                  </a:lnTo>
                  <a:lnTo>
                    <a:pt x="24" y="8"/>
                  </a:lnTo>
                  <a:lnTo>
                    <a:pt x="24" y="101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2" name="Rectangle 631"/>
            <p:cNvSpPr>
              <a:spLocks noChangeArrowheads="1"/>
            </p:cNvSpPr>
            <p:nvPr/>
          </p:nvSpPr>
          <p:spPr bwMode="auto">
            <a:xfrm>
              <a:off x="10199688" y="3111501"/>
              <a:ext cx="74453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3" name="Rectangle 632"/>
            <p:cNvSpPr>
              <a:spLocks noChangeArrowheads="1"/>
            </p:cNvSpPr>
            <p:nvPr/>
          </p:nvSpPr>
          <p:spPr bwMode="auto">
            <a:xfrm>
              <a:off x="10199688" y="3187701"/>
              <a:ext cx="640080"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4" name="Rectangle 633"/>
            <p:cNvSpPr>
              <a:spLocks noChangeArrowheads="1"/>
            </p:cNvSpPr>
            <p:nvPr/>
          </p:nvSpPr>
          <p:spPr bwMode="auto">
            <a:xfrm>
              <a:off x="10199688" y="3278188"/>
              <a:ext cx="731520"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5" name="Rectangle 635"/>
            <p:cNvSpPr>
              <a:spLocks noChangeArrowheads="1"/>
            </p:cNvSpPr>
            <p:nvPr/>
          </p:nvSpPr>
          <p:spPr bwMode="auto">
            <a:xfrm>
              <a:off x="10199688" y="3432176"/>
              <a:ext cx="74453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6" name="Rectangle 636"/>
            <p:cNvSpPr>
              <a:spLocks noChangeArrowheads="1"/>
            </p:cNvSpPr>
            <p:nvPr/>
          </p:nvSpPr>
          <p:spPr bwMode="auto">
            <a:xfrm>
              <a:off x="10199688" y="3521076"/>
              <a:ext cx="744538" cy="650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7" name="Rectangle 637"/>
            <p:cNvSpPr>
              <a:spLocks noChangeArrowheads="1"/>
            </p:cNvSpPr>
            <p:nvPr/>
          </p:nvSpPr>
          <p:spPr bwMode="auto">
            <a:xfrm>
              <a:off x="10199688" y="3598863"/>
              <a:ext cx="744538" cy="635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8" name="Rectangle 638"/>
            <p:cNvSpPr>
              <a:spLocks noChangeArrowheads="1"/>
            </p:cNvSpPr>
            <p:nvPr/>
          </p:nvSpPr>
          <p:spPr bwMode="auto">
            <a:xfrm>
              <a:off x="1725613" y="2816226"/>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39" name="Rectangle 639"/>
            <p:cNvSpPr>
              <a:spLocks noChangeArrowheads="1"/>
            </p:cNvSpPr>
            <p:nvPr/>
          </p:nvSpPr>
          <p:spPr bwMode="auto">
            <a:xfrm>
              <a:off x="1725613" y="3098801"/>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0" name="Rectangle 640"/>
            <p:cNvSpPr>
              <a:spLocks noChangeArrowheads="1"/>
            </p:cNvSpPr>
            <p:nvPr/>
          </p:nvSpPr>
          <p:spPr bwMode="auto">
            <a:xfrm>
              <a:off x="1725613" y="3379788"/>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1" name="Rectangle 641"/>
            <p:cNvSpPr>
              <a:spLocks noChangeArrowheads="1"/>
            </p:cNvSpPr>
            <p:nvPr/>
          </p:nvSpPr>
          <p:spPr bwMode="auto">
            <a:xfrm>
              <a:off x="1725613" y="3675063"/>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2" name="Rectangle 643"/>
            <p:cNvSpPr>
              <a:spLocks noChangeArrowheads="1"/>
            </p:cNvSpPr>
            <p:nvPr/>
          </p:nvSpPr>
          <p:spPr bwMode="auto">
            <a:xfrm>
              <a:off x="1725613" y="4240213"/>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3" name="Rectangle 644"/>
            <p:cNvSpPr>
              <a:spLocks noChangeArrowheads="1"/>
            </p:cNvSpPr>
            <p:nvPr/>
          </p:nvSpPr>
          <p:spPr bwMode="auto">
            <a:xfrm>
              <a:off x="1725613" y="4522788"/>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4" name="Rectangle 645"/>
            <p:cNvSpPr>
              <a:spLocks noChangeArrowheads="1"/>
            </p:cNvSpPr>
            <p:nvPr/>
          </p:nvSpPr>
          <p:spPr bwMode="auto">
            <a:xfrm>
              <a:off x="1725613" y="4816476"/>
              <a:ext cx="447675" cy="168275"/>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5" name="Rectangle 646"/>
            <p:cNvSpPr>
              <a:spLocks noChangeArrowheads="1"/>
            </p:cNvSpPr>
            <p:nvPr/>
          </p:nvSpPr>
          <p:spPr bwMode="auto">
            <a:xfrm>
              <a:off x="1725613" y="5099051"/>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6" name="Rectangle 648"/>
            <p:cNvSpPr>
              <a:spLocks noChangeArrowheads="1"/>
            </p:cNvSpPr>
            <p:nvPr/>
          </p:nvSpPr>
          <p:spPr bwMode="auto">
            <a:xfrm>
              <a:off x="1725613" y="5667376"/>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7" name="Rectangle 649"/>
            <p:cNvSpPr>
              <a:spLocks noChangeArrowheads="1"/>
            </p:cNvSpPr>
            <p:nvPr/>
          </p:nvSpPr>
          <p:spPr bwMode="auto">
            <a:xfrm>
              <a:off x="1725613" y="5949950"/>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8" name="Rectangle 651"/>
            <p:cNvSpPr>
              <a:spLocks noChangeArrowheads="1"/>
            </p:cNvSpPr>
            <p:nvPr/>
          </p:nvSpPr>
          <p:spPr bwMode="auto">
            <a:xfrm>
              <a:off x="1725613" y="6523038"/>
              <a:ext cx="4476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49" name="Freeform 653"/>
            <p:cNvSpPr>
              <a:spLocks/>
            </p:cNvSpPr>
            <p:nvPr/>
          </p:nvSpPr>
          <p:spPr bwMode="auto">
            <a:xfrm>
              <a:off x="2173288" y="2816226"/>
              <a:ext cx="731838" cy="288925"/>
            </a:xfrm>
            <a:custGeom>
              <a:avLst/>
              <a:gdLst>
                <a:gd name="T0" fmla="*/ 461 w 461"/>
                <a:gd name="T1" fmla="*/ 182 h 182"/>
                <a:gd name="T2" fmla="*/ 0 w 461"/>
                <a:gd name="T3" fmla="*/ 105 h 182"/>
                <a:gd name="T4" fmla="*/ 0 w 461"/>
                <a:gd name="T5" fmla="*/ 0 h 182"/>
                <a:gd name="T6" fmla="*/ 461 w 461"/>
                <a:gd name="T7" fmla="*/ 95 h 182"/>
                <a:gd name="T8" fmla="*/ 461 w 461"/>
                <a:gd name="T9" fmla="*/ 182 h 182"/>
              </a:gdLst>
              <a:ahLst/>
              <a:cxnLst>
                <a:cxn ang="0">
                  <a:pos x="T0" y="T1"/>
                </a:cxn>
                <a:cxn ang="0">
                  <a:pos x="T2" y="T3"/>
                </a:cxn>
                <a:cxn ang="0">
                  <a:pos x="T4" y="T5"/>
                </a:cxn>
                <a:cxn ang="0">
                  <a:pos x="T6" y="T7"/>
                </a:cxn>
                <a:cxn ang="0">
                  <a:pos x="T8" y="T9"/>
                </a:cxn>
              </a:cxnLst>
              <a:rect l="0" t="0" r="r" b="b"/>
              <a:pathLst>
                <a:path w="461" h="182">
                  <a:moveTo>
                    <a:pt x="461" y="182"/>
                  </a:moveTo>
                  <a:lnTo>
                    <a:pt x="0" y="105"/>
                  </a:lnTo>
                  <a:lnTo>
                    <a:pt x="0" y="0"/>
                  </a:lnTo>
                  <a:lnTo>
                    <a:pt x="461" y="95"/>
                  </a:lnTo>
                  <a:lnTo>
                    <a:pt x="461" y="18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0" name="Freeform 654"/>
            <p:cNvSpPr>
              <a:spLocks/>
            </p:cNvSpPr>
            <p:nvPr/>
          </p:nvSpPr>
          <p:spPr bwMode="auto">
            <a:xfrm>
              <a:off x="2173288" y="3098801"/>
              <a:ext cx="731838" cy="236538"/>
            </a:xfrm>
            <a:custGeom>
              <a:avLst/>
              <a:gdLst>
                <a:gd name="T0" fmla="*/ 461 w 461"/>
                <a:gd name="T1" fmla="*/ 149 h 149"/>
                <a:gd name="T2" fmla="*/ 0 w 461"/>
                <a:gd name="T3" fmla="*/ 103 h 149"/>
                <a:gd name="T4" fmla="*/ 0 w 461"/>
                <a:gd name="T5" fmla="*/ 0 h 149"/>
                <a:gd name="T6" fmla="*/ 461 w 461"/>
                <a:gd name="T7" fmla="*/ 62 h 149"/>
                <a:gd name="T8" fmla="*/ 461 w 461"/>
                <a:gd name="T9" fmla="*/ 149 h 149"/>
              </a:gdLst>
              <a:ahLst/>
              <a:cxnLst>
                <a:cxn ang="0">
                  <a:pos x="T0" y="T1"/>
                </a:cxn>
                <a:cxn ang="0">
                  <a:pos x="T2" y="T3"/>
                </a:cxn>
                <a:cxn ang="0">
                  <a:pos x="T4" y="T5"/>
                </a:cxn>
                <a:cxn ang="0">
                  <a:pos x="T6" y="T7"/>
                </a:cxn>
                <a:cxn ang="0">
                  <a:pos x="T8" y="T9"/>
                </a:cxn>
              </a:cxnLst>
              <a:rect l="0" t="0" r="r" b="b"/>
              <a:pathLst>
                <a:path w="461" h="149">
                  <a:moveTo>
                    <a:pt x="461" y="149"/>
                  </a:moveTo>
                  <a:lnTo>
                    <a:pt x="0" y="103"/>
                  </a:lnTo>
                  <a:lnTo>
                    <a:pt x="0" y="0"/>
                  </a:lnTo>
                  <a:lnTo>
                    <a:pt x="461" y="62"/>
                  </a:lnTo>
                  <a:lnTo>
                    <a:pt x="461" y="14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1" name="Freeform 655"/>
            <p:cNvSpPr>
              <a:spLocks/>
            </p:cNvSpPr>
            <p:nvPr/>
          </p:nvSpPr>
          <p:spPr bwMode="auto">
            <a:xfrm>
              <a:off x="2173288" y="3379788"/>
              <a:ext cx="731838" cy="188913"/>
            </a:xfrm>
            <a:custGeom>
              <a:avLst/>
              <a:gdLst>
                <a:gd name="T0" fmla="*/ 461 w 461"/>
                <a:gd name="T1" fmla="*/ 119 h 119"/>
                <a:gd name="T2" fmla="*/ 0 w 461"/>
                <a:gd name="T3" fmla="*/ 105 h 119"/>
                <a:gd name="T4" fmla="*/ 0 w 461"/>
                <a:gd name="T5" fmla="*/ 0 h 119"/>
                <a:gd name="T6" fmla="*/ 461 w 461"/>
                <a:gd name="T7" fmla="*/ 32 h 119"/>
                <a:gd name="T8" fmla="*/ 461 w 461"/>
                <a:gd name="T9" fmla="*/ 119 h 119"/>
              </a:gdLst>
              <a:ahLst/>
              <a:cxnLst>
                <a:cxn ang="0">
                  <a:pos x="T0" y="T1"/>
                </a:cxn>
                <a:cxn ang="0">
                  <a:pos x="T2" y="T3"/>
                </a:cxn>
                <a:cxn ang="0">
                  <a:pos x="T4" y="T5"/>
                </a:cxn>
                <a:cxn ang="0">
                  <a:pos x="T6" y="T7"/>
                </a:cxn>
                <a:cxn ang="0">
                  <a:pos x="T8" y="T9"/>
                </a:cxn>
              </a:cxnLst>
              <a:rect l="0" t="0" r="r" b="b"/>
              <a:pathLst>
                <a:path w="461" h="119">
                  <a:moveTo>
                    <a:pt x="461" y="119"/>
                  </a:moveTo>
                  <a:lnTo>
                    <a:pt x="0" y="105"/>
                  </a:lnTo>
                  <a:lnTo>
                    <a:pt x="0" y="0"/>
                  </a:lnTo>
                  <a:lnTo>
                    <a:pt x="461" y="32"/>
                  </a:lnTo>
                  <a:lnTo>
                    <a:pt x="461" y="11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2" name="Freeform 656"/>
            <p:cNvSpPr>
              <a:spLocks/>
            </p:cNvSpPr>
            <p:nvPr/>
          </p:nvSpPr>
          <p:spPr bwMode="auto">
            <a:xfrm>
              <a:off x="2173288" y="3675063"/>
              <a:ext cx="731838" cy="169863"/>
            </a:xfrm>
            <a:custGeom>
              <a:avLst/>
              <a:gdLst>
                <a:gd name="T0" fmla="*/ 461 w 461"/>
                <a:gd name="T1" fmla="*/ 87 h 107"/>
                <a:gd name="T2" fmla="*/ 0 w 461"/>
                <a:gd name="T3" fmla="*/ 107 h 107"/>
                <a:gd name="T4" fmla="*/ 0 w 461"/>
                <a:gd name="T5" fmla="*/ 2 h 107"/>
                <a:gd name="T6" fmla="*/ 461 w 461"/>
                <a:gd name="T7" fmla="*/ 0 h 107"/>
                <a:gd name="T8" fmla="*/ 461 w 461"/>
                <a:gd name="T9" fmla="*/ 87 h 107"/>
              </a:gdLst>
              <a:ahLst/>
              <a:cxnLst>
                <a:cxn ang="0">
                  <a:pos x="T0" y="T1"/>
                </a:cxn>
                <a:cxn ang="0">
                  <a:pos x="T2" y="T3"/>
                </a:cxn>
                <a:cxn ang="0">
                  <a:pos x="T4" y="T5"/>
                </a:cxn>
                <a:cxn ang="0">
                  <a:pos x="T6" y="T7"/>
                </a:cxn>
                <a:cxn ang="0">
                  <a:pos x="T8" y="T9"/>
                </a:cxn>
              </a:cxnLst>
              <a:rect l="0" t="0" r="r" b="b"/>
              <a:pathLst>
                <a:path w="461" h="107">
                  <a:moveTo>
                    <a:pt x="461" y="87"/>
                  </a:moveTo>
                  <a:lnTo>
                    <a:pt x="0" y="107"/>
                  </a:lnTo>
                  <a:lnTo>
                    <a:pt x="0" y="2"/>
                  </a:lnTo>
                  <a:lnTo>
                    <a:pt x="461" y="0"/>
                  </a:lnTo>
                  <a:lnTo>
                    <a:pt x="461"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3" name="Freeform 657"/>
            <p:cNvSpPr>
              <a:spLocks/>
            </p:cNvSpPr>
            <p:nvPr/>
          </p:nvSpPr>
          <p:spPr bwMode="auto">
            <a:xfrm>
              <a:off x="2173288" y="3905724"/>
              <a:ext cx="731838" cy="220663"/>
            </a:xfrm>
            <a:custGeom>
              <a:avLst/>
              <a:gdLst>
                <a:gd name="T0" fmla="*/ 461 w 461"/>
                <a:gd name="T1" fmla="*/ 87 h 139"/>
                <a:gd name="T2" fmla="*/ 0 w 461"/>
                <a:gd name="T3" fmla="*/ 139 h 139"/>
                <a:gd name="T4" fmla="*/ 0 w 461"/>
                <a:gd name="T5" fmla="*/ 34 h 139"/>
                <a:gd name="T6" fmla="*/ 461 w 461"/>
                <a:gd name="T7" fmla="*/ 0 h 139"/>
                <a:gd name="T8" fmla="*/ 461 w 461"/>
                <a:gd name="T9" fmla="*/ 87 h 139"/>
              </a:gdLst>
              <a:ahLst/>
              <a:cxnLst>
                <a:cxn ang="0">
                  <a:pos x="T0" y="T1"/>
                </a:cxn>
                <a:cxn ang="0">
                  <a:pos x="T2" y="T3"/>
                </a:cxn>
                <a:cxn ang="0">
                  <a:pos x="T4" y="T5"/>
                </a:cxn>
                <a:cxn ang="0">
                  <a:pos x="T6" y="T7"/>
                </a:cxn>
                <a:cxn ang="0">
                  <a:pos x="T8" y="T9"/>
                </a:cxn>
              </a:cxnLst>
              <a:rect l="0" t="0" r="r" b="b"/>
              <a:pathLst>
                <a:path w="461" h="139">
                  <a:moveTo>
                    <a:pt x="461" y="87"/>
                  </a:moveTo>
                  <a:lnTo>
                    <a:pt x="0" y="139"/>
                  </a:lnTo>
                  <a:lnTo>
                    <a:pt x="0" y="34"/>
                  </a:lnTo>
                  <a:lnTo>
                    <a:pt x="461" y="0"/>
                  </a:lnTo>
                  <a:lnTo>
                    <a:pt x="461"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4" name="Freeform 658"/>
            <p:cNvSpPr>
              <a:spLocks/>
            </p:cNvSpPr>
            <p:nvPr/>
          </p:nvSpPr>
          <p:spPr bwMode="auto">
            <a:xfrm>
              <a:off x="2173288" y="4135912"/>
              <a:ext cx="731838" cy="269875"/>
            </a:xfrm>
            <a:custGeom>
              <a:avLst/>
              <a:gdLst>
                <a:gd name="T0" fmla="*/ 461 w 461"/>
                <a:gd name="T1" fmla="*/ 87 h 170"/>
                <a:gd name="T2" fmla="*/ 0 w 461"/>
                <a:gd name="T3" fmla="*/ 170 h 170"/>
                <a:gd name="T4" fmla="*/ 0 w 461"/>
                <a:gd name="T5" fmla="*/ 67 h 170"/>
                <a:gd name="T6" fmla="*/ 461 w 461"/>
                <a:gd name="T7" fmla="*/ 0 h 170"/>
                <a:gd name="T8" fmla="*/ 461 w 461"/>
                <a:gd name="T9" fmla="*/ 87 h 170"/>
              </a:gdLst>
              <a:ahLst/>
              <a:cxnLst>
                <a:cxn ang="0">
                  <a:pos x="T0" y="T1"/>
                </a:cxn>
                <a:cxn ang="0">
                  <a:pos x="T2" y="T3"/>
                </a:cxn>
                <a:cxn ang="0">
                  <a:pos x="T4" y="T5"/>
                </a:cxn>
                <a:cxn ang="0">
                  <a:pos x="T6" y="T7"/>
                </a:cxn>
                <a:cxn ang="0">
                  <a:pos x="T8" y="T9"/>
                </a:cxn>
              </a:cxnLst>
              <a:rect l="0" t="0" r="r" b="b"/>
              <a:pathLst>
                <a:path w="461" h="170">
                  <a:moveTo>
                    <a:pt x="461" y="87"/>
                  </a:moveTo>
                  <a:lnTo>
                    <a:pt x="0" y="170"/>
                  </a:lnTo>
                  <a:lnTo>
                    <a:pt x="0" y="67"/>
                  </a:lnTo>
                  <a:lnTo>
                    <a:pt x="461" y="0"/>
                  </a:lnTo>
                  <a:lnTo>
                    <a:pt x="461"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5" name="Freeform 659"/>
            <p:cNvSpPr>
              <a:spLocks/>
            </p:cNvSpPr>
            <p:nvPr/>
          </p:nvSpPr>
          <p:spPr bwMode="auto">
            <a:xfrm>
              <a:off x="2173288" y="4371419"/>
              <a:ext cx="731838" cy="320675"/>
            </a:xfrm>
            <a:custGeom>
              <a:avLst/>
              <a:gdLst>
                <a:gd name="T0" fmla="*/ 461 w 461"/>
                <a:gd name="T1" fmla="*/ 87 h 202"/>
                <a:gd name="T2" fmla="*/ 0 w 461"/>
                <a:gd name="T3" fmla="*/ 202 h 202"/>
                <a:gd name="T4" fmla="*/ 0 w 461"/>
                <a:gd name="T5" fmla="*/ 97 h 202"/>
                <a:gd name="T6" fmla="*/ 461 w 461"/>
                <a:gd name="T7" fmla="*/ 0 h 202"/>
                <a:gd name="T8" fmla="*/ 461 w 461"/>
                <a:gd name="T9" fmla="*/ 87 h 202"/>
              </a:gdLst>
              <a:ahLst/>
              <a:cxnLst>
                <a:cxn ang="0">
                  <a:pos x="T0" y="T1"/>
                </a:cxn>
                <a:cxn ang="0">
                  <a:pos x="T2" y="T3"/>
                </a:cxn>
                <a:cxn ang="0">
                  <a:pos x="T4" y="T5"/>
                </a:cxn>
                <a:cxn ang="0">
                  <a:pos x="T6" y="T7"/>
                </a:cxn>
                <a:cxn ang="0">
                  <a:pos x="T8" y="T9"/>
                </a:cxn>
              </a:cxnLst>
              <a:rect l="0" t="0" r="r" b="b"/>
              <a:pathLst>
                <a:path w="461" h="202">
                  <a:moveTo>
                    <a:pt x="461" y="87"/>
                  </a:moveTo>
                  <a:lnTo>
                    <a:pt x="0" y="202"/>
                  </a:lnTo>
                  <a:lnTo>
                    <a:pt x="0" y="97"/>
                  </a:lnTo>
                  <a:lnTo>
                    <a:pt x="461" y="0"/>
                  </a:lnTo>
                  <a:lnTo>
                    <a:pt x="461"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6" name="Freeform 660"/>
            <p:cNvSpPr>
              <a:spLocks/>
            </p:cNvSpPr>
            <p:nvPr/>
          </p:nvSpPr>
          <p:spPr bwMode="auto">
            <a:xfrm>
              <a:off x="2173288" y="4614306"/>
              <a:ext cx="731838" cy="373063"/>
            </a:xfrm>
            <a:custGeom>
              <a:avLst/>
              <a:gdLst>
                <a:gd name="T0" fmla="*/ 461 w 461"/>
                <a:gd name="T1" fmla="*/ 85 h 235"/>
                <a:gd name="T2" fmla="*/ 0 w 461"/>
                <a:gd name="T3" fmla="*/ 235 h 235"/>
                <a:gd name="T4" fmla="*/ 0 w 461"/>
                <a:gd name="T5" fmla="*/ 130 h 235"/>
                <a:gd name="T6" fmla="*/ 461 w 461"/>
                <a:gd name="T7" fmla="*/ 0 h 235"/>
                <a:gd name="T8" fmla="*/ 461 w 461"/>
                <a:gd name="T9" fmla="*/ 85 h 235"/>
              </a:gdLst>
              <a:ahLst/>
              <a:cxnLst>
                <a:cxn ang="0">
                  <a:pos x="T0" y="T1"/>
                </a:cxn>
                <a:cxn ang="0">
                  <a:pos x="T2" y="T3"/>
                </a:cxn>
                <a:cxn ang="0">
                  <a:pos x="T4" y="T5"/>
                </a:cxn>
                <a:cxn ang="0">
                  <a:pos x="T6" y="T7"/>
                </a:cxn>
                <a:cxn ang="0">
                  <a:pos x="T8" y="T9"/>
                </a:cxn>
              </a:cxnLst>
              <a:rect l="0" t="0" r="r" b="b"/>
              <a:pathLst>
                <a:path w="461" h="235">
                  <a:moveTo>
                    <a:pt x="461" y="85"/>
                  </a:moveTo>
                  <a:lnTo>
                    <a:pt x="0" y="235"/>
                  </a:lnTo>
                  <a:lnTo>
                    <a:pt x="0" y="130"/>
                  </a:lnTo>
                  <a:lnTo>
                    <a:pt x="461" y="0"/>
                  </a:lnTo>
                  <a:lnTo>
                    <a:pt x="461" y="8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7" name="Freeform 661"/>
            <p:cNvSpPr>
              <a:spLocks/>
            </p:cNvSpPr>
            <p:nvPr/>
          </p:nvSpPr>
          <p:spPr bwMode="auto">
            <a:xfrm>
              <a:off x="2173288" y="4846081"/>
              <a:ext cx="731838" cy="422275"/>
            </a:xfrm>
            <a:custGeom>
              <a:avLst/>
              <a:gdLst>
                <a:gd name="T0" fmla="*/ 461 w 461"/>
                <a:gd name="T1" fmla="*/ 85 h 266"/>
                <a:gd name="T2" fmla="*/ 0 w 461"/>
                <a:gd name="T3" fmla="*/ 266 h 266"/>
                <a:gd name="T4" fmla="*/ 0 w 461"/>
                <a:gd name="T5" fmla="*/ 161 h 266"/>
                <a:gd name="T6" fmla="*/ 461 w 461"/>
                <a:gd name="T7" fmla="*/ 0 h 266"/>
                <a:gd name="T8" fmla="*/ 461 w 461"/>
                <a:gd name="T9" fmla="*/ 85 h 266"/>
              </a:gdLst>
              <a:ahLst/>
              <a:cxnLst>
                <a:cxn ang="0">
                  <a:pos x="T0" y="T1"/>
                </a:cxn>
                <a:cxn ang="0">
                  <a:pos x="T2" y="T3"/>
                </a:cxn>
                <a:cxn ang="0">
                  <a:pos x="T4" y="T5"/>
                </a:cxn>
                <a:cxn ang="0">
                  <a:pos x="T6" y="T7"/>
                </a:cxn>
                <a:cxn ang="0">
                  <a:pos x="T8" y="T9"/>
                </a:cxn>
              </a:cxnLst>
              <a:rect l="0" t="0" r="r" b="b"/>
              <a:pathLst>
                <a:path w="461" h="266">
                  <a:moveTo>
                    <a:pt x="461" y="85"/>
                  </a:moveTo>
                  <a:lnTo>
                    <a:pt x="0" y="266"/>
                  </a:lnTo>
                  <a:lnTo>
                    <a:pt x="0" y="161"/>
                  </a:lnTo>
                  <a:lnTo>
                    <a:pt x="461" y="0"/>
                  </a:lnTo>
                  <a:lnTo>
                    <a:pt x="461" y="8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8" name="Freeform 663"/>
            <p:cNvSpPr>
              <a:spLocks/>
            </p:cNvSpPr>
            <p:nvPr/>
          </p:nvSpPr>
          <p:spPr bwMode="auto">
            <a:xfrm>
              <a:off x="2173288" y="5311776"/>
              <a:ext cx="731838" cy="522288"/>
            </a:xfrm>
            <a:custGeom>
              <a:avLst/>
              <a:gdLst>
                <a:gd name="T0" fmla="*/ 461 w 461"/>
                <a:gd name="T1" fmla="*/ 84 h 329"/>
                <a:gd name="T2" fmla="*/ 0 w 461"/>
                <a:gd name="T3" fmla="*/ 329 h 329"/>
                <a:gd name="T4" fmla="*/ 0 w 461"/>
                <a:gd name="T5" fmla="*/ 224 h 329"/>
                <a:gd name="T6" fmla="*/ 461 w 461"/>
                <a:gd name="T7" fmla="*/ 0 h 329"/>
                <a:gd name="T8" fmla="*/ 461 w 461"/>
                <a:gd name="T9" fmla="*/ 84 h 329"/>
              </a:gdLst>
              <a:ahLst/>
              <a:cxnLst>
                <a:cxn ang="0">
                  <a:pos x="T0" y="T1"/>
                </a:cxn>
                <a:cxn ang="0">
                  <a:pos x="T2" y="T3"/>
                </a:cxn>
                <a:cxn ang="0">
                  <a:pos x="T4" y="T5"/>
                </a:cxn>
                <a:cxn ang="0">
                  <a:pos x="T6" y="T7"/>
                </a:cxn>
                <a:cxn ang="0">
                  <a:pos x="T8" y="T9"/>
                </a:cxn>
              </a:cxnLst>
              <a:rect l="0" t="0" r="r" b="b"/>
              <a:pathLst>
                <a:path w="461" h="329">
                  <a:moveTo>
                    <a:pt x="461" y="84"/>
                  </a:moveTo>
                  <a:lnTo>
                    <a:pt x="0" y="329"/>
                  </a:lnTo>
                  <a:lnTo>
                    <a:pt x="0" y="224"/>
                  </a:lnTo>
                  <a:lnTo>
                    <a:pt x="461" y="0"/>
                  </a:lnTo>
                  <a:lnTo>
                    <a:pt x="461" y="8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9" name="Freeform 664"/>
            <p:cNvSpPr>
              <a:spLocks/>
            </p:cNvSpPr>
            <p:nvPr/>
          </p:nvSpPr>
          <p:spPr bwMode="auto">
            <a:xfrm>
              <a:off x="2173288" y="5541963"/>
              <a:ext cx="731838" cy="574675"/>
            </a:xfrm>
            <a:custGeom>
              <a:avLst/>
              <a:gdLst>
                <a:gd name="T0" fmla="*/ 461 w 461"/>
                <a:gd name="T1" fmla="*/ 85 h 362"/>
                <a:gd name="T2" fmla="*/ 0 w 461"/>
                <a:gd name="T3" fmla="*/ 362 h 362"/>
                <a:gd name="T4" fmla="*/ 0 w 461"/>
                <a:gd name="T5" fmla="*/ 257 h 362"/>
                <a:gd name="T6" fmla="*/ 461 w 461"/>
                <a:gd name="T7" fmla="*/ 0 h 362"/>
                <a:gd name="T8" fmla="*/ 461 w 461"/>
                <a:gd name="T9" fmla="*/ 85 h 362"/>
              </a:gdLst>
              <a:ahLst/>
              <a:cxnLst>
                <a:cxn ang="0">
                  <a:pos x="T0" y="T1"/>
                </a:cxn>
                <a:cxn ang="0">
                  <a:pos x="T2" y="T3"/>
                </a:cxn>
                <a:cxn ang="0">
                  <a:pos x="T4" y="T5"/>
                </a:cxn>
                <a:cxn ang="0">
                  <a:pos x="T6" y="T7"/>
                </a:cxn>
                <a:cxn ang="0">
                  <a:pos x="T8" y="T9"/>
                </a:cxn>
              </a:cxnLst>
              <a:rect l="0" t="0" r="r" b="b"/>
              <a:pathLst>
                <a:path w="461" h="362">
                  <a:moveTo>
                    <a:pt x="461" y="85"/>
                  </a:moveTo>
                  <a:lnTo>
                    <a:pt x="0" y="362"/>
                  </a:lnTo>
                  <a:lnTo>
                    <a:pt x="0" y="257"/>
                  </a:lnTo>
                  <a:lnTo>
                    <a:pt x="461" y="0"/>
                  </a:lnTo>
                  <a:lnTo>
                    <a:pt x="461" y="8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0" name="Freeform 667"/>
            <p:cNvSpPr>
              <a:spLocks/>
            </p:cNvSpPr>
            <p:nvPr/>
          </p:nvSpPr>
          <p:spPr bwMode="auto">
            <a:xfrm>
              <a:off x="2173288" y="6243638"/>
              <a:ext cx="731838" cy="728663"/>
            </a:xfrm>
            <a:custGeom>
              <a:avLst/>
              <a:gdLst>
                <a:gd name="T0" fmla="*/ 461 w 461"/>
                <a:gd name="T1" fmla="*/ 87 h 459"/>
                <a:gd name="T2" fmla="*/ 0 w 461"/>
                <a:gd name="T3" fmla="*/ 459 h 459"/>
                <a:gd name="T4" fmla="*/ 0 w 461"/>
                <a:gd name="T5" fmla="*/ 354 h 459"/>
                <a:gd name="T6" fmla="*/ 461 w 461"/>
                <a:gd name="T7" fmla="*/ 0 h 459"/>
                <a:gd name="T8" fmla="*/ 461 w 461"/>
                <a:gd name="T9" fmla="*/ 87 h 459"/>
              </a:gdLst>
              <a:ahLst/>
              <a:cxnLst>
                <a:cxn ang="0">
                  <a:pos x="T0" y="T1"/>
                </a:cxn>
                <a:cxn ang="0">
                  <a:pos x="T2" y="T3"/>
                </a:cxn>
                <a:cxn ang="0">
                  <a:pos x="T4" y="T5"/>
                </a:cxn>
                <a:cxn ang="0">
                  <a:pos x="T6" y="T7"/>
                </a:cxn>
                <a:cxn ang="0">
                  <a:pos x="T8" y="T9"/>
                </a:cxn>
              </a:cxnLst>
              <a:rect l="0" t="0" r="r" b="b"/>
              <a:pathLst>
                <a:path w="461" h="459">
                  <a:moveTo>
                    <a:pt x="461" y="87"/>
                  </a:moveTo>
                  <a:lnTo>
                    <a:pt x="0" y="459"/>
                  </a:lnTo>
                  <a:lnTo>
                    <a:pt x="0" y="354"/>
                  </a:lnTo>
                  <a:lnTo>
                    <a:pt x="461" y="0"/>
                  </a:lnTo>
                  <a:lnTo>
                    <a:pt x="461" y="8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1" name="Freeform 668"/>
            <p:cNvSpPr>
              <a:spLocks/>
            </p:cNvSpPr>
            <p:nvPr/>
          </p:nvSpPr>
          <p:spPr bwMode="auto">
            <a:xfrm>
              <a:off x="1622426" y="1668463"/>
              <a:ext cx="731838" cy="484188"/>
            </a:xfrm>
            <a:custGeom>
              <a:avLst/>
              <a:gdLst>
                <a:gd name="T0" fmla="*/ 461 w 461"/>
                <a:gd name="T1" fmla="*/ 305 h 305"/>
                <a:gd name="T2" fmla="*/ 0 w 461"/>
                <a:gd name="T3" fmla="*/ 105 h 305"/>
                <a:gd name="T4" fmla="*/ 0 w 461"/>
                <a:gd name="T5" fmla="*/ 0 h 305"/>
                <a:gd name="T6" fmla="*/ 461 w 461"/>
                <a:gd name="T7" fmla="*/ 220 h 305"/>
                <a:gd name="T8" fmla="*/ 461 w 461"/>
                <a:gd name="T9" fmla="*/ 305 h 305"/>
              </a:gdLst>
              <a:ahLst/>
              <a:cxnLst>
                <a:cxn ang="0">
                  <a:pos x="T0" y="T1"/>
                </a:cxn>
                <a:cxn ang="0">
                  <a:pos x="T2" y="T3"/>
                </a:cxn>
                <a:cxn ang="0">
                  <a:pos x="T4" y="T5"/>
                </a:cxn>
                <a:cxn ang="0">
                  <a:pos x="T6" y="T7"/>
                </a:cxn>
                <a:cxn ang="0">
                  <a:pos x="T8" y="T9"/>
                </a:cxn>
              </a:cxnLst>
              <a:rect l="0" t="0" r="r" b="b"/>
              <a:pathLst>
                <a:path w="461" h="305">
                  <a:moveTo>
                    <a:pt x="461" y="305"/>
                  </a:moveTo>
                  <a:lnTo>
                    <a:pt x="0" y="105"/>
                  </a:lnTo>
                  <a:lnTo>
                    <a:pt x="0" y="0"/>
                  </a:lnTo>
                  <a:lnTo>
                    <a:pt x="461" y="220"/>
                  </a:lnTo>
                  <a:lnTo>
                    <a:pt x="461" y="30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2" name="Freeform 669"/>
            <p:cNvSpPr>
              <a:spLocks/>
            </p:cNvSpPr>
            <p:nvPr/>
          </p:nvSpPr>
          <p:spPr bwMode="auto">
            <a:xfrm>
              <a:off x="1622426" y="1949451"/>
              <a:ext cx="731838" cy="427038"/>
            </a:xfrm>
            <a:custGeom>
              <a:avLst/>
              <a:gdLst>
                <a:gd name="T0" fmla="*/ 461 w 461"/>
                <a:gd name="T1" fmla="*/ 269 h 269"/>
                <a:gd name="T2" fmla="*/ 0 w 461"/>
                <a:gd name="T3" fmla="*/ 103 h 269"/>
                <a:gd name="T4" fmla="*/ 0 w 461"/>
                <a:gd name="T5" fmla="*/ 0 h 269"/>
                <a:gd name="T6" fmla="*/ 461 w 461"/>
                <a:gd name="T7" fmla="*/ 186 h 269"/>
                <a:gd name="T8" fmla="*/ 461 w 461"/>
                <a:gd name="T9" fmla="*/ 269 h 269"/>
              </a:gdLst>
              <a:ahLst/>
              <a:cxnLst>
                <a:cxn ang="0">
                  <a:pos x="T0" y="T1"/>
                </a:cxn>
                <a:cxn ang="0">
                  <a:pos x="T2" y="T3"/>
                </a:cxn>
                <a:cxn ang="0">
                  <a:pos x="T4" y="T5"/>
                </a:cxn>
                <a:cxn ang="0">
                  <a:pos x="T6" y="T7"/>
                </a:cxn>
                <a:cxn ang="0">
                  <a:pos x="T8" y="T9"/>
                </a:cxn>
              </a:cxnLst>
              <a:rect l="0" t="0" r="r" b="b"/>
              <a:pathLst>
                <a:path w="461" h="269">
                  <a:moveTo>
                    <a:pt x="461" y="269"/>
                  </a:moveTo>
                  <a:lnTo>
                    <a:pt x="0" y="103"/>
                  </a:lnTo>
                  <a:lnTo>
                    <a:pt x="0" y="0"/>
                  </a:lnTo>
                  <a:lnTo>
                    <a:pt x="461" y="186"/>
                  </a:lnTo>
                  <a:lnTo>
                    <a:pt x="461" y="26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3" name="Freeform 670"/>
            <p:cNvSpPr>
              <a:spLocks/>
            </p:cNvSpPr>
            <p:nvPr/>
          </p:nvSpPr>
          <p:spPr bwMode="auto">
            <a:xfrm>
              <a:off x="1622426" y="2228851"/>
              <a:ext cx="731838" cy="373063"/>
            </a:xfrm>
            <a:custGeom>
              <a:avLst/>
              <a:gdLst>
                <a:gd name="T0" fmla="*/ 461 w 461"/>
                <a:gd name="T1" fmla="*/ 235 h 235"/>
                <a:gd name="T2" fmla="*/ 0 w 461"/>
                <a:gd name="T3" fmla="*/ 105 h 235"/>
                <a:gd name="T4" fmla="*/ 0 w 461"/>
                <a:gd name="T5" fmla="*/ 0 h 235"/>
                <a:gd name="T6" fmla="*/ 461 w 461"/>
                <a:gd name="T7" fmla="*/ 152 h 235"/>
                <a:gd name="T8" fmla="*/ 461 w 461"/>
                <a:gd name="T9" fmla="*/ 235 h 235"/>
              </a:gdLst>
              <a:ahLst/>
              <a:cxnLst>
                <a:cxn ang="0">
                  <a:pos x="T0" y="T1"/>
                </a:cxn>
                <a:cxn ang="0">
                  <a:pos x="T2" y="T3"/>
                </a:cxn>
                <a:cxn ang="0">
                  <a:pos x="T4" y="T5"/>
                </a:cxn>
                <a:cxn ang="0">
                  <a:pos x="T6" y="T7"/>
                </a:cxn>
                <a:cxn ang="0">
                  <a:pos x="T8" y="T9"/>
                </a:cxn>
              </a:cxnLst>
              <a:rect l="0" t="0" r="r" b="b"/>
              <a:pathLst>
                <a:path w="461" h="235">
                  <a:moveTo>
                    <a:pt x="461" y="235"/>
                  </a:moveTo>
                  <a:lnTo>
                    <a:pt x="0" y="105"/>
                  </a:lnTo>
                  <a:lnTo>
                    <a:pt x="0" y="0"/>
                  </a:lnTo>
                  <a:lnTo>
                    <a:pt x="461" y="152"/>
                  </a:lnTo>
                  <a:lnTo>
                    <a:pt x="461" y="23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4" name="Freeform 671"/>
            <p:cNvSpPr>
              <a:spLocks/>
            </p:cNvSpPr>
            <p:nvPr/>
          </p:nvSpPr>
          <p:spPr bwMode="auto">
            <a:xfrm>
              <a:off x="1622426" y="2524126"/>
              <a:ext cx="731838" cy="314325"/>
            </a:xfrm>
            <a:custGeom>
              <a:avLst/>
              <a:gdLst>
                <a:gd name="T0" fmla="*/ 461 w 461"/>
                <a:gd name="T1" fmla="*/ 198 h 198"/>
                <a:gd name="T2" fmla="*/ 0 w 461"/>
                <a:gd name="T3" fmla="*/ 105 h 198"/>
                <a:gd name="T4" fmla="*/ 0 w 461"/>
                <a:gd name="T5" fmla="*/ 0 h 198"/>
                <a:gd name="T6" fmla="*/ 461 w 461"/>
                <a:gd name="T7" fmla="*/ 113 h 198"/>
                <a:gd name="T8" fmla="*/ 461 w 461"/>
                <a:gd name="T9" fmla="*/ 198 h 198"/>
              </a:gdLst>
              <a:ahLst/>
              <a:cxnLst>
                <a:cxn ang="0">
                  <a:pos x="T0" y="T1"/>
                </a:cxn>
                <a:cxn ang="0">
                  <a:pos x="T2" y="T3"/>
                </a:cxn>
                <a:cxn ang="0">
                  <a:pos x="T4" y="T5"/>
                </a:cxn>
                <a:cxn ang="0">
                  <a:pos x="T6" y="T7"/>
                </a:cxn>
                <a:cxn ang="0">
                  <a:pos x="T8" y="T9"/>
                </a:cxn>
              </a:cxnLst>
              <a:rect l="0" t="0" r="r" b="b"/>
              <a:pathLst>
                <a:path w="461" h="198">
                  <a:moveTo>
                    <a:pt x="461" y="198"/>
                  </a:moveTo>
                  <a:lnTo>
                    <a:pt x="0" y="105"/>
                  </a:lnTo>
                  <a:lnTo>
                    <a:pt x="0" y="0"/>
                  </a:lnTo>
                  <a:lnTo>
                    <a:pt x="461" y="113"/>
                  </a:lnTo>
                  <a:lnTo>
                    <a:pt x="461" y="19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5" name="Rectangle 672"/>
            <p:cNvSpPr>
              <a:spLocks noChangeArrowheads="1"/>
            </p:cNvSpPr>
            <p:nvPr/>
          </p:nvSpPr>
          <p:spPr bwMode="auto">
            <a:xfrm>
              <a:off x="84138" y="2816226"/>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6" name="Rectangle 673"/>
            <p:cNvSpPr>
              <a:spLocks noChangeArrowheads="1"/>
            </p:cNvSpPr>
            <p:nvPr/>
          </p:nvSpPr>
          <p:spPr bwMode="auto">
            <a:xfrm>
              <a:off x="225426" y="3098801"/>
              <a:ext cx="1397000"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7" name="Rectangle 675"/>
            <p:cNvSpPr>
              <a:spLocks noChangeArrowheads="1"/>
            </p:cNvSpPr>
            <p:nvPr/>
          </p:nvSpPr>
          <p:spPr bwMode="auto">
            <a:xfrm>
              <a:off x="84138" y="3675063"/>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8" name="Rectangle 676"/>
            <p:cNvSpPr>
              <a:spLocks noChangeArrowheads="1"/>
            </p:cNvSpPr>
            <p:nvPr/>
          </p:nvSpPr>
          <p:spPr bwMode="auto">
            <a:xfrm>
              <a:off x="84138" y="1674813"/>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9" name="Rectangle 678"/>
            <p:cNvSpPr>
              <a:spLocks noChangeArrowheads="1"/>
            </p:cNvSpPr>
            <p:nvPr/>
          </p:nvSpPr>
          <p:spPr bwMode="auto">
            <a:xfrm>
              <a:off x="84138" y="2228851"/>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0" name="Rectangle 679"/>
            <p:cNvSpPr>
              <a:spLocks noChangeArrowheads="1"/>
            </p:cNvSpPr>
            <p:nvPr/>
          </p:nvSpPr>
          <p:spPr bwMode="auto">
            <a:xfrm>
              <a:off x="84138" y="2524126"/>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1" name="Rectangle 680"/>
            <p:cNvSpPr>
              <a:spLocks noChangeArrowheads="1"/>
            </p:cNvSpPr>
            <p:nvPr/>
          </p:nvSpPr>
          <p:spPr bwMode="auto">
            <a:xfrm>
              <a:off x="487362" y="3957638"/>
              <a:ext cx="1135063"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2" name="Rectangle 681"/>
            <p:cNvSpPr>
              <a:spLocks noChangeArrowheads="1"/>
            </p:cNvSpPr>
            <p:nvPr/>
          </p:nvSpPr>
          <p:spPr bwMode="auto">
            <a:xfrm>
              <a:off x="84138" y="4240213"/>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3" name="Rectangle 682"/>
            <p:cNvSpPr>
              <a:spLocks noChangeArrowheads="1"/>
            </p:cNvSpPr>
            <p:nvPr/>
          </p:nvSpPr>
          <p:spPr bwMode="auto">
            <a:xfrm>
              <a:off x="84138" y="4522788"/>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4" name="Rectangle 684"/>
            <p:cNvSpPr>
              <a:spLocks noChangeArrowheads="1"/>
            </p:cNvSpPr>
            <p:nvPr/>
          </p:nvSpPr>
          <p:spPr bwMode="auto">
            <a:xfrm>
              <a:off x="225426" y="5099051"/>
              <a:ext cx="1397000"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5" name="Rectangle 685"/>
            <p:cNvSpPr>
              <a:spLocks noChangeArrowheads="1"/>
            </p:cNvSpPr>
            <p:nvPr/>
          </p:nvSpPr>
          <p:spPr bwMode="auto">
            <a:xfrm>
              <a:off x="84138" y="5381626"/>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6" name="Rectangle 686"/>
            <p:cNvSpPr>
              <a:spLocks noChangeArrowheads="1"/>
            </p:cNvSpPr>
            <p:nvPr/>
          </p:nvSpPr>
          <p:spPr bwMode="auto">
            <a:xfrm>
              <a:off x="84138" y="5667376"/>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7" name="Rectangle 688"/>
            <p:cNvSpPr>
              <a:spLocks noChangeArrowheads="1"/>
            </p:cNvSpPr>
            <p:nvPr/>
          </p:nvSpPr>
          <p:spPr bwMode="auto">
            <a:xfrm>
              <a:off x="487362" y="6240463"/>
              <a:ext cx="1135064"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8" name="Rectangle 689"/>
            <p:cNvSpPr>
              <a:spLocks noChangeArrowheads="1"/>
            </p:cNvSpPr>
            <p:nvPr/>
          </p:nvSpPr>
          <p:spPr bwMode="auto">
            <a:xfrm>
              <a:off x="84138" y="6523038"/>
              <a:ext cx="1538288"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9" name="Rectangle 691"/>
            <p:cNvSpPr>
              <a:spLocks noChangeArrowheads="1"/>
            </p:cNvSpPr>
            <p:nvPr/>
          </p:nvSpPr>
          <p:spPr bwMode="auto">
            <a:xfrm>
              <a:off x="3276601" y="4714876"/>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0" name="Rectangle 692"/>
            <p:cNvSpPr>
              <a:spLocks noChangeArrowheads="1"/>
            </p:cNvSpPr>
            <p:nvPr/>
          </p:nvSpPr>
          <p:spPr bwMode="auto">
            <a:xfrm>
              <a:off x="3276601" y="4881563"/>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1" name="Rectangle 693"/>
            <p:cNvSpPr>
              <a:spLocks noChangeArrowheads="1"/>
            </p:cNvSpPr>
            <p:nvPr/>
          </p:nvSpPr>
          <p:spPr bwMode="auto">
            <a:xfrm>
              <a:off x="3276601" y="5048251"/>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2" name="Rectangle 694"/>
            <p:cNvSpPr>
              <a:spLocks noChangeArrowheads="1"/>
            </p:cNvSpPr>
            <p:nvPr/>
          </p:nvSpPr>
          <p:spPr bwMode="auto">
            <a:xfrm>
              <a:off x="3276601" y="5214938"/>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3" name="Rectangle 695"/>
            <p:cNvSpPr>
              <a:spLocks noChangeArrowheads="1"/>
            </p:cNvSpPr>
            <p:nvPr/>
          </p:nvSpPr>
          <p:spPr bwMode="auto">
            <a:xfrm>
              <a:off x="3276601" y="5381626"/>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4" name="Rectangle 696"/>
            <p:cNvSpPr>
              <a:spLocks noChangeArrowheads="1"/>
            </p:cNvSpPr>
            <p:nvPr/>
          </p:nvSpPr>
          <p:spPr bwMode="auto">
            <a:xfrm>
              <a:off x="3276601" y="5548313"/>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5" name="Rectangle 698"/>
            <p:cNvSpPr>
              <a:spLocks noChangeArrowheads="1"/>
            </p:cNvSpPr>
            <p:nvPr/>
          </p:nvSpPr>
          <p:spPr bwMode="auto">
            <a:xfrm>
              <a:off x="3276601" y="5868988"/>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6" name="Rectangle 699"/>
            <p:cNvSpPr>
              <a:spLocks noChangeArrowheads="1"/>
            </p:cNvSpPr>
            <p:nvPr/>
          </p:nvSpPr>
          <p:spPr bwMode="auto">
            <a:xfrm>
              <a:off x="3276601" y="6035676"/>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7" name="Rectangle 701"/>
            <p:cNvSpPr>
              <a:spLocks noChangeArrowheads="1"/>
            </p:cNvSpPr>
            <p:nvPr/>
          </p:nvSpPr>
          <p:spPr bwMode="auto">
            <a:xfrm>
              <a:off x="3276601" y="6369051"/>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8" name="Rectangle 702"/>
            <p:cNvSpPr>
              <a:spLocks noChangeArrowheads="1"/>
            </p:cNvSpPr>
            <p:nvPr/>
          </p:nvSpPr>
          <p:spPr bwMode="auto">
            <a:xfrm>
              <a:off x="3276601" y="6535738"/>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9" name="Rectangle 704"/>
            <p:cNvSpPr>
              <a:spLocks noChangeArrowheads="1"/>
            </p:cNvSpPr>
            <p:nvPr/>
          </p:nvSpPr>
          <p:spPr bwMode="auto">
            <a:xfrm>
              <a:off x="3276601" y="6869113"/>
              <a:ext cx="795338"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0" name="Rectangle 705"/>
            <p:cNvSpPr>
              <a:spLocks noChangeArrowheads="1"/>
            </p:cNvSpPr>
            <p:nvPr/>
          </p:nvSpPr>
          <p:spPr bwMode="auto">
            <a:xfrm>
              <a:off x="3443288" y="4586288"/>
              <a:ext cx="576263" cy="1285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1" name="Freeform 490"/>
            <p:cNvSpPr>
              <a:spLocks/>
            </p:cNvSpPr>
            <p:nvPr/>
          </p:nvSpPr>
          <p:spPr bwMode="auto">
            <a:xfrm>
              <a:off x="4081942" y="4620214"/>
              <a:ext cx="194785" cy="223250"/>
            </a:xfrm>
            <a:custGeom>
              <a:avLst/>
              <a:gdLst>
                <a:gd name="connsiteX0" fmla="*/ 194785 w 194785"/>
                <a:gd name="connsiteY0" fmla="*/ 0 h 223250"/>
                <a:gd name="connsiteX1" fmla="*/ 194785 w 194785"/>
                <a:gd name="connsiteY1" fmla="*/ 119063 h 223250"/>
                <a:gd name="connsiteX2" fmla="*/ 0 w 194785"/>
                <a:gd name="connsiteY2" fmla="*/ 223250 h 223250"/>
                <a:gd name="connsiteX3" fmla="*/ 0 w 194785"/>
                <a:gd name="connsiteY3" fmla="*/ 95128 h 223250"/>
              </a:gdLst>
              <a:ahLst/>
              <a:cxnLst>
                <a:cxn ang="0">
                  <a:pos x="connsiteX0" y="connsiteY0"/>
                </a:cxn>
                <a:cxn ang="0">
                  <a:pos x="connsiteX1" y="connsiteY1"/>
                </a:cxn>
                <a:cxn ang="0">
                  <a:pos x="connsiteX2" y="connsiteY2"/>
                </a:cxn>
                <a:cxn ang="0">
                  <a:pos x="connsiteX3" y="connsiteY3"/>
                </a:cxn>
              </a:cxnLst>
              <a:rect l="l" t="t" r="r" b="b"/>
              <a:pathLst>
                <a:path w="194785" h="223250">
                  <a:moveTo>
                    <a:pt x="194785" y="0"/>
                  </a:moveTo>
                  <a:lnTo>
                    <a:pt x="194785" y="119063"/>
                  </a:lnTo>
                  <a:lnTo>
                    <a:pt x="0" y="223250"/>
                  </a:lnTo>
                  <a:lnTo>
                    <a:pt x="0" y="95128"/>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2" name="Freeform 491"/>
            <p:cNvSpPr>
              <a:spLocks/>
            </p:cNvSpPr>
            <p:nvPr/>
          </p:nvSpPr>
          <p:spPr bwMode="auto">
            <a:xfrm>
              <a:off x="4081942" y="4771802"/>
              <a:ext cx="194785" cy="238349"/>
            </a:xfrm>
            <a:custGeom>
              <a:avLst/>
              <a:gdLst>
                <a:gd name="connsiteX0" fmla="*/ 194785 w 194785"/>
                <a:gd name="connsiteY0" fmla="*/ 0 h 238349"/>
                <a:gd name="connsiteX1" fmla="*/ 194785 w 194785"/>
                <a:gd name="connsiteY1" fmla="*/ 119063 h 238349"/>
                <a:gd name="connsiteX2" fmla="*/ 0 w 194785"/>
                <a:gd name="connsiteY2" fmla="*/ 238349 h 238349"/>
                <a:gd name="connsiteX3" fmla="*/ 0 w 194785"/>
                <a:gd name="connsiteY3" fmla="*/ 110227 h 238349"/>
              </a:gdLst>
              <a:ahLst/>
              <a:cxnLst>
                <a:cxn ang="0">
                  <a:pos x="connsiteX0" y="connsiteY0"/>
                </a:cxn>
                <a:cxn ang="0">
                  <a:pos x="connsiteX1" y="connsiteY1"/>
                </a:cxn>
                <a:cxn ang="0">
                  <a:pos x="connsiteX2" y="connsiteY2"/>
                </a:cxn>
                <a:cxn ang="0">
                  <a:pos x="connsiteX3" y="connsiteY3"/>
                </a:cxn>
              </a:cxnLst>
              <a:rect l="l" t="t" r="r" b="b"/>
              <a:pathLst>
                <a:path w="194785" h="238349">
                  <a:moveTo>
                    <a:pt x="194785" y="0"/>
                  </a:moveTo>
                  <a:lnTo>
                    <a:pt x="194785" y="119063"/>
                  </a:lnTo>
                  <a:lnTo>
                    <a:pt x="0" y="238349"/>
                  </a:lnTo>
                  <a:lnTo>
                    <a:pt x="0" y="110227"/>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3" name="Freeform 492"/>
            <p:cNvSpPr>
              <a:spLocks/>
            </p:cNvSpPr>
            <p:nvPr/>
          </p:nvSpPr>
          <p:spPr bwMode="auto">
            <a:xfrm>
              <a:off x="4081942" y="4926565"/>
              <a:ext cx="194785" cy="250274"/>
            </a:xfrm>
            <a:custGeom>
              <a:avLst/>
              <a:gdLst>
                <a:gd name="connsiteX0" fmla="*/ 194785 w 194785"/>
                <a:gd name="connsiteY0" fmla="*/ 0 h 250274"/>
                <a:gd name="connsiteX1" fmla="*/ 194785 w 194785"/>
                <a:gd name="connsiteY1" fmla="*/ 115888 h 250274"/>
                <a:gd name="connsiteX2" fmla="*/ 0 w 194785"/>
                <a:gd name="connsiteY2" fmla="*/ 250274 h 250274"/>
                <a:gd name="connsiteX3" fmla="*/ 0 w 194785"/>
                <a:gd name="connsiteY3" fmla="*/ 122307 h 250274"/>
              </a:gdLst>
              <a:ahLst/>
              <a:cxnLst>
                <a:cxn ang="0">
                  <a:pos x="connsiteX0" y="connsiteY0"/>
                </a:cxn>
                <a:cxn ang="0">
                  <a:pos x="connsiteX1" y="connsiteY1"/>
                </a:cxn>
                <a:cxn ang="0">
                  <a:pos x="connsiteX2" y="connsiteY2"/>
                </a:cxn>
                <a:cxn ang="0">
                  <a:pos x="connsiteX3" y="connsiteY3"/>
                </a:cxn>
              </a:cxnLst>
              <a:rect l="l" t="t" r="r" b="b"/>
              <a:pathLst>
                <a:path w="194785" h="250274">
                  <a:moveTo>
                    <a:pt x="194785" y="0"/>
                  </a:moveTo>
                  <a:lnTo>
                    <a:pt x="194785" y="115888"/>
                  </a:lnTo>
                  <a:lnTo>
                    <a:pt x="0" y="250274"/>
                  </a:lnTo>
                  <a:lnTo>
                    <a:pt x="0" y="122307"/>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4" name="Freeform 493"/>
            <p:cNvSpPr>
              <a:spLocks/>
            </p:cNvSpPr>
            <p:nvPr/>
          </p:nvSpPr>
          <p:spPr bwMode="auto">
            <a:xfrm>
              <a:off x="4081942" y="5226721"/>
              <a:ext cx="194785" cy="283493"/>
            </a:xfrm>
            <a:custGeom>
              <a:avLst/>
              <a:gdLst>
                <a:gd name="connsiteX0" fmla="*/ 194785 w 194785"/>
                <a:gd name="connsiteY0" fmla="*/ 0 h 283493"/>
                <a:gd name="connsiteX1" fmla="*/ 194785 w 194785"/>
                <a:gd name="connsiteY1" fmla="*/ 115888 h 283493"/>
                <a:gd name="connsiteX2" fmla="*/ 0 w 194785"/>
                <a:gd name="connsiteY2" fmla="*/ 283493 h 283493"/>
                <a:gd name="connsiteX3" fmla="*/ 0 w 194785"/>
                <a:gd name="connsiteY3" fmla="*/ 152506 h 283493"/>
              </a:gdLst>
              <a:ahLst/>
              <a:cxnLst>
                <a:cxn ang="0">
                  <a:pos x="connsiteX0" y="connsiteY0"/>
                </a:cxn>
                <a:cxn ang="0">
                  <a:pos x="connsiteX1" y="connsiteY1"/>
                </a:cxn>
                <a:cxn ang="0">
                  <a:pos x="connsiteX2" y="connsiteY2"/>
                </a:cxn>
                <a:cxn ang="0">
                  <a:pos x="connsiteX3" y="connsiteY3"/>
                </a:cxn>
              </a:cxnLst>
              <a:rect l="l" t="t" r="r" b="b"/>
              <a:pathLst>
                <a:path w="194785" h="283493">
                  <a:moveTo>
                    <a:pt x="194785" y="0"/>
                  </a:moveTo>
                  <a:lnTo>
                    <a:pt x="194785" y="115888"/>
                  </a:lnTo>
                  <a:lnTo>
                    <a:pt x="0" y="283493"/>
                  </a:lnTo>
                  <a:lnTo>
                    <a:pt x="0" y="152506"/>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5" name="Freeform 494"/>
            <p:cNvSpPr>
              <a:spLocks/>
            </p:cNvSpPr>
            <p:nvPr/>
          </p:nvSpPr>
          <p:spPr bwMode="auto">
            <a:xfrm>
              <a:off x="4081942" y="5356226"/>
              <a:ext cx="194785" cy="298593"/>
            </a:xfrm>
            <a:custGeom>
              <a:avLst/>
              <a:gdLst>
                <a:gd name="connsiteX0" fmla="*/ 194785 w 194785"/>
                <a:gd name="connsiteY0" fmla="*/ 0 h 298593"/>
                <a:gd name="connsiteX1" fmla="*/ 194785 w 194785"/>
                <a:gd name="connsiteY1" fmla="*/ 115888 h 298593"/>
                <a:gd name="connsiteX2" fmla="*/ 0 w 194785"/>
                <a:gd name="connsiteY2" fmla="*/ 298593 h 298593"/>
                <a:gd name="connsiteX3" fmla="*/ 0 w 194785"/>
                <a:gd name="connsiteY3" fmla="*/ 170626 h 298593"/>
              </a:gdLst>
              <a:ahLst/>
              <a:cxnLst>
                <a:cxn ang="0">
                  <a:pos x="connsiteX0" y="connsiteY0"/>
                </a:cxn>
                <a:cxn ang="0">
                  <a:pos x="connsiteX1" y="connsiteY1"/>
                </a:cxn>
                <a:cxn ang="0">
                  <a:pos x="connsiteX2" y="connsiteY2"/>
                </a:cxn>
                <a:cxn ang="0">
                  <a:pos x="connsiteX3" y="connsiteY3"/>
                </a:cxn>
              </a:cxnLst>
              <a:rect l="l" t="t" r="r" b="b"/>
              <a:pathLst>
                <a:path w="194785" h="298593">
                  <a:moveTo>
                    <a:pt x="194785" y="0"/>
                  </a:moveTo>
                  <a:lnTo>
                    <a:pt x="194785" y="115888"/>
                  </a:lnTo>
                  <a:lnTo>
                    <a:pt x="0" y="298593"/>
                  </a:lnTo>
                  <a:lnTo>
                    <a:pt x="0" y="170626"/>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6" name="Freeform 495"/>
            <p:cNvSpPr>
              <a:spLocks/>
            </p:cNvSpPr>
            <p:nvPr/>
          </p:nvSpPr>
          <p:spPr bwMode="auto">
            <a:xfrm>
              <a:off x="4081942" y="5671882"/>
              <a:ext cx="194785" cy="325694"/>
            </a:xfrm>
            <a:custGeom>
              <a:avLst/>
              <a:gdLst>
                <a:gd name="connsiteX0" fmla="*/ 194785 w 194785"/>
                <a:gd name="connsiteY0" fmla="*/ 0 h 325694"/>
                <a:gd name="connsiteX1" fmla="*/ 194785 w 194785"/>
                <a:gd name="connsiteY1" fmla="*/ 114300 h 325694"/>
                <a:gd name="connsiteX2" fmla="*/ 0 w 194785"/>
                <a:gd name="connsiteY2" fmla="*/ 325694 h 325694"/>
                <a:gd name="connsiteX3" fmla="*/ 0 w 194785"/>
                <a:gd name="connsiteY3" fmla="*/ 197805 h 325694"/>
              </a:gdLst>
              <a:ahLst/>
              <a:cxnLst>
                <a:cxn ang="0">
                  <a:pos x="connsiteX0" y="connsiteY0"/>
                </a:cxn>
                <a:cxn ang="0">
                  <a:pos x="connsiteX1" y="connsiteY1"/>
                </a:cxn>
                <a:cxn ang="0">
                  <a:pos x="connsiteX2" y="connsiteY2"/>
                </a:cxn>
                <a:cxn ang="0">
                  <a:pos x="connsiteX3" y="connsiteY3"/>
                </a:cxn>
              </a:cxnLst>
              <a:rect l="l" t="t" r="r" b="b"/>
              <a:pathLst>
                <a:path w="194785" h="325694">
                  <a:moveTo>
                    <a:pt x="194785" y="0"/>
                  </a:moveTo>
                  <a:lnTo>
                    <a:pt x="194785" y="114300"/>
                  </a:lnTo>
                  <a:lnTo>
                    <a:pt x="0" y="325694"/>
                  </a:lnTo>
                  <a:lnTo>
                    <a:pt x="0" y="197805"/>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7" name="Freeform 496"/>
            <p:cNvSpPr>
              <a:spLocks/>
            </p:cNvSpPr>
            <p:nvPr/>
          </p:nvSpPr>
          <p:spPr bwMode="auto">
            <a:xfrm>
              <a:off x="4081942" y="5823470"/>
              <a:ext cx="194785" cy="340794"/>
            </a:xfrm>
            <a:custGeom>
              <a:avLst/>
              <a:gdLst>
                <a:gd name="connsiteX0" fmla="*/ 194785 w 194785"/>
                <a:gd name="connsiteY0" fmla="*/ 0 h 340794"/>
                <a:gd name="connsiteX1" fmla="*/ 194785 w 194785"/>
                <a:gd name="connsiteY1" fmla="*/ 114300 h 340794"/>
                <a:gd name="connsiteX2" fmla="*/ 0 w 194785"/>
                <a:gd name="connsiteY2" fmla="*/ 340794 h 340794"/>
                <a:gd name="connsiteX3" fmla="*/ 0 w 194785"/>
                <a:gd name="connsiteY3" fmla="*/ 212904 h 340794"/>
              </a:gdLst>
              <a:ahLst/>
              <a:cxnLst>
                <a:cxn ang="0">
                  <a:pos x="connsiteX0" y="connsiteY0"/>
                </a:cxn>
                <a:cxn ang="0">
                  <a:pos x="connsiteX1" y="connsiteY1"/>
                </a:cxn>
                <a:cxn ang="0">
                  <a:pos x="connsiteX2" y="connsiteY2"/>
                </a:cxn>
                <a:cxn ang="0">
                  <a:pos x="connsiteX3" y="connsiteY3"/>
                </a:cxn>
              </a:cxnLst>
              <a:rect l="l" t="t" r="r" b="b"/>
              <a:pathLst>
                <a:path w="194785" h="340794">
                  <a:moveTo>
                    <a:pt x="194785" y="0"/>
                  </a:moveTo>
                  <a:lnTo>
                    <a:pt x="194785" y="114300"/>
                  </a:lnTo>
                  <a:lnTo>
                    <a:pt x="0" y="340794"/>
                  </a:lnTo>
                  <a:lnTo>
                    <a:pt x="0" y="212904"/>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8" name="Freeform 497"/>
            <p:cNvSpPr>
              <a:spLocks/>
            </p:cNvSpPr>
            <p:nvPr/>
          </p:nvSpPr>
          <p:spPr bwMode="auto">
            <a:xfrm>
              <a:off x="4081942" y="6123626"/>
              <a:ext cx="194785" cy="374013"/>
            </a:xfrm>
            <a:custGeom>
              <a:avLst/>
              <a:gdLst>
                <a:gd name="connsiteX0" fmla="*/ 194785 w 194785"/>
                <a:gd name="connsiteY0" fmla="*/ 0 h 374013"/>
                <a:gd name="connsiteX1" fmla="*/ 194785 w 194785"/>
                <a:gd name="connsiteY1" fmla="*/ 114300 h 374013"/>
                <a:gd name="connsiteX2" fmla="*/ 0 w 194785"/>
                <a:gd name="connsiteY2" fmla="*/ 374013 h 374013"/>
                <a:gd name="connsiteX3" fmla="*/ 0 w 194785"/>
                <a:gd name="connsiteY3" fmla="*/ 246123 h 374013"/>
              </a:gdLst>
              <a:ahLst/>
              <a:cxnLst>
                <a:cxn ang="0">
                  <a:pos x="connsiteX0" y="connsiteY0"/>
                </a:cxn>
                <a:cxn ang="0">
                  <a:pos x="connsiteX1" y="connsiteY1"/>
                </a:cxn>
                <a:cxn ang="0">
                  <a:pos x="connsiteX2" y="connsiteY2"/>
                </a:cxn>
                <a:cxn ang="0">
                  <a:pos x="connsiteX3" y="connsiteY3"/>
                </a:cxn>
              </a:cxnLst>
              <a:rect l="l" t="t" r="r" b="b"/>
              <a:pathLst>
                <a:path w="194785" h="374013">
                  <a:moveTo>
                    <a:pt x="194785" y="0"/>
                  </a:moveTo>
                  <a:lnTo>
                    <a:pt x="194785" y="114300"/>
                  </a:lnTo>
                  <a:lnTo>
                    <a:pt x="0" y="374013"/>
                  </a:lnTo>
                  <a:lnTo>
                    <a:pt x="0" y="246123"/>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9" name="Freeform 498"/>
            <p:cNvSpPr>
              <a:spLocks/>
            </p:cNvSpPr>
            <p:nvPr/>
          </p:nvSpPr>
          <p:spPr bwMode="auto">
            <a:xfrm>
              <a:off x="4081942" y="6246813"/>
              <a:ext cx="194785" cy="390856"/>
            </a:xfrm>
            <a:custGeom>
              <a:avLst/>
              <a:gdLst>
                <a:gd name="connsiteX0" fmla="*/ 194785 w 194785"/>
                <a:gd name="connsiteY0" fmla="*/ 0 h 390856"/>
                <a:gd name="connsiteX1" fmla="*/ 194785 w 194785"/>
                <a:gd name="connsiteY1" fmla="*/ 119063 h 390856"/>
                <a:gd name="connsiteX2" fmla="*/ 0 w 194785"/>
                <a:gd name="connsiteY2" fmla="*/ 390856 h 390856"/>
                <a:gd name="connsiteX3" fmla="*/ 0 w 194785"/>
                <a:gd name="connsiteY3" fmla="*/ 262733 h 390856"/>
              </a:gdLst>
              <a:ahLst/>
              <a:cxnLst>
                <a:cxn ang="0">
                  <a:pos x="connsiteX0" y="connsiteY0"/>
                </a:cxn>
                <a:cxn ang="0">
                  <a:pos x="connsiteX1" y="connsiteY1"/>
                </a:cxn>
                <a:cxn ang="0">
                  <a:pos x="connsiteX2" y="connsiteY2"/>
                </a:cxn>
                <a:cxn ang="0">
                  <a:pos x="connsiteX3" y="connsiteY3"/>
                </a:cxn>
              </a:cxnLst>
              <a:rect l="l" t="t" r="r" b="b"/>
              <a:pathLst>
                <a:path w="194785" h="390856">
                  <a:moveTo>
                    <a:pt x="194785" y="0"/>
                  </a:moveTo>
                  <a:lnTo>
                    <a:pt x="194785" y="119063"/>
                  </a:lnTo>
                  <a:lnTo>
                    <a:pt x="0" y="390856"/>
                  </a:lnTo>
                  <a:lnTo>
                    <a:pt x="0" y="262733"/>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0" name="Freeform 499"/>
            <p:cNvSpPr>
              <a:spLocks/>
            </p:cNvSpPr>
            <p:nvPr/>
          </p:nvSpPr>
          <p:spPr bwMode="auto">
            <a:xfrm>
              <a:off x="4081942" y="6425059"/>
              <a:ext cx="194785" cy="405955"/>
            </a:xfrm>
            <a:custGeom>
              <a:avLst/>
              <a:gdLst>
                <a:gd name="connsiteX0" fmla="*/ 194785 w 194785"/>
                <a:gd name="connsiteY0" fmla="*/ 0 h 405955"/>
                <a:gd name="connsiteX1" fmla="*/ 194785 w 194785"/>
                <a:gd name="connsiteY1" fmla="*/ 119063 h 405955"/>
                <a:gd name="connsiteX2" fmla="*/ 0 w 194785"/>
                <a:gd name="connsiteY2" fmla="*/ 405955 h 405955"/>
                <a:gd name="connsiteX3" fmla="*/ 0 w 194785"/>
                <a:gd name="connsiteY3" fmla="*/ 277833 h 405955"/>
              </a:gdLst>
              <a:ahLst/>
              <a:cxnLst>
                <a:cxn ang="0">
                  <a:pos x="connsiteX0" y="connsiteY0"/>
                </a:cxn>
                <a:cxn ang="0">
                  <a:pos x="connsiteX1" y="connsiteY1"/>
                </a:cxn>
                <a:cxn ang="0">
                  <a:pos x="connsiteX2" y="connsiteY2"/>
                </a:cxn>
                <a:cxn ang="0">
                  <a:pos x="connsiteX3" y="connsiteY3"/>
                </a:cxn>
              </a:cxnLst>
              <a:rect l="l" t="t" r="r" b="b"/>
              <a:pathLst>
                <a:path w="194785" h="405955">
                  <a:moveTo>
                    <a:pt x="194785" y="0"/>
                  </a:moveTo>
                  <a:lnTo>
                    <a:pt x="194785" y="119063"/>
                  </a:lnTo>
                  <a:lnTo>
                    <a:pt x="0" y="405955"/>
                  </a:lnTo>
                  <a:lnTo>
                    <a:pt x="0" y="277833"/>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1" name="Freeform 500"/>
            <p:cNvSpPr>
              <a:spLocks/>
            </p:cNvSpPr>
            <p:nvPr/>
          </p:nvSpPr>
          <p:spPr bwMode="auto">
            <a:xfrm>
              <a:off x="4081942" y="6579821"/>
              <a:ext cx="194785" cy="417880"/>
            </a:xfrm>
            <a:custGeom>
              <a:avLst/>
              <a:gdLst>
                <a:gd name="connsiteX0" fmla="*/ 194785 w 194785"/>
                <a:gd name="connsiteY0" fmla="*/ 0 h 417880"/>
                <a:gd name="connsiteX1" fmla="*/ 194785 w 194785"/>
                <a:gd name="connsiteY1" fmla="*/ 115888 h 417880"/>
                <a:gd name="connsiteX2" fmla="*/ 0 w 194785"/>
                <a:gd name="connsiteY2" fmla="*/ 417880 h 417880"/>
                <a:gd name="connsiteX3" fmla="*/ 0 w 194785"/>
                <a:gd name="connsiteY3" fmla="*/ 289913 h 417880"/>
              </a:gdLst>
              <a:ahLst/>
              <a:cxnLst>
                <a:cxn ang="0">
                  <a:pos x="connsiteX0" y="connsiteY0"/>
                </a:cxn>
                <a:cxn ang="0">
                  <a:pos x="connsiteX1" y="connsiteY1"/>
                </a:cxn>
                <a:cxn ang="0">
                  <a:pos x="connsiteX2" y="connsiteY2"/>
                </a:cxn>
                <a:cxn ang="0">
                  <a:pos x="connsiteX3" y="connsiteY3"/>
                </a:cxn>
              </a:cxnLst>
              <a:rect l="l" t="t" r="r" b="b"/>
              <a:pathLst>
                <a:path w="194785" h="417880">
                  <a:moveTo>
                    <a:pt x="194785" y="0"/>
                  </a:moveTo>
                  <a:lnTo>
                    <a:pt x="194785" y="115888"/>
                  </a:lnTo>
                  <a:lnTo>
                    <a:pt x="0" y="417880"/>
                  </a:lnTo>
                  <a:lnTo>
                    <a:pt x="0" y="289913"/>
                  </a:ln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2" name="Freeform 720"/>
            <p:cNvSpPr>
              <a:spLocks/>
            </p:cNvSpPr>
            <p:nvPr/>
          </p:nvSpPr>
          <p:spPr bwMode="auto">
            <a:xfrm>
              <a:off x="4019551" y="4529138"/>
              <a:ext cx="141288" cy="195263"/>
            </a:xfrm>
            <a:custGeom>
              <a:avLst/>
              <a:gdLst>
                <a:gd name="T0" fmla="*/ 89 w 89"/>
                <a:gd name="T1" fmla="*/ 78 h 123"/>
                <a:gd name="T2" fmla="*/ 0 w 89"/>
                <a:gd name="T3" fmla="*/ 123 h 123"/>
                <a:gd name="T4" fmla="*/ 0 w 89"/>
                <a:gd name="T5" fmla="*/ 40 h 123"/>
                <a:gd name="T6" fmla="*/ 89 w 89"/>
                <a:gd name="T7" fmla="*/ 0 h 123"/>
                <a:gd name="T8" fmla="*/ 89 w 89"/>
                <a:gd name="T9" fmla="*/ 78 h 123"/>
              </a:gdLst>
              <a:ahLst/>
              <a:cxnLst>
                <a:cxn ang="0">
                  <a:pos x="T0" y="T1"/>
                </a:cxn>
                <a:cxn ang="0">
                  <a:pos x="T2" y="T3"/>
                </a:cxn>
                <a:cxn ang="0">
                  <a:pos x="T4" y="T5"/>
                </a:cxn>
                <a:cxn ang="0">
                  <a:pos x="T6" y="T7"/>
                </a:cxn>
                <a:cxn ang="0">
                  <a:pos x="T8" y="T9"/>
                </a:cxn>
              </a:cxnLst>
              <a:rect l="0" t="0" r="r" b="b"/>
              <a:pathLst>
                <a:path w="89" h="123">
                  <a:moveTo>
                    <a:pt x="89" y="78"/>
                  </a:moveTo>
                  <a:lnTo>
                    <a:pt x="0" y="123"/>
                  </a:lnTo>
                  <a:lnTo>
                    <a:pt x="0" y="40"/>
                  </a:lnTo>
                  <a:lnTo>
                    <a:pt x="89" y="0"/>
                  </a:lnTo>
                  <a:lnTo>
                    <a:pt x="89" y="7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503" name="Group 502"/>
            <p:cNvGrpSpPr/>
            <p:nvPr/>
          </p:nvGrpSpPr>
          <p:grpSpPr>
            <a:xfrm>
              <a:off x="3892551" y="3008313"/>
              <a:ext cx="371475" cy="1449388"/>
              <a:chOff x="3892551" y="3008313"/>
              <a:chExt cx="371475" cy="1449388"/>
            </a:xfrm>
            <a:grpFill/>
          </p:grpSpPr>
          <p:sp>
            <p:nvSpPr>
              <p:cNvPr id="540" name="Rectangle 721"/>
              <p:cNvSpPr>
                <a:spLocks noChangeArrowheads="1"/>
              </p:cNvSpPr>
              <p:nvPr/>
            </p:nvSpPr>
            <p:spPr bwMode="auto">
              <a:xfrm>
                <a:off x="3892551" y="3008313"/>
                <a:ext cx="371475" cy="103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1" name="Rectangle 722"/>
              <p:cNvSpPr>
                <a:spLocks noChangeArrowheads="1"/>
              </p:cNvSpPr>
              <p:nvPr/>
            </p:nvSpPr>
            <p:spPr bwMode="auto">
              <a:xfrm>
                <a:off x="3892551" y="3124201"/>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2" name="Rectangle 723"/>
              <p:cNvSpPr>
                <a:spLocks noChangeArrowheads="1"/>
              </p:cNvSpPr>
              <p:nvPr/>
            </p:nvSpPr>
            <p:spPr bwMode="auto">
              <a:xfrm>
                <a:off x="3892551" y="3200401"/>
                <a:ext cx="371475"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3" name="Rectangle 725"/>
              <p:cNvSpPr>
                <a:spLocks noChangeArrowheads="1"/>
              </p:cNvSpPr>
              <p:nvPr/>
            </p:nvSpPr>
            <p:spPr bwMode="auto">
              <a:xfrm>
                <a:off x="3892551" y="3354388"/>
                <a:ext cx="371475"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4" name="Rectangle 726"/>
              <p:cNvSpPr>
                <a:spLocks noChangeArrowheads="1"/>
              </p:cNvSpPr>
              <p:nvPr/>
            </p:nvSpPr>
            <p:spPr bwMode="auto">
              <a:xfrm>
                <a:off x="3892551" y="3419476"/>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5" name="Rectangle 728"/>
              <p:cNvSpPr>
                <a:spLocks noChangeArrowheads="1"/>
              </p:cNvSpPr>
              <p:nvPr/>
            </p:nvSpPr>
            <p:spPr bwMode="auto">
              <a:xfrm>
                <a:off x="3892551" y="3573463"/>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6" name="Rectangle 729"/>
              <p:cNvSpPr>
                <a:spLocks noChangeArrowheads="1"/>
              </p:cNvSpPr>
              <p:nvPr/>
            </p:nvSpPr>
            <p:spPr bwMode="auto">
              <a:xfrm>
                <a:off x="3892551" y="3649663"/>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7" name="Rectangle 730"/>
              <p:cNvSpPr>
                <a:spLocks noChangeArrowheads="1"/>
              </p:cNvSpPr>
              <p:nvPr/>
            </p:nvSpPr>
            <p:spPr bwMode="auto">
              <a:xfrm>
                <a:off x="3892551" y="3727451"/>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8" name="Rectangle 731"/>
              <p:cNvSpPr>
                <a:spLocks noChangeArrowheads="1"/>
              </p:cNvSpPr>
              <p:nvPr/>
            </p:nvSpPr>
            <p:spPr bwMode="auto">
              <a:xfrm>
                <a:off x="3892551" y="3803651"/>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9" name="Rectangle 732"/>
              <p:cNvSpPr>
                <a:spLocks noChangeArrowheads="1"/>
              </p:cNvSpPr>
              <p:nvPr/>
            </p:nvSpPr>
            <p:spPr bwMode="auto">
              <a:xfrm>
                <a:off x="3892551" y="3881438"/>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0" name="Rectangle 733"/>
              <p:cNvSpPr>
                <a:spLocks noChangeArrowheads="1"/>
              </p:cNvSpPr>
              <p:nvPr/>
            </p:nvSpPr>
            <p:spPr bwMode="auto">
              <a:xfrm>
                <a:off x="3892551" y="3957638"/>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1" name="Rectangle 735"/>
              <p:cNvSpPr>
                <a:spLocks noChangeArrowheads="1"/>
              </p:cNvSpPr>
              <p:nvPr/>
            </p:nvSpPr>
            <p:spPr bwMode="auto">
              <a:xfrm>
                <a:off x="3892551" y="4111626"/>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2" name="Rectangle 736"/>
              <p:cNvSpPr>
                <a:spLocks noChangeArrowheads="1"/>
              </p:cNvSpPr>
              <p:nvPr/>
            </p:nvSpPr>
            <p:spPr bwMode="auto">
              <a:xfrm>
                <a:off x="3892551" y="4175126"/>
                <a:ext cx="371475"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3" name="Rectangle 737"/>
              <p:cNvSpPr>
                <a:spLocks noChangeArrowheads="1"/>
              </p:cNvSpPr>
              <p:nvPr/>
            </p:nvSpPr>
            <p:spPr bwMode="auto">
              <a:xfrm>
                <a:off x="3892551" y="4252913"/>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4" name="Rectangle 739"/>
              <p:cNvSpPr>
                <a:spLocks noChangeArrowheads="1"/>
              </p:cNvSpPr>
              <p:nvPr/>
            </p:nvSpPr>
            <p:spPr bwMode="auto">
              <a:xfrm>
                <a:off x="3892551" y="4406901"/>
                <a:ext cx="371475"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504" name="Rectangle 741"/>
            <p:cNvSpPr>
              <a:spLocks noChangeArrowheads="1"/>
            </p:cNvSpPr>
            <p:nvPr/>
          </p:nvSpPr>
          <p:spPr bwMode="auto">
            <a:xfrm>
              <a:off x="2930526" y="3290888"/>
              <a:ext cx="333375" cy="1666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5" name="Rectangle 742"/>
            <p:cNvSpPr>
              <a:spLocks noChangeArrowheads="1"/>
            </p:cNvSpPr>
            <p:nvPr/>
          </p:nvSpPr>
          <p:spPr bwMode="auto">
            <a:xfrm>
              <a:off x="2930526" y="3482976"/>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6" name="Rectangle 743"/>
            <p:cNvSpPr>
              <a:spLocks noChangeArrowheads="1"/>
            </p:cNvSpPr>
            <p:nvPr/>
          </p:nvSpPr>
          <p:spPr bwMode="auto">
            <a:xfrm>
              <a:off x="2930526" y="3586163"/>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7" name="Rectangle 744"/>
            <p:cNvSpPr>
              <a:spLocks noChangeArrowheads="1"/>
            </p:cNvSpPr>
            <p:nvPr/>
          </p:nvSpPr>
          <p:spPr bwMode="auto">
            <a:xfrm>
              <a:off x="2930526" y="3700463"/>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8" name="Rectangle 745"/>
            <p:cNvSpPr>
              <a:spLocks noChangeArrowheads="1"/>
            </p:cNvSpPr>
            <p:nvPr/>
          </p:nvSpPr>
          <p:spPr bwMode="auto">
            <a:xfrm>
              <a:off x="2930526" y="3803651"/>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9" name="Rectangle 746"/>
            <p:cNvSpPr>
              <a:spLocks noChangeArrowheads="1"/>
            </p:cNvSpPr>
            <p:nvPr/>
          </p:nvSpPr>
          <p:spPr bwMode="auto">
            <a:xfrm>
              <a:off x="2930526" y="3919538"/>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0" name="Rectangle 748"/>
            <p:cNvSpPr>
              <a:spLocks noChangeArrowheads="1"/>
            </p:cNvSpPr>
            <p:nvPr/>
          </p:nvSpPr>
          <p:spPr bwMode="auto">
            <a:xfrm>
              <a:off x="2930526" y="4137026"/>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1" name="Rectangle 749"/>
            <p:cNvSpPr>
              <a:spLocks noChangeArrowheads="1"/>
            </p:cNvSpPr>
            <p:nvPr/>
          </p:nvSpPr>
          <p:spPr bwMode="auto">
            <a:xfrm>
              <a:off x="2930526" y="4240213"/>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2" name="Rectangle 750"/>
            <p:cNvSpPr>
              <a:spLocks noChangeArrowheads="1"/>
            </p:cNvSpPr>
            <p:nvPr/>
          </p:nvSpPr>
          <p:spPr bwMode="auto">
            <a:xfrm>
              <a:off x="2930526" y="4356101"/>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3" name="Rectangle 751"/>
            <p:cNvSpPr>
              <a:spLocks noChangeArrowheads="1"/>
            </p:cNvSpPr>
            <p:nvPr/>
          </p:nvSpPr>
          <p:spPr bwMode="auto">
            <a:xfrm>
              <a:off x="2930526" y="4457701"/>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4" name="Rectangle 752"/>
            <p:cNvSpPr>
              <a:spLocks noChangeArrowheads="1"/>
            </p:cNvSpPr>
            <p:nvPr/>
          </p:nvSpPr>
          <p:spPr bwMode="auto">
            <a:xfrm>
              <a:off x="2930526" y="4573588"/>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5" name="Rectangle 753"/>
            <p:cNvSpPr>
              <a:spLocks noChangeArrowheads="1"/>
            </p:cNvSpPr>
            <p:nvPr/>
          </p:nvSpPr>
          <p:spPr bwMode="auto">
            <a:xfrm>
              <a:off x="2930526" y="4676776"/>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6" name="Freeform 754"/>
            <p:cNvSpPr>
              <a:spLocks/>
            </p:cNvSpPr>
            <p:nvPr/>
          </p:nvSpPr>
          <p:spPr bwMode="auto">
            <a:xfrm>
              <a:off x="3263901" y="3290888"/>
              <a:ext cx="358775" cy="188913"/>
            </a:xfrm>
            <a:custGeom>
              <a:avLst/>
              <a:gdLst>
                <a:gd name="T0" fmla="*/ 226 w 226"/>
                <a:gd name="T1" fmla="*/ 119 h 119"/>
                <a:gd name="T2" fmla="*/ 0 w 226"/>
                <a:gd name="T3" fmla="*/ 105 h 119"/>
                <a:gd name="T4" fmla="*/ 0 w 226"/>
                <a:gd name="T5" fmla="*/ 0 h 119"/>
                <a:gd name="T6" fmla="*/ 226 w 226"/>
                <a:gd name="T7" fmla="*/ 26 h 119"/>
                <a:gd name="T8" fmla="*/ 226 w 226"/>
                <a:gd name="T9" fmla="*/ 119 h 119"/>
              </a:gdLst>
              <a:ahLst/>
              <a:cxnLst>
                <a:cxn ang="0">
                  <a:pos x="T0" y="T1"/>
                </a:cxn>
                <a:cxn ang="0">
                  <a:pos x="T2" y="T3"/>
                </a:cxn>
                <a:cxn ang="0">
                  <a:pos x="T4" y="T5"/>
                </a:cxn>
                <a:cxn ang="0">
                  <a:pos x="T6" y="T7"/>
                </a:cxn>
                <a:cxn ang="0">
                  <a:pos x="T8" y="T9"/>
                </a:cxn>
              </a:cxnLst>
              <a:rect l="0" t="0" r="r" b="b"/>
              <a:pathLst>
                <a:path w="226" h="119">
                  <a:moveTo>
                    <a:pt x="226" y="119"/>
                  </a:moveTo>
                  <a:lnTo>
                    <a:pt x="0" y="105"/>
                  </a:lnTo>
                  <a:lnTo>
                    <a:pt x="0" y="0"/>
                  </a:lnTo>
                  <a:lnTo>
                    <a:pt x="226" y="26"/>
                  </a:lnTo>
                  <a:lnTo>
                    <a:pt x="226" y="119"/>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7" name="Freeform 755"/>
            <p:cNvSpPr>
              <a:spLocks/>
            </p:cNvSpPr>
            <p:nvPr/>
          </p:nvSpPr>
          <p:spPr bwMode="auto">
            <a:xfrm>
              <a:off x="3263901" y="3482976"/>
              <a:ext cx="358775" cy="90488"/>
            </a:xfrm>
            <a:custGeom>
              <a:avLst/>
              <a:gdLst>
                <a:gd name="T0" fmla="*/ 226 w 226"/>
                <a:gd name="T1" fmla="*/ 57 h 57"/>
                <a:gd name="T2" fmla="*/ 0 w 226"/>
                <a:gd name="T3" fmla="*/ 49 h 57"/>
                <a:gd name="T4" fmla="*/ 0 w 226"/>
                <a:gd name="T5" fmla="*/ 0 h 57"/>
                <a:gd name="T6" fmla="*/ 226 w 226"/>
                <a:gd name="T7" fmla="*/ 12 h 57"/>
                <a:gd name="T8" fmla="*/ 226 w 226"/>
                <a:gd name="T9" fmla="*/ 57 h 57"/>
              </a:gdLst>
              <a:ahLst/>
              <a:cxnLst>
                <a:cxn ang="0">
                  <a:pos x="T0" y="T1"/>
                </a:cxn>
                <a:cxn ang="0">
                  <a:pos x="T2" y="T3"/>
                </a:cxn>
                <a:cxn ang="0">
                  <a:pos x="T4" y="T5"/>
                </a:cxn>
                <a:cxn ang="0">
                  <a:pos x="T6" y="T7"/>
                </a:cxn>
                <a:cxn ang="0">
                  <a:pos x="T8" y="T9"/>
                </a:cxn>
              </a:cxnLst>
              <a:rect l="0" t="0" r="r" b="b"/>
              <a:pathLst>
                <a:path w="226" h="57">
                  <a:moveTo>
                    <a:pt x="226" y="57"/>
                  </a:moveTo>
                  <a:lnTo>
                    <a:pt x="0" y="49"/>
                  </a:lnTo>
                  <a:lnTo>
                    <a:pt x="0" y="0"/>
                  </a:lnTo>
                  <a:lnTo>
                    <a:pt x="226" y="12"/>
                  </a:lnTo>
                  <a:lnTo>
                    <a:pt x="226" y="57"/>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8" name="Freeform 756"/>
            <p:cNvSpPr>
              <a:spLocks/>
            </p:cNvSpPr>
            <p:nvPr/>
          </p:nvSpPr>
          <p:spPr bwMode="auto">
            <a:xfrm>
              <a:off x="3263901" y="3586163"/>
              <a:ext cx="358775" cy="76200"/>
            </a:xfrm>
            <a:custGeom>
              <a:avLst/>
              <a:gdLst>
                <a:gd name="T0" fmla="*/ 226 w 226"/>
                <a:gd name="T1" fmla="*/ 48 h 48"/>
                <a:gd name="T2" fmla="*/ 0 w 226"/>
                <a:gd name="T3" fmla="*/ 48 h 48"/>
                <a:gd name="T4" fmla="*/ 0 w 226"/>
                <a:gd name="T5" fmla="*/ 0 h 48"/>
                <a:gd name="T6" fmla="*/ 226 w 226"/>
                <a:gd name="T7" fmla="*/ 6 h 48"/>
                <a:gd name="T8" fmla="*/ 226 w 226"/>
                <a:gd name="T9" fmla="*/ 48 h 48"/>
              </a:gdLst>
              <a:ahLst/>
              <a:cxnLst>
                <a:cxn ang="0">
                  <a:pos x="T0" y="T1"/>
                </a:cxn>
                <a:cxn ang="0">
                  <a:pos x="T2" y="T3"/>
                </a:cxn>
                <a:cxn ang="0">
                  <a:pos x="T4" y="T5"/>
                </a:cxn>
                <a:cxn ang="0">
                  <a:pos x="T6" y="T7"/>
                </a:cxn>
                <a:cxn ang="0">
                  <a:pos x="T8" y="T9"/>
                </a:cxn>
              </a:cxnLst>
              <a:rect l="0" t="0" r="r" b="b"/>
              <a:pathLst>
                <a:path w="226" h="48">
                  <a:moveTo>
                    <a:pt x="226" y="48"/>
                  </a:moveTo>
                  <a:lnTo>
                    <a:pt x="0" y="48"/>
                  </a:lnTo>
                  <a:lnTo>
                    <a:pt x="0" y="0"/>
                  </a:lnTo>
                  <a:lnTo>
                    <a:pt x="226" y="6"/>
                  </a:lnTo>
                  <a:lnTo>
                    <a:pt x="226" y="4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9" name="Freeform 757"/>
            <p:cNvSpPr>
              <a:spLocks/>
            </p:cNvSpPr>
            <p:nvPr/>
          </p:nvSpPr>
          <p:spPr bwMode="auto">
            <a:xfrm>
              <a:off x="3263901" y="3700463"/>
              <a:ext cx="358775" cy="77788"/>
            </a:xfrm>
            <a:custGeom>
              <a:avLst/>
              <a:gdLst>
                <a:gd name="T0" fmla="*/ 226 w 226"/>
                <a:gd name="T1" fmla="*/ 43 h 49"/>
                <a:gd name="T2" fmla="*/ 0 w 226"/>
                <a:gd name="T3" fmla="*/ 49 h 49"/>
                <a:gd name="T4" fmla="*/ 0 w 226"/>
                <a:gd name="T5" fmla="*/ 0 h 49"/>
                <a:gd name="T6" fmla="*/ 226 w 226"/>
                <a:gd name="T7" fmla="*/ 0 h 49"/>
                <a:gd name="T8" fmla="*/ 226 w 226"/>
                <a:gd name="T9" fmla="*/ 43 h 49"/>
              </a:gdLst>
              <a:ahLst/>
              <a:cxnLst>
                <a:cxn ang="0">
                  <a:pos x="T0" y="T1"/>
                </a:cxn>
                <a:cxn ang="0">
                  <a:pos x="T2" y="T3"/>
                </a:cxn>
                <a:cxn ang="0">
                  <a:pos x="T4" y="T5"/>
                </a:cxn>
                <a:cxn ang="0">
                  <a:pos x="T6" y="T7"/>
                </a:cxn>
                <a:cxn ang="0">
                  <a:pos x="T8" y="T9"/>
                </a:cxn>
              </a:cxnLst>
              <a:rect l="0" t="0" r="r" b="b"/>
              <a:pathLst>
                <a:path w="226" h="49">
                  <a:moveTo>
                    <a:pt x="226" y="43"/>
                  </a:moveTo>
                  <a:lnTo>
                    <a:pt x="0" y="49"/>
                  </a:lnTo>
                  <a:lnTo>
                    <a:pt x="0" y="0"/>
                  </a:lnTo>
                  <a:lnTo>
                    <a:pt x="226" y="0"/>
                  </a:lnTo>
                  <a:lnTo>
                    <a:pt x="226" y="43"/>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0" name="Freeform 758"/>
            <p:cNvSpPr>
              <a:spLocks/>
            </p:cNvSpPr>
            <p:nvPr/>
          </p:nvSpPr>
          <p:spPr bwMode="auto">
            <a:xfrm>
              <a:off x="3263901" y="3790951"/>
              <a:ext cx="358775" cy="90488"/>
            </a:xfrm>
            <a:custGeom>
              <a:avLst/>
              <a:gdLst>
                <a:gd name="T0" fmla="*/ 226 w 226"/>
                <a:gd name="T1" fmla="*/ 44 h 57"/>
                <a:gd name="T2" fmla="*/ 0 w 226"/>
                <a:gd name="T3" fmla="*/ 57 h 57"/>
                <a:gd name="T4" fmla="*/ 0 w 226"/>
                <a:gd name="T5" fmla="*/ 8 h 57"/>
                <a:gd name="T6" fmla="*/ 226 w 226"/>
                <a:gd name="T7" fmla="*/ 0 h 57"/>
                <a:gd name="T8" fmla="*/ 226 w 226"/>
                <a:gd name="T9" fmla="*/ 44 h 57"/>
              </a:gdLst>
              <a:ahLst/>
              <a:cxnLst>
                <a:cxn ang="0">
                  <a:pos x="T0" y="T1"/>
                </a:cxn>
                <a:cxn ang="0">
                  <a:pos x="T2" y="T3"/>
                </a:cxn>
                <a:cxn ang="0">
                  <a:pos x="T4" y="T5"/>
                </a:cxn>
                <a:cxn ang="0">
                  <a:pos x="T6" y="T7"/>
                </a:cxn>
                <a:cxn ang="0">
                  <a:pos x="T8" y="T9"/>
                </a:cxn>
              </a:cxnLst>
              <a:rect l="0" t="0" r="r" b="b"/>
              <a:pathLst>
                <a:path w="226" h="57">
                  <a:moveTo>
                    <a:pt x="226" y="44"/>
                  </a:moveTo>
                  <a:lnTo>
                    <a:pt x="0" y="57"/>
                  </a:lnTo>
                  <a:lnTo>
                    <a:pt x="0" y="8"/>
                  </a:lnTo>
                  <a:lnTo>
                    <a:pt x="226" y="0"/>
                  </a:lnTo>
                  <a:lnTo>
                    <a:pt x="226"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1" name="Freeform 759"/>
            <p:cNvSpPr>
              <a:spLocks/>
            </p:cNvSpPr>
            <p:nvPr/>
          </p:nvSpPr>
          <p:spPr bwMode="auto">
            <a:xfrm>
              <a:off x="3263901" y="3890963"/>
              <a:ext cx="358775" cy="101600"/>
            </a:xfrm>
            <a:custGeom>
              <a:avLst/>
              <a:gdLst>
                <a:gd name="T0" fmla="*/ 226 w 226"/>
                <a:gd name="T1" fmla="*/ 44 h 64"/>
                <a:gd name="T2" fmla="*/ 0 w 226"/>
                <a:gd name="T3" fmla="*/ 64 h 64"/>
                <a:gd name="T4" fmla="*/ 0 w 226"/>
                <a:gd name="T5" fmla="*/ 16 h 64"/>
                <a:gd name="T6" fmla="*/ 226 w 226"/>
                <a:gd name="T7" fmla="*/ 0 h 64"/>
                <a:gd name="T8" fmla="*/ 226 w 226"/>
                <a:gd name="T9" fmla="*/ 44 h 64"/>
              </a:gdLst>
              <a:ahLst/>
              <a:cxnLst>
                <a:cxn ang="0">
                  <a:pos x="T0" y="T1"/>
                </a:cxn>
                <a:cxn ang="0">
                  <a:pos x="T2" y="T3"/>
                </a:cxn>
                <a:cxn ang="0">
                  <a:pos x="T4" y="T5"/>
                </a:cxn>
                <a:cxn ang="0">
                  <a:pos x="T6" y="T7"/>
                </a:cxn>
                <a:cxn ang="0">
                  <a:pos x="T8" y="T9"/>
                </a:cxn>
              </a:cxnLst>
              <a:rect l="0" t="0" r="r" b="b"/>
              <a:pathLst>
                <a:path w="226" h="64">
                  <a:moveTo>
                    <a:pt x="226" y="44"/>
                  </a:moveTo>
                  <a:lnTo>
                    <a:pt x="0" y="64"/>
                  </a:lnTo>
                  <a:lnTo>
                    <a:pt x="0" y="16"/>
                  </a:lnTo>
                  <a:lnTo>
                    <a:pt x="226" y="0"/>
                  </a:lnTo>
                  <a:lnTo>
                    <a:pt x="226"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2" name="Freeform 761"/>
            <p:cNvSpPr>
              <a:spLocks/>
            </p:cNvSpPr>
            <p:nvPr/>
          </p:nvSpPr>
          <p:spPr bwMode="auto">
            <a:xfrm>
              <a:off x="3263901" y="4089401"/>
              <a:ext cx="358775" cy="125413"/>
            </a:xfrm>
            <a:custGeom>
              <a:avLst/>
              <a:gdLst>
                <a:gd name="T0" fmla="*/ 226 w 226"/>
                <a:gd name="T1" fmla="*/ 42 h 79"/>
                <a:gd name="T2" fmla="*/ 0 w 226"/>
                <a:gd name="T3" fmla="*/ 79 h 79"/>
                <a:gd name="T4" fmla="*/ 0 w 226"/>
                <a:gd name="T5" fmla="*/ 30 h 79"/>
                <a:gd name="T6" fmla="*/ 226 w 226"/>
                <a:gd name="T7" fmla="*/ 0 h 79"/>
                <a:gd name="T8" fmla="*/ 226 w 226"/>
                <a:gd name="T9" fmla="*/ 42 h 79"/>
              </a:gdLst>
              <a:ahLst/>
              <a:cxnLst>
                <a:cxn ang="0">
                  <a:pos x="T0" y="T1"/>
                </a:cxn>
                <a:cxn ang="0">
                  <a:pos x="T2" y="T3"/>
                </a:cxn>
                <a:cxn ang="0">
                  <a:pos x="T4" y="T5"/>
                </a:cxn>
                <a:cxn ang="0">
                  <a:pos x="T6" y="T7"/>
                </a:cxn>
                <a:cxn ang="0">
                  <a:pos x="T8" y="T9"/>
                </a:cxn>
              </a:cxnLst>
              <a:rect l="0" t="0" r="r" b="b"/>
              <a:pathLst>
                <a:path w="226" h="79">
                  <a:moveTo>
                    <a:pt x="226" y="42"/>
                  </a:moveTo>
                  <a:lnTo>
                    <a:pt x="0" y="79"/>
                  </a:lnTo>
                  <a:lnTo>
                    <a:pt x="0" y="30"/>
                  </a:lnTo>
                  <a:lnTo>
                    <a:pt x="226" y="0"/>
                  </a:lnTo>
                  <a:lnTo>
                    <a:pt x="226" y="4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3" name="Freeform 762"/>
            <p:cNvSpPr>
              <a:spLocks/>
            </p:cNvSpPr>
            <p:nvPr/>
          </p:nvSpPr>
          <p:spPr bwMode="auto">
            <a:xfrm>
              <a:off x="3263901" y="4181475"/>
              <a:ext cx="358775" cy="134938"/>
            </a:xfrm>
            <a:custGeom>
              <a:avLst/>
              <a:gdLst>
                <a:gd name="T0" fmla="*/ 226 w 226"/>
                <a:gd name="T1" fmla="*/ 45 h 85"/>
                <a:gd name="T2" fmla="*/ 0 w 226"/>
                <a:gd name="T3" fmla="*/ 85 h 85"/>
                <a:gd name="T4" fmla="*/ 0 w 226"/>
                <a:gd name="T5" fmla="*/ 39 h 85"/>
                <a:gd name="T6" fmla="*/ 226 w 226"/>
                <a:gd name="T7" fmla="*/ 0 h 85"/>
                <a:gd name="T8" fmla="*/ 226 w 226"/>
                <a:gd name="T9" fmla="*/ 45 h 85"/>
              </a:gdLst>
              <a:ahLst/>
              <a:cxnLst>
                <a:cxn ang="0">
                  <a:pos x="T0" y="T1"/>
                </a:cxn>
                <a:cxn ang="0">
                  <a:pos x="T2" y="T3"/>
                </a:cxn>
                <a:cxn ang="0">
                  <a:pos x="T4" y="T5"/>
                </a:cxn>
                <a:cxn ang="0">
                  <a:pos x="T6" y="T7"/>
                </a:cxn>
                <a:cxn ang="0">
                  <a:pos x="T8" y="T9"/>
                </a:cxn>
              </a:cxnLst>
              <a:rect l="0" t="0" r="r" b="b"/>
              <a:pathLst>
                <a:path w="226" h="85">
                  <a:moveTo>
                    <a:pt x="226" y="45"/>
                  </a:moveTo>
                  <a:lnTo>
                    <a:pt x="0" y="85"/>
                  </a:lnTo>
                  <a:lnTo>
                    <a:pt x="0" y="39"/>
                  </a:lnTo>
                  <a:lnTo>
                    <a:pt x="226" y="0"/>
                  </a:lnTo>
                  <a:lnTo>
                    <a:pt x="226"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4" name="Freeform 763"/>
            <p:cNvSpPr>
              <a:spLocks/>
            </p:cNvSpPr>
            <p:nvPr/>
          </p:nvSpPr>
          <p:spPr bwMode="auto">
            <a:xfrm>
              <a:off x="3263901" y="4284663"/>
              <a:ext cx="358775" cy="147638"/>
            </a:xfrm>
            <a:custGeom>
              <a:avLst/>
              <a:gdLst>
                <a:gd name="T0" fmla="*/ 226 w 226"/>
                <a:gd name="T1" fmla="*/ 45 h 93"/>
                <a:gd name="T2" fmla="*/ 0 w 226"/>
                <a:gd name="T3" fmla="*/ 93 h 93"/>
                <a:gd name="T4" fmla="*/ 0 w 226"/>
                <a:gd name="T5" fmla="*/ 45 h 93"/>
                <a:gd name="T6" fmla="*/ 226 w 226"/>
                <a:gd name="T7" fmla="*/ 0 h 93"/>
                <a:gd name="T8" fmla="*/ 226 w 226"/>
                <a:gd name="T9" fmla="*/ 45 h 93"/>
              </a:gdLst>
              <a:ahLst/>
              <a:cxnLst>
                <a:cxn ang="0">
                  <a:pos x="T0" y="T1"/>
                </a:cxn>
                <a:cxn ang="0">
                  <a:pos x="T2" y="T3"/>
                </a:cxn>
                <a:cxn ang="0">
                  <a:pos x="T4" y="T5"/>
                </a:cxn>
                <a:cxn ang="0">
                  <a:pos x="T6" y="T7"/>
                </a:cxn>
                <a:cxn ang="0">
                  <a:pos x="T8" y="T9"/>
                </a:cxn>
              </a:cxnLst>
              <a:rect l="0" t="0" r="r" b="b"/>
              <a:pathLst>
                <a:path w="226" h="93">
                  <a:moveTo>
                    <a:pt x="226" y="45"/>
                  </a:moveTo>
                  <a:lnTo>
                    <a:pt x="0" y="93"/>
                  </a:lnTo>
                  <a:lnTo>
                    <a:pt x="0" y="45"/>
                  </a:lnTo>
                  <a:lnTo>
                    <a:pt x="226" y="0"/>
                  </a:lnTo>
                  <a:lnTo>
                    <a:pt x="226" y="45"/>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5" name="Freeform 764"/>
            <p:cNvSpPr>
              <a:spLocks/>
            </p:cNvSpPr>
            <p:nvPr/>
          </p:nvSpPr>
          <p:spPr bwMode="auto">
            <a:xfrm>
              <a:off x="3263901" y="4378326"/>
              <a:ext cx="358775" cy="157163"/>
            </a:xfrm>
            <a:custGeom>
              <a:avLst/>
              <a:gdLst>
                <a:gd name="T0" fmla="*/ 226 w 226"/>
                <a:gd name="T1" fmla="*/ 42 h 99"/>
                <a:gd name="T2" fmla="*/ 0 w 226"/>
                <a:gd name="T3" fmla="*/ 99 h 99"/>
                <a:gd name="T4" fmla="*/ 0 w 226"/>
                <a:gd name="T5" fmla="*/ 50 h 99"/>
                <a:gd name="T6" fmla="*/ 226 w 226"/>
                <a:gd name="T7" fmla="*/ 0 h 99"/>
                <a:gd name="T8" fmla="*/ 226 w 226"/>
                <a:gd name="T9" fmla="*/ 42 h 99"/>
              </a:gdLst>
              <a:ahLst/>
              <a:cxnLst>
                <a:cxn ang="0">
                  <a:pos x="T0" y="T1"/>
                </a:cxn>
                <a:cxn ang="0">
                  <a:pos x="T2" y="T3"/>
                </a:cxn>
                <a:cxn ang="0">
                  <a:pos x="T4" y="T5"/>
                </a:cxn>
                <a:cxn ang="0">
                  <a:pos x="T6" y="T7"/>
                </a:cxn>
                <a:cxn ang="0">
                  <a:pos x="T8" y="T9"/>
                </a:cxn>
              </a:cxnLst>
              <a:rect l="0" t="0" r="r" b="b"/>
              <a:pathLst>
                <a:path w="226" h="99">
                  <a:moveTo>
                    <a:pt x="226" y="42"/>
                  </a:moveTo>
                  <a:lnTo>
                    <a:pt x="0" y="99"/>
                  </a:lnTo>
                  <a:lnTo>
                    <a:pt x="0" y="50"/>
                  </a:lnTo>
                  <a:lnTo>
                    <a:pt x="226" y="0"/>
                  </a:lnTo>
                  <a:lnTo>
                    <a:pt x="226" y="42"/>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6" name="Rectangle 766"/>
            <p:cNvSpPr>
              <a:spLocks noChangeArrowheads="1"/>
            </p:cNvSpPr>
            <p:nvPr/>
          </p:nvSpPr>
          <p:spPr bwMode="auto">
            <a:xfrm>
              <a:off x="2930526" y="4791076"/>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7" name="Rectangle 767"/>
            <p:cNvSpPr>
              <a:spLocks noChangeArrowheads="1"/>
            </p:cNvSpPr>
            <p:nvPr/>
          </p:nvSpPr>
          <p:spPr bwMode="auto">
            <a:xfrm>
              <a:off x="2930526" y="4894263"/>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8" name="Rectangle 768"/>
            <p:cNvSpPr>
              <a:spLocks noChangeArrowheads="1"/>
            </p:cNvSpPr>
            <p:nvPr/>
          </p:nvSpPr>
          <p:spPr bwMode="auto">
            <a:xfrm>
              <a:off x="2930526" y="5010151"/>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9" name="Rectangle 770"/>
            <p:cNvSpPr>
              <a:spLocks noChangeArrowheads="1"/>
            </p:cNvSpPr>
            <p:nvPr/>
          </p:nvSpPr>
          <p:spPr bwMode="auto">
            <a:xfrm>
              <a:off x="2930526" y="5227638"/>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0" name="Rectangle 771"/>
            <p:cNvSpPr>
              <a:spLocks noChangeArrowheads="1"/>
            </p:cNvSpPr>
            <p:nvPr/>
          </p:nvSpPr>
          <p:spPr bwMode="auto">
            <a:xfrm>
              <a:off x="2930526" y="5330826"/>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1" name="Rectangle 772"/>
            <p:cNvSpPr>
              <a:spLocks noChangeArrowheads="1"/>
            </p:cNvSpPr>
            <p:nvPr/>
          </p:nvSpPr>
          <p:spPr bwMode="auto">
            <a:xfrm>
              <a:off x="2930526" y="5445126"/>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2" name="Rectangle 773"/>
            <p:cNvSpPr>
              <a:spLocks noChangeArrowheads="1"/>
            </p:cNvSpPr>
            <p:nvPr/>
          </p:nvSpPr>
          <p:spPr bwMode="auto">
            <a:xfrm>
              <a:off x="2930526" y="5548313"/>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3" name="Rectangle 774"/>
            <p:cNvSpPr>
              <a:spLocks noChangeArrowheads="1"/>
            </p:cNvSpPr>
            <p:nvPr/>
          </p:nvSpPr>
          <p:spPr bwMode="auto">
            <a:xfrm>
              <a:off x="2930526" y="5664201"/>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4" name="Rectangle 775"/>
            <p:cNvSpPr>
              <a:spLocks noChangeArrowheads="1"/>
            </p:cNvSpPr>
            <p:nvPr/>
          </p:nvSpPr>
          <p:spPr bwMode="auto">
            <a:xfrm>
              <a:off x="2930526" y="5765801"/>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5" name="Rectangle 777"/>
            <p:cNvSpPr>
              <a:spLocks noChangeArrowheads="1"/>
            </p:cNvSpPr>
            <p:nvPr/>
          </p:nvSpPr>
          <p:spPr bwMode="auto">
            <a:xfrm>
              <a:off x="2930526" y="5984876"/>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6" name="Rectangle 778"/>
            <p:cNvSpPr>
              <a:spLocks noChangeArrowheads="1"/>
            </p:cNvSpPr>
            <p:nvPr/>
          </p:nvSpPr>
          <p:spPr bwMode="auto">
            <a:xfrm>
              <a:off x="2930526" y="6100763"/>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7" name="Rectangle 779"/>
            <p:cNvSpPr>
              <a:spLocks noChangeArrowheads="1"/>
            </p:cNvSpPr>
            <p:nvPr/>
          </p:nvSpPr>
          <p:spPr bwMode="auto">
            <a:xfrm>
              <a:off x="2930526" y="6202363"/>
              <a:ext cx="333375" cy="77788"/>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8" name="Rectangle 780"/>
            <p:cNvSpPr>
              <a:spLocks noChangeArrowheads="1"/>
            </p:cNvSpPr>
            <p:nvPr/>
          </p:nvSpPr>
          <p:spPr bwMode="auto">
            <a:xfrm>
              <a:off x="2930526" y="6318251"/>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9" name="Rectangle 783"/>
            <p:cNvSpPr>
              <a:spLocks noChangeArrowheads="1"/>
            </p:cNvSpPr>
            <p:nvPr/>
          </p:nvSpPr>
          <p:spPr bwMode="auto">
            <a:xfrm>
              <a:off x="2930526" y="6638926"/>
              <a:ext cx="333375" cy="76200"/>
            </a:xfrm>
            <a:prstGeom prst="rect">
              <a:avLst/>
            </a:prstGeom>
            <a:grpFill/>
            <a:ln>
              <a:noFill/>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568" name="Title 974"/>
          <p:cNvSpPr txBox="1">
            <a:spLocks/>
          </p:cNvSpPr>
          <p:nvPr/>
        </p:nvSpPr>
        <p:spPr>
          <a:xfrm>
            <a:off x="2197915" y="476214"/>
            <a:ext cx="8040646" cy="1097125"/>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4000" b="0" kern="1200" cap="none" spc="-102" baseline="0" dirty="0" smtClean="0">
                <a:ln w="3175">
                  <a:noFill/>
                </a:ln>
                <a:gradFill>
                  <a:gsLst>
                    <a:gs pos="1250">
                      <a:schemeClr val="accent1"/>
                    </a:gs>
                    <a:gs pos="100000">
                      <a:schemeClr val="accent1"/>
                    </a:gs>
                  </a:gsLst>
                  <a:lin ang="5400000" scaled="0"/>
                </a:gradFill>
                <a:effectLst/>
                <a:latin typeface="Segoe UI Semibold" panose="020B0702040204020203" pitchFamily="34" charset="0"/>
                <a:ea typeface="+mn-ea"/>
                <a:cs typeface="Segoe UI Semibold" panose="020B0702040204020203" pitchFamily="34" charset="0"/>
              </a:defRPr>
            </a:lvl1pPr>
          </a:lstStyle>
          <a:p>
            <a:pPr marL="0" marR="0" lvl="0" indent="0" algn="ctr" defTabSz="932563" rtl="0" eaLnBrk="1" fontAlgn="auto" latinLnBrk="0" hangingPunct="1">
              <a:lnSpc>
                <a:spcPct val="90000"/>
              </a:lnSpc>
              <a:spcBef>
                <a:spcPct val="0"/>
              </a:spcBef>
              <a:spcAft>
                <a:spcPts val="600"/>
              </a:spcAft>
              <a:buClrTx/>
              <a:buSzTx/>
              <a:buFontTx/>
              <a:buNone/>
              <a:tabLst/>
              <a:defRPr/>
            </a:pPr>
            <a:r>
              <a:rPr kumimoji="0" lang="en-US" sz="4799" b="0" i="0" u="none" strike="noStrike" kern="1200" cap="none" spc="-100" normalizeH="0" baseline="0" noProof="0" dirty="0">
                <a:ln w="3175">
                  <a:noFill/>
                </a:ln>
                <a:solidFill>
                  <a:schemeClr val="bg1"/>
                </a:solidFill>
                <a:effectLst/>
                <a:uLnTx/>
                <a:uFillTx/>
                <a:latin typeface="Segoe UI Light" panose="020B0502040204020203" pitchFamily="34" charset="0"/>
                <a:ea typeface="+mn-ea"/>
                <a:cs typeface="Segoe UI Light" panose="020B0502040204020203" pitchFamily="34" charset="0"/>
              </a:rPr>
              <a:t>What customers are telling us</a:t>
            </a:r>
          </a:p>
        </p:txBody>
      </p:sp>
      <p:sp>
        <p:nvSpPr>
          <p:cNvPr id="5" name="Oval Callout 4"/>
          <p:cNvSpPr>
            <a:spLocks noChangeAspect="1"/>
          </p:cNvSpPr>
          <p:nvPr/>
        </p:nvSpPr>
        <p:spPr bwMode="auto">
          <a:xfrm>
            <a:off x="362900" y="1574313"/>
            <a:ext cx="1425869" cy="1425869"/>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Passwords are no longer sufficient</a:t>
            </a:r>
          </a:p>
        </p:txBody>
      </p:sp>
      <p:sp>
        <p:nvSpPr>
          <p:cNvPr id="577" name="Oval Callout 576"/>
          <p:cNvSpPr>
            <a:spLocks noChangeAspect="1"/>
          </p:cNvSpPr>
          <p:nvPr/>
        </p:nvSpPr>
        <p:spPr bwMode="auto">
          <a:xfrm>
            <a:off x="4665961" y="2222778"/>
            <a:ext cx="1919968" cy="1919968"/>
          </a:xfrm>
          <a:prstGeom prst="wedgeEllipseCallout">
            <a:avLst>
              <a:gd name="adj1" fmla="val -42"/>
              <a:gd name="adj2" fmla="val 67530"/>
            </a:avLst>
          </a:prstGeom>
          <a:solidFill>
            <a:schemeClr val="bg1">
              <a:alpha val="60000"/>
            </a:schemeClr>
          </a:solidFill>
          <a:ln w="38100" cmpd="thinThick">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FF0000"/>
                </a:solidFill>
                <a:effectLst/>
                <a:uLnTx/>
                <a:uFillTx/>
                <a:latin typeface="Segoe UI Semibold" panose="020B0702040204020203" pitchFamily="34" charset="0"/>
                <a:ea typeface="Segoe UI" pitchFamily="34" charset="0"/>
                <a:cs typeface="Segoe UI Semibold" panose="020B0702040204020203" pitchFamily="34" charset="0"/>
              </a:rPr>
              <a:t>We need to be adopting new technologies as fast as our customers</a:t>
            </a:r>
          </a:p>
        </p:txBody>
      </p:sp>
      <p:sp>
        <p:nvSpPr>
          <p:cNvPr id="578" name="Oval Callout 577"/>
          <p:cNvSpPr>
            <a:spLocks noChangeAspect="1"/>
          </p:cNvSpPr>
          <p:nvPr/>
        </p:nvSpPr>
        <p:spPr bwMode="auto">
          <a:xfrm>
            <a:off x="7438510" y="1499958"/>
            <a:ext cx="1828541" cy="1828541"/>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My users </a:t>
            </a:r>
            <a:b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b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need access </a:t>
            </a:r>
            <a:b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b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to their apps and data anywhere, anytime</a:t>
            </a:r>
          </a:p>
        </p:txBody>
      </p:sp>
      <p:sp>
        <p:nvSpPr>
          <p:cNvPr id="579" name="Oval Callout 578"/>
          <p:cNvSpPr>
            <a:spLocks noChangeAspect="1"/>
          </p:cNvSpPr>
          <p:nvPr/>
        </p:nvSpPr>
        <p:spPr bwMode="auto">
          <a:xfrm>
            <a:off x="3513587" y="4339910"/>
            <a:ext cx="1919968" cy="1919968"/>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Too many tools and </a:t>
            </a:r>
            <a:b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b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too much fragmentation</a:t>
            </a:r>
          </a:p>
        </p:txBody>
      </p:sp>
      <p:sp>
        <p:nvSpPr>
          <p:cNvPr id="580" name="Oval Callout 579"/>
          <p:cNvSpPr>
            <a:spLocks noChangeAspect="1"/>
          </p:cNvSpPr>
          <p:nvPr/>
        </p:nvSpPr>
        <p:spPr bwMode="auto">
          <a:xfrm>
            <a:off x="6438855" y="3553594"/>
            <a:ext cx="1737113" cy="1737113"/>
          </a:xfrm>
          <a:prstGeom prst="wedgeEllipseCallout">
            <a:avLst>
              <a:gd name="adj1" fmla="val -42"/>
              <a:gd name="adj2" fmla="val 67530"/>
            </a:avLst>
          </a:prstGeom>
          <a:solidFill>
            <a:schemeClr val="bg1">
              <a:alpha val="60000"/>
            </a:schemeClr>
          </a:solidFill>
          <a:ln w="38100" cmpd="thinThick">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FF0000"/>
                </a:solidFill>
                <a:effectLst/>
                <a:uLnTx/>
                <a:uFillTx/>
                <a:latin typeface="Segoe UI Semibold" panose="020B0702040204020203" pitchFamily="34" charset="0"/>
                <a:ea typeface="Segoe UI" pitchFamily="34" charset="0"/>
                <a:cs typeface="Segoe UI Semibold" panose="020B0702040204020203" pitchFamily="34" charset="0"/>
              </a:rPr>
              <a:t>No more big deployments</a:t>
            </a:r>
          </a:p>
        </p:txBody>
      </p:sp>
      <p:sp>
        <p:nvSpPr>
          <p:cNvPr id="581" name="Oval Callout 580"/>
          <p:cNvSpPr>
            <a:spLocks noChangeAspect="1"/>
          </p:cNvSpPr>
          <p:nvPr/>
        </p:nvSpPr>
        <p:spPr bwMode="auto">
          <a:xfrm>
            <a:off x="9900321" y="2082392"/>
            <a:ext cx="2011395" cy="2011395"/>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We want more transparency and an open dialogue </a:t>
            </a:r>
            <a:b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b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with Microsoft</a:t>
            </a:r>
          </a:p>
        </p:txBody>
      </p:sp>
      <p:sp>
        <p:nvSpPr>
          <p:cNvPr id="583" name="Oval Callout 582"/>
          <p:cNvSpPr>
            <a:spLocks noChangeAspect="1"/>
          </p:cNvSpPr>
          <p:nvPr/>
        </p:nvSpPr>
        <p:spPr bwMode="auto">
          <a:xfrm>
            <a:off x="8833808" y="4048708"/>
            <a:ext cx="1828541" cy="1828541"/>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IT Budgets are under pressure.  Show us how we can cut </a:t>
            </a:r>
            <a:b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b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IT costs</a:t>
            </a:r>
          </a:p>
        </p:txBody>
      </p:sp>
      <p:sp>
        <p:nvSpPr>
          <p:cNvPr id="1671" name="Oval Callout 1670"/>
          <p:cNvSpPr>
            <a:spLocks noChangeAspect="1"/>
          </p:cNvSpPr>
          <p:nvPr/>
        </p:nvSpPr>
        <p:spPr bwMode="auto">
          <a:xfrm>
            <a:off x="2304412" y="1888342"/>
            <a:ext cx="1753703" cy="1753703"/>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How do I protect my corporate data</a:t>
            </a:r>
          </a:p>
        </p:txBody>
      </p:sp>
      <p:sp>
        <p:nvSpPr>
          <p:cNvPr id="1672" name="Oval Callout 1671"/>
          <p:cNvSpPr>
            <a:spLocks noChangeAspect="1"/>
          </p:cNvSpPr>
          <p:nvPr/>
        </p:nvSpPr>
        <p:spPr bwMode="auto">
          <a:xfrm>
            <a:off x="798672" y="3912851"/>
            <a:ext cx="1753703" cy="1753703"/>
          </a:xfrm>
          <a:prstGeom prst="wedgeEllipseCallout">
            <a:avLst>
              <a:gd name="adj1" fmla="val -42"/>
              <a:gd name="adj2" fmla="val 67530"/>
            </a:avLst>
          </a:prstGeom>
          <a:solidFill>
            <a:schemeClr val="bg1">
              <a:alpha val="60000"/>
            </a:schemeClr>
          </a:solidFill>
          <a:ln w="38100" cmpd="thinThick">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599"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Security of our mobile devices is a top concern</a:t>
            </a:r>
          </a:p>
        </p:txBody>
      </p:sp>
    </p:spTree>
    <p:extLst>
      <p:ext uri="{BB962C8B-B14F-4D97-AF65-F5344CB8AC3E}">
        <p14:creationId xmlns:p14="http://schemas.microsoft.com/office/powerpoint/2010/main" val="67530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564"/>
                                        </p:tgtEl>
                                      </p:cBhvr>
                                    </p:animEffect>
                                    <p:set>
                                      <p:cBhvr>
                                        <p:cTn id="7" dur="1" fill="hold">
                                          <p:stCondLst>
                                            <p:cond delay="999"/>
                                          </p:stCondLst>
                                        </p:cTn>
                                        <p:tgtEl>
                                          <p:spTgt spid="564"/>
                                        </p:tgtEl>
                                        <p:attrNameLst>
                                          <p:attrName>style.visibility</p:attrName>
                                        </p:attrNameLst>
                                      </p:cBhvr>
                                      <p:to>
                                        <p:strVal val="hidden"/>
                                      </p:to>
                                    </p:set>
                                  </p:childTnLst>
                                </p:cTn>
                              </p:par>
                            </p:childTnLst>
                          </p:cTn>
                        </p:par>
                        <p:par>
                          <p:cTn id="8" fill="hold">
                            <p:stCondLst>
                              <p:cond delay="1000"/>
                            </p:stCondLst>
                            <p:childTnLst>
                              <p:par>
                                <p:cTn id="9" presetID="42" presetClass="entr" presetSubtype="0" fill="hold" grpId="0" nodeType="afterEffect">
                                  <p:stCondLst>
                                    <p:cond delay="250"/>
                                  </p:stCondLst>
                                  <p:childTnLst>
                                    <p:set>
                                      <p:cBhvr>
                                        <p:cTn id="10" dur="1" fill="hold">
                                          <p:stCondLst>
                                            <p:cond delay="0"/>
                                          </p:stCondLst>
                                        </p:cTn>
                                        <p:tgtEl>
                                          <p:spTgt spid="568"/>
                                        </p:tgtEl>
                                        <p:attrNameLst>
                                          <p:attrName>style.visibility</p:attrName>
                                        </p:attrNameLst>
                                      </p:cBhvr>
                                      <p:to>
                                        <p:strVal val="visible"/>
                                      </p:to>
                                    </p:set>
                                    <p:animEffect transition="in" filter="fade">
                                      <p:cBhvr>
                                        <p:cTn id="11" dur="500"/>
                                        <p:tgtEl>
                                          <p:spTgt spid="568"/>
                                        </p:tgtEl>
                                      </p:cBhvr>
                                    </p:animEffect>
                                    <p:anim calcmode="lin" valueType="num">
                                      <p:cBhvr>
                                        <p:cTn id="12" dur="500" fill="hold"/>
                                        <p:tgtEl>
                                          <p:spTgt spid="568"/>
                                        </p:tgtEl>
                                        <p:attrNameLst>
                                          <p:attrName>ppt_x</p:attrName>
                                        </p:attrNameLst>
                                      </p:cBhvr>
                                      <p:tavLst>
                                        <p:tav tm="0">
                                          <p:val>
                                            <p:strVal val="#ppt_x"/>
                                          </p:val>
                                        </p:tav>
                                        <p:tav tm="100000">
                                          <p:val>
                                            <p:strVal val="#ppt_x"/>
                                          </p:val>
                                        </p:tav>
                                      </p:tavLst>
                                    </p:anim>
                                    <p:anim calcmode="lin" valueType="num">
                                      <p:cBhvr>
                                        <p:cTn id="13" dur="500" fill="hold"/>
                                        <p:tgtEl>
                                          <p:spTgt spid="56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 presetClass="entr" presetSubtype="0" fill="hold" grpId="0" nodeType="afterEffect">
                                  <p:stCondLst>
                                    <p:cond delay="0"/>
                                  </p:stCondLst>
                                  <p:childTnLst>
                                    <p:set>
                                      <p:cBhvr>
                                        <p:cTn id="16" dur="1" fill="hold">
                                          <p:stCondLst>
                                            <p:cond delay="599"/>
                                          </p:stCondLst>
                                        </p:cTn>
                                        <p:tgtEl>
                                          <p:spTgt spid="5"/>
                                        </p:tgtEl>
                                        <p:attrNameLst>
                                          <p:attrName>style.visibility</p:attrName>
                                        </p:attrNameLst>
                                      </p:cBhvr>
                                      <p:to>
                                        <p:strVal val="visible"/>
                                      </p:to>
                                    </p:set>
                                  </p:childTnLst>
                                </p:cTn>
                              </p:par>
                              <p:par>
                                <p:cTn id="17" presetID="6" presetClass="emph" presetSubtype="0" accel="100000" autoRev="1" fill="hold" grpId="1" nodeType="withEffect">
                                  <p:stCondLst>
                                    <p:cond delay="0"/>
                                  </p:stCondLst>
                                  <p:childTnLst>
                                    <p:animScale>
                                      <p:cBhvr>
                                        <p:cTn id="18" dur="600" fill="hold"/>
                                        <p:tgtEl>
                                          <p:spTgt spid="5"/>
                                        </p:tgtEl>
                                      </p:cBhvr>
                                      <p:by x="0" y="0"/>
                                    </p:animScale>
                                  </p:childTnLst>
                                </p:cTn>
                              </p:par>
                              <p:par>
                                <p:cTn id="19" presetID="1" presetClass="entr" presetSubtype="0" fill="hold" grpId="0" nodeType="withEffect">
                                  <p:stCondLst>
                                    <p:cond delay="400"/>
                                  </p:stCondLst>
                                  <p:childTnLst>
                                    <p:set>
                                      <p:cBhvr>
                                        <p:cTn id="20" dur="1" fill="hold">
                                          <p:stCondLst>
                                            <p:cond delay="599"/>
                                          </p:stCondLst>
                                        </p:cTn>
                                        <p:tgtEl>
                                          <p:spTgt spid="577"/>
                                        </p:tgtEl>
                                        <p:attrNameLst>
                                          <p:attrName>style.visibility</p:attrName>
                                        </p:attrNameLst>
                                      </p:cBhvr>
                                      <p:to>
                                        <p:strVal val="visible"/>
                                      </p:to>
                                    </p:set>
                                  </p:childTnLst>
                                </p:cTn>
                              </p:par>
                              <p:par>
                                <p:cTn id="21" presetID="6" presetClass="emph" presetSubtype="0" accel="100000" autoRev="1" fill="hold" grpId="1" nodeType="withEffect">
                                  <p:stCondLst>
                                    <p:cond delay="400"/>
                                  </p:stCondLst>
                                  <p:childTnLst>
                                    <p:animScale>
                                      <p:cBhvr>
                                        <p:cTn id="22" dur="600" fill="hold"/>
                                        <p:tgtEl>
                                          <p:spTgt spid="577"/>
                                        </p:tgtEl>
                                      </p:cBhvr>
                                      <p:by x="0" y="0"/>
                                    </p:animScale>
                                  </p:childTnLst>
                                </p:cTn>
                              </p:par>
                              <p:par>
                                <p:cTn id="23" presetID="1" presetClass="entr" presetSubtype="0" fill="hold" grpId="0" nodeType="withEffect">
                                  <p:stCondLst>
                                    <p:cond delay="1000"/>
                                  </p:stCondLst>
                                  <p:childTnLst>
                                    <p:set>
                                      <p:cBhvr>
                                        <p:cTn id="24" dur="1" fill="hold">
                                          <p:stCondLst>
                                            <p:cond delay="599"/>
                                          </p:stCondLst>
                                        </p:cTn>
                                        <p:tgtEl>
                                          <p:spTgt spid="578"/>
                                        </p:tgtEl>
                                        <p:attrNameLst>
                                          <p:attrName>style.visibility</p:attrName>
                                        </p:attrNameLst>
                                      </p:cBhvr>
                                      <p:to>
                                        <p:strVal val="visible"/>
                                      </p:to>
                                    </p:set>
                                  </p:childTnLst>
                                </p:cTn>
                              </p:par>
                              <p:par>
                                <p:cTn id="25" presetID="6" presetClass="emph" presetSubtype="0" accel="100000" autoRev="1" fill="hold" grpId="1" nodeType="withEffect">
                                  <p:stCondLst>
                                    <p:cond delay="1000"/>
                                  </p:stCondLst>
                                  <p:childTnLst>
                                    <p:animScale>
                                      <p:cBhvr>
                                        <p:cTn id="26" dur="600" fill="hold"/>
                                        <p:tgtEl>
                                          <p:spTgt spid="578"/>
                                        </p:tgtEl>
                                      </p:cBhvr>
                                      <p:by x="0" y="0"/>
                                    </p:animScale>
                                  </p:childTnLst>
                                </p:cTn>
                              </p:par>
                              <p:par>
                                <p:cTn id="27" presetID="1" presetClass="entr" presetSubtype="0" fill="hold" grpId="0" nodeType="withEffect">
                                  <p:stCondLst>
                                    <p:cond delay="800"/>
                                  </p:stCondLst>
                                  <p:childTnLst>
                                    <p:set>
                                      <p:cBhvr>
                                        <p:cTn id="28" dur="1" fill="hold">
                                          <p:stCondLst>
                                            <p:cond delay="599"/>
                                          </p:stCondLst>
                                        </p:cTn>
                                        <p:tgtEl>
                                          <p:spTgt spid="579"/>
                                        </p:tgtEl>
                                        <p:attrNameLst>
                                          <p:attrName>style.visibility</p:attrName>
                                        </p:attrNameLst>
                                      </p:cBhvr>
                                      <p:to>
                                        <p:strVal val="visible"/>
                                      </p:to>
                                    </p:set>
                                  </p:childTnLst>
                                </p:cTn>
                              </p:par>
                              <p:par>
                                <p:cTn id="29" presetID="6" presetClass="emph" presetSubtype="0" accel="100000" autoRev="1" fill="hold" grpId="1" nodeType="withEffect">
                                  <p:stCondLst>
                                    <p:cond delay="800"/>
                                  </p:stCondLst>
                                  <p:childTnLst>
                                    <p:animScale>
                                      <p:cBhvr>
                                        <p:cTn id="30" dur="600" fill="hold"/>
                                        <p:tgtEl>
                                          <p:spTgt spid="579"/>
                                        </p:tgtEl>
                                      </p:cBhvr>
                                      <p:by x="0" y="0"/>
                                    </p:animScale>
                                  </p:childTnLst>
                                </p:cTn>
                              </p:par>
                              <p:par>
                                <p:cTn id="31" presetID="1" presetClass="entr" presetSubtype="0" fill="hold" grpId="0" nodeType="withEffect">
                                  <p:stCondLst>
                                    <p:cond delay="600"/>
                                  </p:stCondLst>
                                  <p:childTnLst>
                                    <p:set>
                                      <p:cBhvr>
                                        <p:cTn id="32" dur="1" fill="hold">
                                          <p:stCondLst>
                                            <p:cond delay="599"/>
                                          </p:stCondLst>
                                        </p:cTn>
                                        <p:tgtEl>
                                          <p:spTgt spid="581"/>
                                        </p:tgtEl>
                                        <p:attrNameLst>
                                          <p:attrName>style.visibility</p:attrName>
                                        </p:attrNameLst>
                                      </p:cBhvr>
                                      <p:to>
                                        <p:strVal val="visible"/>
                                      </p:to>
                                    </p:set>
                                  </p:childTnLst>
                                </p:cTn>
                              </p:par>
                              <p:par>
                                <p:cTn id="33" presetID="6" presetClass="emph" presetSubtype="0" accel="100000" autoRev="1" fill="hold" grpId="1" nodeType="withEffect">
                                  <p:stCondLst>
                                    <p:cond delay="600"/>
                                  </p:stCondLst>
                                  <p:childTnLst>
                                    <p:animScale>
                                      <p:cBhvr>
                                        <p:cTn id="34" dur="600" fill="hold"/>
                                        <p:tgtEl>
                                          <p:spTgt spid="581"/>
                                        </p:tgtEl>
                                      </p:cBhvr>
                                      <p:by x="0" y="0"/>
                                    </p:animScale>
                                  </p:childTnLst>
                                </p:cTn>
                              </p:par>
                              <p:par>
                                <p:cTn id="35" presetID="53" presetClass="entr" presetSubtype="16" fill="hold" grpId="0" nodeType="withEffect">
                                  <p:stCondLst>
                                    <p:cond delay="1200"/>
                                  </p:stCondLst>
                                  <p:childTnLst>
                                    <p:set>
                                      <p:cBhvr>
                                        <p:cTn id="36" dur="1" fill="hold">
                                          <p:stCondLst>
                                            <p:cond delay="0"/>
                                          </p:stCondLst>
                                        </p:cTn>
                                        <p:tgtEl>
                                          <p:spTgt spid="580"/>
                                        </p:tgtEl>
                                        <p:attrNameLst>
                                          <p:attrName>style.visibility</p:attrName>
                                        </p:attrNameLst>
                                      </p:cBhvr>
                                      <p:to>
                                        <p:strVal val="visible"/>
                                      </p:to>
                                    </p:set>
                                    <p:anim calcmode="lin" valueType="num">
                                      <p:cBhvr>
                                        <p:cTn id="37" dur="600" fill="hold"/>
                                        <p:tgtEl>
                                          <p:spTgt spid="580"/>
                                        </p:tgtEl>
                                        <p:attrNameLst>
                                          <p:attrName>ppt_w</p:attrName>
                                        </p:attrNameLst>
                                      </p:cBhvr>
                                      <p:tavLst>
                                        <p:tav tm="0">
                                          <p:val>
                                            <p:fltVal val="0"/>
                                          </p:val>
                                        </p:tav>
                                        <p:tav tm="100000">
                                          <p:val>
                                            <p:strVal val="#ppt_w"/>
                                          </p:val>
                                        </p:tav>
                                      </p:tavLst>
                                    </p:anim>
                                    <p:anim calcmode="lin" valueType="num">
                                      <p:cBhvr>
                                        <p:cTn id="38" dur="600" fill="hold"/>
                                        <p:tgtEl>
                                          <p:spTgt spid="580"/>
                                        </p:tgtEl>
                                        <p:attrNameLst>
                                          <p:attrName>ppt_h</p:attrName>
                                        </p:attrNameLst>
                                      </p:cBhvr>
                                      <p:tavLst>
                                        <p:tav tm="0">
                                          <p:val>
                                            <p:fltVal val="0"/>
                                          </p:val>
                                        </p:tav>
                                        <p:tav tm="100000">
                                          <p:val>
                                            <p:strVal val="#ppt_h"/>
                                          </p:val>
                                        </p:tav>
                                      </p:tavLst>
                                    </p:anim>
                                    <p:animEffect transition="in" filter="fade">
                                      <p:cBhvr>
                                        <p:cTn id="39" dur="600"/>
                                        <p:tgtEl>
                                          <p:spTgt spid="580"/>
                                        </p:tgtEl>
                                      </p:cBhvr>
                                    </p:animEffect>
                                  </p:childTnLst>
                                </p:cTn>
                              </p:par>
                              <p:par>
                                <p:cTn id="40" presetID="1" presetClass="entr" presetSubtype="0" fill="hold" grpId="0" nodeType="withEffect">
                                  <p:stCondLst>
                                    <p:cond delay="200"/>
                                  </p:stCondLst>
                                  <p:childTnLst>
                                    <p:set>
                                      <p:cBhvr>
                                        <p:cTn id="41" dur="1" fill="hold">
                                          <p:stCondLst>
                                            <p:cond delay="599"/>
                                          </p:stCondLst>
                                        </p:cTn>
                                        <p:tgtEl>
                                          <p:spTgt spid="583"/>
                                        </p:tgtEl>
                                        <p:attrNameLst>
                                          <p:attrName>style.visibility</p:attrName>
                                        </p:attrNameLst>
                                      </p:cBhvr>
                                      <p:to>
                                        <p:strVal val="visible"/>
                                      </p:to>
                                    </p:set>
                                  </p:childTnLst>
                                </p:cTn>
                              </p:par>
                              <p:par>
                                <p:cTn id="42" presetID="6" presetClass="emph" presetSubtype="0" accel="100000" autoRev="1" fill="hold" grpId="1" nodeType="withEffect">
                                  <p:stCondLst>
                                    <p:cond delay="200"/>
                                  </p:stCondLst>
                                  <p:childTnLst>
                                    <p:animScale>
                                      <p:cBhvr>
                                        <p:cTn id="43" dur="600" fill="hold"/>
                                        <p:tgtEl>
                                          <p:spTgt spid="583"/>
                                        </p:tgtEl>
                                      </p:cBhvr>
                                      <p:by x="0" y="0"/>
                                    </p:animScale>
                                  </p:childTnLst>
                                </p:cTn>
                              </p:par>
                              <p:par>
                                <p:cTn id="44" presetID="1" presetClass="entr" presetSubtype="0" fill="hold" grpId="0" nodeType="withEffect">
                                  <p:stCondLst>
                                    <p:cond delay="0"/>
                                  </p:stCondLst>
                                  <p:childTnLst>
                                    <p:set>
                                      <p:cBhvr>
                                        <p:cTn id="45" dur="1" fill="hold">
                                          <p:stCondLst>
                                            <p:cond delay="599"/>
                                          </p:stCondLst>
                                        </p:cTn>
                                        <p:tgtEl>
                                          <p:spTgt spid="1671"/>
                                        </p:tgtEl>
                                        <p:attrNameLst>
                                          <p:attrName>style.visibility</p:attrName>
                                        </p:attrNameLst>
                                      </p:cBhvr>
                                      <p:to>
                                        <p:strVal val="visible"/>
                                      </p:to>
                                    </p:set>
                                  </p:childTnLst>
                                </p:cTn>
                              </p:par>
                              <p:par>
                                <p:cTn id="46" presetID="6" presetClass="emph" presetSubtype="0" accel="100000" autoRev="1" fill="hold" grpId="1" nodeType="withEffect">
                                  <p:stCondLst>
                                    <p:cond delay="0"/>
                                  </p:stCondLst>
                                  <p:childTnLst>
                                    <p:animScale>
                                      <p:cBhvr>
                                        <p:cTn id="47" dur="600" fill="hold"/>
                                        <p:tgtEl>
                                          <p:spTgt spid="1671"/>
                                        </p:tgtEl>
                                      </p:cBhvr>
                                      <p:by x="0" y="0"/>
                                    </p:animScale>
                                  </p:childTnLst>
                                </p:cTn>
                              </p:par>
                              <p:par>
                                <p:cTn id="48" presetID="1" presetClass="entr" presetSubtype="0" fill="hold" grpId="0" nodeType="withEffect">
                                  <p:stCondLst>
                                    <p:cond delay="0"/>
                                  </p:stCondLst>
                                  <p:childTnLst>
                                    <p:set>
                                      <p:cBhvr>
                                        <p:cTn id="49" dur="1" fill="hold">
                                          <p:stCondLst>
                                            <p:cond delay="599"/>
                                          </p:stCondLst>
                                        </p:cTn>
                                        <p:tgtEl>
                                          <p:spTgt spid="1672"/>
                                        </p:tgtEl>
                                        <p:attrNameLst>
                                          <p:attrName>style.visibility</p:attrName>
                                        </p:attrNameLst>
                                      </p:cBhvr>
                                      <p:to>
                                        <p:strVal val="visible"/>
                                      </p:to>
                                    </p:set>
                                  </p:childTnLst>
                                </p:cTn>
                              </p:par>
                              <p:par>
                                <p:cTn id="50" presetID="6" presetClass="emph" presetSubtype="0" accel="100000" autoRev="1" fill="hold" grpId="1" nodeType="withEffect">
                                  <p:stCondLst>
                                    <p:cond delay="0"/>
                                  </p:stCondLst>
                                  <p:childTnLst>
                                    <p:animScale>
                                      <p:cBhvr>
                                        <p:cTn id="51" dur="600" fill="hold"/>
                                        <p:tgtEl>
                                          <p:spTgt spid="1672"/>
                                        </p:tgtEl>
                                      </p:cBhvr>
                                      <p:by x="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p:bldP spid="5" grpId="0" animBg="1"/>
      <p:bldP spid="5" grpId="1" animBg="1"/>
      <p:bldP spid="577" grpId="0" animBg="1"/>
      <p:bldP spid="577" grpId="1" animBg="1"/>
      <p:bldP spid="578" grpId="0" animBg="1"/>
      <p:bldP spid="578" grpId="1" animBg="1"/>
      <p:bldP spid="579" grpId="0" animBg="1"/>
      <p:bldP spid="579" grpId="1" animBg="1"/>
      <p:bldP spid="580" grpId="0" animBg="1"/>
      <p:bldP spid="581" grpId="0" animBg="1"/>
      <p:bldP spid="581" grpId="1" animBg="1"/>
      <p:bldP spid="583" grpId="0" animBg="1"/>
      <p:bldP spid="583" grpId="1" animBg="1"/>
      <p:bldP spid="1671" grpId="0" animBg="1"/>
      <p:bldP spid="1671" grpId="1" animBg="1"/>
      <p:bldP spid="1672" grpId="0" animBg="1"/>
      <p:bldP spid="167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Windows Update for Business</a:t>
            </a:r>
          </a:p>
        </p:txBody>
      </p:sp>
      <p:sp>
        <p:nvSpPr>
          <p:cNvPr id="11" name="Rectangle 10"/>
          <p:cNvSpPr/>
          <p:nvPr/>
        </p:nvSpPr>
        <p:spPr bwMode="auto">
          <a:xfrm>
            <a:off x="248105" y="1792484"/>
            <a:ext cx="1408431" cy="13258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ectangle 12"/>
          <p:cNvSpPr/>
          <p:nvPr/>
        </p:nvSpPr>
        <p:spPr bwMode="auto">
          <a:xfrm>
            <a:off x="248105" y="3357688"/>
            <a:ext cx="1408431" cy="13258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 name="Rectangle 14"/>
          <p:cNvSpPr/>
          <p:nvPr/>
        </p:nvSpPr>
        <p:spPr bwMode="auto">
          <a:xfrm>
            <a:off x="248105" y="4926126"/>
            <a:ext cx="1408431" cy="1371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Rectangle 1"/>
          <p:cNvSpPr/>
          <p:nvPr/>
        </p:nvSpPr>
        <p:spPr>
          <a:xfrm>
            <a:off x="1662811" y="1844323"/>
            <a:ext cx="6221842" cy="1643527"/>
          </a:xfrm>
          <a:prstGeom prst="rect">
            <a:avLst/>
          </a:prstGeom>
        </p:spPr>
        <p:txBody>
          <a:bodyPr wrap="square">
            <a:spAutoFit/>
          </a:bodyPr>
          <a:lstStyle/>
          <a:p>
            <a:pPr marL="0" marR="0" lvl="0" indent="0" defTabSz="914363" eaLnBrk="1" fontAlgn="auto" latinLnBrk="0" hangingPunct="1">
              <a:lnSpc>
                <a:spcPct val="90000"/>
              </a:lnSpc>
              <a:spcBef>
                <a:spcPct val="20000"/>
              </a:spcBef>
              <a:spcAft>
                <a:spcPts val="0"/>
              </a:spcAft>
              <a:buClrTx/>
              <a:buSzPct val="90000"/>
              <a:buFontTx/>
              <a:buNone/>
              <a:tabLst/>
              <a:defRPr/>
            </a:pPr>
            <a:r>
              <a:rPr kumimoji="0" lang="en-US" sz="3200" b="0" i="0" u="none" strike="noStrike" kern="0" cap="none" spc="-70" normalizeH="0" baseline="0" noProof="0" dirty="0">
                <a:ln>
                  <a:noFill/>
                </a:ln>
                <a:gradFill>
                  <a:gsLst>
                    <a:gs pos="5417">
                      <a:schemeClr val="tx1"/>
                    </a:gs>
                    <a:gs pos="28000">
                      <a:schemeClr val="tx1"/>
                    </a:gs>
                  </a:gsLst>
                  <a:lin ang="5400000" scaled="0"/>
                </a:gradFill>
                <a:effectLst/>
                <a:uLnTx/>
                <a:uFillTx/>
                <a:latin typeface="Segoe UI Light"/>
              </a:rPr>
              <a:t>Agility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5417">
                      <a:schemeClr val="tx1"/>
                    </a:gs>
                    <a:gs pos="28000">
                      <a:schemeClr val="tx1"/>
                    </a:gs>
                  </a:gsLst>
                  <a:lin ang="5400000" scaled="0"/>
                </a:gradFill>
                <a:effectLst/>
                <a:uLnTx/>
                <a:uFillTx/>
              </a:rPr>
              <a:t>Get access to the latest technology and value sooner and easier. Quick “hands-free” deployment of the latest security updates.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5417">
                    <a:schemeClr val="tx1"/>
                  </a:gs>
                  <a:gs pos="28000">
                    <a:schemeClr val="tx1"/>
                  </a:gs>
                </a:gsLst>
                <a:lin ang="5400000" scaled="0"/>
              </a:gradFill>
              <a:effectLst/>
              <a:uLnTx/>
              <a:uFillTx/>
            </a:endParaRPr>
          </a:p>
        </p:txBody>
      </p:sp>
      <p:sp>
        <p:nvSpPr>
          <p:cNvPr id="23" name="Rectangle 22"/>
          <p:cNvSpPr/>
          <p:nvPr/>
        </p:nvSpPr>
        <p:spPr>
          <a:xfrm>
            <a:off x="1679819" y="3376242"/>
            <a:ext cx="6181551" cy="1366528"/>
          </a:xfrm>
          <a:prstGeom prst="rect">
            <a:avLst/>
          </a:prstGeom>
        </p:spPr>
        <p:txBody>
          <a:bodyPr wrap="square">
            <a:spAutoFit/>
          </a:bodyPr>
          <a:lstStyle/>
          <a:p>
            <a:pPr marL="0" marR="0" lvl="0" indent="0" defTabSz="914363" eaLnBrk="1" fontAlgn="auto" latinLnBrk="0" hangingPunct="1">
              <a:lnSpc>
                <a:spcPct val="90000"/>
              </a:lnSpc>
              <a:spcBef>
                <a:spcPct val="20000"/>
              </a:spcBef>
              <a:spcAft>
                <a:spcPts val="0"/>
              </a:spcAft>
              <a:buClrTx/>
              <a:buSzPct val="90000"/>
              <a:buFontTx/>
              <a:buNone/>
              <a:tabLst/>
              <a:defRPr/>
            </a:pPr>
            <a:r>
              <a:rPr kumimoji="0" lang="en-US" sz="3200" b="0" i="0" u="none" strike="noStrike" kern="0" cap="none" spc="-70" normalizeH="0" baseline="0" noProof="0" dirty="0">
                <a:ln>
                  <a:noFill/>
                </a:ln>
                <a:gradFill>
                  <a:gsLst>
                    <a:gs pos="5417">
                      <a:schemeClr val="tx1"/>
                    </a:gs>
                    <a:gs pos="28000">
                      <a:schemeClr val="tx1"/>
                    </a:gs>
                  </a:gsLst>
                  <a:lin ang="5400000" scaled="0"/>
                </a:gradFill>
                <a:effectLst/>
                <a:uLnTx/>
                <a:uFillTx/>
                <a:latin typeface="Segoe UI Light"/>
              </a:rPr>
              <a:t>Control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5417">
                      <a:schemeClr val="tx1"/>
                    </a:gs>
                    <a:gs pos="28000">
                      <a:schemeClr val="tx1"/>
                    </a:gs>
                  </a:gsLst>
                  <a:lin ang="5400000" scaled="0"/>
                </a:gradFill>
                <a:effectLst/>
                <a:uLnTx/>
                <a:uFillTx/>
              </a:rPr>
              <a:t>Time to plan and test updates after they have been released to the broad market. Control update rollout with custom rings based on business needs and rhythm.</a:t>
            </a:r>
          </a:p>
        </p:txBody>
      </p:sp>
      <p:sp>
        <p:nvSpPr>
          <p:cNvPr id="25" name="Rectangle 24"/>
          <p:cNvSpPr/>
          <p:nvPr/>
        </p:nvSpPr>
        <p:spPr>
          <a:xfrm>
            <a:off x="1679819" y="4945819"/>
            <a:ext cx="5986217" cy="1366528"/>
          </a:xfrm>
          <a:prstGeom prst="rect">
            <a:avLst/>
          </a:prstGeom>
        </p:spPr>
        <p:txBody>
          <a:bodyPr wrap="square">
            <a:spAutoFit/>
          </a:bodyPr>
          <a:lstStyle/>
          <a:p>
            <a:pPr marL="0" marR="0" lvl="0" indent="0" defTabSz="914363" eaLnBrk="1" fontAlgn="auto" latinLnBrk="0" hangingPunct="1">
              <a:lnSpc>
                <a:spcPct val="90000"/>
              </a:lnSpc>
              <a:spcBef>
                <a:spcPct val="20000"/>
              </a:spcBef>
              <a:spcAft>
                <a:spcPts val="0"/>
              </a:spcAft>
              <a:buClrTx/>
              <a:buSzPct val="90000"/>
              <a:buFontTx/>
              <a:buNone/>
              <a:tabLst/>
              <a:defRPr/>
            </a:pPr>
            <a:r>
              <a:rPr kumimoji="0" lang="en-US" sz="3200" b="0" i="0" u="none" strike="noStrike" kern="0" cap="none" spc="-70" normalizeH="0" baseline="0" noProof="0" dirty="0">
                <a:ln>
                  <a:noFill/>
                </a:ln>
                <a:gradFill>
                  <a:gsLst>
                    <a:gs pos="5417">
                      <a:schemeClr val="tx1"/>
                    </a:gs>
                    <a:gs pos="28000">
                      <a:schemeClr val="tx1"/>
                    </a:gs>
                  </a:gsLst>
                  <a:lin ang="5400000" scaled="0"/>
                </a:gradFill>
                <a:effectLst/>
                <a:uLnTx/>
                <a:uFillTx/>
                <a:latin typeface="Segoe UI Light"/>
              </a:rPr>
              <a:t>Simplicity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5417">
                      <a:schemeClr val="tx1"/>
                    </a:gs>
                    <a:gs pos="28000">
                      <a:schemeClr val="tx1"/>
                    </a:gs>
                  </a:gsLst>
                  <a:lin ang="5400000" scaled="0"/>
                </a:gradFill>
                <a:effectLst/>
                <a:uLnTx/>
                <a:uFillTx/>
              </a:rPr>
              <a:t>Reduce infrastructure and workflow complexity. Leverage inbox update management and network optimization tools with integration into existing tools.</a:t>
            </a:r>
          </a:p>
        </p:txBody>
      </p:sp>
      <p:pic>
        <p:nvPicPr>
          <p:cNvPr id="26" name="Picture 25"/>
          <p:cNvPicPr>
            <a:picLocks noChangeAspect="1"/>
          </p:cNvPicPr>
          <p:nvPr/>
        </p:nvPicPr>
        <p:blipFill>
          <a:blip r:embed="rId2"/>
          <a:stretch>
            <a:fillRect/>
          </a:stretch>
        </p:blipFill>
        <p:spPr>
          <a:xfrm>
            <a:off x="7884653" y="0"/>
            <a:ext cx="4551822" cy="6994525"/>
          </a:xfrm>
          <a:prstGeom prst="rect">
            <a:avLst/>
          </a:prstGeom>
        </p:spPr>
      </p:pic>
      <p:sp>
        <p:nvSpPr>
          <p:cNvPr id="28" name="Freeform 114"/>
          <p:cNvSpPr>
            <a:spLocks noChangeAspect="1" noEditPoints="1"/>
          </p:cNvSpPr>
          <p:nvPr/>
        </p:nvSpPr>
        <p:spPr bwMode="auto">
          <a:xfrm>
            <a:off x="625609" y="3700425"/>
            <a:ext cx="570196" cy="558837"/>
          </a:xfrm>
          <a:custGeom>
            <a:avLst/>
            <a:gdLst>
              <a:gd name="T0" fmla="*/ 37 w 106"/>
              <a:gd name="T1" fmla="*/ 104 h 104"/>
              <a:gd name="T2" fmla="*/ 25 w 106"/>
              <a:gd name="T3" fmla="*/ 87 h 104"/>
              <a:gd name="T4" fmla="*/ 0 w 106"/>
              <a:gd name="T5" fmla="*/ 65 h 104"/>
              <a:gd name="T6" fmla="*/ 9 w 106"/>
              <a:gd name="T7" fmla="*/ 52 h 104"/>
              <a:gd name="T8" fmla="*/ 0 w 106"/>
              <a:gd name="T9" fmla="*/ 40 h 104"/>
              <a:gd name="T10" fmla="*/ 25 w 106"/>
              <a:gd name="T11" fmla="*/ 18 h 104"/>
              <a:gd name="T12" fmla="*/ 37 w 106"/>
              <a:gd name="T13" fmla="*/ 0 h 104"/>
              <a:gd name="T14" fmla="*/ 69 w 106"/>
              <a:gd name="T15" fmla="*/ 11 h 104"/>
              <a:gd name="T16" fmla="*/ 90 w 106"/>
              <a:gd name="T17" fmla="*/ 13 h 104"/>
              <a:gd name="T18" fmla="*/ 96 w 106"/>
              <a:gd name="T19" fmla="*/ 46 h 104"/>
              <a:gd name="T20" fmla="*/ 96 w 106"/>
              <a:gd name="T21" fmla="*/ 59 h 104"/>
              <a:gd name="T22" fmla="*/ 90 w 106"/>
              <a:gd name="T23" fmla="*/ 92 h 104"/>
              <a:gd name="T24" fmla="*/ 69 w 106"/>
              <a:gd name="T25" fmla="*/ 93 h 104"/>
              <a:gd name="T26" fmla="*/ 45 w 106"/>
              <a:gd name="T27" fmla="*/ 96 h 104"/>
              <a:gd name="T28" fmla="*/ 61 w 106"/>
              <a:gd name="T29" fmla="*/ 88 h 104"/>
              <a:gd name="T30" fmla="*/ 77 w 106"/>
              <a:gd name="T31" fmla="*/ 79 h 104"/>
              <a:gd name="T32" fmla="*/ 87 w 106"/>
              <a:gd name="T33" fmla="*/ 81 h 104"/>
              <a:gd name="T34" fmla="*/ 87 w 106"/>
              <a:gd name="T35" fmla="*/ 63 h 104"/>
              <a:gd name="T36" fmla="*/ 89 w 106"/>
              <a:gd name="T37" fmla="*/ 52 h 104"/>
              <a:gd name="T38" fmla="*/ 87 w 106"/>
              <a:gd name="T39" fmla="*/ 42 h 104"/>
              <a:gd name="T40" fmla="*/ 87 w 106"/>
              <a:gd name="T41" fmla="*/ 24 h 104"/>
              <a:gd name="T42" fmla="*/ 77 w 106"/>
              <a:gd name="T43" fmla="*/ 26 h 104"/>
              <a:gd name="T44" fmla="*/ 61 w 106"/>
              <a:gd name="T45" fmla="*/ 17 h 104"/>
              <a:gd name="T46" fmla="*/ 45 w 106"/>
              <a:gd name="T47" fmla="*/ 8 h 104"/>
              <a:gd name="T48" fmla="*/ 42 w 106"/>
              <a:gd name="T49" fmla="*/ 18 h 104"/>
              <a:gd name="T50" fmla="*/ 26 w 106"/>
              <a:gd name="T51" fmla="*/ 28 h 104"/>
              <a:gd name="T52" fmla="*/ 11 w 106"/>
              <a:gd name="T53" fmla="*/ 37 h 104"/>
              <a:gd name="T54" fmla="*/ 18 w 106"/>
              <a:gd name="T55" fmla="*/ 45 h 104"/>
              <a:gd name="T56" fmla="*/ 18 w 106"/>
              <a:gd name="T57" fmla="*/ 60 h 104"/>
              <a:gd name="T58" fmla="*/ 11 w 106"/>
              <a:gd name="T59" fmla="*/ 68 h 104"/>
              <a:gd name="T60" fmla="*/ 26 w 106"/>
              <a:gd name="T61" fmla="*/ 77 h 104"/>
              <a:gd name="T62" fmla="*/ 42 w 106"/>
              <a:gd name="T63" fmla="*/ 87 h 104"/>
              <a:gd name="T64" fmla="*/ 45 w 106"/>
              <a:gd name="T65" fmla="*/ 96 h 104"/>
              <a:gd name="T66" fmla="*/ 25 w 106"/>
              <a:gd name="T67" fmla="*/ 52 h 104"/>
              <a:gd name="T68" fmla="*/ 81 w 106"/>
              <a:gd name="T69" fmla="*/ 52 h 104"/>
              <a:gd name="T70" fmla="*/ 53 w 106"/>
              <a:gd name="T71" fmla="*/ 32 h 104"/>
              <a:gd name="T72" fmla="*/ 53 w 106"/>
              <a:gd name="T73" fmla="*/ 72 h 104"/>
              <a:gd name="T74" fmla="*/ 53 w 106"/>
              <a:gd name="T75"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4">
                <a:moveTo>
                  <a:pt x="69" y="104"/>
                </a:moveTo>
                <a:cubicBezTo>
                  <a:pt x="37" y="104"/>
                  <a:pt x="37" y="104"/>
                  <a:pt x="37" y="104"/>
                </a:cubicBezTo>
                <a:cubicBezTo>
                  <a:pt x="37" y="93"/>
                  <a:pt x="37" y="93"/>
                  <a:pt x="37" y="93"/>
                </a:cubicBezTo>
                <a:cubicBezTo>
                  <a:pt x="33" y="92"/>
                  <a:pt x="29" y="90"/>
                  <a:pt x="25" y="87"/>
                </a:cubicBezTo>
                <a:cubicBezTo>
                  <a:pt x="16" y="92"/>
                  <a:pt x="16" y="92"/>
                  <a:pt x="16" y="92"/>
                </a:cubicBezTo>
                <a:cubicBezTo>
                  <a:pt x="0" y="65"/>
                  <a:pt x="0" y="65"/>
                  <a:pt x="0" y="65"/>
                </a:cubicBezTo>
                <a:cubicBezTo>
                  <a:pt x="9" y="59"/>
                  <a:pt x="9" y="59"/>
                  <a:pt x="9" y="59"/>
                </a:cubicBezTo>
                <a:cubicBezTo>
                  <a:pt x="9" y="57"/>
                  <a:pt x="9" y="55"/>
                  <a:pt x="9" y="52"/>
                </a:cubicBezTo>
                <a:cubicBezTo>
                  <a:pt x="9" y="50"/>
                  <a:pt x="9" y="48"/>
                  <a:pt x="9" y="46"/>
                </a:cubicBezTo>
                <a:cubicBezTo>
                  <a:pt x="0" y="40"/>
                  <a:pt x="0" y="40"/>
                  <a:pt x="0" y="40"/>
                </a:cubicBezTo>
                <a:cubicBezTo>
                  <a:pt x="16" y="13"/>
                  <a:pt x="16" y="13"/>
                  <a:pt x="16" y="13"/>
                </a:cubicBezTo>
                <a:cubicBezTo>
                  <a:pt x="25" y="18"/>
                  <a:pt x="25" y="18"/>
                  <a:pt x="25" y="18"/>
                </a:cubicBezTo>
                <a:cubicBezTo>
                  <a:pt x="29" y="15"/>
                  <a:pt x="33" y="13"/>
                  <a:pt x="37" y="11"/>
                </a:cubicBezTo>
                <a:cubicBezTo>
                  <a:pt x="37" y="0"/>
                  <a:pt x="37" y="0"/>
                  <a:pt x="37" y="0"/>
                </a:cubicBezTo>
                <a:cubicBezTo>
                  <a:pt x="69" y="0"/>
                  <a:pt x="69" y="0"/>
                  <a:pt x="69" y="0"/>
                </a:cubicBezTo>
                <a:cubicBezTo>
                  <a:pt x="69" y="11"/>
                  <a:pt x="69" y="11"/>
                  <a:pt x="69" y="11"/>
                </a:cubicBezTo>
                <a:cubicBezTo>
                  <a:pt x="73" y="13"/>
                  <a:pt x="77" y="15"/>
                  <a:pt x="80" y="18"/>
                </a:cubicBezTo>
                <a:cubicBezTo>
                  <a:pt x="90" y="13"/>
                  <a:pt x="90" y="13"/>
                  <a:pt x="90" y="13"/>
                </a:cubicBezTo>
                <a:cubicBezTo>
                  <a:pt x="106" y="40"/>
                  <a:pt x="106" y="40"/>
                  <a:pt x="106" y="40"/>
                </a:cubicBezTo>
                <a:cubicBezTo>
                  <a:pt x="96" y="46"/>
                  <a:pt x="96" y="46"/>
                  <a:pt x="96" y="46"/>
                </a:cubicBezTo>
                <a:cubicBezTo>
                  <a:pt x="97" y="48"/>
                  <a:pt x="97" y="50"/>
                  <a:pt x="97" y="52"/>
                </a:cubicBezTo>
                <a:cubicBezTo>
                  <a:pt x="97" y="55"/>
                  <a:pt x="97" y="57"/>
                  <a:pt x="96" y="59"/>
                </a:cubicBezTo>
                <a:cubicBezTo>
                  <a:pt x="106" y="65"/>
                  <a:pt x="106" y="65"/>
                  <a:pt x="106" y="65"/>
                </a:cubicBezTo>
                <a:cubicBezTo>
                  <a:pt x="90" y="92"/>
                  <a:pt x="90" y="92"/>
                  <a:pt x="90" y="92"/>
                </a:cubicBezTo>
                <a:cubicBezTo>
                  <a:pt x="80" y="87"/>
                  <a:pt x="80" y="87"/>
                  <a:pt x="80" y="87"/>
                </a:cubicBezTo>
                <a:cubicBezTo>
                  <a:pt x="77" y="90"/>
                  <a:pt x="73" y="92"/>
                  <a:pt x="69" y="93"/>
                </a:cubicBezTo>
                <a:lnTo>
                  <a:pt x="69" y="104"/>
                </a:lnTo>
                <a:close/>
                <a:moveTo>
                  <a:pt x="45" y="96"/>
                </a:moveTo>
                <a:cubicBezTo>
                  <a:pt x="61" y="96"/>
                  <a:pt x="61" y="96"/>
                  <a:pt x="61" y="96"/>
                </a:cubicBezTo>
                <a:cubicBezTo>
                  <a:pt x="61" y="88"/>
                  <a:pt x="61" y="88"/>
                  <a:pt x="61" y="88"/>
                </a:cubicBezTo>
                <a:cubicBezTo>
                  <a:pt x="64" y="87"/>
                  <a:pt x="64" y="87"/>
                  <a:pt x="64" y="87"/>
                </a:cubicBezTo>
                <a:cubicBezTo>
                  <a:pt x="69" y="85"/>
                  <a:pt x="73" y="83"/>
                  <a:pt x="77" y="79"/>
                </a:cubicBezTo>
                <a:cubicBezTo>
                  <a:pt x="79" y="77"/>
                  <a:pt x="79" y="77"/>
                  <a:pt x="79" y="77"/>
                </a:cubicBezTo>
                <a:cubicBezTo>
                  <a:pt x="87" y="81"/>
                  <a:pt x="87" y="81"/>
                  <a:pt x="87" y="81"/>
                </a:cubicBezTo>
                <a:cubicBezTo>
                  <a:pt x="95" y="68"/>
                  <a:pt x="95" y="68"/>
                  <a:pt x="95" y="68"/>
                </a:cubicBezTo>
                <a:cubicBezTo>
                  <a:pt x="87" y="63"/>
                  <a:pt x="87" y="63"/>
                  <a:pt x="87" y="63"/>
                </a:cubicBezTo>
                <a:cubicBezTo>
                  <a:pt x="88" y="60"/>
                  <a:pt x="88" y="60"/>
                  <a:pt x="88" y="60"/>
                </a:cubicBezTo>
                <a:cubicBezTo>
                  <a:pt x="88" y="58"/>
                  <a:pt x="89" y="55"/>
                  <a:pt x="89" y="52"/>
                </a:cubicBezTo>
                <a:cubicBezTo>
                  <a:pt x="89" y="50"/>
                  <a:pt x="88" y="47"/>
                  <a:pt x="88" y="45"/>
                </a:cubicBezTo>
                <a:cubicBezTo>
                  <a:pt x="87" y="42"/>
                  <a:pt x="87" y="42"/>
                  <a:pt x="87" y="42"/>
                </a:cubicBezTo>
                <a:cubicBezTo>
                  <a:pt x="95" y="37"/>
                  <a:pt x="95" y="37"/>
                  <a:pt x="95" y="37"/>
                </a:cubicBezTo>
                <a:cubicBezTo>
                  <a:pt x="87" y="24"/>
                  <a:pt x="87" y="24"/>
                  <a:pt x="87" y="24"/>
                </a:cubicBezTo>
                <a:cubicBezTo>
                  <a:pt x="79" y="28"/>
                  <a:pt x="79" y="28"/>
                  <a:pt x="79" y="28"/>
                </a:cubicBezTo>
                <a:cubicBezTo>
                  <a:pt x="77" y="26"/>
                  <a:pt x="77" y="26"/>
                  <a:pt x="77" y="26"/>
                </a:cubicBezTo>
                <a:cubicBezTo>
                  <a:pt x="73" y="22"/>
                  <a:pt x="69" y="20"/>
                  <a:pt x="64" y="18"/>
                </a:cubicBezTo>
                <a:cubicBezTo>
                  <a:pt x="61" y="17"/>
                  <a:pt x="61" y="17"/>
                  <a:pt x="61" y="17"/>
                </a:cubicBezTo>
                <a:cubicBezTo>
                  <a:pt x="61" y="8"/>
                  <a:pt x="61" y="8"/>
                  <a:pt x="61" y="8"/>
                </a:cubicBezTo>
                <a:cubicBezTo>
                  <a:pt x="45" y="8"/>
                  <a:pt x="45" y="8"/>
                  <a:pt x="45" y="8"/>
                </a:cubicBezTo>
                <a:cubicBezTo>
                  <a:pt x="45" y="17"/>
                  <a:pt x="45" y="17"/>
                  <a:pt x="45" y="17"/>
                </a:cubicBezTo>
                <a:cubicBezTo>
                  <a:pt x="42" y="18"/>
                  <a:pt x="42" y="18"/>
                  <a:pt x="42" y="18"/>
                </a:cubicBezTo>
                <a:cubicBezTo>
                  <a:pt x="37" y="20"/>
                  <a:pt x="32" y="22"/>
                  <a:pt x="28" y="26"/>
                </a:cubicBezTo>
                <a:cubicBezTo>
                  <a:pt x="26" y="28"/>
                  <a:pt x="26" y="28"/>
                  <a:pt x="26" y="28"/>
                </a:cubicBezTo>
                <a:cubicBezTo>
                  <a:pt x="19" y="24"/>
                  <a:pt x="19" y="24"/>
                  <a:pt x="19" y="24"/>
                </a:cubicBezTo>
                <a:cubicBezTo>
                  <a:pt x="11" y="37"/>
                  <a:pt x="11" y="37"/>
                  <a:pt x="11" y="37"/>
                </a:cubicBezTo>
                <a:cubicBezTo>
                  <a:pt x="18" y="42"/>
                  <a:pt x="18" y="42"/>
                  <a:pt x="18" y="42"/>
                </a:cubicBezTo>
                <a:cubicBezTo>
                  <a:pt x="18" y="45"/>
                  <a:pt x="18" y="45"/>
                  <a:pt x="18" y="45"/>
                </a:cubicBezTo>
                <a:cubicBezTo>
                  <a:pt x="17" y="47"/>
                  <a:pt x="17" y="50"/>
                  <a:pt x="17" y="52"/>
                </a:cubicBezTo>
                <a:cubicBezTo>
                  <a:pt x="17" y="55"/>
                  <a:pt x="17" y="58"/>
                  <a:pt x="18" y="60"/>
                </a:cubicBezTo>
                <a:cubicBezTo>
                  <a:pt x="18" y="63"/>
                  <a:pt x="18" y="63"/>
                  <a:pt x="18" y="63"/>
                </a:cubicBezTo>
                <a:cubicBezTo>
                  <a:pt x="11" y="68"/>
                  <a:pt x="11" y="68"/>
                  <a:pt x="11" y="68"/>
                </a:cubicBezTo>
                <a:cubicBezTo>
                  <a:pt x="19" y="81"/>
                  <a:pt x="19" y="81"/>
                  <a:pt x="19" y="81"/>
                </a:cubicBezTo>
                <a:cubicBezTo>
                  <a:pt x="26" y="77"/>
                  <a:pt x="26" y="77"/>
                  <a:pt x="26" y="77"/>
                </a:cubicBezTo>
                <a:cubicBezTo>
                  <a:pt x="28" y="79"/>
                  <a:pt x="28" y="79"/>
                  <a:pt x="28" y="79"/>
                </a:cubicBezTo>
                <a:cubicBezTo>
                  <a:pt x="32" y="83"/>
                  <a:pt x="37" y="85"/>
                  <a:pt x="42" y="87"/>
                </a:cubicBezTo>
                <a:cubicBezTo>
                  <a:pt x="45" y="88"/>
                  <a:pt x="45" y="88"/>
                  <a:pt x="45" y="88"/>
                </a:cubicBezTo>
                <a:lnTo>
                  <a:pt x="45" y="96"/>
                </a:lnTo>
                <a:close/>
                <a:moveTo>
                  <a:pt x="53" y="80"/>
                </a:moveTo>
                <a:cubicBezTo>
                  <a:pt x="37" y="80"/>
                  <a:pt x="25" y="68"/>
                  <a:pt x="25" y="52"/>
                </a:cubicBezTo>
                <a:cubicBezTo>
                  <a:pt x="25" y="37"/>
                  <a:pt x="37" y="24"/>
                  <a:pt x="53" y="24"/>
                </a:cubicBezTo>
                <a:cubicBezTo>
                  <a:pt x="68" y="24"/>
                  <a:pt x="81" y="37"/>
                  <a:pt x="81" y="52"/>
                </a:cubicBezTo>
                <a:cubicBezTo>
                  <a:pt x="81" y="68"/>
                  <a:pt x="68" y="80"/>
                  <a:pt x="53" y="80"/>
                </a:cubicBezTo>
                <a:close/>
                <a:moveTo>
                  <a:pt x="53" y="32"/>
                </a:moveTo>
                <a:cubicBezTo>
                  <a:pt x="42" y="32"/>
                  <a:pt x="33" y="41"/>
                  <a:pt x="33" y="52"/>
                </a:cubicBezTo>
                <a:cubicBezTo>
                  <a:pt x="33" y="64"/>
                  <a:pt x="42" y="72"/>
                  <a:pt x="53" y="72"/>
                </a:cubicBezTo>
                <a:cubicBezTo>
                  <a:pt x="64" y="72"/>
                  <a:pt x="73" y="64"/>
                  <a:pt x="73" y="52"/>
                </a:cubicBezTo>
                <a:cubicBezTo>
                  <a:pt x="73" y="41"/>
                  <a:pt x="64" y="32"/>
                  <a:pt x="53"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Freeform 9"/>
          <p:cNvSpPr>
            <a:spLocks noChangeAspect="1" noEditPoints="1"/>
          </p:cNvSpPr>
          <p:nvPr/>
        </p:nvSpPr>
        <p:spPr bwMode="auto">
          <a:xfrm>
            <a:off x="576976" y="2242329"/>
            <a:ext cx="725214" cy="426190"/>
          </a:xfrm>
          <a:custGeom>
            <a:avLst/>
            <a:gdLst>
              <a:gd name="T0" fmla="*/ 37 w 176"/>
              <a:gd name="T1" fmla="*/ 102 h 102"/>
              <a:gd name="T2" fmla="*/ 0 w 176"/>
              <a:gd name="T3" fmla="*/ 63 h 102"/>
              <a:gd name="T4" fmla="*/ 37 w 176"/>
              <a:gd name="T5" fmla="*/ 25 h 102"/>
              <a:gd name="T6" fmla="*/ 45 w 176"/>
              <a:gd name="T7" fmla="*/ 26 h 102"/>
              <a:gd name="T8" fmla="*/ 88 w 176"/>
              <a:gd name="T9" fmla="*/ 0 h 102"/>
              <a:gd name="T10" fmla="*/ 137 w 176"/>
              <a:gd name="T11" fmla="*/ 41 h 102"/>
              <a:gd name="T12" fmla="*/ 146 w 176"/>
              <a:gd name="T13" fmla="*/ 39 h 102"/>
              <a:gd name="T14" fmla="*/ 176 w 176"/>
              <a:gd name="T15" fmla="*/ 70 h 102"/>
              <a:gd name="T16" fmla="*/ 146 w 176"/>
              <a:gd name="T17" fmla="*/ 102 h 102"/>
              <a:gd name="T18" fmla="*/ 37 w 176"/>
              <a:gd name="T19" fmla="*/ 102 h 102"/>
              <a:gd name="T20" fmla="*/ 146 w 176"/>
              <a:gd name="T21" fmla="*/ 48 h 102"/>
              <a:gd name="T22" fmla="*/ 136 w 176"/>
              <a:gd name="T23" fmla="*/ 51 h 102"/>
              <a:gd name="T24" fmla="*/ 130 w 176"/>
              <a:gd name="T25" fmla="*/ 54 h 102"/>
              <a:gd name="T26" fmla="*/ 129 w 176"/>
              <a:gd name="T27" fmla="*/ 48 h 102"/>
              <a:gd name="T28" fmla="*/ 88 w 176"/>
              <a:gd name="T29" fmla="*/ 9 h 102"/>
              <a:gd name="T30" fmla="*/ 51 w 176"/>
              <a:gd name="T31" fmla="*/ 33 h 102"/>
              <a:gd name="T32" fmla="*/ 50 w 176"/>
              <a:gd name="T33" fmla="*/ 37 h 102"/>
              <a:gd name="T34" fmla="*/ 45 w 176"/>
              <a:gd name="T35" fmla="*/ 36 h 102"/>
              <a:gd name="T36" fmla="*/ 37 w 176"/>
              <a:gd name="T37" fmla="*/ 33 h 102"/>
              <a:gd name="T38" fmla="*/ 8 w 176"/>
              <a:gd name="T39" fmla="*/ 63 h 102"/>
              <a:gd name="T40" fmla="*/ 37 w 176"/>
              <a:gd name="T41" fmla="*/ 93 h 102"/>
              <a:gd name="T42" fmla="*/ 146 w 176"/>
              <a:gd name="T43" fmla="*/ 93 h 102"/>
              <a:gd name="T44" fmla="*/ 168 w 176"/>
              <a:gd name="T45" fmla="*/ 70 h 102"/>
              <a:gd name="T46" fmla="*/ 146 w 176"/>
              <a:gd name="T47" fmla="*/ 48 h 102"/>
              <a:gd name="T48" fmla="*/ 69 w 176"/>
              <a:gd name="T49" fmla="*/ 50 h 102"/>
              <a:gd name="T50" fmla="*/ 63 w 176"/>
              <a:gd name="T51" fmla="*/ 56 h 102"/>
              <a:gd name="T52" fmla="*/ 88 w 176"/>
              <a:gd name="T53" fmla="*/ 81 h 102"/>
              <a:gd name="T54" fmla="*/ 113 w 176"/>
              <a:gd name="T55" fmla="*/ 56 h 102"/>
              <a:gd name="T56" fmla="*/ 107 w 176"/>
              <a:gd name="T57" fmla="*/ 50 h 102"/>
              <a:gd name="T58" fmla="*/ 92 w 176"/>
              <a:gd name="T59" fmla="*/ 66 h 102"/>
              <a:gd name="T60" fmla="*/ 92 w 176"/>
              <a:gd name="T61" fmla="*/ 31 h 102"/>
              <a:gd name="T62" fmla="*/ 84 w 176"/>
              <a:gd name="T63" fmla="*/ 31 h 102"/>
              <a:gd name="T64" fmla="*/ 84 w 176"/>
              <a:gd name="T65" fmla="*/ 66 h 102"/>
              <a:gd name="T66" fmla="*/ 69 w 176"/>
              <a:gd name="T67"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02">
                <a:moveTo>
                  <a:pt x="37" y="102"/>
                </a:moveTo>
                <a:cubicBezTo>
                  <a:pt x="17" y="102"/>
                  <a:pt x="0" y="84"/>
                  <a:pt x="0" y="63"/>
                </a:cubicBezTo>
                <a:cubicBezTo>
                  <a:pt x="0" y="42"/>
                  <a:pt x="17" y="25"/>
                  <a:pt x="37" y="25"/>
                </a:cubicBezTo>
                <a:cubicBezTo>
                  <a:pt x="40" y="25"/>
                  <a:pt x="42" y="26"/>
                  <a:pt x="45" y="26"/>
                </a:cubicBezTo>
                <a:cubicBezTo>
                  <a:pt x="54" y="10"/>
                  <a:pt x="70" y="0"/>
                  <a:pt x="88" y="0"/>
                </a:cubicBezTo>
                <a:cubicBezTo>
                  <a:pt x="112" y="0"/>
                  <a:pt x="133" y="17"/>
                  <a:pt x="137" y="41"/>
                </a:cubicBezTo>
                <a:cubicBezTo>
                  <a:pt x="140" y="40"/>
                  <a:pt x="143" y="39"/>
                  <a:pt x="146" y="39"/>
                </a:cubicBezTo>
                <a:cubicBezTo>
                  <a:pt x="163" y="39"/>
                  <a:pt x="176" y="53"/>
                  <a:pt x="176" y="70"/>
                </a:cubicBezTo>
                <a:cubicBezTo>
                  <a:pt x="176" y="88"/>
                  <a:pt x="163" y="102"/>
                  <a:pt x="146" y="102"/>
                </a:cubicBezTo>
                <a:cubicBezTo>
                  <a:pt x="146" y="102"/>
                  <a:pt x="146" y="102"/>
                  <a:pt x="37" y="102"/>
                </a:cubicBezTo>
                <a:close/>
                <a:moveTo>
                  <a:pt x="146" y="48"/>
                </a:moveTo>
                <a:cubicBezTo>
                  <a:pt x="143" y="48"/>
                  <a:pt x="139" y="49"/>
                  <a:pt x="136" y="51"/>
                </a:cubicBezTo>
                <a:cubicBezTo>
                  <a:pt x="136" y="51"/>
                  <a:pt x="136" y="51"/>
                  <a:pt x="130" y="54"/>
                </a:cubicBezTo>
                <a:cubicBezTo>
                  <a:pt x="130" y="54"/>
                  <a:pt x="130" y="54"/>
                  <a:pt x="129" y="48"/>
                </a:cubicBezTo>
                <a:cubicBezTo>
                  <a:pt x="128" y="26"/>
                  <a:pt x="110" y="9"/>
                  <a:pt x="88" y="9"/>
                </a:cubicBezTo>
                <a:cubicBezTo>
                  <a:pt x="72" y="9"/>
                  <a:pt x="58" y="18"/>
                  <a:pt x="51" y="33"/>
                </a:cubicBezTo>
                <a:cubicBezTo>
                  <a:pt x="51" y="33"/>
                  <a:pt x="51" y="33"/>
                  <a:pt x="50" y="37"/>
                </a:cubicBezTo>
                <a:cubicBezTo>
                  <a:pt x="50" y="37"/>
                  <a:pt x="50" y="37"/>
                  <a:pt x="45" y="36"/>
                </a:cubicBezTo>
                <a:cubicBezTo>
                  <a:pt x="43" y="34"/>
                  <a:pt x="40" y="33"/>
                  <a:pt x="37" y="33"/>
                </a:cubicBezTo>
                <a:cubicBezTo>
                  <a:pt x="21" y="33"/>
                  <a:pt x="8" y="46"/>
                  <a:pt x="8" y="63"/>
                </a:cubicBezTo>
                <a:cubicBezTo>
                  <a:pt x="8" y="80"/>
                  <a:pt x="21" y="93"/>
                  <a:pt x="37" y="93"/>
                </a:cubicBezTo>
                <a:cubicBezTo>
                  <a:pt x="37" y="93"/>
                  <a:pt x="37" y="93"/>
                  <a:pt x="146" y="93"/>
                </a:cubicBezTo>
                <a:cubicBezTo>
                  <a:pt x="158" y="93"/>
                  <a:pt x="168" y="83"/>
                  <a:pt x="168" y="70"/>
                </a:cubicBezTo>
                <a:cubicBezTo>
                  <a:pt x="168" y="58"/>
                  <a:pt x="158" y="48"/>
                  <a:pt x="146" y="48"/>
                </a:cubicBezTo>
                <a:close/>
                <a:moveTo>
                  <a:pt x="69" y="50"/>
                </a:moveTo>
                <a:cubicBezTo>
                  <a:pt x="63" y="56"/>
                  <a:pt x="63" y="56"/>
                  <a:pt x="63" y="56"/>
                </a:cubicBezTo>
                <a:cubicBezTo>
                  <a:pt x="88" y="81"/>
                  <a:pt x="88" y="81"/>
                  <a:pt x="88" y="81"/>
                </a:cubicBezTo>
                <a:cubicBezTo>
                  <a:pt x="113" y="56"/>
                  <a:pt x="113" y="56"/>
                  <a:pt x="113" y="56"/>
                </a:cubicBezTo>
                <a:cubicBezTo>
                  <a:pt x="107" y="50"/>
                  <a:pt x="107" y="50"/>
                  <a:pt x="107" y="50"/>
                </a:cubicBezTo>
                <a:cubicBezTo>
                  <a:pt x="92" y="66"/>
                  <a:pt x="92" y="66"/>
                  <a:pt x="92" y="66"/>
                </a:cubicBezTo>
                <a:cubicBezTo>
                  <a:pt x="92" y="31"/>
                  <a:pt x="92" y="31"/>
                  <a:pt x="92" y="31"/>
                </a:cubicBezTo>
                <a:cubicBezTo>
                  <a:pt x="84" y="31"/>
                  <a:pt x="84" y="31"/>
                  <a:pt x="84" y="31"/>
                </a:cubicBezTo>
                <a:cubicBezTo>
                  <a:pt x="84" y="66"/>
                  <a:pt x="84" y="66"/>
                  <a:pt x="84" y="66"/>
                </a:cubicBezTo>
                <a:lnTo>
                  <a:pt x="69" y="50"/>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26"/>
          <p:cNvSpPr>
            <a:spLocks noChangeAspect="1" noEditPoints="1"/>
          </p:cNvSpPr>
          <p:nvPr/>
        </p:nvSpPr>
        <p:spPr bwMode="auto">
          <a:xfrm>
            <a:off x="642779" y="5335413"/>
            <a:ext cx="553026" cy="553026"/>
          </a:xfrm>
          <a:custGeom>
            <a:avLst/>
            <a:gdLst>
              <a:gd name="T0" fmla="*/ 19 w 217"/>
              <a:gd name="T1" fmla="*/ 0 h 217"/>
              <a:gd name="T2" fmla="*/ 19 w 217"/>
              <a:gd name="T3" fmla="*/ 198 h 217"/>
              <a:gd name="T4" fmla="*/ 217 w 217"/>
              <a:gd name="T5" fmla="*/ 198 h 217"/>
              <a:gd name="T6" fmla="*/ 217 w 217"/>
              <a:gd name="T7" fmla="*/ 217 h 217"/>
              <a:gd name="T8" fmla="*/ 0 w 217"/>
              <a:gd name="T9" fmla="*/ 217 h 217"/>
              <a:gd name="T10" fmla="*/ 0 w 217"/>
              <a:gd name="T11" fmla="*/ 0 h 217"/>
              <a:gd name="T12" fmla="*/ 19 w 217"/>
              <a:gd name="T13" fmla="*/ 0 h 217"/>
              <a:gd name="T14" fmla="*/ 109 w 217"/>
              <a:gd name="T15" fmla="*/ 88 h 217"/>
              <a:gd name="T16" fmla="*/ 36 w 217"/>
              <a:gd name="T17" fmla="*/ 161 h 217"/>
              <a:gd name="T18" fmla="*/ 48 w 217"/>
              <a:gd name="T19" fmla="*/ 176 h 217"/>
              <a:gd name="T20" fmla="*/ 109 w 217"/>
              <a:gd name="T21" fmla="*/ 117 h 217"/>
              <a:gd name="T22" fmla="*/ 131 w 217"/>
              <a:gd name="T23" fmla="*/ 141 h 217"/>
              <a:gd name="T24" fmla="*/ 195 w 217"/>
              <a:gd name="T25" fmla="*/ 78 h 217"/>
              <a:gd name="T26" fmla="*/ 195 w 217"/>
              <a:gd name="T27" fmla="*/ 105 h 217"/>
              <a:gd name="T28" fmla="*/ 215 w 217"/>
              <a:gd name="T29" fmla="*/ 105 h 217"/>
              <a:gd name="T30" fmla="*/ 215 w 217"/>
              <a:gd name="T31" fmla="*/ 44 h 217"/>
              <a:gd name="T32" fmla="*/ 151 w 217"/>
              <a:gd name="T33" fmla="*/ 44 h 217"/>
              <a:gd name="T34" fmla="*/ 151 w 217"/>
              <a:gd name="T35" fmla="*/ 63 h 217"/>
              <a:gd name="T36" fmla="*/ 180 w 217"/>
              <a:gd name="T37" fmla="*/ 63 h 217"/>
              <a:gd name="T38" fmla="*/ 131 w 217"/>
              <a:gd name="T39" fmla="*/ 112 h 217"/>
              <a:gd name="T40" fmla="*/ 109 w 217"/>
              <a:gd name="T41" fmla="*/ 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 h="217">
                <a:moveTo>
                  <a:pt x="19" y="0"/>
                </a:moveTo>
                <a:lnTo>
                  <a:pt x="19" y="198"/>
                </a:lnTo>
                <a:lnTo>
                  <a:pt x="217" y="198"/>
                </a:lnTo>
                <a:lnTo>
                  <a:pt x="217" y="217"/>
                </a:lnTo>
                <a:lnTo>
                  <a:pt x="0" y="217"/>
                </a:lnTo>
                <a:lnTo>
                  <a:pt x="0" y="0"/>
                </a:lnTo>
                <a:lnTo>
                  <a:pt x="19" y="0"/>
                </a:lnTo>
                <a:close/>
                <a:moveTo>
                  <a:pt x="109" y="88"/>
                </a:moveTo>
                <a:lnTo>
                  <a:pt x="36" y="161"/>
                </a:lnTo>
                <a:lnTo>
                  <a:pt x="48" y="176"/>
                </a:lnTo>
                <a:lnTo>
                  <a:pt x="109" y="117"/>
                </a:lnTo>
                <a:lnTo>
                  <a:pt x="131" y="141"/>
                </a:lnTo>
                <a:lnTo>
                  <a:pt x="195" y="78"/>
                </a:lnTo>
                <a:lnTo>
                  <a:pt x="195" y="105"/>
                </a:lnTo>
                <a:lnTo>
                  <a:pt x="215" y="105"/>
                </a:lnTo>
                <a:lnTo>
                  <a:pt x="215" y="44"/>
                </a:lnTo>
                <a:lnTo>
                  <a:pt x="151" y="44"/>
                </a:lnTo>
                <a:lnTo>
                  <a:pt x="151" y="63"/>
                </a:lnTo>
                <a:lnTo>
                  <a:pt x="180" y="63"/>
                </a:lnTo>
                <a:lnTo>
                  <a:pt x="131" y="112"/>
                </a:lnTo>
                <a:lnTo>
                  <a:pt x="109" y="8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1723144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WU for Business</a:t>
            </a:r>
            <a:br>
              <a:rPr lang="en-US" dirty="0"/>
            </a:br>
            <a:endParaRPr lang="en-US" sz="1800" dirty="0"/>
          </a:p>
        </p:txBody>
      </p:sp>
      <p:graphicFrame>
        <p:nvGraphicFramePr>
          <p:cNvPr id="6" name="Table 5"/>
          <p:cNvGraphicFramePr>
            <a:graphicFrameLocks noGrp="1"/>
          </p:cNvGraphicFramePr>
          <p:nvPr>
            <p:extLst/>
          </p:nvPr>
        </p:nvGraphicFramePr>
        <p:xfrm>
          <a:off x="274637" y="1759921"/>
          <a:ext cx="11887200" cy="592777"/>
        </p:xfrm>
        <a:graphic>
          <a:graphicData uri="http://schemas.openxmlformats.org/drawingml/2006/table">
            <a:tbl>
              <a:tblPr firstRow="1">
                <a:tableStyleId>{5C22544A-7EE6-4342-B048-85BDC9FD1C3A}</a:tableStyleId>
              </a:tblPr>
              <a:tblGrid>
                <a:gridCol w="59436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59277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i="0" u="none" kern="1200" dirty="0">
                          <a:gradFill>
                            <a:gsLst>
                              <a:gs pos="29245">
                                <a:schemeClr val="tx1"/>
                              </a:gs>
                              <a:gs pos="66000">
                                <a:schemeClr val="tx1"/>
                              </a:gs>
                            </a:gsLst>
                            <a:lin ang="5400000" scaled="0"/>
                          </a:gradFill>
                          <a:latin typeface="+mn-lt"/>
                          <a:ea typeface="+mn-ea"/>
                          <a:cs typeface="+mn-cs"/>
                        </a:rPr>
                        <a:t>Windows 10, version 1511</a:t>
                      </a:r>
                      <a:endParaRPr lang="en-US" sz="20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000" b="1" i="0" u="none" kern="1200" dirty="0">
                          <a:gradFill>
                            <a:gsLst>
                              <a:gs pos="29245">
                                <a:schemeClr val="tx1"/>
                              </a:gs>
                              <a:gs pos="66000">
                                <a:schemeClr val="tx1"/>
                              </a:gs>
                            </a:gsLst>
                            <a:lin ang="5400000" scaled="0"/>
                          </a:gradFill>
                          <a:latin typeface="+mn-lt"/>
                          <a:ea typeface="+mn-ea"/>
                          <a:cs typeface="+mn-cs"/>
                        </a:rPr>
                        <a:t>Windows 10,</a:t>
                      </a:r>
                      <a:r>
                        <a:rPr lang="en-US" sz="2000" b="1" i="0" u="none" kern="1200" baseline="0" dirty="0">
                          <a:gradFill>
                            <a:gsLst>
                              <a:gs pos="29245">
                                <a:schemeClr val="tx1"/>
                              </a:gs>
                              <a:gs pos="66000">
                                <a:schemeClr val="tx1"/>
                              </a:gs>
                            </a:gsLst>
                            <a:lin ang="5400000" scaled="0"/>
                          </a:gradFill>
                          <a:latin typeface="+mn-lt"/>
                          <a:ea typeface="+mn-ea"/>
                          <a:cs typeface="+mn-cs"/>
                        </a:rPr>
                        <a:t> version 1607</a:t>
                      </a:r>
                      <a:endParaRPr lang="en-US" sz="2000" b="1"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nvPr>
        </p:nvGraphicFramePr>
        <p:xfrm>
          <a:off x="274637" y="2352698"/>
          <a:ext cx="11887200" cy="1341120"/>
        </p:xfrm>
        <a:graphic>
          <a:graphicData uri="http://schemas.openxmlformats.org/drawingml/2006/table">
            <a:tbl>
              <a:tblPr firstRow="1">
                <a:tableStyleId>{5C22544A-7EE6-4342-B048-85BDC9FD1C3A}</a:tableStyleId>
              </a:tblPr>
              <a:tblGrid>
                <a:gridCol w="5943600">
                  <a:extLst>
                    <a:ext uri="{9D8B030D-6E8A-4147-A177-3AD203B41FA5}">
                      <a16:colId xmlns:a16="http://schemas.microsoft.com/office/drawing/2014/main" val="573350752"/>
                    </a:ext>
                  </a:extLst>
                </a:gridCol>
                <a:gridCol w="5943600">
                  <a:extLst>
                    <a:ext uri="{9D8B030D-6E8A-4147-A177-3AD203B41FA5}">
                      <a16:colId xmlns:a16="http://schemas.microsoft.com/office/drawing/2014/main" val="1058939377"/>
                    </a:ext>
                  </a:extLst>
                </a:gridCol>
              </a:tblGrid>
              <a:tr h="914400">
                <a:tc>
                  <a:txBody>
                    <a:bodyPr/>
                    <a:lstStyle/>
                    <a:p>
                      <a:pPr>
                        <a:spcBef>
                          <a:spcPts val="600"/>
                        </a:spcBef>
                      </a:pPr>
                      <a:r>
                        <a:rPr lang="en-US" sz="1800" b="0" kern="1200" dirty="0">
                          <a:gradFill>
                            <a:gsLst>
                              <a:gs pos="29245">
                                <a:schemeClr val="tx1"/>
                              </a:gs>
                              <a:gs pos="66000">
                                <a:schemeClr val="tx1"/>
                              </a:gs>
                            </a:gsLst>
                            <a:lin ang="5400000" scaled="0"/>
                          </a:gradFill>
                          <a:latin typeface="+mn-lt"/>
                          <a:ea typeface="+mn-ea"/>
                          <a:cs typeface="+mn-cs"/>
                        </a:rPr>
                        <a:t>Ability to defer Quality updates</a:t>
                      </a:r>
                    </a:p>
                    <a:p>
                      <a:pPr marL="468630" lvl="1" indent="-285750" algn="l" defTabSz="932742" rtl="0" eaLnBrk="1" latinLnBrk="0" hangingPunct="1">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Deferrals in weekly increments, up to 4 weeks</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32742" rtl="0" eaLnBrk="1" latinLnBrk="0" hangingPunct="1">
                        <a:spcBef>
                          <a:spcPts val="600"/>
                        </a:spcBef>
                      </a:pPr>
                      <a:r>
                        <a:rPr lang="en-US" sz="1800" b="0" kern="1200" dirty="0">
                          <a:gradFill>
                            <a:gsLst>
                              <a:gs pos="29245">
                                <a:schemeClr val="tx1"/>
                              </a:gs>
                              <a:gs pos="66000">
                                <a:schemeClr val="tx1"/>
                              </a:gs>
                            </a:gsLst>
                            <a:lin ang="5400000" scaled="0"/>
                          </a:gradFill>
                          <a:latin typeface="+mn-lt"/>
                          <a:ea typeface="+mn-ea"/>
                          <a:cs typeface="+mn-cs"/>
                        </a:rPr>
                        <a:t>Increased control over Quality update deferrals</a:t>
                      </a:r>
                    </a:p>
                    <a:p>
                      <a:pPr marL="468630" indent="-285750">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Deferral periods set in days, up to 30 days</a:t>
                      </a:r>
                    </a:p>
                    <a:p>
                      <a:pPr marL="468630" indent="-285750">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Drivers can be optionally excluded quality update WU payloads</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2489036728"/>
                  </a:ext>
                </a:extLst>
              </a:tr>
            </a:tbl>
          </a:graphicData>
        </a:graphic>
      </p:graphicFrame>
      <p:graphicFrame>
        <p:nvGraphicFramePr>
          <p:cNvPr id="4" name="Table 3"/>
          <p:cNvGraphicFramePr>
            <a:graphicFrameLocks noGrp="1"/>
          </p:cNvGraphicFramePr>
          <p:nvPr>
            <p:extLst/>
          </p:nvPr>
        </p:nvGraphicFramePr>
        <p:xfrm>
          <a:off x="272716" y="3713954"/>
          <a:ext cx="11887200" cy="1097280"/>
        </p:xfrm>
        <a:graphic>
          <a:graphicData uri="http://schemas.openxmlformats.org/drawingml/2006/table">
            <a:tbl>
              <a:tblPr firstRow="1">
                <a:tableStyleId>{5C22544A-7EE6-4342-B048-85BDC9FD1C3A}</a:tableStyleId>
              </a:tblPr>
              <a:tblGrid>
                <a:gridCol w="5943600">
                  <a:extLst>
                    <a:ext uri="{9D8B030D-6E8A-4147-A177-3AD203B41FA5}">
                      <a16:colId xmlns:a16="http://schemas.microsoft.com/office/drawing/2014/main" val="3426849164"/>
                    </a:ext>
                  </a:extLst>
                </a:gridCol>
                <a:gridCol w="5943600">
                  <a:extLst>
                    <a:ext uri="{9D8B030D-6E8A-4147-A177-3AD203B41FA5}">
                      <a16:colId xmlns:a16="http://schemas.microsoft.com/office/drawing/2014/main" val="670920599"/>
                    </a:ext>
                  </a:extLst>
                </a:gridCol>
              </a:tblGrid>
              <a:tr h="914400">
                <a:tc>
                  <a:txBody>
                    <a:bodyPr/>
                    <a:lstStyle/>
                    <a:p>
                      <a:pPr marL="0" algn="l" defTabSz="932742" rtl="0" eaLnBrk="1" latinLnBrk="0" hangingPunct="1">
                        <a:spcBef>
                          <a:spcPts val="600"/>
                        </a:spcBef>
                      </a:pPr>
                      <a:r>
                        <a:rPr lang="en-US" sz="1800" b="0" kern="1200" dirty="0">
                          <a:gradFill>
                            <a:gsLst>
                              <a:gs pos="29245">
                                <a:schemeClr val="tx1"/>
                              </a:gs>
                              <a:gs pos="66000">
                                <a:schemeClr val="tx1"/>
                              </a:gs>
                            </a:gsLst>
                            <a:lin ang="5400000" scaled="0"/>
                          </a:gradFill>
                          <a:latin typeface="+mn-lt"/>
                          <a:ea typeface="+mn-ea"/>
                          <a:cs typeface="+mn-cs"/>
                        </a:rPr>
                        <a:t>Ability to defer Upgrades  </a:t>
                      </a:r>
                    </a:p>
                    <a:p>
                      <a:pPr marL="468630" lvl="1" indent="-285750" algn="l" defTabSz="932742" rtl="0" eaLnBrk="1" latinLnBrk="0" hangingPunct="1">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Deferrals in monthly increments, up to 8 months</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algn="l" defTabSz="914400" rtl="0" eaLnBrk="1" latinLnBrk="0" hangingPunct="1">
                        <a:spcBef>
                          <a:spcPts val="600"/>
                        </a:spcBef>
                      </a:pPr>
                      <a:r>
                        <a:rPr lang="en-US" sz="1800" b="0" kern="1200" dirty="0">
                          <a:gradFill>
                            <a:gsLst>
                              <a:gs pos="29245">
                                <a:schemeClr val="tx1"/>
                              </a:gs>
                              <a:gs pos="66000">
                                <a:schemeClr val="tx1"/>
                              </a:gs>
                            </a:gsLst>
                            <a:lin ang="5400000" scaled="0"/>
                          </a:gradFill>
                          <a:latin typeface="+mn-lt"/>
                          <a:ea typeface="+mn-ea"/>
                          <a:cs typeface="+mn-cs"/>
                        </a:rPr>
                        <a:t>Increased control over Feature update rollout</a:t>
                      </a:r>
                    </a:p>
                    <a:p>
                      <a:pPr marL="468630" lvl="1" indent="-285750" algn="l" defTabSz="932742" rtl="0" eaLnBrk="1" latinLnBrk="0" hangingPunct="1">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Deferral periods set in days, up to 180 days</a:t>
                      </a:r>
                    </a:p>
                    <a:p>
                      <a:pPr marL="468630" lvl="1" indent="-285750" algn="l" defTabSz="932742" rtl="0" eaLnBrk="1" latinLnBrk="0" hangingPunct="1">
                        <a:spcBef>
                          <a:spcPts val="600"/>
                        </a:spcBef>
                        <a:buFont typeface="Arial" panose="020B0604020202020204" pitchFamily="34" charset="0"/>
                        <a:buChar char="•"/>
                      </a:pPr>
                      <a:r>
                        <a:rPr lang="en-US" sz="1600" b="0" kern="1200" dirty="0">
                          <a:gradFill>
                            <a:gsLst>
                              <a:gs pos="29245">
                                <a:schemeClr val="tx1"/>
                              </a:gs>
                              <a:gs pos="66000">
                                <a:schemeClr val="tx1"/>
                              </a:gs>
                            </a:gsLst>
                            <a:lin ang="5400000" scaled="0"/>
                          </a:gradFill>
                          <a:latin typeface="+mn-lt"/>
                          <a:ea typeface="+mn-ea"/>
                          <a:cs typeface="+mn-cs"/>
                        </a:rPr>
                        <a:t>Feature updates can be paused for up to 60 days</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4648595"/>
                  </a:ext>
                </a:extLst>
              </a:tr>
            </a:tbl>
          </a:graphicData>
        </a:graphic>
      </p:graphicFrame>
      <p:graphicFrame>
        <p:nvGraphicFramePr>
          <p:cNvPr id="5" name="Table 4"/>
          <p:cNvGraphicFramePr>
            <a:graphicFrameLocks noGrp="1"/>
          </p:cNvGraphicFramePr>
          <p:nvPr>
            <p:extLst/>
          </p:nvPr>
        </p:nvGraphicFramePr>
        <p:xfrm>
          <a:off x="274637" y="4825102"/>
          <a:ext cx="11887200" cy="1005840"/>
        </p:xfrm>
        <a:graphic>
          <a:graphicData uri="http://schemas.openxmlformats.org/drawingml/2006/table">
            <a:tbl>
              <a:tblPr firstRow="1">
                <a:tableStyleId>{5C22544A-7EE6-4342-B048-85BDC9FD1C3A}</a:tableStyleId>
              </a:tblPr>
              <a:tblGrid>
                <a:gridCol w="5943600">
                  <a:extLst>
                    <a:ext uri="{9D8B030D-6E8A-4147-A177-3AD203B41FA5}">
                      <a16:colId xmlns:a16="http://schemas.microsoft.com/office/drawing/2014/main" val="3018333516"/>
                    </a:ext>
                  </a:extLst>
                </a:gridCol>
                <a:gridCol w="5943600">
                  <a:extLst>
                    <a:ext uri="{9D8B030D-6E8A-4147-A177-3AD203B41FA5}">
                      <a16:colId xmlns:a16="http://schemas.microsoft.com/office/drawing/2014/main" val="2280697005"/>
                    </a:ext>
                  </a:extLst>
                </a:gridCol>
              </a:tblGrid>
              <a:tr h="914400">
                <a:tc>
                  <a:txBody>
                    <a:bodyPr/>
                    <a:lstStyle/>
                    <a:p>
                      <a:pPr marL="0" algn="l" defTabSz="932742" rtl="0" eaLnBrk="1" latinLnBrk="0" hangingPunct="1">
                        <a:spcBef>
                          <a:spcPts val="600"/>
                        </a:spcBef>
                      </a:pPr>
                      <a:r>
                        <a:rPr lang="en-US" sz="1800" b="0" kern="1200" dirty="0">
                          <a:gradFill>
                            <a:gsLst>
                              <a:gs pos="29245">
                                <a:schemeClr val="tx1"/>
                              </a:gs>
                              <a:gs pos="66000">
                                <a:schemeClr val="tx1"/>
                              </a:gs>
                            </a:gsLst>
                            <a:lin ang="5400000" scaled="0"/>
                          </a:gradFill>
                          <a:latin typeface="+mn-lt"/>
                          <a:ea typeface="+mn-ea"/>
                          <a:cs typeface="+mn-cs"/>
                        </a:rPr>
                        <a:t>Deferrals only for systems on the CBB branch</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indent="0" algn="l" defTabSz="914400" rtl="0" eaLnBrk="1" latinLnBrk="0" hangingPunct="1">
                        <a:spcBef>
                          <a:spcPts val="600"/>
                        </a:spcBef>
                        <a:buNone/>
                      </a:pPr>
                      <a:r>
                        <a:rPr lang="en-US" sz="1800" b="0" kern="1200" dirty="0">
                          <a:gradFill>
                            <a:gsLst>
                              <a:gs pos="29245">
                                <a:schemeClr val="tx1"/>
                              </a:gs>
                              <a:gs pos="66000">
                                <a:schemeClr val="tx1"/>
                              </a:gs>
                            </a:gsLst>
                            <a:lin ang="5400000" scaled="0"/>
                          </a:gradFill>
                          <a:latin typeface="+mn-lt"/>
                          <a:ea typeface="+mn-ea"/>
                          <a:cs typeface="+mn-cs"/>
                        </a:rPr>
                        <a:t>Deferrals can now be applied to both CB &amp; CBB branches</a:t>
                      </a:r>
                    </a:p>
                    <a:p>
                      <a:pPr marL="0" marR="0" indent="0" algn="l" defTabSz="932742" rtl="0" eaLnBrk="1" fontAlgn="auto" latinLnBrk="0" hangingPunct="1">
                        <a:lnSpc>
                          <a:spcPct val="100000"/>
                        </a:lnSpc>
                        <a:spcBef>
                          <a:spcPts val="0"/>
                        </a:spcBef>
                        <a:spcAft>
                          <a:spcPts val="0"/>
                        </a:spcAft>
                        <a:buClrTx/>
                        <a:buSzTx/>
                        <a:buFontTx/>
                        <a:buNone/>
                        <a:tabLst/>
                        <a:defRPr/>
                      </a:pPr>
                      <a:endParaRPr lang="en-US" sz="1800" b="0"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2269860372"/>
                  </a:ext>
                </a:extLst>
              </a:tr>
            </a:tbl>
          </a:graphicData>
        </a:graphic>
      </p:graphicFrame>
      <p:graphicFrame>
        <p:nvGraphicFramePr>
          <p:cNvPr id="7" name="Table 6"/>
          <p:cNvGraphicFramePr>
            <a:graphicFrameLocks noGrp="1"/>
          </p:cNvGraphicFramePr>
          <p:nvPr>
            <p:extLst/>
          </p:nvPr>
        </p:nvGraphicFramePr>
        <p:xfrm>
          <a:off x="272716" y="5830942"/>
          <a:ext cx="11887200" cy="914400"/>
        </p:xfrm>
        <a:graphic>
          <a:graphicData uri="http://schemas.openxmlformats.org/drawingml/2006/table">
            <a:tbl>
              <a:tblPr firstRow="1">
                <a:tableStyleId>{5C22544A-7EE6-4342-B048-85BDC9FD1C3A}</a:tableStyleId>
              </a:tblPr>
              <a:tblGrid>
                <a:gridCol w="5943600">
                  <a:extLst>
                    <a:ext uri="{9D8B030D-6E8A-4147-A177-3AD203B41FA5}">
                      <a16:colId xmlns:a16="http://schemas.microsoft.com/office/drawing/2014/main" val="2308825987"/>
                    </a:ext>
                  </a:extLst>
                </a:gridCol>
                <a:gridCol w="5943600">
                  <a:extLst>
                    <a:ext uri="{9D8B030D-6E8A-4147-A177-3AD203B41FA5}">
                      <a16:colId xmlns:a16="http://schemas.microsoft.com/office/drawing/2014/main" val="3844167648"/>
                    </a:ext>
                  </a:extLst>
                </a:gridCol>
              </a:tblGrid>
              <a:tr h="914400">
                <a:tc>
                  <a:txBody>
                    <a:bodyPr/>
                    <a:lstStyle/>
                    <a:p>
                      <a:pPr marL="0" marR="0" lvl="0" indent="0" algn="l" defTabSz="932742" rtl="0" eaLnBrk="1" fontAlgn="auto" latinLnBrk="0" hangingPunct="1">
                        <a:lnSpc>
                          <a:spcPct val="100000"/>
                        </a:lnSpc>
                        <a:spcBef>
                          <a:spcPts val="600"/>
                        </a:spcBef>
                        <a:spcAft>
                          <a:spcPts val="0"/>
                        </a:spcAft>
                        <a:buClrTx/>
                        <a:buSzTx/>
                        <a:buFontTx/>
                        <a:buNone/>
                        <a:tabLst/>
                        <a:defRPr/>
                      </a:pPr>
                      <a:r>
                        <a:rPr lang="en-US" sz="1800" b="0" kern="1200" dirty="0">
                          <a:gradFill>
                            <a:gsLst>
                              <a:gs pos="29245">
                                <a:schemeClr val="tx1"/>
                              </a:gs>
                              <a:gs pos="66000">
                                <a:schemeClr val="tx1"/>
                              </a:gs>
                            </a:gsLst>
                            <a:lin ang="5400000" scaled="0"/>
                          </a:gradFill>
                          <a:latin typeface="+mn-lt"/>
                          <a:ea typeface="+mn-ea"/>
                          <a:cs typeface="+mn-cs"/>
                        </a:rPr>
                        <a:t>No WSUS integration</a:t>
                      </a:r>
                    </a:p>
                    <a:p>
                      <a:pPr marL="0" algn="l" defTabSz="914400" rtl="0" eaLnBrk="1" latinLnBrk="0" hangingPunct="1">
                        <a:spcBef>
                          <a:spcPts val="600"/>
                        </a:spcBef>
                      </a:pPr>
                      <a:endParaRPr lang="en-US" sz="1800" b="0" kern="1200" dirty="0">
                        <a:solidFill>
                          <a:schemeClr val="accent2">
                            <a:lumMod val="50000"/>
                          </a:schemeClr>
                        </a:solidFill>
                        <a:latin typeface="Segoe UI Semilight" panose="020B0402040204020203" pitchFamily="34" charset="0"/>
                        <a:ea typeface="+mn-ea"/>
                        <a:cs typeface="Segoe UI Semilight" panose="020B0402040204020203" pitchFamily="34" charset="0"/>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b="0" kern="1200" dirty="0">
                          <a:gradFill>
                            <a:gsLst>
                              <a:gs pos="29245">
                                <a:schemeClr val="tx1"/>
                              </a:gs>
                              <a:gs pos="66000">
                                <a:schemeClr val="tx1"/>
                              </a:gs>
                            </a:gsLst>
                            <a:lin ang="5400000" scaled="0"/>
                          </a:gradFill>
                          <a:latin typeface="+mn-lt"/>
                          <a:ea typeface="+mn-ea"/>
                          <a:cs typeface="+mn-cs"/>
                        </a:rPr>
                        <a:t>WSUS, WUfB reporting and dual scan capability</a:t>
                      </a:r>
                    </a:p>
                    <a:p>
                      <a:pPr marL="0" marR="0" indent="0" algn="l" defTabSz="932742" rtl="0" eaLnBrk="1" fontAlgn="auto" latinLnBrk="0" hangingPunct="1">
                        <a:lnSpc>
                          <a:spcPct val="100000"/>
                        </a:lnSpc>
                        <a:spcBef>
                          <a:spcPts val="0"/>
                        </a:spcBef>
                        <a:spcAft>
                          <a:spcPts val="0"/>
                        </a:spcAft>
                        <a:buClrTx/>
                        <a:buSzTx/>
                        <a:buFontTx/>
                        <a:buNone/>
                        <a:tabLst/>
                        <a:defRPr/>
                      </a:pPr>
                      <a:endParaRPr lang="en-US" sz="1800" b="0" i="1" u="none" kern="1200" dirty="0">
                        <a:gradFill>
                          <a:gsLst>
                            <a:gs pos="29245">
                              <a:schemeClr val="tx1"/>
                            </a:gs>
                            <a:gs pos="66000">
                              <a:schemeClr val="tx1"/>
                            </a:gs>
                          </a:gsLst>
                          <a:lin ang="5400000" scaled="0"/>
                        </a:gra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199705566"/>
                  </a:ext>
                </a:extLst>
              </a:tr>
            </a:tbl>
          </a:graphicData>
        </a:graphic>
      </p:graphicFrame>
    </p:spTree>
    <p:extLst>
      <p:ext uri="{BB962C8B-B14F-4D97-AF65-F5344CB8AC3E}">
        <p14:creationId xmlns:p14="http://schemas.microsoft.com/office/powerpoint/2010/main" val="2567811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as a service: Deploying Windows</a:t>
            </a:r>
          </a:p>
        </p:txBody>
      </p:sp>
      <p:sp>
        <p:nvSpPr>
          <p:cNvPr id="3" name="TextBox 2"/>
          <p:cNvSpPr txBox="1"/>
          <p:nvPr/>
        </p:nvSpPr>
        <p:spPr>
          <a:xfrm>
            <a:off x="274639" y="1409708"/>
            <a:ext cx="11678623" cy="683264"/>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Unmatched flexibility and control, depending on needs </a:t>
            </a:r>
          </a:p>
        </p:txBody>
      </p:sp>
      <p:sp>
        <p:nvSpPr>
          <p:cNvPr id="4" name="Rectangle 3"/>
          <p:cNvSpPr/>
          <p:nvPr/>
        </p:nvSpPr>
        <p:spPr bwMode="auto">
          <a:xfrm>
            <a:off x="5764172" y="2616954"/>
            <a:ext cx="2367191" cy="3442880"/>
          </a:xfrm>
          <a:prstGeom prst="rect">
            <a:avLst/>
          </a:prstGeom>
          <a:solidFill>
            <a:srgbClr val="D7D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Rectangle 4"/>
          <p:cNvSpPr/>
          <p:nvPr/>
        </p:nvSpPr>
        <p:spPr bwMode="auto">
          <a:xfrm>
            <a:off x="5764172" y="3435699"/>
            <a:ext cx="2367191" cy="276219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Box 5"/>
          <p:cNvSpPr txBox="1"/>
          <p:nvPr/>
        </p:nvSpPr>
        <p:spPr>
          <a:xfrm>
            <a:off x="5760014" y="2195793"/>
            <a:ext cx="2371349"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Current Branch for Business</a:t>
            </a:r>
          </a:p>
        </p:txBody>
      </p:sp>
      <p:grpSp>
        <p:nvGrpSpPr>
          <p:cNvPr id="7" name="Group 6"/>
          <p:cNvGrpSpPr/>
          <p:nvPr/>
        </p:nvGrpSpPr>
        <p:grpSpPr>
          <a:xfrm>
            <a:off x="6442060" y="2763630"/>
            <a:ext cx="1011415" cy="1011415"/>
            <a:chOff x="7037735" y="3125883"/>
            <a:chExt cx="1188720" cy="1188720"/>
          </a:xfrm>
          <a:solidFill>
            <a:srgbClr val="0078D7"/>
          </a:solidFill>
        </p:grpSpPr>
        <p:sp>
          <p:nvSpPr>
            <p:cNvPr id="8" name="Oval 7"/>
            <p:cNvSpPr/>
            <p:nvPr/>
          </p:nvSpPr>
          <p:spPr bwMode="auto">
            <a:xfrm>
              <a:off x="7037735" y="3125883"/>
              <a:ext cx="1188720" cy="1188720"/>
            </a:xfrm>
            <a:prstGeom prst="ellipse">
              <a:avLst/>
            </a:prstGeom>
            <a:grpFill/>
            <a:ln w="57150">
              <a:solidFill>
                <a:srgbClr val="D7D7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73"/>
            <p:cNvSpPr/>
            <p:nvPr/>
          </p:nvSpPr>
          <p:spPr bwMode="auto">
            <a:xfrm rot="5400000">
              <a:off x="7374360" y="3390066"/>
              <a:ext cx="515468" cy="660355"/>
            </a:xfrm>
            <a:custGeom>
              <a:avLst/>
              <a:gdLst/>
              <a:ahLst/>
              <a:cxnLst/>
              <a:rect l="l" t="t" r="r" b="b"/>
              <a:pathLst>
                <a:path w="1906013" h="2081213">
                  <a:moveTo>
                    <a:pt x="1447225" y="473849"/>
                  </a:moveTo>
                  <a:lnTo>
                    <a:pt x="1906012" y="473849"/>
                  </a:lnTo>
                  <a:lnTo>
                    <a:pt x="1906012" y="225142"/>
                  </a:lnTo>
                  <a:lnTo>
                    <a:pt x="1447225" y="225142"/>
                  </a:lnTo>
                  <a:close/>
                  <a:moveTo>
                    <a:pt x="1256359" y="1719312"/>
                  </a:moveTo>
                  <a:lnTo>
                    <a:pt x="1375231" y="1719312"/>
                  </a:lnTo>
                  <a:lnTo>
                    <a:pt x="1375231" y="1534257"/>
                  </a:lnTo>
                  <a:lnTo>
                    <a:pt x="1256359" y="1534257"/>
                  </a:lnTo>
                  <a:close/>
                  <a:moveTo>
                    <a:pt x="1256359" y="1956654"/>
                  </a:moveTo>
                  <a:lnTo>
                    <a:pt x="1375231" y="1956654"/>
                  </a:lnTo>
                  <a:lnTo>
                    <a:pt x="1375231" y="1771599"/>
                  </a:lnTo>
                  <a:lnTo>
                    <a:pt x="1256359" y="1771599"/>
                  </a:lnTo>
                  <a:close/>
                  <a:moveTo>
                    <a:pt x="1250439" y="315966"/>
                  </a:moveTo>
                  <a:lnTo>
                    <a:pt x="1369311" y="315966"/>
                  </a:lnTo>
                  <a:lnTo>
                    <a:pt x="1369311" y="130911"/>
                  </a:lnTo>
                  <a:lnTo>
                    <a:pt x="1250439" y="130911"/>
                  </a:lnTo>
                  <a:close/>
                  <a:moveTo>
                    <a:pt x="1250439" y="553308"/>
                  </a:moveTo>
                  <a:lnTo>
                    <a:pt x="1369311" y="553308"/>
                  </a:lnTo>
                  <a:lnTo>
                    <a:pt x="1369311" y="368253"/>
                  </a:lnTo>
                  <a:lnTo>
                    <a:pt x="1250439" y="368253"/>
                  </a:lnTo>
                  <a:close/>
                  <a:moveTo>
                    <a:pt x="1242568" y="1014462"/>
                  </a:moveTo>
                  <a:lnTo>
                    <a:pt x="1361440" y="1014462"/>
                  </a:lnTo>
                  <a:lnTo>
                    <a:pt x="1361440" y="829407"/>
                  </a:lnTo>
                  <a:lnTo>
                    <a:pt x="1242568" y="829407"/>
                  </a:lnTo>
                  <a:close/>
                  <a:moveTo>
                    <a:pt x="1242568" y="1251804"/>
                  </a:moveTo>
                  <a:lnTo>
                    <a:pt x="1361440" y="1251804"/>
                  </a:lnTo>
                  <a:lnTo>
                    <a:pt x="1361440" y="1066749"/>
                  </a:lnTo>
                  <a:lnTo>
                    <a:pt x="1242568" y="1066749"/>
                  </a:lnTo>
                  <a:close/>
                  <a:moveTo>
                    <a:pt x="1052142" y="1719312"/>
                  </a:moveTo>
                  <a:lnTo>
                    <a:pt x="1171014" y="1719312"/>
                  </a:lnTo>
                  <a:lnTo>
                    <a:pt x="1171014" y="1534257"/>
                  </a:lnTo>
                  <a:lnTo>
                    <a:pt x="1052142" y="1534257"/>
                  </a:lnTo>
                  <a:close/>
                  <a:moveTo>
                    <a:pt x="1052142" y="1956654"/>
                  </a:moveTo>
                  <a:lnTo>
                    <a:pt x="1171014" y="1956654"/>
                  </a:lnTo>
                  <a:lnTo>
                    <a:pt x="1171014" y="1771599"/>
                  </a:lnTo>
                  <a:lnTo>
                    <a:pt x="1052142" y="1771599"/>
                  </a:lnTo>
                  <a:close/>
                  <a:moveTo>
                    <a:pt x="1040908" y="315966"/>
                  </a:moveTo>
                  <a:lnTo>
                    <a:pt x="1159780" y="315966"/>
                  </a:lnTo>
                  <a:lnTo>
                    <a:pt x="1159780" y="130911"/>
                  </a:lnTo>
                  <a:lnTo>
                    <a:pt x="1040908" y="130911"/>
                  </a:lnTo>
                  <a:close/>
                  <a:moveTo>
                    <a:pt x="1040908" y="553308"/>
                  </a:moveTo>
                  <a:lnTo>
                    <a:pt x="1159780" y="553308"/>
                  </a:lnTo>
                  <a:lnTo>
                    <a:pt x="1159780" y="368253"/>
                  </a:lnTo>
                  <a:lnTo>
                    <a:pt x="1040908" y="368253"/>
                  </a:lnTo>
                  <a:close/>
                  <a:moveTo>
                    <a:pt x="1038352" y="1014462"/>
                  </a:moveTo>
                  <a:lnTo>
                    <a:pt x="1157224" y="1014462"/>
                  </a:lnTo>
                  <a:lnTo>
                    <a:pt x="1157224" y="829407"/>
                  </a:lnTo>
                  <a:lnTo>
                    <a:pt x="1038352" y="829407"/>
                  </a:lnTo>
                  <a:close/>
                  <a:moveTo>
                    <a:pt x="1038352" y="1251804"/>
                  </a:moveTo>
                  <a:lnTo>
                    <a:pt x="1157224" y="1251804"/>
                  </a:lnTo>
                  <a:lnTo>
                    <a:pt x="1157224" y="1066749"/>
                  </a:lnTo>
                  <a:lnTo>
                    <a:pt x="1038352" y="1066749"/>
                  </a:lnTo>
                  <a:close/>
                  <a:moveTo>
                    <a:pt x="847926" y="1719312"/>
                  </a:moveTo>
                  <a:lnTo>
                    <a:pt x="966798" y="1719312"/>
                  </a:lnTo>
                  <a:lnTo>
                    <a:pt x="966798" y="1534257"/>
                  </a:lnTo>
                  <a:lnTo>
                    <a:pt x="847926" y="1534257"/>
                  </a:lnTo>
                  <a:close/>
                  <a:moveTo>
                    <a:pt x="847926" y="1956654"/>
                  </a:moveTo>
                  <a:lnTo>
                    <a:pt x="966798" y="1956654"/>
                  </a:lnTo>
                  <a:lnTo>
                    <a:pt x="966798" y="1771599"/>
                  </a:lnTo>
                  <a:lnTo>
                    <a:pt x="847926" y="1771599"/>
                  </a:lnTo>
                  <a:close/>
                  <a:moveTo>
                    <a:pt x="834136" y="1014462"/>
                  </a:moveTo>
                  <a:lnTo>
                    <a:pt x="953008" y="1014462"/>
                  </a:lnTo>
                  <a:lnTo>
                    <a:pt x="953008" y="829407"/>
                  </a:lnTo>
                  <a:lnTo>
                    <a:pt x="834136" y="829407"/>
                  </a:lnTo>
                  <a:close/>
                  <a:moveTo>
                    <a:pt x="834136" y="1251804"/>
                  </a:moveTo>
                  <a:lnTo>
                    <a:pt x="953008" y="1251804"/>
                  </a:lnTo>
                  <a:lnTo>
                    <a:pt x="953008" y="1066749"/>
                  </a:lnTo>
                  <a:lnTo>
                    <a:pt x="834136" y="1066749"/>
                  </a:lnTo>
                  <a:close/>
                  <a:moveTo>
                    <a:pt x="831377" y="315966"/>
                  </a:moveTo>
                  <a:lnTo>
                    <a:pt x="950249" y="315966"/>
                  </a:lnTo>
                  <a:lnTo>
                    <a:pt x="950249" y="130911"/>
                  </a:lnTo>
                  <a:lnTo>
                    <a:pt x="831377" y="130911"/>
                  </a:lnTo>
                  <a:close/>
                  <a:moveTo>
                    <a:pt x="831377" y="553308"/>
                  </a:moveTo>
                  <a:lnTo>
                    <a:pt x="950249" y="553308"/>
                  </a:lnTo>
                  <a:lnTo>
                    <a:pt x="950249" y="368253"/>
                  </a:lnTo>
                  <a:lnTo>
                    <a:pt x="831377" y="368253"/>
                  </a:lnTo>
                  <a:close/>
                  <a:moveTo>
                    <a:pt x="737560" y="1376363"/>
                  </a:moveTo>
                  <a:lnTo>
                    <a:pt x="737560" y="704850"/>
                  </a:lnTo>
                  <a:lnTo>
                    <a:pt x="1906013" y="704850"/>
                  </a:lnTo>
                  <a:lnTo>
                    <a:pt x="1906013" y="916252"/>
                  </a:lnTo>
                  <a:lnTo>
                    <a:pt x="1447226" y="916252"/>
                  </a:lnTo>
                  <a:lnTo>
                    <a:pt x="1447226" y="1164960"/>
                  </a:lnTo>
                  <a:lnTo>
                    <a:pt x="1906013" y="1164960"/>
                  </a:lnTo>
                  <a:lnTo>
                    <a:pt x="1906013" y="1376363"/>
                  </a:lnTo>
                  <a:close/>
                  <a:moveTo>
                    <a:pt x="643710" y="1719312"/>
                  </a:moveTo>
                  <a:lnTo>
                    <a:pt x="762582" y="1719312"/>
                  </a:lnTo>
                  <a:lnTo>
                    <a:pt x="762582" y="1534257"/>
                  </a:lnTo>
                  <a:lnTo>
                    <a:pt x="643710" y="1534257"/>
                  </a:lnTo>
                  <a:close/>
                  <a:moveTo>
                    <a:pt x="643710" y="1956654"/>
                  </a:moveTo>
                  <a:lnTo>
                    <a:pt x="762582" y="1956654"/>
                  </a:lnTo>
                  <a:lnTo>
                    <a:pt x="762582" y="1771599"/>
                  </a:lnTo>
                  <a:lnTo>
                    <a:pt x="643710" y="1771599"/>
                  </a:lnTo>
                  <a:close/>
                  <a:moveTo>
                    <a:pt x="621846" y="315966"/>
                  </a:moveTo>
                  <a:lnTo>
                    <a:pt x="740718" y="315966"/>
                  </a:lnTo>
                  <a:lnTo>
                    <a:pt x="740718" y="130911"/>
                  </a:lnTo>
                  <a:lnTo>
                    <a:pt x="621846" y="130911"/>
                  </a:lnTo>
                  <a:close/>
                  <a:moveTo>
                    <a:pt x="621846" y="553308"/>
                  </a:moveTo>
                  <a:lnTo>
                    <a:pt x="740718" y="553308"/>
                  </a:lnTo>
                  <a:lnTo>
                    <a:pt x="740718" y="368253"/>
                  </a:lnTo>
                  <a:lnTo>
                    <a:pt x="621846" y="368253"/>
                  </a:lnTo>
                  <a:close/>
                  <a:moveTo>
                    <a:pt x="467686" y="2081213"/>
                  </a:moveTo>
                  <a:lnTo>
                    <a:pt x="467686" y="1409701"/>
                  </a:lnTo>
                  <a:lnTo>
                    <a:pt x="1906013" y="1409701"/>
                  </a:lnTo>
                  <a:lnTo>
                    <a:pt x="1906013" y="1621103"/>
                  </a:lnTo>
                  <a:lnTo>
                    <a:pt x="1447226" y="1621103"/>
                  </a:lnTo>
                  <a:lnTo>
                    <a:pt x="1447226" y="1869810"/>
                  </a:lnTo>
                  <a:lnTo>
                    <a:pt x="1906013" y="1869810"/>
                  </a:lnTo>
                  <a:lnTo>
                    <a:pt x="1906013" y="2081213"/>
                  </a:lnTo>
                  <a:close/>
                  <a:moveTo>
                    <a:pt x="412315" y="315966"/>
                  </a:moveTo>
                  <a:lnTo>
                    <a:pt x="531187" y="315966"/>
                  </a:lnTo>
                  <a:lnTo>
                    <a:pt x="531187" y="130911"/>
                  </a:lnTo>
                  <a:lnTo>
                    <a:pt x="412315" y="130911"/>
                  </a:lnTo>
                  <a:close/>
                  <a:moveTo>
                    <a:pt x="412315" y="553308"/>
                  </a:moveTo>
                  <a:lnTo>
                    <a:pt x="531187" y="553308"/>
                  </a:lnTo>
                  <a:lnTo>
                    <a:pt x="531187" y="368253"/>
                  </a:lnTo>
                  <a:lnTo>
                    <a:pt x="412315" y="368253"/>
                  </a:lnTo>
                  <a:close/>
                  <a:moveTo>
                    <a:pt x="202784" y="315966"/>
                  </a:moveTo>
                  <a:lnTo>
                    <a:pt x="321656" y="315966"/>
                  </a:lnTo>
                  <a:lnTo>
                    <a:pt x="321656" y="130911"/>
                  </a:lnTo>
                  <a:lnTo>
                    <a:pt x="202784" y="130911"/>
                  </a:lnTo>
                  <a:close/>
                  <a:moveTo>
                    <a:pt x="202784" y="553308"/>
                  </a:moveTo>
                  <a:lnTo>
                    <a:pt x="321656" y="553308"/>
                  </a:lnTo>
                  <a:lnTo>
                    <a:pt x="321656" y="368253"/>
                  </a:lnTo>
                  <a:lnTo>
                    <a:pt x="202784" y="368253"/>
                  </a:lnTo>
                  <a:close/>
                  <a:moveTo>
                    <a:pt x="0" y="671512"/>
                  </a:moveTo>
                  <a:lnTo>
                    <a:pt x="0" y="0"/>
                  </a:lnTo>
                  <a:lnTo>
                    <a:pt x="1906013" y="0"/>
                  </a:lnTo>
                  <a:lnTo>
                    <a:pt x="1906013" y="671512"/>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572"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 name="TextBox 9"/>
          <p:cNvSpPr txBox="1"/>
          <p:nvPr/>
        </p:nvSpPr>
        <p:spPr>
          <a:xfrm>
            <a:off x="5760017" y="4619657"/>
            <a:ext cx="2371346" cy="607523"/>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Segoe UI"/>
              </a:rPr>
              <a:t>Benefits from new features</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Segoe UI"/>
              </a:rPr>
              <a:t>Begins broad deployment </a:t>
            </a:r>
          </a:p>
        </p:txBody>
      </p:sp>
      <p:sp>
        <p:nvSpPr>
          <p:cNvPr id="11" name="TextBox 10"/>
          <p:cNvSpPr txBox="1"/>
          <p:nvPr/>
        </p:nvSpPr>
        <p:spPr>
          <a:xfrm>
            <a:off x="5760014" y="3928966"/>
            <a:ext cx="2371349" cy="558279"/>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egoe UI Semibold" panose="020B0702040204020203" pitchFamily="34" charset="0"/>
                <a:cs typeface="Segoe UI Semibold" panose="020B0702040204020203" pitchFamily="34" charset="0"/>
              </a:rPr>
              <a:t>Information workers</a:t>
            </a:r>
          </a:p>
          <a:p>
            <a:pPr marL="0" marR="0" lvl="0" indent="0" algn="ctr" defTabSz="931857"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egoe UI Semibold" panose="020B0702040204020203" pitchFamily="34" charset="0"/>
                <a:cs typeface="Segoe UI Semibold" panose="020B0702040204020203" pitchFamily="34" charset="0"/>
              </a:rPr>
              <a:t>General population</a:t>
            </a:r>
          </a:p>
        </p:txBody>
      </p:sp>
      <p:sp>
        <p:nvSpPr>
          <p:cNvPr id="12" name="Rectangle 11"/>
          <p:cNvSpPr/>
          <p:nvPr/>
        </p:nvSpPr>
        <p:spPr bwMode="auto">
          <a:xfrm>
            <a:off x="8299333" y="2755017"/>
            <a:ext cx="2367191" cy="3442880"/>
          </a:xfrm>
          <a:prstGeom prst="rect">
            <a:avLst/>
          </a:prstGeom>
          <a:solidFill>
            <a:srgbClr val="D7D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Rectangle 12"/>
          <p:cNvSpPr/>
          <p:nvPr/>
        </p:nvSpPr>
        <p:spPr bwMode="auto">
          <a:xfrm>
            <a:off x="8299333" y="2617785"/>
            <a:ext cx="2367191" cy="671596"/>
          </a:xfrm>
          <a:prstGeom prst="rect">
            <a:avLst/>
          </a:prstGeom>
          <a:solidFill>
            <a:srgbClr val="9696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TextBox 13"/>
          <p:cNvSpPr txBox="1"/>
          <p:nvPr/>
        </p:nvSpPr>
        <p:spPr>
          <a:xfrm>
            <a:off x="8299328" y="2195793"/>
            <a:ext cx="2367196"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Long Term Servicing Branch</a:t>
            </a:r>
          </a:p>
        </p:txBody>
      </p:sp>
      <p:grpSp>
        <p:nvGrpSpPr>
          <p:cNvPr id="15" name="Group 14"/>
          <p:cNvGrpSpPr/>
          <p:nvPr/>
        </p:nvGrpSpPr>
        <p:grpSpPr>
          <a:xfrm>
            <a:off x="8977221" y="2763630"/>
            <a:ext cx="1011415" cy="1011415"/>
            <a:chOff x="9819906" y="3012672"/>
            <a:chExt cx="1188720" cy="1188720"/>
          </a:xfrm>
        </p:grpSpPr>
        <p:sp>
          <p:nvSpPr>
            <p:cNvPr id="16" name="Oval 15"/>
            <p:cNvSpPr/>
            <p:nvPr/>
          </p:nvSpPr>
          <p:spPr bwMode="auto">
            <a:xfrm>
              <a:off x="9819906" y="3012672"/>
              <a:ext cx="1188720" cy="1188720"/>
            </a:xfrm>
            <a:prstGeom prst="ellipse">
              <a:avLst/>
            </a:prstGeom>
            <a:solidFill>
              <a:srgbClr val="969696"/>
            </a:solidFill>
            <a:ln w="57150">
              <a:solidFill>
                <a:srgbClr val="D7D7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A6A6A6"/>
                </a:solidFill>
                <a:effectLst/>
                <a:uLnTx/>
                <a:uFillTx/>
                <a:latin typeface="Segoe UI"/>
                <a:ea typeface="Segoe UI" pitchFamily="34" charset="0"/>
                <a:cs typeface="Segoe UI" pitchFamily="34" charset="0"/>
              </a:endParaRPr>
            </a:p>
          </p:txBody>
        </p:sp>
        <p:sp>
          <p:nvSpPr>
            <p:cNvPr id="17" name="Block Arc 42"/>
            <p:cNvSpPr>
              <a:spLocks noChangeAspect="1"/>
            </p:cNvSpPr>
            <p:nvPr/>
          </p:nvSpPr>
          <p:spPr bwMode="auto">
            <a:xfrm>
              <a:off x="10248240" y="3359966"/>
              <a:ext cx="332051" cy="454007"/>
            </a:xfrm>
            <a:custGeom>
              <a:avLst/>
              <a:gdLst/>
              <a:ahLst/>
              <a:cxnLst/>
              <a:rect l="l" t="t" r="r" b="b"/>
              <a:pathLst>
                <a:path w="325440" h="438658">
                  <a:moveTo>
                    <a:pt x="162720" y="225575"/>
                  </a:moveTo>
                  <a:cubicBezTo>
                    <a:pt x="137075" y="225575"/>
                    <a:pt x="116286" y="246364"/>
                    <a:pt x="116286" y="272009"/>
                  </a:cubicBezTo>
                  <a:cubicBezTo>
                    <a:pt x="116286" y="289154"/>
                    <a:pt x="125578" y="304128"/>
                    <a:pt x="139782" y="311515"/>
                  </a:cubicBezTo>
                  <a:lnTo>
                    <a:pt x="139782" y="381528"/>
                  </a:lnTo>
                  <a:lnTo>
                    <a:pt x="185658" y="381528"/>
                  </a:lnTo>
                  <a:lnTo>
                    <a:pt x="185658" y="311515"/>
                  </a:lnTo>
                  <a:cubicBezTo>
                    <a:pt x="199862" y="304128"/>
                    <a:pt x="209154" y="289154"/>
                    <a:pt x="209154" y="272009"/>
                  </a:cubicBezTo>
                  <a:cubicBezTo>
                    <a:pt x="209154" y="246364"/>
                    <a:pt x="188365" y="225575"/>
                    <a:pt x="162720" y="225575"/>
                  </a:cubicBezTo>
                  <a:close/>
                  <a:moveTo>
                    <a:pt x="162639" y="55669"/>
                  </a:moveTo>
                  <a:cubicBezTo>
                    <a:pt x="123729" y="55324"/>
                    <a:pt x="89284" y="83101"/>
                    <a:pt x="78106" y="123838"/>
                  </a:cubicBezTo>
                  <a:cubicBezTo>
                    <a:pt x="73128" y="141979"/>
                    <a:pt x="73286" y="160837"/>
                    <a:pt x="78186" y="178164"/>
                  </a:cubicBezTo>
                  <a:lnTo>
                    <a:pt x="245519" y="178164"/>
                  </a:lnTo>
                  <a:cubicBezTo>
                    <a:pt x="250461" y="161286"/>
                    <a:pt x="250730" y="142890"/>
                    <a:pt x="246092" y="125102"/>
                  </a:cubicBezTo>
                  <a:cubicBezTo>
                    <a:pt x="235450" y="84284"/>
                    <a:pt x="201470" y="56013"/>
                    <a:pt x="162639" y="55669"/>
                  </a:cubicBezTo>
                  <a:close/>
                  <a:moveTo>
                    <a:pt x="163052" y="4"/>
                  </a:moveTo>
                  <a:cubicBezTo>
                    <a:pt x="226120" y="526"/>
                    <a:pt x="281437" y="44602"/>
                    <a:pt x="299267" y="108538"/>
                  </a:cubicBezTo>
                  <a:cubicBezTo>
                    <a:pt x="305741" y="131753"/>
                    <a:pt x="306725" y="155655"/>
                    <a:pt x="301193" y="178164"/>
                  </a:cubicBezTo>
                  <a:lnTo>
                    <a:pt x="325440" y="178164"/>
                  </a:lnTo>
                  <a:lnTo>
                    <a:pt x="325440" y="438658"/>
                  </a:lnTo>
                  <a:lnTo>
                    <a:pt x="0" y="438658"/>
                  </a:lnTo>
                  <a:lnTo>
                    <a:pt x="0" y="178164"/>
                  </a:lnTo>
                  <a:lnTo>
                    <a:pt x="22633" y="178164"/>
                  </a:lnTo>
                  <a:cubicBezTo>
                    <a:pt x="17015" y="154956"/>
                    <a:pt x="18187" y="130312"/>
                    <a:pt x="25180" y="106486"/>
                  </a:cubicBezTo>
                  <a:cubicBezTo>
                    <a:pt x="43889" y="42743"/>
                    <a:pt x="99904" y="-519"/>
                    <a:pt x="163052" y="4"/>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572" eaLnBrk="1" fontAlgn="base" latinLnBrk="0" hangingPunct="1">
                <a:lnSpc>
                  <a:spcPct val="100000"/>
                </a:lnSpc>
                <a:spcBef>
                  <a:spcPct val="0"/>
                </a:spcBef>
                <a:spcAft>
                  <a:spcPct val="0"/>
                </a:spcAft>
                <a:buClrTx/>
                <a:buSzTx/>
                <a:buFontTx/>
                <a:buNone/>
                <a:tabLst/>
                <a:defRPr/>
              </a:pPr>
              <a:endParaRPr kumimoji="0" lang="en-US" sz="1598" b="0" i="0" u="none" strike="noStrike" kern="0" cap="none" spc="0" normalizeH="0" baseline="0" noProof="0" dirty="0" err="1">
                <a:ln>
                  <a:noFill/>
                </a:ln>
                <a:solidFill>
                  <a:srgbClr val="00188F"/>
                </a:solidFill>
                <a:effectLst/>
                <a:uLnTx/>
                <a:uFillTx/>
                <a:latin typeface="Segoe UI"/>
                <a:ea typeface="Segoe UI" pitchFamily="34" charset="0"/>
                <a:cs typeface="Segoe UI" pitchFamily="34" charset="0"/>
              </a:endParaRPr>
            </a:p>
          </p:txBody>
        </p:sp>
      </p:grpSp>
      <p:sp>
        <p:nvSpPr>
          <p:cNvPr id="18" name="TextBox 17"/>
          <p:cNvSpPr txBox="1"/>
          <p:nvPr/>
        </p:nvSpPr>
        <p:spPr>
          <a:xfrm>
            <a:off x="8295174" y="4350250"/>
            <a:ext cx="2371349" cy="1293865"/>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Deploy for mission </a:t>
            </a:r>
            <a:br>
              <a:rPr kumimoji="0" lang="en-US" sz="1100" b="0" i="0" u="none" strike="noStrike" kern="0" cap="none" spc="0" normalizeH="0" baseline="0" noProof="0" dirty="0">
                <a:ln>
                  <a:noFill/>
                </a:ln>
                <a:solidFill>
                  <a:sysClr val="windowText" lastClr="000000"/>
                </a:solidFill>
                <a:effectLst/>
                <a:uLnTx/>
                <a:uFillTx/>
                <a:latin typeface="Segoe UI"/>
              </a:rPr>
            </a:br>
            <a:r>
              <a:rPr kumimoji="0" lang="en-US" sz="1100" b="0" i="0" u="none" strike="noStrike" kern="0" cap="none" spc="0" normalizeH="0" baseline="0" noProof="0" dirty="0">
                <a:ln>
                  <a:noFill/>
                </a:ln>
                <a:solidFill>
                  <a:sysClr val="windowText" lastClr="000000"/>
                </a:solidFill>
                <a:effectLst/>
                <a:uLnTx/>
                <a:uFillTx/>
                <a:latin typeface="Segoe UI"/>
              </a:rPr>
              <a:t>critical systems </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No need for frequent new features (or any sort of change)</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Too expensive for </a:t>
            </a:r>
            <a:br>
              <a:rPr kumimoji="0" lang="en-US" sz="1100" b="0" i="0" u="none" strike="noStrike" kern="0" cap="none" spc="0" normalizeH="0" baseline="0" noProof="0" dirty="0">
                <a:ln>
                  <a:noFill/>
                </a:ln>
                <a:solidFill>
                  <a:sysClr val="windowText" lastClr="000000"/>
                </a:solidFill>
                <a:effectLst/>
                <a:uLnTx/>
                <a:uFillTx/>
                <a:latin typeface="Segoe UI"/>
              </a:rPr>
            </a:br>
            <a:r>
              <a:rPr kumimoji="0" lang="en-US" sz="1100" b="0" i="0" u="none" strike="noStrike" kern="0" cap="none" spc="0" normalizeH="0" baseline="0" noProof="0" dirty="0">
                <a:ln>
                  <a:noFill/>
                </a:ln>
                <a:solidFill>
                  <a:sysClr val="windowText" lastClr="000000"/>
                </a:solidFill>
                <a:effectLst/>
                <a:uLnTx/>
                <a:uFillTx/>
                <a:latin typeface="Segoe UI"/>
              </a:rPr>
              <a:t>general population</a:t>
            </a:r>
          </a:p>
        </p:txBody>
      </p:sp>
      <p:sp>
        <p:nvSpPr>
          <p:cNvPr id="19" name="TextBox 18"/>
          <p:cNvSpPr txBox="1"/>
          <p:nvPr/>
        </p:nvSpPr>
        <p:spPr>
          <a:xfrm>
            <a:off x="8508563" y="3884032"/>
            <a:ext cx="2011045" cy="392080"/>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bold" panose="020B0702040204020203" pitchFamily="34" charset="0"/>
                <a:cs typeface="Segoe UI Semibold" panose="020B0702040204020203" pitchFamily="34" charset="0"/>
              </a:rPr>
              <a:t>Specialized systems</a:t>
            </a:r>
          </a:p>
        </p:txBody>
      </p:sp>
      <p:sp>
        <p:nvSpPr>
          <p:cNvPr id="20" name="Rectangle 19"/>
          <p:cNvSpPr/>
          <p:nvPr/>
        </p:nvSpPr>
        <p:spPr bwMode="auto">
          <a:xfrm>
            <a:off x="693850" y="2616954"/>
            <a:ext cx="2367191" cy="344288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bg1"/>
              </a:solidFill>
              <a:effectLst/>
              <a:uLnTx/>
              <a:uFillTx/>
              <a:latin typeface="Segoe UI"/>
              <a:ea typeface="Segoe UI" pitchFamily="34" charset="0"/>
              <a:cs typeface="Segoe UI" pitchFamily="34" charset="0"/>
            </a:endParaRPr>
          </a:p>
        </p:txBody>
      </p:sp>
      <p:sp>
        <p:nvSpPr>
          <p:cNvPr id="21" name="TextBox 20"/>
          <p:cNvSpPr txBox="1"/>
          <p:nvPr/>
        </p:nvSpPr>
        <p:spPr>
          <a:xfrm>
            <a:off x="693849" y="3380497"/>
            <a:ext cx="2358258" cy="1141516"/>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Specific feature and performance feedback</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Application compatibility validation</a:t>
            </a:r>
          </a:p>
          <a:p>
            <a:pPr marL="0" marR="0" lvl="0" indent="0" algn="ctr" defTabSz="931857" eaLnBrk="1" fontAlgn="auto" latinLnBrk="0" hangingPunct="1">
              <a:lnSpc>
                <a:spcPct val="90000"/>
              </a:lnSpc>
              <a:spcBef>
                <a:spcPts val="612"/>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Segoe UI"/>
            </a:endParaRPr>
          </a:p>
        </p:txBody>
      </p:sp>
      <p:sp>
        <p:nvSpPr>
          <p:cNvPr id="22" name="Rectangle 21"/>
          <p:cNvSpPr/>
          <p:nvPr/>
        </p:nvSpPr>
        <p:spPr bwMode="auto">
          <a:xfrm>
            <a:off x="693851" y="6052453"/>
            <a:ext cx="2367184" cy="145444"/>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TextBox 22"/>
          <p:cNvSpPr txBox="1"/>
          <p:nvPr/>
        </p:nvSpPr>
        <p:spPr>
          <a:xfrm>
            <a:off x="693849" y="2195792"/>
            <a:ext cx="2367186"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Windows Insider Preview Branch</a:t>
            </a:r>
          </a:p>
        </p:txBody>
      </p:sp>
      <p:grpSp>
        <p:nvGrpSpPr>
          <p:cNvPr id="24" name="Group 23"/>
          <p:cNvGrpSpPr/>
          <p:nvPr/>
        </p:nvGrpSpPr>
        <p:grpSpPr>
          <a:xfrm>
            <a:off x="1371738" y="5131848"/>
            <a:ext cx="1011415" cy="1011415"/>
            <a:chOff x="3570424" y="2184391"/>
            <a:chExt cx="1188888" cy="1188889"/>
          </a:xfrm>
          <a:solidFill>
            <a:srgbClr val="FFFFFF"/>
          </a:solidFill>
        </p:grpSpPr>
        <p:sp>
          <p:nvSpPr>
            <p:cNvPr id="25" name="Oval 24"/>
            <p:cNvSpPr/>
            <p:nvPr/>
          </p:nvSpPr>
          <p:spPr bwMode="auto">
            <a:xfrm>
              <a:off x="3570424" y="2184391"/>
              <a:ext cx="1188888" cy="1188889"/>
            </a:xfrm>
            <a:prstGeom prst="ellipse">
              <a:avLst/>
            </a:prstGeom>
            <a:solidFill>
              <a:srgbClr val="0078D7"/>
            </a:solidFill>
            <a:ln w="5715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Freeform 113"/>
            <p:cNvSpPr>
              <a:spLocks noChangeAspect="1" noEditPoints="1"/>
            </p:cNvSpPr>
            <p:nvPr/>
          </p:nvSpPr>
          <p:spPr bwMode="black">
            <a:xfrm>
              <a:off x="3916342" y="2523542"/>
              <a:ext cx="466444" cy="466632"/>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rgbClr val="FFFFFF"/>
            </a:solidFill>
            <a:ln w="31750">
              <a:noFill/>
              <a:prstDash val="solid"/>
            </a:ln>
            <a:extLst/>
          </p:spPr>
          <p:txBody>
            <a:bodyPr vert="horz" wrap="square" lIns="91383" tIns="45693" rIns="91383" bIns="45693" numCol="1" anchor="t" anchorCtr="0" compatLnSpc="1">
              <a:prstTxWarp prst="textNoShape">
                <a:avLst/>
              </a:prstTxWarp>
            </a:bodyPr>
            <a:lstStyle/>
            <a:p>
              <a:pPr marL="0" marR="0" lvl="0" indent="0" defTabSz="91365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a:endParaRPr>
            </a:p>
          </p:txBody>
        </p:sp>
      </p:grpSp>
      <p:sp>
        <p:nvSpPr>
          <p:cNvPr id="27" name="TextBox 26"/>
          <p:cNvSpPr txBox="1"/>
          <p:nvPr/>
        </p:nvSpPr>
        <p:spPr>
          <a:xfrm>
            <a:off x="693849" y="4707142"/>
            <a:ext cx="2358258" cy="392080"/>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Test machines, small pilots</a:t>
            </a:r>
          </a:p>
        </p:txBody>
      </p:sp>
      <p:sp>
        <p:nvSpPr>
          <p:cNvPr id="28" name="Rectangle 27"/>
          <p:cNvSpPr/>
          <p:nvPr/>
        </p:nvSpPr>
        <p:spPr bwMode="auto">
          <a:xfrm>
            <a:off x="3229011" y="2616948"/>
            <a:ext cx="2367191" cy="3442880"/>
          </a:xfrm>
          <a:prstGeom prst="rect">
            <a:avLst/>
          </a:prstGeom>
          <a:solidFill>
            <a:srgbClr val="D7D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TextBox 28"/>
          <p:cNvSpPr txBox="1"/>
          <p:nvPr/>
        </p:nvSpPr>
        <p:spPr>
          <a:xfrm>
            <a:off x="3224858" y="2195793"/>
            <a:ext cx="2367191"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Current Branch</a:t>
            </a:r>
          </a:p>
        </p:txBody>
      </p:sp>
      <p:sp>
        <p:nvSpPr>
          <p:cNvPr id="30" name="TextBox 29"/>
          <p:cNvSpPr txBox="1"/>
          <p:nvPr/>
        </p:nvSpPr>
        <p:spPr>
          <a:xfrm>
            <a:off x="3224858" y="3537354"/>
            <a:ext cx="2371341" cy="759873"/>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Deploy to appropriate audiences </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Test and prepare for broad deployment</a:t>
            </a:r>
          </a:p>
        </p:txBody>
      </p:sp>
      <p:sp>
        <p:nvSpPr>
          <p:cNvPr id="31" name="Rectangle 30"/>
          <p:cNvSpPr/>
          <p:nvPr/>
        </p:nvSpPr>
        <p:spPr bwMode="auto">
          <a:xfrm>
            <a:off x="3229011" y="5866194"/>
            <a:ext cx="2367188" cy="331703"/>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TextBox 31"/>
          <p:cNvSpPr txBox="1"/>
          <p:nvPr/>
        </p:nvSpPr>
        <p:spPr>
          <a:xfrm>
            <a:off x="3224858" y="4409144"/>
            <a:ext cx="2371341" cy="558279"/>
          </a:xfrm>
          <a:prstGeom prst="rect">
            <a:avLst/>
          </a:prstGeom>
          <a:noFill/>
        </p:spPr>
        <p:txBody>
          <a:bodyPr wrap="square" lIns="139811" tIns="111848" rIns="139811" bIns="111848" rtlCol="0">
            <a:spAutoFit/>
          </a:bodyPr>
          <a:lstStyle/>
          <a:p>
            <a:pPr marL="0" marR="0" lvl="0" indent="0" algn="ctr" defTabSz="931857" eaLnBrk="1" fontAlgn="base" latinLnBrk="0" hangingPunct="1">
              <a:lnSpc>
                <a:spcPct val="90000"/>
              </a:lnSpc>
              <a:spcBef>
                <a:spcPts val="612"/>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Early adopters, initial pilots, </a:t>
            </a:r>
            <a:b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b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IT devices</a:t>
            </a:r>
          </a:p>
        </p:txBody>
      </p:sp>
      <p:grpSp>
        <p:nvGrpSpPr>
          <p:cNvPr id="33" name="Group 32"/>
          <p:cNvGrpSpPr/>
          <p:nvPr/>
        </p:nvGrpSpPr>
        <p:grpSpPr>
          <a:xfrm>
            <a:off x="3906899" y="5003047"/>
            <a:ext cx="1011415" cy="1011415"/>
            <a:chOff x="4210018" y="2301996"/>
            <a:chExt cx="1188720" cy="1188720"/>
          </a:xfrm>
          <a:solidFill>
            <a:srgbClr val="0078D7"/>
          </a:solidFill>
        </p:grpSpPr>
        <p:sp>
          <p:nvSpPr>
            <p:cNvPr id="34" name="Oval 33"/>
            <p:cNvSpPr/>
            <p:nvPr/>
          </p:nvSpPr>
          <p:spPr bwMode="auto">
            <a:xfrm>
              <a:off x="4210018" y="2301996"/>
              <a:ext cx="1188720" cy="1188720"/>
            </a:xfrm>
            <a:prstGeom prst="ellipse">
              <a:avLst/>
            </a:prstGeom>
            <a:grpFill/>
            <a:ln w="57150">
              <a:solidFill>
                <a:srgbClr val="D7D7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Freeform 48"/>
            <p:cNvSpPr>
              <a:spLocks noChangeAspect="1"/>
            </p:cNvSpPr>
            <p:nvPr/>
          </p:nvSpPr>
          <p:spPr bwMode="black">
            <a:xfrm>
              <a:off x="4546181" y="2671589"/>
              <a:ext cx="512127" cy="449534"/>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rgbClr val="FFFFFF"/>
            </a:solidFill>
            <a:ln>
              <a:solidFill>
                <a:srgbClr val="FFFFFF"/>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5" tIns="143331" rIns="179165" bIns="143331" numCol="1" spcCol="0" rtlCol="0" fromWordArt="0" anchor="t" anchorCtr="0" forceAA="0" compatLnSpc="1">
              <a:prstTxWarp prst="textNoShape">
                <a:avLst/>
              </a:prstTxWarp>
              <a:noAutofit/>
            </a:bodyPr>
            <a:lstStyle/>
            <a:p>
              <a:pPr marL="0" marR="0" lvl="0" indent="0" algn="ctr" defTabSz="91339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6" name="TextBox 35"/>
          <p:cNvSpPr txBox="1"/>
          <p:nvPr/>
        </p:nvSpPr>
        <p:spPr>
          <a:xfrm>
            <a:off x="561960" y="6247201"/>
            <a:ext cx="2011042" cy="391823"/>
          </a:xfrm>
          <a:prstGeom prst="rect">
            <a:avLst/>
          </a:prstGeom>
          <a:noFill/>
        </p:spPr>
        <p:txBody>
          <a:bodyPr wrap="square" lIns="139811" tIns="111848" rIns="139811" bIns="111848" rtlCol="0">
            <a:spAutoFit/>
          </a:bodyPr>
          <a:lstStyle/>
          <a:p>
            <a:pPr marL="0" marR="0" lvl="0" indent="0" defTabSz="931857" eaLnBrk="1" fontAlgn="auto" latinLnBrk="0" hangingPunct="1">
              <a:lnSpc>
                <a:spcPct val="90000"/>
              </a:lnSpc>
              <a:spcBef>
                <a:spcPts val="612"/>
              </a:spcBef>
              <a:spcAft>
                <a:spcPts val="0"/>
              </a:spcAft>
              <a:buClrTx/>
              <a:buSzTx/>
              <a:buFontTx/>
              <a:buNone/>
              <a:tabLst/>
              <a:defRPr/>
            </a:pPr>
            <a:r>
              <a:rPr kumimoji="0" lang="en-US" sz="1198" b="1" i="0" u="none" strike="noStrike" kern="0" cap="none" spc="0" normalizeH="0" baseline="0" noProof="0" dirty="0">
                <a:ln>
                  <a:noFill/>
                </a:ln>
                <a:solidFill>
                  <a:schemeClr val="accent1"/>
                </a:solidFill>
                <a:effectLst/>
                <a:uLnTx/>
                <a:uFillTx/>
                <a:latin typeface="Segoe UI"/>
              </a:rPr>
              <a:t>STAGE</a:t>
            </a:r>
          </a:p>
        </p:txBody>
      </p:sp>
      <p:sp>
        <p:nvSpPr>
          <p:cNvPr id="37" name="TextBox 36"/>
          <p:cNvSpPr txBox="1"/>
          <p:nvPr/>
        </p:nvSpPr>
        <p:spPr>
          <a:xfrm rot="16200000">
            <a:off x="-564055" y="5104990"/>
            <a:ext cx="2011045" cy="391823"/>
          </a:xfrm>
          <a:prstGeom prst="rect">
            <a:avLst/>
          </a:prstGeom>
          <a:noFill/>
        </p:spPr>
        <p:txBody>
          <a:bodyPr wrap="square" lIns="139811" tIns="111848" rIns="139811" bIns="111848" rtlCol="0">
            <a:spAutoFit/>
          </a:bodyPr>
          <a:lstStyle/>
          <a:p>
            <a:pPr marL="0" marR="0" lvl="0" indent="0" defTabSz="931857" eaLnBrk="1" fontAlgn="auto" latinLnBrk="0" hangingPunct="1">
              <a:lnSpc>
                <a:spcPct val="90000"/>
              </a:lnSpc>
              <a:spcBef>
                <a:spcPts val="612"/>
              </a:spcBef>
              <a:spcAft>
                <a:spcPts val="0"/>
              </a:spcAft>
              <a:buClrTx/>
              <a:buSzTx/>
              <a:buFontTx/>
              <a:buNone/>
              <a:tabLst/>
              <a:defRPr/>
            </a:pPr>
            <a:r>
              <a:rPr kumimoji="0" lang="en-US" sz="1198" b="1" i="0" u="none" strike="noStrike" kern="0" cap="none" spc="0" normalizeH="0" baseline="0" noProof="0" dirty="0">
                <a:ln>
                  <a:noFill/>
                </a:ln>
                <a:solidFill>
                  <a:schemeClr val="accent1"/>
                </a:solidFill>
                <a:effectLst/>
                <a:uLnTx/>
                <a:uFillTx/>
                <a:latin typeface="Segoe UI"/>
              </a:rPr>
              <a:t>NUMBER OF DEVICES</a:t>
            </a:r>
          </a:p>
        </p:txBody>
      </p:sp>
      <p:grpSp>
        <p:nvGrpSpPr>
          <p:cNvPr id="47" name="Group 46"/>
          <p:cNvGrpSpPr/>
          <p:nvPr/>
        </p:nvGrpSpPr>
        <p:grpSpPr>
          <a:xfrm>
            <a:off x="685624" y="2738130"/>
            <a:ext cx="10058400" cy="3474720"/>
            <a:chOff x="685624" y="2738130"/>
            <a:chExt cx="10058400" cy="3474720"/>
          </a:xfrm>
        </p:grpSpPr>
        <p:cxnSp>
          <p:nvCxnSpPr>
            <p:cNvPr id="38" name="Straight Connector 37"/>
            <p:cNvCxnSpPr/>
            <p:nvPr/>
          </p:nvCxnSpPr>
          <p:spPr>
            <a:xfrm>
              <a:off x="685624" y="6203340"/>
              <a:ext cx="10058400" cy="1"/>
            </a:xfrm>
            <a:prstGeom prst="line">
              <a:avLst/>
            </a:prstGeom>
            <a:ln w="19050">
              <a:solidFill>
                <a:srgbClr val="52525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626" y="2738130"/>
              <a:ext cx="1" cy="3474720"/>
            </a:xfrm>
            <a:prstGeom prst="line">
              <a:avLst/>
            </a:prstGeom>
            <a:ln w="19050">
              <a:solidFill>
                <a:srgbClr val="52525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802393" y="6272946"/>
            <a:ext cx="2011041" cy="340059"/>
            <a:chOff x="3007182" y="6075106"/>
            <a:chExt cx="2363589" cy="399675"/>
          </a:xfrm>
        </p:grpSpPr>
        <p:sp>
          <p:nvSpPr>
            <p:cNvPr id="41" name="TextBox 40"/>
            <p:cNvSpPr txBox="1"/>
            <p:nvPr/>
          </p:nvSpPr>
          <p:spPr>
            <a:xfrm>
              <a:off x="3007182" y="6082636"/>
              <a:ext cx="2363589" cy="392145"/>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98" b="0" i="0" u="none" strike="noStrike" kern="0" cap="none" spc="0" normalizeH="0" baseline="0" noProof="0" dirty="0">
                  <a:ln>
                    <a:noFill/>
                  </a:ln>
                  <a:solidFill>
                    <a:schemeClr val="accent1"/>
                  </a:solidFill>
                  <a:effectLst/>
                  <a:uLnTx/>
                  <a:uFillTx/>
                  <a:latin typeface="Segoe UI"/>
                </a:rPr>
                <a:t>Release</a:t>
              </a:r>
            </a:p>
          </p:txBody>
        </p:sp>
        <p:cxnSp>
          <p:nvCxnSpPr>
            <p:cNvPr id="42" name="Elbow Connector 41"/>
            <p:cNvCxnSpPr/>
            <p:nvPr/>
          </p:nvCxnSpPr>
          <p:spPr>
            <a:xfrm rot="16200000" flipV="1">
              <a:off x="3698152" y="6102711"/>
              <a:ext cx="203602" cy="148392"/>
            </a:xfrm>
            <a:prstGeom prst="bentConnector3">
              <a:avLst>
                <a:gd name="adj1" fmla="val 4188"/>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0964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125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125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par>
                          <p:cTn id="66" fill="hold">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10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par>
                          <p:cTn id="87" fill="hold">
                            <p:stCondLst>
                              <p:cond delay="500"/>
                            </p:stCondLst>
                            <p:childTnLst>
                              <p:par>
                                <p:cTn id="88" presetID="22" presetClass="entr" presetSubtype="4"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down)">
                                      <p:cBhvr>
                                        <p:cTn id="9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11" grpId="0"/>
      <p:bldP spid="12" grpId="0" animBg="1"/>
      <p:bldP spid="13" grpId="0" animBg="1"/>
      <p:bldP spid="14" grpId="0"/>
      <p:bldP spid="18" grpId="0"/>
      <p:bldP spid="19" grpId="0"/>
      <p:bldP spid="20" grpId="0" animBg="1"/>
      <p:bldP spid="21" grpId="0"/>
      <p:bldP spid="22" grpId="0" animBg="1"/>
      <p:bldP spid="23" grpId="0"/>
      <p:bldP spid="27" grpId="0"/>
      <p:bldP spid="28" grpId="0" animBg="1"/>
      <p:bldP spid="29" grpId="0"/>
      <p:bldP spid="30" grpId="0"/>
      <p:bldP spid="31" grpId="0" animBg="1"/>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8736" y="1792332"/>
            <a:ext cx="7971506" cy="1234265"/>
            <a:chOff x="408736" y="1792332"/>
            <a:chExt cx="7971506" cy="1234265"/>
          </a:xfrm>
        </p:grpSpPr>
        <p:sp>
          <p:nvSpPr>
            <p:cNvPr id="15" name="Rectangle 14"/>
            <p:cNvSpPr/>
            <p:nvPr/>
          </p:nvSpPr>
          <p:spPr bwMode="auto">
            <a:xfrm>
              <a:off x="408736" y="1792332"/>
              <a:ext cx="1828541" cy="1234265"/>
            </a:xfrm>
            <a:prstGeom prst="rect">
              <a:avLst/>
            </a:prstGeom>
            <a:solidFill>
              <a:schemeClr val="accent2">
                <a:alpha val="8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37141" rIns="91427" bIns="91427"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Create Deployment Groups</a:t>
              </a:r>
            </a:p>
          </p:txBody>
        </p:sp>
        <p:sp>
          <p:nvSpPr>
            <p:cNvPr id="23" name="TextBox 22"/>
            <p:cNvSpPr txBox="1"/>
            <p:nvPr/>
          </p:nvSpPr>
          <p:spPr>
            <a:xfrm>
              <a:off x="2295824" y="1994127"/>
              <a:ext cx="608441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rPr>
                <a:t>Set deployment groups of Win10 devices to consume Security and Feature Updates at staggered intervals</a:t>
              </a:r>
            </a:p>
          </p:txBody>
        </p:sp>
      </p:grpSp>
      <p:pic>
        <p:nvPicPr>
          <p:cNvPr id="2" name="Picture 1"/>
          <p:cNvPicPr>
            <a:picLocks noChangeAspect="1"/>
          </p:cNvPicPr>
          <p:nvPr/>
        </p:nvPicPr>
        <p:blipFill>
          <a:blip r:embed="rId3"/>
          <a:stretch>
            <a:fillRect/>
          </a:stretch>
        </p:blipFill>
        <p:spPr>
          <a:xfrm>
            <a:off x="8464550" y="0"/>
            <a:ext cx="3971925" cy="6991350"/>
          </a:xfrm>
          <a:prstGeom prst="rect">
            <a:avLst/>
          </a:prstGeom>
        </p:spPr>
      </p:pic>
      <p:sp>
        <p:nvSpPr>
          <p:cNvPr id="3" name="Title 2"/>
          <p:cNvSpPr>
            <a:spLocks noGrp="1"/>
          </p:cNvSpPr>
          <p:nvPr>
            <p:ph type="title"/>
          </p:nvPr>
        </p:nvSpPr>
        <p:spPr>
          <a:xfrm>
            <a:off x="394902" y="297138"/>
            <a:ext cx="7194935" cy="917444"/>
          </a:xfrm>
        </p:spPr>
        <p:txBody>
          <a:bodyPr/>
          <a:lstStyle/>
          <a:p>
            <a:r>
              <a:rPr lang="en-US" sz="3999" dirty="0"/>
              <a:t>Windows Update for Business Workflow</a:t>
            </a:r>
            <a:br>
              <a:rPr lang="en-US" sz="3999" dirty="0"/>
            </a:br>
            <a:endParaRPr lang="en-US" sz="2400" dirty="0">
              <a:solidFill>
                <a:schemeClr val="bg2">
                  <a:lumMod val="25000"/>
                </a:schemeClr>
              </a:solidFill>
            </a:endParaRPr>
          </a:p>
        </p:txBody>
      </p:sp>
      <p:grpSp>
        <p:nvGrpSpPr>
          <p:cNvPr id="5" name="Group 4"/>
          <p:cNvGrpSpPr/>
          <p:nvPr/>
        </p:nvGrpSpPr>
        <p:grpSpPr>
          <a:xfrm>
            <a:off x="408737" y="3406084"/>
            <a:ext cx="7086613" cy="1234265"/>
            <a:chOff x="408737" y="3406084"/>
            <a:chExt cx="7086613" cy="1234265"/>
          </a:xfrm>
        </p:grpSpPr>
        <p:sp>
          <p:nvSpPr>
            <p:cNvPr id="7" name="Rectangle 6"/>
            <p:cNvSpPr/>
            <p:nvPr/>
          </p:nvSpPr>
          <p:spPr bwMode="auto">
            <a:xfrm>
              <a:off x="408737" y="3406084"/>
              <a:ext cx="1828541" cy="1234265"/>
            </a:xfrm>
            <a:prstGeom prst="rect">
              <a:avLst/>
            </a:prstGeom>
            <a:solidFill>
              <a:schemeClr val="accent2">
                <a:alpha val="8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37141" rIns="91427" bIns="91427"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Maintain control as updates deploy</a:t>
              </a:r>
            </a:p>
          </p:txBody>
        </p:sp>
        <p:sp>
          <p:nvSpPr>
            <p:cNvPr id="8" name="TextBox 7"/>
            <p:cNvSpPr txBox="1"/>
            <p:nvPr/>
          </p:nvSpPr>
          <p:spPr>
            <a:xfrm>
              <a:off x="2371390" y="3602449"/>
              <a:ext cx="512396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Segoe UI Semilight" panose="020B0402040204020203" pitchFamily="34" charset="0"/>
                  <a:cs typeface="Segoe UI Semilight" panose="020B0402040204020203" pitchFamily="34" charset="0"/>
                </a:rPr>
                <a:t>Feature and Quality updates can be paused, allowing time to address any issues identified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Semilight" panose="020B0402040204020203" pitchFamily="34" charset="0"/>
                <a:cs typeface="Segoe UI Semilight" panose="020B0402040204020203" pitchFamily="34" charset="0"/>
              </a:endParaRPr>
            </a:p>
          </p:txBody>
        </p:sp>
      </p:grpSp>
      <p:grpSp>
        <p:nvGrpSpPr>
          <p:cNvPr id="6" name="Group 5"/>
          <p:cNvGrpSpPr/>
          <p:nvPr/>
        </p:nvGrpSpPr>
        <p:grpSpPr>
          <a:xfrm>
            <a:off x="408736" y="4984903"/>
            <a:ext cx="7556308" cy="1234265"/>
            <a:chOff x="408736" y="4984903"/>
            <a:chExt cx="7556308" cy="1234265"/>
          </a:xfrm>
        </p:grpSpPr>
        <p:sp>
          <p:nvSpPr>
            <p:cNvPr id="13" name="Rectangle 12"/>
            <p:cNvSpPr/>
            <p:nvPr/>
          </p:nvSpPr>
          <p:spPr bwMode="auto">
            <a:xfrm>
              <a:off x="408736" y="4984903"/>
              <a:ext cx="1828541" cy="1234265"/>
            </a:xfrm>
            <a:prstGeom prst="rect">
              <a:avLst/>
            </a:prstGeom>
            <a:solidFill>
              <a:schemeClr val="accent2">
                <a:alpha val="8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37141" rIns="91427" bIns="91427"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Scale with network optimizations</a:t>
              </a:r>
            </a:p>
          </p:txBody>
        </p:sp>
        <p:sp>
          <p:nvSpPr>
            <p:cNvPr id="14" name="TextBox 13"/>
            <p:cNvSpPr txBox="1"/>
            <p:nvPr/>
          </p:nvSpPr>
          <p:spPr>
            <a:xfrm>
              <a:off x="2371390" y="5140370"/>
              <a:ext cx="5593654"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323B51"/>
                </a:buClr>
                <a:buSzTx/>
                <a:buFontTx/>
                <a:buNone/>
                <a:tabLst/>
                <a:defRPr/>
              </a:pPr>
              <a:r>
                <a:rPr kumimoji="0" lang="en-US" sz="1800" b="0" i="0" u="none" strike="noStrike" kern="0" cap="none" spc="0" normalizeH="0" baseline="0" noProof="0" dirty="0">
                  <a:ln>
                    <a:noFill/>
                  </a:ln>
                  <a:solidFill>
                    <a:srgbClr val="505050"/>
                  </a:solidFill>
                  <a:effectLst/>
                  <a:uLnTx/>
                  <a:uFillTx/>
                  <a:latin typeface="Segoe UI Semilight" panose="020B0402040204020203" pitchFamily="34" charset="0"/>
                  <a:cs typeface="Segoe UI Semilight" panose="020B0402040204020203" pitchFamily="34" charset="0"/>
                </a:rPr>
                <a:t>Delivery Optimization (DO) allows for smart peer-to-peer download of updates.  Dual Scan allows for integration with existing WSUS infrastructure</a:t>
              </a:r>
            </a:p>
          </p:txBody>
        </p:sp>
      </p:grpSp>
      <p:sp>
        <p:nvSpPr>
          <p:cNvPr id="17" name="TextBox 16"/>
          <p:cNvSpPr txBox="1"/>
          <p:nvPr/>
        </p:nvSpPr>
        <p:spPr>
          <a:xfrm>
            <a:off x="-89506" y="6449760"/>
            <a:ext cx="2626553"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chemeClr val="tx1">
                    <a:lumMod val="60000"/>
                    <a:lumOff val="40000"/>
                  </a:schemeClr>
                </a:solidFill>
                <a:effectLst/>
                <a:uLnTx/>
                <a:uFillTx/>
              </a:rPr>
              <a:t>Microsoft Confidential</a:t>
            </a:r>
          </a:p>
        </p:txBody>
      </p:sp>
    </p:spTree>
    <p:extLst>
      <p:ext uri="{BB962C8B-B14F-4D97-AF65-F5344CB8AC3E}">
        <p14:creationId xmlns:p14="http://schemas.microsoft.com/office/powerpoint/2010/main" val="2627709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6984157" y="650055"/>
            <a:ext cx="3352800" cy="2416810"/>
          </a:xfrm>
          <a:prstGeom prst="rect">
            <a:avLst/>
          </a:prstGeom>
          <a:ln w="12700">
            <a:solidFill>
              <a:schemeClr val="tx2">
                <a:lumMod val="60000"/>
                <a:lumOff val="40000"/>
              </a:schemeClr>
            </a:solidFill>
          </a:ln>
          <a:effectLst>
            <a:outerShdw blurRad="50800" dist="38100" dir="2700000" algn="tl" rotWithShape="0">
              <a:prstClr val="black">
                <a:alpha val="40000"/>
              </a:prstClr>
            </a:outerShdw>
          </a:effectLst>
        </p:spPr>
      </p:pic>
      <p:sp>
        <p:nvSpPr>
          <p:cNvPr id="55"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 name="Group 1"/>
          <p:cNvGrpSpPr/>
          <p:nvPr/>
        </p:nvGrpSpPr>
        <p:grpSpPr>
          <a:xfrm>
            <a:off x="3032034" y="1828487"/>
            <a:ext cx="3649687" cy="1242420"/>
            <a:chOff x="3032034" y="1828487"/>
            <a:chExt cx="3649687" cy="1242420"/>
          </a:xfrm>
        </p:grpSpPr>
        <p:grpSp>
          <p:nvGrpSpPr>
            <p:cNvPr id="10" name="Group 9"/>
            <p:cNvGrpSpPr/>
            <p:nvPr/>
          </p:nvGrpSpPr>
          <p:grpSpPr>
            <a:xfrm>
              <a:off x="3032034" y="2005865"/>
              <a:ext cx="3649687" cy="1065042"/>
              <a:chOff x="2198907" y="1966716"/>
              <a:chExt cx="3578448" cy="1044255"/>
            </a:xfrm>
          </p:grpSpPr>
          <p:cxnSp>
            <p:nvCxnSpPr>
              <p:cNvPr id="81" name="Straight Connector 80"/>
              <p:cNvCxnSpPr/>
              <p:nvPr/>
            </p:nvCxnSpPr>
            <p:spPr>
              <a:xfrm>
                <a:off x="2198907" y="2376082"/>
                <a:ext cx="146880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6"/>
                <a:ext cx="2054673" cy="1044255"/>
              </a:xfrm>
              <a:prstGeom prst="roundRect">
                <a:avLst/>
              </a:prstGeom>
              <a:solidFill>
                <a:schemeClr val="accent1">
                  <a:lumMod val="20000"/>
                  <a:lumOff val="80000"/>
                  <a:alpha val="83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3"/>
              <a:stretch>
                <a:fillRect/>
              </a:stretch>
            </p:blipFill>
            <p:spPr>
              <a:xfrm>
                <a:off x="3828020" y="2067277"/>
                <a:ext cx="788638" cy="797141"/>
              </a:xfrm>
              <a:prstGeom prst="rect">
                <a:avLst/>
              </a:prstGeom>
            </p:spPr>
          </p:pic>
          <p:pic>
            <p:nvPicPr>
              <p:cNvPr id="29" name="Picture 28"/>
              <p:cNvPicPr>
                <a:picLocks noChangeAspect="1"/>
              </p:cNvPicPr>
              <p:nvPr/>
            </p:nvPicPr>
            <p:blipFill>
              <a:blip r:embed="rId4"/>
              <a:stretch>
                <a:fillRect/>
              </a:stretch>
            </p:blipFill>
            <p:spPr>
              <a:xfrm>
                <a:off x="4721997" y="2127065"/>
                <a:ext cx="796526" cy="765571"/>
              </a:xfrm>
              <a:prstGeom prst="rect">
                <a:avLst/>
              </a:prstGeom>
            </p:spPr>
          </p:pic>
        </p:grpSp>
        <p:sp>
          <p:nvSpPr>
            <p:cNvPr id="3" name="TextBox 2"/>
            <p:cNvSpPr txBox="1"/>
            <p:nvPr/>
          </p:nvSpPr>
          <p:spPr>
            <a:xfrm>
              <a:off x="3166106" y="1828487"/>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grpSp>
      <p:grpSp>
        <p:nvGrpSpPr>
          <p:cNvPr id="6" name="Group 5"/>
          <p:cNvGrpSpPr/>
          <p:nvPr/>
        </p:nvGrpSpPr>
        <p:grpSpPr>
          <a:xfrm>
            <a:off x="3032034" y="3148167"/>
            <a:ext cx="5998593" cy="1632699"/>
            <a:chOff x="3032034" y="3148167"/>
            <a:chExt cx="5998593" cy="1632699"/>
          </a:xfrm>
        </p:grpSpPr>
        <p:grpSp>
          <p:nvGrpSpPr>
            <p:cNvPr id="9" name="Group 8"/>
            <p:cNvGrpSpPr/>
            <p:nvPr/>
          </p:nvGrpSpPr>
          <p:grpSpPr>
            <a:xfrm>
              <a:off x="3032034" y="3715824"/>
              <a:ext cx="5998593" cy="1065042"/>
              <a:chOff x="2971988" y="3643296"/>
              <a:chExt cx="5881507" cy="1044254"/>
            </a:xfrm>
          </p:grpSpPr>
          <p:cxnSp>
            <p:nvCxnSpPr>
              <p:cNvPr id="62" name="Straight Connector 61"/>
              <p:cNvCxnSpPr/>
              <p:nvPr/>
            </p:nvCxnSpPr>
            <p:spPr>
              <a:xfrm>
                <a:off x="2971988" y="4090073"/>
                <a:ext cx="14514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427101" y="3643296"/>
                <a:ext cx="4426394"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3"/>
              <a:stretch>
                <a:fillRect/>
              </a:stretch>
            </p:blipFill>
            <p:spPr>
              <a:xfrm>
                <a:off x="4546244" y="3723677"/>
                <a:ext cx="788638" cy="797140"/>
              </a:xfrm>
              <a:prstGeom prst="rect">
                <a:avLst/>
              </a:prstGeom>
            </p:spPr>
          </p:pic>
          <p:pic>
            <p:nvPicPr>
              <p:cNvPr id="37" name="Picture 36"/>
              <p:cNvPicPr>
                <a:picLocks noChangeAspect="1"/>
              </p:cNvPicPr>
              <p:nvPr/>
            </p:nvPicPr>
            <p:blipFill>
              <a:blip r:embed="rId4"/>
              <a:stretch>
                <a:fillRect/>
              </a:stretch>
            </p:blipFill>
            <p:spPr>
              <a:xfrm>
                <a:off x="5494859" y="3770514"/>
                <a:ext cx="796526" cy="765571"/>
              </a:xfrm>
              <a:prstGeom prst="rect">
                <a:avLst/>
              </a:prstGeom>
            </p:spPr>
          </p:pic>
          <p:pic>
            <p:nvPicPr>
              <p:cNvPr id="39" name="Picture 38"/>
              <p:cNvPicPr>
                <a:picLocks noChangeAspect="1"/>
              </p:cNvPicPr>
              <p:nvPr/>
            </p:nvPicPr>
            <p:blipFill>
              <a:blip r:embed="rId3"/>
              <a:stretch>
                <a:fillRect/>
              </a:stretch>
            </p:blipFill>
            <p:spPr>
              <a:xfrm>
                <a:off x="6948378" y="3761102"/>
                <a:ext cx="788638" cy="797140"/>
              </a:xfrm>
              <a:prstGeom prst="rect">
                <a:avLst/>
              </a:prstGeom>
            </p:spPr>
          </p:pic>
          <p:pic>
            <p:nvPicPr>
              <p:cNvPr id="40" name="Picture 39"/>
              <p:cNvPicPr>
                <a:picLocks noChangeAspect="1"/>
              </p:cNvPicPr>
              <p:nvPr/>
            </p:nvPicPr>
            <p:blipFill>
              <a:blip r:embed="rId4"/>
              <a:stretch>
                <a:fillRect/>
              </a:stretch>
            </p:blipFill>
            <p:spPr>
              <a:xfrm>
                <a:off x="7851088" y="3792671"/>
                <a:ext cx="796526" cy="765571"/>
              </a:xfrm>
              <a:prstGeom prst="rect">
                <a:avLst/>
              </a:prstGeom>
            </p:spPr>
          </p:pic>
          <p:pic>
            <p:nvPicPr>
              <p:cNvPr id="57" name="Picture 56"/>
              <p:cNvPicPr>
                <a:picLocks noChangeAspect="1"/>
              </p:cNvPicPr>
              <p:nvPr/>
            </p:nvPicPr>
            <p:blipFill>
              <a:blip r:embed="rId4"/>
              <a:stretch>
                <a:fillRect/>
              </a:stretch>
            </p:blipFill>
            <p:spPr>
              <a:xfrm>
                <a:off x="6246152" y="3776886"/>
                <a:ext cx="796526" cy="765571"/>
              </a:xfrm>
              <a:prstGeom prst="rect">
                <a:avLst/>
              </a:prstGeom>
            </p:spPr>
          </p:pic>
        </p:grpSp>
        <p:grpSp>
          <p:nvGrpSpPr>
            <p:cNvPr id="4" name="Group 3"/>
            <p:cNvGrpSpPr/>
            <p:nvPr/>
          </p:nvGrpSpPr>
          <p:grpSpPr>
            <a:xfrm>
              <a:off x="3116178" y="3148167"/>
              <a:ext cx="1364209" cy="1331160"/>
              <a:chOff x="3116178" y="3148167"/>
              <a:chExt cx="1364209" cy="1331160"/>
            </a:xfrm>
          </p:grpSpPr>
          <p:pic>
            <p:nvPicPr>
              <p:cNvPr id="54" name="Picture 53"/>
              <p:cNvPicPr>
                <a:picLocks noChangeAspect="1"/>
              </p:cNvPicPr>
              <p:nvPr/>
            </p:nvPicPr>
            <p:blipFill>
              <a:blip r:embed="rId5"/>
              <a:stretch>
                <a:fillRect/>
              </a:stretch>
            </p:blipFill>
            <p:spPr>
              <a:xfrm>
                <a:off x="3478196" y="3887827"/>
                <a:ext cx="591500" cy="591500"/>
              </a:xfrm>
              <a:prstGeom prst="rect">
                <a:avLst/>
              </a:prstGeom>
            </p:spPr>
          </p:pic>
          <p:sp>
            <p:nvSpPr>
              <p:cNvPr id="46" name="TextBox 45"/>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grpSp>
      <p:grpSp>
        <p:nvGrpSpPr>
          <p:cNvPr id="13" name="Group 12"/>
          <p:cNvGrpSpPr/>
          <p:nvPr/>
        </p:nvGrpSpPr>
        <p:grpSpPr>
          <a:xfrm>
            <a:off x="3035551" y="4916020"/>
            <a:ext cx="7541424" cy="1685529"/>
            <a:chOff x="3035551" y="4916020"/>
            <a:chExt cx="7541424" cy="1685529"/>
          </a:xfrm>
        </p:grpSpPr>
        <p:grpSp>
          <p:nvGrpSpPr>
            <p:cNvPr id="11" name="Group 10"/>
            <p:cNvGrpSpPr/>
            <p:nvPr/>
          </p:nvGrpSpPr>
          <p:grpSpPr>
            <a:xfrm>
              <a:off x="3035551" y="5536507"/>
              <a:ext cx="7541424" cy="1065042"/>
              <a:chOff x="2975436" y="5428441"/>
              <a:chExt cx="7394224" cy="1044254"/>
            </a:xfrm>
          </p:grpSpPr>
          <p:cxnSp>
            <p:nvCxnSpPr>
              <p:cNvPr id="64" name="Straight Connector 63"/>
              <p:cNvCxnSpPr/>
              <p:nvPr/>
            </p:nvCxnSpPr>
            <p:spPr>
              <a:xfrm>
                <a:off x="2975436" y="5850380"/>
                <a:ext cx="1450662" cy="1421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4"/>
              <a:stretch>
                <a:fillRect/>
              </a:stretch>
            </p:blipFill>
            <p:spPr>
              <a:xfrm>
                <a:off x="6201484" y="5577817"/>
                <a:ext cx="796526" cy="765570"/>
              </a:xfrm>
              <a:prstGeom prst="rect">
                <a:avLst/>
              </a:prstGeom>
            </p:spPr>
          </p:pic>
          <p:pic>
            <p:nvPicPr>
              <p:cNvPr id="53" name="Picture 52"/>
              <p:cNvPicPr>
                <a:picLocks noChangeAspect="1"/>
              </p:cNvPicPr>
              <p:nvPr/>
            </p:nvPicPr>
            <p:blipFill>
              <a:blip r:embed="rId6"/>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4"/>
              <a:stretch>
                <a:fillRect/>
              </a:stretch>
            </p:blipFill>
            <p:spPr>
              <a:xfrm>
                <a:off x="7845526" y="5585583"/>
                <a:ext cx="796526" cy="765570"/>
              </a:xfrm>
              <a:prstGeom prst="rect">
                <a:avLst/>
              </a:prstGeom>
            </p:spPr>
          </p:pic>
          <p:pic>
            <p:nvPicPr>
              <p:cNvPr id="58" name="Picture 57"/>
              <p:cNvPicPr>
                <a:picLocks noChangeAspect="1"/>
              </p:cNvPicPr>
              <p:nvPr/>
            </p:nvPicPr>
            <p:blipFill>
              <a:blip r:embed="rId6"/>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6"/>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4"/>
              <a:stretch>
                <a:fillRect/>
              </a:stretch>
            </p:blipFill>
            <p:spPr>
              <a:xfrm>
                <a:off x="7037162" y="5585583"/>
                <a:ext cx="796526" cy="765570"/>
              </a:xfrm>
              <a:prstGeom prst="rect">
                <a:avLst/>
              </a:prstGeom>
            </p:spPr>
          </p:pic>
          <p:pic>
            <p:nvPicPr>
              <p:cNvPr id="61" name="Picture 60"/>
              <p:cNvPicPr>
                <a:picLocks noChangeAspect="1"/>
              </p:cNvPicPr>
              <p:nvPr/>
            </p:nvPicPr>
            <p:blipFill>
              <a:blip r:embed="rId4"/>
              <a:stretch>
                <a:fillRect/>
              </a:stretch>
            </p:blipFill>
            <p:spPr>
              <a:xfrm>
                <a:off x="4527709" y="5562031"/>
                <a:ext cx="796526" cy="765570"/>
              </a:xfrm>
              <a:prstGeom prst="rect">
                <a:avLst/>
              </a:prstGeom>
            </p:spPr>
          </p:pic>
        </p:grpSp>
        <p:grpSp>
          <p:nvGrpSpPr>
            <p:cNvPr id="12" name="Group 11"/>
            <p:cNvGrpSpPr/>
            <p:nvPr/>
          </p:nvGrpSpPr>
          <p:grpSpPr>
            <a:xfrm>
              <a:off x="3062228" y="4916020"/>
              <a:ext cx="1493061" cy="1348231"/>
              <a:chOff x="3062228" y="4916020"/>
              <a:chExt cx="1493061" cy="1348231"/>
            </a:xfrm>
          </p:grpSpPr>
          <p:grpSp>
            <p:nvGrpSpPr>
              <p:cNvPr id="8" name="Group 7"/>
              <p:cNvGrpSpPr/>
              <p:nvPr/>
            </p:nvGrpSpPr>
            <p:grpSpPr>
              <a:xfrm>
                <a:off x="3492312" y="5672752"/>
                <a:ext cx="591500" cy="591499"/>
                <a:chOff x="3588727" y="4407555"/>
                <a:chExt cx="591584" cy="591584"/>
              </a:xfrm>
            </p:grpSpPr>
            <p:pic>
              <p:nvPicPr>
                <p:cNvPr id="47" name="Picture 46"/>
                <p:cNvPicPr>
                  <a:picLocks noChangeAspect="1"/>
                </p:cNvPicPr>
                <p:nvPr/>
              </p:nvPicPr>
              <p:blipFill>
                <a:blip r:embed="rId5"/>
                <a:stretch>
                  <a:fillRect/>
                </a:stretch>
              </p:blipFill>
              <p:spPr>
                <a:xfrm>
                  <a:off x="3588727" y="4407555"/>
                  <a:ext cx="591584" cy="591584"/>
                </a:xfrm>
                <a:prstGeom prst="rect">
                  <a:avLst/>
                </a:prstGeom>
              </p:spPr>
            </p:pic>
            <p:sp>
              <p:nvSpPr>
                <p:cNvPr id="7" name="Pie 6"/>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50" name="TextBox 49"/>
              <p:cNvSpPr txBox="1"/>
              <p:nvPr/>
            </p:nvSpPr>
            <p:spPr>
              <a:xfrm>
                <a:off x="3062228" y="4916020"/>
                <a:ext cx="1493061"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grpSp>
      <p:sp>
        <p:nvSpPr>
          <p:cNvPr id="42"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 Workflow</a:t>
            </a:r>
            <a:b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br>
            <a:endParaRPr kumimoji="0" lang="en-US" sz="2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pic>
        <p:nvPicPr>
          <p:cNvPr id="14" name="Picture 13"/>
          <p:cNvPicPr>
            <a:picLocks noChangeAspect="1"/>
          </p:cNvPicPr>
          <p:nvPr/>
        </p:nvPicPr>
        <p:blipFill>
          <a:blip r:embed="rId7"/>
          <a:stretch>
            <a:fillRect/>
          </a:stretch>
        </p:blipFill>
        <p:spPr>
          <a:xfrm>
            <a:off x="8814469" y="3377108"/>
            <a:ext cx="2004003" cy="653479"/>
          </a:xfrm>
          <a:prstGeom prst="rect">
            <a:avLst/>
          </a:prstGeom>
          <a:ln w="19050">
            <a:solidFill>
              <a:schemeClr val="tx2">
                <a:lumMod val="40000"/>
                <a:lumOff val="60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8"/>
          <a:stretch>
            <a:fillRect/>
          </a:stretch>
        </p:blipFill>
        <p:spPr>
          <a:xfrm>
            <a:off x="9251392" y="5067015"/>
            <a:ext cx="2106082" cy="689264"/>
          </a:xfrm>
          <a:prstGeom prst="rect">
            <a:avLst/>
          </a:prstGeom>
          <a:ln w="19050">
            <a:solidFill>
              <a:schemeClr val="tx2">
                <a:lumMod val="40000"/>
                <a:lumOff val="6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013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p:grpSpPr>
        <p:cxnSp>
          <p:nvCxnSpPr>
            <p:cNvPr id="81" name="Straight Connector 80"/>
            <p:cNvCxnSpPr/>
            <p:nvPr/>
          </p:nvCxnSpPr>
          <p:spPr>
            <a:xfrm>
              <a:off x="2198907" y="2376079"/>
              <a:ext cx="146880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solidFill>
              <a:schemeClr val="accent1">
                <a:lumMod val="20000"/>
                <a:lumOff val="80000"/>
                <a:alpha val="83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p:spPr>
        </p:pic>
        <p:pic>
          <p:nvPicPr>
            <p:cNvPr id="29" name="Picture 28"/>
            <p:cNvPicPr>
              <a:picLocks noChangeAspect="1"/>
            </p:cNvPicPr>
            <p:nvPr/>
          </p:nvPicPr>
          <p:blipFill>
            <a:blip r:embed="rId3"/>
            <a:stretch>
              <a:fillRect/>
            </a:stretch>
          </p:blipFill>
          <p:spPr>
            <a:xfrm>
              <a:off x="4721997" y="2127065"/>
              <a:ext cx="796526" cy="765571"/>
            </a:xfrm>
            <a:prstGeom prst="rect">
              <a:avLst/>
            </a:prstGeom>
          </p:spPr>
        </p:pic>
      </p:grpSp>
      <p:grpSp>
        <p:nvGrpSpPr>
          <p:cNvPr id="9" name="Group 8"/>
          <p:cNvGrpSpPr/>
          <p:nvPr/>
        </p:nvGrpSpPr>
        <p:grpSpPr>
          <a:xfrm>
            <a:off x="3032034" y="3715824"/>
            <a:ext cx="5998593" cy="1065042"/>
            <a:chOff x="2971988" y="3643296"/>
            <a:chExt cx="5881507" cy="1044254"/>
          </a:xfrm>
        </p:grpSpPr>
        <p:cxnSp>
          <p:nvCxnSpPr>
            <p:cNvPr id="62" name="Straight Connector 61"/>
            <p:cNvCxnSpPr/>
            <p:nvPr/>
          </p:nvCxnSpPr>
          <p:spPr>
            <a:xfrm>
              <a:off x="2971988" y="4090073"/>
              <a:ext cx="14514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427101" y="3643296"/>
              <a:ext cx="4426394"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p:spPr>
        </p:pic>
        <p:pic>
          <p:nvPicPr>
            <p:cNvPr id="37" name="Picture 36"/>
            <p:cNvPicPr>
              <a:picLocks noChangeAspect="1"/>
            </p:cNvPicPr>
            <p:nvPr/>
          </p:nvPicPr>
          <p:blipFill>
            <a:blip r:embed="rId3"/>
            <a:stretch>
              <a:fillRect/>
            </a:stretch>
          </p:blipFill>
          <p:spPr>
            <a:xfrm>
              <a:off x="5494859" y="3770514"/>
              <a:ext cx="796526" cy="765571"/>
            </a:xfrm>
            <a:prstGeom prst="rect">
              <a:avLst/>
            </a:prstGeom>
          </p:spPr>
        </p:pic>
        <p:pic>
          <p:nvPicPr>
            <p:cNvPr id="39" name="Picture 38"/>
            <p:cNvPicPr>
              <a:picLocks noChangeAspect="1"/>
            </p:cNvPicPr>
            <p:nvPr/>
          </p:nvPicPr>
          <p:blipFill>
            <a:blip r:embed="rId2"/>
            <a:stretch>
              <a:fillRect/>
            </a:stretch>
          </p:blipFill>
          <p:spPr>
            <a:xfrm>
              <a:off x="6948378" y="3761102"/>
              <a:ext cx="788638" cy="797140"/>
            </a:xfrm>
            <a:prstGeom prst="rect">
              <a:avLst/>
            </a:prstGeom>
          </p:spPr>
        </p:pic>
        <p:pic>
          <p:nvPicPr>
            <p:cNvPr id="40" name="Picture 39"/>
            <p:cNvPicPr>
              <a:picLocks noChangeAspect="1"/>
            </p:cNvPicPr>
            <p:nvPr/>
          </p:nvPicPr>
          <p:blipFill>
            <a:blip r:embed="rId3"/>
            <a:stretch>
              <a:fillRect/>
            </a:stretch>
          </p:blipFill>
          <p:spPr>
            <a:xfrm>
              <a:off x="7851088" y="3792671"/>
              <a:ext cx="796526" cy="765571"/>
            </a:xfrm>
            <a:prstGeom prst="rect">
              <a:avLst/>
            </a:prstGeom>
          </p:spPr>
        </p:pic>
        <p:pic>
          <p:nvPicPr>
            <p:cNvPr id="57" name="Picture 56"/>
            <p:cNvPicPr>
              <a:picLocks noChangeAspect="1"/>
            </p:cNvPicPr>
            <p:nvPr/>
          </p:nvPicPr>
          <p:blipFill>
            <a:blip r:embed="rId3"/>
            <a:stretch>
              <a:fillRect/>
            </a:stretch>
          </p:blipFill>
          <p:spPr>
            <a:xfrm>
              <a:off x="6246152" y="3776886"/>
              <a:ext cx="796526" cy="765571"/>
            </a:xfrm>
            <a:prstGeom prst="rect">
              <a:avLst/>
            </a:prstGeom>
          </p:spPr>
        </p:pic>
      </p:grpSp>
      <p:grpSp>
        <p:nvGrpSpPr>
          <p:cNvPr id="11" name="Group 10"/>
          <p:cNvGrpSpPr/>
          <p:nvPr/>
        </p:nvGrpSpPr>
        <p:grpSpPr>
          <a:xfrm>
            <a:off x="3035551" y="5536507"/>
            <a:ext cx="7541424" cy="1065042"/>
            <a:chOff x="2975436" y="5428441"/>
            <a:chExt cx="7394224" cy="1044254"/>
          </a:xfrm>
        </p:grpSpPr>
        <p:cxnSp>
          <p:nvCxnSpPr>
            <p:cNvPr id="64" name="Straight Connector 63"/>
            <p:cNvCxnSpPr/>
            <p:nvPr/>
          </p:nvCxnSpPr>
          <p:spPr>
            <a:xfrm>
              <a:off x="2975436" y="5850380"/>
              <a:ext cx="1450662" cy="1421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2085496" y="2352496"/>
            <a:ext cx="2477274" cy="3667822"/>
            <a:chOff x="-2232140" y="1972421"/>
            <a:chExt cx="2477626" cy="3907289"/>
          </a:xfrm>
        </p:grpSpPr>
        <p:cxnSp>
          <p:nvCxnSpPr>
            <p:cNvPr id="69" name="Straight Connector 68"/>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71" name="Straight Connector 70"/>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2" name="Straight Connector 71"/>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5922" y="3912919"/>
              <a:ext cx="681147" cy="5592"/>
            </a:xfrm>
            <a:prstGeom prst="line">
              <a:avLst/>
            </a:prstGeom>
            <a:noFill/>
            <a:ln w="92075" cap="flat" cmpd="sng" algn="ctr">
              <a:solidFill>
                <a:srgbClr val="7030A0"/>
              </a:solidFill>
              <a:prstDash val="solid"/>
            </a:ln>
            <a:effectLst/>
          </p:spPr>
        </p:cxnSp>
        <p:cxnSp>
          <p:nvCxnSpPr>
            <p:cNvPr id="74" name="Straight Connector 73"/>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66" name="TextBox 65"/>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7"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5" name="Group 74"/>
          <p:cNvGrpSpPr/>
          <p:nvPr/>
        </p:nvGrpSpPr>
        <p:grpSpPr>
          <a:xfrm>
            <a:off x="3062228" y="1828487"/>
            <a:ext cx="1493061" cy="4435764"/>
            <a:chOff x="3062228" y="1828487"/>
            <a:chExt cx="1493061" cy="4435764"/>
          </a:xfrm>
        </p:grpSpPr>
        <p:pic>
          <p:nvPicPr>
            <p:cNvPr id="76" name="Picture 75"/>
            <p:cNvPicPr>
              <a:picLocks noChangeAspect="1"/>
            </p:cNvPicPr>
            <p:nvPr/>
          </p:nvPicPr>
          <p:blipFill>
            <a:blip r:embed="rId5"/>
            <a:stretch>
              <a:fillRect/>
            </a:stretch>
          </p:blipFill>
          <p:spPr>
            <a:xfrm>
              <a:off x="3478196" y="3887827"/>
              <a:ext cx="591500" cy="591500"/>
            </a:xfrm>
            <a:prstGeom prst="rect">
              <a:avLst/>
            </a:prstGeom>
          </p:spPr>
        </p:pic>
        <p:grpSp>
          <p:nvGrpSpPr>
            <p:cNvPr id="77" name="Group 76"/>
            <p:cNvGrpSpPr/>
            <p:nvPr/>
          </p:nvGrpSpPr>
          <p:grpSpPr>
            <a:xfrm>
              <a:off x="3492312" y="5672752"/>
              <a:ext cx="591500" cy="591499"/>
              <a:chOff x="3588727" y="4407555"/>
              <a:chExt cx="591584" cy="591584"/>
            </a:xfrm>
          </p:grpSpPr>
          <p:pic>
            <p:nvPicPr>
              <p:cNvPr id="82" name="Picture 81"/>
              <p:cNvPicPr>
                <a:picLocks noChangeAspect="1"/>
              </p:cNvPicPr>
              <p:nvPr/>
            </p:nvPicPr>
            <p:blipFill>
              <a:blip r:embed="rId5"/>
              <a:stretch>
                <a:fillRect/>
              </a:stretch>
            </p:blipFill>
            <p:spPr>
              <a:xfrm>
                <a:off x="3588727" y="4407555"/>
                <a:ext cx="591584" cy="591584"/>
              </a:xfrm>
              <a:prstGeom prst="rect">
                <a:avLst/>
              </a:prstGeom>
            </p:spPr>
          </p:pic>
          <p:sp>
            <p:nvSpPr>
              <p:cNvPr id="83" name="Pie 82"/>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78" name="TextBox 77"/>
            <p:cNvSpPr txBox="1"/>
            <p:nvPr/>
          </p:nvSpPr>
          <p:spPr>
            <a:xfrm>
              <a:off x="3166106" y="1828487"/>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79" name="TextBox 78"/>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80" name="TextBox 79"/>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46"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 Workflow</a:t>
            </a:r>
            <a:b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br>
            <a:endParaRPr kumimoji="0" lang="en-US" sz="2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4846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p:grpSpPr>
        <p:cxnSp>
          <p:nvCxnSpPr>
            <p:cNvPr id="81" name="Straight Connector 80"/>
            <p:cNvCxnSpPr/>
            <p:nvPr/>
          </p:nvCxnSpPr>
          <p:spPr>
            <a:xfrm>
              <a:off x="2198907" y="2376079"/>
              <a:ext cx="146880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solidFill>
              <a:srgbClr val="C4A1F3">
                <a:alpha val="82745"/>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p:spPr>
        </p:pic>
        <p:pic>
          <p:nvPicPr>
            <p:cNvPr id="29" name="Picture 28"/>
            <p:cNvPicPr>
              <a:picLocks noChangeAspect="1"/>
            </p:cNvPicPr>
            <p:nvPr/>
          </p:nvPicPr>
          <p:blipFill>
            <a:blip r:embed="rId3"/>
            <a:stretch>
              <a:fillRect/>
            </a:stretch>
          </p:blipFill>
          <p:spPr>
            <a:xfrm>
              <a:off x="4721997" y="2127065"/>
              <a:ext cx="796526" cy="765571"/>
            </a:xfrm>
            <a:prstGeom prst="rect">
              <a:avLst/>
            </a:prstGeom>
          </p:spPr>
        </p:pic>
      </p:grpSp>
      <p:grpSp>
        <p:nvGrpSpPr>
          <p:cNvPr id="9" name="Group 8"/>
          <p:cNvGrpSpPr/>
          <p:nvPr/>
        </p:nvGrpSpPr>
        <p:grpSpPr>
          <a:xfrm>
            <a:off x="3032034" y="3715824"/>
            <a:ext cx="5998593" cy="1065042"/>
            <a:chOff x="2971988" y="3643296"/>
            <a:chExt cx="5881507" cy="1044254"/>
          </a:xfrm>
        </p:grpSpPr>
        <p:cxnSp>
          <p:nvCxnSpPr>
            <p:cNvPr id="62" name="Straight Connector 61"/>
            <p:cNvCxnSpPr/>
            <p:nvPr/>
          </p:nvCxnSpPr>
          <p:spPr>
            <a:xfrm>
              <a:off x="2971988" y="4090073"/>
              <a:ext cx="14514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427101" y="3643296"/>
              <a:ext cx="4426394"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p:spPr>
        </p:pic>
        <p:pic>
          <p:nvPicPr>
            <p:cNvPr id="37" name="Picture 36"/>
            <p:cNvPicPr>
              <a:picLocks noChangeAspect="1"/>
            </p:cNvPicPr>
            <p:nvPr/>
          </p:nvPicPr>
          <p:blipFill>
            <a:blip r:embed="rId3"/>
            <a:stretch>
              <a:fillRect/>
            </a:stretch>
          </p:blipFill>
          <p:spPr>
            <a:xfrm>
              <a:off x="5494859" y="3770514"/>
              <a:ext cx="796526" cy="765571"/>
            </a:xfrm>
            <a:prstGeom prst="rect">
              <a:avLst/>
            </a:prstGeom>
          </p:spPr>
        </p:pic>
        <p:pic>
          <p:nvPicPr>
            <p:cNvPr id="39" name="Picture 38"/>
            <p:cNvPicPr>
              <a:picLocks noChangeAspect="1"/>
            </p:cNvPicPr>
            <p:nvPr/>
          </p:nvPicPr>
          <p:blipFill>
            <a:blip r:embed="rId2"/>
            <a:stretch>
              <a:fillRect/>
            </a:stretch>
          </p:blipFill>
          <p:spPr>
            <a:xfrm>
              <a:off x="6948378" y="3761102"/>
              <a:ext cx="788638" cy="797140"/>
            </a:xfrm>
            <a:prstGeom prst="rect">
              <a:avLst/>
            </a:prstGeom>
          </p:spPr>
        </p:pic>
        <p:pic>
          <p:nvPicPr>
            <p:cNvPr id="40" name="Picture 39"/>
            <p:cNvPicPr>
              <a:picLocks noChangeAspect="1"/>
            </p:cNvPicPr>
            <p:nvPr/>
          </p:nvPicPr>
          <p:blipFill>
            <a:blip r:embed="rId3"/>
            <a:stretch>
              <a:fillRect/>
            </a:stretch>
          </p:blipFill>
          <p:spPr>
            <a:xfrm>
              <a:off x="7851088" y="3792671"/>
              <a:ext cx="796526" cy="765571"/>
            </a:xfrm>
            <a:prstGeom prst="rect">
              <a:avLst/>
            </a:prstGeom>
          </p:spPr>
        </p:pic>
        <p:pic>
          <p:nvPicPr>
            <p:cNvPr id="57" name="Picture 56"/>
            <p:cNvPicPr>
              <a:picLocks noChangeAspect="1"/>
            </p:cNvPicPr>
            <p:nvPr/>
          </p:nvPicPr>
          <p:blipFill>
            <a:blip r:embed="rId3"/>
            <a:stretch>
              <a:fillRect/>
            </a:stretch>
          </p:blipFill>
          <p:spPr>
            <a:xfrm>
              <a:off x="6246152" y="3776886"/>
              <a:ext cx="796526" cy="765571"/>
            </a:xfrm>
            <a:prstGeom prst="rect">
              <a:avLst/>
            </a:prstGeom>
          </p:spPr>
        </p:pic>
      </p:grpSp>
      <p:grpSp>
        <p:nvGrpSpPr>
          <p:cNvPr id="11" name="Group 10"/>
          <p:cNvGrpSpPr/>
          <p:nvPr/>
        </p:nvGrpSpPr>
        <p:grpSpPr>
          <a:xfrm>
            <a:off x="3035551" y="5536507"/>
            <a:ext cx="7541424" cy="1065042"/>
            <a:chOff x="2975436" y="5428441"/>
            <a:chExt cx="7394224" cy="1044254"/>
          </a:xfrm>
        </p:grpSpPr>
        <p:cxnSp>
          <p:nvCxnSpPr>
            <p:cNvPr id="64" name="Straight Connector 63"/>
            <p:cNvCxnSpPr/>
            <p:nvPr/>
          </p:nvCxnSpPr>
          <p:spPr>
            <a:xfrm>
              <a:off x="2975436" y="5850380"/>
              <a:ext cx="1450662" cy="1421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2085496" y="2352496"/>
            <a:ext cx="2477274" cy="3667822"/>
            <a:chOff x="-2232140" y="1972421"/>
            <a:chExt cx="2477626" cy="3907289"/>
          </a:xfrm>
        </p:grpSpPr>
        <p:cxnSp>
          <p:nvCxnSpPr>
            <p:cNvPr id="69" name="Straight Connector 68"/>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71" name="Straight Connector 70"/>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2" name="Straight Connector 71"/>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5922" y="3912919"/>
              <a:ext cx="681147" cy="5592"/>
            </a:xfrm>
            <a:prstGeom prst="line">
              <a:avLst/>
            </a:prstGeom>
            <a:noFill/>
            <a:ln w="92075" cap="flat" cmpd="sng" algn="ctr">
              <a:solidFill>
                <a:srgbClr val="7030A0"/>
              </a:solidFill>
              <a:prstDash val="solid"/>
            </a:ln>
            <a:effectLst/>
          </p:spPr>
        </p:cxnSp>
        <p:cxnSp>
          <p:nvCxnSpPr>
            <p:cNvPr id="74" name="Straight Connector 73"/>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83" name="TextBox 82"/>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84"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6" name="Group 45"/>
          <p:cNvGrpSpPr/>
          <p:nvPr/>
        </p:nvGrpSpPr>
        <p:grpSpPr>
          <a:xfrm>
            <a:off x="3062228" y="1828487"/>
            <a:ext cx="1493061" cy="4435764"/>
            <a:chOff x="3062228" y="1828487"/>
            <a:chExt cx="1493061" cy="4435764"/>
          </a:xfrm>
        </p:grpSpPr>
        <p:pic>
          <p:nvPicPr>
            <p:cNvPr id="50" name="Picture 49"/>
            <p:cNvPicPr>
              <a:picLocks noChangeAspect="1"/>
            </p:cNvPicPr>
            <p:nvPr/>
          </p:nvPicPr>
          <p:blipFill>
            <a:blip r:embed="rId5"/>
            <a:stretch>
              <a:fillRect/>
            </a:stretch>
          </p:blipFill>
          <p:spPr>
            <a:xfrm>
              <a:off x="3478196" y="3887827"/>
              <a:ext cx="591500" cy="591500"/>
            </a:xfrm>
            <a:prstGeom prst="rect">
              <a:avLst/>
            </a:prstGeom>
          </p:spPr>
        </p:pic>
        <p:grpSp>
          <p:nvGrpSpPr>
            <p:cNvPr id="55" name="Group 54"/>
            <p:cNvGrpSpPr/>
            <p:nvPr/>
          </p:nvGrpSpPr>
          <p:grpSpPr>
            <a:xfrm>
              <a:off x="3492312" y="5672752"/>
              <a:ext cx="591500" cy="591499"/>
              <a:chOff x="3588727" y="4407555"/>
              <a:chExt cx="591584" cy="591584"/>
            </a:xfrm>
          </p:grpSpPr>
          <p:pic>
            <p:nvPicPr>
              <p:cNvPr id="67" name="Picture 66"/>
              <p:cNvPicPr>
                <a:picLocks noChangeAspect="1"/>
              </p:cNvPicPr>
              <p:nvPr/>
            </p:nvPicPr>
            <p:blipFill>
              <a:blip r:embed="rId5"/>
              <a:stretch>
                <a:fillRect/>
              </a:stretch>
            </p:blipFill>
            <p:spPr>
              <a:xfrm>
                <a:off x="3588727" y="4407555"/>
                <a:ext cx="591584" cy="591584"/>
              </a:xfrm>
              <a:prstGeom prst="rect">
                <a:avLst/>
              </a:prstGeom>
            </p:spPr>
          </p:pic>
          <p:sp>
            <p:nvSpPr>
              <p:cNvPr id="75" name="Pie 74"/>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3" name="TextBox 62"/>
            <p:cNvSpPr txBox="1"/>
            <p:nvPr/>
          </p:nvSpPr>
          <p:spPr>
            <a:xfrm>
              <a:off x="3166106" y="1828487"/>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65" name="TextBox 64"/>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66" name="TextBox 65"/>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44"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 Workflow</a:t>
            </a:r>
            <a:b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br>
            <a:endParaRPr kumimoji="0" lang="en-US" sz="2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8711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9" name="Group 8"/>
          <p:cNvGrpSpPr/>
          <p:nvPr/>
        </p:nvGrpSpPr>
        <p:grpSpPr>
          <a:xfrm>
            <a:off x="3032034" y="3715824"/>
            <a:ext cx="5998593" cy="1065042"/>
            <a:chOff x="2971988" y="3643296"/>
            <a:chExt cx="5881507" cy="1044254"/>
          </a:xfrm>
        </p:grpSpPr>
        <p:cxnSp>
          <p:nvCxnSpPr>
            <p:cNvPr id="62" name="Straight Connector 61"/>
            <p:cNvCxnSpPr/>
            <p:nvPr/>
          </p:nvCxnSpPr>
          <p:spPr>
            <a:xfrm>
              <a:off x="2971988" y="4090073"/>
              <a:ext cx="14514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427101" y="3643296"/>
              <a:ext cx="4426394"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p:spPr>
        </p:pic>
        <p:pic>
          <p:nvPicPr>
            <p:cNvPr id="37" name="Picture 36"/>
            <p:cNvPicPr>
              <a:picLocks noChangeAspect="1"/>
            </p:cNvPicPr>
            <p:nvPr/>
          </p:nvPicPr>
          <p:blipFill>
            <a:blip r:embed="rId3"/>
            <a:stretch>
              <a:fillRect/>
            </a:stretch>
          </p:blipFill>
          <p:spPr>
            <a:xfrm>
              <a:off x="5494859" y="3770514"/>
              <a:ext cx="796526" cy="765571"/>
            </a:xfrm>
            <a:prstGeom prst="rect">
              <a:avLst/>
            </a:prstGeom>
          </p:spPr>
        </p:pic>
        <p:pic>
          <p:nvPicPr>
            <p:cNvPr id="39" name="Picture 38"/>
            <p:cNvPicPr>
              <a:picLocks noChangeAspect="1"/>
            </p:cNvPicPr>
            <p:nvPr/>
          </p:nvPicPr>
          <p:blipFill>
            <a:blip r:embed="rId2"/>
            <a:stretch>
              <a:fillRect/>
            </a:stretch>
          </p:blipFill>
          <p:spPr>
            <a:xfrm>
              <a:off x="6948378" y="3761102"/>
              <a:ext cx="788638" cy="797140"/>
            </a:xfrm>
            <a:prstGeom prst="rect">
              <a:avLst/>
            </a:prstGeom>
          </p:spPr>
        </p:pic>
        <p:pic>
          <p:nvPicPr>
            <p:cNvPr id="40" name="Picture 39"/>
            <p:cNvPicPr>
              <a:picLocks noChangeAspect="1"/>
            </p:cNvPicPr>
            <p:nvPr/>
          </p:nvPicPr>
          <p:blipFill>
            <a:blip r:embed="rId3"/>
            <a:stretch>
              <a:fillRect/>
            </a:stretch>
          </p:blipFill>
          <p:spPr>
            <a:xfrm>
              <a:off x="7851088" y="3792671"/>
              <a:ext cx="796526" cy="765571"/>
            </a:xfrm>
            <a:prstGeom prst="rect">
              <a:avLst/>
            </a:prstGeom>
          </p:spPr>
        </p:pic>
        <p:pic>
          <p:nvPicPr>
            <p:cNvPr id="57" name="Picture 56"/>
            <p:cNvPicPr>
              <a:picLocks noChangeAspect="1"/>
            </p:cNvPicPr>
            <p:nvPr/>
          </p:nvPicPr>
          <p:blipFill>
            <a:blip r:embed="rId3"/>
            <a:stretch>
              <a:fillRect/>
            </a:stretch>
          </p:blipFill>
          <p:spPr>
            <a:xfrm>
              <a:off x="6246152" y="3776886"/>
              <a:ext cx="796526" cy="765571"/>
            </a:xfrm>
            <a:prstGeom prst="rect">
              <a:avLst/>
            </a:prstGeom>
          </p:spPr>
        </p:pic>
      </p:grpSp>
      <p:grpSp>
        <p:nvGrpSpPr>
          <p:cNvPr id="11" name="Group 10"/>
          <p:cNvGrpSpPr/>
          <p:nvPr/>
        </p:nvGrpSpPr>
        <p:grpSpPr>
          <a:xfrm>
            <a:off x="3035551" y="5536507"/>
            <a:ext cx="7541424" cy="1065042"/>
            <a:chOff x="2975436" y="5428441"/>
            <a:chExt cx="7394224" cy="1044254"/>
          </a:xfrm>
        </p:grpSpPr>
        <p:cxnSp>
          <p:nvCxnSpPr>
            <p:cNvPr id="64" name="Straight Connector 63"/>
            <p:cNvCxnSpPr/>
            <p:nvPr/>
          </p:nvCxnSpPr>
          <p:spPr>
            <a:xfrm>
              <a:off x="2975436" y="5850380"/>
              <a:ext cx="1450662" cy="1421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8" name="Group 67"/>
          <p:cNvGrpSpPr/>
          <p:nvPr/>
        </p:nvGrpSpPr>
        <p:grpSpPr>
          <a:xfrm>
            <a:off x="2085496" y="2352496"/>
            <a:ext cx="2477274" cy="3667822"/>
            <a:chOff x="-2232140" y="1972421"/>
            <a:chExt cx="2477626" cy="3907289"/>
          </a:xfrm>
        </p:grpSpPr>
        <p:cxnSp>
          <p:nvCxnSpPr>
            <p:cNvPr id="69" name="Straight Connector 68"/>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71" name="Straight Connector 70"/>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2" name="Straight Connector 71"/>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5922" y="3912919"/>
              <a:ext cx="681147" cy="5592"/>
            </a:xfrm>
            <a:prstGeom prst="line">
              <a:avLst/>
            </a:prstGeom>
            <a:noFill/>
            <a:ln w="92075" cap="flat" cmpd="sng" algn="ctr">
              <a:solidFill>
                <a:srgbClr val="7030A0"/>
              </a:solidFill>
              <a:prstDash val="solid"/>
            </a:ln>
            <a:effectLst/>
          </p:spPr>
        </p:cxnSp>
        <p:cxnSp>
          <p:nvCxnSpPr>
            <p:cNvPr id="74" name="Straight Connector 73"/>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65" name="TextBox 64"/>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6"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6" name="Group 45"/>
          <p:cNvGrpSpPr/>
          <p:nvPr/>
        </p:nvGrpSpPr>
        <p:grpSpPr>
          <a:xfrm>
            <a:off x="3062228" y="1828487"/>
            <a:ext cx="1493061" cy="4435764"/>
            <a:chOff x="3062228" y="1828487"/>
            <a:chExt cx="1493061" cy="4435764"/>
          </a:xfrm>
        </p:grpSpPr>
        <p:pic>
          <p:nvPicPr>
            <p:cNvPr id="50" name="Picture 49"/>
            <p:cNvPicPr>
              <a:picLocks noChangeAspect="1"/>
            </p:cNvPicPr>
            <p:nvPr/>
          </p:nvPicPr>
          <p:blipFill>
            <a:blip r:embed="rId6"/>
            <a:stretch>
              <a:fillRect/>
            </a:stretch>
          </p:blipFill>
          <p:spPr>
            <a:xfrm>
              <a:off x="3478196" y="3887827"/>
              <a:ext cx="591500" cy="591500"/>
            </a:xfrm>
            <a:prstGeom prst="rect">
              <a:avLst/>
            </a:prstGeom>
          </p:spPr>
        </p:pic>
        <p:grpSp>
          <p:nvGrpSpPr>
            <p:cNvPr id="63" name="Group 62"/>
            <p:cNvGrpSpPr/>
            <p:nvPr/>
          </p:nvGrpSpPr>
          <p:grpSpPr>
            <a:xfrm>
              <a:off x="3492312" y="5672752"/>
              <a:ext cx="591500" cy="591499"/>
              <a:chOff x="3588727" y="4407555"/>
              <a:chExt cx="591584" cy="591584"/>
            </a:xfrm>
          </p:grpSpPr>
          <p:pic>
            <p:nvPicPr>
              <p:cNvPr id="77" name="Picture 76"/>
              <p:cNvPicPr>
                <a:picLocks noChangeAspect="1"/>
              </p:cNvPicPr>
              <p:nvPr/>
            </p:nvPicPr>
            <p:blipFill>
              <a:blip r:embed="rId6"/>
              <a:stretch>
                <a:fillRect/>
              </a:stretch>
            </p:blipFill>
            <p:spPr>
              <a:xfrm>
                <a:off x="3588727" y="4407555"/>
                <a:ext cx="591584" cy="591584"/>
              </a:xfrm>
              <a:prstGeom prst="rect">
                <a:avLst/>
              </a:prstGeom>
            </p:spPr>
          </p:pic>
          <p:sp>
            <p:nvSpPr>
              <p:cNvPr id="78" name="Pie 77"/>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7" name="TextBox 66"/>
            <p:cNvSpPr txBox="1"/>
            <p:nvPr/>
          </p:nvSpPr>
          <p:spPr>
            <a:xfrm>
              <a:off x="3166106" y="1828487"/>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75" name="TextBox 74"/>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76" name="TextBox 75"/>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47"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 Workflow</a:t>
            </a:r>
            <a:b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br>
            <a:endParaRPr kumimoji="0" lang="en-US" sz="2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1013989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4" name="Straight Connector 73"/>
          <p:cNvCxnSpPr/>
          <p:nvPr/>
        </p:nvCxnSpPr>
        <p:spPr>
          <a:xfrm>
            <a:off x="3035551" y="5966845"/>
            <a:ext cx="1479541" cy="1449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9" name="Group 8"/>
          <p:cNvGrpSpPr/>
          <p:nvPr/>
        </p:nvGrpSpPr>
        <p:grpSpPr>
          <a:xfrm>
            <a:off x="4516115" y="3715824"/>
            <a:ext cx="4514512" cy="1065042"/>
            <a:chOff x="4427101" y="3643296"/>
            <a:chExt cx="4426394" cy="1044254"/>
          </a:xfrm>
        </p:grpSpPr>
        <p:sp>
          <p:nvSpPr>
            <p:cNvPr id="34" name="Rounded Rectangle 33"/>
            <p:cNvSpPr/>
            <p:nvPr/>
          </p:nvSpPr>
          <p:spPr>
            <a:xfrm>
              <a:off x="4427101" y="3643296"/>
              <a:ext cx="4426394" cy="1044254"/>
            </a:xfrm>
            <a:prstGeom prst="roundRect">
              <a:avLst/>
            </a:prstGeom>
            <a:solidFill>
              <a:srgbClr val="C4A1F3">
                <a:alpha val="80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p:spPr>
        </p:pic>
        <p:pic>
          <p:nvPicPr>
            <p:cNvPr id="37" name="Picture 36"/>
            <p:cNvPicPr>
              <a:picLocks noChangeAspect="1"/>
            </p:cNvPicPr>
            <p:nvPr/>
          </p:nvPicPr>
          <p:blipFill>
            <a:blip r:embed="rId3"/>
            <a:stretch>
              <a:fillRect/>
            </a:stretch>
          </p:blipFill>
          <p:spPr>
            <a:xfrm>
              <a:off x="5494859" y="3770514"/>
              <a:ext cx="796526" cy="765571"/>
            </a:xfrm>
            <a:prstGeom prst="rect">
              <a:avLst/>
            </a:prstGeom>
          </p:spPr>
        </p:pic>
        <p:pic>
          <p:nvPicPr>
            <p:cNvPr id="39" name="Picture 38"/>
            <p:cNvPicPr>
              <a:picLocks noChangeAspect="1"/>
            </p:cNvPicPr>
            <p:nvPr/>
          </p:nvPicPr>
          <p:blipFill>
            <a:blip r:embed="rId2"/>
            <a:stretch>
              <a:fillRect/>
            </a:stretch>
          </p:blipFill>
          <p:spPr>
            <a:xfrm>
              <a:off x="6948378" y="3761102"/>
              <a:ext cx="788638" cy="797140"/>
            </a:xfrm>
            <a:prstGeom prst="rect">
              <a:avLst/>
            </a:prstGeom>
          </p:spPr>
        </p:pic>
        <p:pic>
          <p:nvPicPr>
            <p:cNvPr id="40" name="Picture 39"/>
            <p:cNvPicPr>
              <a:picLocks noChangeAspect="1"/>
            </p:cNvPicPr>
            <p:nvPr/>
          </p:nvPicPr>
          <p:blipFill>
            <a:blip r:embed="rId3"/>
            <a:stretch>
              <a:fillRect/>
            </a:stretch>
          </p:blipFill>
          <p:spPr>
            <a:xfrm>
              <a:off x="7851088" y="3792671"/>
              <a:ext cx="796526" cy="765571"/>
            </a:xfrm>
            <a:prstGeom prst="rect">
              <a:avLst/>
            </a:prstGeom>
          </p:spPr>
        </p:pic>
        <p:pic>
          <p:nvPicPr>
            <p:cNvPr id="57" name="Picture 56"/>
            <p:cNvPicPr>
              <a:picLocks noChangeAspect="1"/>
            </p:cNvPicPr>
            <p:nvPr/>
          </p:nvPicPr>
          <p:blipFill>
            <a:blip r:embed="rId3"/>
            <a:stretch>
              <a:fillRect/>
            </a:stretch>
          </p:blipFill>
          <p:spPr>
            <a:xfrm>
              <a:off x="6246152" y="3776886"/>
              <a:ext cx="796526" cy="765571"/>
            </a:xfrm>
            <a:prstGeom prst="rect">
              <a:avLst/>
            </a:prstGeom>
          </p:spPr>
        </p:pic>
      </p:grpSp>
      <p:grpSp>
        <p:nvGrpSpPr>
          <p:cNvPr id="11" name="Group 10"/>
          <p:cNvGrpSpPr/>
          <p:nvPr/>
        </p:nvGrpSpPr>
        <p:grpSpPr>
          <a:xfrm>
            <a:off x="4519630" y="5536507"/>
            <a:ext cx="6057344" cy="1065042"/>
            <a:chOff x="4430548" y="5428441"/>
            <a:chExt cx="5939112" cy="1044254"/>
          </a:xfrm>
        </p:grpSpPr>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2" name="Group 61"/>
          <p:cNvGrpSpPr/>
          <p:nvPr/>
        </p:nvGrpSpPr>
        <p:grpSpPr>
          <a:xfrm>
            <a:off x="2085496" y="2352496"/>
            <a:ext cx="2477274" cy="3667822"/>
            <a:chOff x="-2232140" y="1972421"/>
            <a:chExt cx="2477626" cy="3907289"/>
          </a:xfrm>
        </p:grpSpPr>
        <p:cxnSp>
          <p:nvCxnSpPr>
            <p:cNvPr id="64" name="Straight Connector 63"/>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69" name="Straight Connector 68"/>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1" name="Straight Connector 70"/>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2" name="Straight Connector 71"/>
            <p:cNvCxnSpPr/>
            <p:nvPr/>
          </p:nvCxnSpPr>
          <p:spPr>
            <a:xfrm>
              <a:off x="-1305922" y="3912919"/>
              <a:ext cx="1504746" cy="0"/>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65" name="TextBox 64"/>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6"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5" name="Group 44"/>
          <p:cNvGrpSpPr/>
          <p:nvPr/>
        </p:nvGrpSpPr>
        <p:grpSpPr>
          <a:xfrm>
            <a:off x="3062228" y="1828487"/>
            <a:ext cx="1493061" cy="4435764"/>
            <a:chOff x="3062228" y="1828487"/>
            <a:chExt cx="1493061" cy="4435764"/>
          </a:xfrm>
        </p:grpSpPr>
        <p:pic>
          <p:nvPicPr>
            <p:cNvPr id="46" name="Picture 45"/>
            <p:cNvPicPr>
              <a:picLocks noChangeAspect="1"/>
            </p:cNvPicPr>
            <p:nvPr/>
          </p:nvPicPr>
          <p:blipFill>
            <a:blip r:embed="rId6"/>
            <a:stretch>
              <a:fillRect/>
            </a:stretch>
          </p:blipFill>
          <p:spPr>
            <a:xfrm>
              <a:off x="3478196" y="3887827"/>
              <a:ext cx="591500" cy="591500"/>
            </a:xfrm>
            <a:prstGeom prst="rect">
              <a:avLst/>
            </a:prstGeom>
          </p:spPr>
        </p:pic>
        <p:grpSp>
          <p:nvGrpSpPr>
            <p:cNvPr id="50" name="Group 49"/>
            <p:cNvGrpSpPr/>
            <p:nvPr/>
          </p:nvGrpSpPr>
          <p:grpSpPr>
            <a:xfrm>
              <a:off x="3492312" y="5672752"/>
              <a:ext cx="591500" cy="591499"/>
              <a:chOff x="3588727" y="4407555"/>
              <a:chExt cx="591584" cy="591584"/>
            </a:xfrm>
          </p:grpSpPr>
          <p:pic>
            <p:nvPicPr>
              <p:cNvPr id="75" name="Picture 74"/>
              <p:cNvPicPr>
                <a:picLocks noChangeAspect="1"/>
              </p:cNvPicPr>
              <p:nvPr/>
            </p:nvPicPr>
            <p:blipFill>
              <a:blip r:embed="rId6"/>
              <a:stretch>
                <a:fillRect/>
              </a:stretch>
            </p:blipFill>
            <p:spPr>
              <a:xfrm>
                <a:off x="3588727" y="4407555"/>
                <a:ext cx="591584" cy="591584"/>
              </a:xfrm>
              <a:prstGeom prst="rect">
                <a:avLst/>
              </a:prstGeom>
            </p:spPr>
          </p:pic>
          <p:sp>
            <p:nvSpPr>
              <p:cNvPr id="76" name="Pie 75"/>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3" name="TextBox 62"/>
            <p:cNvSpPr txBox="1"/>
            <p:nvPr/>
          </p:nvSpPr>
          <p:spPr>
            <a:xfrm>
              <a:off x="3166106" y="1828487"/>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67" name="TextBox 66"/>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68" name="TextBox 67"/>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47"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 Workflow</a:t>
            </a:r>
            <a:b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br>
            <a:endParaRPr kumimoji="0" lang="en-US" sz="2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4003769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4" name="Straight Connector 73"/>
          <p:cNvCxnSpPr/>
          <p:nvPr/>
        </p:nvCxnSpPr>
        <p:spPr>
          <a:xfrm>
            <a:off x="3035551" y="5966845"/>
            <a:ext cx="1479541" cy="1449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9" name="Group 8"/>
          <p:cNvGrpSpPr/>
          <p:nvPr/>
        </p:nvGrpSpPr>
        <p:grpSpPr>
          <a:xfrm>
            <a:off x="4516115" y="3715824"/>
            <a:ext cx="4514512" cy="1065042"/>
            <a:chOff x="4427101" y="3643296"/>
            <a:chExt cx="4426394" cy="1044254"/>
          </a:xfrm>
          <a:solidFill>
            <a:schemeClr val="accent3">
              <a:lumMod val="20000"/>
              <a:lumOff val="80000"/>
            </a:schemeClr>
          </a:solidFill>
        </p:grpSpPr>
        <p:sp>
          <p:nvSpPr>
            <p:cNvPr id="34" name="Rounded Rectangle 33"/>
            <p:cNvSpPr/>
            <p:nvPr/>
          </p:nvSpPr>
          <p:spPr>
            <a:xfrm>
              <a:off x="4427101" y="3643296"/>
              <a:ext cx="442639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a:grpFill/>
          </p:spPr>
        </p:pic>
        <p:pic>
          <p:nvPicPr>
            <p:cNvPr id="37" name="Picture 36"/>
            <p:cNvPicPr>
              <a:picLocks noChangeAspect="1"/>
            </p:cNvPicPr>
            <p:nvPr/>
          </p:nvPicPr>
          <p:blipFill>
            <a:blip r:embed="rId3"/>
            <a:stretch>
              <a:fillRect/>
            </a:stretch>
          </p:blipFill>
          <p:spPr>
            <a:xfrm>
              <a:off x="5494859" y="3770514"/>
              <a:ext cx="796526" cy="765571"/>
            </a:xfrm>
            <a:prstGeom prst="rect">
              <a:avLst/>
            </a:prstGeom>
            <a:grpFill/>
          </p:spPr>
        </p:pic>
        <p:pic>
          <p:nvPicPr>
            <p:cNvPr id="39" name="Picture 38"/>
            <p:cNvPicPr>
              <a:picLocks noChangeAspect="1"/>
            </p:cNvPicPr>
            <p:nvPr/>
          </p:nvPicPr>
          <p:blipFill>
            <a:blip r:embed="rId2"/>
            <a:stretch>
              <a:fillRect/>
            </a:stretch>
          </p:blipFill>
          <p:spPr>
            <a:xfrm>
              <a:off x="6948378" y="3761102"/>
              <a:ext cx="788638" cy="797140"/>
            </a:xfrm>
            <a:prstGeom prst="rect">
              <a:avLst/>
            </a:prstGeom>
            <a:grpFill/>
          </p:spPr>
        </p:pic>
        <p:pic>
          <p:nvPicPr>
            <p:cNvPr id="40" name="Picture 39"/>
            <p:cNvPicPr>
              <a:picLocks noChangeAspect="1"/>
            </p:cNvPicPr>
            <p:nvPr/>
          </p:nvPicPr>
          <p:blipFill>
            <a:blip r:embed="rId3"/>
            <a:stretch>
              <a:fillRect/>
            </a:stretch>
          </p:blipFill>
          <p:spPr>
            <a:xfrm>
              <a:off x="7851088" y="3792671"/>
              <a:ext cx="796526" cy="765571"/>
            </a:xfrm>
            <a:prstGeom prst="rect">
              <a:avLst/>
            </a:prstGeom>
            <a:grpFill/>
          </p:spPr>
        </p:pic>
        <p:pic>
          <p:nvPicPr>
            <p:cNvPr id="57" name="Picture 56"/>
            <p:cNvPicPr>
              <a:picLocks noChangeAspect="1"/>
            </p:cNvPicPr>
            <p:nvPr/>
          </p:nvPicPr>
          <p:blipFill>
            <a:blip r:embed="rId3"/>
            <a:stretch>
              <a:fillRect/>
            </a:stretch>
          </p:blipFill>
          <p:spPr>
            <a:xfrm>
              <a:off x="6246152" y="3776886"/>
              <a:ext cx="796526" cy="765571"/>
            </a:xfrm>
            <a:prstGeom prst="rect">
              <a:avLst/>
            </a:prstGeom>
            <a:grpFill/>
          </p:spPr>
        </p:pic>
      </p:grpSp>
      <p:grpSp>
        <p:nvGrpSpPr>
          <p:cNvPr id="11" name="Group 10"/>
          <p:cNvGrpSpPr/>
          <p:nvPr/>
        </p:nvGrpSpPr>
        <p:grpSpPr>
          <a:xfrm>
            <a:off x="4519630" y="5536507"/>
            <a:ext cx="6057344" cy="1065042"/>
            <a:chOff x="4430548" y="5428441"/>
            <a:chExt cx="5939112" cy="1044254"/>
          </a:xfrm>
        </p:grpSpPr>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2" name="Group 61"/>
          <p:cNvGrpSpPr/>
          <p:nvPr/>
        </p:nvGrpSpPr>
        <p:grpSpPr>
          <a:xfrm>
            <a:off x="2085496" y="2352496"/>
            <a:ext cx="2477274" cy="3667822"/>
            <a:chOff x="-2232140" y="1972421"/>
            <a:chExt cx="2477626" cy="3907289"/>
          </a:xfrm>
        </p:grpSpPr>
        <p:cxnSp>
          <p:nvCxnSpPr>
            <p:cNvPr id="64" name="Straight Connector 63"/>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69" name="Straight Connector 68"/>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1" name="Straight Connector 70"/>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2" name="Straight Connector 71"/>
            <p:cNvCxnSpPr/>
            <p:nvPr/>
          </p:nvCxnSpPr>
          <p:spPr>
            <a:xfrm>
              <a:off x="-1305922" y="3912919"/>
              <a:ext cx="1504746" cy="0"/>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4153" y="5828089"/>
              <a:ext cx="479030" cy="0"/>
            </a:xfrm>
            <a:prstGeom prst="line">
              <a:avLst/>
            </a:prstGeom>
            <a:noFill/>
            <a:ln w="92075" cap="flat" cmpd="sng" algn="ctr">
              <a:solidFill>
                <a:srgbClr val="7030A0"/>
              </a:solidFill>
              <a:prstDash val="solid"/>
            </a:ln>
            <a:effectLst/>
          </p:spPr>
        </p:cxnSp>
      </p:grpSp>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665" y="4505071"/>
            <a:ext cx="666952" cy="666952"/>
          </a:xfrm>
          <a:prstGeom prst="rect">
            <a:avLst/>
          </a:prstGeom>
        </p:spPr>
      </p:pic>
      <p:sp>
        <p:nvSpPr>
          <p:cNvPr id="83" name="TextBox 82"/>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86"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68" name="Group 67"/>
          <p:cNvGrpSpPr/>
          <p:nvPr/>
        </p:nvGrpSpPr>
        <p:grpSpPr>
          <a:xfrm>
            <a:off x="3062228" y="1828487"/>
            <a:ext cx="1493061" cy="4435764"/>
            <a:chOff x="3062228" y="1828487"/>
            <a:chExt cx="1493061" cy="4435764"/>
          </a:xfrm>
        </p:grpSpPr>
        <p:pic>
          <p:nvPicPr>
            <p:cNvPr id="75" name="Picture 74"/>
            <p:cNvPicPr>
              <a:picLocks noChangeAspect="1"/>
            </p:cNvPicPr>
            <p:nvPr/>
          </p:nvPicPr>
          <p:blipFill>
            <a:blip r:embed="rId6"/>
            <a:stretch>
              <a:fillRect/>
            </a:stretch>
          </p:blipFill>
          <p:spPr>
            <a:xfrm>
              <a:off x="3478196" y="3887827"/>
              <a:ext cx="591500" cy="591500"/>
            </a:xfrm>
            <a:prstGeom prst="rect">
              <a:avLst/>
            </a:prstGeom>
          </p:spPr>
        </p:pic>
        <p:grpSp>
          <p:nvGrpSpPr>
            <p:cNvPr id="76" name="Group 75"/>
            <p:cNvGrpSpPr/>
            <p:nvPr/>
          </p:nvGrpSpPr>
          <p:grpSpPr>
            <a:xfrm>
              <a:off x="3492312" y="5672752"/>
              <a:ext cx="591500" cy="591499"/>
              <a:chOff x="3588727" y="4407555"/>
              <a:chExt cx="591584" cy="591584"/>
            </a:xfrm>
          </p:grpSpPr>
          <p:pic>
            <p:nvPicPr>
              <p:cNvPr id="88" name="Picture 87"/>
              <p:cNvPicPr>
                <a:picLocks noChangeAspect="1"/>
              </p:cNvPicPr>
              <p:nvPr/>
            </p:nvPicPr>
            <p:blipFill>
              <a:blip r:embed="rId6"/>
              <a:stretch>
                <a:fillRect/>
              </a:stretch>
            </p:blipFill>
            <p:spPr>
              <a:xfrm>
                <a:off x="3588727" y="4407555"/>
                <a:ext cx="591584" cy="591584"/>
              </a:xfrm>
              <a:prstGeom prst="rect">
                <a:avLst/>
              </a:prstGeom>
            </p:spPr>
          </p:pic>
          <p:sp>
            <p:nvSpPr>
              <p:cNvPr id="89" name="Pie 88"/>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77" name="TextBox 76"/>
            <p:cNvSpPr txBox="1"/>
            <p:nvPr/>
          </p:nvSpPr>
          <p:spPr>
            <a:xfrm>
              <a:off x="3166106" y="1828487"/>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78" name="TextBox 77"/>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87" name="TextBox 86"/>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45"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 Workflow</a:t>
            </a:r>
            <a:b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br>
            <a:endParaRPr kumimoji="0" lang="en-US" sz="2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140306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0" y="1147768"/>
            <a:ext cx="12436475" cy="5846757"/>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974"/>
          <p:cNvSpPr txBox="1">
            <a:spLocks/>
          </p:cNvSpPr>
          <p:nvPr/>
        </p:nvSpPr>
        <p:spPr>
          <a:xfrm>
            <a:off x="3083566" y="259366"/>
            <a:ext cx="6368526" cy="722296"/>
          </a:xfrm>
          <a:prstGeom prst="rect">
            <a:avLst/>
          </a:prstGeom>
        </p:spPr>
        <p:txBody>
          <a:bodyPr vert="horz" wrap="square" lIns="146283" tIns="91427" rIns="146283" bIns="91427" rtlCol="0" anchor="ctr">
            <a:noAutofit/>
          </a:bodyPr>
          <a:lstStyle>
            <a:lvl1pPr algn="l" defTabSz="932742" rtl="0" eaLnBrk="1" latinLnBrk="0" hangingPunct="1">
              <a:lnSpc>
                <a:spcPct val="90000"/>
              </a:lnSpc>
              <a:spcBef>
                <a:spcPct val="0"/>
              </a:spcBef>
              <a:buNone/>
              <a:defRPr lang="en-US" sz="4000" b="0" kern="1200" cap="none" spc="-102" baseline="0" dirty="0" smtClean="0">
                <a:ln w="3175">
                  <a:noFill/>
                </a:ln>
                <a:gradFill>
                  <a:gsLst>
                    <a:gs pos="1250">
                      <a:schemeClr val="accent1"/>
                    </a:gs>
                    <a:gs pos="100000">
                      <a:schemeClr val="accent1"/>
                    </a:gs>
                  </a:gsLst>
                  <a:lin ang="5400000" scaled="0"/>
                </a:gradFill>
                <a:effectLst/>
                <a:latin typeface="Segoe UI Semibold" panose="020B0702040204020203" pitchFamily="34" charset="0"/>
                <a:ea typeface="+mn-ea"/>
                <a:cs typeface="Segoe UI Semibold" panose="020B0702040204020203" pitchFamily="34" charset="0"/>
              </a:defRPr>
            </a:lvl1pPr>
          </a:lstStyle>
          <a:p>
            <a:pPr marL="0" marR="0" lvl="0" indent="0" algn="ctr" defTabSz="932742" rtl="0" eaLnBrk="1" fontAlgn="auto" latinLnBrk="0" hangingPunct="1">
              <a:lnSpc>
                <a:spcPct val="90000"/>
              </a:lnSpc>
              <a:spcBef>
                <a:spcPct val="0"/>
              </a:spcBef>
              <a:spcAft>
                <a:spcPts val="600"/>
              </a:spcAft>
              <a:buClrTx/>
              <a:buSzTx/>
              <a:buFontTx/>
              <a:buNone/>
              <a:tabLst/>
              <a:defRPr/>
            </a:pPr>
            <a:r>
              <a:rPr kumimoji="0" lang="en-US" sz="3000" b="0" i="0" u="none" strike="noStrike" kern="1200" cap="all" spc="300" normalizeH="0" baseline="0" noProof="0" dirty="0">
                <a:ln w="3175">
                  <a:noFill/>
                </a:ln>
                <a:solidFill>
                  <a:srgbClr val="0078D7"/>
                </a:solidFill>
                <a:effectLst/>
                <a:uLnTx/>
                <a:uFillTx/>
                <a:latin typeface="Segoe UI Light" panose="020B0502040204020203" pitchFamily="34" charset="0"/>
                <a:ea typeface="+mn-ea"/>
                <a:cs typeface="Arial" panose="020B0604020202020204" pitchFamily="34" charset="0"/>
              </a:rPr>
              <a:t>What we hear </a:t>
            </a:r>
            <a:r>
              <a:rPr kumimoji="0" lang="en-US" sz="3000" b="0" i="0" u="none" strike="noStrike" kern="1200" cap="all" spc="300" normalizeH="0" baseline="0" noProof="0" dirty="0">
                <a:ln w="3175">
                  <a:noFill/>
                </a:ln>
                <a:solidFill>
                  <a:schemeClr val="tx2"/>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from you</a:t>
            </a:r>
          </a:p>
        </p:txBody>
      </p:sp>
      <p:sp>
        <p:nvSpPr>
          <p:cNvPr id="95" name="TextBox 94"/>
          <p:cNvSpPr txBox="1"/>
          <p:nvPr/>
        </p:nvSpPr>
        <p:spPr>
          <a:xfrm>
            <a:off x="268050" y="6717142"/>
            <a:ext cx="9699863" cy="124650"/>
          </a:xfrm>
          <a:prstGeom prst="rect">
            <a:avLst/>
          </a:prstGeom>
          <a:noFill/>
        </p:spPr>
        <p:txBody>
          <a:bodyPr wrap="square" lIns="0" tIns="0" rIns="0" bIns="0" rtlCol="0">
            <a:spAutoFit/>
          </a:bodyPr>
          <a:lstStyle/>
          <a:p>
            <a:pPr marL="0" marR="0" lvl="0" indent="0" defTabSz="932597"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969696"/>
                </a:solidFill>
                <a:effectLst/>
                <a:uLnTx/>
                <a:uFillTx/>
              </a:rPr>
              <a:t>Sources: Gartner, </a:t>
            </a:r>
            <a:r>
              <a:rPr kumimoji="0" lang="en-US" sz="900" b="0" i="0" u="none" strike="noStrike" kern="0" cap="none" spc="0" normalizeH="0" baseline="0" noProof="0" dirty="0" err="1">
                <a:ln>
                  <a:noFill/>
                </a:ln>
                <a:solidFill>
                  <a:srgbClr val="969696"/>
                </a:solidFill>
                <a:effectLst/>
                <a:uLnTx/>
                <a:uFillTx/>
              </a:rPr>
              <a:t>Ponemon</a:t>
            </a:r>
            <a:r>
              <a:rPr kumimoji="0" lang="en-US" sz="900" b="0" i="0" u="none" strike="noStrike" kern="0" cap="none" spc="0" normalizeH="0" baseline="0" noProof="0" dirty="0">
                <a:ln>
                  <a:noFill/>
                </a:ln>
                <a:solidFill>
                  <a:srgbClr val="969696"/>
                </a:solidFill>
                <a:effectLst/>
                <a:uLnTx/>
                <a:uFillTx/>
              </a:rPr>
              <a:t> Institute, </a:t>
            </a:r>
            <a:r>
              <a:rPr kumimoji="0" lang="en-US" sz="900" b="0" i="0" u="none" strike="noStrike" kern="0" cap="none" spc="0" normalizeH="0" baseline="0" noProof="0" dirty="0" err="1">
                <a:ln>
                  <a:noFill/>
                </a:ln>
                <a:solidFill>
                  <a:srgbClr val="969696"/>
                </a:solidFill>
                <a:effectLst/>
                <a:uLnTx/>
                <a:uFillTx/>
              </a:rPr>
              <a:t>IdeaPaint</a:t>
            </a:r>
            <a:r>
              <a:rPr kumimoji="0" lang="en-US" sz="900" b="0" i="0" u="none" strike="noStrike" kern="0" cap="none" spc="0" normalizeH="0" baseline="0" noProof="0" dirty="0">
                <a:ln>
                  <a:noFill/>
                </a:ln>
                <a:solidFill>
                  <a:srgbClr val="969696"/>
                </a:solidFill>
                <a:effectLst/>
                <a:uLnTx/>
                <a:uFillTx/>
              </a:rPr>
              <a:t>, MIT Center for IS Research</a:t>
            </a:r>
          </a:p>
        </p:txBody>
      </p:sp>
      <p:grpSp>
        <p:nvGrpSpPr>
          <p:cNvPr id="15" name="Group 14"/>
          <p:cNvGrpSpPr/>
          <p:nvPr/>
        </p:nvGrpSpPr>
        <p:grpSpPr>
          <a:xfrm>
            <a:off x="317629" y="1663987"/>
            <a:ext cx="2991847" cy="1719784"/>
            <a:chOff x="12915900" y="2683209"/>
            <a:chExt cx="3083565" cy="1772506"/>
          </a:xfrm>
        </p:grpSpPr>
        <p:sp>
          <p:nvSpPr>
            <p:cNvPr id="28" name="Rectangle 27"/>
            <p:cNvSpPr/>
            <p:nvPr/>
          </p:nvSpPr>
          <p:spPr bwMode="auto">
            <a:xfrm>
              <a:off x="12915900" y="2683209"/>
              <a:ext cx="3083565" cy="1772506"/>
            </a:xfrm>
            <a:prstGeom prst="rect">
              <a:avLst/>
            </a:prstGeom>
            <a:solidFill>
              <a:schemeClr val="bg1"/>
            </a:solidFill>
            <a:ln>
              <a:solidFill>
                <a:srgbClr val="D7D7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1" name="Rectangle 16"/>
            <p:cNvSpPr/>
            <p:nvPr/>
          </p:nvSpPr>
          <p:spPr>
            <a:xfrm>
              <a:off x="13052491" y="2833423"/>
              <a:ext cx="2842909"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200+ Days</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Median # of days attackers are present before detection</a:t>
              </a:r>
            </a:p>
          </p:txBody>
        </p:sp>
        <p:sp>
          <p:nvSpPr>
            <p:cNvPr id="32" name="Rectangle 16"/>
            <p:cNvSpPr/>
            <p:nvPr/>
          </p:nvSpPr>
          <p:spPr>
            <a:xfrm>
              <a:off x="13052491" y="3604928"/>
              <a:ext cx="2842909"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$3.5M</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Average cost of data breach   (15% YoY increase)</a:t>
              </a:r>
            </a:p>
          </p:txBody>
        </p:sp>
      </p:grpSp>
      <p:grpSp>
        <p:nvGrpSpPr>
          <p:cNvPr id="6" name="Group 5"/>
          <p:cNvGrpSpPr/>
          <p:nvPr/>
        </p:nvGrpSpPr>
        <p:grpSpPr>
          <a:xfrm>
            <a:off x="3309479" y="1663987"/>
            <a:ext cx="2902077" cy="2215121"/>
            <a:chOff x="3309479" y="1663987"/>
            <a:chExt cx="2902077" cy="2215121"/>
          </a:xfrm>
        </p:grpSpPr>
        <p:sp>
          <p:nvSpPr>
            <p:cNvPr id="40" name="Freeform 39"/>
            <p:cNvSpPr/>
            <p:nvPr/>
          </p:nvSpPr>
          <p:spPr bwMode="auto">
            <a:xfrm rot="5400000">
              <a:off x="3628100" y="1345366"/>
              <a:ext cx="2215121" cy="2852363"/>
            </a:xfrm>
            <a:custGeom>
              <a:avLst/>
              <a:gdLst>
                <a:gd name="connsiteX0" fmla="*/ 0 w 2215121"/>
                <a:gd name="connsiteY0" fmla="*/ 2852363 h 2852363"/>
                <a:gd name="connsiteX1" fmla="*/ 0 w 2215121"/>
                <a:gd name="connsiteY1" fmla="*/ 0 h 2852363"/>
                <a:gd name="connsiteX2" fmla="*/ 1732034 w 2215121"/>
                <a:gd name="connsiteY2" fmla="*/ 0 h 2852363"/>
                <a:gd name="connsiteX3" fmla="*/ 1732034 w 2215121"/>
                <a:gd name="connsiteY3" fmla="*/ 1205446 h 2852363"/>
                <a:gd name="connsiteX4" fmla="*/ 2215121 w 2215121"/>
                <a:gd name="connsiteY4" fmla="*/ 1752134 h 2852363"/>
                <a:gd name="connsiteX5" fmla="*/ 1732034 w 2215121"/>
                <a:gd name="connsiteY5" fmla="*/ 1752134 h 2852363"/>
                <a:gd name="connsiteX6" fmla="*/ 1732034 w 2215121"/>
                <a:gd name="connsiteY6" fmla="*/ 2852363 h 285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121" h="2852363">
                  <a:moveTo>
                    <a:pt x="0" y="2852363"/>
                  </a:moveTo>
                  <a:lnTo>
                    <a:pt x="0" y="0"/>
                  </a:lnTo>
                  <a:lnTo>
                    <a:pt x="1732034" y="0"/>
                  </a:lnTo>
                  <a:lnTo>
                    <a:pt x="1732034" y="1205446"/>
                  </a:lnTo>
                  <a:lnTo>
                    <a:pt x="2215121" y="1752134"/>
                  </a:lnTo>
                  <a:lnTo>
                    <a:pt x="1732034" y="1752134"/>
                  </a:lnTo>
                  <a:lnTo>
                    <a:pt x="1732034" y="2852363"/>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3" name="Rectangle 16"/>
            <p:cNvSpPr/>
            <p:nvPr/>
          </p:nvSpPr>
          <p:spPr>
            <a:xfrm>
              <a:off x="3387130" y="1963590"/>
              <a:ext cx="2824426" cy="978729"/>
            </a:xfrm>
            <a:prstGeom prst="rect">
              <a:avLst/>
            </a:prstGeom>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I’m worried about security threats </a:t>
              </a: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and managing the risk to my business.</a:t>
              </a:r>
            </a:p>
          </p:txBody>
        </p:sp>
      </p:grpSp>
      <p:grpSp>
        <p:nvGrpSpPr>
          <p:cNvPr id="7" name="Group 6"/>
          <p:cNvGrpSpPr/>
          <p:nvPr/>
        </p:nvGrpSpPr>
        <p:grpSpPr>
          <a:xfrm>
            <a:off x="6274636" y="1663989"/>
            <a:ext cx="2852363" cy="2215121"/>
            <a:chOff x="6274636" y="1663989"/>
            <a:chExt cx="2852363" cy="2215121"/>
          </a:xfrm>
        </p:grpSpPr>
        <p:sp>
          <p:nvSpPr>
            <p:cNvPr id="41" name="Freeform 40"/>
            <p:cNvSpPr/>
            <p:nvPr/>
          </p:nvSpPr>
          <p:spPr bwMode="auto">
            <a:xfrm rot="5400000">
              <a:off x="6593257" y="1345368"/>
              <a:ext cx="2215121" cy="2852363"/>
            </a:xfrm>
            <a:custGeom>
              <a:avLst/>
              <a:gdLst>
                <a:gd name="connsiteX0" fmla="*/ 0 w 2215121"/>
                <a:gd name="connsiteY0" fmla="*/ 2852363 h 2852363"/>
                <a:gd name="connsiteX1" fmla="*/ 0 w 2215121"/>
                <a:gd name="connsiteY1" fmla="*/ 0 h 2852363"/>
                <a:gd name="connsiteX2" fmla="*/ 1741969 w 2215121"/>
                <a:gd name="connsiteY2" fmla="*/ 0 h 2852363"/>
                <a:gd name="connsiteX3" fmla="*/ 1741969 w 2215121"/>
                <a:gd name="connsiteY3" fmla="*/ 1309068 h 2852363"/>
                <a:gd name="connsiteX4" fmla="*/ 2215121 w 2215121"/>
                <a:gd name="connsiteY4" fmla="*/ 1309068 h 2852363"/>
                <a:gd name="connsiteX5" fmla="*/ 1741969 w 2215121"/>
                <a:gd name="connsiteY5" fmla="*/ 1844512 h 2852363"/>
                <a:gd name="connsiteX6" fmla="*/ 1741969 w 2215121"/>
                <a:gd name="connsiteY6" fmla="*/ 2852363 h 285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121" h="2852363">
                  <a:moveTo>
                    <a:pt x="0" y="2852363"/>
                  </a:moveTo>
                  <a:lnTo>
                    <a:pt x="0" y="0"/>
                  </a:lnTo>
                  <a:lnTo>
                    <a:pt x="1741969" y="0"/>
                  </a:lnTo>
                  <a:lnTo>
                    <a:pt x="1741969" y="1309068"/>
                  </a:lnTo>
                  <a:lnTo>
                    <a:pt x="2215121" y="1309068"/>
                  </a:lnTo>
                  <a:lnTo>
                    <a:pt x="1741969" y="1844512"/>
                  </a:lnTo>
                  <a:lnTo>
                    <a:pt x="1741969" y="2852363"/>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6" name="Rectangle 16"/>
            <p:cNvSpPr/>
            <p:nvPr/>
          </p:nvSpPr>
          <p:spPr>
            <a:xfrm>
              <a:off x="6312738" y="1888455"/>
              <a:ext cx="2670994" cy="1200329"/>
            </a:xfrm>
            <a:prstGeom prst="rect">
              <a:avLst/>
            </a:prstGeom>
          </p:spPr>
          <p:txBody>
            <a:bodyPr wrap="square" lIns="91440">
              <a:spAutoFit/>
            </a:bodyPr>
            <a:lstStyle/>
            <a:p>
              <a:pPr marL="0" marR="0" lvl="4" indent="0" algn="r" defTabSz="914400" eaLnBrk="1" fontAlgn="auto" latinLnBrk="0" hangingPunct="1">
                <a:lnSpc>
                  <a:spcPct val="80000"/>
                </a:lnSpc>
                <a:spcBef>
                  <a:spcPts val="0"/>
                </a:spcBef>
                <a:spcAft>
                  <a:spcPts val="0"/>
                </a:spcAft>
                <a:buClr>
                  <a:srgbClr val="0078D7"/>
                </a:buClr>
                <a:buSzPct val="75000"/>
                <a:buFontTx/>
                <a:buNone/>
                <a:tabLst/>
                <a:defRPr/>
              </a:pP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Decade-old PC tech, infrastructure, and processes </a:t>
              </a:r>
              <a:r>
                <a:rPr kumimoji="0" lang="en-US" sz="1800" b="1"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drive</a:t>
              </a: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 </a:t>
              </a:r>
              <a:r>
                <a:rPr kumimoji="0" lang="en-US" sz="1800" b="1"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up IT costs and slow business agility.</a:t>
              </a:r>
            </a:p>
          </p:txBody>
        </p:sp>
      </p:grpSp>
      <p:grpSp>
        <p:nvGrpSpPr>
          <p:cNvPr id="72" name="Group 71"/>
          <p:cNvGrpSpPr/>
          <p:nvPr/>
        </p:nvGrpSpPr>
        <p:grpSpPr>
          <a:xfrm>
            <a:off x="9099062" y="1663987"/>
            <a:ext cx="2991847" cy="1719784"/>
            <a:chOff x="12915900" y="2683209"/>
            <a:chExt cx="3083565" cy="1772506"/>
          </a:xfrm>
        </p:grpSpPr>
        <p:sp>
          <p:nvSpPr>
            <p:cNvPr id="74" name="Rectangle 73"/>
            <p:cNvSpPr/>
            <p:nvPr/>
          </p:nvSpPr>
          <p:spPr bwMode="auto">
            <a:xfrm>
              <a:off x="12915900" y="2683209"/>
              <a:ext cx="3083565" cy="1772506"/>
            </a:xfrm>
            <a:prstGeom prst="rect">
              <a:avLst/>
            </a:prstGeom>
            <a:solidFill>
              <a:schemeClr val="bg1"/>
            </a:solidFill>
            <a:ln>
              <a:solidFill>
                <a:srgbClr val="D7D7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5" name="Rectangle 16"/>
            <p:cNvSpPr/>
            <p:nvPr/>
          </p:nvSpPr>
          <p:spPr>
            <a:xfrm>
              <a:off x="13052491" y="2833423"/>
              <a:ext cx="2842909" cy="678833"/>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$146-$188 per device</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Cost of keeping user devices up to date and secure</a:t>
              </a:r>
            </a:p>
          </p:txBody>
        </p:sp>
        <p:sp>
          <p:nvSpPr>
            <p:cNvPr id="77" name="Rectangle 16"/>
            <p:cNvSpPr/>
            <p:nvPr/>
          </p:nvSpPr>
          <p:spPr>
            <a:xfrm>
              <a:off x="13052491" y="3604928"/>
              <a:ext cx="2842909" cy="678833"/>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$1,930 per PC</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Cost of upgrading Windows XP to Windows 7</a:t>
              </a:r>
            </a:p>
          </p:txBody>
        </p:sp>
      </p:grpSp>
      <p:grpSp>
        <p:nvGrpSpPr>
          <p:cNvPr id="5" name="Group 4"/>
          <p:cNvGrpSpPr/>
          <p:nvPr/>
        </p:nvGrpSpPr>
        <p:grpSpPr>
          <a:xfrm>
            <a:off x="335554" y="4043016"/>
            <a:ext cx="2852362" cy="2215121"/>
            <a:chOff x="335554" y="4043016"/>
            <a:chExt cx="2852362" cy="2215121"/>
          </a:xfrm>
          <a:solidFill>
            <a:schemeClr val="accent2"/>
          </a:solidFill>
        </p:grpSpPr>
        <p:sp>
          <p:nvSpPr>
            <p:cNvPr id="39" name="Freeform 38"/>
            <p:cNvSpPr/>
            <p:nvPr/>
          </p:nvSpPr>
          <p:spPr bwMode="auto">
            <a:xfrm rot="10800000" flipH="1">
              <a:off x="335554" y="4043016"/>
              <a:ext cx="2852362" cy="2215121"/>
            </a:xfrm>
            <a:custGeom>
              <a:avLst/>
              <a:gdLst>
                <a:gd name="connsiteX0" fmla="*/ 0 w 2852362"/>
                <a:gd name="connsiteY0" fmla="*/ 2215121 h 2215121"/>
                <a:gd name="connsiteX1" fmla="*/ 2852362 w 2852362"/>
                <a:gd name="connsiteY1" fmla="*/ 2215121 h 2215121"/>
                <a:gd name="connsiteX2" fmla="*/ 2852362 w 2852362"/>
                <a:gd name="connsiteY2" fmla="*/ 483087 h 2215121"/>
                <a:gd name="connsiteX3" fmla="*/ 1752134 w 2852362"/>
                <a:gd name="connsiteY3" fmla="*/ 483087 h 2215121"/>
                <a:gd name="connsiteX4" fmla="*/ 1752134 w 2852362"/>
                <a:gd name="connsiteY4" fmla="*/ 0 h 2215121"/>
                <a:gd name="connsiteX5" fmla="*/ 1205446 w 2852362"/>
                <a:gd name="connsiteY5" fmla="*/ 483087 h 2215121"/>
                <a:gd name="connsiteX6" fmla="*/ 0 w 2852362"/>
                <a:gd name="connsiteY6" fmla="*/ 483087 h 22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2362" h="2215121">
                  <a:moveTo>
                    <a:pt x="0" y="2215121"/>
                  </a:moveTo>
                  <a:lnTo>
                    <a:pt x="2852362" y="2215121"/>
                  </a:lnTo>
                  <a:lnTo>
                    <a:pt x="2852362" y="483087"/>
                  </a:lnTo>
                  <a:lnTo>
                    <a:pt x="1752134" y="483087"/>
                  </a:lnTo>
                  <a:lnTo>
                    <a:pt x="1752134" y="0"/>
                  </a:lnTo>
                  <a:lnTo>
                    <a:pt x="1205446" y="483087"/>
                  </a:lnTo>
                  <a:lnTo>
                    <a:pt x="0" y="483087"/>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3" name="Rectangle 16"/>
            <p:cNvSpPr/>
            <p:nvPr/>
          </p:nvSpPr>
          <p:spPr>
            <a:xfrm flipH="1">
              <a:off x="412975" y="4456874"/>
              <a:ext cx="2673972" cy="757130"/>
            </a:xfrm>
            <a:prstGeom prst="rect">
              <a:avLst/>
            </a:prstGeom>
            <a:grpFill/>
          </p:spPr>
          <p:txBody>
            <a:bodyPr wrap="square" lIns="91440">
              <a:spAutoFit/>
            </a:bodyPr>
            <a:lstStyle/>
            <a:p>
              <a:pPr marL="0" marR="0" lvl="4" indent="0" algn="r" defTabSz="914400" eaLnBrk="1" fontAlgn="auto" latinLnBrk="0" hangingPunct="1">
                <a:lnSpc>
                  <a:spcPct val="80000"/>
                </a:lnSpc>
                <a:spcBef>
                  <a:spcPts val="0"/>
                </a:spcBef>
                <a:spcAft>
                  <a:spcPts val="0"/>
                </a:spcAft>
                <a:buClr>
                  <a:srgbClr val="0078D7"/>
                </a:buClr>
                <a:buSzPct val="75000"/>
                <a:buFontTx/>
                <a:buNone/>
                <a:tabLst/>
                <a:defRPr/>
              </a:pP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My employees need to be </a:t>
              </a:r>
              <a:r>
                <a:rPr kumimoji="0" lang="en-US" sz="1800" b="1"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productive on every device they use.</a:t>
              </a:r>
            </a:p>
          </p:txBody>
        </p:sp>
      </p:grpSp>
      <p:grpSp>
        <p:nvGrpSpPr>
          <p:cNvPr id="24" name="Group 23"/>
          <p:cNvGrpSpPr/>
          <p:nvPr/>
        </p:nvGrpSpPr>
        <p:grpSpPr>
          <a:xfrm>
            <a:off x="3169993" y="4043016"/>
            <a:ext cx="2991847" cy="1719784"/>
            <a:chOff x="3169993" y="4043016"/>
            <a:chExt cx="2991847" cy="1719784"/>
          </a:xfrm>
        </p:grpSpPr>
        <p:sp>
          <p:nvSpPr>
            <p:cNvPr id="104" name="Rectangle 103"/>
            <p:cNvSpPr/>
            <p:nvPr/>
          </p:nvSpPr>
          <p:spPr bwMode="auto">
            <a:xfrm flipH="1">
              <a:off x="3169993" y="4043016"/>
              <a:ext cx="2991847" cy="1719784"/>
            </a:xfrm>
            <a:prstGeom prst="rect">
              <a:avLst/>
            </a:prstGeom>
            <a:solidFill>
              <a:schemeClr val="bg1"/>
            </a:solidFill>
            <a:ln>
              <a:solidFill>
                <a:srgbClr val="D7D7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9" name="Rectangle 16"/>
            <p:cNvSpPr/>
            <p:nvPr/>
          </p:nvSpPr>
          <p:spPr>
            <a:xfrm flipH="1">
              <a:off x="3270962" y="4188762"/>
              <a:ext cx="2758349"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80% of workers</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spend a portion of their time working outside the office</a:t>
              </a:r>
            </a:p>
          </p:txBody>
        </p:sp>
        <p:sp>
          <p:nvSpPr>
            <p:cNvPr id="110" name="Rectangle 16"/>
            <p:cNvSpPr/>
            <p:nvPr/>
          </p:nvSpPr>
          <p:spPr>
            <a:xfrm flipH="1">
              <a:off x="3270962" y="4937319"/>
              <a:ext cx="2758349"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38% of Millennials </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feel outdated collaboration tools hinder innovation</a:t>
              </a:r>
            </a:p>
          </p:txBody>
        </p:sp>
      </p:grpSp>
      <p:sp>
        <p:nvSpPr>
          <p:cNvPr id="44" name="Freeform 43"/>
          <p:cNvSpPr/>
          <p:nvPr/>
        </p:nvSpPr>
        <p:spPr bwMode="auto">
          <a:xfrm rot="16200000" flipH="1">
            <a:off x="9585105" y="3724398"/>
            <a:ext cx="2215121" cy="2852361"/>
          </a:xfrm>
          <a:custGeom>
            <a:avLst/>
            <a:gdLst>
              <a:gd name="connsiteX0" fmla="*/ 0 w 2215121"/>
              <a:gd name="connsiteY0" fmla="*/ 0 h 2852361"/>
              <a:gd name="connsiteX1" fmla="*/ 0 w 2215121"/>
              <a:gd name="connsiteY1" fmla="*/ 2852361 h 2852361"/>
              <a:gd name="connsiteX2" fmla="*/ 1741969 w 2215121"/>
              <a:gd name="connsiteY2" fmla="*/ 2852361 h 2852361"/>
              <a:gd name="connsiteX3" fmla="*/ 1741969 w 2215121"/>
              <a:gd name="connsiteY3" fmla="*/ 1844512 h 2852361"/>
              <a:gd name="connsiteX4" fmla="*/ 2215121 w 2215121"/>
              <a:gd name="connsiteY4" fmla="*/ 1309068 h 2852361"/>
              <a:gd name="connsiteX5" fmla="*/ 1741969 w 2215121"/>
              <a:gd name="connsiteY5" fmla="*/ 1309068 h 2852361"/>
              <a:gd name="connsiteX6" fmla="*/ 1741969 w 2215121"/>
              <a:gd name="connsiteY6" fmla="*/ 0 h 285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121" h="2852361">
                <a:moveTo>
                  <a:pt x="0" y="0"/>
                </a:moveTo>
                <a:lnTo>
                  <a:pt x="0" y="2852361"/>
                </a:lnTo>
                <a:lnTo>
                  <a:pt x="1741969" y="2852361"/>
                </a:lnTo>
                <a:lnTo>
                  <a:pt x="1741969" y="1844512"/>
                </a:lnTo>
                <a:lnTo>
                  <a:pt x="2215121" y="1309068"/>
                </a:lnTo>
                <a:lnTo>
                  <a:pt x="1741969" y="1309068"/>
                </a:lnTo>
                <a:lnTo>
                  <a:pt x="1741969" y="0"/>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0" name="Rectangle 16"/>
          <p:cNvSpPr/>
          <p:nvPr/>
        </p:nvSpPr>
        <p:spPr>
          <a:xfrm flipH="1">
            <a:off x="9350672" y="4444624"/>
            <a:ext cx="2824424" cy="757130"/>
          </a:xfrm>
          <a:prstGeom prst="rect">
            <a:avLst/>
          </a:prstGeom>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We need to capitalize on </a:t>
            </a:r>
            <a:r>
              <a:rPr kumimoji="0" lang="en-US" sz="1800" b="1"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new business opportunities </a:t>
            </a:r>
            <a:r>
              <a:rPr kumimoji="0" lang="en-US" sz="1800" b="0" i="0" u="none" strike="noStrike" kern="0" cap="none" spc="0" normalizeH="0" baseline="0" noProof="0" dirty="0">
                <a:ln>
                  <a:noFill/>
                </a:ln>
                <a:solidFill>
                  <a:srgbClr val="FFFFFF"/>
                </a:solidFill>
                <a:effectLst/>
                <a:uLnTx/>
                <a:uFillTx/>
                <a:ea typeface="Calibri" panose="020F0502020204030204" pitchFamily="34" charset="0"/>
                <a:cs typeface="Segoe UI" panose="020B0502040204020203" pitchFamily="34" charset="0"/>
              </a:rPr>
              <a:t>quickly.</a:t>
            </a:r>
          </a:p>
        </p:txBody>
      </p:sp>
      <p:grpSp>
        <p:nvGrpSpPr>
          <p:cNvPr id="3" name="Group 2"/>
          <p:cNvGrpSpPr/>
          <p:nvPr/>
        </p:nvGrpSpPr>
        <p:grpSpPr>
          <a:xfrm>
            <a:off x="6274635" y="4043016"/>
            <a:ext cx="2991847" cy="1719784"/>
            <a:chOff x="6274635" y="4043016"/>
            <a:chExt cx="2991847" cy="1719784"/>
          </a:xfrm>
        </p:grpSpPr>
        <p:sp>
          <p:nvSpPr>
            <p:cNvPr id="88" name="Rectangle 87"/>
            <p:cNvSpPr/>
            <p:nvPr/>
          </p:nvSpPr>
          <p:spPr bwMode="auto">
            <a:xfrm flipH="1">
              <a:off x="6274635" y="4043016"/>
              <a:ext cx="2991847" cy="1719784"/>
            </a:xfrm>
            <a:prstGeom prst="rect">
              <a:avLst/>
            </a:prstGeom>
            <a:solidFill>
              <a:schemeClr val="bg1"/>
            </a:solidFill>
            <a:ln>
              <a:solidFill>
                <a:srgbClr val="D7D7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0" name="Rectangle 16"/>
            <p:cNvSpPr/>
            <p:nvPr/>
          </p:nvSpPr>
          <p:spPr>
            <a:xfrm flipH="1">
              <a:off x="6375604" y="4188762"/>
              <a:ext cx="2758349"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41% of CEOs</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Expect digital revenue to double over the next 5 years</a:t>
              </a:r>
            </a:p>
          </p:txBody>
        </p:sp>
        <p:sp>
          <p:nvSpPr>
            <p:cNvPr id="111" name="Rectangle 16"/>
            <p:cNvSpPr/>
            <p:nvPr/>
          </p:nvSpPr>
          <p:spPr>
            <a:xfrm flipH="1">
              <a:off x="6375602" y="4937319"/>
              <a:ext cx="2819195" cy="658642"/>
            </a:xfrm>
            <a:prstGeom prst="rect">
              <a:avLst/>
            </a:prstGeom>
            <a:solidFill>
              <a:srgbClr val="FFFFFF"/>
            </a:solidFill>
          </p:spPr>
          <p:txBody>
            <a:bodyPr wrap="square" lIns="91440">
              <a:spAutoFit/>
            </a:bodyPr>
            <a:lstStyle/>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800" b="1" i="0" u="none" strike="noStrike" kern="0" cap="none" spc="0" normalizeH="0" baseline="0" noProof="0" dirty="0">
                  <a:ln>
                    <a:noFill/>
                  </a:ln>
                  <a:solidFill>
                    <a:srgbClr val="0078D7"/>
                  </a:solidFill>
                  <a:effectLst/>
                  <a:uLnTx/>
                  <a:uFillTx/>
                  <a:ea typeface="Calibri" panose="020F0502020204030204" pitchFamily="34" charset="0"/>
                  <a:cs typeface="Segoe UI" panose="020B0502040204020203" pitchFamily="34" charset="0"/>
                </a:rPr>
                <a:t>47% of existing revenue</a:t>
              </a:r>
            </a:p>
            <a:p>
              <a:pPr marL="0" marR="0" lvl="4" indent="0" defTabSz="914400" eaLnBrk="1" fontAlgn="auto" latinLnBrk="0" hangingPunct="1">
                <a:lnSpc>
                  <a:spcPct val="80000"/>
                </a:lnSpc>
                <a:spcBef>
                  <a:spcPts val="0"/>
                </a:spcBef>
                <a:spcAft>
                  <a:spcPts val="0"/>
                </a:spcAft>
                <a:buClr>
                  <a:srgbClr val="0078D7"/>
                </a:buClr>
                <a:buSzPct val="75000"/>
                <a:buFontTx/>
                <a:buNone/>
                <a:tabLst/>
                <a:defRPr/>
              </a:pPr>
              <a:r>
                <a:rPr kumimoji="0" lang="en-US" sz="1400" b="0" i="0" u="none" strike="noStrike" kern="0" cap="none" spc="0" normalizeH="0" baseline="0" noProof="0" dirty="0">
                  <a:ln>
                    <a:noFill/>
                  </a:ln>
                  <a:solidFill>
                    <a:srgbClr val="737373"/>
                  </a:solidFill>
                  <a:effectLst/>
                  <a:uLnTx/>
                  <a:uFillTx/>
                  <a:ea typeface="Calibri" panose="020F0502020204030204" pitchFamily="34" charset="0"/>
                  <a:cs typeface="Segoe UI" panose="020B0502040204020203" pitchFamily="34" charset="0"/>
                </a:rPr>
                <a:t>considered to be under threat in the next 5 years</a:t>
              </a:r>
            </a:p>
          </p:txBody>
        </p:sp>
      </p:grpSp>
      <p:sp>
        <p:nvSpPr>
          <p:cNvPr id="112" name="Rectangle 111"/>
          <p:cNvSpPr/>
          <p:nvPr/>
        </p:nvSpPr>
        <p:spPr bwMode="auto">
          <a:xfrm flipV="1">
            <a:off x="0" y="6976237"/>
            <a:ext cx="12436475" cy="18288"/>
          </a:xfrm>
          <a:prstGeom prst="rect">
            <a:avLst/>
          </a:prstGeom>
          <a:solidFill>
            <a:srgbClr val="0078D7"/>
          </a:solidFill>
          <a:ln>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tx2"/>
              </a:solidFill>
              <a:effectLst/>
              <a:uLnTx/>
              <a:uFillTx/>
              <a:ea typeface="Segoe UI" pitchFamily="34" charset="0"/>
              <a:cs typeface="Segoe UI" pitchFamily="34" charset="0"/>
            </a:endParaRPr>
          </a:p>
        </p:txBody>
      </p:sp>
      <p:sp>
        <p:nvSpPr>
          <p:cNvPr id="113" name="Rectangle 112"/>
          <p:cNvSpPr/>
          <p:nvPr/>
        </p:nvSpPr>
        <p:spPr bwMode="auto">
          <a:xfrm flipV="1">
            <a:off x="0" y="1147768"/>
            <a:ext cx="12436475" cy="18288"/>
          </a:xfrm>
          <a:prstGeom prst="rect">
            <a:avLst/>
          </a:prstGeom>
          <a:solidFill>
            <a:srgbClr val="0078D7"/>
          </a:solidFill>
          <a:ln>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tx2"/>
              </a:solidFill>
              <a:effectLst/>
              <a:uLnTx/>
              <a:uFillTx/>
              <a:ea typeface="Segoe UI" pitchFamily="34" charset="0"/>
              <a:cs typeface="Segoe UI" pitchFamily="34" charset="0"/>
            </a:endParaRPr>
          </a:p>
        </p:txBody>
      </p:sp>
    </p:spTree>
    <p:extLst>
      <p:ext uri="{BB962C8B-B14F-4D97-AF65-F5344CB8AC3E}">
        <p14:creationId xmlns:p14="http://schemas.microsoft.com/office/powerpoint/2010/main" val="62757824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9" name="Group 8"/>
          <p:cNvGrpSpPr/>
          <p:nvPr/>
        </p:nvGrpSpPr>
        <p:grpSpPr>
          <a:xfrm>
            <a:off x="4516115" y="3715824"/>
            <a:ext cx="4514512" cy="1065042"/>
            <a:chOff x="4427101" y="3643296"/>
            <a:chExt cx="4426394" cy="1044254"/>
          </a:xfrm>
          <a:solidFill>
            <a:schemeClr val="accent3">
              <a:lumMod val="20000"/>
              <a:lumOff val="80000"/>
            </a:schemeClr>
          </a:solidFill>
        </p:grpSpPr>
        <p:sp>
          <p:nvSpPr>
            <p:cNvPr id="34" name="Rounded Rectangle 33"/>
            <p:cNvSpPr/>
            <p:nvPr/>
          </p:nvSpPr>
          <p:spPr>
            <a:xfrm>
              <a:off x="4427101" y="3643296"/>
              <a:ext cx="442639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a:grpFill/>
          </p:spPr>
        </p:pic>
        <p:pic>
          <p:nvPicPr>
            <p:cNvPr id="37" name="Picture 36"/>
            <p:cNvPicPr>
              <a:picLocks noChangeAspect="1"/>
            </p:cNvPicPr>
            <p:nvPr/>
          </p:nvPicPr>
          <p:blipFill>
            <a:blip r:embed="rId3"/>
            <a:stretch>
              <a:fillRect/>
            </a:stretch>
          </p:blipFill>
          <p:spPr>
            <a:xfrm>
              <a:off x="5494859" y="3770514"/>
              <a:ext cx="796526" cy="765571"/>
            </a:xfrm>
            <a:prstGeom prst="rect">
              <a:avLst/>
            </a:prstGeom>
            <a:grpFill/>
          </p:spPr>
        </p:pic>
        <p:pic>
          <p:nvPicPr>
            <p:cNvPr id="39" name="Picture 38"/>
            <p:cNvPicPr>
              <a:picLocks noChangeAspect="1"/>
            </p:cNvPicPr>
            <p:nvPr/>
          </p:nvPicPr>
          <p:blipFill>
            <a:blip r:embed="rId2"/>
            <a:stretch>
              <a:fillRect/>
            </a:stretch>
          </p:blipFill>
          <p:spPr>
            <a:xfrm>
              <a:off x="6948378" y="3761102"/>
              <a:ext cx="788638" cy="797140"/>
            </a:xfrm>
            <a:prstGeom prst="rect">
              <a:avLst/>
            </a:prstGeom>
            <a:grpFill/>
          </p:spPr>
        </p:pic>
        <p:pic>
          <p:nvPicPr>
            <p:cNvPr id="40" name="Picture 39"/>
            <p:cNvPicPr>
              <a:picLocks noChangeAspect="1"/>
            </p:cNvPicPr>
            <p:nvPr/>
          </p:nvPicPr>
          <p:blipFill>
            <a:blip r:embed="rId3"/>
            <a:stretch>
              <a:fillRect/>
            </a:stretch>
          </p:blipFill>
          <p:spPr>
            <a:xfrm>
              <a:off x="7851088" y="3792671"/>
              <a:ext cx="796526" cy="765571"/>
            </a:xfrm>
            <a:prstGeom prst="rect">
              <a:avLst/>
            </a:prstGeom>
            <a:grpFill/>
          </p:spPr>
        </p:pic>
        <p:pic>
          <p:nvPicPr>
            <p:cNvPr id="57" name="Picture 56"/>
            <p:cNvPicPr>
              <a:picLocks noChangeAspect="1"/>
            </p:cNvPicPr>
            <p:nvPr/>
          </p:nvPicPr>
          <p:blipFill>
            <a:blip r:embed="rId3"/>
            <a:stretch>
              <a:fillRect/>
            </a:stretch>
          </p:blipFill>
          <p:spPr>
            <a:xfrm>
              <a:off x="6246152" y="3776886"/>
              <a:ext cx="796526" cy="765571"/>
            </a:xfrm>
            <a:prstGeom prst="rect">
              <a:avLst/>
            </a:prstGeom>
            <a:grpFill/>
          </p:spPr>
        </p:pic>
      </p:grpSp>
      <p:grpSp>
        <p:nvGrpSpPr>
          <p:cNvPr id="11" name="Group 10"/>
          <p:cNvGrpSpPr/>
          <p:nvPr/>
        </p:nvGrpSpPr>
        <p:grpSpPr>
          <a:xfrm>
            <a:off x="4519630" y="5536507"/>
            <a:ext cx="6057344" cy="1065042"/>
            <a:chOff x="4430548" y="5428441"/>
            <a:chExt cx="5939112" cy="1044254"/>
          </a:xfrm>
        </p:grpSpPr>
        <p:sp>
          <p:nvSpPr>
            <p:cNvPr id="48" name="Rounded Rectangle 47"/>
            <p:cNvSpPr/>
            <p:nvPr/>
          </p:nvSpPr>
          <p:spPr>
            <a:xfrm>
              <a:off x="4430548" y="5428441"/>
              <a:ext cx="5939112" cy="1044254"/>
            </a:xfrm>
            <a:prstGeom prst="roundRect">
              <a:avLst/>
            </a:prstGeom>
            <a:solidFill>
              <a:srgbClr val="C4A1F3">
                <a:alpha val="80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2" name="Group 61"/>
          <p:cNvGrpSpPr/>
          <p:nvPr/>
        </p:nvGrpSpPr>
        <p:grpSpPr>
          <a:xfrm>
            <a:off x="2085496" y="2352496"/>
            <a:ext cx="2477274" cy="3667822"/>
            <a:chOff x="-2232140" y="1972421"/>
            <a:chExt cx="2477626" cy="3907289"/>
          </a:xfrm>
        </p:grpSpPr>
        <p:cxnSp>
          <p:nvCxnSpPr>
            <p:cNvPr id="64" name="Straight Connector 63"/>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69" name="Straight Connector 68"/>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1" name="Straight Connector 70"/>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2" name="Straight Connector 71"/>
            <p:cNvCxnSpPr/>
            <p:nvPr/>
          </p:nvCxnSpPr>
          <p:spPr>
            <a:xfrm>
              <a:off x="-1305922" y="3912919"/>
              <a:ext cx="1504746" cy="0"/>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4153" y="5828089"/>
              <a:ext cx="1502977" cy="0"/>
            </a:xfrm>
            <a:prstGeom prst="line">
              <a:avLst/>
            </a:prstGeom>
            <a:noFill/>
            <a:ln w="92075" cap="flat" cmpd="sng" algn="ctr">
              <a:solidFill>
                <a:srgbClr val="7030A0"/>
              </a:solidFill>
              <a:prstDash val="solid"/>
            </a:ln>
            <a:effectLst/>
          </p:spPr>
        </p:cxnSp>
      </p:grpSp>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665" y="4505071"/>
            <a:ext cx="666952" cy="666952"/>
          </a:xfrm>
          <a:prstGeom prst="rect">
            <a:avLst/>
          </a:prstGeom>
        </p:spPr>
      </p:pic>
      <p:sp>
        <p:nvSpPr>
          <p:cNvPr id="67" name="TextBox 66"/>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8"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5" name="Group 44"/>
          <p:cNvGrpSpPr/>
          <p:nvPr/>
        </p:nvGrpSpPr>
        <p:grpSpPr>
          <a:xfrm>
            <a:off x="3062228" y="1828487"/>
            <a:ext cx="1493061" cy="4435764"/>
            <a:chOff x="3062228" y="1828487"/>
            <a:chExt cx="1493061" cy="4435764"/>
          </a:xfrm>
        </p:grpSpPr>
        <p:pic>
          <p:nvPicPr>
            <p:cNvPr id="46" name="Picture 45"/>
            <p:cNvPicPr>
              <a:picLocks noChangeAspect="1"/>
            </p:cNvPicPr>
            <p:nvPr/>
          </p:nvPicPr>
          <p:blipFill>
            <a:blip r:embed="rId6"/>
            <a:stretch>
              <a:fillRect/>
            </a:stretch>
          </p:blipFill>
          <p:spPr>
            <a:xfrm>
              <a:off x="3478196" y="3887827"/>
              <a:ext cx="591500" cy="591500"/>
            </a:xfrm>
            <a:prstGeom prst="rect">
              <a:avLst/>
            </a:prstGeom>
          </p:spPr>
        </p:pic>
        <p:grpSp>
          <p:nvGrpSpPr>
            <p:cNvPr id="50" name="Group 49"/>
            <p:cNvGrpSpPr/>
            <p:nvPr/>
          </p:nvGrpSpPr>
          <p:grpSpPr>
            <a:xfrm>
              <a:off x="3492312" y="5672752"/>
              <a:ext cx="591500" cy="591499"/>
              <a:chOff x="3588727" y="4407555"/>
              <a:chExt cx="591584" cy="591584"/>
            </a:xfrm>
          </p:grpSpPr>
          <p:pic>
            <p:nvPicPr>
              <p:cNvPr id="75" name="Picture 74"/>
              <p:cNvPicPr>
                <a:picLocks noChangeAspect="1"/>
              </p:cNvPicPr>
              <p:nvPr/>
            </p:nvPicPr>
            <p:blipFill>
              <a:blip r:embed="rId6"/>
              <a:stretch>
                <a:fillRect/>
              </a:stretch>
            </p:blipFill>
            <p:spPr>
              <a:xfrm>
                <a:off x="3588727" y="4407555"/>
                <a:ext cx="591584" cy="591584"/>
              </a:xfrm>
              <a:prstGeom prst="rect">
                <a:avLst/>
              </a:prstGeom>
            </p:spPr>
          </p:pic>
          <p:sp>
            <p:nvSpPr>
              <p:cNvPr id="76" name="Pie 75"/>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3" name="TextBox 62"/>
            <p:cNvSpPr txBox="1"/>
            <p:nvPr/>
          </p:nvSpPr>
          <p:spPr>
            <a:xfrm>
              <a:off x="3166106" y="1828487"/>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66" name="TextBox 65"/>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74" name="TextBox 73"/>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47"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 Workflow</a:t>
            </a:r>
            <a:b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br>
            <a:endParaRPr kumimoji="0" lang="en-US" sz="2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1472572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9" name="Group 8"/>
          <p:cNvGrpSpPr/>
          <p:nvPr/>
        </p:nvGrpSpPr>
        <p:grpSpPr>
          <a:xfrm>
            <a:off x="4516115" y="3715824"/>
            <a:ext cx="4514512" cy="1065042"/>
            <a:chOff x="4427101" y="3643296"/>
            <a:chExt cx="4426394" cy="1044254"/>
          </a:xfrm>
          <a:solidFill>
            <a:schemeClr val="accent3">
              <a:lumMod val="20000"/>
              <a:lumOff val="80000"/>
            </a:schemeClr>
          </a:solidFill>
        </p:grpSpPr>
        <p:sp>
          <p:nvSpPr>
            <p:cNvPr id="34" name="Rounded Rectangle 33"/>
            <p:cNvSpPr/>
            <p:nvPr/>
          </p:nvSpPr>
          <p:spPr>
            <a:xfrm>
              <a:off x="4427101" y="3643296"/>
              <a:ext cx="442639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a:grpFill/>
          </p:spPr>
        </p:pic>
        <p:pic>
          <p:nvPicPr>
            <p:cNvPr id="37" name="Picture 36"/>
            <p:cNvPicPr>
              <a:picLocks noChangeAspect="1"/>
            </p:cNvPicPr>
            <p:nvPr/>
          </p:nvPicPr>
          <p:blipFill>
            <a:blip r:embed="rId3"/>
            <a:stretch>
              <a:fillRect/>
            </a:stretch>
          </p:blipFill>
          <p:spPr>
            <a:xfrm>
              <a:off x="5494859" y="3770514"/>
              <a:ext cx="796526" cy="765571"/>
            </a:xfrm>
            <a:prstGeom prst="rect">
              <a:avLst/>
            </a:prstGeom>
            <a:grpFill/>
          </p:spPr>
        </p:pic>
        <p:pic>
          <p:nvPicPr>
            <p:cNvPr id="39" name="Picture 38"/>
            <p:cNvPicPr>
              <a:picLocks noChangeAspect="1"/>
            </p:cNvPicPr>
            <p:nvPr/>
          </p:nvPicPr>
          <p:blipFill>
            <a:blip r:embed="rId2"/>
            <a:stretch>
              <a:fillRect/>
            </a:stretch>
          </p:blipFill>
          <p:spPr>
            <a:xfrm>
              <a:off x="6948378" y="3761102"/>
              <a:ext cx="788638" cy="797140"/>
            </a:xfrm>
            <a:prstGeom prst="rect">
              <a:avLst/>
            </a:prstGeom>
            <a:grpFill/>
          </p:spPr>
        </p:pic>
        <p:pic>
          <p:nvPicPr>
            <p:cNvPr id="40" name="Picture 39"/>
            <p:cNvPicPr>
              <a:picLocks noChangeAspect="1"/>
            </p:cNvPicPr>
            <p:nvPr/>
          </p:nvPicPr>
          <p:blipFill>
            <a:blip r:embed="rId3"/>
            <a:stretch>
              <a:fillRect/>
            </a:stretch>
          </p:blipFill>
          <p:spPr>
            <a:xfrm>
              <a:off x="7851088" y="3792671"/>
              <a:ext cx="796526" cy="765571"/>
            </a:xfrm>
            <a:prstGeom prst="rect">
              <a:avLst/>
            </a:prstGeom>
            <a:grpFill/>
          </p:spPr>
        </p:pic>
        <p:pic>
          <p:nvPicPr>
            <p:cNvPr id="57" name="Picture 56"/>
            <p:cNvPicPr>
              <a:picLocks noChangeAspect="1"/>
            </p:cNvPicPr>
            <p:nvPr/>
          </p:nvPicPr>
          <p:blipFill>
            <a:blip r:embed="rId3"/>
            <a:stretch>
              <a:fillRect/>
            </a:stretch>
          </p:blipFill>
          <p:spPr>
            <a:xfrm>
              <a:off x="6246152" y="3776886"/>
              <a:ext cx="796526" cy="765571"/>
            </a:xfrm>
            <a:prstGeom prst="rect">
              <a:avLst/>
            </a:prstGeom>
            <a:grpFill/>
          </p:spPr>
        </p:pic>
      </p:grpSp>
      <p:grpSp>
        <p:nvGrpSpPr>
          <p:cNvPr id="11" name="Group 10"/>
          <p:cNvGrpSpPr/>
          <p:nvPr/>
        </p:nvGrpSpPr>
        <p:grpSpPr>
          <a:xfrm>
            <a:off x="3035551" y="5536507"/>
            <a:ext cx="7541424" cy="1065042"/>
            <a:chOff x="2975436" y="5428441"/>
            <a:chExt cx="7394224" cy="1044254"/>
          </a:xfrm>
          <a:solidFill>
            <a:schemeClr val="accent3">
              <a:lumMod val="20000"/>
              <a:lumOff val="80000"/>
            </a:schemeClr>
          </a:solidFill>
        </p:grpSpPr>
        <p:cxnSp>
          <p:nvCxnSpPr>
            <p:cNvPr id="64" name="Straight Connector 63"/>
            <p:cNvCxnSpPr/>
            <p:nvPr/>
          </p:nvCxnSpPr>
          <p:spPr>
            <a:xfrm>
              <a:off x="2975436" y="5850380"/>
              <a:ext cx="1450662" cy="14216"/>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30548" y="5428441"/>
              <a:ext cx="5939112"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a:grpFill/>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a:grpFill/>
          </p:spPr>
        </p:pic>
        <p:pic>
          <p:nvPicPr>
            <p:cNvPr id="56" name="Picture 55"/>
            <p:cNvPicPr>
              <a:picLocks noChangeAspect="1"/>
            </p:cNvPicPr>
            <p:nvPr/>
          </p:nvPicPr>
          <p:blipFill>
            <a:blip r:embed="rId3"/>
            <a:stretch>
              <a:fillRect/>
            </a:stretch>
          </p:blipFill>
          <p:spPr>
            <a:xfrm>
              <a:off x="7845526" y="5585583"/>
              <a:ext cx="796526" cy="765570"/>
            </a:xfrm>
            <a:prstGeom prst="rect">
              <a:avLst/>
            </a:prstGeom>
            <a:grpFill/>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a:grpFill/>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a:grpFill/>
          </p:spPr>
        </p:pic>
        <p:pic>
          <p:nvPicPr>
            <p:cNvPr id="60" name="Picture 59"/>
            <p:cNvPicPr>
              <a:picLocks noChangeAspect="1"/>
            </p:cNvPicPr>
            <p:nvPr/>
          </p:nvPicPr>
          <p:blipFill>
            <a:blip r:embed="rId3"/>
            <a:stretch>
              <a:fillRect/>
            </a:stretch>
          </p:blipFill>
          <p:spPr>
            <a:xfrm>
              <a:off x="7037162" y="5585583"/>
              <a:ext cx="796526" cy="765570"/>
            </a:xfrm>
            <a:prstGeom prst="rect">
              <a:avLst/>
            </a:prstGeom>
            <a:grpFill/>
          </p:spPr>
        </p:pic>
        <p:pic>
          <p:nvPicPr>
            <p:cNvPr id="61" name="Picture 60"/>
            <p:cNvPicPr>
              <a:picLocks noChangeAspect="1"/>
            </p:cNvPicPr>
            <p:nvPr/>
          </p:nvPicPr>
          <p:blipFill>
            <a:blip r:embed="rId3"/>
            <a:stretch>
              <a:fillRect/>
            </a:stretch>
          </p:blipFill>
          <p:spPr>
            <a:xfrm>
              <a:off x="4527709" y="5562031"/>
              <a:ext cx="796526" cy="765570"/>
            </a:xfrm>
            <a:prstGeom prst="rect">
              <a:avLst/>
            </a:prstGeom>
            <a:grpFill/>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3" name="Group 62"/>
          <p:cNvGrpSpPr/>
          <p:nvPr/>
        </p:nvGrpSpPr>
        <p:grpSpPr>
          <a:xfrm>
            <a:off x="2085496" y="2352496"/>
            <a:ext cx="2477274" cy="3667822"/>
            <a:chOff x="-2232140" y="1972421"/>
            <a:chExt cx="2477626" cy="3907289"/>
          </a:xfrm>
        </p:grpSpPr>
        <p:cxnSp>
          <p:nvCxnSpPr>
            <p:cNvPr id="65" name="Straight Connector 64"/>
            <p:cNvCxnSpPr/>
            <p:nvPr/>
          </p:nvCxnSpPr>
          <p:spPr>
            <a:xfrm>
              <a:off x="-1305922" y="2025591"/>
              <a:ext cx="1551408" cy="0"/>
            </a:xfrm>
            <a:prstGeom prst="line">
              <a:avLst/>
            </a:prstGeom>
            <a:noFill/>
            <a:ln w="92075" cap="flat" cmpd="sng" algn="ctr">
              <a:solidFill>
                <a:srgbClr val="107C10"/>
              </a:solidFill>
              <a:prstDash val="solid"/>
            </a:ln>
            <a:effectLst/>
          </p:spPr>
        </p:cxnSp>
        <p:cxnSp>
          <p:nvCxnSpPr>
            <p:cNvPr id="66" name="Straight Connector 65"/>
            <p:cNvCxnSpPr/>
            <p:nvPr/>
          </p:nvCxnSpPr>
          <p:spPr>
            <a:xfrm>
              <a:off x="-1273153" y="1972421"/>
              <a:ext cx="0" cy="3907289"/>
            </a:xfrm>
            <a:prstGeom prst="line">
              <a:avLst/>
            </a:prstGeom>
            <a:noFill/>
            <a:ln w="92075" cap="flat" cmpd="sng" algn="ctr">
              <a:solidFill>
                <a:srgbClr val="107C10"/>
              </a:solidFill>
              <a:prstDash val="solid"/>
            </a:ln>
            <a:effectLst/>
          </p:spPr>
        </p:cxnSp>
        <p:cxnSp>
          <p:nvCxnSpPr>
            <p:cNvPr id="67" name="Straight Connector 66"/>
            <p:cNvCxnSpPr/>
            <p:nvPr/>
          </p:nvCxnSpPr>
          <p:spPr>
            <a:xfrm>
              <a:off x="-2232140" y="3337736"/>
              <a:ext cx="971438" cy="1"/>
            </a:xfrm>
            <a:prstGeom prst="line">
              <a:avLst/>
            </a:prstGeom>
            <a:noFill/>
            <a:ln w="92075" cap="flat" cmpd="sng" algn="ctr">
              <a:solidFill>
                <a:srgbClr val="107C10"/>
              </a:solidFill>
              <a:prstDash val="solid"/>
            </a:ln>
            <a:effectLst/>
          </p:spPr>
        </p:cxnSp>
        <p:cxnSp>
          <p:nvCxnSpPr>
            <p:cNvPr id="79" name="Straight Connector 78"/>
            <p:cNvCxnSpPr/>
            <p:nvPr/>
          </p:nvCxnSpPr>
          <p:spPr>
            <a:xfrm>
              <a:off x="-1305922" y="3912919"/>
              <a:ext cx="1503723" cy="0"/>
            </a:xfrm>
            <a:prstGeom prst="line">
              <a:avLst/>
            </a:prstGeom>
            <a:noFill/>
            <a:ln w="92075" cap="flat" cmpd="sng" algn="ctr">
              <a:solidFill>
                <a:srgbClr val="107C10"/>
              </a:solidFill>
              <a:prstDash val="solid"/>
            </a:ln>
            <a:effectLst/>
          </p:spPr>
        </p:cxnSp>
        <p:cxnSp>
          <p:nvCxnSpPr>
            <p:cNvPr id="80" name="Straight Connector 79"/>
            <p:cNvCxnSpPr/>
            <p:nvPr/>
          </p:nvCxnSpPr>
          <p:spPr>
            <a:xfrm>
              <a:off x="-1304153" y="5828089"/>
              <a:ext cx="1495326" cy="3949"/>
            </a:xfrm>
            <a:prstGeom prst="line">
              <a:avLst/>
            </a:prstGeom>
            <a:noFill/>
            <a:ln w="92075" cap="flat" cmpd="sng" algn="ctr">
              <a:solidFill>
                <a:srgbClr val="107C10"/>
              </a:solidFill>
              <a:prstDash val="solid"/>
            </a:ln>
            <a:effectLst/>
          </p:spPr>
        </p:cxnSp>
      </p:grpSp>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2216" y="6281248"/>
            <a:ext cx="666952" cy="666952"/>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665" y="4505071"/>
            <a:ext cx="666952" cy="666952"/>
          </a:xfrm>
          <a:prstGeom prst="rect">
            <a:avLst/>
          </a:prstGeom>
        </p:spPr>
      </p:pic>
      <p:sp>
        <p:nvSpPr>
          <p:cNvPr id="73" name="TextBox 72"/>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74"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62" name="Group 61"/>
          <p:cNvGrpSpPr/>
          <p:nvPr/>
        </p:nvGrpSpPr>
        <p:grpSpPr>
          <a:xfrm>
            <a:off x="3062228" y="1828487"/>
            <a:ext cx="1493061" cy="4435764"/>
            <a:chOff x="3062228" y="1828487"/>
            <a:chExt cx="1493061" cy="4435764"/>
          </a:xfrm>
        </p:grpSpPr>
        <p:pic>
          <p:nvPicPr>
            <p:cNvPr id="68" name="Picture 67"/>
            <p:cNvPicPr>
              <a:picLocks noChangeAspect="1"/>
            </p:cNvPicPr>
            <p:nvPr/>
          </p:nvPicPr>
          <p:blipFill>
            <a:blip r:embed="rId6"/>
            <a:stretch>
              <a:fillRect/>
            </a:stretch>
          </p:blipFill>
          <p:spPr>
            <a:xfrm>
              <a:off x="3478196" y="3887827"/>
              <a:ext cx="591500" cy="591500"/>
            </a:xfrm>
            <a:prstGeom prst="rect">
              <a:avLst/>
            </a:prstGeom>
          </p:spPr>
        </p:pic>
        <p:grpSp>
          <p:nvGrpSpPr>
            <p:cNvPr id="75" name="Group 74"/>
            <p:cNvGrpSpPr/>
            <p:nvPr/>
          </p:nvGrpSpPr>
          <p:grpSpPr>
            <a:xfrm>
              <a:off x="3492312" y="5672752"/>
              <a:ext cx="591500" cy="591499"/>
              <a:chOff x="3588727" y="4407555"/>
              <a:chExt cx="591584" cy="591584"/>
            </a:xfrm>
          </p:grpSpPr>
          <p:pic>
            <p:nvPicPr>
              <p:cNvPr id="82" name="Picture 81"/>
              <p:cNvPicPr>
                <a:picLocks noChangeAspect="1"/>
              </p:cNvPicPr>
              <p:nvPr/>
            </p:nvPicPr>
            <p:blipFill>
              <a:blip r:embed="rId6"/>
              <a:stretch>
                <a:fillRect/>
              </a:stretch>
            </p:blipFill>
            <p:spPr>
              <a:xfrm>
                <a:off x="3588727" y="4407555"/>
                <a:ext cx="591584" cy="591584"/>
              </a:xfrm>
              <a:prstGeom prst="rect">
                <a:avLst/>
              </a:prstGeom>
            </p:spPr>
          </p:pic>
          <p:sp>
            <p:nvSpPr>
              <p:cNvPr id="83" name="Pie 82"/>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76" name="TextBox 75"/>
            <p:cNvSpPr txBox="1"/>
            <p:nvPr/>
          </p:nvSpPr>
          <p:spPr>
            <a:xfrm>
              <a:off x="3166106" y="1828487"/>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77" name="TextBox 76"/>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78" name="TextBox 77"/>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46"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 Workflow</a:t>
            </a:r>
            <a:b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br>
            <a:endParaRPr kumimoji="0" lang="en-US" sz="2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2852934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2049462"/>
            <a:ext cx="10591800" cy="1181862"/>
          </a:xfrm>
        </p:spPr>
        <p:txBody>
          <a:bodyPr/>
          <a:lstStyle/>
          <a:p>
            <a:pPr>
              <a:spcBef>
                <a:spcPts val="0"/>
              </a:spcBef>
              <a:spcAft>
                <a:spcPts val="1836"/>
              </a:spcAft>
              <a:buSzPct val="90000"/>
            </a:pPr>
            <a:r>
              <a:rPr lang="en-US" sz="7200" dirty="0"/>
              <a:t>Addressing deployment issues</a:t>
            </a:r>
            <a:endParaRPr lang="en-US" sz="2400" spc="-71" dirty="0">
              <a:gradFill>
                <a:gsLst>
                  <a:gs pos="0">
                    <a:srgbClr val="FFFFFF"/>
                  </a:gs>
                  <a:gs pos="86000">
                    <a:srgbClr val="FFFFFF"/>
                  </a:gs>
                </a:gsLst>
                <a:lin ang="5400000" scaled="0"/>
              </a:gradFill>
              <a:cs typeface="+mn-cs"/>
            </a:endParaRPr>
          </a:p>
        </p:txBody>
      </p:sp>
      <p:sp>
        <p:nvSpPr>
          <p:cNvPr id="4" name="Rectangle 3"/>
          <p:cNvSpPr/>
          <p:nvPr/>
        </p:nvSpPr>
        <p:spPr>
          <a:xfrm>
            <a:off x="350837" y="4411662"/>
            <a:ext cx="10058400" cy="757130"/>
          </a:xfrm>
          <a:prstGeom prst="rect">
            <a:avLst/>
          </a:prstGeom>
        </p:spPr>
        <p:txBody>
          <a:bodyPr wrap="square" lIns="182880" tIns="146304" rIns="182880" bIns="146304">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3000" b="0" i="0" u="none" strike="noStrike" kern="0" cap="none" spc="0" normalizeH="0" baseline="0" noProof="0" dirty="0">
                <a:ln w="3175">
                  <a:noFill/>
                </a:ln>
                <a:gradFill>
                  <a:gsLst>
                    <a:gs pos="10101">
                      <a:schemeClr val="tx1"/>
                    </a:gs>
                    <a:gs pos="37000">
                      <a:schemeClr val="tx1"/>
                    </a:gs>
                  </a:gsLst>
                  <a:lin ang="5400000" scaled="0"/>
                </a:gradFill>
                <a:effectLst/>
                <a:uLnTx/>
                <a:uFillTx/>
                <a:latin typeface="Segoe UI Light"/>
                <a:cs typeface="Segoe UI" pitchFamily="34" charset="0"/>
              </a:rPr>
              <a:t>Windows Update for Business</a:t>
            </a:r>
          </a:p>
        </p:txBody>
      </p:sp>
    </p:spTree>
    <p:extLst>
      <p:ext uri="{BB962C8B-B14F-4D97-AF65-F5344CB8AC3E}">
        <p14:creationId xmlns:p14="http://schemas.microsoft.com/office/powerpoint/2010/main" val="89335983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p:grpSpPr>
        <p:cxnSp>
          <p:nvCxnSpPr>
            <p:cNvPr id="81" name="Straight Connector 80"/>
            <p:cNvCxnSpPr/>
            <p:nvPr/>
          </p:nvCxnSpPr>
          <p:spPr>
            <a:xfrm>
              <a:off x="2198907" y="2376079"/>
              <a:ext cx="146880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solidFill>
              <a:schemeClr val="accent1">
                <a:lumMod val="20000"/>
                <a:lumOff val="80000"/>
                <a:alpha val="83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p:spPr>
        </p:pic>
        <p:pic>
          <p:nvPicPr>
            <p:cNvPr id="29" name="Picture 28"/>
            <p:cNvPicPr>
              <a:picLocks noChangeAspect="1"/>
            </p:cNvPicPr>
            <p:nvPr/>
          </p:nvPicPr>
          <p:blipFill>
            <a:blip r:embed="rId3"/>
            <a:stretch>
              <a:fillRect/>
            </a:stretch>
          </p:blipFill>
          <p:spPr>
            <a:xfrm>
              <a:off x="4721997" y="2127065"/>
              <a:ext cx="796526" cy="765571"/>
            </a:xfrm>
            <a:prstGeom prst="rect">
              <a:avLst/>
            </a:prstGeom>
          </p:spPr>
        </p:pic>
      </p:grpSp>
      <p:grpSp>
        <p:nvGrpSpPr>
          <p:cNvPr id="9" name="Group 8"/>
          <p:cNvGrpSpPr/>
          <p:nvPr/>
        </p:nvGrpSpPr>
        <p:grpSpPr>
          <a:xfrm>
            <a:off x="3032034" y="3715824"/>
            <a:ext cx="5998593" cy="1065042"/>
            <a:chOff x="2971988" y="3643296"/>
            <a:chExt cx="5881507" cy="1044254"/>
          </a:xfrm>
        </p:grpSpPr>
        <p:cxnSp>
          <p:nvCxnSpPr>
            <p:cNvPr id="62" name="Straight Connector 61"/>
            <p:cNvCxnSpPr/>
            <p:nvPr/>
          </p:nvCxnSpPr>
          <p:spPr>
            <a:xfrm>
              <a:off x="2971988" y="4090073"/>
              <a:ext cx="14514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427101" y="3643296"/>
              <a:ext cx="4426394"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p:spPr>
        </p:pic>
        <p:pic>
          <p:nvPicPr>
            <p:cNvPr id="37" name="Picture 36"/>
            <p:cNvPicPr>
              <a:picLocks noChangeAspect="1"/>
            </p:cNvPicPr>
            <p:nvPr/>
          </p:nvPicPr>
          <p:blipFill>
            <a:blip r:embed="rId3"/>
            <a:stretch>
              <a:fillRect/>
            </a:stretch>
          </p:blipFill>
          <p:spPr>
            <a:xfrm>
              <a:off x="5494859" y="3770514"/>
              <a:ext cx="796526" cy="765571"/>
            </a:xfrm>
            <a:prstGeom prst="rect">
              <a:avLst/>
            </a:prstGeom>
          </p:spPr>
        </p:pic>
        <p:pic>
          <p:nvPicPr>
            <p:cNvPr id="39" name="Picture 38"/>
            <p:cNvPicPr>
              <a:picLocks noChangeAspect="1"/>
            </p:cNvPicPr>
            <p:nvPr/>
          </p:nvPicPr>
          <p:blipFill>
            <a:blip r:embed="rId2"/>
            <a:stretch>
              <a:fillRect/>
            </a:stretch>
          </p:blipFill>
          <p:spPr>
            <a:xfrm>
              <a:off x="6948378" y="3761102"/>
              <a:ext cx="788638" cy="797140"/>
            </a:xfrm>
            <a:prstGeom prst="rect">
              <a:avLst/>
            </a:prstGeom>
          </p:spPr>
        </p:pic>
        <p:pic>
          <p:nvPicPr>
            <p:cNvPr id="40" name="Picture 39"/>
            <p:cNvPicPr>
              <a:picLocks noChangeAspect="1"/>
            </p:cNvPicPr>
            <p:nvPr/>
          </p:nvPicPr>
          <p:blipFill>
            <a:blip r:embed="rId3"/>
            <a:stretch>
              <a:fillRect/>
            </a:stretch>
          </p:blipFill>
          <p:spPr>
            <a:xfrm>
              <a:off x="7851088" y="3792671"/>
              <a:ext cx="796526" cy="765571"/>
            </a:xfrm>
            <a:prstGeom prst="rect">
              <a:avLst/>
            </a:prstGeom>
          </p:spPr>
        </p:pic>
        <p:pic>
          <p:nvPicPr>
            <p:cNvPr id="57" name="Picture 56"/>
            <p:cNvPicPr>
              <a:picLocks noChangeAspect="1"/>
            </p:cNvPicPr>
            <p:nvPr/>
          </p:nvPicPr>
          <p:blipFill>
            <a:blip r:embed="rId3"/>
            <a:stretch>
              <a:fillRect/>
            </a:stretch>
          </p:blipFill>
          <p:spPr>
            <a:xfrm>
              <a:off x="6246152" y="3776886"/>
              <a:ext cx="796526" cy="765571"/>
            </a:xfrm>
            <a:prstGeom prst="rect">
              <a:avLst/>
            </a:prstGeom>
          </p:spPr>
        </p:pic>
      </p:grpSp>
      <p:grpSp>
        <p:nvGrpSpPr>
          <p:cNvPr id="11" name="Group 10"/>
          <p:cNvGrpSpPr/>
          <p:nvPr/>
        </p:nvGrpSpPr>
        <p:grpSpPr>
          <a:xfrm>
            <a:off x="3035551" y="5536507"/>
            <a:ext cx="7541424" cy="1065042"/>
            <a:chOff x="2975436" y="5428441"/>
            <a:chExt cx="7394224" cy="1044254"/>
          </a:xfrm>
        </p:grpSpPr>
        <p:cxnSp>
          <p:nvCxnSpPr>
            <p:cNvPr id="64" name="Straight Connector 63"/>
            <p:cNvCxnSpPr/>
            <p:nvPr/>
          </p:nvCxnSpPr>
          <p:spPr>
            <a:xfrm>
              <a:off x="2975436" y="5850380"/>
              <a:ext cx="1450662" cy="1421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2085496" y="2352496"/>
            <a:ext cx="2477274" cy="3667822"/>
            <a:chOff x="-2232140" y="1972421"/>
            <a:chExt cx="2477626" cy="3907289"/>
          </a:xfrm>
        </p:grpSpPr>
        <p:cxnSp>
          <p:nvCxnSpPr>
            <p:cNvPr id="69" name="Straight Connector 68"/>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71" name="Straight Connector 70"/>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2" name="Straight Connector 71"/>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5922" y="3912919"/>
              <a:ext cx="681147" cy="5592"/>
            </a:xfrm>
            <a:prstGeom prst="line">
              <a:avLst/>
            </a:prstGeom>
            <a:noFill/>
            <a:ln w="92075" cap="flat" cmpd="sng" algn="ctr">
              <a:solidFill>
                <a:srgbClr val="7030A0"/>
              </a:solidFill>
              <a:prstDash val="solid"/>
            </a:ln>
            <a:effectLst/>
          </p:spPr>
        </p:cxnSp>
        <p:cxnSp>
          <p:nvCxnSpPr>
            <p:cNvPr id="74" name="Straight Connector 73"/>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66" name="TextBox 65"/>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7"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4" name="Group 43"/>
          <p:cNvGrpSpPr/>
          <p:nvPr/>
        </p:nvGrpSpPr>
        <p:grpSpPr>
          <a:xfrm>
            <a:off x="3062228" y="3148167"/>
            <a:ext cx="1493061" cy="3116084"/>
            <a:chOff x="3062228" y="3148167"/>
            <a:chExt cx="1493061" cy="3116084"/>
          </a:xfrm>
        </p:grpSpPr>
        <p:pic>
          <p:nvPicPr>
            <p:cNvPr id="45" name="Picture 44"/>
            <p:cNvPicPr>
              <a:picLocks noChangeAspect="1"/>
            </p:cNvPicPr>
            <p:nvPr/>
          </p:nvPicPr>
          <p:blipFill>
            <a:blip r:embed="rId5"/>
            <a:stretch>
              <a:fillRect/>
            </a:stretch>
          </p:blipFill>
          <p:spPr>
            <a:xfrm>
              <a:off x="3478196" y="3887827"/>
              <a:ext cx="591500" cy="591500"/>
            </a:xfrm>
            <a:prstGeom prst="rect">
              <a:avLst/>
            </a:prstGeom>
          </p:spPr>
        </p:pic>
        <p:grpSp>
          <p:nvGrpSpPr>
            <p:cNvPr id="46" name="Group 45"/>
            <p:cNvGrpSpPr/>
            <p:nvPr/>
          </p:nvGrpSpPr>
          <p:grpSpPr>
            <a:xfrm>
              <a:off x="3492312" y="5672752"/>
              <a:ext cx="591500" cy="591499"/>
              <a:chOff x="3588727" y="4407555"/>
              <a:chExt cx="591584" cy="591584"/>
            </a:xfrm>
          </p:grpSpPr>
          <p:pic>
            <p:nvPicPr>
              <p:cNvPr id="65" name="Picture 64"/>
              <p:cNvPicPr>
                <a:picLocks noChangeAspect="1"/>
              </p:cNvPicPr>
              <p:nvPr/>
            </p:nvPicPr>
            <p:blipFill>
              <a:blip r:embed="rId5"/>
              <a:stretch>
                <a:fillRect/>
              </a:stretch>
            </p:blipFill>
            <p:spPr>
              <a:xfrm>
                <a:off x="3588727" y="4407555"/>
                <a:ext cx="591584" cy="591584"/>
              </a:xfrm>
              <a:prstGeom prst="rect">
                <a:avLst/>
              </a:prstGeom>
            </p:spPr>
          </p:pic>
          <p:sp>
            <p:nvSpPr>
              <p:cNvPr id="75" name="Pie 74"/>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55" name="TextBox 54"/>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63" name="TextBox 62"/>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76" name="TextBox 75"/>
          <p:cNvSpPr txBox="1"/>
          <p:nvPr/>
        </p:nvSpPr>
        <p:spPr>
          <a:xfrm>
            <a:off x="3177165" y="1641800"/>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43"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Addressing deployment issues</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a:t>
            </a:r>
            <a:endParaRPr kumimoji="0" lang="en-US" sz="1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8298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p:grpSpPr>
        <p:cxnSp>
          <p:nvCxnSpPr>
            <p:cNvPr id="81" name="Straight Connector 80"/>
            <p:cNvCxnSpPr/>
            <p:nvPr/>
          </p:nvCxnSpPr>
          <p:spPr>
            <a:xfrm>
              <a:off x="2198907" y="2376079"/>
              <a:ext cx="146880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solidFill>
              <a:srgbClr val="C4A1F3">
                <a:alpha val="82745"/>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p:spPr>
        </p:pic>
        <p:pic>
          <p:nvPicPr>
            <p:cNvPr id="29" name="Picture 28"/>
            <p:cNvPicPr>
              <a:picLocks noChangeAspect="1"/>
            </p:cNvPicPr>
            <p:nvPr/>
          </p:nvPicPr>
          <p:blipFill>
            <a:blip r:embed="rId3"/>
            <a:stretch>
              <a:fillRect/>
            </a:stretch>
          </p:blipFill>
          <p:spPr>
            <a:xfrm>
              <a:off x="4721997" y="2127065"/>
              <a:ext cx="796526" cy="765571"/>
            </a:xfrm>
            <a:prstGeom prst="rect">
              <a:avLst/>
            </a:prstGeom>
          </p:spPr>
        </p:pic>
      </p:grpSp>
      <p:grpSp>
        <p:nvGrpSpPr>
          <p:cNvPr id="9" name="Group 8"/>
          <p:cNvGrpSpPr/>
          <p:nvPr/>
        </p:nvGrpSpPr>
        <p:grpSpPr>
          <a:xfrm>
            <a:off x="3032034" y="3715824"/>
            <a:ext cx="5998593" cy="1065042"/>
            <a:chOff x="2971988" y="3643296"/>
            <a:chExt cx="5881507" cy="1044254"/>
          </a:xfrm>
        </p:grpSpPr>
        <p:cxnSp>
          <p:nvCxnSpPr>
            <p:cNvPr id="62" name="Straight Connector 61"/>
            <p:cNvCxnSpPr/>
            <p:nvPr/>
          </p:nvCxnSpPr>
          <p:spPr>
            <a:xfrm>
              <a:off x="2971988" y="4090073"/>
              <a:ext cx="14514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427101" y="3643296"/>
              <a:ext cx="4426394"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p:spPr>
        </p:pic>
        <p:pic>
          <p:nvPicPr>
            <p:cNvPr id="37" name="Picture 36"/>
            <p:cNvPicPr>
              <a:picLocks noChangeAspect="1"/>
            </p:cNvPicPr>
            <p:nvPr/>
          </p:nvPicPr>
          <p:blipFill>
            <a:blip r:embed="rId3"/>
            <a:stretch>
              <a:fillRect/>
            </a:stretch>
          </p:blipFill>
          <p:spPr>
            <a:xfrm>
              <a:off x="5494859" y="3770514"/>
              <a:ext cx="796526" cy="765571"/>
            </a:xfrm>
            <a:prstGeom prst="rect">
              <a:avLst/>
            </a:prstGeom>
          </p:spPr>
        </p:pic>
        <p:pic>
          <p:nvPicPr>
            <p:cNvPr id="39" name="Picture 38"/>
            <p:cNvPicPr>
              <a:picLocks noChangeAspect="1"/>
            </p:cNvPicPr>
            <p:nvPr/>
          </p:nvPicPr>
          <p:blipFill>
            <a:blip r:embed="rId2"/>
            <a:stretch>
              <a:fillRect/>
            </a:stretch>
          </p:blipFill>
          <p:spPr>
            <a:xfrm>
              <a:off x="6948378" y="3761102"/>
              <a:ext cx="788638" cy="797140"/>
            </a:xfrm>
            <a:prstGeom prst="rect">
              <a:avLst/>
            </a:prstGeom>
          </p:spPr>
        </p:pic>
        <p:pic>
          <p:nvPicPr>
            <p:cNvPr id="40" name="Picture 39"/>
            <p:cNvPicPr>
              <a:picLocks noChangeAspect="1"/>
            </p:cNvPicPr>
            <p:nvPr/>
          </p:nvPicPr>
          <p:blipFill>
            <a:blip r:embed="rId3"/>
            <a:stretch>
              <a:fillRect/>
            </a:stretch>
          </p:blipFill>
          <p:spPr>
            <a:xfrm>
              <a:off x="7851088" y="3792671"/>
              <a:ext cx="796526" cy="765571"/>
            </a:xfrm>
            <a:prstGeom prst="rect">
              <a:avLst/>
            </a:prstGeom>
          </p:spPr>
        </p:pic>
        <p:pic>
          <p:nvPicPr>
            <p:cNvPr id="57" name="Picture 56"/>
            <p:cNvPicPr>
              <a:picLocks noChangeAspect="1"/>
            </p:cNvPicPr>
            <p:nvPr/>
          </p:nvPicPr>
          <p:blipFill>
            <a:blip r:embed="rId3"/>
            <a:stretch>
              <a:fillRect/>
            </a:stretch>
          </p:blipFill>
          <p:spPr>
            <a:xfrm>
              <a:off x="6246152" y="3776886"/>
              <a:ext cx="796526" cy="765571"/>
            </a:xfrm>
            <a:prstGeom prst="rect">
              <a:avLst/>
            </a:prstGeom>
          </p:spPr>
        </p:pic>
      </p:grpSp>
      <p:grpSp>
        <p:nvGrpSpPr>
          <p:cNvPr id="11" name="Group 10"/>
          <p:cNvGrpSpPr/>
          <p:nvPr/>
        </p:nvGrpSpPr>
        <p:grpSpPr>
          <a:xfrm>
            <a:off x="3035551" y="5536507"/>
            <a:ext cx="7541424" cy="1065042"/>
            <a:chOff x="2975436" y="5428441"/>
            <a:chExt cx="7394224" cy="1044254"/>
          </a:xfrm>
        </p:grpSpPr>
        <p:cxnSp>
          <p:nvCxnSpPr>
            <p:cNvPr id="64" name="Straight Connector 63"/>
            <p:cNvCxnSpPr/>
            <p:nvPr/>
          </p:nvCxnSpPr>
          <p:spPr>
            <a:xfrm>
              <a:off x="2975436" y="5850380"/>
              <a:ext cx="1450662" cy="1421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2085496" y="2352496"/>
            <a:ext cx="2477274" cy="3667822"/>
            <a:chOff x="-2232140" y="1972421"/>
            <a:chExt cx="2477626" cy="3907289"/>
          </a:xfrm>
        </p:grpSpPr>
        <p:cxnSp>
          <p:nvCxnSpPr>
            <p:cNvPr id="69" name="Straight Connector 68"/>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71" name="Straight Connector 70"/>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2" name="Straight Connector 71"/>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5922" y="3912919"/>
              <a:ext cx="681147" cy="5592"/>
            </a:xfrm>
            <a:prstGeom prst="line">
              <a:avLst/>
            </a:prstGeom>
            <a:noFill/>
            <a:ln w="92075" cap="flat" cmpd="sng" algn="ctr">
              <a:solidFill>
                <a:srgbClr val="7030A0"/>
              </a:solidFill>
              <a:prstDash val="solid"/>
            </a:ln>
            <a:effectLst/>
          </p:spPr>
        </p:cxnSp>
        <p:cxnSp>
          <p:nvCxnSpPr>
            <p:cNvPr id="74" name="Straight Connector 73"/>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83" name="TextBox 82"/>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84"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5" name="Group 44"/>
          <p:cNvGrpSpPr/>
          <p:nvPr/>
        </p:nvGrpSpPr>
        <p:grpSpPr>
          <a:xfrm>
            <a:off x="3062228" y="3148167"/>
            <a:ext cx="1493061" cy="3116084"/>
            <a:chOff x="3062228" y="3148167"/>
            <a:chExt cx="1493061" cy="3116084"/>
          </a:xfrm>
        </p:grpSpPr>
        <p:pic>
          <p:nvPicPr>
            <p:cNvPr id="46" name="Picture 45"/>
            <p:cNvPicPr>
              <a:picLocks noChangeAspect="1"/>
            </p:cNvPicPr>
            <p:nvPr/>
          </p:nvPicPr>
          <p:blipFill>
            <a:blip r:embed="rId5"/>
            <a:stretch>
              <a:fillRect/>
            </a:stretch>
          </p:blipFill>
          <p:spPr>
            <a:xfrm>
              <a:off x="3478196" y="3887827"/>
              <a:ext cx="591500" cy="591500"/>
            </a:xfrm>
            <a:prstGeom prst="rect">
              <a:avLst/>
            </a:prstGeom>
          </p:spPr>
        </p:pic>
        <p:grpSp>
          <p:nvGrpSpPr>
            <p:cNvPr id="50" name="Group 49"/>
            <p:cNvGrpSpPr/>
            <p:nvPr/>
          </p:nvGrpSpPr>
          <p:grpSpPr>
            <a:xfrm>
              <a:off x="3492312" y="5672752"/>
              <a:ext cx="591500" cy="591499"/>
              <a:chOff x="3588727" y="4407555"/>
              <a:chExt cx="591584" cy="591584"/>
            </a:xfrm>
          </p:grpSpPr>
          <p:pic>
            <p:nvPicPr>
              <p:cNvPr id="66" name="Picture 65"/>
              <p:cNvPicPr>
                <a:picLocks noChangeAspect="1"/>
              </p:cNvPicPr>
              <p:nvPr/>
            </p:nvPicPr>
            <p:blipFill>
              <a:blip r:embed="rId5"/>
              <a:stretch>
                <a:fillRect/>
              </a:stretch>
            </p:blipFill>
            <p:spPr>
              <a:xfrm>
                <a:off x="3588727" y="4407555"/>
                <a:ext cx="591584" cy="591584"/>
              </a:xfrm>
              <a:prstGeom prst="rect">
                <a:avLst/>
              </a:prstGeom>
            </p:spPr>
          </p:pic>
          <p:sp>
            <p:nvSpPr>
              <p:cNvPr id="67" name="Pie 66"/>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3" name="TextBox 62"/>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65" name="TextBox 64"/>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75" name="TextBox 74"/>
          <p:cNvSpPr txBox="1"/>
          <p:nvPr/>
        </p:nvSpPr>
        <p:spPr>
          <a:xfrm>
            <a:off x="3177165" y="1641800"/>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43"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Addressing deployment issues</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a:t>
            </a:r>
            <a:endParaRPr kumimoji="0" lang="en-US" sz="1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1413154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solidFill>
              <a:srgbClr val="FFFF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solidFill>
              <a:srgbClr val="FFFF00"/>
            </a:solid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solidFill>
              <a:srgbClr val="FFFF00"/>
            </a:solidFill>
          </p:spPr>
        </p:pic>
      </p:grpSp>
      <p:grpSp>
        <p:nvGrpSpPr>
          <p:cNvPr id="9" name="Group 8"/>
          <p:cNvGrpSpPr/>
          <p:nvPr/>
        </p:nvGrpSpPr>
        <p:grpSpPr>
          <a:xfrm>
            <a:off x="3032034" y="3715824"/>
            <a:ext cx="5998593" cy="1065042"/>
            <a:chOff x="2971988" y="3643296"/>
            <a:chExt cx="5881507" cy="1044254"/>
          </a:xfrm>
        </p:grpSpPr>
        <p:cxnSp>
          <p:nvCxnSpPr>
            <p:cNvPr id="62" name="Straight Connector 61"/>
            <p:cNvCxnSpPr/>
            <p:nvPr/>
          </p:nvCxnSpPr>
          <p:spPr>
            <a:xfrm>
              <a:off x="2971988" y="4090073"/>
              <a:ext cx="14514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427101" y="3643296"/>
              <a:ext cx="4426394"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p:spPr>
        </p:pic>
        <p:pic>
          <p:nvPicPr>
            <p:cNvPr id="37" name="Picture 36"/>
            <p:cNvPicPr>
              <a:picLocks noChangeAspect="1"/>
            </p:cNvPicPr>
            <p:nvPr/>
          </p:nvPicPr>
          <p:blipFill>
            <a:blip r:embed="rId3"/>
            <a:stretch>
              <a:fillRect/>
            </a:stretch>
          </p:blipFill>
          <p:spPr>
            <a:xfrm>
              <a:off x="5494859" y="3770514"/>
              <a:ext cx="796526" cy="765571"/>
            </a:xfrm>
            <a:prstGeom prst="rect">
              <a:avLst/>
            </a:prstGeom>
          </p:spPr>
        </p:pic>
        <p:pic>
          <p:nvPicPr>
            <p:cNvPr id="39" name="Picture 38"/>
            <p:cNvPicPr>
              <a:picLocks noChangeAspect="1"/>
            </p:cNvPicPr>
            <p:nvPr/>
          </p:nvPicPr>
          <p:blipFill>
            <a:blip r:embed="rId2"/>
            <a:stretch>
              <a:fillRect/>
            </a:stretch>
          </p:blipFill>
          <p:spPr>
            <a:xfrm>
              <a:off x="6948378" y="3761102"/>
              <a:ext cx="788638" cy="797140"/>
            </a:xfrm>
            <a:prstGeom prst="rect">
              <a:avLst/>
            </a:prstGeom>
          </p:spPr>
        </p:pic>
        <p:pic>
          <p:nvPicPr>
            <p:cNvPr id="40" name="Picture 39"/>
            <p:cNvPicPr>
              <a:picLocks noChangeAspect="1"/>
            </p:cNvPicPr>
            <p:nvPr/>
          </p:nvPicPr>
          <p:blipFill>
            <a:blip r:embed="rId3"/>
            <a:stretch>
              <a:fillRect/>
            </a:stretch>
          </p:blipFill>
          <p:spPr>
            <a:xfrm>
              <a:off x="7851088" y="3792671"/>
              <a:ext cx="796526" cy="765571"/>
            </a:xfrm>
            <a:prstGeom prst="rect">
              <a:avLst/>
            </a:prstGeom>
          </p:spPr>
        </p:pic>
        <p:pic>
          <p:nvPicPr>
            <p:cNvPr id="57" name="Picture 56"/>
            <p:cNvPicPr>
              <a:picLocks noChangeAspect="1"/>
            </p:cNvPicPr>
            <p:nvPr/>
          </p:nvPicPr>
          <p:blipFill>
            <a:blip r:embed="rId3"/>
            <a:stretch>
              <a:fillRect/>
            </a:stretch>
          </p:blipFill>
          <p:spPr>
            <a:xfrm>
              <a:off x="6246152" y="3776886"/>
              <a:ext cx="796526" cy="765571"/>
            </a:xfrm>
            <a:prstGeom prst="rect">
              <a:avLst/>
            </a:prstGeom>
          </p:spPr>
        </p:pic>
      </p:grpSp>
      <p:grpSp>
        <p:nvGrpSpPr>
          <p:cNvPr id="11" name="Group 10"/>
          <p:cNvGrpSpPr/>
          <p:nvPr/>
        </p:nvGrpSpPr>
        <p:grpSpPr>
          <a:xfrm>
            <a:off x="3035551" y="5536507"/>
            <a:ext cx="7541424" cy="1065042"/>
            <a:chOff x="2975436" y="5428441"/>
            <a:chExt cx="7394224" cy="1044254"/>
          </a:xfrm>
        </p:grpSpPr>
        <p:cxnSp>
          <p:nvCxnSpPr>
            <p:cNvPr id="64" name="Straight Connector 63"/>
            <p:cNvCxnSpPr/>
            <p:nvPr/>
          </p:nvCxnSpPr>
          <p:spPr>
            <a:xfrm>
              <a:off x="2975436" y="5850380"/>
              <a:ext cx="1450662" cy="1421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2085496" y="2352496"/>
            <a:ext cx="2477274" cy="3667822"/>
            <a:chOff x="-2232140" y="1972421"/>
            <a:chExt cx="2477626" cy="3907289"/>
          </a:xfrm>
        </p:grpSpPr>
        <p:cxnSp>
          <p:nvCxnSpPr>
            <p:cNvPr id="69" name="Straight Connector 68"/>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71" name="Straight Connector 70"/>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2" name="Straight Connector 71"/>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5922" y="3912919"/>
              <a:ext cx="681147" cy="5592"/>
            </a:xfrm>
            <a:prstGeom prst="line">
              <a:avLst/>
            </a:prstGeom>
            <a:noFill/>
            <a:ln w="92075" cap="flat" cmpd="sng" algn="ctr">
              <a:solidFill>
                <a:srgbClr val="7030A0"/>
              </a:solidFill>
              <a:prstDash val="solid"/>
            </a:ln>
            <a:effectLst/>
          </p:spPr>
        </p:cxnSp>
        <p:cxnSp>
          <p:nvCxnSpPr>
            <p:cNvPr id="74" name="Straight Connector 73"/>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65" name="TextBox 64"/>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6"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8" name="Group 77"/>
          <p:cNvGrpSpPr/>
          <p:nvPr/>
        </p:nvGrpSpPr>
        <p:grpSpPr>
          <a:xfrm>
            <a:off x="3062228" y="3148167"/>
            <a:ext cx="1493061" cy="3116084"/>
            <a:chOff x="3062228" y="3148167"/>
            <a:chExt cx="1493061" cy="3116084"/>
          </a:xfrm>
        </p:grpSpPr>
        <p:pic>
          <p:nvPicPr>
            <p:cNvPr id="79" name="Picture 78"/>
            <p:cNvPicPr>
              <a:picLocks noChangeAspect="1"/>
            </p:cNvPicPr>
            <p:nvPr/>
          </p:nvPicPr>
          <p:blipFill>
            <a:blip r:embed="rId5"/>
            <a:stretch>
              <a:fillRect/>
            </a:stretch>
          </p:blipFill>
          <p:spPr>
            <a:xfrm>
              <a:off x="3478196" y="3887827"/>
              <a:ext cx="591500" cy="591500"/>
            </a:xfrm>
            <a:prstGeom prst="rect">
              <a:avLst/>
            </a:prstGeom>
          </p:spPr>
        </p:pic>
        <p:grpSp>
          <p:nvGrpSpPr>
            <p:cNvPr id="80" name="Group 79"/>
            <p:cNvGrpSpPr/>
            <p:nvPr/>
          </p:nvGrpSpPr>
          <p:grpSpPr>
            <a:xfrm>
              <a:off x="3492312" y="5672752"/>
              <a:ext cx="591500" cy="591499"/>
              <a:chOff x="3588727" y="4407555"/>
              <a:chExt cx="591584" cy="591584"/>
            </a:xfrm>
          </p:grpSpPr>
          <p:pic>
            <p:nvPicPr>
              <p:cNvPr id="85" name="Picture 84"/>
              <p:cNvPicPr>
                <a:picLocks noChangeAspect="1"/>
              </p:cNvPicPr>
              <p:nvPr/>
            </p:nvPicPr>
            <p:blipFill>
              <a:blip r:embed="rId5"/>
              <a:stretch>
                <a:fillRect/>
              </a:stretch>
            </p:blipFill>
            <p:spPr>
              <a:xfrm>
                <a:off x="3588727" y="4407555"/>
                <a:ext cx="591584" cy="591584"/>
              </a:xfrm>
              <a:prstGeom prst="rect">
                <a:avLst/>
              </a:prstGeom>
            </p:spPr>
          </p:pic>
          <p:sp>
            <p:nvSpPr>
              <p:cNvPr id="86" name="Pie 85"/>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83" name="TextBox 82"/>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84" name="TextBox 83"/>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pic>
        <p:nvPicPr>
          <p:cNvPr id="87" name="Picture 86"/>
          <p:cNvPicPr>
            <a:picLocks noChangeAspect="1"/>
          </p:cNvPicPr>
          <p:nvPr/>
        </p:nvPicPr>
        <p:blipFill>
          <a:blip r:embed="rId6"/>
          <a:stretch>
            <a:fillRect/>
          </a:stretch>
        </p:blipFill>
        <p:spPr>
          <a:xfrm>
            <a:off x="6486563" y="2849249"/>
            <a:ext cx="497752" cy="497752"/>
          </a:xfrm>
          <a:prstGeom prst="rect">
            <a:avLst/>
          </a:prstGeom>
        </p:spPr>
      </p:pic>
      <p:sp>
        <p:nvSpPr>
          <p:cNvPr id="88" name="TextBox 87"/>
          <p:cNvSpPr txBox="1"/>
          <p:nvPr/>
        </p:nvSpPr>
        <p:spPr>
          <a:xfrm>
            <a:off x="3177165" y="1641800"/>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44"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Addressing deployment issues</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a:t>
            </a:r>
            <a:endParaRPr kumimoji="0" lang="en-US" sz="1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1367945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solidFill>
              <a:srgbClr val="FFFF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solidFill>
              <a:srgbClr val="FFFF00"/>
            </a:solid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solidFill>
              <a:srgbClr val="FFFF00"/>
            </a:solidFill>
          </p:spPr>
        </p:pic>
      </p:grpSp>
      <p:grpSp>
        <p:nvGrpSpPr>
          <p:cNvPr id="9" name="Group 8"/>
          <p:cNvGrpSpPr/>
          <p:nvPr/>
        </p:nvGrpSpPr>
        <p:grpSpPr>
          <a:xfrm>
            <a:off x="3032034" y="3715824"/>
            <a:ext cx="5998593" cy="1065042"/>
            <a:chOff x="2971988" y="3643296"/>
            <a:chExt cx="5881507" cy="1044254"/>
          </a:xfrm>
        </p:grpSpPr>
        <p:cxnSp>
          <p:nvCxnSpPr>
            <p:cNvPr id="62" name="Straight Connector 61"/>
            <p:cNvCxnSpPr/>
            <p:nvPr/>
          </p:nvCxnSpPr>
          <p:spPr>
            <a:xfrm>
              <a:off x="2971988" y="4090073"/>
              <a:ext cx="14514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427101" y="3643296"/>
              <a:ext cx="4426394"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p:spPr>
        </p:pic>
        <p:pic>
          <p:nvPicPr>
            <p:cNvPr id="37" name="Picture 36"/>
            <p:cNvPicPr>
              <a:picLocks noChangeAspect="1"/>
            </p:cNvPicPr>
            <p:nvPr/>
          </p:nvPicPr>
          <p:blipFill>
            <a:blip r:embed="rId3"/>
            <a:stretch>
              <a:fillRect/>
            </a:stretch>
          </p:blipFill>
          <p:spPr>
            <a:xfrm>
              <a:off x="5494859" y="3770514"/>
              <a:ext cx="796526" cy="765571"/>
            </a:xfrm>
            <a:prstGeom prst="rect">
              <a:avLst/>
            </a:prstGeom>
          </p:spPr>
        </p:pic>
        <p:pic>
          <p:nvPicPr>
            <p:cNvPr id="39" name="Picture 38"/>
            <p:cNvPicPr>
              <a:picLocks noChangeAspect="1"/>
            </p:cNvPicPr>
            <p:nvPr/>
          </p:nvPicPr>
          <p:blipFill>
            <a:blip r:embed="rId2"/>
            <a:stretch>
              <a:fillRect/>
            </a:stretch>
          </p:blipFill>
          <p:spPr>
            <a:xfrm>
              <a:off x="6948378" y="3761102"/>
              <a:ext cx="788638" cy="797140"/>
            </a:xfrm>
            <a:prstGeom prst="rect">
              <a:avLst/>
            </a:prstGeom>
          </p:spPr>
        </p:pic>
        <p:pic>
          <p:nvPicPr>
            <p:cNvPr id="40" name="Picture 39"/>
            <p:cNvPicPr>
              <a:picLocks noChangeAspect="1"/>
            </p:cNvPicPr>
            <p:nvPr/>
          </p:nvPicPr>
          <p:blipFill>
            <a:blip r:embed="rId3"/>
            <a:stretch>
              <a:fillRect/>
            </a:stretch>
          </p:blipFill>
          <p:spPr>
            <a:xfrm>
              <a:off x="7851088" y="3792671"/>
              <a:ext cx="796526" cy="765571"/>
            </a:xfrm>
            <a:prstGeom prst="rect">
              <a:avLst/>
            </a:prstGeom>
          </p:spPr>
        </p:pic>
        <p:pic>
          <p:nvPicPr>
            <p:cNvPr id="57" name="Picture 56"/>
            <p:cNvPicPr>
              <a:picLocks noChangeAspect="1"/>
            </p:cNvPicPr>
            <p:nvPr/>
          </p:nvPicPr>
          <p:blipFill>
            <a:blip r:embed="rId3"/>
            <a:stretch>
              <a:fillRect/>
            </a:stretch>
          </p:blipFill>
          <p:spPr>
            <a:xfrm>
              <a:off x="6246152" y="3776886"/>
              <a:ext cx="796526" cy="765571"/>
            </a:xfrm>
            <a:prstGeom prst="rect">
              <a:avLst/>
            </a:prstGeom>
          </p:spPr>
        </p:pic>
      </p:grpSp>
      <p:grpSp>
        <p:nvGrpSpPr>
          <p:cNvPr id="11" name="Group 10"/>
          <p:cNvGrpSpPr/>
          <p:nvPr/>
        </p:nvGrpSpPr>
        <p:grpSpPr>
          <a:xfrm>
            <a:off x="3035551" y="5536507"/>
            <a:ext cx="7541424" cy="1065042"/>
            <a:chOff x="2975436" y="5428441"/>
            <a:chExt cx="7394224" cy="1044254"/>
          </a:xfrm>
        </p:grpSpPr>
        <p:cxnSp>
          <p:nvCxnSpPr>
            <p:cNvPr id="64" name="Straight Connector 63"/>
            <p:cNvCxnSpPr/>
            <p:nvPr/>
          </p:nvCxnSpPr>
          <p:spPr>
            <a:xfrm>
              <a:off x="2975436" y="5850380"/>
              <a:ext cx="1450662" cy="1421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2085496" y="2352496"/>
            <a:ext cx="2477274" cy="3667822"/>
            <a:chOff x="-2232140" y="1972421"/>
            <a:chExt cx="2477626" cy="3907289"/>
          </a:xfrm>
        </p:grpSpPr>
        <p:cxnSp>
          <p:nvCxnSpPr>
            <p:cNvPr id="69" name="Straight Connector 68"/>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71" name="Straight Connector 70"/>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2" name="Straight Connector 71"/>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5922" y="3912919"/>
              <a:ext cx="681147" cy="5592"/>
            </a:xfrm>
            <a:prstGeom prst="line">
              <a:avLst/>
            </a:prstGeom>
            <a:noFill/>
            <a:ln w="92075" cap="flat" cmpd="sng" algn="ctr">
              <a:solidFill>
                <a:srgbClr val="7030A0"/>
              </a:solidFill>
              <a:prstDash val="solid"/>
            </a:ln>
            <a:effectLst/>
          </p:spPr>
        </p:cxnSp>
        <p:cxnSp>
          <p:nvCxnSpPr>
            <p:cNvPr id="74" name="Straight Connector 73"/>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65" name="TextBox 64"/>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6"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8" name="Group 77"/>
          <p:cNvGrpSpPr/>
          <p:nvPr/>
        </p:nvGrpSpPr>
        <p:grpSpPr>
          <a:xfrm>
            <a:off x="3062228" y="1641800"/>
            <a:ext cx="1493061" cy="4622451"/>
            <a:chOff x="3062228" y="1641800"/>
            <a:chExt cx="1493061" cy="4622451"/>
          </a:xfrm>
        </p:grpSpPr>
        <p:pic>
          <p:nvPicPr>
            <p:cNvPr id="79" name="Picture 78"/>
            <p:cNvPicPr>
              <a:picLocks noChangeAspect="1"/>
            </p:cNvPicPr>
            <p:nvPr/>
          </p:nvPicPr>
          <p:blipFill>
            <a:blip r:embed="rId5"/>
            <a:stretch>
              <a:fillRect/>
            </a:stretch>
          </p:blipFill>
          <p:spPr>
            <a:xfrm>
              <a:off x="3478196" y="3887827"/>
              <a:ext cx="591500" cy="591500"/>
            </a:xfrm>
            <a:prstGeom prst="rect">
              <a:avLst/>
            </a:prstGeom>
          </p:spPr>
        </p:pic>
        <p:grpSp>
          <p:nvGrpSpPr>
            <p:cNvPr id="80" name="Group 79"/>
            <p:cNvGrpSpPr/>
            <p:nvPr/>
          </p:nvGrpSpPr>
          <p:grpSpPr>
            <a:xfrm>
              <a:off x="3492312" y="5672752"/>
              <a:ext cx="591500" cy="591499"/>
              <a:chOff x="3588727" y="4407555"/>
              <a:chExt cx="591584" cy="591584"/>
            </a:xfrm>
          </p:grpSpPr>
          <p:pic>
            <p:nvPicPr>
              <p:cNvPr id="85" name="Picture 84"/>
              <p:cNvPicPr>
                <a:picLocks noChangeAspect="1"/>
              </p:cNvPicPr>
              <p:nvPr/>
            </p:nvPicPr>
            <p:blipFill>
              <a:blip r:embed="rId5"/>
              <a:stretch>
                <a:fillRect/>
              </a:stretch>
            </p:blipFill>
            <p:spPr>
              <a:xfrm>
                <a:off x="3588727" y="4407555"/>
                <a:ext cx="591584" cy="591584"/>
              </a:xfrm>
              <a:prstGeom prst="rect">
                <a:avLst/>
              </a:prstGeom>
            </p:spPr>
          </p:pic>
          <p:sp>
            <p:nvSpPr>
              <p:cNvPr id="86" name="Pie 85"/>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82" name="TextBox 81"/>
            <p:cNvSpPr txBox="1"/>
            <p:nvPr/>
          </p:nvSpPr>
          <p:spPr>
            <a:xfrm>
              <a:off x="3177165" y="1641800"/>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83" name="TextBox 82"/>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84" name="TextBox 83"/>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pic>
        <p:nvPicPr>
          <p:cNvPr id="87" name="Picture 86"/>
          <p:cNvPicPr>
            <a:picLocks noChangeAspect="1"/>
          </p:cNvPicPr>
          <p:nvPr/>
        </p:nvPicPr>
        <p:blipFill>
          <a:blip r:embed="rId6"/>
          <a:stretch>
            <a:fillRect/>
          </a:stretch>
        </p:blipFill>
        <p:spPr>
          <a:xfrm>
            <a:off x="6486563" y="2849249"/>
            <a:ext cx="497752" cy="497752"/>
          </a:xfrm>
          <a:prstGeom prst="rect">
            <a:avLst/>
          </a:prstGeom>
        </p:spPr>
      </p:pic>
      <p:grpSp>
        <p:nvGrpSpPr>
          <p:cNvPr id="2" name="Group 1"/>
          <p:cNvGrpSpPr/>
          <p:nvPr/>
        </p:nvGrpSpPr>
        <p:grpSpPr>
          <a:xfrm>
            <a:off x="6507305" y="1041181"/>
            <a:ext cx="5566716" cy="4668256"/>
            <a:chOff x="6507305" y="1041181"/>
            <a:chExt cx="5566716" cy="4668256"/>
          </a:xfrm>
        </p:grpSpPr>
        <p:grpSp>
          <p:nvGrpSpPr>
            <p:cNvPr id="44" name="Group 43"/>
            <p:cNvGrpSpPr/>
            <p:nvPr/>
          </p:nvGrpSpPr>
          <p:grpSpPr>
            <a:xfrm>
              <a:off x="8731015" y="2821318"/>
              <a:ext cx="2244842" cy="1141841"/>
              <a:chOff x="8572659" y="2673773"/>
              <a:chExt cx="2201025" cy="1119554"/>
            </a:xfrm>
          </p:grpSpPr>
          <p:pic>
            <p:nvPicPr>
              <p:cNvPr id="45" name="Picture 44"/>
              <p:cNvPicPr>
                <a:picLocks noChangeAspect="1"/>
              </p:cNvPicPr>
              <p:nvPr/>
            </p:nvPicPr>
            <p:blipFill>
              <a:blip r:embed="rId7"/>
              <a:stretch>
                <a:fillRect/>
              </a:stretch>
            </p:blipFill>
            <p:spPr>
              <a:xfrm>
                <a:off x="8591990" y="2673773"/>
                <a:ext cx="2181694" cy="1119554"/>
              </a:xfrm>
              <a:prstGeom prst="rect">
                <a:avLst/>
              </a:prstGeom>
              <a:ln w="12700">
                <a:solidFill>
                  <a:schemeClr val="tx2">
                    <a:lumMod val="40000"/>
                    <a:lumOff val="60000"/>
                  </a:schemeClr>
                </a:solidFill>
              </a:ln>
              <a:effectLst>
                <a:outerShdw blurRad="50800" dist="38100" dir="2700000" algn="tl" rotWithShape="0">
                  <a:prstClr val="black">
                    <a:alpha val="40000"/>
                  </a:prstClr>
                </a:outerShdw>
              </a:effectLst>
            </p:spPr>
          </p:pic>
          <p:sp>
            <p:nvSpPr>
              <p:cNvPr id="46" name="TextBox 45"/>
              <p:cNvSpPr txBox="1"/>
              <p:nvPr/>
            </p:nvSpPr>
            <p:spPr>
              <a:xfrm>
                <a:off x="8572659" y="3204888"/>
                <a:ext cx="256802" cy="265009"/>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5</a:t>
                </a:r>
                <a:endParaRPr kumimoji="0" lang="en-US" sz="1836"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47" name="Group 46"/>
            <p:cNvGrpSpPr/>
            <p:nvPr/>
          </p:nvGrpSpPr>
          <p:grpSpPr>
            <a:xfrm>
              <a:off x="9825355" y="4554936"/>
              <a:ext cx="2248666" cy="1141841"/>
              <a:chOff x="9008837" y="4453417"/>
              <a:chExt cx="2204775" cy="1119554"/>
            </a:xfrm>
          </p:grpSpPr>
          <p:pic>
            <p:nvPicPr>
              <p:cNvPr id="50" name="Picture 49"/>
              <p:cNvPicPr>
                <a:picLocks noChangeAspect="1"/>
              </p:cNvPicPr>
              <p:nvPr/>
            </p:nvPicPr>
            <p:blipFill>
              <a:blip r:embed="rId7"/>
              <a:stretch>
                <a:fillRect/>
              </a:stretch>
            </p:blipFill>
            <p:spPr>
              <a:xfrm>
                <a:off x="9031918" y="4453417"/>
                <a:ext cx="2181694" cy="1119554"/>
              </a:xfrm>
              <a:prstGeom prst="rect">
                <a:avLst/>
              </a:prstGeom>
              <a:ln w="12700">
                <a:solidFill>
                  <a:schemeClr val="tx2">
                    <a:lumMod val="40000"/>
                    <a:lumOff val="60000"/>
                  </a:schemeClr>
                </a:solidFill>
              </a:ln>
              <a:effectLst>
                <a:outerShdw blurRad="50800" dist="38100" dir="2700000" algn="tl" rotWithShape="0">
                  <a:prstClr val="black">
                    <a:alpha val="40000"/>
                  </a:prstClr>
                </a:outerShdw>
              </a:effectLst>
            </p:spPr>
          </p:pic>
          <p:sp>
            <p:nvSpPr>
              <p:cNvPr id="51" name="TextBox 50"/>
              <p:cNvSpPr txBox="1"/>
              <p:nvPr/>
            </p:nvSpPr>
            <p:spPr>
              <a:xfrm>
                <a:off x="9008837" y="5000571"/>
                <a:ext cx="328936" cy="265009"/>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10</a:t>
                </a:r>
                <a:endParaRPr kumimoji="0" lang="en-US" sz="1836"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54" name="Left Arrow 53"/>
            <p:cNvSpPr/>
            <p:nvPr/>
          </p:nvSpPr>
          <p:spPr>
            <a:xfrm>
              <a:off x="9844247" y="3455830"/>
              <a:ext cx="500422" cy="525848"/>
            </a:xfrm>
            <a:prstGeom prst="leftArrow">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sp>
          <p:nvSpPr>
            <p:cNvPr id="55" name="Left Arrow 54"/>
            <p:cNvSpPr/>
            <p:nvPr/>
          </p:nvSpPr>
          <p:spPr>
            <a:xfrm>
              <a:off x="10947125" y="5183589"/>
              <a:ext cx="500422" cy="525848"/>
            </a:xfrm>
            <a:prstGeom prst="leftArrow">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nvGrpSpPr>
            <p:cNvPr id="63" name="Group 62"/>
            <p:cNvGrpSpPr/>
            <p:nvPr/>
          </p:nvGrpSpPr>
          <p:grpSpPr>
            <a:xfrm>
              <a:off x="6507305" y="1041181"/>
              <a:ext cx="2244842" cy="1141841"/>
              <a:chOff x="8572659" y="2673773"/>
              <a:chExt cx="2201025" cy="1119554"/>
            </a:xfrm>
          </p:grpSpPr>
          <p:pic>
            <p:nvPicPr>
              <p:cNvPr id="67" name="Picture 66"/>
              <p:cNvPicPr>
                <a:picLocks noChangeAspect="1"/>
              </p:cNvPicPr>
              <p:nvPr/>
            </p:nvPicPr>
            <p:blipFill>
              <a:blip r:embed="rId7"/>
              <a:stretch>
                <a:fillRect/>
              </a:stretch>
            </p:blipFill>
            <p:spPr>
              <a:xfrm>
                <a:off x="8591990" y="2673773"/>
                <a:ext cx="2181694" cy="1119554"/>
              </a:xfrm>
              <a:prstGeom prst="rect">
                <a:avLst/>
              </a:prstGeom>
              <a:ln w="12700">
                <a:solidFill>
                  <a:schemeClr val="tx2">
                    <a:lumMod val="40000"/>
                    <a:lumOff val="60000"/>
                  </a:schemeClr>
                </a:solidFill>
              </a:ln>
              <a:effectLst>
                <a:outerShdw blurRad="50800" dist="38100" dir="2700000" algn="tl" rotWithShape="0">
                  <a:prstClr val="black">
                    <a:alpha val="40000"/>
                  </a:prstClr>
                </a:outerShdw>
              </a:effectLst>
            </p:spPr>
          </p:pic>
          <p:sp>
            <p:nvSpPr>
              <p:cNvPr id="75" name="TextBox 74"/>
              <p:cNvSpPr txBox="1"/>
              <p:nvPr/>
            </p:nvSpPr>
            <p:spPr>
              <a:xfrm>
                <a:off x="8572659" y="3204888"/>
                <a:ext cx="256802" cy="265009"/>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0</a:t>
                </a:r>
                <a:endParaRPr kumimoji="0" lang="en-US" sz="1836"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76" name="Left Arrow 75"/>
            <p:cNvSpPr/>
            <p:nvPr/>
          </p:nvSpPr>
          <p:spPr>
            <a:xfrm>
              <a:off x="7620537" y="1675693"/>
              <a:ext cx="500422" cy="525848"/>
            </a:xfrm>
            <a:prstGeom prst="leftArrow">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endParaRPr>
            </a:p>
          </p:txBody>
        </p:sp>
      </p:grpSp>
      <p:pic>
        <p:nvPicPr>
          <p:cNvPr id="77" name="Picture 76"/>
          <p:cNvPicPr>
            <a:picLocks noChangeAspect="1"/>
          </p:cNvPicPr>
          <p:nvPr/>
        </p:nvPicPr>
        <p:blipFill>
          <a:blip r:embed="rId8"/>
          <a:stretch>
            <a:fillRect/>
          </a:stretch>
        </p:blipFill>
        <p:spPr>
          <a:xfrm>
            <a:off x="3470804" y="3880416"/>
            <a:ext cx="598892" cy="598892"/>
          </a:xfrm>
          <a:prstGeom prst="rect">
            <a:avLst/>
          </a:prstGeom>
        </p:spPr>
      </p:pic>
      <p:pic>
        <p:nvPicPr>
          <p:cNvPr id="88" name="Picture 87"/>
          <p:cNvPicPr>
            <a:picLocks noChangeAspect="1"/>
          </p:cNvPicPr>
          <p:nvPr/>
        </p:nvPicPr>
        <p:blipFill>
          <a:blip r:embed="rId8"/>
          <a:stretch>
            <a:fillRect/>
          </a:stretch>
        </p:blipFill>
        <p:spPr>
          <a:xfrm>
            <a:off x="3492236" y="5665359"/>
            <a:ext cx="598892" cy="598892"/>
          </a:xfrm>
          <a:prstGeom prst="rect">
            <a:avLst/>
          </a:prstGeom>
        </p:spPr>
      </p:pic>
      <p:pic>
        <p:nvPicPr>
          <p:cNvPr id="89" name="Picture 88"/>
          <p:cNvPicPr>
            <a:picLocks noChangeAspect="1"/>
          </p:cNvPicPr>
          <p:nvPr/>
        </p:nvPicPr>
        <p:blipFill>
          <a:blip r:embed="rId8"/>
          <a:stretch>
            <a:fillRect/>
          </a:stretch>
        </p:blipFill>
        <p:spPr>
          <a:xfrm>
            <a:off x="3484312" y="2151945"/>
            <a:ext cx="598892" cy="598892"/>
          </a:xfrm>
          <a:prstGeom prst="rect">
            <a:avLst/>
          </a:prstGeom>
        </p:spPr>
      </p:pic>
      <p:sp>
        <p:nvSpPr>
          <p:cNvPr id="90"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Addressing deployment issues</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a:t>
            </a:r>
            <a:endParaRPr kumimoji="0" lang="en-US" sz="1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39921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4" name="Straight Connector 73"/>
          <p:cNvCxnSpPr/>
          <p:nvPr/>
        </p:nvCxnSpPr>
        <p:spPr>
          <a:xfrm>
            <a:off x="3035551" y="5966845"/>
            <a:ext cx="1479541" cy="1449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11" name="Group 10"/>
          <p:cNvGrpSpPr/>
          <p:nvPr/>
        </p:nvGrpSpPr>
        <p:grpSpPr>
          <a:xfrm>
            <a:off x="4519630" y="5536507"/>
            <a:ext cx="6057344" cy="1065042"/>
            <a:chOff x="4430548" y="5428441"/>
            <a:chExt cx="5939112" cy="1044254"/>
          </a:xfrm>
        </p:grpSpPr>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2" name="Group 61"/>
          <p:cNvGrpSpPr/>
          <p:nvPr/>
        </p:nvGrpSpPr>
        <p:grpSpPr>
          <a:xfrm>
            <a:off x="2085496" y="2352496"/>
            <a:ext cx="2477274" cy="3667822"/>
            <a:chOff x="-2232140" y="1972421"/>
            <a:chExt cx="2477626" cy="3907289"/>
          </a:xfrm>
        </p:grpSpPr>
        <p:cxnSp>
          <p:nvCxnSpPr>
            <p:cNvPr id="64" name="Straight Connector 63"/>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69" name="Straight Connector 68"/>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1" name="Straight Connector 70"/>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2" name="Straight Connector 71"/>
            <p:cNvCxnSpPr>
              <a:endCxn id="77" idx="3"/>
            </p:cNvCxnSpPr>
            <p:nvPr/>
          </p:nvCxnSpPr>
          <p:spPr>
            <a:xfrm>
              <a:off x="-1305922" y="3912919"/>
              <a:ext cx="1058264" cy="6174"/>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65" name="TextBox 64"/>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6"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4" name="Group 43"/>
          <p:cNvGrpSpPr/>
          <p:nvPr/>
        </p:nvGrpSpPr>
        <p:grpSpPr>
          <a:xfrm>
            <a:off x="3062228" y="3148167"/>
            <a:ext cx="1493061" cy="3116084"/>
            <a:chOff x="3062228" y="3148167"/>
            <a:chExt cx="1493061" cy="3116084"/>
          </a:xfrm>
        </p:grpSpPr>
        <p:pic>
          <p:nvPicPr>
            <p:cNvPr id="45" name="Picture 44"/>
            <p:cNvPicPr>
              <a:picLocks noChangeAspect="1"/>
            </p:cNvPicPr>
            <p:nvPr/>
          </p:nvPicPr>
          <p:blipFill>
            <a:blip r:embed="rId6"/>
            <a:stretch>
              <a:fillRect/>
            </a:stretch>
          </p:blipFill>
          <p:spPr>
            <a:xfrm>
              <a:off x="3478196" y="3887827"/>
              <a:ext cx="591500" cy="591500"/>
            </a:xfrm>
            <a:prstGeom prst="rect">
              <a:avLst/>
            </a:prstGeom>
          </p:spPr>
        </p:pic>
        <p:grpSp>
          <p:nvGrpSpPr>
            <p:cNvPr id="46" name="Group 45"/>
            <p:cNvGrpSpPr/>
            <p:nvPr/>
          </p:nvGrpSpPr>
          <p:grpSpPr>
            <a:xfrm>
              <a:off x="3492312" y="5672752"/>
              <a:ext cx="591500" cy="591499"/>
              <a:chOff x="3588727" y="4407555"/>
              <a:chExt cx="591584" cy="591584"/>
            </a:xfrm>
          </p:grpSpPr>
          <p:pic>
            <p:nvPicPr>
              <p:cNvPr id="68" name="Picture 67"/>
              <p:cNvPicPr>
                <a:picLocks noChangeAspect="1"/>
              </p:cNvPicPr>
              <p:nvPr/>
            </p:nvPicPr>
            <p:blipFill>
              <a:blip r:embed="rId6"/>
              <a:stretch>
                <a:fillRect/>
              </a:stretch>
            </p:blipFill>
            <p:spPr>
              <a:xfrm>
                <a:off x="3588727" y="4407555"/>
                <a:ext cx="591584" cy="591584"/>
              </a:xfrm>
              <a:prstGeom prst="rect">
                <a:avLst/>
              </a:prstGeom>
            </p:spPr>
          </p:pic>
          <p:sp>
            <p:nvSpPr>
              <p:cNvPr id="75" name="Pie 74"/>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3" name="TextBox 62"/>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67" name="TextBox 66"/>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76" name="TextBox 75"/>
          <p:cNvSpPr txBox="1"/>
          <p:nvPr/>
        </p:nvSpPr>
        <p:spPr>
          <a:xfrm>
            <a:off x="3177165" y="1641800"/>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pic>
        <p:nvPicPr>
          <p:cNvPr id="78" name="Picture 77"/>
          <p:cNvPicPr>
            <a:picLocks noChangeAspect="1"/>
          </p:cNvPicPr>
          <p:nvPr/>
        </p:nvPicPr>
        <p:blipFill>
          <a:blip r:embed="rId7"/>
          <a:stretch>
            <a:fillRect/>
          </a:stretch>
        </p:blipFill>
        <p:spPr>
          <a:xfrm>
            <a:off x="3492236" y="5665359"/>
            <a:ext cx="598892" cy="598892"/>
          </a:xfrm>
          <a:prstGeom prst="rect">
            <a:avLst/>
          </a:prstGeom>
        </p:spPr>
      </p:pic>
      <p:pic>
        <p:nvPicPr>
          <p:cNvPr id="79" name="Picture 78"/>
          <p:cNvPicPr>
            <a:picLocks noChangeAspect="1"/>
          </p:cNvPicPr>
          <p:nvPr/>
        </p:nvPicPr>
        <p:blipFill>
          <a:blip r:embed="rId7"/>
          <a:stretch>
            <a:fillRect/>
          </a:stretch>
        </p:blipFill>
        <p:spPr>
          <a:xfrm>
            <a:off x="3484312" y="2151945"/>
            <a:ext cx="598892" cy="598892"/>
          </a:xfrm>
          <a:prstGeom prst="rect">
            <a:avLst/>
          </a:prstGeom>
        </p:spPr>
      </p:pic>
      <p:sp>
        <p:nvSpPr>
          <p:cNvPr id="47"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Addressing deployment issues</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a:t>
            </a:r>
            <a:endParaRPr kumimoji="0" lang="en-US" sz="1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grpSp>
        <p:nvGrpSpPr>
          <p:cNvPr id="86" name="Group 85"/>
          <p:cNvGrpSpPr/>
          <p:nvPr/>
        </p:nvGrpSpPr>
        <p:grpSpPr>
          <a:xfrm>
            <a:off x="3032034" y="3715824"/>
            <a:ext cx="5998593" cy="1065042"/>
            <a:chOff x="2971988" y="3643296"/>
            <a:chExt cx="5881507" cy="1044254"/>
          </a:xfrm>
        </p:grpSpPr>
        <p:sp>
          <p:nvSpPr>
            <p:cNvPr id="88" name="Rounded Rectangle 87"/>
            <p:cNvSpPr/>
            <p:nvPr/>
          </p:nvSpPr>
          <p:spPr>
            <a:xfrm>
              <a:off x="4427101" y="3643296"/>
              <a:ext cx="4426394"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cxnSp>
          <p:nvCxnSpPr>
            <p:cNvPr id="87" name="Straight Connector 86"/>
            <p:cNvCxnSpPr/>
            <p:nvPr/>
          </p:nvCxnSpPr>
          <p:spPr>
            <a:xfrm>
              <a:off x="2971988" y="4090073"/>
              <a:ext cx="14514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2"/>
            <a:stretch>
              <a:fillRect/>
            </a:stretch>
          </p:blipFill>
          <p:spPr>
            <a:xfrm>
              <a:off x="4546244" y="3723677"/>
              <a:ext cx="788638" cy="797140"/>
            </a:xfrm>
            <a:prstGeom prst="rect">
              <a:avLst/>
            </a:prstGeom>
          </p:spPr>
        </p:pic>
        <p:pic>
          <p:nvPicPr>
            <p:cNvPr id="90" name="Picture 89"/>
            <p:cNvPicPr>
              <a:picLocks noChangeAspect="1"/>
            </p:cNvPicPr>
            <p:nvPr/>
          </p:nvPicPr>
          <p:blipFill>
            <a:blip r:embed="rId3"/>
            <a:stretch>
              <a:fillRect/>
            </a:stretch>
          </p:blipFill>
          <p:spPr>
            <a:xfrm>
              <a:off x="5494859" y="3770514"/>
              <a:ext cx="796526" cy="765571"/>
            </a:xfrm>
            <a:prstGeom prst="rect">
              <a:avLst/>
            </a:prstGeom>
          </p:spPr>
        </p:pic>
        <p:pic>
          <p:nvPicPr>
            <p:cNvPr id="91" name="Picture 90"/>
            <p:cNvPicPr>
              <a:picLocks noChangeAspect="1"/>
            </p:cNvPicPr>
            <p:nvPr/>
          </p:nvPicPr>
          <p:blipFill>
            <a:blip r:embed="rId2"/>
            <a:stretch>
              <a:fillRect/>
            </a:stretch>
          </p:blipFill>
          <p:spPr>
            <a:xfrm>
              <a:off x="6948378" y="3761102"/>
              <a:ext cx="788638" cy="797140"/>
            </a:xfrm>
            <a:prstGeom prst="rect">
              <a:avLst/>
            </a:prstGeom>
          </p:spPr>
        </p:pic>
        <p:pic>
          <p:nvPicPr>
            <p:cNvPr id="92" name="Picture 91"/>
            <p:cNvPicPr>
              <a:picLocks noChangeAspect="1"/>
            </p:cNvPicPr>
            <p:nvPr/>
          </p:nvPicPr>
          <p:blipFill>
            <a:blip r:embed="rId3"/>
            <a:stretch>
              <a:fillRect/>
            </a:stretch>
          </p:blipFill>
          <p:spPr>
            <a:xfrm>
              <a:off x="7851088" y="3792671"/>
              <a:ext cx="796526" cy="765571"/>
            </a:xfrm>
            <a:prstGeom prst="rect">
              <a:avLst/>
            </a:prstGeom>
          </p:spPr>
        </p:pic>
        <p:pic>
          <p:nvPicPr>
            <p:cNvPr id="93" name="Picture 92"/>
            <p:cNvPicPr>
              <a:picLocks noChangeAspect="1"/>
            </p:cNvPicPr>
            <p:nvPr/>
          </p:nvPicPr>
          <p:blipFill>
            <a:blip r:embed="rId3"/>
            <a:stretch>
              <a:fillRect/>
            </a:stretch>
          </p:blipFill>
          <p:spPr>
            <a:xfrm>
              <a:off x="6246152" y="3776886"/>
              <a:ext cx="796526" cy="765571"/>
            </a:xfrm>
            <a:prstGeom prst="rect">
              <a:avLst/>
            </a:prstGeom>
          </p:spPr>
        </p:pic>
      </p:grpSp>
      <p:pic>
        <p:nvPicPr>
          <p:cNvPr id="77" name="Picture 76"/>
          <p:cNvPicPr>
            <a:picLocks noChangeAspect="1"/>
          </p:cNvPicPr>
          <p:nvPr/>
        </p:nvPicPr>
        <p:blipFill>
          <a:blip r:embed="rId7"/>
          <a:stretch>
            <a:fillRect/>
          </a:stretch>
        </p:blipFill>
        <p:spPr>
          <a:xfrm>
            <a:off x="3470804" y="3880416"/>
            <a:ext cx="598892" cy="598892"/>
          </a:xfrm>
          <a:prstGeom prst="rect">
            <a:avLst/>
          </a:prstGeom>
        </p:spPr>
      </p:pic>
    </p:spTree>
    <p:extLst>
      <p:ext uri="{BB962C8B-B14F-4D97-AF65-F5344CB8AC3E}">
        <p14:creationId xmlns:p14="http://schemas.microsoft.com/office/powerpoint/2010/main" val="2236594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4" name="Straight Connector 73"/>
          <p:cNvCxnSpPr/>
          <p:nvPr/>
        </p:nvCxnSpPr>
        <p:spPr>
          <a:xfrm>
            <a:off x="3035551" y="5966845"/>
            <a:ext cx="1479541" cy="1449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11" name="Group 10"/>
          <p:cNvGrpSpPr/>
          <p:nvPr/>
        </p:nvGrpSpPr>
        <p:grpSpPr>
          <a:xfrm>
            <a:off x="4519630" y="5536507"/>
            <a:ext cx="6057344" cy="1065042"/>
            <a:chOff x="4430548" y="5428441"/>
            <a:chExt cx="5939112" cy="1044254"/>
          </a:xfrm>
        </p:grpSpPr>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2" name="Group 61"/>
          <p:cNvGrpSpPr/>
          <p:nvPr/>
        </p:nvGrpSpPr>
        <p:grpSpPr>
          <a:xfrm>
            <a:off x="2085496" y="2352496"/>
            <a:ext cx="2477274" cy="3667822"/>
            <a:chOff x="-2232140" y="1972421"/>
            <a:chExt cx="2477626" cy="3907289"/>
          </a:xfrm>
        </p:grpSpPr>
        <p:cxnSp>
          <p:nvCxnSpPr>
            <p:cNvPr id="64" name="Straight Connector 63"/>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69" name="Straight Connector 68"/>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1" name="Straight Connector 70"/>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2" name="Straight Connector 71"/>
            <p:cNvCxnSpPr/>
            <p:nvPr/>
          </p:nvCxnSpPr>
          <p:spPr>
            <a:xfrm>
              <a:off x="-1305922" y="3912919"/>
              <a:ext cx="1058264" cy="6174"/>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65" name="TextBox 64"/>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6"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4" name="Group 43"/>
          <p:cNvGrpSpPr/>
          <p:nvPr/>
        </p:nvGrpSpPr>
        <p:grpSpPr>
          <a:xfrm>
            <a:off x="3062228" y="3148167"/>
            <a:ext cx="1493061" cy="3116084"/>
            <a:chOff x="3062228" y="3148167"/>
            <a:chExt cx="1493061" cy="3116084"/>
          </a:xfrm>
        </p:grpSpPr>
        <p:pic>
          <p:nvPicPr>
            <p:cNvPr id="45" name="Picture 44"/>
            <p:cNvPicPr>
              <a:picLocks noChangeAspect="1"/>
            </p:cNvPicPr>
            <p:nvPr/>
          </p:nvPicPr>
          <p:blipFill>
            <a:blip r:embed="rId6"/>
            <a:stretch>
              <a:fillRect/>
            </a:stretch>
          </p:blipFill>
          <p:spPr>
            <a:xfrm>
              <a:off x="3478196" y="3887827"/>
              <a:ext cx="591500" cy="591500"/>
            </a:xfrm>
            <a:prstGeom prst="rect">
              <a:avLst/>
            </a:prstGeom>
          </p:spPr>
        </p:pic>
        <p:grpSp>
          <p:nvGrpSpPr>
            <p:cNvPr id="46" name="Group 45"/>
            <p:cNvGrpSpPr/>
            <p:nvPr/>
          </p:nvGrpSpPr>
          <p:grpSpPr>
            <a:xfrm>
              <a:off x="3492312" y="5672752"/>
              <a:ext cx="591500" cy="591499"/>
              <a:chOff x="3588727" y="4407555"/>
              <a:chExt cx="591584" cy="591584"/>
            </a:xfrm>
          </p:grpSpPr>
          <p:pic>
            <p:nvPicPr>
              <p:cNvPr id="68" name="Picture 67"/>
              <p:cNvPicPr>
                <a:picLocks noChangeAspect="1"/>
              </p:cNvPicPr>
              <p:nvPr/>
            </p:nvPicPr>
            <p:blipFill>
              <a:blip r:embed="rId6"/>
              <a:stretch>
                <a:fillRect/>
              </a:stretch>
            </p:blipFill>
            <p:spPr>
              <a:xfrm>
                <a:off x="3588727" y="4407555"/>
                <a:ext cx="591584" cy="591584"/>
              </a:xfrm>
              <a:prstGeom prst="rect">
                <a:avLst/>
              </a:prstGeom>
            </p:spPr>
          </p:pic>
          <p:sp>
            <p:nvSpPr>
              <p:cNvPr id="75" name="Pie 74"/>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3" name="TextBox 62"/>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67" name="TextBox 66"/>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76" name="TextBox 75"/>
          <p:cNvSpPr txBox="1"/>
          <p:nvPr/>
        </p:nvSpPr>
        <p:spPr>
          <a:xfrm>
            <a:off x="3177165" y="1641800"/>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47"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Addressing deployment issues</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a:t>
            </a:r>
            <a:endParaRPr kumimoji="0" lang="en-US" sz="1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grpSp>
        <p:nvGrpSpPr>
          <p:cNvPr id="86" name="Group 85"/>
          <p:cNvGrpSpPr/>
          <p:nvPr/>
        </p:nvGrpSpPr>
        <p:grpSpPr>
          <a:xfrm>
            <a:off x="4041913" y="3715824"/>
            <a:ext cx="4988714" cy="1065042"/>
            <a:chOff x="3962155" y="3643296"/>
            <a:chExt cx="4891340" cy="1044254"/>
          </a:xfrm>
        </p:grpSpPr>
        <p:sp>
          <p:nvSpPr>
            <p:cNvPr id="88" name="Rounded Rectangle 87"/>
            <p:cNvSpPr/>
            <p:nvPr/>
          </p:nvSpPr>
          <p:spPr>
            <a:xfrm>
              <a:off x="4427101" y="3643296"/>
              <a:ext cx="4426394"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cxnSp>
          <p:nvCxnSpPr>
            <p:cNvPr id="87" name="Straight Connector 86"/>
            <p:cNvCxnSpPr/>
            <p:nvPr/>
          </p:nvCxnSpPr>
          <p:spPr>
            <a:xfrm flipV="1">
              <a:off x="3962155" y="4090073"/>
              <a:ext cx="461246" cy="288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2"/>
            <a:stretch>
              <a:fillRect/>
            </a:stretch>
          </p:blipFill>
          <p:spPr>
            <a:xfrm>
              <a:off x="4546244" y="3723677"/>
              <a:ext cx="788638" cy="797140"/>
            </a:xfrm>
            <a:prstGeom prst="rect">
              <a:avLst/>
            </a:prstGeom>
          </p:spPr>
        </p:pic>
        <p:pic>
          <p:nvPicPr>
            <p:cNvPr id="90" name="Picture 89"/>
            <p:cNvPicPr>
              <a:picLocks noChangeAspect="1"/>
            </p:cNvPicPr>
            <p:nvPr/>
          </p:nvPicPr>
          <p:blipFill>
            <a:blip r:embed="rId3"/>
            <a:stretch>
              <a:fillRect/>
            </a:stretch>
          </p:blipFill>
          <p:spPr>
            <a:xfrm>
              <a:off x="5494859" y="3770514"/>
              <a:ext cx="796526" cy="765571"/>
            </a:xfrm>
            <a:prstGeom prst="rect">
              <a:avLst/>
            </a:prstGeom>
          </p:spPr>
        </p:pic>
        <p:pic>
          <p:nvPicPr>
            <p:cNvPr id="91" name="Picture 90"/>
            <p:cNvPicPr>
              <a:picLocks noChangeAspect="1"/>
            </p:cNvPicPr>
            <p:nvPr/>
          </p:nvPicPr>
          <p:blipFill>
            <a:blip r:embed="rId2"/>
            <a:stretch>
              <a:fillRect/>
            </a:stretch>
          </p:blipFill>
          <p:spPr>
            <a:xfrm>
              <a:off x="6948378" y="3761102"/>
              <a:ext cx="788638" cy="797140"/>
            </a:xfrm>
            <a:prstGeom prst="rect">
              <a:avLst/>
            </a:prstGeom>
          </p:spPr>
        </p:pic>
        <p:pic>
          <p:nvPicPr>
            <p:cNvPr id="92" name="Picture 91"/>
            <p:cNvPicPr>
              <a:picLocks noChangeAspect="1"/>
            </p:cNvPicPr>
            <p:nvPr/>
          </p:nvPicPr>
          <p:blipFill>
            <a:blip r:embed="rId3"/>
            <a:stretch>
              <a:fillRect/>
            </a:stretch>
          </p:blipFill>
          <p:spPr>
            <a:xfrm>
              <a:off x="7851088" y="3792671"/>
              <a:ext cx="796526" cy="765571"/>
            </a:xfrm>
            <a:prstGeom prst="rect">
              <a:avLst/>
            </a:prstGeom>
          </p:spPr>
        </p:pic>
        <p:pic>
          <p:nvPicPr>
            <p:cNvPr id="93" name="Picture 92"/>
            <p:cNvPicPr>
              <a:picLocks noChangeAspect="1"/>
            </p:cNvPicPr>
            <p:nvPr/>
          </p:nvPicPr>
          <p:blipFill>
            <a:blip r:embed="rId3"/>
            <a:stretch>
              <a:fillRect/>
            </a:stretch>
          </p:blipFill>
          <p:spPr>
            <a:xfrm>
              <a:off x="6246152" y="3776886"/>
              <a:ext cx="796526" cy="765571"/>
            </a:xfrm>
            <a:prstGeom prst="rect">
              <a:avLst/>
            </a:prstGeom>
          </p:spPr>
        </p:pic>
      </p:grpSp>
    </p:spTree>
    <p:extLst>
      <p:ext uri="{BB962C8B-B14F-4D97-AF65-F5344CB8AC3E}">
        <p14:creationId xmlns:p14="http://schemas.microsoft.com/office/powerpoint/2010/main" val="4078760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4" name="Straight Connector 73"/>
          <p:cNvCxnSpPr/>
          <p:nvPr/>
        </p:nvCxnSpPr>
        <p:spPr>
          <a:xfrm>
            <a:off x="3035551" y="5966845"/>
            <a:ext cx="1479541" cy="1449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9" name="Group 8"/>
          <p:cNvGrpSpPr/>
          <p:nvPr/>
        </p:nvGrpSpPr>
        <p:grpSpPr>
          <a:xfrm>
            <a:off x="4516115" y="3715824"/>
            <a:ext cx="4514512" cy="1065042"/>
            <a:chOff x="4427101" y="3643296"/>
            <a:chExt cx="4426394" cy="1044254"/>
          </a:xfrm>
        </p:grpSpPr>
        <p:sp>
          <p:nvSpPr>
            <p:cNvPr id="34" name="Rounded Rectangle 33"/>
            <p:cNvSpPr/>
            <p:nvPr/>
          </p:nvSpPr>
          <p:spPr>
            <a:xfrm>
              <a:off x="4427101" y="3643296"/>
              <a:ext cx="4426394" cy="1044254"/>
            </a:xfrm>
            <a:prstGeom prst="roundRect">
              <a:avLst/>
            </a:prstGeom>
            <a:solidFill>
              <a:srgbClr val="C4A1F3">
                <a:alpha val="80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p:spPr>
        </p:pic>
        <p:pic>
          <p:nvPicPr>
            <p:cNvPr id="37" name="Picture 36"/>
            <p:cNvPicPr>
              <a:picLocks noChangeAspect="1"/>
            </p:cNvPicPr>
            <p:nvPr/>
          </p:nvPicPr>
          <p:blipFill>
            <a:blip r:embed="rId3"/>
            <a:stretch>
              <a:fillRect/>
            </a:stretch>
          </p:blipFill>
          <p:spPr>
            <a:xfrm>
              <a:off x="5494859" y="3770514"/>
              <a:ext cx="796526" cy="765571"/>
            </a:xfrm>
            <a:prstGeom prst="rect">
              <a:avLst/>
            </a:prstGeom>
          </p:spPr>
        </p:pic>
        <p:pic>
          <p:nvPicPr>
            <p:cNvPr id="39" name="Picture 38"/>
            <p:cNvPicPr>
              <a:picLocks noChangeAspect="1"/>
            </p:cNvPicPr>
            <p:nvPr/>
          </p:nvPicPr>
          <p:blipFill>
            <a:blip r:embed="rId2"/>
            <a:stretch>
              <a:fillRect/>
            </a:stretch>
          </p:blipFill>
          <p:spPr>
            <a:xfrm>
              <a:off x="6948378" y="3761102"/>
              <a:ext cx="788638" cy="797140"/>
            </a:xfrm>
            <a:prstGeom prst="rect">
              <a:avLst/>
            </a:prstGeom>
          </p:spPr>
        </p:pic>
        <p:pic>
          <p:nvPicPr>
            <p:cNvPr id="40" name="Picture 39"/>
            <p:cNvPicPr>
              <a:picLocks noChangeAspect="1"/>
            </p:cNvPicPr>
            <p:nvPr/>
          </p:nvPicPr>
          <p:blipFill>
            <a:blip r:embed="rId3"/>
            <a:stretch>
              <a:fillRect/>
            </a:stretch>
          </p:blipFill>
          <p:spPr>
            <a:xfrm>
              <a:off x="7851088" y="3792671"/>
              <a:ext cx="796526" cy="765571"/>
            </a:xfrm>
            <a:prstGeom prst="rect">
              <a:avLst/>
            </a:prstGeom>
          </p:spPr>
        </p:pic>
        <p:pic>
          <p:nvPicPr>
            <p:cNvPr id="57" name="Picture 56"/>
            <p:cNvPicPr>
              <a:picLocks noChangeAspect="1"/>
            </p:cNvPicPr>
            <p:nvPr/>
          </p:nvPicPr>
          <p:blipFill>
            <a:blip r:embed="rId3"/>
            <a:stretch>
              <a:fillRect/>
            </a:stretch>
          </p:blipFill>
          <p:spPr>
            <a:xfrm>
              <a:off x="6246152" y="3776886"/>
              <a:ext cx="796526" cy="765571"/>
            </a:xfrm>
            <a:prstGeom prst="rect">
              <a:avLst/>
            </a:prstGeom>
          </p:spPr>
        </p:pic>
      </p:grpSp>
      <p:grpSp>
        <p:nvGrpSpPr>
          <p:cNvPr id="11" name="Group 10"/>
          <p:cNvGrpSpPr/>
          <p:nvPr/>
        </p:nvGrpSpPr>
        <p:grpSpPr>
          <a:xfrm>
            <a:off x="4519630" y="5536507"/>
            <a:ext cx="6057344" cy="1065042"/>
            <a:chOff x="4430548" y="5428441"/>
            <a:chExt cx="5939112" cy="1044254"/>
          </a:xfrm>
        </p:grpSpPr>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2" name="Group 61"/>
          <p:cNvGrpSpPr/>
          <p:nvPr/>
        </p:nvGrpSpPr>
        <p:grpSpPr>
          <a:xfrm>
            <a:off x="2085496" y="2352496"/>
            <a:ext cx="2477274" cy="3667822"/>
            <a:chOff x="-2232140" y="1972421"/>
            <a:chExt cx="2477626" cy="3907289"/>
          </a:xfrm>
        </p:grpSpPr>
        <p:cxnSp>
          <p:nvCxnSpPr>
            <p:cNvPr id="64" name="Straight Connector 63"/>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69" name="Straight Connector 68"/>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1" name="Straight Connector 70"/>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2" name="Straight Connector 71"/>
            <p:cNvCxnSpPr/>
            <p:nvPr/>
          </p:nvCxnSpPr>
          <p:spPr>
            <a:xfrm>
              <a:off x="-1305922" y="3912919"/>
              <a:ext cx="1504746" cy="0"/>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4153" y="5828090"/>
              <a:ext cx="496294" cy="2207"/>
            </a:xfrm>
            <a:prstGeom prst="line">
              <a:avLst/>
            </a:prstGeom>
            <a:noFill/>
            <a:ln w="92075" cap="flat" cmpd="sng" algn="ctr">
              <a:solidFill>
                <a:srgbClr val="7030A0"/>
              </a:solidFill>
              <a:prstDash val="solid"/>
            </a:ln>
            <a:effectLst/>
          </p:spPr>
        </p:cxnSp>
      </p:grpSp>
      <p:sp>
        <p:nvSpPr>
          <p:cNvPr id="65" name="TextBox 64"/>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6"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4" name="Group 43"/>
          <p:cNvGrpSpPr/>
          <p:nvPr/>
        </p:nvGrpSpPr>
        <p:grpSpPr>
          <a:xfrm>
            <a:off x="3062228" y="3148167"/>
            <a:ext cx="1493061" cy="3116084"/>
            <a:chOff x="3062228" y="3148167"/>
            <a:chExt cx="1493061" cy="3116084"/>
          </a:xfrm>
        </p:grpSpPr>
        <p:pic>
          <p:nvPicPr>
            <p:cNvPr id="45" name="Picture 44"/>
            <p:cNvPicPr>
              <a:picLocks noChangeAspect="1"/>
            </p:cNvPicPr>
            <p:nvPr/>
          </p:nvPicPr>
          <p:blipFill>
            <a:blip r:embed="rId6"/>
            <a:stretch>
              <a:fillRect/>
            </a:stretch>
          </p:blipFill>
          <p:spPr>
            <a:xfrm>
              <a:off x="3478196" y="3887827"/>
              <a:ext cx="591500" cy="591500"/>
            </a:xfrm>
            <a:prstGeom prst="rect">
              <a:avLst/>
            </a:prstGeom>
          </p:spPr>
        </p:pic>
        <p:grpSp>
          <p:nvGrpSpPr>
            <p:cNvPr id="46" name="Group 45"/>
            <p:cNvGrpSpPr/>
            <p:nvPr/>
          </p:nvGrpSpPr>
          <p:grpSpPr>
            <a:xfrm>
              <a:off x="3492312" y="5672752"/>
              <a:ext cx="591500" cy="591499"/>
              <a:chOff x="3588727" y="4407555"/>
              <a:chExt cx="591584" cy="591584"/>
            </a:xfrm>
          </p:grpSpPr>
          <p:pic>
            <p:nvPicPr>
              <p:cNvPr id="68" name="Picture 67"/>
              <p:cNvPicPr>
                <a:picLocks noChangeAspect="1"/>
              </p:cNvPicPr>
              <p:nvPr/>
            </p:nvPicPr>
            <p:blipFill>
              <a:blip r:embed="rId6"/>
              <a:stretch>
                <a:fillRect/>
              </a:stretch>
            </p:blipFill>
            <p:spPr>
              <a:xfrm>
                <a:off x="3588727" y="4407555"/>
                <a:ext cx="591584" cy="591584"/>
              </a:xfrm>
              <a:prstGeom prst="rect">
                <a:avLst/>
              </a:prstGeom>
            </p:spPr>
          </p:pic>
          <p:sp>
            <p:nvSpPr>
              <p:cNvPr id="75" name="Pie 74"/>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3" name="TextBox 62"/>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67" name="TextBox 66"/>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76" name="TextBox 75"/>
          <p:cNvSpPr txBox="1"/>
          <p:nvPr/>
        </p:nvSpPr>
        <p:spPr>
          <a:xfrm>
            <a:off x="3177165" y="1641800"/>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47"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Addressing deployment issues</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a:t>
            </a:r>
            <a:endParaRPr kumimoji="0" lang="en-US" sz="1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256692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764" y="798593"/>
            <a:ext cx="4709680" cy="911990"/>
          </a:xfrm>
          <a:prstGeom prst="rect">
            <a:avLst/>
          </a:prstGeom>
        </p:spPr>
      </p:pic>
      <p:sp>
        <p:nvSpPr>
          <p:cNvPr id="5" name="TextBox 4"/>
          <p:cNvSpPr txBox="1"/>
          <p:nvPr/>
        </p:nvSpPr>
        <p:spPr>
          <a:xfrm>
            <a:off x="2197975" y="2023041"/>
            <a:ext cx="8040524" cy="472502"/>
          </a:xfrm>
          <a:prstGeom prst="rect">
            <a:avLst/>
          </a:prstGeom>
        </p:spPr>
        <p:txBody>
          <a:bodyPr vert="horz" wrap="square" lIns="93260" tIns="93260" rIns="93260" bIns="93260" rtlCol="0" anchor="ctr">
            <a:no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25252"/>
                </a:solidFill>
                <a:effectLst/>
                <a:uLnTx/>
                <a:uFillTx/>
                <a:latin typeface="+mj-lt"/>
                <a:ea typeface="Segoe UI Black" panose="020B0A02040204020203" pitchFamily="34" charset="0"/>
                <a:cs typeface="Segoe UI Semibold" panose="020B0702040204020203" pitchFamily="34" charset="0"/>
              </a:rPr>
              <a:t>DESIGNED FOR DIGITAL TRANSFORMATION </a:t>
            </a:r>
          </a:p>
        </p:txBody>
      </p:sp>
      <p:grpSp>
        <p:nvGrpSpPr>
          <p:cNvPr id="7" name="Group 6"/>
          <p:cNvGrpSpPr/>
          <p:nvPr/>
        </p:nvGrpSpPr>
        <p:grpSpPr>
          <a:xfrm>
            <a:off x="585736" y="3183905"/>
            <a:ext cx="2780350" cy="3073559"/>
            <a:chOff x="9058361" y="2977116"/>
            <a:chExt cx="2780350" cy="3073559"/>
          </a:xfrm>
        </p:grpSpPr>
        <p:sp>
          <p:nvSpPr>
            <p:cNvPr id="49" name="Rectangle 48"/>
            <p:cNvSpPr/>
            <p:nvPr/>
          </p:nvSpPr>
          <p:spPr bwMode="auto">
            <a:xfrm>
              <a:off x="9058361" y="2977116"/>
              <a:ext cx="2780350" cy="2690037"/>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2" name="Group 11"/>
            <p:cNvGrpSpPr/>
            <p:nvPr/>
          </p:nvGrpSpPr>
          <p:grpSpPr>
            <a:xfrm>
              <a:off x="10210365" y="3491390"/>
              <a:ext cx="476342" cy="666879"/>
              <a:chOff x="1746251" y="6292851"/>
              <a:chExt cx="241300" cy="284163"/>
            </a:xfrm>
          </p:grpSpPr>
          <p:sp>
            <p:nvSpPr>
              <p:cNvPr id="14" name="Freeform 79"/>
              <p:cNvSpPr>
                <a:spLocks/>
              </p:cNvSpPr>
              <p:nvPr/>
            </p:nvSpPr>
            <p:spPr bwMode="auto">
              <a:xfrm>
                <a:off x="1746251" y="6292851"/>
                <a:ext cx="241300" cy="284163"/>
              </a:xfrm>
              <a:custGeom>
                <a:avLst/>
                <a:gdLst>
                  <a:gd name="T0" fmla="*/ 63 w 64"/>
                  <a:gd name="T1" fmla="*/ 4 h 76"/>
                  <a:gd name="T2" fmla="*/ 64 w 64"/>
                  <a:gd name="T3" fmla="*/ 6 h 76"/>
                  <a:gd name="T4" fmla="*/ 64 w 64"/>
                  <a:gd name="T5" fmla="*/ 38 h 76"/>
                  <a:gd name="T6" fmla="*/ 33 w 64"/>
                  <a:gd name="T7" fmla="*/ 76 h 76"/>
                  <a:gd name="T8" fmla="*/ 31 w 64"/>
                  <a:gd name="T9" fmla="*/ 76 h 76"/>
                  <a:gd name="T10" fmla="*/ 0 w 64"/>
                  <a:gd name="T11" fmla="*/ 38 h 76"/>
                  <a:gd name="T12" fmla="*/ 0 w 64"/>
                  <a:gd name="T13" fmla="*/ 6 h 76"/>
                  <a:gd name="T14" fmla="*/ 1 w 64"/>
                  <a:gd name="T15" fmla="*/ 4 h 76"/>
                  <a:gd name="T16" fmla="*/ 32 w 64"/>
                  <a:gd name="T17" fmla="*/ 0 h 76"/>
                  <a:gd name="T18" fmla="*/ 63 w 64"/>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6">
                    <a:moveTo>
                      <a:pt x="63" y="4"/>
                    </a:moveTo>
                    <a:cubicBezTo>
                      <a:pt x="64" y="4"/>
                      <a:pt x="64" y="5"/>
                      <a:pt x="64" y="6"/>
                    </a:cubicBezTo>
                    <a:cubicBezTo>
                      <a:pt x="64" y="6"/>
                      <a:pt x="64" y="29"/>
                      <a:pt x="64" y="38"/>
                    </a:cubicBezTo>
                    <a:cubicBezTo>
                      <a:pt x="64" y="57"/>
                      <a:pt x="33" y="76"/>
                      <a:pt x="33" y="76"/>
                    </a:cubicBezTo>
                    <a:cubicBezTo>
                      <a:pt x="32" y="76"/>
                      <a:pt x="32" y="76"/>
                      <a:pt x="31" y="76"/>
                    </a:cubicBezTo>
                    <a:cubicBezTo>
                      <a:pt x="31" y="76"/>
                      <a:pt x="0" y="57"/>
                      <a:pt x="0" y="38"/>
                    </a:cubicBezTo>
                    <a:cubicBezTo>
                      <a:pt x="0" y="29"/>
                      <a:pt x="0" y="6"/>
                      <a:pt x="0" y="6"/>
                    </a:cubicBezTo>
                    <a:cubicBezTo>
                      <a:pt x="0" y="5"/>
                      <a:pt x="0" y="4"/>
                      <a:pt x="1" y="4"/>
                    </a:cubicBezTo>
                    <a:cubicBezTo>
                      <a:pt x="1" y="4"/>
                      <a:pt x="6" y="0"/>
                      <a:pt x="32" y="0"/>
                    </a:cubicBezTo>
                    <a:cubicBezTo>
                      <a:pt x="58" y="0"/>
                      <a:pt x="63" y="4"/>
                      <a:pt x="63" y="4"/>
                    </a:cubicBez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15" name="Freeform 80"/>
              <p:cNvSpPr>
                <a:spLocks/>
              </p:cNvSpPr>
              <p:nvPr/>
            </p:nvSpPr>
            <p:spPr bwMode="auto">
              <a:xfrm>
                <a:off x="1776413" y="6321426"/>
                <a:ext cx="153988" cy="147638"/>
              </a:xfrm>
              <a:custGeom>
                <a:avLst/>
                <a:gdLst>
                  <a:gd name="T0" fmla="*/ 41 w 41"/>
                  <a:gd name="T1" fmla="*/ 1 h 39"/>
                  <a:gd name="T2" fmla="*/ 24 w 41"/>
                  <a:gd name="T3" fmla="*/ 0 h 39"/>
                  <a:gd name="T4" fmla="*/ 0 w 41"/>
                  <a:gd name="T5" fmla="*/ 4 h 39"/>
                  <a:gd name="T6" fmla="*/ 0 w 41"/>
                  <a:gd name="T7" fmla="*/ 29 h 39"/>
                  <a:gd name="T8" fmla="*/ 4 w 41"/>
                  <a:gd name="T9" fmla="*/ 39 h 39"/>
                  <a:gd name="T10" fmla="*/ 23 w 41"/>
                  <a:gd name="T11" fmla="*/ 22 h 39"/>
                  <a:gd name="T12" fmla="*/ 41 w 41"/>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41" y="1"/>
                    </a:moveTo>
                    <a:cubicBezTo>
                      <a:pt x="37" y="1"/>
                      <a:pt x="32" y="0"/>
                      <a:pt x="24" y="0"/>
                    </a:cubicBezTo>
                    <a:cubicBezTo>
                      <a:pt x="5" y="0"/>
                      <a:pt x="0" y="4"/>
                      <a:pt x="0" y="4"/>
                    </a:cubicBezTo>
                    <a:cubicBezTo>
                      <a:pt x="0" y="4"/>
                      <a:pt x="0" y="21"/>
                      <a:pt x="0" y="29"/>
                    </a:cubicBezTo>
                    <a:cubicBezTo>
                      <a:pt x="0" y="32"/>
                      <a:pt x="1" y="36"/>
                      <a:pt x="4" y="39"/>
                    </a:cubicBezTo>
                    <a:cubicBezTo>
                      <a:pt x="4" y="39"/>
                      <a:pt x="6" y="39"/>
                      <a:pt x="23" y="22"/>
                    </a:cubicBezTo>
                    <a:cubicBezTo>
                      <a:pt x="40" y="5"/>
                      <a:pt x="41" y="1"/>
                      <a:pt x="41" y="1"/>
                    </a:cubicBez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16" name="Freeform 81"/>
              <p:cNvSpPr>
                <a:spLocks/>
              </p:cNvSpPr>
              <p:nvPr/>
            </p:nvSpPr>
            <p:spPr bwMode="auto">
              <a:xfrm>
                <a:off x="1814513" y="6351588"/>
                <a:ext cx="142875" cy="184150"/>
              </a:xfrm>
              <a:custGeom>
                <a:avLst/>
                <a:gdLst>
                  <a:gd name="T0" fmla="*/ 0 w 38"/>
                  <a:gd name="T1" fmla="*/ 38 h 49"/>
                  <a:gd name="T2" fmla="*/ 14 w 38"/>
                  <a:gd name="T3" fmla="*/ 49 h 49"/>
                  <a:gd name="T4" fmla="*/ 38 w 38"/>
                  <a:gd name="T5" fmla="*/ 21 h 49"/>
                  <a:gd name="T6" fmla="*/ 38 w 38"/>
                  <a:gd name="T7" fmla="*/ 0 h 49"/>
                  <a:gd name="T8" fmla="*/ 19 w 38"/>
                  <a:gd name="T9" fmla="*/ 21 h 49"/>
                  <a:gd name="T10" fmla="*/ 0 w 38"/>
                  <a:gd name="T11" fmla="*/ 38 h 49"/>
                </a:gdLst>
                <a:ahLst/>
                <a:cxnLst>
                  <a:cxn ang="0">
                    <a:pos x="T0" y="T1"/>
                  </a:cxn>
                  <a:cxn ang="0">
                    <a:pos x="T2" y="T3"/>
                  </a:cxn>
                  <a:cxn ang="0">
                    <a:pos x="T4" y="T5"/>
                  </a:cxn>
                  <a:cxn ang="0">
                    <a:pos x="T6" y="T7"/>
                  </a:cxn>
                  <a:cxn ang="0">
                    <a:pos x="T8" y="T9"/>
                  </a:cxn>
                  <a:cxn ang="0">
                    <a:pos x="T10" y="T11"/>
                  </a:cxn>
                </a:cxnLst>
                <a:rect l="0" t="0" r="r" b="b"/>
                <a:pathLst>
                  <a:path w="38" h="49">
                    <a:moveTo>
                      <a:pt x="0" y="38"/>
                    </a:moveTo>
                    <a:cubicBezTo>
                      <a:pt x="6" y="45"/>
                      <a:pt x="14" y="49"/>
                      <a:pt x="14" y="49"/>
                    </a:cubicBezTo>
                    <a:cubicBezTo>
                      <a:pt x="14" y="49"/>
                      <a:pt x="38" y="35"/>
                      <a:pt x="38" y="21"/>
                    </a:cubicBezTo>
                    <a:cubicBezTo>
                      <a:pt x="38" y="16"/>
                      <a:pt x="38" y="6"/>
                      <a:pt x="38" y="0"/>
                    </a:cubicBezTo>
                    <a:cubicBezTo>
                      <a:pt x="38" y="0"/>
                      <a:pt x="36" y="5"/>
                      <a:pt x="19" y="21"/>
                    </a:cubicBezTo>
                    <a:cubicBezTo>
                      <a:pt x="3" y="37"/>
                      <a:pt x="0" y="38"/>
                      <a:pt x="0" y="38"/>
                    </a:cubicBez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sp>
          <p:nvSpPr>
            <p:cNvPr id="13" name="TextBox 12"/>
            <p:cNvSpPr txBox="1"/>
            <p:nvPr/>
          </p:nvSpPr>
          <p:spPr>
            <a:xfrm>
              <a:off x="9219319" y="4447242"/>
              <a:ext cx="2458435" cy="1603433"/>
            </a:xfrm>
            <a:prstGeom prst="rect">
              <a:avLst/>
            </a:prstGeom>
          </p:spPr>
          <p:txBody>
            <a:bodyPr vert="horz" wrap="square" lIns="93260" tIns="93260" rIns="93260" bIns="9326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The most          </a:t>
              </a:r>
              <a:r>
                <a:rPr kumimoji="0" lang="en-US" sz="1836" b="1"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trusted platform</a:t>
              </a:r>
              <a:endParaRPr kumimoji="0" lang="en-US" sz="1836" b="0"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endParaRPr>
            </a:p>
          </p:txBody>
        </p:sp>
      </p:grpSp>
      <p:grpSp>
        <p:nvGrpSpPr>
          <p:cNvPr id="11" name="Group 10"/>
          <p:cNvGrpSpPr/>
          <p:nvPr/>
        </p:nvGrpSpPr>
        <p:grpSpPr>
          <a:xfrm>
            <a:off x="9070388" y="3183905"/>
            <a:ext cx="2780350" cy="3073559"/>
            <a:chOff x="3409944" y="2977116"/>
            <a:chExt cx="2780350" cy="3073559"/>
          </a:xfrm>
        </p:grpSpPr>
        <p:sp>
          <p:nvSpPr>
            <p:cNvPr id="47" name="Rectangle 46"/>
            <p:cNvSpPr/>
            <p:nvPr/>
          </p:nvSpPr>
          <p:spPr bwMode="auto">
            <a:xfrm>
              <a:off x="3409944" y="2977116"/>
              <a:ext cx="2780350" cy="2690037"/>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8" name="TextBox 27"/>
            <p:cNvSpPr txBox="1"/>
            <p:nvPr/>
          </p:nvSpPr>
          <p:spPr>
            <a:xfrm>
              <a:off x="3577242" y="4447242"/>
              <a:ext cx="2458435" cy="1603433"/>
            </a:xfrm>
            <a:prstGeom prst="rect">
              <a:avLst/>
            </a:prstGeom>
          </p:spPr>
          <p:txBody>
            <a:bodyPr vert="horz" wrap="square" lIns="93260" tIns="93260" rIns="93260" bIns="9326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The most       </a:t>
              </a:r>
              <a:r>
                <a:rPr kumimoji="0" lang="en-US" sz="1836" b="1"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versatile devices</a:t>
              </a:r>
            </a:p>
          </p:txBody>
        </p:sp>
        <p:grpSp>
          <p:nvGrpSpPr>
            <p:cNvPr id="30" name="Group 29"/>
            <p:cNvGrpSpPr/>
            <p:nvPr/>
          </p:nvGrpSpPr>
          <p:grpSpPr>
            <a:xfrm>
              <a:off x="5252680" y="3631671"/>
              <a:ext cx="401591" cy="445819"/>
              <a:chOff x="10538935" y="3732774"/>
              <a:chExt cx="385318" cy="340252"/>
            </a:xfrm>
          </p:grpSpPr>
          <p:sp>
            <p:nvSpPr>
              <p:cNvPr id="44" name="Freeform 40"/>
              <p:cNvSpPr>
                <a:spLocks/>
              </p:cNvSpPr>
              <p:nvPr/>
            </p:nvSpPr>
            <p:spPr bwMode="auto">
              <a:xfrm>
                <a:off x="10538935" y="3732774"/>
                <a:ext cx="385318" cy="297438"/>
              </a:xfrm>
              <a:custGeom>
                <a:avLst/>
                <a:gdLst>
                  <a:gd name="T0" fmla="*/ 72 w 72"/>
                  <a:gd name="T1" fmla="*/ 5 h 56"/>
                  <a:gd name="T2" fmla="*/ 68 w 72"/>
                  <a:gd name="T3" fmla="*/ 0 h 56"/>
                  <a:gd name="T4" fmla="*/ 5 w 72"/>
                  <a:gd name="T5" fmla="*/ 0 h 56"/>
                  <a:gd name="T6" fmla="*/ 0 w 72"/>
                  <a:gd name="T7" fmla="*/ 5 h 56"/>
                  <a:gd name="T8" fmla="*/ 0 w 72"/>
                  <a:gd name="T9" fmla="*/ 52 h 56"/>
                  <a:gd name="T10" fmla="*/ 5 w 72"/>
                  <a:gd name="T11" fmla="*/ 56 h 56"/>
                  <a:gd name="T12" fmla="*/ 68 w 72"/>
                  <a:gd name="T13" fmla="*/ 56 h 56"/>
                  <a:gd name="T14" fmla="*/ 72 w 72"/>
                  <a:gd name="T15" fmla="*/ 52 h 56"/>
                  <a:gd name="T16" fmla="*/ 72 w 72"/>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6">
                    <a:moveTo>
                      <a:pt x="72" y="5"/>
                    </a:moveTo>
                    <a:cubicBezTo>
                      <a:pt x="72" y="2"/>
                      <a:pt x="70" y="0"/>
                      <a:pt x="68" y="0"/>
                    </a:cubicBezTo>
                    <a:cubicBezTo>
                      <a:pt x="5" y="0"/>
                      <a:pt x="5" y="0"/>
                      <a:pt x="5" y="0"/>
                    </a:cubicBezTo>
                    <a:cubicBezTo>
                      <a:pt x="2" y="0"/>
                      <a:pt x="0" y="2"/>
                      <a:pt x="0" y="5"/>
                    </a:cubicBezTo>
                    <a:cubicBezTo>
                      <a:pt x="0" y="52"/>
                      <a:pt x="0" y="52"/>
                      <a:pt x="0" y="52"/>
                    </a:cubicBezTo>
                    <a:cubicBezTo>
                      <a:pt x="0" y="54"/>
                      <a:pt x="2" y="56"/>
                      <a:pt x="5" y="56"/>
                    </a:cubicBezTo>
                    <a:cubicBezTo>
                      <a:pt x="68" y="56"/>
                      <a:pt x="68" y="56"/>
                      <a:pt x="68" y="56"/>
                    </a:cubicBezTo>
                    <a:cubicBezTo>
                      <a:pt x="70" y="56"/>
                      <a:pt x="72" y="54"/>
                      <a:pt x="72" y="52"/>
                    </a:cubicBezTo>
                    <a:lnTo>
                      <a:pt x="72" y="5"/>
                    </a:ln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45" name="Line 45"/>
              <p:cNvSpPr>
                <a:spLocks noChangeShapeType="1"/>
              </p:cNvSpPr>
              <p:nvPr/>
            </p:nvSpPr>
            <p:spPr bwMode="auto">
              <a:xfrm>
                <a:off x="10678640" y="4073026"/>
                <a:ext cx="105907"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46" name="Line 46"/>
              <p:cNvSpPr>
                <a:spLocks noChangeShapeType="1"/>
              </p:cNvSpPr>
              <p:nvPr/>
            </p:nvSpPr>
            <p:spPr bwMode="auto">
              <a:xfrm>
                <a:off x="10550202" y="3967119"/>
                <a:ext cx="362785"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grpSp>
          <p:nvGrpSpPr>
            <p:cNvPr id="31" name="Group 30"/>
            <p:cNvGrpSpPr/>
            <p:nvPr/>
          </p:nvGrpSpPr>
          <p:grpSpPr>
            <a:xfrm>
              <a:off x="3899881" y="3698294"/>
              <a:ext cx="148842" cy="336817"/>
              <a:chOff x="9299720" y="3815965"/>
              <a:chExt cx="142811" cy="257061"/>
            </a:xfrm>
          </p:grpSpPr>
          <p:sp>
            <p:nvSpPr>
              <p:cNvPr id="41" name="Freeform 49"/>
              <p:cNvSpPr>
                <a:spLocks/>
              </p:cNvSpPr>
              <p:nvPr/>
            </p:nvSpPr>
            <p:spPr bwMode="auto">
              <a:xfrm>
                <a:off x="9299720" y="3815965"/>
                <a:ext cx="142811" cy="257061"/>
              </a:xfrm>
              <a:custGeom>
                <a:avLst/>
                <a:gdLst>
                  <a:gd name="T0" fmla="*/ 40 w 40"/>
                  <a:gd name="T1" fmla="*/ 4 h 72"/>
                  <a:gd name="T2" fmla="*/ 36 w 40"/>
                  <a:gd name="T3" fmla="*/ 0 h 72"/>
                  <a:gd name="T4" fmla="*/ 4 w 40"/>
                  <a:gd name="T5" fmla="*/ 0 h 72"/>
                  <a:gd name="T6" fmla="*/ 0 w 40"/>
                  <a:gd name="T7" fmla="*/ 4 h 72"/>
                  <a:gd name="T8" fmla="*/ 0 w 40"/>
                  <a:gd name="T9" fmla="*/ 68 h 72"/>
                  <a:gd name="T10" fmla="*/ 4 w 40"/>
                  <a:gd name="T11" fmla="*/ 72 h 72"/>
                  <a:gd name="T12" fmla="*/ 36 w 40"/>
                  <a:gd name="T13" fmla="*/ 72 h 72"/>
                  <a:gd name="T14" fmla="*/ 40 w 40"/>
                  <a:gd name="T15" fmla="*/ 68 h 72"/>
                  <a:gd name="T16" fmla="*/ 40 w 40"/>
                  <a:gd name="T1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72">
                    <a:moveTo>
                      <a:pt x="40" y="4"/>
                    </a:moveTo>
                    <a:cubicBezTo>
                      <a:pt x="40" y="2"/>
                      <a:pt x="38" y="0"/>
                      <a:pt x="36" y="0"/>
                    </a:cubicBezTo>
                    <a:cubicBezTo>
                      <a:pt x="4" y="0"/>
                      <a:pt x="4" y="0"/>
                      <a:pt x="4" y="0"/>
                    </a:cubicBezTo>
                    <a:cubicBezTo>
                      <a:pt x="2" y="0"/>
                      <a:pt x="0" y="2"/>
                      <a:pt x="0" y="4"/>
                    </a:cubicBezTo>
                    <a:cubicBezTo>
                      <a:pt x="0" y="68"/>
                      <a:pt x="0" y="68"/>
                      <a:pt x="0" y="68"/>
                    </a:cubicBezTo>
                    <a:cubicBezTo>
                      <a:pt x="0" y="70"/>
                      <a:pt x="2" y="72"/>
                      <a:pt x="4" y="72"/>
                    </a:cubicBezTo>
                    <a:cubicBezTo>
                      <a:pt x="36" y="72"/>
                      <a:pt x="36" y="72"/>
                      <a:pt x="36" y="72"/>
                    </a:cubicBezTo>
                    <a:cubicBezTo>
                      <a:pt x="38" y="72"/>
                      <a:pt x="40" y="70"/>
                      <a:pt x="40" y="68"/>
                    </a:cubicBezTo>
                    <a:lnTo>
                      <a:pt x="40" y="4"/>
                    </a:ln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42" name="Line 50"/>
              <p:cNvSpPr>
                <a:spLocks noChangeShapeType="1"/>
              </p:cNvSpPr>
              <p:nvPr/>
            </p:nvSpPr>
            <p:spPr bwMode="auto">
              <a:xfrm>
                <a:off x="9307236" y="4044463"/>
                <a:ext cx="127778"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43" name="Line 51"/>
              <p:cNvSpPr>
                <a:spLocks noChangeShapeType="1"/>
              </p:cNvSpPr>
              <p:nvPr/>
            </p:nvSpPr>
            <p:spPr bwMode="auto">
              <a:xfrm>
                <a:off x="9307236" y="3844528"/>
                <a:ext cx="127778"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grpSp>
          <p:nvGrpSpPr>
            <p:cNvPr id="32" name="Group 31"/>
            <p:cNvGrpSpPr/>
            <p:nvPr/>
          </p:nvGrpSpPr>
          <p:grpSpPr>
            <a:xfrm>
              <a:off x="4212145" y="3616909"/>
              <a:ext cx="288864" cy="475343"/>
              <a:chOff x="9540564" y="3710241"/>
              <a:chExt cx="277159" cy="362785"/>
            </a:xfrm>
          </p:grpSpPr>
          <p:sp>
            <p:nvSpPr>
              <p:cNvPr id="39" name="Freeform 52"/>
              <p:cNvSpPr>
                <a:spLocks/>
              </p:cNvSpPr>
              <p:nvPr/>
            </p:nvSpPr>
            <p:spPr bwMode="auto">
              <a:xfrm>
                <a:off x="9540564" y="3710241"/>
                <a:ext cx="277159" cy="362785"/>
              </a:xfrm>
              <a:custGeom>
                <a:avLst/>
                <a:gdLst>
                  <a:gd name="T0" fmla="*/ 52 w 52"/>
                  <a:gd name="T1" fmla="*/ 5 h 68"/>
                  <a:gd name="T2" fmla="*/ 47 w 52"/>
                  <a:gd name="T3" fmla="*/ 0 h 68"/>
                  <a:gd name="T4" fmla="*/ 5 w 52"/>
                  <a:gd name="T5" fmla="*/ 0 h 68"/>
                  <a:gd name="T6" fmla="*/ 0 w 52"/>
                  <a:gd name="T7" fmla="*/ 5 h 68"/>
                  <a:gd name="T8" fmla="*/ 0 w 52"/>
                  <a:gd name="T9" fmla="*/ 63 h 68"/>
                  <a:gd name="T10" fmla="*/ 5 w 52"/>
                  <a:gd name="T11" fmla="*/ 68 h 68"/>
                  <a:gd name="T12" fmla="*/ 47 w 52"/>
                  <a:gd name="T13" fmla="*/ 68 h 68"/>
                  <a:gd name="T14" fmla="*/ 52 w 52"/>
                  <a:gd name="T15" fmla="*/ 63 h 68"/>
                  <a:gd name="T16" fmla="*/ 52 w 52"/>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8">
                    <a:moveTo>
                      <a:pt x="52" y="5"/>
                    </a:moveTo>
                    <a:cubicBezTo>
                      <a:pt x="52" y="2"/>
                      <a:pt x="50" y="0"/>
                      <a:pt x="47" y="0"/>
                    </a:cubicBezTo>
                    <a:cubicBezTo>
                      <a:pt x="5" y="0"/>
                      <a:pt x="5" y="0"/>
                      <a:pt x="5" y="0"/>
                    </a:cubicBezTo>
                    <a:cubicBezTo>
                      <a:pt x="2" y="0"/>
                      <a:pt x="0" y="2"/>
                      <a:pt x="0" y="5"/>
                    </a:cubicBezTo>
                    <a:cubicBezTo>
                      <a:pt x="0" y="63"/>
                      <a:pt x="0" y="63"/>
                      <a:pt x="0" y="63"/>
                    </a:cubicBezTo>
                    <a:cubicBezTo>
                      <a:pt x="0" y="66"/>
                      <a:pt x="2" y="68"/>
                      <a:pt x="5" y="68"/>
                    </a:cubicBezTo>
                    <a:cubicBezTo>
                      <a:pt x="47" y="68"/>
                      <a:pt x="47" y="68"/>
                      <a:pt x="47" y="68"/>
                    </a:cubicBezTo>
                    <a:cubicBezTo>
                      <a:pt x="50" y="68"/>
                      <a:pt x="52" y="66"/>
                      <a:pt x="52" y="63"/>
                    </a:cubicBezTo>
                    <a:lnTo>
                      <a:pt x="52" y="5"/>
                    </a:ln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40" name="Line 53"/>
              <p:cNvSpPr>
                <a:spLocks noChangeShapeType="1"/>
              </p:cNvSpPr>
              <p:nvPr/>
            </p:nvSpPr>
            <p:spPr bwMode="auto">
              <a:xfrm>
                <a:off x="9551832" y="4030213"/>
                <a:ext cx="254625"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grpSp>
          <p:nvGrpSpPr>
            <p:cNvPr id="33" name="Group 32"/>
            <p:cNvGrpSpPr/>
            <p:nvPr/>
          </p:nvGrpSpPr>
          <p:grpSpPr>
            <a:xfrm>
              <a:off x="4603183" y="3580226"/>
              <a:ext cx="547324" cy="548708"/>
              <a:chOff x="9915756" y="3654248"/>
              <a:chExt cx="525146" cy="418778"/>
            </a:xfrm>
          </p:grpSpPr>
          <p:sp>
            <p:nvSpPr>
              <p:cNvPr id="35" name="Freeform 8"/>
              <p:cNvSpPr>
                <a:spLocks/>
              </p:cNvSpPr>
              <p:nvPr/>
            </p:nvSpPr>
            <p:spPr bwMode="auto">
              <a:xfrm>
                <a:off x="10073933" y="4016082"/>
                <a:ext cx="208793" cy="56944"/>
              </a:xfrm>
              <a:custGeom>
                <a:avLst/>
                <a:gdLst>
                  <a:gd name="T0" fmla="*/ 66 w 66"/>
                  <a:gd name="T1" fmla="*/ 18 h 18"/>
                  <a:gd name="T2" fmla="*/ 0 w 66"/>
                  <a:gd name="T3" fmla="*/ 18 h 18"/>
                  <a:gd name="T4" fmla="*/ 11 w 66"/>
                  <a:gd name="T5" fmla="*/ 0 h 18"/>
                  <a:gd name="T6" fmla="*/ 56 w 66"/>
                  <a:gd name="T7" fmla="*/ 0 h 18"/>
                  <a:gd name="T8" fmla="*/ 66 w 66"/>
                  <a:gd name="T9" fmla="*/ 18 h 18"/>
                </a:gdLst>
                <a:ahLst/>
                <a:cxnLst>
                  <a:cxn ang="0">
                    <a:pos x="T0" y="T1"/>
                  </a:cxn>
                  <a:cxn ang="0">
                    <a:pos x="T2" y="T3"/>
                  </a:cxn>
                  <a:cxn ang="0">
                    <a:pos x="T4" y="T5"/>
                  </a:cxn>
                  <a:cxn ang="0">
                    <a:pos x="T6" y="T7"/>
                  </a:cxn>
                  <a:cxn ang="0">
                    <a:pos x="T8" y="T9"/>
                  </a:cxn>
                </a:cxnLst>
                <a:rect l="0" t="0" r="r" b="b"/>
                <a:pathLst>
                  <a:path w="66" h="18">
                    <a:moveTo>
                      <a:pt x="66" y="18"/>
                    </a:moveTo>
                    <a:lnTo>
                      <a:pt x="0" y="18"/>
                    </a:lnTo>
                    <a:lnTo>
                      <a:pt x="11" y="0"/>
                    </a:lnTo>
                    <a:lnTo>
                      <a:pt x="56" y="0"/>
                    </a:lnTo>
                    <a:lnTo>
                      <a:pt x="66" y="18"/>
                    </a:ln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36" name="Line 54"/>
              <p:cNvSpPr>
                <a:spLocks noChangeShapeType="1"/>
              </p:cNvSpPr>
              <p:nvPr/>
            </p:nvSpPr>
            <p:spPr bwMode="auto">
              <a:xfrm>
                <a:off x="9998008" y="3999056"/>
                <a:ext cx="360643" cy="0"/>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37" name="Rectangle 56"/>
              <p:cNvSpPr>
                <a:spLocks noChangeArrowheads="1"/>
              </p:cNvSpPr>
              <p:nvPr/>
            </p:nvSpPr>
            <p:spPr bwMode="auto">
              <a:xfrm>
                <a:off x="9982192" y="3654248"/>
                <a:ext cx="389115" cy="236833"/>
              </a:xfrm>
              <a:prstGeom prst="rect">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38" name="Freeform 57"/>
              <p:cNvSpPr>
                <a:spLocks/>
              </p:cNvSpPr>
              <p:nvPr/>
            </p:nvSpPr>
            <p:spPr bwMode="auto">
              <a:xfrm>
                <a:off x="9915756" y="3955974"/>
                <a:ext cx="525146" cy="117052"/>
              </a:xfrm>
              <a:custGeom>
                <a:avLst/>
                <a:gdLst>
                  <a:gd name="T0" fmla="*/ 166 w 166"/>
                  <a:gd name="T1" fmla="*/ 37 h 37"/>
                  <a:gd name="T2" fmla="*/ 0 w 166"/>
                  <a:gd name="T3" fmla="*/ 37 h 37"/>
                  <a:gd name="T4" fmla="*/ 21 w 166"/>
                  <a:gd name="T5" fmla="*/ 0 h 37"/>
                  <a:gd name="T6" fmla="*/ 144 w 166"/>
                  <a:gd name="T7" fmla="*/ 0 h 37"/>
                  <a:gd name="T8" fmla="*/ 166 w 166"/>
                  <a:gd name="T9" fmla="*/ 37 h 37"/>
                </a:gdLst>
                <a:ahLst/>
                <a:cxnLst>
                  <a:cxn ang="0">
                    <a:pos x="T0" y="T1"/>
                  </a:cxn>
                  <a:cxn ang="0">
                    <a:pos x="T2" y="T3"/>
                  </a:cxn>
                  <a:cxn ang="0">
                    <a:pos x="T4" y="T5"/>
                  </a:cxn>
                  <a:cxn ang="0">
                    <a:pos x="T6" y="T7"/>
                  </a:cxn>
                  <a:cxn ang="0">
                    <a:pos x="T8" y="T9"/>
                  </a:cxn>
                </a:cxnLst>
                <a:rect l="0" t="0" r="r" b="b"/>
                <a:pathLst>
                  <a:path w="166" h="37">
                    <a:moveTo>
                      <a:pt x="166" y="37"/>
                    </a:moveTo>
                    <a:lnTo>
                      <a:pt x="0" y="37"/>
                    </a:lnTo>
                    <a:lnTo>
                      <a:pt x="21" y="0"/>
                    </a:lnTo>
                    <a:lnTo>
                      <a:pt x="144" y="0"/>
                    </a:lnTo>
                    <a:lnTo>
                      <a:pt x="166" y="37"/>
                    </a:ln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sp>
          <p:nvSpPr>
            <p:cNvPr id="34" name="Line 53"/>
            <p:cNvSpPr>
              <a:spLocks noChangeShapeType="1"/>
            </p:cNvSpPr>
            <p:nvPr/>
          </p:nvSpPr>
          <p:spPr bwMode="auto">
            <a:xfrm flipV="1">
              <a:off x="4165253" y="3655541"/>
              <a:ext cx="17121" cy="199039"/>
            </a:xfrm>
            <a:prstGeom prst="line">
              <a:avLst/>
            </a:pr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sp>
        <p:nvSpPr>
          <p:cNvPr id="29" name="Rectangle 28"/>
          <p:cNvSpPr/>
          <p:nvPr/>
        </p:nvSpPr>
        <p:spPr bwMode="auto">
          <a:xfrm>
            <a:off x="0" y="0"/>
            <a:ext cx="12436475" cy="274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4" name="Rectangle 53"/>
          <p:cNvSpPr/>
          <p:nvPr/>
        </p:nvSpPr>
        <p:spPr bwMode="auto">
          <a:xfrm>
            <a:off x="0" y="6967093"/>
            <a:ext cx="12436475" cy="274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15" name="Group 114"/>
          <p:cNvGrpSpPr/>
          <p:nvPr/>
        </p:nvGrpSpPr>
        <p:grpSpPr>
          <a:xfrm>
            <a:off x="6242170" y="3183905"/>
            <a:ext cx="2780350" cy="3094825"/>
            <a:chOff x="573709" y="2977116"/>
            <a:chExt cx="2780350" cy="3094825"/>
          </a:xfrm>
        </p:grpSpPr>
        <p:sp>
          <p:nvSpPr>
            <p:cNvPr id="116" name="Rectangle 115"/>
            <p:cNvSpPr/>
            <p:nvPr/>
          </p:nvSpPr>
          <p:spPr bwMode="auto">
            <a:xfrm>
              <a:off x="573709" y="2977116"/>
              <a:ext cx="2780350" cy="2690037"/>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17" name="Group 116"/>
            <p:cNvGrpSpPr/>
            <p:nvPr/>
          </p:nvGrpSpPr>
          <p:grpSpPr>
            <a:xfrm>
              <a:off x="1511983" y="3527077"/>
              <a:ext cx="957550" cy="714599"/>
              <a:chOff x="1738238" y="3494767"/>
              <a:chExt cx="997017" cy="736686"/>
            </a:xfrm>
          </p:grpSpPr>
          <p:sp>
            <p:nvSpPr>
              <p:cNvPr id="119" name="Freeform 152"/>
              <p:cNvSpPr>
                <a:spLocks/>
              </p:cNvSpPr>
              <p:nvPr/>
            </p:nvSpPr>
            <p:spPr bwMode="auto">
              <a:xfrm>
                <a:off x="1738238" y="3550157"/>
                <a:ext cx="459737" cy="520664"/>
              </a:xfrm>
              <a:custGeom>
                <a:avLst/>
                <a:gdLst>
                  <a:gd name="T0" fmla="*/ 35 w 35"/>
                  <a:gd name="T1" fmla="*/ 29 h 40"/>
                  <a:gd name="T2" fmla="*/ 26 w 35"/>
                  <a:gd name="T3" fmla="*/ 26 h 40"/>
                  <a:gd name="T4" fmla="*/ 25 w 35"/>
                  <a:gd name="T5" fmla="*/ 21 h 40"/>
                  <a:gd name="T6" fmla="*/ 29 w 35"/>
                  <a:gd name="T7" fmla="*/ 10 h 40"/>
                  <a:gd name="T8" fmla="*/ 20 w 35"/>
                  <a:gd name="T9" fmla="*/ 0 h 40"/>
                  <a:gd name="T10" fmla="*/ 11 w 35"/>
                  <a:gd name="T11" fmla="*/ 10 h 40"/>
                  <a:gd name="T12" fmla="*/ 15 w 35"/>
                  <a:gd name="T13" fmla="*/ 21 h 40"/>
                  <a:gd name="T14" fmla="*/ 15 w 35"/>
                  <a:gd name="T15" fmla="*/ 21 h 40"/>
                  <a:gd name="T16" fmla="*/ 14 w 35"/>
                  <a:gd name="T17" fmla="*/ 26 h 40"/>
                  <a:gd name="T18" fmla="*/ 0 w 35"/>
                  <a:gd name="T19" fmla="*/ 35 h 40"/>
                  <a:gd name="T20" fmla="*/ 17 w 35"/>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0">
                    <a:moveTo>
                      <a:pt x="35" y="29"/>
                    </a:moveTo>
                    <a:cubicBezTo>
                      <a:pt x="32" y="28"/>
                      <a:pt x="29" y="27"/>
                      <a:pt x="26" y="26"/>
                    </a:cubicBezTo>
                    <a:cubicBezTo>
                      <a:pt x="24" y="25"/>
                      <a:pt x="23" y="23"/>
                      <a:pt x="25" y="21"/>
                    </a:cubicBezTo>
                    <a:cubicBezTo>
                      <a:pt x="27" y="18"/>
                      <a:pt x="29" y="14"/>
                      <a:pt x="29" y="10"/>
                    </a:cubicBezTo>
                    <a:cubicBezTo>
                      <a:pt x="29" y="4"/>
                      <a:pt x="25" y="0"/>
                      <a:pt x="20" y="0"/>
                    </a:cubicBezTo>
                    <a:cubicBezTo>
                      <a:pt x="15" y="0"/>
                      <a:pt x="11" y="4"/>
                      <a:pt x="11" y="10"/>
                    </a:cubicBezTo>
                    <a:cubicBezTo>
                      <a:pt x="11" y="14"/>
                      <a:pt x="13" y="18"/>
                      <a:pt x="15" y="21"/>
                    </a:cubicBezTo>
                    <a:cubicBezTo>
                      <a:pt x="15" y="21"/>
                      <a:pt x="15" y="21"/>
                      <a:pt x="15" y="21"/>
                    </a:cubicBezTo>
                    <a:cubicBezTo>
                      <a:pt x="17" y="23"/>
                      <a:pt x="16" y="25"/>
                      <a:pt x="14" y="26"/>
                    </a:cubicBezTo>
                    <a:cubicBezTo>
                      <a:pt x="6" y="27"/>
                      <a:pt x="0" y="32"/>
                      <a:pt x="0" y="35"/>
                    </a:cubicBezTo>
                    <a:cubicBezTo>
                      <a:pt x="0" y="39"/>
                      <a:pt x="7" y="40"/>
                      <a:pt x="17" y="40"/>
                    </a:cubicBezTo>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sp>
            <p:nvSpPr>
              <p:cNvPr id="120" name="Freeform 153"/>
              <p:cNvSpPr>
                <a:spLocks/>
              </p:cNvSpPr>
              <p:nvPr/>
            </p:nvSpPr>
            <p:spPr bwMode="auto">
              <a:xfrm>
                <a:off x="2004109" y="3494767"/>
                <a:ext cx="731146" cy="736686"/>
              </a:xfrm>
              <a:custGeom>
                <a:avLst/>
                <a:gdLst>
                  <a:gd name="T0" fmla="*/ 36 w 56"/>
                  <a:gd name="T1" fmla="*/ 36 h 56"/>
                  <a:gd name="T2" fmla="*/ 35 w 56"/>
                  <a:gd name="T3" fmla="*/ 29 h 56"/>
                  <a:gd name="T4" fmla="*/ 40 w 56"/>
                  <a:gd name="T5" fmla="*/ 14 h 56"/>
                  <a:gd name="T6" fmla="*/ 28 w 56"/>
                  <a:gd name="T7" fmla="*/ 0 h 56"/>
                  <a:gd name="T8" fmla="*/ 16 w 56"/>
                  <a:gd name="T9" fmla="*/ 14 h 56"/>
                  <a:gd name="T10" fmla="*/ 21 w 56"/>
                  <a:gd name="T11" fmla="*/ 29 h 56"/>
                  <a:gd name="T12" fmla="*/ 21 w 56"/>
                  <a:gd name="T13" fmla="*/ 29 h 56"/>
                  <a:gd name="T14" fmla="*/ 20 w 56"/>
                  <a:gd name="T15" fmla="*/ 36 h 56"/>
                  <a:gd name="T16" fmla="*/ 0 w 56"/>
                  <a:gd name="T17" fmla="*/ 49 h 56"/>
                  <a:gd name="T18" fmla="*/ 28 w 56"/>
                  <a:gd name="T19" fmla="*/ 56 h 56"/>
                  <a:gd name="T20" fmla="*/ 56 w 56"/>
                  <a:gd name="T21" fmla="*/ 49 h 56"/>
                  <a:gd name="T22" fmla="*/ 36 w 56"/>
                  <a:gd name="T2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36" y="36"/>
                    </a:moveTo>
                    <a:cubicBezTo>
                      <a:pt x="33" y="35"/>
                      <a:pt x="32" y="31"/>
                      <a:pt x="35" y="29"/>
                    </a:cubicBezTo>
                    <a:cubicBezTo>
                      <a:pt x="38" y="25"/>
                      <a:pt x="40" y="20"/>
                      <a:pt x="40" y="14"/>
                    </a:cubicBezTo>
                    <a:cubicBezTo>
                      <a:pt x="40" y="5"/>
                      <a:pt x="35" y="0"/>
                      <a:pt x="28" y="0"/>
                    </a:cubicBezTo>
                    <a:cubicBezTo>
                      <a:pt x="21" y="0"/>
                      <a:pt x="16" y="5"/>
                      <a:pt x="16" y="14"/>
                    </a:cubicBezTo>
                    <a:cubicBezTo>
                      <a:pt x="16" y="20"/>
                      <a:pt x="18" y="25"/>
                      <a:pt x="21" y="29"/>
                    </a:cubicBezTo>
                    <a:cubicBezTo>
                      <a:pt x="21" y="29"/>
                      <a:pt x="21" y="29"/>
                      <a:pt x="21" y="29"/>
                    </a:cubicBezTo>
                    <a:cubicBezTo>
                      <a:pt x="24" y="31"/>
                      <a:pt x="23" y="35"/>
                      <a:pt x="20" y="36"/>
                    </a:cubicBezTo>
                    <a:cubicBezTo>
                      <a:pt x="8" y="38"/>
                      <a:pt x="0" y="44"/>
                      <a:pt x="0" y="49"/>
                    </a:cubicBezTo>
                    <a:cubicBezTo>
                      <a:pt x="0" y="55"/>
                      <a:pt x="13" y="56"/>
                      <a:pt x="28" y="56"/>
                    </a:cubicBezTo>
                    <a:cubicBezTo>
                      <a:pt x="43" y="56"/>
                      <a:pt x="56" y="55"/>
                      <a:pt x="56" y="49"/>
                    </a:cubicBezTo>
                    <a:cubicBezTo>
                      <a:pt x="56" y="44"/>
                      <a:pt x="48" y="38"/>
                      <a:pt x="36" y="36"/>
                    </a:cubicBezTo>
                    <a:close/>
                  </a:path>
                </a:pathLst>
              </a:custGeom>
              <a:noFill/>
              <a:ln w="11113" cap="rnd">
                <a:solidFill>
                  <a:srgbClr val="0078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25252"/>
                  </a:solidFill>
                  <a:effectLst/>
                  <a:uLnTx/>
                  <a:uFillTx/>
                </a:endParaRPr>
              </a:p>
            </p:txBody>
          </p:sp>
        </p:grpSp>
        <p:sp>
          <p:nvSpPr>
            <p:cNvPr id="118" name="TextBox 117"/>
            <p:cNvSpPr txBox="1"/>
            <p:nvPr/>
          </p:nvSpPr>
          <p:spPr>
            <a:xfrm>
              <a:off x="762978" y="4468508"/>
              <a:ext cx="2458435" cy="1603433"/>
            </a:xfrm>
            <a:prstGeom prst="rect">
              <a:avLst/>
            </a:prstGeom>
          </p:spPr>
          <p:txBody>
            <a:bodyPr vert="horz" wrap="square" lIns="93260" tIns="93260" rIns="93260" bIns="9326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More </a:t>
              </a:r>
              <a:r>
                <a:rPr kumimoji="0" lang="en-US" sz="1836" b="1"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personal</a:t>
              </a:r>
            </a:p>
          </p:txBody>
        </p:sp>
      </p:grpSp>
      <p:grpSp>
        <p:nvGrpSpPr>
          <p:cNvPr id="3" name="Group 2"/>
          <p:cNvGrpSpPr/>
          <p:nvPr/>
        </p:nvGrpSpPr>
        <p:grpSpPr>
          <a:xfrm>
            <a:off x="3413953" y="3183905"/>
            <a:ext cx="2780350" cy="3073559"/>
            <a:chOff x="3413953" y="3183905"/>
            <a:chExt cx="2780350" cy="3073559"/>
          </a:xfrm>
        </p:grpSpPr>
        <p:sp>
          <p:nvSpPr>
            <p:cNvPr id="48" name="Rectangle 47"/>
            <p:cNvSpPr/>
            <p:nvPr/>
          </p:nvSpPr>
          <p:spPr bwMode="auto">
            <a:xfrm>
              <a:off x="3413953" y="3183905"/>
              <a:ext cx="2780350" cy="2690037"/>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8" name="TextBox 17"/>
            <p:cNvSpPr txBox="1"/>
            <p:nvPr/>
          </p:nvSpPr>
          <p:spPr>
            <a:xfrm>
              <a:off x="3437552" y="4654031"/>
              <a:ext cx="2733152" cy="1603433"/>
            </a:xfrm>
            <a:prstGeom prst="rect">
              <a:avLst/>
            </a:prstGeom>
          </p:spPr>
          <p:txBody>
            <a:bodyPr vert="horz" wrap="square" lIns="93260" tIns="93260" rIns="93260" bIns="9326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More </a:t>
              </a:r>
              <a:r>
                <a:rPr kumimoji="0" lang="en-US" sz="1836" b="1" i="0" u="none" strike="noStrike" kern="0" cap="none" spc="0" normalizeH="0" baseline="0" noProof="0" dirty="0">
                  <a:ln>
                    <a:noFill/>
                  </a:ln>
                  <a:solidFill>
                    <a:srgbClr val="525252"/>
                  </a:solidFill>
                  <a:effectLst/>
                  <a:uLnTx/>
                  <a:uFillTx/>
                  <a:ea typeface="Segoe UI" pitchFamily="34" charset="0"/>
                  <a:cs typeface="Segoe UI Semibold" panose="020B0702040204020203" pitchFamily="34" charset="0"/>
                </a:rPr>
                <a:t>productive</a:t>
              </a:r>
            </a:p>
          </p:txBody>
        </p:sp>
      </p:grpSp>
      <p:grpSp>
        <p:nvGrpSpPr>
          <p:cNvPr id="52" name="Group 51"/>
          <p:cNvGrpSpPr/>
          <p:nvPr/>
        </p:nvGrpSpPr>
        <p:grpSpPr>
          <a:xfrm>
            <a:off x="4360965" y="3838575"/>
            <a:ext cx="886326" cy="545407"/>
            <a:chOff x="4248150" y="895351"/>
            <a:chExt cx="5669280" cy="3488631"/>
          </a:xfrm>
        </p:grpSpPr>
        <p:sp>
          <p:nvSpPr>
            <p:cNvPr id="53" name="Freeform 52"/>
            <p:cNvSpPr/>
            <p:nvPr/>
          </p:nvSpPr>
          <p:spPr bwMode="auto">
            <a:xfrm>
              <a:off x="4248150" y="895351"/>
              <a:ext cx="5669280" cy="3488631"/>
            </a:xfrm>
            <a:custGeom>
              <a:avLst/>
              <a:gdLst>
                <a:gd name="connsiteX0" fmla="*/ 2834640 w 5669280"/>
                <a:gd name="connsiteY0" fmla="*/ 0 h 3488631"/>
                <a:gd name="connsiteX1" fmla="*/ 5669280 w 5669280"/>
                <a:gd name="connsiteY1" fmla="*/ 2834640 h 3488631"/>
                <a:gd name="connsiteX2" fmla="*/ 5611690 w 5669280"/>
                <a:gd name="connsiteY2" fmla="*/ 3405919 h 3488631"/>
                <a:gd name="connsiteX3" fmla="*/ 5590423 w 5669280"/>
                <a:gd name="connsiteY3" fmla="*/ 3488631 h 3488631"/>
                <a:gd name="connsiteX4" fmla="*/ 3428976 w 5669280"/>
                <a:gd name="connsiteY4" fmla="*/ 3488631 h 3488631"/>
                <a:gd name="connsiteX5" fmla="*/ 3440317 w 5669280"/>
                <a:gd name="connsiteY5" fmla="*/ 3376132 h 3488631"/>
                <a:gd name="connsiteX6" fmla="*/ 2834640 w 5669280"/>
                <a:gd name="connsiteY6" fmla="*/ 2770455 h 3488631"/>
                <a:gd name="connsiteX7" fmla="*/ 2228963 w 5669280"/>
                <a:gd name="connsiteY7" fmla="*/ 3376132 h 3488631"/>
                <a:gd name="connsiteX8" fmla="*/ 2240304 w 5669280"/>
                <a:gd name="connsiteY8" fmla="*/ 3488631 h 3488631"/>
                <a:gd name="connsiteX9" fmla="*/ 78858 w 5669280"/>
                <a:gd name="connsiteY9" fmla="*/ 3488631 h 3488631"/>
                <a:gd name="connsiteX10" fmla="*/ 57590 w 5669280"/>
                <a:gd name="connsiteY10" fmla="*/ 3405919 h 3488631"/>
                <a:gd name="connsiteX11" fmla="*/ 0 w 5669280"/>
                <a:gd name="connsiteY11" fmla="*/ 2834640 h 3488631"/>
                <a:gd name="connsiteX12" fmla="*/ 2834640 w 5669280"/>
                <a:gd name="connsiteY12" fmla="*/ 0 h 34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9280" h="3488631">
                  <a:moveTo>
                    <a:pt x="2834640" y="0"/>
                  </a:moveTo>
                  <a:cubicBezTo>
                    <a:pt x="4400168" y="0"/>
                    <a:pt x="5669280" y="1269112"/>
                    <a:pt x="5669280" y="2834640"/>
                  </a:cubicBezTo>
                  <a:cubicBezTo>
                    <a:pt x="5669280" y="3030331"/>
                    <a:pt x="5649450" y="3221391"/>
                    <a:pt x="5611690" y="3405919"/>
                  </a:cubicBezTo>
                  <a:lnTo>
                    <a:pt x="5590423" y="3488631"/>
                  </a:lnTo>
                  <a:lnTo>
                    <a:pt x="3428976" y="3488631"/>
                  </a:lnTo>
                  <a:lnTo>
                    <a:pt x="3440317" y="3376132"/>
                  </a:lnTo>
                  <a:cubicBezTo>
                    <a:pt x="3440317" y="3041626"/>
                    <a:pt x="3169146" y="2770455"/>
                    <a:pt x="2834640" y="2770455"/>
                  </a:cubicBezTo>
                  <a:cubicBezTo>
                    <a:pt x="2500134" y="2770455"/>
                    <a:pt x="2228963" y="3041626"/>
                    <a:pt x="2228963" y="3376132"/>
                  </a:cubicBezTo>
                  <a:lnTo>
                    <a:pt x="2240304" y="3488631"/>
                  </a:lnTo>
                  <a:lnTo>
                    <a:pt x="78858" y="3488631"/>
                  </a:lnTo>
                  <a:lnTo>
                    <a:pt x="57590" y="3405919"/>
                  </a:lnTo>
                  <a:cubicBezTo>
                    <a:pt x="19830" y="3221391"/>
                    <a:pt x="0" y="3030331"/>
                    <a:pt x="0" y="2834640"/>
                  </a:cubicBezTo>
                  <a:cubicBezTo>
                    <a:pt x="0" y="1269112"/>
                    <a:pt x="1269112" y="0"/>
                    <a:pt x="2834640" y="0"/>
                  </a:cubicBezTo>
                  <a:close/>
                </a:path>
              </a:pathLst>
            </a:custGeom>
            <a:noFill/>
            <a:ln w="12700" cap="sq">
              <a:solidFill>
                <a:srgbClr val="0078D7"/>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55" name="Group 54"/>
            <p:cNvGrpSpPr/>
            <p:nvPr/>
          </p:nvGrpSpPr>
          <p:grpSpPr>
            <a:xfrm>
              <a:off x="4539616" y="1161871"/>
              <a:ext cx="5086349" cy="2325519"/>
              <a:chOff x="4746835" y="1791941"/>
              <a:chExt cx="4671911" cy="1695450"/>
            </a:xfrm>
          </p:grpSpPr>
          <p:cxnSp>
            <p:nvCxnSpPr>
              <p:cNvPr id="57" name="Straight Connector 56"/>
              <p:cNvCxnSpPr/>
              <p:nvPr/>
            </p:nvCxnSpPr>
            <p:spPr>
              <a:xfrm rot="900000">
                <a:off x="7653365" y="1861020"/>
                <a:ext cx="0" cy="361496"/>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800000">
                <a:off x="8185072" y="2063513"/>
                <a:ext cx="0" cy="361496"/>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2700000">
                <a:off x="8618694" y="2345985"/>
                <a:ext cx="0" cy="475764"/>
              </a:xfrm>
              <a:prstGeom prst="line">
                <a:avLst/>
              </a:prstGeom>
              <a:ln w="19050" cmpd="sng">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3600000">
                <a:off x="8963892" y="2760712"/>
                <a:ext cx="0" cy="475764"/>
              </a:xfrm>
              <a:prstGeom prst="line">
                <a:avLst/>
              </a:prstGeom>
              <a:ln w="19050" cmpd="sng">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4500000">
                <a:off x="9180864" y="3243677"/>
                <a:ext cx="0" cy="475764"/>
              </a:xfrm>
              <a:prstGeom prst="line">
                <a:avLst/>
              </a:prstGeom>
              <a:ln w="19050" cmpd="sng">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82791" y="1791941"/>
                <a:ext cx="0" cy="361496"/>
              </a:xfrm>
              <a:prstGeom prst="line">
                <a:avLst/>
              </a:prstGeom>
              <a:ln>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20700000" flipH="1">
                <a:off x="6512216" y="1866852"/>
                <a:ext cx="0" cy="361496"/>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9800000" flipH="1">
                <a:off x="5980509" y="2069345"/>
                <a:ext cx="0" cy="361496"/>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8900000" flipH="1">
                <a:off x="5546887" y="2351817"/>
                <a:ext cx="0" cy="475764"/>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8000000" flipH="1">
                <a:off x="5201689" y="2766544"/>
                <a:ext cx="0" cy="475764"/>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7100000" flipH="1">
                <a:off x="4984717" y="3249509"/>
                <a:ext cx="0" cy="475764"/>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7082791" y="1797773"/>
                <a:ext cx="0" cy="361496"/>
              </a:xfrm>
              <a:prstGeom prst="line">
                <a:avLst/>
              </a:prstGeom>
              <a:ln w="63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6" name="Freeform 55"/>
            <p:cNvSpPr/>
            <p:nvPr/>
          </p:nvSpPr>
          <p:spPr bwMode="auto">
            <a:xfrm rot="1680000">
              <a:off x="7638629" y="1896015"/>
              <a:ext cx="352306" cy="1841858"/>
            </a:xfrm>
            <a:custGeom>
              <a:avLst/>
              <a:gdLst>
                <a:gd name="connsiteX0" fmla="*/ 175381 w 352306"/>
                <a:gd name="connsiteY0" fmla="*/ 0 h 1841858"/>
                <a:gd name="connsiteX1" fmla="*/ 352306 w 352306"/>
                <a:gd name="connsiteY1" fmla="*/ 1841858 h 1841858"/>
                <a:gd name="connsiteX2" fmla="*/ 343596 w 352306"/>
                <a:gd name="connsiteY2" fmla="*/ 1837973 h 1841858"/>
                <a:gd name="connsiteX3" fmla="*/ 108311 w 352306"/>
                <a:gd name="connsiteY3" fmla="*/ 1807023 h 1841858"/>
                <a:gd name="connsiteX4" fmla="*/ 0 w 352306"/>
                <a:gd name="connsiteY4" fmla="*/ 1825777 h 184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06" h="1841858">
                  <a:moveTo>
                    <a:pt x="175381" y="0"/>
                  </a:moveTo>
                  <a:lnTo>
                    <a:pt x="352306" y="1841858"/>
                  </a:lnTo>
                  <a:lnTo>
                    <a:pt x="343596" y="1837973"/>
                  </a:lnTo>
                  <a:cubicBezTo>
                    <a:pt x="267723" y="1812429"/>
                    <a:pt x="187796" y="1801607"/>
                    <a:pt x="108311" y="1807023"/>
                  </a:cubicBezTo>
                  <a:lnTo>
                    <a:pt x="0" y="1825777"/>
                  </a:lnTo>
                  <a:close/>
                </a:path>
              </a:pathLst>
            </a:custGeom>
            <a:noFill/>
            <a:ln w="12700" cap="sq">
              <a:solidFill>
                <a:srgbClr val="0078D7"/>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Tree>
    <p:extLst>
      <p:ext uri="{BB962C8B-B14F-4D97-AF65-F5344CB8AC3E}">
        <p14:creationId xmlns:p14="http://schemas.microsoft.com/office/powerpoint/2010/main" val="120964924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4" name="Straight Connector 73"/>
          <p:cNvCxnSpPr/>
          <p:nvPr/>
        </p:nvCxnSpPr>
        <p:spPr>
          <a:xfrm>
            <a:off x="3035551" y="5966845"/>
            <a:ext cx="1479541" cy="1449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9" name="Group 8"/>
          <p:cNvGrpSpPr/>
          <p:nvPr/>
        </p:nvGrpSpPr>
        <p:grpSpPr>
          <a:xfrm>
            <a:off x="4516115" y="3715824"/>
            <a:ext cx="4514512" cy="1065042"/>
            <a:chOff x="4427101" y="3643296"/>
            <a:chExt cx="4426394" cy="1044254"/>
          </a:xfrm>
          <a:solidFill>
            <a:schemeClr val="accent3">
              <a:lumMod val="20000"/>
              <a:lumOff val="80000"/>
            </a:schemeClr>
          </a:solidFill>
        </p:grpSpPr>
        <p:sp>
          <p:nvSpPr>
            <p:cNvPr id="34" name="Rounded Rectangle 33"/>
            <p:cNvSpPr/>
            <p:nvPr/>
          </p:nvSpPr>
          <p:spPr>
            <a:xfrm>
              <a:off x="4427101" y="3643296"/>
              <a:ext cx="442639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a:grpFill/>
          </p:spPr>
        </p:pic>
        <p:pic>
          <p:nvPicPr>
            <p:cNvPr id="37" name="Picture 36"/>
            <p:cNvPicPr>
              <a:picLocks noChangeAspect="1"/>
            </p:cNvPicPr>
            <p:nvPr/>
          </p:nvPicPr>
          <p:blipFill>
            <a:blip r:embed="rId3"/>
            <a:stretch>
              <a:fillRect/>
            </a:stretch>
          </p:blipFill>
          <p:spPr>
            <a:xfrm>
              <a:off x="5494859" y="3770514"/>
              <a:ext cx="796526" cy="765571"/>
            </a:xfrm>
            <a:prstGeom prst="rect">
              <a:avLst/>
            </a:prstGeom>
            <a:grpFill/>
          </p:spPr>
        </p:pic>
        <p:pic>
          <p:nvPicPr>
            <p:cNvPr id="39" name="Picture 38"/>
            <p:cNvPicPr>
              <a:picLocks noChangeAspect="1"/>
            </p:cNvPicPr>
            <p:nvPr/>
          </p:nvPicPr>
          <p:blipFill>
            <a:blip r:embed="rId2"/>
            <a:stretch>
              <a:fillRect/>
            </a:stretch>
          </p:blipFill>
          <p:spPr>
            <a:xfrm>
              <a:off x="6948378" y="3761102"/>
              <a:ext cx="788638" cy="797140"/>
            </a:xfrm>
            <a:prstGeom prst="rect">
              <a:avLst/>
            </a:prstGeom>
            <a:grpFill/>
          </p:spPr>
        </p:pic>
        <p:pic>
          <p:nvPicPr>
            <p:cNvPr id="40" name="Picture 39"/>
            <p:cNvPicPr>
              <a:picLocks noChangeAspect="1"/>
            </p:cNvPicPr>
            <p:nvPr/>
          </p:nvPicPr>
          <p:blipFill>
            <a:blip r:embed="rId3"/>
            <a:stretch>
              <a:fillRect/>
            </a:stretch>
          </p:blipFill>
          <p:spPr>
            <a:xfrm>
              <a:off x="7851088" y="3792671"/>
              <a:ext cx="796526" cy="765571"/>
            </a:xfrm>
            <a:prstGeom prst="rect">
              <a:avLst/>
            </a:prstGeom>
            <a:grpFill/>
          </p:spPr>
        </p:pic>
        <p:pic>
          <p:nvPicPr>
            <p:cNvPr id="57" name="Picture 56"/>
            <p:cNvPicPr>
              <a:picLocks noChangeAspect="1"/>
            </p:cNvPicPr>
            <p:nvPr/>
          </p:nvPicPr>
          <p:blipFill>
            <a:blip r:embed="rId3"/>
            <a:stretch>
              <a:fillRect/>
            </a:stretch>
          </p:blipFill>
          <p:spPr>
            <a:xfrm>
              <a:off x="6246152" y="3776886"/>
              <a:ext cx="796526" cy="765571"/>
            </a:xfrm>
            <a:prstGeom prst="rect">
              <a:avLst/>
            </a:prstGeom>
            <a:grpFill/>
          </p:spPr>
        </p:pic>
      </p:grpSp>
      <p:grpSp>
        <p:nvGrpSpPr>
          <p:cNvPr id="11" name="Group 10"/>
          <p:cNvGrpSpPr/>
          <p:nvPr/>
        </p:nvGrpSpPr>
        <p:grpSpPr>
          <a:xfrm>
            <a:off x="4519630" y="5536507"/>
            <a:ext cx="6057344" cy="1065042"/>
            <a:chOff x="4430548" y="5428441"/>
            <a:chExt cx="5939112" cy="1044254"/>
          </a:xfrm>
        </p:grpSpPr>
        <p:sp>
          <p:nvSpPr>
            <p:cNvPr id="48" name="Rounded Rectangle 47"/>
            <p:cNvSpPr/>
            <p:nvPr/>
          </p:nvSpPr>
          <p:spPr>
            <a:xfrm>
              <a:off x="4430548" y="5428441"/>
              <a:ext cx="5939112" cy="1044254"/>
            </a:xfrm>
            <a:prstGeom prst="roundRect">
              <a:avLst/>
            </a:prstGeom>
            <a:solidFill>
              <a:schemeClr val="accent1">
                <a:lumMod val="20000"/>
                <a:lumOff val="80000"/>
                <a:alpha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2" name="Group 61"/>
          <p:cNvGrpSpPr/>
          <p:nvPr/>
        </p:nvGrpSpPr>
        <p:grpSpPr>
          <a:xfrm>
            <a:off x="2085496" y="2352496"/>
            <a:ext cx="2477274" cy="3667822"/>
            <a:chOff x="-2232140" y="1972421"/>
            <a:chExt cx="2477626" cy="3907289"/>
          </a:xfrm>
        </p:grpSpPr>
        <p:cxnSp>
          <p:nvCxnSpPr>
            <p:cNvPr id="64" name="Straight Connector 63"/>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69" name="Straight Connector 68"/>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1" name="Straight Connector 70"/>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2" name="Straight Connector 71"/>
            <p:cNvCxnSpPr/>
            <p:nvPr/>
          </p:nvCxnSpPr>
          <p:spPr>
            <a:xfrm>
              <a:off x="-1305922" y="3912919"/>
              <a:ext cx="1504746" cy="0"/>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4153" y="5828090"/>
              <a:ext cx="496294" cy="2207"/>
            </a:xfrm>
            <a:prstGeom prst="line">
              <a:avLst/>
            </a:prstGeom>
            <a:noFill/>
            <a:ln w="92075" cap="flat" cmpd="sng" algn="ctr">
              <a:solidFill>
                <a:srgbClr val="7030A0"/>
              </a:solidFill>
              <a:prstDash val="solid"/>
            </a:ln>
            <a:effectLst/>
          </p:spPr>
        </p:cxnSp>
      </p:grpSp>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665" y="4505071"/>
            <a:ext cx="666952" cy="666952"/>
          </a:xfrm>
          <a:prstGeom prst="rect">
            <a:avLst/>
          </a:prstGeom>
        </p:spPr>
      </p:pic>
      <p:sp>
        <p:nvSpPr>
          <p:cNvPr id="83" name="TextBox 82"/>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87"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68" name="Group 67"/>
          <p:cNvGrpSpPr/>
          <p:nvPr/>
        </p:nvGrpSpPr>
        <p:grpSpPr>
          <a:xfrm>
            <a:off x="3062228" y="3148167"/>
            <a:ext cx="1493061" cy="3116084"/>
            <a:chOff x="3062228" y="3148167"/>
            <a:chExt cx="1493061" cy="3116084"/>
          </a:xfrm>
        </p:grpSpPr>
        <p:pic>
          <p:nvPicPr>
            <p:cNvPr id="75" name="Picture 74"/>
            <p:cNvPicPr>
              <a:picLocks noChangeAspect="1"/>
            </p:cNvPicPr>
            <p:nvPr/>
          </p:nvPicPr>
          <p:blipFill>
            <a:blip r:embed="rId6"/>
            <a:stretch>
              <a:fillRect/>
            </a:stretch>
          </p:blipFill>
          <p:spPr>
            <a:xfrm>
              <a:off x="3478196" y="3887827"/>
              <a:ext cx="591500" cy="591500"/>
            </a:xfrm>
            <a:prstGeom prst="rect">
              <a:avLst/>
            </a:prstGeom>
          </p:spPr>
        </p:pic>
        <p:grpSp>
          <p:nvGrpSpPr>
            <p:cNvPr id="76" name="Group 75"/>
            <p:cNvGrpSpPr/>
            <p:nvPr/>
          </p:nvGrpSpPr>
          <p:grpSpPr>
            <a:xfrm>
              <a:off x="3492312" y="5672752"/>
              <a:ext cx="591500" cy="591499"/>
              <a:chOff x="3588727" y="4407555"/>
              <a:chExt cx="591584" cy="591584"/>
            </a:xfrm>
          </p:grpSpPr>
          <p:pic>
            <p:nvPicPr>
              <p:cNvPr id="88" name="Picture 87"/>
              <p:cNvPicPr>
                <a:picLocks noChangeAspect="1"/>
              </p:cNvPicPr>
              <p:nvPr/>
            </p:nvPicPr>
            <p:blipFill>
              <a:blip r:embed="rId6"/>
              <a:stretch>
                <a:fillRect/>
              </a:stretch>
            </p:blipFill>
            <p:spPr>
              <a:xfrm>
                <a:off x="3588727" y="4407555"/>
                <a:ext cx="591584" cy="591584"/>
              </a:xfrm>
              <a:prstGeom prst="rect">
                <a:avLst/>
              </a:prstGeom>
            </p:spPr>
          </p:pic>
          <p:sp>
            <p:nvSpPr>
              <p:cNvPr id="89" name="Pie 88"/>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78" name="TextBox 77"/>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79" name="TextBox 78"/>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90" name="TextBox 89"/>
          <p:cNvSpPr txBox="1"/>
          <p:nvPr/>
        </p:nvSpPr>
        <p:spPr>
          <a:xfrm>
            <a:off x="3177165" y="1641800"/>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54"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Addressing deployment issues</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a:t>
            </a:r>
            <a:endParaRPr kumimoji="0" lang="en-US" sz="1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127586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9" name="Group 8"/>
          <p:cNvGrpSpPr/>
          <p:nvPr/>
        </p:nvGrpSpPr>
        <p:grpSpPr>
          <a:xfrm>
            <a:off x="4516115" y="3715824"/>
            <a:ext cx="4514512" cy="1065042"/>
            <a:chOff x="4427101" y="3643296"/>
            <a:chExt cx="4426394" cy="1044254"/>
          </a:xfrm>
          <a:solidFill>
            <a:schemeClr val="accent3">
              <a:lumMod val="20000"/>
              <a:lumOff val="80000"/>
            </a:schemeClr>
          </a:solidFill>
        </p:grpSpPr>
        <p:sp>
          <p:nvSpPr>
            <p:cNvPr id="34" name="Rounded Rectangle 33"/>
            <p:cNvSpPr/>
            <p:nvPr/>
          </p:nvSpPr>
          <p:spPr>
            <a:xfrm>
              <a:off x="4427101" y="3643296"/>
              <a:ext cx="442639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a:grpFill/>
          </p:spPr>
        </p:pic>
        <p:pic>
          <p:nvPicPr>
            <p:cNvPr id="37" name="Picture 36"/>
            <p:cNvPicPr>
              <a:picLocks noChangeAspect="1"/>
            </p:cNvPicPr>
            <p:nvPr/>
          </p:nvPicPr>
          <p:blipFill>
            <a:blip r:embed="rId3"/>
            <a:stretch>
              <a:fillRect/>
            </a:stretch>
          </p:blipFill>
          <p:spPr>
            <a:xfrm>
              <a:off x="5494859" y="3770514"/>
              <a:ext cx="796526" cy="765571"/>
            </a:xfrm>
            <a:prstGeom prst="rect">
              <a:avLst/>
            </a:prstGeom>
            <a:grpFill/>
          </p:spPr>
        </p:pic>
        <p:pic>
          <p:nvPicPr>
            <p:cNvPr id="39" name="Picture 38"/>
            <p:cNvPicPr>
              <a:picLocks noChangeAspect="1"/>
            </p:cNvPicPr>
            <p:nvPr/>
          </p:nvPicPr>
          <p:blipFill>
            <a:blip r:embed="rId2"/>
            <a:stretch>
              <a:fillRect/>
            </a:stretch>
          </p:blipFill>
          <p:spPr>
            <a:xfrm>
              <a:off x="6948378" y="3761102"/>
              <a:ext cx="788638" cy="797140"/>
            </a:xfrm>
            <a:prstGeom prst="rect">
              <a:avLst/>
            </a:prstGeom>
            <a:grpFill/>
          </p:spPr>
        </p:pic>
        <p:pic>
          <p:nvPicPr>
            <p:cNvPr id="40" name="Picture 39"/>
            <p:cNvPicPr>
              <a:picLocks noChangeAspect="1"/>
            </p:cNvPicPr>
            <p:nvPr/>
          </p:nvPicPr>
          <p:blipFill>
            <a:blip r:embed="rId3"/>
            <a:stretch>
              <a:fillRect/>
            </a:stretch>
          </p:blipFill>
          <p:spPr>
            <a:xfrm>
              <a:off x="7851088" y="3792671"/>
              <a:ext cx="796526" cy="765571"/>
            </a:xfrm>
            <a:prstGeom prst="rect">
              <a:avLst/>
            </a:prstGeom>
            <a:grpFill/>
          </p:spPr>
        </p:pic>
        <p:pic>
          <p:nvPicPr>
            <p:cNvPr id="57" name="Picture 56"/>
            <p:cNvPicPr>
              <a:picLocks noChangeAspect="1"/>
            </p:cNvPicPr>
            <p:nvPr/>
          </p:nvPicPr>
          <p:blipFill>
            <a:blip r:embed="rId3"/>
            <a:stretch>
              <a:fillRect/>
            </a:stretch>
          </p:blipFill>
          <p:spPr>
            <a:xfrm>
              <a:off x="6246152" y="3776886"/>
              <a:ext cx="796526" cy="765571"/>
            </a:xfrm>
            <a:prstGeom prst="rect">
              <a:avLst/>
            </a:prstGeom>
            <a:grpFill/>
          </p:spPr>
        </p:pic>
      </p:grpSp>
      <p:grpSp>
        <p:nvGrpSpPr>
          <p:cNvPr id="11" name="Group 10"/>
          <p:cNvGrpSpPr/>
          <p:nvPr/>
        </p:nvGrpSpPr>
        <p:grpSpPr>
          <a:xfrm>
            <a:off x="4519630" y="5536507"/>
            <a:ext cx="6057344" cy="1065042"/>
            <a:chOff x="4430548" y="5428441"/>
            <a:chExt cx="5939112" cy="1044254"/>
          </a:xfrm>
        </p:grpSpPr>
        <p:sp>
          <p:nvSpPr>
            <p:cNvPr id="48" name="Rounded Rectangle 47"/>
            <p:cNvSpPr/>
            <p:nvPr/>
          </p:nvSpPr>
          <p:spPr>
            <a:xfrm>
              <a:off x="4430548" y="5428441"/>
              <a:ext cx="5939112" cy="1044254"/>
            </a:xfrm>
            <a:prstGeom prst="roundRect">
              <a:avLst/>
            </a:prstGeom>
            <a:solidFill>
              <a:srgbClr val="C4A1F3">
                <a:alpha val="80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p:spPr>
        </p:pic>
        <p:pic>
          <p:nvPicPr>
            <p:cNvPr id="56" name="Picture 55"/>
            <p:cNvPicPr>
              <a:picLocks noChangeAspect="1"/>
            </p:cNvPicPr>
            <p:nvPr/>
          </p:nvPicPr>
          <p:blipFill>
            <a:blip r:embed="rId3"/>
            <a:stretch>
              <a:fillRect/>
            </a:stretch>
          </p:blipFill>
          <p:spPr>
            <a:xfrm>
              <a:off x="7845526" y="5585583"/>
              <a:ext cx="796526" cy="765570"/>
            </a:xfrm>
            <a:prstGeom prst="rect">
              <a:avLst/>
            </a:prstGeom>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p:spPr>
        </p:pic>
        <p:pic>
          <p:nvPicPr>
            <p:cNvPr id="60" name="Picture 59"/>
            <p:cNvPicPr>
              <a:picLocks noChangeAspect="1"/>
            </p:cNvPicPr>
            <p:nvPr/>
          </p:nvPicPr>
          <p:blipFill>
            <a:blip r:embed="rId3"/>
            <a:stretch>
              <a:fillRect/>
            </a:stretch>
          </p:blipFill>
          <p:spPr>
            <a:xfrm>
              <a:off x="7037162" y="5585583"/>
              <a:ext cx="796526" cy="765570"/>
            </a:xfrm>
            <a:prstGeom prst="rect">
              <a:avLst/>
            </a:prstGeom>
          </p:spPr>
        </p:pic>
        <p:pic>
          <p:nvPicPr>
            <p:cNvPr id="61" name="Picture 60"/>
            <p:cNvPicPr>
              <a:picLocks noChangeAspect="1"/>
            </p:cNvPicPr>
            <p:nvPr/>
          </p:nvPicPr>
          <p:blipFill>
            <a:blip r:embed="rId3"/>
            <a:stretch>
              <a:fillRect/>
            </a:stretch>
          </p:blipFill>
          <p:spPr>
            <a:xfrm>
              <a:off x="4527709" y="5562031"/>
              <a:ext cx="796526" cy="765570"/>
            </a:xfrm>
            <a:prstGeom prst="rect">
              <a:avLst/>
            </a:prstGeom>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2" name="Group 61"/>
          <p:cNvGrpSpPr/>
          <p:nvPr/>
        </p:nvGrpSpPr>
        <p:grpSpPr>
          <a:xfrm>
            <a:off x="2085496" y="2352496"/>
            <a:ext cx="2477274" cy="3667822"/>
            <a:chOff x="-2232140" y="1972421"/>
            <a:chExt cx="2477626" cy="3907289"/>
          </a:xfrm>
        </p:grpSpPr>
        <p:cxnSp>
          <p:nvCxnSpPr>
            <p:cNvPr id="64" name="Straight Connector 63"/>
            <p:cNvCxnSpPr/>
            <p:nvPr/>
          </p:nvCxnSpPr>
          <p:spPr>
            <a:xfrm>
              <a:off x="-1305922" y="2016559"/>
              <a:ext cx="1551408" cy="0"/>
            </a:xfrm>
            <a:prstGeom prst="line">
              <a:avLst/>
            </a:prstGeom>
            <a:noFill/>
            <a:ln w="92075" cap="flat" cmpd="sng" algn="ctr">
              <a:solidFill>
                <a:srgbClr val="7030A0"/>
              </a:solidFill>
              <a:prstDash val="solid"/>
            </a:ln>
            <a:effectLst/>
          </p:spPr>
        </p:cxnSp>
        <p:cxnSp>
          <p:nvCxnSpPr>
            <p:cNvPr id="69" name="Straight Connector 68"/>
            <p:cNvCxnSpPr/>
            <p:nvPr/>
          </p:nvCxnSpPr>
          <p:spPr>
            <a:xfrm>
              <a:off x="-1273153" y="1972421"/>
              <a:ext cx="0" cy="3907289"/>
            </a:xfrm>
            <a:prstGeom prst="line">
              <a:avLst/>
            </a:prstGeom>
            <a:noFill/>
            <a:ln w="92075" cap="flat" cmpd="sng" algn="ctr">
              <a:solidFill>
                <a:srgbClr val="7030A0"/>
              </a:solidFill>
              <a:prstDash val="solid"/>
            </a:ln>
            <a:effectLst/>
          </p:spPr>
        </p:cxnSp>
        <p:cxnSp>
          <p:nvCxnSpPr>
            <p:cNvPr id="71" name="Straight Connector 70"/>
            <p:cNvCxnSpPr/>
            <p:nvPr/>
          </p:nvCxnSpPr>
          <p:spPr>
            <a:xfrm>
              <a:off x="-2232140" y="3337736"/>
              <a:ext cx="971438" cy="1"/>
            </a:xfrm>
            <a:prstGeom prst="line">
              <a:avLst/>
            </a:prstGeom>
            <a:noFill/>
            <a:ln w="92075" cap="flat" cmpd="sng" algn="ctr">
              <a:solidFill>
                <a:srgbClr val="7030A0"/>
              </a:solidFill>
              <a:prstDash val="solid"/>
            </a:ln>
            <a:effectLst/>
          </p:spPr>
        </p:cxnSp>
        <p:cxnSp>
          <p:nvCxnSpPr>
            <p:cNvPr id="72" name="Straight Connector 71"/>
            <p:cNvCxnSpPr/>
            <p:nvPr/>
          </p:nvCxnSpPr>
          <p:spPr>
            <a:xfrm>
              <a:off x="-1305922" y="3912919"/>
              <a:ext cx="1504746" cy="0"/>
            </a:xfrm>
            <a:prstGeom prst="line">
              <a:avLst/>
            </a:prstGeom>
            <a:noFill/>
            <a:ln w="92075" cap="flat" cmpd="sng" algn="ctr">
              <a:solidFill>
                <a:srgbClr val="7030A0"/>
              </a:solidFill>
              <a:prstDash val="solid"/>
            </a:ln>
            <a:effectLst/>
          </p:spPr>
        </p:cxnSp>
        <p:cxnSp>
          <p:nvCxnSpPr>
            <p:cNvPr id="73" name="Straight Connector 72"/>
            <p:cNvCxnSpPr/>
            <p:nvPr/>
          </p:nvCxnSpPr>
          <p:spPr>
            <a:xfrm>
              <a:off x="-1304153" y="5828089"/>
              <a:ext cx="1502977" cy="0"/>
            </a:xfrm>
            <a:prstGeom prst="line">
              <a:avLst/>
            </a:prstGeom>
            <a:noFill/>
            <a:ln w="92075" cap="flat" cmpd="sng" algn="ctr">
              <a:solidFill>
                <a:srgbClr val="7030A0"/>
              </a:solidFill>
              <a:prstDash val="solid"/>
            </a:ln>
            <a:effectLst/>
          </p:spPr>
        </p:cxnSp>
      </p:grpSp>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665" y="4505071"/>
            <a:ext cx="666952" cy="666952"/>
          </a:xfrm>
          <a:prstGeom prst="rect">
            <a:avLst/>
          </a:prstGeom>
        </p:spPr>
      </p:pic>
      <p:sp>
        <p:nvSpPr>
          <p:cNvPr id="67" name="TextBox 66"/>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68"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4" name="Group 43"/>
          <p:cNvGrpSpPr/>
          <p:nvPr/>
        </p:nvGrpSpPr>
        <p:grpSpPr>
          <a:xfrm>
            <a:off x="3062228" y="3148167"/>
            <a:ext cx="1493061" cy="3116084"/>
            <a:chOff x="3062228" y="3148167"/>
            <a:chExt cx="1493061" cy="3116084"/>
          </a:xfrm>
        </p:grpSpPr>
        <p:pic>
          <p:nvPicPr>
            <p:cNvPr id="45" name="Picture 44"/>
            <p:cNvPicPr>
              <a:picLocks noChangeAspect="1"/>
            </p:cNvPicPr>
            <p:nvPr/>
          </p:nvPicPr>
          <p:blipFill>
            <a:blip r:embed="rId6"/>
            <a:stretch>
              <a:fillRect/>
            </a:stretch>
          </p:blipFill>
          <p:spPr>
            <a:xfrm>
              <a:off x="3478196" y="3887827"/>
              <a:ext cx="591500" cy="591500"/>
            </a:xfrm>
            <a:prstGeom prst="rect">
              <a:avLst/>
            </a:prstGeom>
          </p:spPr>
        </p:pic>
        <p:grpSp>
          <p:nvGrpSpPr>
            <p:cNvPr id="46" name="Group 45"/>
            <p:cNvGrpSpPr/>
            <p:nvPr/>
          </p:nvGrpSpPr>
          <p:grpSpPr>
            <a:xfrm>
              <a:off x="3492312" y="5672752"/>
              <a:ext cx="591500" cy="591499"/>
              <a:chOff x="3588727" y="4407555"/>
              <a:chExt cx="591584" cy="591584"/>
            </a:xfrm>
          </p:grpSpPr>
          <p:pic>
            <p:nvPicPr>
              <p:cNvPr id="74" name="Picture 73"/>
              <p:cNvPicPr>
                <a:picLocks noChangeAspect="1"/>
              </p:cNvPicPr>
              <p:nvPr/>
            </p:nvPicPr>
            <p:blipFill>
              <a:blip r:embed="rId6"/>
              <a:stretch>
                <a:fillRect/>
              </a:stretch>
            </p:blipFill>
            <p:spPr>
              <a:xfrm>
                <a:off x="3588727" y="4407555"/>
                <a:ext cx="591584" cy="591584"/>
              </a:xfrm>
              <a:prstGeom prst="rect">
                <a:avLst/>
              </a:prstGeom>
            </p:spPr>
          </p:pic>
          <p:sp>
            <p:nvSpPr>
              <p:cNvPr id="75" name="Pie 74"/>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3" name="TextBox 62"/>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66" name="TextBox 65"/>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76" name="TextBox 75"/>
          <p:cNvSpPr txBox="1"/>
          <p:nvPr/>
        </p:nvSpPr>
        <p:spPr>
          <a:xfrm>
            <a:off x="3177165" y="1641800"/>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43"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Addressing deployment issues</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a:t>
            </a:r>
            <a:endParaRPr kumimoji="0" lang="en-US" sz="1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2166384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9" name="Straight Connector 48"/>
          <p:cNvCxnSpPr/>
          <p:nvPr/>
        </p:nvCxnSpPr>
        <p:spPr>
          <a:xfrm>
            <a:off x="3035551" y="2423380"/>
            <a:ext cx="0" cy="354346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32034" y="2005866"/>
            <a:ext cx="3649687" cy="1065042"/>
            <a:chOff x="2198907" y="1966714"/>
            <a:chExt cx="3578449" cy="1044254"/>
          </a:xfrm>
          <a:solidFill>
            <a:schemeClr val="accent3">
              <a:lumMod val="20000"/>
              <a:lumOff val="80000"/>
            </a:schemeClr>
          </a:solidFill>
        </p:grpSpPr>
        <p:cxnSp>
          <p:nvCxnSpPr>
            <p:cNvPr id="81" name="Straight Connector 80"/>
            <p:cNvCxnSpPr/>
            <p:nvPr/>
          </p:nvCxnSpPr>
          <p:spPr>
            <a:xfrm>
              <a:off x="2198907" y="2376079"/>
              <a:ext cx="1468802" cy="0"/>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722682" y="1966714"/>
              <a:ext cx="205467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28" name="Picture 27"/>
            <p:cNvPicPr>
              <a:picLocks noChangeAspect="1"/>
            </p:cNvPicPr>
            <p:nvPr/>
          </p:nvPicPr>
          <p:blipFill>
            <a:blip r:embed="rId2"/>
            <a:stretch>
              <a:fillRect/>
            </a:stretch>
          </p:blipFill>
          <p:spPr>
            <a:xfrm>
              <a:off x="3828020" y="2067276"/>
              <a:ext cx="788638" cy="797140"/>
            </a:xfrm>
            <a:prstGeom prst="rect">
              <a:avLst/>
            </a:prstGeom>
            <a:grpFill/>
          </p:spPr>
        </p:pic>
        <p:pic>
          <p:nvPicPr>
            <p:cNvPr id="29" name="Picture 28"/>
            <p:cNvPicPr>
              <a:picLocks noChangeAspect="1"/>
            </p:cNvPicPr>
            <p:nvPr/>
          </p:nvPicPr>
          <p:blipFill>
            <a:blip r:embed="rId3"/>
            <a:stretch>
              <a:fillRect/>
            </a:stretch>
          </p:blipFill>
          <p:spPr>
            <a:xfrm>
              <a:off x="4721997" y="2127065"/>
              <a:ext cx="796526" cy="765571"/>
            </a:xfrm>
            <a:prstGeom prst="rect">
              <a:avLst/>
            </a:prstGeom>
            <a:grpFill/>
          </p:spPr>
        </p:pic>
      </p:grpSp>
      <p:grpSp>
        <p:nvGrpSpPr>
          <p:cNvPr id="9" name="Group 8"/>
          <p:cNvGrpSpPr/>
          <p:nvPr/>
        </p:nvGrpSpPr>
        <p:grpSpPr>
          <a:xfrm>
            <a:off x="4516115" y="3715824"/>
            <a:ext cx="4514512" cy="1065042"/>
            <a:chOff x="4427101" y="3643296"/>
            <a:chExt cx="4426394" cy="1044254"/>
          </a:xfrm>
          <a:solidFill>
            <a:schemeClr val="accent3">
              <a:lumMod val="20000"/>
              <a:lumOff val="80000"/>
            </a:schemeClr>
          </a:solidFill>
        </p:grpSpPr>
        <p:sp>
          <p:nvSpPr>
            <p:cNvPr id="34" name="Rounded Rectangle 33"/>
            <p:cNvSpPr/>
            <p:nvPr/>
          </p:nvSpPr>
          <p:spPr>
            <a:xfrm>
              <a:off x="4427101" y="3643296"/>
              <a:ext cx="4426394"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36" name="Picture 35"/>
            <p:cNvPicPr>
              <a:picLocks noChangeAspect="1"/>
            </p:cNvPicPr>
            <p:nvPr/>
          </p:nvPicPr>
          <p:blipFill>
            <a:blip r:embed="rId2"/>
            <a:stretch>
              <a:fillRect/>
            </a:stretch>
          </p:blipFill>
          <p:spPr>
            <a:xfrm>
              <a:off x="4546244" y="3723677"/>
              <a:ext cx="788638" cy="797140"/>
            </a:xfrm>
            <a:prstGeom prst="rect">
              <a:avLst/>
            </a:prstGeom>
            <a:grpFill/>
          </p:spPr>
        </p:pic>
        <p:pic>
          <p:nvPicPr>
            <p:cNvPr id="37" name="Picture 36"/>
            <p:cNvPicPr>
              <a:picLocks noChangeAspect="1"/>
            </p:cNvPicPr>
            <p:nvPr/>
          </p:nvPicPr>
          <p:blipFill>
            <a:blip r:embed="rId3"/>
            <a:stretch>
              <a:fillRect/>
            </a:stretch>
          </p:blipFill>
          <p:spPr>
            <a:xfrm>
              <a:off x="5494859" y="3770514"/>
              <a:ext cx="796526" cy="765571"/>
            </a:xfrm>
            <a:prstGeom prst="rect">
              <a:avLst/>
            </a:prstGeom>
            <a:grpFill/>
          </p:spPr>
        </p:pic>
        <p:pic>
          <p:nvPicPr>
            <p:cNvPr id="39" name="Picture 38"/>
            <p:cNvPicPr>
              <a:picLocks noChangeAspect="1"/>
            </p:cNvPicPr>
            <p:nvPr/>
          </p:nvPicPr>
          <p:blipFill>
            <a:blip r:embed="rId2"/>
            <a:stretch>
              <a:fillRect/>
            </a:stretch>
          </p:blipFill>
          <p:spPr>
            <a:xfrm>
              <a:off x="6948378" y="3761102"/>
              <a:ext cx="788638" cy="797140"/>
            </a:xfrm>
            <a:prstGeom prst="rect">
              <a:avLst/>
            </a:prstGeom>
            <a:grpFill/>
          </p:spPr>
        </p:pic>
        <p:pic>
          <p:nvPicPr>
            <p:cNvPr id="40" name="Picture 39"/>
            <p:cNvPicPr>
              <a:picLocks noChangeAspect="1"/>
            </p:cNvPicPr>
            <p:nvPr/>
          </p:nvPicPr>
          <p:blipFill>
            <a:blip r:embed="rId3"/>
            <a:stretch>
              <a:fillRect/>
            </a:stretch>
          </p:blipFill>
          <p:spPr>
            <a:xfrm>
              <a:off x="7851088" y="3792671"/>
              <a:ext cx="796526" cy="765571"/>
            </a:xfrm>
            <a:prstGeom prst="rect">
              <a:avLst/>
            </a:prstGeom>
            <a:grpFill/>
          </p:spPr>
        </p:pic>
        <p:pic>
          <p:nvPicPr>
            <p:cNvPr id="57" name="Picture 56"/>
            <p:cNvPicPr>
              <a:picLocks noChangeAspect="1"/>
            </p:cNvPicPr>
            <p:nvPr/>
          </p:nvPicPr>
          <p:blipFill>
            <a:blip r:embed="rId3"/>
            <a:stretch>
              <a:fillRect/>
            </a:stretch>
          </p:blipFill>
          <p:spPr>
            <a:xfrm>
              <a:off x="6246152" y="3776886"/>
              <a:ext cx="796526" cy="765571"/>
            </a:xfrm>
            <a:prstGeom prst="rect">
              <a:avLst/>
            </a:prstGeom>
            <a:grpFill/>
          </p:spPr>
        </p:pic>
      </p:grpSp>
      <p:grpSp>
        <p:nvGrpSpPr>
          <p:cNvPr id="11" name="Group 10"/>
          <p:cNvGrpSpPr/>
          <p:nvPr/>
        </p:nvGrpSpPr>
        <p:grpSpPr>
          <a:xfrm>
            <a:off x="3035551" y="5536507"/>
            <a:ext cx="7541424" cy="1065042"/>
            <a:chOff x="2975436" y="5428441"/>
            <a:chExt cx="7394224" cy="1044254"/>
          </a:xfrm>
          <a:solidFill>
            <a:schemeClr val="accent3">
              <a:lumMod val="20000"/>
              <a:lumOff val="80000"/>
            </a:schemeClr>
          </a:solidFill>
        </p:grpSpPr>
        <p:cxnSp>
          <p:nvCxnSpPr>
            <p:cNvPr id="64" name="Straight Connector 63"/>
            <p:cNvCxnSpPr/>
            <p:nvPr/>
          </p:nvCxnSpPr>
          <p:spPr>
            <a:xfrm>
              <a:off x="2975436" y="5850380"/>
              <a:ext cx="1450662" cy="14216"/>
            </a:xfrm>
            <a:prstGeom prst="line">
              <a:avLst/>
            </a:prstGeom>
            <a:grpFill/>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30548" y="5428441"/>
              <a:ext cx="5939112" cy="1044254"/>
            </a:xfrm>
            <a:prstGeom prst="roundRect">
              <a:avLst/>
            </a:prstGeom>
            <a:grpFill/>
            <a:ln w="57150">
              <a:solidFill>
                <a:srgbClr val="107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52" name="Picture 51"/>
            <p:cNvPicPr>
              <a:picLocks noChangeAspect="1"/>
            </p:cNvPicPr>
            <p:nvPr/>
          </p:nvPicPr>
          <p:blipFill>
            <a:blip r:embed="rId3"/>
            <a:stretch>
              <a:fillRect/>
            </a:stretch>
          </p:blipFill>
          <p:spPr>
            <a:xfrm>
              <a:off x="6201484" y="5577817"/>
              <a:ext cx="796526" cy="765570"/>
            </a:xfrm>
            <a:prstGeom prst="rect">
              <a:avLst/>
            </a:prstGeom>
            <a:grpFill/>
          </p:spPr>
        </p:pic>
        <p:pic>
          <p:nvPicPr>
            <p:cNvPr id="53" name="Picture 52"/>
            <p:cNvPicPr>
              <a:picLocks noChangeAspect="1"/>
            </p:cNvPicPr>
            <p:nvPr/>
          </p:nvPicPr>
          <p:blipFill>
            <a:blip r:embed="rId4"/>
            <a:stretch>
              <a:fillRect/>
            </a:stretch>
          </p:blipFill>
          <p:spPr>
            <a:xfrm rot="5400000" flipV="1">
              <a:off x="5506912" y="5496286"/>
              <a:ext cx="488707" cy="836012"/>
            </a:xfrm>
            <a:prstGeom prst="rect">
              <a:avLst/>
            </a:prstGeom>
            <a:grpFill/>
          </p:spPr>
        </p:pic>
        <p:pic>
          <p:nvPicPr>
            <p:cNvPr id="56" name="Picture 55"/>
            <p:cNvPicPr>
              <a:picLocks noChangeAspect="1"/>
            </p:cNvPicPr>
            <p:nvPr/>
          </p:nvPicPr>
          <p:blipFill>
            <a:blip r:embed="rId3"/>
            <a:stretch>
              <a:fillRect/>
            </a:stretch>
          </p:blipFill>
          <p:spPr>
            <a:xfrm>
              <a:off x="7845526" y="5585583"/>
              <a:ext cx="796526" cy="765570"/>
            </a:xfrm>
            <a:prstGeom prst="rect">
              <a:avLst/>
            </a:prstGeom>
            <a:grpFill/>
          </p:spPr>
        </p:pic>
        <p:pic>
          <p:nvPicPr>
            <p:cNvPr id="58" name="Picture 57"/>
            <p:cNvPicPr>
              <a:picLocks noChangeAspect="1"/>
            </p:cNvPicPr>
            <p:nvPr/>
          </p:nvPicPr>
          <p:blipFill>
            <a:blip r:embed="rId4"/>
            <a:stretch>
              <a:fillRect/>
            </a:stretch>
          </p:blipFill>
          <p:spPr>
            <a:xfrm rot="5400000" flipV="1">
              <a:off x="8825598" y="5550362"/>
              <a:ext cx="488707" cy="836012"/>
            </a:xfrm>
            <a:prstGeom prst="rect">
              <a:avLst/>
            </a:prstGeom>
            <a:grpFill/>
          </p:spPr>
        </p:pic>
        <p:pic>
          <p:nvPicPr>
            <p:cNvPr id="59" name="Picture 58"/>
            <p:cNvPicPr>
              <a:picLocks noChangeAspect="1"/>
            </p:cNvPicPr>
            <p:nvPr/>
          </p:nvPicPr>
          <p:blipFill>
            <a:blip r:embed="rId4"/>
            <a:stretch>
              <a:fillRect/>
            </a:stretch>
          </p:blipFill>
          <p:spPr>
            <a:xfrm rot="5400000" flipV="1">
              <a:off x="9628248" y="5556876"/>
              <a:ext cx="488707" cy="836012"/>
            </a:xfrm>
            <a:prstGeom prst="rect">
              <a:avLst/>
            </a:prstGeom>
            <a:grpFill/>
          </p:spPr>
        </p:pic>
        <p:pic>
          <p:nvPicPr>
            <p:cNvPr id="60" name="Picture 59"/>
            <p:cNvPicPr>
              <a:picLocks noChangeAspect="1"/>
            </p:cNvPicPr>
            <p:nvPr/>
          </p:nvPicPr>
          <p:blipFill>
            <a:blip r:embed="rId3"/>
            <a:stretch>
              <a:fillRect/>
            </a:stretch>
          </p:blipFill>
          <p:spPr>
            <a:xfrm>
              <a:off x="7037162" y="5585583"/>
              <a:ext cx="796526" cy="765570"/>
            </a:xfrm>
            <a:prstGeom prst="rect">
              <a:avLst/>
            </a:prstGeom>
            <a:grpFill/>
          </p:spPr>
        </p:pic>
        <p:pic>
          <p:nvPicPr>
            <p:cNvPr id="61" name="Picture 60"/>
            <p:cNvPicPr>
              <a:picLocks noChangeAspect="1"/>
            </p:cNvPicPr>
            <p:nvPr/>
          </p:nvPicPr>
          <p:blipFill>
            <a:blip r:embed="rId3"/>
            <a:stretch>
              <a:fillRect/>
            </a:stretch>
          </p:blipFill>
          <p:spPr>
            <a:xfrm>
              <a:off x="4527709" y="5562031"/>
              <a:ext cx="796526" cy="765570"/>
            </a:xfrm>
            <a:prstGeom prst="rect">
              <a:avLst/>
            </a:prstGeom>
            <a:grpFill/>
          </p:spPr>
        </p:pic>
      </p:grpSp>
      <p:cxnSp>
        <p:nvCxnSpPr>
          <p:cNvPr id="70" name="Straight Connector 69"/>
          <p:cNvCxnSpPr/>
          <p:nvPr/>
        </p:nvCxnSpPr>
        <p:spPr>
          <a:xfrm flipV="1">
            <a:off x="2103478" y="3630762"/>
            <a:ext cx="928556" cy="13164"/>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970" y="2751095"/>
            <a:ext cx="666952" cy="666952"/>
          </a:xfrm>
          <a:prstGeom prst="rect">
            <a:avLst/>
          </a:prstGeom>
        </p:spPr>
      </p:pic>
      <p:grpSp>
        <p:nvGrpSpPr>
          <p:cNvPr id="63" name="Group 62"/>
          <p:cNvGrpSpPr/>
          <p:nvPr/>
        </p:nvGrpSpPr>
        <p:grpSpPr>
          <a:xfrm>
            <a:off x="2085496" y="2352496"/>
            <a:ext cx="2477274" cy="3667822"/>
            <a:chOff x="-2232140" y="1972421"/>
            <a:chExt cx="2477626" cy="3907289"/>
          </a:xfrm>
        </p:grpSpPr>
        <p:cxnSp>
          <p:nvCxnSpPr>
            <p:cNvPr id="65" name="Straight Connector 64"/>
            <p:cNvCxnSpPr/>
            <p:nvPr/>
          </p:nvCxnSpPr>
          <p:spPr>
            <a:xfrm>
              <a:off x="-1305922" y="2025591"/>
              <a:ext cx="1551408" cy="0"/>
            </a:xfrm>
            <a:prstGeom prst="line">
              <a:avLst/>
            </a:prstGeom>
            <a:noFill/>
            <a:ln w="92075" cap="flat" cmpd="sng" algn="ctr">
              <a:solidFill>
                <a:srgbClr val="107C10"/>
              </a:solidFill>
              <a:prstDash val="solid"/>
            </a:ln>
            <a:effectLst/>
          </p:spPr>
        </p:cxnSp>
        <p:cxnSp>
          <p:nvCxnSpPr>
            <p:cNvPr id="66" name="Straight Connector 65"/>
            <p:cNvCxnSpPr/>
            <p:nvPr/>
          </p:nvCxnSpPr>
          <p:spPr>
            <a:xfrm>
              <a:off x="-1273153" y="1972421"/>
              <a:ext cx="0" cy="3907289"/>
            </a:xfrm>
            <a:prstGeom prst="line">
              <a:avLst/>
            </a:prstGeom>
            <a:noFill/>
            <a:ln w="92075" cap="flat" cmpd="sng" algn="ctr">
              <a:solidFill>
                <a:srgbClr val="107C10"/>
              </a:solidFill>
              <a:prstDash val="solid"/>
            </a:ln>
            <a:effectLst/>
          </p:spPr>
        </p:cxnSp>
        <p:cxnSp>
          <p:nvCxnSpPr>
            <p:cNvPr id="67" name="Straight Connector 66"/>
            <p:cNvCxnSpPr/>
            <p:nvPr/>
          </p:nvCxnSpPr>
          <p:spPr>
            <a:xfrm>
              <a:off x="-2232140" y="3337736"/>
              <a:ext cx="971438" cy="1"/>
            </a:xfrm>
            <a:prstGeom prst="line">
              <a:avLst/>
            </a:prstGeom>
            <a:noFill/>
            <a:ln w="92075" cap="flat" cmpd="sng" algn="ctr">
              <a:solidFill>
                <a:srgbClr val="107C10"/>
              </a:solidFill>
              <a:prstDash val="solid"/>
            </a:ln>
            <a:effectLst/>
          </p:spPr>
        </p:cxnSp>
        <p:cxnSp>
          <p:nvCxnSpPr>
            <p:cNvPr id="79" name="Straight Connector 78"/>
            <p:cNvCxnSpPr/>
            <p:nvPr/>
          </p:nvCxnSpPr>
          <p:spPr>
            <a:xfrm>
              <a:off x="-1305922" y="3912919"/>
              <a:ext cx="1503723" cy="0"/>
            </a:xfrm>
            <a:prstGeom prst="line">
              <a:avLst/>
            </a:prstGeom>
            <a:noFill/>
            <a:ln w="92075" cap="flat" cmpd="sng" algn="ctr">
              <a:solidFill>
                <a:srgbClr val="107C10"/>
              </a:solidFill>
              <a:prstDash val="solid"/>
            </a:ln>
            <a:effectLst/>
          </p:spPr>
        </p:cxnSp>
        <p:cxnSp>
          <p:nvCxnSpPr>
            <p:cNvPr id="80" name="Straight Connector 79"/>
            <p:cNvCxnSpPr/>
            <p:nvPr/>
          </p:nvCxnSpPr>
          <p:spPr>
            <a:xfrm>
              <a:off x="-1304153" y="5828089"/>
              <a:ext cx="1495326" cy="3949"/>
            </a:xfrm>
            <a:prstGeom prst="line">
              <a:avLst/>
            </a:prstGeom>
            <a:noFill/>
            <a:ln w="92075" cap="flat" cmpd="sng" algn="ctr">
              <a:solidFill>
                <a:srgbClr val="107C10"/>
              </a:solidFill>
              <a:prstDash val="solid"/>
            </a:ln>
            <a:effectLst/>
          </p:spPr>
        </p:cxnSp>
      </p:grpSp>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2216" y="6281248"/>
            <a:ext cx="666952" cy="666952"/>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665" y="4505071"/>
            <a:ext cx="666952" cy="666952"/>
          </a:xfrm>
          <a:prstGeom prst="rect">
            <a:avLst/>
          </a:prstGeom>
        </p:spPr>
      </p:pic>
      <p:sp>
        <p:nvSpPr>
          <p:cNvPr id="73" name="TextBox 72"/>
          <p:cNvSpPr txBox="1"/>
          <p:nvPr/>
        </p:nvSpPr>
        <p:spPr>
          <a:xfrm>
            <a:off x="553673" y="3377108"/>
            <a:ext cx="1106747" cy="657359"/>
          </a:xfrm>
          <a:prstGeom prst="rect">
            <a:avLst/>
          </a:prstGeom>
          <a:noFill/>
        </p:spPr>
        <p:txBody>
          <a:bodyPr wrap="square" rtlCol="0">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cs typeface="Segoe UI" panose="020B0502040204020203" pitchFamily="34" charset="0"/>
              </a:rPr>
              <a:t>Windows Update</a:t>
            </a:r>
          </a:p>
        </p:txBody>
      </p:sp>
      <p:sp>
        <p:nvSpPr>
          <p:cNvPr id="74" name="Freeform 94"/>
          <p:cNvSpPr>
            <a:spLocks noChangeAspect="1" noEditPoints="1"/>
          </p:cNvSpPr>
          <p:nvPr/>
        </p:nvSpPr>
        <p:spPr bwMode="auto">
          <a:xfrm>
            <a:off x="51225" y="2950220"/>
            <a:ext cx="2017409" cy="1212975"/>
          </a:xfrm>
          <a:custGeom>
            <a:avLst/>
            <a:gdLst>
              <a:gd name="T0" fmla="*/ 94 w 128"/>
              <a:gd name="T1" fmla="*/ 88 h 88"/>
              <a:gd name="T2" fmla="*/ 28 w 128"/>
              <a:gd name="T3" fmla="*/ 88 h 88"/>
              <a:gd name="T4" fmla="*/ 0 w 128"/>
              <a:gd name="T5" fmla="*/ 60 h 88"/>
              <a:gd name="T6" fmla="*/ 28 w 128"/>
              <a:gd name="T7" fmla="*/ 32 h 88"/>
              <a:gd name="T8" fmla="*/ 64 w 128"/>
              <a:gd name="T9" fmla="*/ 0 h 88"/>
              <a:gd name="T10" fmla="*/ 96 w 128"/>
              <a:gd name="T11" fmla="*/ 20 h 88"/>
              <a:gd name="T12" fmla="*/ 128 w 128"/>
              <a:gd name="T13" fmla="*/ 54 h 88"/>
              <a:gd name="T14" fmla="*/ 94 w 128"/>
              <a:gd name="T15" fmla="*/ 88 h 88"/>
              <a:gd name="T16" fmla="*/ 28 w 128"/>
              <a:gd name="T17" fmla="*/ 40 h 88"/>
              <a:gd name="T18" fmla="*/ 8 w 128"/>
              <a:gd name="T19" fmla="*/ 60 h 88"/>
              <a:gd name="T20" fmla="*/ 28 w 128"/>
              <a:gd name="T21" fmla="*/ 80 h 88"/>
              <a:gd name="T22" fmla="*/ 94 w 128"/>
              <a:gd name="T23" fmla="*/ 80 h 88"/>
              <a:gd name="T24" fmla="*/ 120 w 128"/>
              <a:gd name="T25" fmla="*/ 54 h 88"/>
              <a:gd name="T26" fmla="*/ 94 w 128"/>
              <a:gd name="T27" fmla="*/ 28 h 88"/>
              <a:gd name="T28" fmla="*/ 91 w 128"/>
              <a:gd name="T29" fmla="*/ 28 h 88"/>
              <a:gd name="T30" fmla="*/ 90 w 128"/>
              <a:gd name="T31" fmla="*/ 26 h 88"/>
              <a:gd name="T32" fmla="*/ 64 w 128"/>
              <a:gd name="T33" fmla="*/ 8 h 88"/>
              <a:gd name="T34" fmla="*/ 36 w 128"/>
              <a:gd name="T35" fmla="*/ 36 h 88"/>
              <a:gd name="T36" fmla="*/ 36 w 128"/>
              <a:gd name="T37" fmla="*/ 41 h 88"/>
              <a:gd name="T38" fmla="*/ 31 w 128"/>
              <a:gd name="T39" fmla="*/ 41 h 88"/>
              <a:gd name="T40" fmla="*/ 28 w 128"/>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94" y="88"/>
                </a:moveTo>
                <a:cubicBezTo>
                  <a:pt x="28" y="88"/>
                  <a:pt x="28" y="88"/>
                  <a:pt x="28" y="88"/>
                </a:cubicBezTo>
                <a:cubicBezTo>
                  <a:pt x="12" y="88"/>
                  <a:pt x="0" y="76"/>
                  <a:pt x="0" y="60"/>
                </a:cubicBezTo>
                <a:cubicBezTo>
                  <a:pt x="0" y="45"/>
                  <a:pt x="12" y="32"/>
                  <a:pt x="28" y="32"/>
                </a:cubicBezTo>
                <a:cubicBezTo>
                  <a:pt x="30" y="14"/>
                  <a:pt x="45" y="0"/>
                  <a:pt x="64" y="0"/>
                </a:cubicBezTo>
                <a:cubicBezTo>
                  <a:pt x="77" y="0"/>
                  <a:pt x="90" y="8"/>
                  <a:pt x="96" y="20"/>
                </a:cubicBezTo>
                <a:cubicBezTo>
                  <a:pt x="114" y="22"/>
                  <a:pt x="128" y="36"/>
                  <a:pt x="128" y="54"/>
                </a:cubicBezTo>
                <a:cubicBezTo>
                  <a:pt x="128" y="73"/>
                  <a:pt x="112" y="88"/>
                  <a:pt x="94" y="88"/>
                </a:cubicBezTo>
                <a:close/>
                <a:moveTo>
                  <a:pt x="28" y="40"/>
                </a:moveTo>
                <a:cubicBezTo>
                  <a:pt x="17" y="40"/>
                  <a:pt x="8" y="49"/>
                  <a:pt x="8" y="60"/>
                </a:cubicBezTo>
                <a:cubicBezTo>
                  <a:pt x="8" y="71"/>
                  <a:pt x="17" y="80"/>
                  <a:pt x="28" y="80"/>
                </a:cubicBezTo>
                <a:cubicBezTo>
                  <a:pt x="94" y="80"/>
                  <a:pt x="94" y="80"/>
                  <a:pt x="94" y="80"/>
                </a:cubicBezTo>
                <a:cubicBezTo>
                  <a:pt x="108" y="80"/>
                  <a:pt x="120" y="69"/>
                  <a:pt x="120" y="54"/>
                </a:cubicBezTo>
                <a:cubicBezTo>
                  <a:pt x="120" y="40"/>
                  <a:pt x="108" y="28"/>
                  <a:pt x="94" y="28"/>
                </a:cubicBezTo>
                <a:cubicBezTo>
                  <a:pt x="91" y="28"/>
                  <a:pt x="91" y="28"/>
                  <a:pt x="91" y="28"/>
                </a:cubicBezTo>
                <a:cubicBezTo>
                  <a:pt x="90" y="26"/>
                  <a:pt x="90" y="26"/>
                  <a:pt x="90" y="26"/>
                </a:cubicBezTo>
                <a:cubicBezTo>
                  <a:pt x="85" y="15"/>
                  <a:pt x="75" y="8"/>
                  <a:pt x="64" y="8"/>
                </a:cubicBezTo>
                <a:cubicBezTo>
                  <a:pt x="48" y="8"/>
                  <a:pt x="36" y="21"/>
                  <a:pt x="36" y="36"/>
                </a:cubicBezTo>
                <a:cubicBezTo>
                  <a:pt x="36" y="41"/>
                  <a:pt x="36" y="41"/>
                  <a:pt x="36" y="41"/>
                </a:cubicBezTo>
                <a:cubicBezTo>
                  <a:pt x="31" y="41"/>
                  <a:pt x="31" y="41"/>
                  <a:pt x="31" y="41"/>
                </a:cubicBezTo>
                <a:cubicBezTo>
                  <a:pt x="30" y="40"/>
                  <a:pt x="29" y="40"/>
                  <a:pt x="28" y="4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0" name="Group 49"/>
          <p:cNvGrpSpPr/>
          <p:nvPr/>
        </p:nvGrpSpPr>
        <p:grpSpPr>
          <a:xfrm>
            <a:off x="3062228" y="3148167"/>
            <a:ext cx="1493061" cy="3116084"/>
            <a:chOff x="3062228" y="3148167"/>
            <a:chExt cx="1493061" cy="3116084"/>
          </a:xfrm>
        </p:grpSpPr>
        <p:pic>
          <p:nvPicPr>
            <p:cNvPr id="62" name="Picture 61"/>
            <p:cNvPicPr>
              <a:picLocks noChangeAspect="1"/>
            </p:cNvPicPr>
            <p:nvPr/>
          </p:nvPicPr>
          <p:blipFill>
            <a:blip r:embed="rId6"/>
            <a:stretch>
              <a:fillRect/>
            </a:stretch>
          </p:blipFill>
          <p:spPr>
            <a:xfrm>
              <a:off x="3478196" y="3887827"/>
              <a:ext cx="591500" cy="591500"/>
            </a:xfrm>
            <a:prstGeom prst="rect">
              <a:avLst/>
            </a:prstGeom>
          </p:spPr>
        </p:pic>
        <p:grpSp>
          <p:nvGrpSpPr>
            <p:cNvPr id="68" name="Group 67"/>
            <p:cNvGrpSpPr/>
            <p:nvPr/>
          </p:nvGrpSpPr>
          <p:grpSpPr>
            <a:xfrm>
              <a:off x="3492312" y="5672752"/>
              <a:ext cx="591500" cy="591499"/>
              <a:chOff x="3588727" y="4407555"/>
              <a:chExt cx="591584" cy="591584"/>
            </a:xfrm>
          </p:grpSpPr>
          <p:pic>
            <p:nvPicPr>
              <p:cNvPr id="78" name="Picture 77"/>
              <p:cNvPicPr>
                <a:picLocks noChangeAspect="1"/>
              </p:cNvPicPr>
              <p:nvPr/>
            </p:nvPicPr>
            <p:blipFill>
              <a:blip r:embed="rId6"/>
              <a:stretch>
                <a:fillRect/>
              </a:stretch>
            </p:blipFill>
            <p:spPr>
              <a:xfrm>
                <a:off x="3588727" y="4407555"/>
                <a:ext cx="591584" cy="591584"/>
              </a:xfrm>
              <a:prstGeom prst="rect">
                <a:avLst/>
              </a:prstGeom>
            </p:spPr>
          </p:pic>
          <p:sp>
            <p:nvSpPr>
              <p:cNvPr id="82" name="Pie 81"/>
              <p:cNvSpPr/>
              <p:nvPr/>
            </p:nvSpPr>
            <p:spPr bwMode="auto">
              <a:xfrm rot="16200000">
                <a:off x="3663781" y="4475048"/>
                <a:ext cx="441475" cy="457278"/>
              </a:xfrm>
              <a:prstGeom prst="pie">
                <a:avLst>
                  <a:gd name="adj1" fmla="val 0"/>
                  <a:gd name="adj2" fmla="val 14745745"/>
                </a:avLst>
              </a:prstGeom>
              <a:solidFill>
                <a:srgbClr val="61616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76" name="TextBox 75"/>
            <p:cNvSpPr txBox="1"/>
            <p:nvPr/>
          </p:nvSpPr>
          <p:spPr>
            <a:xfrm>
              <a:off x="3116178" y="3148167"/>
              <a:ext cx="1364209"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Fast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5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77" name="TextBox 76"/>
            <p:cNvSpPr txBox="1"/>
            <p:nvPr/>
          </p:nvSpPr>
          <p:spPr>
            <a:xfrm>
              <a:off x="3062228" y="4916020"/>
              <a:ext cx="1493061" cy="7848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Slow 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10 Day deferral</a:t>
              </a:r>
              <a:endPar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grpSp>
      <p:sp>
        <p:nvSpPr>
          <p:cNvPr id="83" name="TextBox 82"/>
          <p:cNvSpPr txBox="1"/>
          <p:nvPr/>
        </p:nvSpPr>
        <p:spPr>
          <a:xfrm>
            <a:off x="3177165" y="1641800"/>
            <a:ext cx="1263487"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Bold" panose="020B0802040204020203" pitchFamily="34" charset="0"/>
                <a:ea typeface="Segoe UI Black" panose="020B0A02040204020203" pitchFamily="34" charset="0"/>
                <a:cs typeface="Segoe UI Bold" panose="020B0802040204020203" pitchFamily="34" charset="0"/>
              </a:rPr>
              <a:t>Initial Pilots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cs typeface="Segoe UI" panose="020B0502040204020203" pitchFamily="34" charset="0"/>
              </a:rPr>
              <a:t>No </a:t>
            </a:r>
            <a:r>
              <a:rPr kumimoji="0" lang="en-US" sz="1500" b="0"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Black" panose="020B0A02040204020203" pitchFamily="34" charset="0"/>
                <a:cs typeface="Segoe UI" panose="020B0502040204020203" pitchFamily="34" charset="0"/>
              </a:rPr>
              <a:t>Deferral</a:t>
            </a:r>
          </a:p>
        </p:txBody>
      </p:sp>
      <p:sp>
        <p:nvSpPr>
          <p:cNvPr id="46" name="Title 2"/>
          <p:cNvSpPr txBox="1">
            <a:spLocks/>
          </p:cNvSpPr>
          <p:nvPr/>
        </p:nvSpPr>
        <p:spPr>
          <a:xfrm>
            <a:off x="394902" y="297138"/>
            <a:ext cx="7194935" cy="91744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Addressing deployment issues</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Windows Update for Business</a:t>
            </a:r>
            <a:endParaRPr kumimoji="0" lang="en-US" sz="1400" b="0" i="0" u="none" strike="noStrike" kern="1200" cap="none" spc="-102" normalizeH="0" baseline="0" noProof="0" dirty="0">
              <a:ln w="3175">
                <a:noFill/>
              </a:ln>
              <a:solidFill>
                <a:srgbClr val="F8F8F8">
                  <a:lumMod val="25000"/>
                </a:srgbClr>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1753319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a:t>
            </a:r>
          </a:p>
        </p:txBody>
      </p:sp>
      <p:sp>
        <p:nvSpPr>
          <p:cNvPr id="3" name="Content Placeholder 2"/>
          <p:cNvSpPr>
            <a:spLocks noGrp="1"/>
          </p:cNvSpPr>
          <p:nvPr>
            <p:ph idx="1"/>
          </p:nvPr>
        </p:nvSpPr>
        <p:spPr/>
        <p:txBody>
          <a:bodyPr/>
          <a:lstStyle/>
          <a:p>
            <a:pPr marL="0" indent="0">
              <a:buNone/>
            </a:pPr>
            <a:r>
              <a:rPr lang="en-US" dirty="0"/>
              <a:t>Start Here:</a:t>
            </a:r>
          </a:p>
          <a:p>
            <a:pPr marL="0" indent="0">
              <a:buNone/>
            </a:pPr>
            <a:r>
              <a:rPr lang="en-US" dirty="0">
                <a:hlinkClick r:id="rId2"/>
              </a:rPr>
              <a:t>https://technet.microsoft.com/en-us/windows/mt763932</a:t>
            </a:r>
            <a:r>
              <a:rPr lang="en-US" dirty="0"/>
              <a:t> </a:t>
            </a:r>
          </a:p>
          <a:p>
            <a:pPr marL="0" indent="0">
              <a:buNone/>
            </a:pPr>
            <a:r>
              <a:rPr lang="en-US" dirty="0">
                <a:hlinkClick r:id="rId3"/>
              </a:rPr>
              <a:t>https://technet.microsoft.com/en-us/itpro/windows/manage/waas-manage-updates-wufb</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12626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296607" y="1672253"/>
            <a:ext cx="1408231" cy="13256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 name="Title 2"/>
          <p:cNvSpPr>
            <a:spLocks noGrp="1"/>
          </p:cNvSpPr>
          <p:nvPr>
            <p:ph type="title"/>
          </p:nvPr>
        </p:nvSpPr>
        <p:spPr>
          <a:xfrm>
            <a:off x="296607" y="529"/>
            <a:ext cx="9886998" cy="1351951"/>
          </a:xfrm>
        </p:spPr>
        <p:txBody>
          <a:bodyPr>
            <a:normAutofit/>
          </a:bodyPr>
          <a:lstStyle/>
          <a:p>
            <a:r>
              <a:rPr lang="en-US" sz="3999" spc="-102" dirty="0">
                <a:ln w="3175">
                  <a:noFill/>
                </a:ln>
                <a:gradFill>
                  <a:gsLst>
                    <a:gs pos="1250">
                      <a:srgbClr val="505050"/>
                    </a:gs>
                    <a:gs pos="100000">
                      <a:srgbClr val="505050"/>
                    </a:gs>
                  </a:gsLst>
                  <a:lin ang="5400000" scaled="0"/>
                </a:gradFill>
                <a:latin typeface="Segoe UI Light"/>
                <a:ea typeface="+mn-ea"/>
                <a:cs typeface="Segoe UI" pitchFamily="34" charset="0"/>
              </a:rPr>
              <a:t>Try it with a little help from your friends</a:t>
            </a:r>
          </a:p>
        </p:txBody>
      </p:sp>
      <p:sp>
        <p:nvSpPr>
          <p:cNvPr id="12" name="Text Placeholder 4"/>
          <p:cNvSpPr txBox="1">
            <a:spLocks/>
          </p:cNvSpPr>
          <p:nvPr/>
        </p:nvSpPr>
        <p:spPr>
          <a:xfrm>
            <a:off x="1700075" y="1588385"/>
            <a:ext cx="6567347" cy="1325692"/>
          </a:xfrm>
          <a:prstGeom prst="rect">
            <a:avLst/>
          </a:prstGeom>
        </p:spPr>
        <p:txBody>
          <a:bodyPr wrap="none" lIns="182854" tIns="146283" rIns="182854" bIns="146283"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199"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hlinkClick r:id="rId2"/>
              </a:rPr>
              <a:t>WUfBInfo@Microsoft.com</a:t>
            </a:r>
            <a:r>
              <a:rPr kumimoji="0" lang="en-US" sz="3199"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rPr>
              <a:t> </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18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Find out where to get information on WUFB, including white papers, etc. </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18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in an auto-response email. </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endParaRPr kumimoji="0" lang="en-US" sz="2000" b="0" i="0" u="none" strike="noStrike" kern="1200" cap="none" spc="0" normalizeH="0" baseline="0" noProof="0" dirty="0">
              <a:ln>
                <a:noFill/>
              </a:ln>
              <a:gradFill>
                <a:gsLst>
                  <a:gs pos="5417">
                    <a:schemeClr val="tx1"/>
                  </a:gs>
                  <a:gs pos="28000">
                    <a:schemeClr val="tx1"/>
                  </a:gs>
                </a:gsLst>
                <a:lin ang="5400000" scaled="0"/>
              </a:gradFill>
              <a:effectLst/>
              <a:uLnTx/>
              <a:uFillTx/>
              <a:latin typeface="Segoe UI"/>
              <a:ea typeface="+mn-ea"/>
              <a:cs typeface="+mn-cs"/>
            </a:endParaRPr>
          </a:p>
        </p:txBody>
      </p:sp>
      <p:sp>
        <p:nvSpPr>
          <p:cNvPr id="13" name="Rectangle 12"/>
          <p:cNvSpPr/>
          <p:nvPr/>
        </p:nvSpPr>
        <p:spPr bwMode="auto">
          <a:xfrm>
            <a:off x="275481" y="3459929"/>
            <a:ext cx="1408231" cy="13256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 name="Text Placeholder 4"/>
          <p:cNvSpPr txBox="1">
            <a:spLocks/>
          </p:cNvSpPr>
          <p:nvPr/>
        </p:nvSpPr>
        <p:spPr>
          <a:xfrm>
            <a:off x="1700075" y="3459929"/>
            <a:ext cx="6667851" cy="1325692"/>
          </a:xfrm>
          <a:prstGeom prst="rect">
            <a:avLst/>
          </a:prstGeom>
        </p:spPr>
        <p:txBody>
          <a:bodyPr wrap="none" lIns="182854" tIns="146283" rIns="182854" bIns="146283"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199"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hlinkClick r:id="rId3"/>
              </a:rPr>
              <a:t>WUfBIdeas@Microsoft.com</a:t>
            </a:r>
            <a:r>
              <a:rPr kumimoji="0" lang="en-US" sz="3199"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rPr>
              <a:t> </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18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Are there features that you need to make WUfB better? Let us know here. </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endParaRPr kumimoji="0" lang="en-US" sz="2000" b="0" i="0" u="none" strike="noStrike" kern="1200" cap="none" spc="0" normalizeH="0" baseline="0" noProof="0" dirty="0">
              <a:ln>
                <a:noFill/>
              </a:ln>
              <a:gradFill>
                <a:gsLst>
                  <a:gs pos="5417">
                    <a:schemeClr val="tx1"/>
                  </a:gs>
                  <a:gs pos="28000">
                    <a:schemeClr val="tx1"/>
                  </a:gs>
                </a:gsLst>
                <a:lin ang="5400000" scaled="0"/>
              </a:gradFill>
              <a:effectLst/>
              <a:uLnTx/>
              <a:uFillTx/>
              <a:latin typeface="Segoe UI"/>
              <a:ea typeface="+mn-ea"/>
              <a:cs typeface="+mn-cs"/>
            </a:endParaRPr>
          </a:p>
        </p:txBody>
      </p:sp>
      <p:sp>
        <p:nvSpPr>
          <p:cNvPr id="16" name="Text Placeholder 4"/>
          <p:cNvSpPr txBox="1">
            <a:spLocks/>
          </p:cNvSpPr>
          <p:nvPr/>
        </p:nvSpPr>
        <p:spPr>
          <a:xfrm>
            <a:off x="1682051" y="5201485"/>
            <a:ext cx="6745568" cy="1371405"/>
          </a:xfrm>
          <a:prstGeom prst="rect">
            <a:avLst/>
          </a:prstGeom>
        </p:spPr>
        <p:txBody>
          <a:bodyPr wrap="none" lIns="182854" tIns="146283" rIns="182854" bIns="146283"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3199"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hlinkClick r:id="rId4"/>
              </a:rPr>
              <a:t>WUfBQuestions@Microsoft.com</a:t>
            </a:r>
            <a:r>
              <a:rPr kumimoji="0" lang="en-US" sz="3199" b="0" i="0" u="none" strike="noStrike" kern="1200" cap="none" spc="-70" normalizeH="0" baseline="0" noProof="0" dirty="0">
                <a:ln>
                  <a:noFill/>
                </a:ln>
                <a:gradFill>
                  <a:gsLst>
                    <a:gs pos="5417">
                      <a:schemeClr val="tx1"/>
                    </a:gs>
                    <a:gs pos="28000">
                      <a:schemeClr val="tx1"/>
                    </a:gs>
                  </a:gsLst>
                  <a:lin ang="5400000" scaled="0"/>
                </a:gradFill>
                <a:effectLst/>
                <a:uLnTx/>
                <a:uFillTx/>
                <a:latin typeface="Segoe UI Light"/>
                <a:ea typeface="+mn-ea"/>
                <a:cs typeface="+mn-cs"/>
              </a:rPr>
              <a:t> </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18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Not finding what you need to know? Put your question in the email and </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r>
              <a:rPr kumimoji="0" lang="en-US" sz="18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we’ll help you find the answer. </a:t>
            </a:r>
          </a:p>
          <a:p>
            <a:pPr marL="0" marR="0" lvl="0" indent="0" algn="l" defTabSz="914363" rtl="0" eaLnBrk="1" fontAlgn="auto" latinLnBrk="0" hangingPunct="1">
              <a:lnSpc>
                <a:spcPct val="100000"/>
              </a:lnSpc>
              <a:spcBef>
                <a:spcPts val="0"/>
              </a:spcBef>
              <a:spcAft>
                <a:spcPts val="0"/>
              </a:spcAft>
              <a:buClrTx/>
              <a:buSzTx/>
              <a:buFont typeface="Wingdings" pitchFamily="2" charset="2"/>
              <a:buNone/>
              <a:tabLst/>
              <a:defRPr/>
            </a:pPr>
            <a:endParaRPr kumimoji="0" lang="en-US" sz="2000" b="0" i="0" u="none" strike="noStrike" kern="1200" cap="none" spc="0" normalizeH="0" baseline="0" noProof="0" dirty="0">
              <a:ln>
                <a:noFill/>
              </a:ln>
              <a:gradFill>
                <a:gsLst>
                  <a:gs pos="5417">
                    <a:schemeClr val="tx1"/>
                  </a:gs>
                  <a:gs pos="28000">
                    <a:schemeClr val="tx1"/>
                  </a:gs>
                </a:gsLst>
                <a:lin ang="5400000" scaled="0"/>
              </a:gradFill>
              <a:effectLst/>
              <a:uLnTx/>
              <a:uFillTx/>
              <a:latin typeface="Segoe UI"/>
              <a:ea typeface="+mn-ea"/>
              <a:cs typeface="+mn-cs"/>
            </a:endParaRPr>
          </a:p>
        </p:txBody>
      </p:sp>
      <p:sp>
        <p:nvSpPr>
          <p:cNvPr id="20" name="Freeform 29"/>
          <p:cNvSpPr>
            <a:spLocks noChangeAspect="1" noEditPoints="1"/>
          </p:cNvSpPr>
          <p:nvPr/>
        </p:nvSpPr>
        <p:spPr bwMode="auto">
          <a:xfrm>
            <a:off x="739284" y="5743563"/>
            <a:ext cx="480626" cy="522932"/>
          </a:xfrm>
          <a:custGeom>
            <a:avLst/>
            <a:gdLst>
              <a:gd name="T0" fmla="*/ 39 w 284"/>
              <a:gd name="T1" fmla="*/ 116 h 309"/>
              <a:gd name="T2" fmla="*/ 59 w 284"/>
              <a:gd name="T3" fmla="*/ 96 h 309"/>
              <a:gd name="T4" fmla="*/ 97 w 284"/>
              <a:gd name="T5" fmla="*/ 116 h 309"/>
              <a:gd name="T6" fmla="*/ 117 w 284"/>
              <a:gd name="T7" fmla="*/ 96 h 309"/>
              <a:gd name="T8" fmla="*/ 97 w 284"/>
              <a:gd name="T9" fmla="*/ 116 h 309"/>
              <a:gd name="T10" fmla="*/ 39 w 284"/>
              <a:gd name="T11" fmla="*/ 154 h 309"/>
              <a:gd name="T12" fmla="*/ 59 w 284"/>
              <a:gd name="T13" fmla="*/ 174 h 309"/>
              <a:gd name="T14" fmla="*/ 97 w 284"/>
              <a:gd name="T15" fmla="*/ 174 h 309"/>
              <a:gd name="T16" fmla="*/ 117 w 284"/>
              <a:gd name="T17" fmla="*/ 154 h 309"/>
              <a:gd name="T18" fmla="*/ 97 w 284"/>
              <a:gd name="T19" fmla="*/ 174 h 309"/>
              <a:gd name="T20" fmla="*/ 39 w 284"/>
              <a:gd name="T21" fmla="*/ 39 h 309"/>
              <a:gd name="T22" fmla="*/ 59 w 284"/>
              <a:gd name="T23" fmla="*/ 58 h 309"/>
              <a:gd name="T24" fmla="*/ 97 w 284"/>
              <a:gd name="T25" fmla="*/ 58 h 309"/>
              <a:gd name="T26" fmla="*/ 117 w 284"/>
              <a:gd name="T27" fmla="*/ 39 h 309"/>
              <a:gd name="T28" fmla="*/ 97 w 284"/>
              <a:gd name="T29" fmla="*/ 58 h 309"/>
              <a:gd name="T30" fmla="*/ 175 w 284"/>
              <a:gd name="T31" fmla="*/ 58 h 309"/>
              <a:gd name="T32" fmla="*/ 156 w 284"/>
              <a:gd name="T33" fmla="*/ 39 h 309"/>
              <a:gd name="T34" fmla="*/ 59 w 284"/>
              <a:gd name="T35" fmla="*/ 212 h 309"/>
              <a:gd name="T36" fmla="*/ 39 w 284"/>
              <a:gd name="T37" fmla="*/ 231 h 309"/>
              <a:gd name="T38" fmla="*/ 59 w 284"/>
              <a:gd name="T39" fmla="*/ 212 h 309"/>
              <a:gd name="T40" fmla="*/ 117 w 284"/>
              <a:gd name="T41" fmla="*/ 231 h 309"/>
              <a:gd name="T42" fmla="*/ 97 w 284"/>
              <a:gd name="T43" fmla="*/ 212 h 309"/>
              <a:gd name="T44" fmla="*/ 284 w 284"/>
              <a:gd name="T45" fmla="*/ 96 h 309"/>
              <a:gd name="T46" fmla="*/ 214 w 284"/>
              <a:gd name="T47" fmla="*/ 309 h 309"/>
              <a:gd name="T48" fmla="*/ 0 w 284"/>
              <a:gd name="T49" fmla="*/ 309 h 309"/>
              <a:gd name="T50" fmla="*/ 214 w 284"/>
              <a:gd name="T51" fmla="*/ 0 h 309"/>
              <a:gd name="T52" fmla="*/ 284 w 284"/>
              <a:gd name="T53" fmla="*/ 96 h 309"/>
              <a:gd name="T54" fmla="*/ 148 w 284"/>
              <a:gd name="T55" fmla="*/ 96 h 309"/>
              <a:gd name="T56" fmla="*/ 195 w 284"/>
              <a:gd name="T57" fmla="*/ 19 h 309"/>
              <a:gd name="T58" fmla="*/ 20 w 284"/>
              <a:gd name="T59" fmla="*/ 289 h 309"/>
              <a:gd name="T60" fmla="*/ 267 w 284"/>
              <a:gd name="T61" fmla="*/ 113 h 309"/>
              <a:gd name="T62" fmla="*/ 165 w 284"/>
              <a:gd name="T63" fmla="*/ 292 h 309"/>
              <a:gd name="T64" fmla="*/ 267 w 284"/>
              <a:gd name="T65" fmla="*/ 113 h 309"/>
              <a:gd name="T66" fmla="*/ 182 w 284"/>
              <a:gd name="T67" fmla="*/ 178 h 309"/>
              <a:gd name="T68" fmla="*/ 199 w 284"/>
              <a:gd name="T69" fmla="*/ 195 h 309"/>
              <a:gd name="T70" fmla="*/ 248 w 284"/>
              <a:gd name="T71" fmla="*/ 178 h 309"/>
              <a:gd name="T72" fmla="*/ 233 w 284"/>
              <a:gd name="T73" fmla="*/ 195 h 309"/>
              <a:gd name="T74" fmla="*/ 248 w 284"/>
              <a:gd name="T75" fmla="*/ 178 h 309"/>
              <a:gd name="T76" fmla="*/ 182 w 284"/>
              <a:gd name="T77" fmla="*/ 227 h 309"/>
              <a:gd name="T78" fmla="*/ 199 w 284"/>
              <a:gd name="T79" fmla="*/ 244 h 309"/>
              <a:gd name="T80" fmla="*/ 248 w 284"/>
              <a:gd name="T81" fmla="*/ 227 h 309"/>
              <a:gd name="T82" fmla="*/ 233 w 284"/>
              <a:gd name="T83" fmla="*/ 244 h 309"/>
              <a:gd name="T84" fmla="*/ 248 w 284"/>
              <a:gd name="T85" fmla="*/ 227 h 309"/>
              <a:gd name="T86" fmla="*/ 182 w 284"/>
              <a:gd name="T87" fmla="*/ 128 h 309"/>
              <a:gd name="T88" fmla="*/ 199 w 284"/>
              <a:gd name="T89" fmla="*/ 145 h 309"/>
              <a:gd name="T90" fmla="*/ 248 w 284"/>
              <a:gd name="T91" fmla="*/ 128 h 309"/>
              <a:gd name="T92" fmla="*/ 233 w 284"/>
              <a:gd name="T93" fmla="*/ 145 h 309"/>
              <a:gd name="T94" fmla="*/ 248 w 284"/>
              <a:gd name="T95" fmla="*/ 12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4" h="309">
                <a:moveTo>
                  <a:pt x="59" y="116"/>
                </a:moveTo>
                <a:lnTo>
                  <a:pt x="39" y="116"/>
                </a:lnTo>
                <a:lnTo>
                  <a:pt x="39" y="96"/>
                </a:lnTo>
                <a:lnTo>
                  <a:pt x="59" y="96"/>
                </a:lnTo>
                <a:lnTo>
                  <a:pt x="59" y="116"/>
                </a:lnTo>
                <a:close/>
                <a:moveTo>
                  <a:pt x="97" y="116"/>
                </a:moveTo>
                <a:lnTo>
                  <a:pt x="117" y="116"/>
                </a:lnTo>
                <a:lnTo>
                  <a:pt x="117" y="96"/>
                </a:lnTo>
                <a:lnTo>
                  <a:pt x="97" y="96"/>
                </a:lnTo>
                <a:lnTo>
                  <a:pt x="97" y="116"/>
                </a:lnTo>
                <a:close/>
                <a:moveTo>
                  <a:pt x="59" y="154"/>
                </a:moveTo>
                <a:lnTo>
                  <a:pt x="39" y="154"/>
                </a:lnTo>
                <a:lnTo>
                  <a:pt x="39" y="174"/>
                </a:lnTo>
                <a:lnTo>
                  <a:pt x="59" y="174"/>
                </a:lnTo>
                <a:lnTo>
                  <a:pt x="59" y="154"/>
                </a:lnTo>
                <a:close/>
                <a:moveTo>
                  <a:pt x="97" y="174"/>
                </a:moveTo>
                <a:lnTo>
                  <a:pt x="117" y="174"/>
                </a:lnTo>
                <a:lnTo>
                  <a:pt x="117" y="154"/>
                </a:lnTo>
                <a:lnTo>
                  <a:pt x="97" y="154"/>
                </a:lnTo>
                <a:lnTo>
                  <a:pt x="97" y="174"/>
                </a:lnTo>
                <a:close/>
                <a:moveTo>
                  <a:pt x="59" y="39"/>
                </a:moveTo>
                <a:lnTo>
                  <a:pt x="39" y="39"/>
                </a:lnTo>
                <a:lnTo>
                  <a:pt x="39" y="58"/>
                </a:lnTo>
                <a:lnTo>
                  <a:pt x="59" y="58"/>
                </a:lnTo>
                <a:lnTo>
                  <a:pt x="59" y="39"/>
                </a:lnTo>
                <a:close/>
                <a:moveTo>
                  <a:pt x="97" y="58"/>
                </a:moveTo>
                <a:lnTo>
                  <a:pt x="117" y="58"/>
                </a:lnTo>
                <a:lnTo>
                  <a:pt x="117" y="39"/>
                </a:lnTo>
                <a:lnTo>
                  <a:pt x="97" y="39"/>
                </a:lnTo>
                <a:lnTo>
                  <a:pt x="97" y="58"/>
                </a:lnTo>
                <a:close/>
                <a:moveTo>
                  <a:pt x="156" y="58"/>
                </a:moveTo>
                <a:lnTo>
                  <a:pt x="175" y="58"/>
                </a:lnTo>
                <a:lnTo>
                  <a:pt x="175" y="39"/>
                </a:lnTo>
                <a:lnTo>
                  <a:pt x="156" y="39"/>
                </a:lnTo>
                <a:lnTo>
                  <a:pt x="156" y="58"/>
                </a:lnTo>
                <a:close/>
                <a:moveTo>
                  <a:pt x="59" y="212"/>
                </a:moveTo>
                <a:lnTo>
                  <a:pt x="39" y="212"/>
                </a:lnTo>
                <a:lnTo>
                  <a:pt x="39" y="231"/>
                </a:lnTo>
                <a:lnTo>
                  <a:pt x="59" y="231"/>
                </a:lnTo>
                <a:lnTo>
                  <a:pt x="59" y="212"/>
                </a:lnTo>
                <a:close/>
                <a:moveTo>
                  <a:pt x="97" y="231"/>
                </a:moveTo>
                <a:lnTo>
                  <a:pt x="117" y="231"/>
                </a:lnTo>
                <a:lnTo>
                  <a:pt x="117" y="212"/>
                </a:lnTo>
                <a:lnTo>
                  <a:pt x="97" y="212"/>
                </a:lnTo>
                <a:lnTo>
                  <a:pt x="97" y="231"/>
                </a:lnTo>
                <a:close/>
                <a:moveTo>
                  <a:pt x="284" y="96"/>
                </a:moveTo>
                <a:lnTo>
                  <a:pt x="284" y="309"/>
                </a:lnTo>
                <a:lnTo>
                  <a:pt x="214" y="309"/>
                </a:lnTo>
                <a:lnTo>
                  <a:pt x="148" y="309"/>
                </a:lnTo>
                <a:lnTo>
                  <a:pt x="0" y="309"/>
                </a:lnTo>
                <a:lnTo>
                  <a:pt x="0" y="0"/>
                </a:lnTo>
                <a:lnTo>
                  <a:pt x="214" y="0"/>
                </a:lnTo>
                <a:lnTo>
                  <a:pt x="214" y="96"/>
                </a:lnTo>
                <a:lnTo>
                  <a:pt x="284" y="96"/>
                </a:lnTo>
                <a:close/>
                <a:moveTo>
                  <a:pt x="148" y="289"/>
                </a:moveTo>
                <a:lnTo>
                  <a:pt x="148" y="96"/>
                </a:lnTo>
                <a:lnTo>
                  <a:pt x="195" y="96"/>
                </a:lnTo>
                <a:lnTo>
                  <a:pt x="195" y="19"/>
                </a:lnTo>
                <a:lnTo>
                  <a:pt x="20" y="19"/>
                </a:lnTo>
                <a:lnTo>
                  <a:pt x="20" y="289"/>
                </a:lnTo>
                <a:lnTo>
                  <a:pt x="148" y="289"/>
                </a:lnTo>
                <a:close/>
                <a:moveTo>
                  <a:pt x="267" y="113"/>
                </a:moveTo>
                <a:lnTo>
                  <a:pt x="165" y="113"/>
                </a:lnTo>
                <a:lnTo>
                  <a:pt x="165" y="292"/>
                </a:lnTo>
                <a:lnTo>
                  <a:pt x="267" y="292"/>
                </a:lnTo>
                <a:lnTo>
                  <a:pt x="267" y="113"/>
                </a:lnTo>
                <a:close/>
                <a:moveTo>
                  <a:pt x="199" y="178"/>
                </a:moveTo>
                <a:lnTo>
                  <a:pt x="182" y="178"/>
                </a:lnTo>
                <a:lnTo>
                  <a:pt x="182" y="195"/>
                </a:lnTo>
                <a:lnTo>
                  <a:pt x="199" y="195"/>
                </a:lnTo>
                <a:lnTo>
                  <a:pt x="199" y="178"/>
                </a:lnTo>
                <a:close/>
                <a:moveTo>
                  <a:pt x="248" y="178"/>
                </a:moveTo>
                <a:lnTo>
                  <a:pt x="233" y="178"/>
                </a:lnTo>
                <a:lnTo>
                  <a:pt x="233" y="195"/>
                </a:lnTo>
                <a:lnTo>
                  <a:pt x="248" y="195"/>
                </a:lnTo>
                <a:lnTo>
                  <a:pt x="248" y="178"/>
                </a:lnTo>
                <a:close/>
                <a:moveTo>
                  <a:pt x="199" y="227"/>
                </a:moveTo>
                <a:lnTo>
                  <a:pt x="182" y="227"/>
                </a:lnTo>
                <a:lnTo>
                  <a:pt x="182" y="244"/>
                </a:lnTo>
                <a:lnTo>
                  <a:pt x="199" y="244"/>
                </a:lnTo>
                <a:lnTo>
                  <a:pt x="199" y="227"/>
                </a:lnTo>
                <a:close/>
                <a:moveTo>
                  <a:pt x="248" y="227"/>
                </a:moveTo>
                <a:lnTo>
                  <a:pt x="233" y="227"/>
                </a:lnTo>
                <a:lnTo>
                  <a:pt x="233" y="244"/>
                </a:lnTo>
                <a:lnTo>
                  <a:pt x="248" y="244"/>
                </a:lnTo>
                <a:lnTo>
                  <a:pt x="248" y="227"/>
                </a:lnTo>
                <a:close/>
                <a:moveTo>
                  <a:pt x="199" y="128"/>
                </a:moveTo>
                <a:lnTo>
                  <a:pt x="182" y="128"/>
                </a:lnTo>
                <a:lnTo>
                  <a:pt x="182" y="145"/>
                </a:lnTo>
                <a:lnTo>
                  <a:pt x="199" y="145"/>
                </a:lnTo>
                <a:lnTo>
                  <a:pt x="199" y="128"/>
                </a:lnTo>
                <a:close/>
                <a:moveTo>
                  <a:pt x="248" y="128"/>
                </a:moveTo>
                <a:lnTo>
                  <a:pt x="233" y="128"/>
                </a:lnTo>
                <a:lnTo>
                  <a:pt x="233" y="145"/>
                </a:lnTo>
                <a:lnTo>
                  <a:pt x="248" y="145"/>
                </a:lnTo>
                <a:lnTo>
                  <a:pt x="248" y="128"/>
                </a:ln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84"/>
          <p:cNvSpPr>
            <a:spLocks noChangeAspect="1" noEditPoints="1"/>
          </p:cNvSpPr>
          <p:nvPr/>
        </p:nvSpPr>
        <p:spPr bwMode="auto">
          <a:xfrm>
            <a:off x="613688" y="2011659"/>
            <a:ext cx="655544" cy="646879"/>
          </a:xfrm>
          <a:custGeom>
            <a:avLst/>
            <a:gdLst>
              <a:gd name="T0" fmla="*/ 87 w 96"/>
              <a:gd name="T1" fmla="*/ 53 h 95"/>
              <a:gd name="T2" fmla="*/ 85 w 96"/>
              <a:gd name="T3" fmla="*/ 45 h 95"/>
              <a:gd name="T4" fmla="*/ 72 w 96"/>
              <a:gd name="T5" fmla="*/ 44 h 95"/>
              <a:gd name="T6" fmla="*/ 64 w 96"/>
              <a:gd name="T7" fmla="*/ 39 h 95"/>
              <a:gd name="T8" fmla="*/ 54 w 96"/>
              <a:gd name="T9" fmla="*/ 48 h 95"/>
              <a:gd name="T10" fmla="*/ 45 w 96"/>
              <a:gd name="T11" fmla="*/ 50 h 95"/>
              <a:gd name="T12" fmla="*/ 44 w 96"/>
              <a:gd name="T13" fmla="*/ 63 h 95"/>
              <a:gd name="T14" fmla="*/ 40 w 96"/>
              <a:gd name="T15" fmla="*/ 71 h 95"/>
              <a:gd name="T16" fmla="*/ 48 w 96"/>
              <a:gd name="T17" fmla="*/ 81 h 95"/>
              <a:gd name="T18" fmla="*/ 51 w 96"/>
              <a:gd name="T19" fmla="*/ 90 h 95"/>
              <a:gd name="T20" fmla="*/ 64 w 96"/>
              <a:gd name="T21" fmla="*/ 91 h 95"/>
              <a:gd name="T22" fmla="*/ 72 w 96"/>
              <a:gd name="T23" fmla="*/ 95 h 95"/>
              <a:gd name="T24" fmla="*/ 81 w 96"/>
              <a:gd name="T25" fmla="*/ 87 h 95"/>
              <a:gd name="T26" fmla="*/ 90 w 96"/>
              <a:gd name="T27" fmla="*/ 84 h 95"/>
              <a:gd name="T28" fmla="*/ 91 w 96"/>
              <a:gd name="T29" fmla="*/ 71 h 95"/>
              <a:gd name="T30" fmla="*/ 96 w 96"/>
              <a:gd name="T31" fmla="*/ 63 h 95"/>
              <a:gd name="T32" fmla="*/ 68 w 96"/>
              <a:gd name="T33" fmla="*/ 83 h 95"/>
              <a:gd name="T34" fmla="*/ 68 w 96"/>
              <a:gd name="T35" fmla="*/ 51 h 95"/>
              <a:gd name="T36" fmla="*/ 68 w 96"/>
              <a:gd name="T37" fmla="*/ 83 h 95"/>
              <a:gd name="T38" fmla="*/ 40 w 96"/>
              <a:gd name="T39" fmla="*/ 7 h 95"/>
              <a:gd name="T40" fmla="*/ 35 w 96"/>
              <a:gd name="T41" fmla="*/ 0 h 95"/>
              <a:gd name="T42" fmla="*/ 22 w 96"/>
              <a:gd name="T43" fmla="*/ 4 h 95"/>
              <a:gd name="T44" fmla="*/ 13 w 96"/>
              <a:gd name="T45" fmla="*/ 3 h 95"/>
              <a:gd name="T46" fmla="*/ 7 w 96"/>
              <a:gd name="T47" fmla="*/ 14 h 95"/>
              <a:gd name="T48" fmla="*/ 0 w 96"/>
              <a:gd name="T49" fmla="*/ 20 h 95"/>
              <a:gd name="T50" fmla="*/ 4 w 96"/>
              <a:gd name="T51" fmla="*/ 33 h 95"/>
              <a:gd name="T52" fmla="*/ 3 w 96"/>
              <a:gd name="T53" fmla="*/ 42 h 95"/>
              <a:gd name="T54" fmla="*/ 15 w 96"/>
              <a:gd name="T55" fmla="*/ 47 h 95"/>
              <a:gd name="T56" fmla="*/ 21 w 96"/>
              <a:gd name="T57" fmla="*/ 55 h 95"/>
              <a:gd name="T58" fmla="*/ 33 w 96"/>
              <a:gd name="T59" fmla="*/ 51 h 95"/>
              <a:gd name="T60" fmla="*/ 42 w 96"/>
              <a:gd name="T61" fmla="*/ 52 h 95"/>
              <a:gd name="T62" fmla="*/ 48 w 96"/>
              <a:gd name="T63" fmla="*/ 40 h 95"/>
              <a:gd name="T64" fmla="*/ 55 w 96"/>
              <a:gd name="T65" fmla="*/ 34 h 95"/>
              <a:gd name="T66" fmla="*/ 51 w 96"/>
              <a:gd name="T67" fmla="*/ 22 h 95"/>
              <a:gd name="T68" fmla="*/ 52 w 96"/>
              <a:gd name="T69" fmla="*/ 13 h 95"/>
              <a:gd name="T70" fmla="*/ 34 w 96"/>
              <a:gd name="T71" fmla="*/ 42 h 95"/>
              <a:gd name="T72" fmla="*/ 21 w 96"/>
              <a:gd name="T73" fmla="*/ 12 h 95"/>
              <a:gd name="T74" fmla="*/ 34 w 96"/>
              <a:gd name="T75" fmla="*/ 4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5">
                <a:moveTo>
                  <a:pt x="91" y="63"/>
                </a:moveTo>
                <a:cubicBezTo>
                  <a:pt x="91" y="60"/>
                  <a:pt x="89" y="56"/>
                  <a:pt x="87" y="53"/>
                </a:cubicBezTo>
                <a:cubicBezTo>
                  <a:pt x="90" y="50"/>
                  <a:pt x="90" y="50"/>
                  <a:pt x="90" y="50"/>
                </a:cubicBezTo>
                <a:cubicBezTo>
                  <a:pt x="85" y="45"/>
                  <a:pt x="85" y="45"/>
                  <a:pt x="85" y="45"/>
                </a:cubicBezTo>
                <a:cubicBezTo>
                  <a:pt x="81" y="48"/>
                  <a:pt x="81" y="48"/>
                  <a:pt x="81" y="48"/>
                </a:cubicBezTo>
                <a:cubicBezTo>
                  <a:pt x="79" y="46"/>
                  <a:pt x="75" y="44"/>
                  <a:pt x="72" y="44"/>
                </a:cubicBezTo>
                <a:cubicBezTo>
                  <a:pt x="72" y="39"/>
                  <a:pt x="72" y="39"/>
                  <a:pt x="72" y="39"/>
                </a:cubicBezTo>
                <a:cubicBezTo>
                  <a:pt x="64" y="39"/>
                  <a:pt x="64" y="39"/>
                  <a:pt x="64" y="39"/>
                </a:cubicBezTo>
                <a:cubicBezTo>
                  <a:pt x="64" y="44"/>
                  <a:pt x="64" y="44"/>
                  <a:pt x="64" y="44"/>
                </a:cubicBezTo>
                <a:cubicBezTo>
                  <a:pt x="60" y="44"/>
                  <a:pt x="57" y="46"/>
                  <a:pt x="54" y="48"/>
                </a:cubicBezTo>
                <a:cubicBezTo>
                  <a:pt x="51" y="45"/>
                  <a:pt x="51" y="45"/>
                  <a:pt x="51" y="45"/>
                </a:cubicBezTo>
                <a:cubicBezTo>
                  <a:pt x="45" y="50"/>
                  <a:pt x="45" y="50"/>
                  <a:pt x="45" y="50"/>
                </a:cubicBezTo>
                <a:cubicBezTo>
                  <a:pt x="48" y="53"/>
                  <a:pt x="48" y="53"/>
                  <a:pt x="48" y="53"/>
                </a:cubicBezTo>
                <a:cubicBezTo>
                  <a:pt x="46" y="56"/>
                  <a:pt x="45" y="60"/>
                  <a:pt x="44" y="63"/>
                </a:cubicBezTo>
                <a:cubicBezTo>
                  <a:pt x="40" y="63"/>
                  <a:pt x="40" y="63"/>
                  <a:pt x="40" y="63"/>
                </a:cubicBezTo>
                <a:cubicBezTo>
                  <a:pt x="40" y="71"/>
                  <a:pt x="40" y="71"/>
                  <a:pt x="40" y="71"/>
                </a:cubicBezTo>
                <a:cubicBezTo>
                  <a:pt x="44" y="71"/>
                  <a:pt x="44" y="71"/>
                  <a:pt x="44" y="71"/>
                </a:cubicBezTo>
                <a:cubicBezTo>
                  <a:pt x="45" y="75"/>
                  <a:pt x="46" y="78"/>
                  <a:pt x="48" y="81"/>
                </a:cubicBezTo>
                <a:cubicBezTo>
                  <a:pt x="45" y="84"/>
                  <a:pt x="45" y="84"/>
                  <a:pt x="45" y="84"/>
                </a:cubicBezTo>
                <a:cubicBezTo>
                  <a:pt x="51" y="90"/>
                  <a:pt x="51" y="90"/>
                  <a:pt x="51" y="90"/>
                </a:cubicBezTo>
                <a:cubicBezTo>
                  <a:pt x="54" y="87"/>
                  <a:pt x="54" y="87"/>
                  <a:pt x="54" y="87"/>
                </a:cubicBezTo>
                <a:cubicBezTo>
                  <a:pt x="57" y="89"/>
                  <a:pt x="60" y="90"/>
                  <a:pt x="64" y="91"/>
                </a:cubicBezTo>
                <a:cubicBezTo>
                  <a:pt x="64" y="95"/>
                  <a:pt x="64" y="95"/>
                  <a:pt x="64" y="95"/>
                </a:cubicBezTo>
                <a:cubicBezTo>
                  <a:pt x="72" y="95"/>
                  <a:pt x="72" y="95"/>
                  <a:pt x="72" y="95"/>
                </a:cubicBezTo>
                <a:cubicBezTo>
                  <a:pt x="72" y="91"/>
                  <a:pt x="72" y="91"/>
                  <a:pt x="72" y="91"/>
                </a:cubicBezTo>
                <a:cubicBezTo>
                  <a:pt x="75" y="90"/>
                  <a:pt x="79" y="89"/>
                  <a:pt x="81" y="87"/>
                </a:cubicBezTo>
                <a:cubicBezTo>
                  <a:pt x="85" y="90"/>
                  <a:pt x="85" y="90"/>
                  <a:pt x="85" y="90"/>
                </a:cubicBezTo>
                <a:cubicBezTo>
                  <a:pt x="90" y="84"/>
                  <a:pt x="90" y="84"/>
                  <a:pt x="90" y="84"/>
                </a:cubicBezTo>
                <a:cubicBezTo>
                  <a:pt x="87" y="81"/>
                  <a:pt x="87" y="81"/>
                  <a:pt x="87" y="81"/>
                </a:cubicBezTo>
                <a:cubicBezTo>
                  <a:pt x="89" y="78"/>
                  <a:pt x="91" y="75"/>
                  <a:pt x="91" y="71"/>
                </a:cubicBezTo>
                <a:cubicBezTo>
                  <a:pt x="96" y="71"/>
                  <a:pt x="96" y="71"/>
                  <a:pt x="96" y="71"/>
                </a:cubicBezTo>
                <a:cubicBezTo>
                  <a:pt x="96" y="63"/>
                  <a:pt x="96" y="63"/>
                  <a:pt x="96" y="63"/>
                </a:cubicBezTo>
                <a:lnTo>
                  <a:pt x="91" y="63"/>
                </a:lnTo>
                <a:close/>
                <a:moveTo>
                  <a:pt x="68" y="83"/>
                </a:moveTo>
                <a:cubicBezTo>
                  <a:pt x="59" y="83"/>
                  <a:pt x="52" y="76"/>
                  <a:pt x="52" y="67"/>
                </a:cubicBezTo>
                <a:cubicBezTo>
                  <a:pt x="52" y="58"/>
                  <a:pt x="59" y="51"/>
                  <a:pt x="68" y="51"/>
                </a:cubicBezTo>
                <a:cubicBezTo>
                  <a:pt x="76" y="51"/>
                  <a:pt x="84" y="58"/>
                  <a:pt x="84" y="67"/>
                </a:cubicBezTo>
                <a:cubicBezTo>
                  <a:pt x="84" y="76"/>
                  <a:pt x="76" y="83"/>
                  <a:pt x="68" y="83"/>
                </a:cubicBezTo>
                <a:close/>
                <a:moveTo>
                  <a:pt x="48" y="14"/>
                </a:moveTo>
                <a:cubicBezTo>
                  <a:pt x="46" y="11"/>
                  <a:pt x="43" y="9"/>
                  <a:pt x="40" y="7"/>
                </a:cubicBezTo>
                <a:cubicBezTo>
                  <a:pt x="42" y="3"/>
                  <a:pt x="42" y="3"/>
                  <a:pt x="42" y="3"/>
                </a:cubicBezTo>
                <a:cubicBezTo>
                  <a:pt x="35" y="0"/>
                  <a:pt x="35" y="0"/>
                  <a:pt x="35" y="0"/>
                </a:cubicBezTo>
                <a:cubicBezTo>
                  <a:pt x="33" y="4"/>
                  <a:pt x="33" y="4"/>
                  <a:pt x="33" y="4"/>
                </a:cubicBezTo>
                <a:cubicBezTo>
                  <a:pt x="30" y="3"/>
                  <a:pt x="26" y="3"/>
                  <a:pt x="22" y="4"/>
                </a:cubicBezTo>
                <a:cubicBezTo>
                  <a:pt x="21" y="0"/>
                  <a:pt x="21" y="0"/>
                  <a:pt x="21" y="0"/>
                </a:cubicBezTo>
                <a:cubicBezTo>
                  <a:pt x="13" y="3"/>
                  <a:pt x="13" y="3"/>
                  <a:pt x="13" y="3"/>
                </a:cubicBezTo>
                <a:cubicBezTo>
                  <a:pt x="15" y="7"/>
                  <a:pt x="15" y="7"/>
                  <a:pt x="15" y="7"/>
                </a:cubicBezTo>
                <a:cubicBezTo>
                  <a:pt x="12" y="9"/>
                  <a:pt x="9" y="11"/>
                  <a:pt x="7" y="14"/>
                </a:cubicBezTo>
                <a:cubicBezTo>
                  <a:pt x="3" y="13"/>
                  <a:pt x="3" y="13"/>
                  <a:pt x="3" y="13"/>
                </a:cubicBezTo>
                <a:cubicBezTo>
                  <a:pt x="0" y="20"/>
                  <a:pt x="0" y="20"/>
                  <a:pt x="0" y="20"/>
                </a:cubicBezTo>
                <a:cubicBezTo>
                  <a:pt x="4" y="22"/>
                  <a:pt x="4" y="22"/>
                  <a:pt x="4" y="22"/>
                </a:cubicBezTo>
                <a:cubicBezTo>
                  <a:pt x="3" y="25"/>
                  <a:pt x="3" y="29"/>
                  <a:pt x="4" y="33"/>
                </a:cubicBezTo>
                <a:cubicBezTo>
                  <a:pt x="0" y="34"/>
                  <a:pt x="0" y="34"/>
                  <a:pt x="0" y="34"/>
                </a:cubicBezTo>
                <a:cubicBezTo>
                  <a:pt x="3" y="42"/>
                  <a:pt x="3" y="42"/>
                  <a:pt x="3" y="42"/>
                </a:cubicBezTo>
                <a:cubicBezTo>
                  <a:pt x="7" y="40"/>
                  <a:pt x="7" y="40"/>
                  <a:pt x="7" y="40"/>
                </a:cubicBezTo>
                <a:cubicBezTo>
                  <a:pt x="9" y="43"/>
                  <a:pt x="12" y="46"/>
                  <a:pt x="15" y="47"/>
                </a:cubicBezTo>
                <a:cubicBezTo>
                  <a:pt x="13" y="52"/>
                  <a:pt x="13" y="52"/>
                  <a:pt x="13" y="52"/>
                </a:cubicBezTo>
                <a:cubicBezTo>
                  <a:pt x="21" y="55"/>
                  <a:pt x="21" y="55"/>
                  <a:pt x="21" y="55"/>
                </a:cubicBezTo>
                <a:cubicBezTo>
                  <a:pt x="22" y="51"/>
                  <a:pt x="22" y="51"/>
                  <a:pt x="22" y="51"/>
                </a:cubicBezTo>
                <a:cubicBezTo>
                  <a:pt x="26" y="51"/>
                  <a:pt x="29" y="51"/>
                  <a:pt x="33" y="51"/>
                </a:cubicBezTo>
                <a:cubicBezTo>
                  <a:pt x="35" y="55"/>
                  <a:pt x="35" y="55"/>
                  <a:pt x="35" y="55"/>
                </a:cubicBezTo>
                <a:cubicBezTo>
                  <a:pt x="42" y="52"/>
                  <a:pt x="42" y="52"/>
                  <a:pt x="42" y="52"/>
                </a:cubicBezTo>
                <a:cubicBezTo>
                  <a:pt x="40" y="47"/>
                  <a:pt x="40" y="47"/>
                  <a:pt x="40" y="47"/>
                </a:cubicBezTo>
                <a:cubicBezTo>
                  <a:pt x="43" y="46"/>
                  <a:pt x="46" y="43"/>
                  <a:pt x="48" y="40"/>
                </a:cubicBezTo>
                <a:cubicBezTo>
                  <a:pt x="52" y="42"/>
                  <a:pt x="52" y="42"/>
                  <a:pt x="52" y="42"/>
                </a:cubicBezTo>
                <a:cubicBezTo>
                  <a:pt x="55" y="34"/>
                  <a:pt x="55" y="34"/>
                  <a:pt x="55" y="34"/>
                </a:cubicBezTo>
                <a:cubicBezTo>
                  <a:pt x="51" y="33"/>
                  <a:pt x="51" y="33"/>
                  <a:pt x="51" y="33"/>
                </a:cubicBezTo>
                <a:cubicBezTo>
                  <a:pt x="52" y="29"/>
                  <a:pt x="52" y="25"/>
                  <a:pt x="51" y="22"/>
                </a:cubicBezTo>
                <a:cubicBezTo>
                  <a:pt x="55" y="20"/>
                  <a:pt x="55" y="20"/>
                  <a:pt x="55" y="20"/>
                </a:cubicBezTo>
                <a:cubicBezTo>
                  <a:pt x="52" y="13"/>
                  <a:pt x="52" y="13"/>
                  <a:pt x="52" y="13"/>
                </a:cubicBezTo>
                <a:lnTo>
                  <a:pt x="48" y="14"/>
                </a:lnTo>
                <a:close/>
                <a:moveTo>
                  <a:pt x="34" y="42"/>
                </a:moveTo>
                <a:cubicBezTo>
                  <a:pt x="26" y="45"/>
                  <a:pt x="16" y="41"/>
                  <a:pt x="13" y="33"/>
                </a:cubicBezTo>
                <a:cubicBezTo>
                  <a:pt x="9" y="25"/>
                  <a:pt x="13" y="16"/>
                  <a:pt x="21" y="12"/>
                </a:cubicBezTo>
                <a:cubicBezTo>
                  <a:pt x="30" y="9"/>
                  <a:pt x="39" y="13"/>
                  <a:pt x="42" y="21"/>
                </a:cubicBezTo>
                <a:cubicBezTo>
                  <a:pt x="46" y="29"/>
                  <a:pt x="42" y="39"/>
                  <a:pt x="34" y="42"/>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 name="Freeform 234"/>
          <p:cNvSpPr>
            <a:spLocks noEditPoints="1"/>
          </p:cNvSpPr>
          <p:nvPr/>
        </p:nvSpPr>
        <p:spPr bwMode="auto">
          <a:xfrm>
            <a:off x="739284" y="3817975"/>
            <a:ext cx="443668" cy="609600"/>
          </a:xfrm>
          <a:custGeom>
            <a:avLst/>
            <a:gdLst>
              <a:gd name="T0" fmla="*/ 66 w 90"/>
              <a:gd name="T1" fmla="*/ 121 h 152"/>
              <a:gd name="T2" fmla="*/ 24 w 90"/>
              <a:gd name="T3" fmla="*/ 121 h 152"/>
              <a:gd name="T4" fmla="*/ 24 w 90"/>
              <a:gd name="T5" fmla="*/ 113 h 152"/>
              <a:gd name="T6" fmla="*/ 66 w 90"/>
              <a:gd name="T7" fmla="*/ 113 h 152"/>
              <a:gd name="T8" fmla="*/ 66 w 90"/>
              <a:gd name="T9" fmla="*/ 121 h 152"/>
              <a:gd name="T10" fmla="*/ 66 w 90"/>
              <a:gd name="T11" fmla="*/ 129 h 152"/>
              <a:gd name="T12" fmla="*/ 24 w 90"/>
              <a:gd name="T13" fmla="*/ 129 h 152"/>
              <a:gd name="T14" fmla="*/ 24 w 90"/>
              <a:gd name="T15" fmla="*/ 137 h 152"/>
              <a:gd name="T16" fmla="*/ 66 w 90"/>
              <a:gd name="T17" fmla="*/ 137 h 152"/>
              <a:gd name="T18" fmla="*/ 66 w 90"/>
              <a:gd name="T19" fmla="*/ 129 h 152"/>
              <a:gd name="T20" fmla="*/ 61 w 90"/>
              <a:gd name="T21" fmla="*/ 152 h 152"/>
              <a:gd name="T22" fmla="*/ 61 w 90"/>
              <a:gd name="T23" fmla="*/ 144 h 152"/>
              <a:gd name="T24" fmla="*/ 29 w 90"/>
              <a:gd name="T25" fmla="*/ 144 h 152"/>
              <a:gd name="T26" fmla="*/ 29 w 90"/>
              <a:gd name="T27" fmla="*/ 152 h 152"/>
              <a:gd name="T28" fmla="*/ 61 w 90"/>
              <a:gd name="T29" fmla="*/ 152 h 152"/>
              <a:gd name="T30" fmla="*/ 69 w 90"/>
              <a:gd name="T31" fmla="*/ 104 h 152"/>
              <a:gd name="T32" fmla="*/ 20 w 90"/>
              <a:gd name="T33" fmla="*/ 104 h 152"/>
              <a:gd name="T34" fmla="*/ 20 w 90"/>
              <a:gd name="T35" fmla="*/ 100 h 152"/>
              <a:gd name="T36" fmla="*/ 9 w 90"/>
              <a:gd name="T37" fmla="*/ 72 h 152"/>
              <a:gd name="T38" fmla="*/ 12 w 90"/>
              <a:gd name="T39" fmla="*/ 70 h 152"/>
              <a:gd name="T40" fmla="*/ 9 w 90"/>
              <a:gd name="T41" fmla="*/ 72 h 152"/>
              <a:gd name="T42" fmla="*/ 0 w 90"/>
              <a:gd name="T43" fmla="*/ 45 h 152"/>
              <a:gd name="T44" fmla="*/ 45 w 90"/>
              <a:gd name="T45" fmla="*/ 0 h 152"/>
              <a:gd name="T46" fmla="*/ 90 w 90"/>
              <a:gd name="T47" fmla="*/ 45 h 152"/>
              <a:gd name="T48" fmla="*/ 81 w 90"/>
              <a:gd name="T49" fmla="*/ 72 h 152"/>
              <a:gd name="T50" fmla="*/ 79 w 90"/>
              <a:gd name="T51" fmla="*/ 74 h 152"/>
              <a:gd name="T52" fmla="*/ 70 w 90"/>
              <a:gd name="T53" fmla="*/ 100 h 152"/>
              <a:gd name="T54" fmla="*/ 69 w 90"/>
              <a:gd name="T55" fmla="*/ 104 h 152"/>
              <a:gd name="T56" fmla="*/ 62 w 90"/>
              <a:gd name="T57" fmla="*/ 96 h 152"/>
              <a:gd name="T58" fmla="*/ 75 w 90"/>
              <a:gd name="T59" fmla="*/ 67 h 152"/>
              <a:gd name="T60" fmla="*/ 75 w 90"/>
              <a:gd name="T61" fmla="*/ 67 h 152"/>
              <a:gd name="T62" fmla="*/ 82 w 90"/>
              <a:gd name="T63" fmla="*/ 45 h 152"/>
              <a:gd name="T64" fmla="*/ 45 w 90"/>
              <a:gd name="T65" fmla="*/ 8 h 152"/>
              <a:gd name="T66" fmla="*/ 8 w 90"/>
              <a:gd name="T67" fmla="*/ 45 h 152"/>
              <a:gd name="T68" fmla="*/ 15 w 90"/>
              <a:gd name="T69" fmla="*/ 67 h 152"/>
              <a:gd name="T70" fmla="*/ 15 w 90"/>
              <a:gd name="T71" fmla="*/ 67 h 152"/>
              <a:gd name="T72" fmla="*/ 27 w 90"/>
              <a:gd name="T73" fmla="*/ 96 h 152"/>
              <a:gd name="T74" fmla="*/ 62 w 90"/>
              <a:gd name="T7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152">
                <a:moveTo>
                  <a:pt x="66" y="121"/>
                </a:moveTo>
                <a:cubicBezTo>
                  <a:pt x="24" y="121"/>
                  <a:pt x="24" y="121"/>
                  <a:pt x="24" y="121"/>
                </a:cubicBezTo>
                <a:cubicBezTo>
                  <a:pt x="24" y="113"/>
                  <a:pt x="24" y="113"/>
                  <a:pt x="24" y="113"/>
                </a:cubicBezTo>
                <a:cubicBezTo>
                  <a:pt x="66" y="113"/>
                  <a:pt x="66" y="113"/>
                  <a:pt x="66" y="113"/>
                </a:cubicBezTo>
                <a:lnTo>
                  <a:pt x="66" y="121"/>
                </a:lnTo>
                <a:close/>
                <a:moveTo>
                  <a:pt x="66" y="129"/>
                </a:moveTo>
                <a:cubicBezTo>
                  <a:pt x="24" y="129"/>
                  <a:pt x="24" y="129"/>
                  <a:pt x="24" y="129"/>
                </a:cubicBezTo>
                <a:cubicBezTo>
                  <a:pt x="24" y="137"/>
                  <a:pt x="24" y="137"/>
                  <a:pt x="24" y="137"/>
                </a:cubicBezTo>
                <a:cubicBezTo>
                  <a:pt x="66" y="137"/>
                  <a:pt x="66" y="137"/>
                  <a:pt x="66" y="137"/>
                </a:cubicBezTo>
                <a:lnTo>
                  <a:pt x="66" y="129"/>
                </a:lnTo>
                <a:close/>
                <a:moveTo>
                  <a:pt x="61" y="152"/>
                </a:moveTo>
                <a:cubicBezTo>
                  <a:pt x="61" y="144"/>
                  <a:pt x="61" y="144"/>
                  <a:pt x="61" y="144"/>
                </a:cubicBezTo>
                <a:cubicBezTo>
                  <a:pt x="29" y="144"/>
                  <a:pt x="29" y="144"/>
                  <a:pt x="29" y="144"/>
                </a:cubicBezTo>
                <a:cubicBezTo>
                  <a:pt x="29" y="152"/>
                  <a:pt x="29" y="152"/>
                  <a:pt x="29" y="152"/>
                </a:cubicBezTo>
                <a:lnTo>
                  <a:pt x="61" y="152"/>
                </a:lnTo>
                <a:close/>
                <a:moveTo>
                  <a:pt x="69" y="104"/>
                </a:moveTo>
                <a:cubicBezTo>
                  <a:pt x="20" y="104"/>
                  <a:pt x="20" y="104"/>
                  <a:pt x="20" y="104"/>
                </a:cubicBezTo>
                <a:cubicBezTo>
                  <a:pt x="20" y="100"/>
                  <a:pt x="20" y="100"/>
                  <a:pt x="20" y="100"/>
                </a:cubicBezTo>
                <a:cubicBezTo>
                  <a:pt x="20" y="100"/>
                  <a:pt x="19" y="85"/>
                  <a:pt x="9" y="72"/>
                </a:cubicBezTo>
                <a:cubicBezTo>
                  <a:pt x="12" y="70"/>
                  <a:pt x="12" y="70"/>
                  <a:pt x="12" y="70"/>
                </a:cubicBezTo>
                <a:cubicBezTo>
                  <a:pt x="9" y="72"/>
                  <a:pt x="9" y="72"/>
                  <a:pt x="9" y="72"/>
                </a:cubicBezTo>
                <a:cubicBezTo>
                  <a:pt x="3" y="64"/>
                  <a:pt x="0" y="55"/>
                  <a:pt x="0" y="45"/>
                </a:cubicBezTo>
                <a:cubicBezTo>
                  <a:pt x="0" y="21"/>
                  <a:pt x="20" y="0"/>
                  <a:pt x="45" y="0"/>
                </a:cubicBezTo>
                <a:cubicBezTo>
                  <a:pt x="70" y="0"/>
                  <a:pt x="90" y="21"/>
                  <a:pt x="90" y="45"/>
                </a:cubicBezTo>
                <a:cubicBezTo>
                  <a:pt x="90" y="55"/>
                  <a:pt x="87" y="64"/>
                  <a:pt x="81" y="72"/>
                </a:cubicBezTo>
                <a:cubicBezTo>
                  <a:pt x="79" y="74"/>
                  <a:pt x="79" y="74"/>
                  <a:pt x="79" y="74"/>
                </a:cubicBezTo>
                <a:cubicBezTo>
                  <a:pt x="71" y="87"/>
                  <a:pt x="70" y="100"/>
                  <a:pt x="70" y="100"/>
                </a:cubicBezTo>
                <a:lnTo>
                  <a:pt x="69" y="104"/>
                </a:lnTo>
                <a:close/>
                <a:moveTo>
                  <a:pt x="62" y="96"/>
                </a:moveTo>
                <a:cubicBezTo>
                  <a:pt x="63" y="90"/>
                  <a:pt x="66" y="78"/>
                  <a:pt x="75" y="67"/>
                </a:cubicBezTo>
                <a:cubicBezTo>
                  <a:pt x="75" y="67"/>
                  <a:pt x="75" y="67"/>
                  <a:pt x="75" y="67"/>
                </a:cubicBezTo>
                <a:cubicBezTo>
                  <a:pt x="79" y="61"/>
                  <a:pt x="82" y="53"/>
                  <a:pt x="82" y="45"/>
                </a:cubicBezTo>
                <a:cubicBezTo>
                  <a:pt x="82" y="25"/>
                  <a:pt x="65" y="8"/>
                  <a:pt x="45" y="8"/>
                </a:cubicBezTo>
                <a:cubicBezTo>
                  <a:pt x="24" y="8"/>
                  <a:pt x="8" y="25"/>
                  <a:pt x="8" y="45"/>
                </a:cubicBezTo>
                <a:cubicBezTo>
                  <a:pt x="8" y="53"/>
                  <a:pt x="10" y="61"/>
                  <a:pt x="15" y="67"/>
                </a:cubicBezTo>
                <a:cubicBezTo>
                  <a:pt x="15" y="67"/>
                  <a:pt x="15" y="67"/>
                  <a:pt x="15" y="67"/>
                </a:cubicBezTo>
                <a:cubicBezTo>
                  <a:pt x="23" y="78"/>
                  <a:pt x="26" y="90"/>
                  <a:pt x="27" y="96"/>
                </a:cubicBezTo>
                <a:lnTo>
                  <a:pt x="62" y="96"/>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 name="Rectangle 22"/>
          <p:cNvSpPr/>
          <p:nvPr/>
        </p:nvSpPr>
        <p:spPr bwMode="auto">
          <a:xfrm>
            <a:off x="271354" y="5331066"/>
            <a:ext cx="1408231" cy="13256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5" name="Freeform 14"/>
          <p:cNvSpPr>
            <a:spLocks noChangeAspect="1" noEditPoints="1"/>
          </p:cNvSpPr>
          <p:nvPr/>
        </p:nvSpPr>
        <p:spPr bwMode="auto">
          <a:xfrm>
            <a:off x="655638" y="5681964"/>
            <a:ext cx="584532" cy="584532"/>
          </a:xfrm>
          <a:custGeom>
            <a:avLst/>
            <a:gdLst>
              <a:gd name="T0" fmla="*/ 92 w 128"/>
              <a:gd name="T1" fmla="*/ 0 h 128"/>
              <a:gd name="T2" fmla="*/ 28 w 128"/>
              <a:gd name="T3" fmla="*/ 0 h 128"/>
              <a:gd name="T4" fmla="*/ 0 w 128"/>
              <a:gd name="T5" fmla="*/ 28 h 128"/>
              <a:gd name="T6" fmla="*/ 0 w 128"/>
              <a:gd name="T7" fmla="*/ 92 h 128"/>
              <a:gd name="T8" fmla="*/ 48 w 128"/>
              <a:gd name="T9" fmla="*/ 92 h 128"/>
              <a:gd name="T10" fmla="*/ 48 w 128"/>
              <a:gd name="T11" fmla="*/ 128 h 128"/>
              <a:gd name="T12" fmla="*/ 56 w 128"/>
              <a:gd name="T13" fmla="*/ 128 h 128"/>
              <a:gd name="T14" fmla="*/ 56 w 128"/>
              <a:gd name="T15" fmla="*/ 92 h 128"/>
              <a:gd name="T16" fmla="*/ 128 w 128"/>
              <a:gd name="T17" fmla="*/ 92 h 128"/>
              <a:gd name="T18" fmla="*/ 128 w 128"/>
              <a:gd name="T19" fmla="*/ 28 h 128"/>
              <a:gd name="T20" fmla="*/ 120 w 128"/>
              <a:gd name="T21" fmla="*/ 28 h 128"/>
              <a:gd name="T22" fmla="*/ 92 w 128"/>
              <a:gd name="T23" fmla="*/ 0 h 128"/>
              <a:gd name="T24" fmla="*/ 112 w 128"/>
              <a:gd name="T25" fmla="*/ 28 h 128"/>
              <a:gd name="T26" fmla="*/ 72 w 128"/>
              <a:gd name="T27" fmla="*/ 28 h 128"/>
              <a:gd name="T28" fmla="*/ 92 w 128"/>
              <a:gd name="T29" fmla="*/ 8 h 128"/>
              <a:gd name="T30" fmla="*/ 112 w 128"/>
              <a:gd name="T31" fmla="*/ 28 h 128"/>
              <a:gd name="T32" fmla="*/ 72 w 128"/>
              <a:gd name="T33" fmla="*/ 36 h 128"/>
              <a:gd name="T34" fmla="*/ 111 w 128"/>
              <a:gd name="T35" fmla="*/ 36 h 128"/>
              <a:gd name="T36" fmla="*/ 88 w 128"/>
              <a:gd name="T37" fmla="*/ 51 h 128"/>
              <a:gd name="T38" fmla="*/ 72 w 128"/>
              <a:gd name="T39" fmla="*/ 40 h 128"/>
              <a:gd name="T40" fmla="*/ 72 w 128"/>
              <a:gd name="T41" fmla="*/ 36 h 128"/>
              <a:gd name="T42" fmla="*/ 8 w 128"/>
              <a:gd name="T43" fmla="*/ 28 h 128"/>
              <a:gd name="T44" fmla="*/ 28 w 128"/>
              <a:gd name="T45" fmla="*/ 8 h 128"/>
              <a:gd name="T46" fmla="*/ 73 w 128"/>
              <a:gd name="T47" fmla="*/ 8 h 128"/>
              <a:gd name="T48" fmla="*/ 64 w 128"/>
              <a:gd name="T49" fmla="*/ 28 h 128"/>
              <a:gd name="T50" fmla="*/ 64 w 128"/>
              <a:gd name="T51" fmla="*/ 84 h 128"/>
              <a:gd name="T52" fmla="*/ 8 w 128"/>
              <a:gd name="T53" fmla="*/ 84 h 128"/>
              <a:gd name="T54" fmla="*/ 8 w 128"/>
              <a:gd name="T55" fmla="*/ 28 h 128"/>
              <a:gd name="T56" fmla="*/ 72 w 128"/>
              <a:gd name="T57" fmla="*/ 84 h 128"/>
              <a:gd name="T58" fmla="*/ 72 w 128"/>
              <a:gd name="T59" fmla="*/ 50 h 128"/>
              <a:gd name="T60" fmla="*/ 88 w 128"/>
              <a:gd name="T61" fmla="*/ 60 h 128"/>
              <a:gd name="T62" fmla="*/ 120 w 128"/>
              <a:gd name="T63" fmla="*/ 39 h 128"/>
              <a:gd name="T64" fmla="*/ 120 w 128"/>
              <a:gd name="T65" fmla="*/ 84 h 128"/>
              <a:gd name="T66" fmla="*/ 72 w 128"/>
              <a:gd name="T67" fmla="*/ 84 h 128"/>
              <a:gd name="T68" fmla="*/ 48 w 128"/>
              <a:gd name="T69" fmla="*/ 32 h 128"/>
              <a:gd name="T70" fmla="*/ 48 w 128"/>
              <a:gd name="T71" fmla="*/ 40 h 128"/>
              <a:gd name="T72" fmla="*/ 32 w 128"/>
              <a:gd name="T73" fmla="*/ 40 h 128"/>
              <a:gd name="T74" fmla="*/ 32 w 128"/>
              <a:gd name="T75" fmla="*/ 48 h 128"/>
              <a:gd name="T76" fmla="*/ 24 w 128"/>
              <a:gd name="T77" fmla="*/ 48 h 128"/>
              <a:gd name="T78" fmla="*/ 24 w 128"/>
              <a:gd name="T79" fmla="*/ 32 h 128"/>
              <a:gd name="T80" fmla="*/ 48 w 128"/>
              <a:gd name="T81"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28">
                <a:moveTo>
                  <a:pt x="92" y="0"/>
                </a:moveTo>
                <a:cubicBezTo>
                  <a:pt x="28" y="0"/>
                  <a:pt x="28" y="0"/>
                  <a:pt x="28" y="0"/>
                </a:cubicBezTo>
                <a:cubicBezTo>
                  <a:pt x="13" y="0"/>
                  <a:pt x="0" y="12"/>
                  <a:pt x="0" y="28"/>
                </a:cubicBezTo>
                <a:cubicBezTo>
                  <a:pt x="0" y="92"/>
                  <a:pt x="0" y="92"/>
                  <a:pt x="0" y="92"/>
                </a:cubicBezTo>
                <a:cubicBezTo>
                  <a:pt x="48" y="92"/>
                  <a:pt x="48" y="92"/>
                  <a:pt x="48" y="92"/>
                </a:cubicBezTo>
                <a:cubicBezTo>
                  <a:pt x="48" y="128"/>
                  <a:pt x="48" y="128"/>
                  <a:pt x="48" y="128"/>
                </a:cubicBezTo>
                <a:cubicBezTo>
                  <a:pt x="56" y="128"/>
                  <a:pt x="56" y="128"/>
                  <a:pt x="56" y="128"/>
                </a:cubicBezTo>
                <a:cubicBezTo>
                  <a:pt x="56" y="92"/>
                  <a:pt x="56" y="92"/>
                  <a:pt x="56" y="92"/>
                </a:cubicBezTo>
                <a:cubicBezTo>
                  <a:pt x="128" y="92"/>
                  <a:pt x="128" y="92"/>
                  <a:pt x="128" y="92"/>
                </a:cubicBezTo>
                <a:cubicBezTo>
                  <a:pt x="128" y="28"/>
                  <a:pt x="128" y="28"/>
                  <a:pt x="128" y="28"/>
                </a:cubicBezTo>
                <a:cubicBezTo>
                  <a:pt x="120" y="28"/>
                  <a:pt x="120" y="28"/>
                  <a:pt x="120" y="28"/>
                </a:cubicBezTo>
                <a:cubicBezTo>
                  <a:pt x="120" y="12"/>
                  <a:pt x="108" y="0"/>
                  <a:pt x="92" y="0"/>
                </a:cubicBezTo>
                <a:moveTo>
                  <a:pt x="112" y="28"/>
                </a:moveTo>
                <a:cubicBezTo>
                  <a:pt x="72" y="28"/>
                  <a:pt x="72" y="28"/>
                  <a:pt x="72" y="28"/>
                </a:cubicBezTo>
                <a:cubicBezTo>
                  <a:pt x="72" y="17"/>
                  <a:pt x="81" y="8"/>
                  <a:pt x="92" y="8"/>
                </a:cubicBezTo>
                <a:cubicBezTo>
                  <a:pt x="103" y="8"/>
                  <a:pt x="112" y="17"/>
                  <a:pt x="112" y="28"/>
                </a:cubicBezTo>
                <a:moveTo>
                  <a:pt x="72" y="36"/>
                </a:moveTo>
                <a:cubicBezTo>
                  <a:pt x="111" y="36"/>
                  <a:pt x="111" y="36"/>
                  <a:pt x="111" y="36"/>
                </a:cubicBezTo>
                <a:cubicBezTo>
                  <a:pt x="88" y="51"/>
                  <a:pt x="88" y="51"/>
                  <a:pt x="88" y="51"/>
                </a:cubicBezTo>
                <a:cubicBezTo>
                  <a:pt x="72" y="40"/>
                  <a:pt x="72" y="40"/>
                  <a:pt x="72" y="40"/>
                </a:cubicBezTo>
                <a:lnTo>
                  <a:pt x="72" y="36"/>
                </a:lnTo>
                <a:close/>
                <a:moveTo>
                  <a:pt x="8" y="28"/>
                </a:moveTo>
                <a:cubicBezTo>
                  <a:pt x="8" y="17"/>
                  <a:pt x="17" y="8"/>
                  <a:pt x="28" y="8"/>
                </a:cubicBezTo>
                <a:cubicBezTo>
                  <a:pt x="73" y="8"/>
                  <a:pt x="73" y="8"/>
                  <a:pt x="73" y="8"/>
                </a:cubicBezTo>
                <a:cubicBezTo>
                  <a:pt x="67" y="13"/>
                  <a:pt x="64" y="20"/>
                  <a:pt x="64" y="28"/>
                </a:cubicBezTo>
                <a:cubicBezTo>
                  <a:pt x="64" y="84"/>
                  <a:pt x="64" y="84"/>
                  <a:pt x="64" y="84"/>
                </a:cubicBezTo>
                <a:cubicBezTo>
                  <a:pt x="8" y="84"/>
                  <a:pt x="8" y="84"/>
                  <a:pt x="8" y="84"/>
                </a:cubicBezTo>
                <a:lnTo>
                  <a:pt x="8" y="28"/>
                </a:lnTo>
                <a:close/>
                <a:moveTo>
                  <a:pt x="72" y="84"/>
                </a:moveTo>
                <a:cubicBezTo>
                  <a:pt x="72" y="50"/>
                  <a:pt x="72" y="50"/>
                  <a:pt x="72" y="50"/>
                </a:cubicBezTo>
                <a:cubicBezTo>
                  <a:pt x="88" y="60"/>
                  <a:pt x="88" y="60"/>
                  <a:pt x="88" y="60"/>
                </a:cubicBezTo>
                <a:cubicBezTo>
                  <a:pt x="120" y="39"/>
                  <a:pt x="120" y="39"/>
                  <a:pt x="120" y="39"/>
                </a:cubicBezTo>
                <a:cubicBezTo>
                  <a:pt x="120" y="84"/>
                  <a:pt x="120" y="84"/>
                  <a:pt x="120" y="84"/>
                </a:cubicBezTo>
                <a:lnTo>
                  <a:pt x="72" y="84"/>
                </a:lnTo>
                <a:close/>
                <a:moveTo>
                  <a:pt x="48" y="32"/>
                </a:moveTo>
                <a:cubicBezTo>
                  <a:pt x="48" y="40"/>
                  <a:pt x="48" y="40"/>
                  <a:pt x="48" y="40"/>
                </a:cubicBezTo>
                <a:cubicBezTo>
                  <a:pt x="32" y="40"/>
                  <a:pt x="32" y="40"/>
                  <a:pt x="32" y="40"/>
                </a:cubicBezTo>
                <a:cubicBezTo>
                  <a:pt x="32" y="48"/>
                  <a:pt x="32" y="48"/>
                  <a:pt x="32" y="48"/>
                </a:cubicBezTo>
                <a:cubicBezTo>
                  <a:pt x="24" y="48"/>
                  <a:pt x="24" y="48"/>
                  <a:pt x="24" y="48"/>
                </a:cubicBezTo>
                <a:cubicBezTo>
                  <a:pt x="24" y="32"/>
                  <a:pt x="24" y="32"/>
                  <a:pt x="24" y="32"/>
                </a:cubicBezTo>
                <a:lnTo>
                  <a:pt x="48" y="32"/>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90645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383219" y="-477"/>
            <a:ext cx="7053255" cy="69946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Windows Server </a:t>
            </a:r>
            <a:br>
              <a:rPr lang="en-US" dirty="0"/>
            </a:br>
            <a:r>
              <a:rPr lang="en-US" dirty="0"/>
              <a:t>Update Services</a:t>
            </a:r>
          </a:p>
        </p:txBody>
      </p:sp>
      <p:sp>
        <p:nvSpPr>
          <p:cNvPr id="6" name="TextBox 5"/>
          <p:cNvSpPr txBox="1"/>
          <p:nvPr/>
        </p:nvSpPr>
        <p:spPr>
          <a:xfrm>
            <a:off x="275482" y="1977049"/>
            <a:ext cx="4909166" cy="2999012"/>
          </a:xfrm>
          <a:prstGeom prst="rect">
            <a:avLst/>
          </a:prstGeom>
          <a:noFill/>
        </p:spPr>
        <p:txBody>
          <a:bodyPr wrap="square" lIns="139851" tIns="111880" rIns="139851" bIns="111880" rtlCol="0">
            <a:spAutoFit/>
          </a:bodyPr>
          <a:lstStyle>
            <a:defPPr>
              <a:defRPr lang="en-US"/>
            </a:defPPr>
            <a:lvl1pPr defTabSz="932394">
              <a:lnSpc>
                <a:spcPct val="90000"/>
              </a:lnSpc>
              <a:spcBef>
                <a:spcPts val="612"/>
              </a:spcBef>
              <a:defRPr sz="2000" spc="0">
                <a:ln w="3175">
                  <a:noFill/>
                </a:ln>
                <a:gradFill>
                  <a:gsLst>
                    <a:gs pos="2917">
                      <a:srgbClr val="505050"/>
                    </a:gs>
                    <a:gs pos="57000">
                      <a:srgbClr val="505050"/>
                    </a:gs>
                  </a:gsLst>
                  <a:lin ang="5400000" scaled="0"/>
                </a:gradFill>
                <a:latin typeface="Segoe UI" panose="020B0502040204020203" pitchFamily="34" charset="0"/>
                <a:cs typeface="Segoe UI" panose="020B0502040204020203" pitchFamily="34" charset="0"/>
              </a:defRPr>
            </a:lvl1pPr>
          </a:lstStyle>
          <a:p>
            <a:pPr marL="0" marR="0" lvl="0" indent="0" defTabSz="932394" eaLnBrk="1" fontAlgn="auto" latinLnBrk="0" hangingPunct="1">
              <a:lnSpc>
                <a:spcPct val="90000"/>
              </a:lnSpc>
              <a:spcBef>
                <a:spcPts val="0"/>
              </a:spcBef>
              <a:spcAft>
                <a:spcPts val="1199"/>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Updated to support Windows 10 feature upgrades, including upgrades from </a:t>
            </a:r>
            <a:r>
              <a:rPr kumimoji="0" lang="en-US" sz="2000" b="0" i="0" u="none" strike="noStrike" kern="0" cap="none" spc="0" normalizeH="0" baseline="0" noProof="0" dirty="0" err="1">
                <a:ln w="3175">
                  <a:noFill/>
                </a:ln>
                <a:solidFill>
                  <a:schemeClr val="tx1"/>
                </a:solidFill>
                <a:effectLst/>
                <a:uLnTx/>
                <a:uFillTx/>
                <a:latin typeface="+mj-lt"/>
                <a:cs typeface="Segoe UI" panose="020B0502040204020203" pitchFamily="34" charset="0"/>
              </a:rPr>
              <a:t>downlevel</a:t>
            </a: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 OSes</a:t>
            </a:r>
          </a:p>
          <a:p>
            <a:pPr marL="285750" marR="0" lvl="0" indent="-285750" defTabSz="932394" eaLnBrk="1" fontAlgn="auto" latinLnBrk="0" hangingPunct="1">
              <a:lnSpc>
                <a:spcPct val="90000"/>
              </a:lnSpc>
              <a:spcBef>
                <a:spcPts val="0"/>
              </a:spcBef>
              <a:spcAft>
                <a:spcPts val="1199"/>
              </a:spcAft>
              <a:buClrTx/>
              <a:buSzTx/>
              <a:buFont typeface="Arial" panose="020B0604020202020204" pitchFamily="34" charset="0"/>
              <a:buChar char="•"/>
              <a:tabLst/>
              <a:defRPr/>
            </a:pP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t>Requires WSUS 4.0 (Windows Server 2012 or above) </a:t>
            </a:r>
            <a:b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b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t>with KB3095113</a:t>
            </a:r>
          </a:p>
          <a:p>
            <a:pPr marL="285750" marR="0" lvl="0" indent="-285750" defTabSz="932394"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t>See </a:t>
            </a: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hlinkClick r:id="rId3"/>
              </a:rPr>
              <a:t>http://blogs.technet.com/b/wsus/archive/2015/12/04/important-update-for-wsus-4-0-kb-3095113.aspx</a:t>
            </a: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t> for an important note</a:t>
            </a:r>
            <a:b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br>
            <a:endPar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endParaRPr>
          </a:p>
          <a:p>
            <a:pPr marL="0" marR="0" lvl="0" indent="0" defTabSz="932394" eaLnBrk="1" fontAlgn="auto" latinLnBrk="0" hangingPunct="1">
              <a:lnSpc>
                <a:spcPct val="90000"/>
              </a:lnSpc>
              <a:spcBef>
                <a:spcPts val="0"/>
              </a:spcBef>
              <a:spcAft>
                <a:spcPts val="1199"/>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Windows 10 1607 will be published on 8/16</a:t>
            </a:r>
          </a:p>
        </p:txBody>
      </p:sp>
      <p:sp>
        <p:nvSpPr>
          <p:cNvPr id="27" name="Rectangle 26"/>
          <p:cNvSpPr/>
          <p:nvPr/>
        </p:nvSpPr>
        <p:spPr bwMode="auto">
          <a:xfrm>
            <a:off x="5674017" y="1083974"/>
            <a:ext cx="5021698" cy="6770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ts val="10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Enabling upgrades</a:t>
            </a:r>
          </a:p>
        </p:txBody>
      </p:sp>
      <p:grpSp>
        <p:nvGrpSpPr>
          <p:cNvPr id="5" name="Group 4"/>
          <p:cNvGrpSpPr/>
          <p:nvPr/>
        </p:nvGrpSpPr>
        <p:grpSpPr>
          <a:xfrm>
            <a:off x="5769914" y="1823109"/>
            <a:ext cx="3794748" cy="4140915"/>
            <a:chOff x="5769914" y="1823109"/>
            <a:chExt cx="3794748" cy="4140915"/>
          </a:xfrm>
        </p:grpSpPr>
        <p:grpSp>
          <p:nvGrpSpPr>
            <p:cNvPr id="4" name="Group 3"/>
            <p:cNvGrpSpPr/>
            <p:nvPr/>
          </p:nvGrpSpPr>
          <p:grpSpPr>
            <a:xfrm>
              <a:off x="5769914" y="1823109"/>
              <a:ext cx="3794748" cy="4140915"/>
              <a:chOff x="5769914" y="1823109"/>
              <a:chExt cx="4343400" cy="4739616"/>
            </a:xfrm>
          </p:grpSpPr>
          <p:sp>
            <p:nvSpPr>
              <p:cNvPr id="30" name="Rectangle 29"/>
              <p:cNvSpPr/>
              <p:nvPr/>
            </p:nvSpPr>
            <p:spPr bwMode="auto">
              <a:xfrm>
                <a:off x="5769914" y="1823109"/>
                <a:ext cx="4343400" cy="4739616"/>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49" name="Picture 48"/>
              <p:cNvPicPr>
                <a:picLocks noChangeAspect="1"/>
              </p:cNvPicPr>
              <p:nvPr/>
            </p:nvPicPr>
            <p:blipFill rotWithShape="1">
              <a:blip r:embed="rId4"/>
              <a:srcRect l="597" t="255" r="363"/>
              <a:stretch/>
            </p:blipFill>
            <p:spPr>
              <a:xfrm>
                <a:off x="5868644" y="1925663"/>
                <a:ext cx="4121829" cy="4541921"/>
              </a:xfrm>
              <a:prstGeom prst="rect">
                <a:avLst/>
              </a:prstGeom>
            </p:spPr>
          </p:pic>
        </p:grpSp>
        <p:sp>
          <p:nvSpPr>
            <p:cNvPr id="13" name="Rectangle 12"/>
            <p:cNvSpPr/>
            <p:nvPr/>
          </p:nvSpPr>
          <p:spPr>
            <a:xfrm>
              <a:off x="6081094" y="4422740"/>
              <a:ext cx="755527" cy="177076"/>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89571640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Windows Server Update Services</a:t>
            </a:r>
          </a:p>
        </p:txBody>
      </p:sp>
    </p:spTree>
    <p:extLst>
      <p:ext uri="{BB962C8B-B14F-4D97-AF65-F5344CB8AC3E}">
        <p14:creationId xmlns:p14="http://schemas.microsoft.com/office/powerpoint/2010/main" val="2481041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383220" y="-635"/>
            <a:ext cx="7053255" cy="69946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System Center </a:t>
            </a:r>
            <a:br>
              <a:rPr lang="en-US" dirty="0"/>
            </a:br>
            <a:r>
              <a:rPr lang="en-US" dirty="0"/>
              <a:t>Configuration </a:t>
            </a:r>
            <a:br>
              <a:rPr lang="en-US" dirty="0"/>
            </a:br>
            <a:r>
              <a:rPr lang="en-US" dirty="0"/>
              <a:t>Manager</a:t>
            </a:r>
          </a:p>
        </p:txBody>
      </p:sp>
      <p:sp>
        <p:nvSpPr>
          <p:cNvPr id="6" name="TextBox 5"/>
          <p:cNvSpPr txBox="1"/>
          <p:nvPr/>
        </p:nvSpPr>
        <p:spPr>
          <a:xfrm>
            <a:off x="275481" y="2846297"/>
            <a:ext cx="4698855" cy="2306515"/>
          </a:xfrm>
          <a:prstGeom prst="rect">
            <a:avLst/>
          </a:prstGeom>
          <a:noFill/>
        </p:spPr>
        <p:txBody>
          <a:bodyPr wrap="square" lIns="139851" tIns="111880" rIns="139851" bIns="111880" rtlCol="0">
            <a:spAutoFit/>
          </a:bodyPr>
          <a:lstStyle>
            <a:defPPr>
              <a:defRPr lang="en-US"/>
            </a:defPPr>
            <a:lvl1pPr defTabSz="932394">
              <a:lnSpc>
                <a:spcPct val="90000"/>
              </a:lnSpc>
              <a:spcBef>
                <a:spcPts val="612"/>
              </a:spcBef>
              <a:defRPr sz="2000" spc="0">
                <a:ln w="3175">
                  <a:noFill/>
                </a:ln>
                <a:gradFill>
                  <a:gsLst>
                    <a:gs pos="2917">
                      <a:srgbClr val="505050"/>
                    </a:gs>
                    <a:gs pos="57000">
                      <a:srgbClr val="505050"/>
                    </a:gs>
                  </a:gsLst>
                  <a:lin ang="5400000" scaled="0"/>
                </a:gradFill>
                <a:latin typeface="Segoe UI" panose="020B0502040204020203" pitchFamily="34" charset="0"/>
                <a:cs typeface="Segoe UI" panose="020B0502040204020203" pitchFamily="34" charset="0"/>
              </a:defRPr>
            </a:lvl1pPr>
          </a:lstStyle>
          <a:p>
            <a:pPr marL="0" marR="0" lvl="0" indent="0" defTabSz="932394"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System Center Configuration Manager 1602 or later needed to support Windows 10 1607</a:t>
            </a:r>
          </a:p>
          <a:p>
            <a:pPr marL="285750" marR="0" lvl="0" indent="-285750" defTabSz="932394"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1400" b="0" i="0" u="none" strike="noStrike" kern="0" cap="none" spc="0" normalizeH="0" baseline="0" noProof="0" dirty="0">
                <a:ln w="3175">
                  <a:noFill/>
                </a:ln>
                <a:solidFill>
                  <a:schemeClr val="tx1"/>
                </a:solidFill>
                <a:effectLst/>
                <a:uLnTx/>
                <a:uFillTx/>
                <a:latin typeface="+mn-lt"/>
                <a:cs typeface="Segoe UI" panose="020B0502040204020203" pitchFamily="34" charset="0"/>
              </a:rPr>
              <a:t>Requires WSUS 4.0 (Windows Server 2012 or above) with KB3095113</a:t>
            </a:r>
          </a:p>
          <a:p>
            <a:pPr marL="0" marR="0" lvl="0" indent="0" defTabSz="932394" eaLnBrk="1" fontAlgn="auto" latinLnBrk="0" hangingPunct="1">
              <a:lnSpc>
                <a:spcPct val="90000"/>
              </a:lnSpc>
              <a:spcBef>
                <a:spcPts val="0"/>
              </a:spcBef>
              <a:spcAft>
                <a:spcPts val="1199"/>
              </a:spcAft>
              <a:buClrTx/>
              <a:buSzTx/>
              <a:buFontTx/>
              <a:buNone/>
              <a:tabLst/>
              <a:defRPr/>
            </a:pPr>
            <a:r>
              <a:rPr kumimoji="0" lang="en-US" sz="2000" b="0" i="0" u="none" strike="noStrike" kern="0" cap="none" spc="0" normalizeH="0" baseline="0" noProof="0" dirty="0">
                <a:ln w="3175">
                  <a:noFill/>
                </a:ln>
                <a:solidFill>
                  <a:schemeClr val="tx1"/>
                </a:solidFill>
                <a:effectLst/>
                <a:uLnTx/>
                <a:uFillTx/>
                <a:latin typeface="+mj-lt"/>
                <a:cs typeface="Segoe UI" panose="020B0502040204020203" pitchFamily="34" charset="0"/>
              </a:rPr>
              <a:t>Windows 10 Servicing Plans provide automation </a:t>
            </a:r>
          </a:p>
        </p:txBody>
      </p:sp>
      <p:sp>
        <p:nvSpPr>
          <p:cNvPr id="27" name="Rectangle 26"/>
          <p:cNvSpPr/>
          <p:nvPr/>
        </p:nvSpPr>
        <p:spPr bwMode="auto">
          <a:xfrm>
            <a:off x="5674017" y="1083974"/>
            <a:ext cx="5021698" cy="6770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ts val="100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Servicing Plans</a:t>
            </a:r>
          </a:p>
        </p:txBody>
      </p:sp>
      <p:grpSp>
        <p:nvGrpSpPr>
          <p:cNvPr id="7" name="Group 6"/>
          <p:cNvGrpSpPr/>
          <p:nvPr/>
        </p:nvGrpSpPr>
        <p:grpSpPr>
          <a:xfrm>
            <a:off x="5769914" y="1823108"/>
            <a:ext cx="5513782" cy="4320501"/>
            <a:chOff x="5769914" y="1823108"/>
            <a:chExt cx="6126480" cy="4800600"/>
          </a:xfrm>
        </p:grpSpPr>
        <p:sp>
          <p:nvSpPr>
            <p:cNvPr id="30" name="Rectangle 29"/>
            <p:cNvSpPr/>
            <p:nvPr/>
          </p:nvSpPr>
          <p:spPr bwMode="auto">
            <a:xfrm>
              <a:off x="5769914" y="1823108"/>
              <a:ext cx="6126480" cy="480060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3716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14" name="Picture 13"/>
            <p:cNvPicPr>
              <a:picLocks noChangeAspect="1"/>
            </p:cNvPicPr>
            <p:nvPr/>
          </p:nvPicPr>
          <p:blipFill rotWithShape="1">
            <a:blip r:embed="rId3"/>
            <a:srcRect r="27570"/>
            <a:stretch/>
          </p:blipFill>
          <p:spPr>
            <a:xfrm>
              <a:off x="5871280" y="1924320"/>
              <a:ext cx="5923749" cy="4598177"/>
            </a:xfrm>
            <a:prstGeom prst="rect">
              <a:avLst/>
            </a:prstGeom>
          </p:spPr>
        </p:pic>
      </p:grpSp>
    </p:spTree>
    <p:extLst>
      <p:ext uri="{BB962C8B-B14F-4D97-AF65-F5344CB8AC3E}">
        <p14:creationId xmlns:p14="http://schemas.microsoft.com/office/powerpoint/2010/main" val="234740363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System Center Configuration Manager</a:t>
            </a:r>
          </a:p>
        </p:txBody>
      </p:sp>
    </p:spTree>
    <p:extLst>
      <p:ext uri="{BB962C8B-B14F-4D97-AF65-F5344CB8AC3E}">
        <p14:creationId xmlns:p14="http://schemas.microsoft.com/office/powerpoint/2010/main" val="2062490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9128546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Windows as a service?</a:t>
            </a:r>
          </a:p>
        </p:txBody>
      </p:sp>
    </p:spTree>
    <p:extLst>
      <p:ext uri="{BB962C8B-B14F-4D97-AF65-F5344CB8AC3E}">
        <p14:creationId xmlns:p14="http://schemas.microsoft.com/office/powerpoint/2010/main" val="156330832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12122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33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2427353"/>
            <a:ext cx="12436476" cy="4570835"/>
            <a:chOff x="-1" y="2427353"/>
            <a:chExt cx="12436476" cy="4570835"/>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427353"/>
              <a:ext cx="12436475" cy="4567172"/>
            </a:xfrm>
            <a:prstGeom prst="rect">
              <a:avLst/>
            </a:prstGeom>
          </p:spPr>
        </p:pic>
        <p:sp>
          <p:nvSpPr>
            <p:cNvPr id="16" name="Rectangle 15"/>
            <p:cNvSpPr/>
            <p:nvPr/>
          </p:nvSpPr>
          <p:spPr bwMode="auto">
            <a:xfrm>
              <a:off x="0" y="2427353"/>
              <a:ext cx="12436475" cy="4570835"/>
            </a:xfrm>
            <a:prstGeom prst="rect">
              <a:avLst/>
            </a:prstGeom>
            <a:solidFill>
              <a:srgbClr val="010A07">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24" name="Group 23"/>
          <p:cNvGrpSpPr/>
          <p:nvPr/>
        </p:nvGrpSpPr>
        <p:grpSpPr>
          <a:xfrm>
            <a:off x="7671837" y="3760546"/>
            <a:ext cx="568296" cy="568296"/>
            <a:chOff x="5729288" y="3511551"/>
            <a:chExt cx="969963" cy="969963"/>
          </a:xfrm>
          <a:solidFill>
            <a:schemeClr val="bg1"/>
          </a:solidFill>
        </p:grpSpPr>
        <p:sp>
          <p:nvSpPr>
            <p:cNvPr id="25"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6"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27" name="Group 26"/>
          <p:cNvGrpSpPr/>
          <p:nvPr/>
        </p:nvGrpSpPr>
        <p:grpSpPr>
          <a:xfrm>
            <a:off x="3706035" y="3760546"/>
            <a:ext cx="568296" cy="568296"/>
            <a:chOff x="5729288" y="3511551"/>
            <a:chExt cx="969963" cy="969963"/>
          </a:xfrm>
          <a:solidFill>
            <a:schemeClr val="bg1"/>
          </a:solidFill>
        </p:grpSpPr>
        <p:sp>
          <p:nvSpPr>
            <p:cNvPr id="28" name="Freeform 5"/>
            <p:cNvSpPr>
              <a:spLocks/>
            </p:cNvSpPr>
            <p:nvPr/>
          </p:nvSpPr>
          <p:spPr bwMode="auto">
            <a:xfrm>
              <a:off x="5969000" y="3756026"/>
              <a:ext cx="485775" cy="477838"/>
            </a:xfrm>
            <a:custGeom>
              <a:avLst/>
              <a:gdLst>
                <a:gd name="T0" fmla="*/ 141 w 306"/>
                <a:gd name="T1" fmla="*/ 14 h 301"/>
                <a:gd name="T2" fmla="*/ 271 w 306"/>
                <a:gd name="T3" fmla="*/ 141 h 301"/>
                <a:gd name="T4" fmla="*/ 0 w 306"/>
                <a:gd name="T5" fmla="*/ 141 h 301"/>
                <a:gd name="T6" fmla="*/ 0 w 306"/>
                <a:gd name="T7" fmla="*/ 160 h 301"/>
                <a:gd name="T8" fmla="*/ 271 w 306"/>
                <a:gd name="T9" fmla="*/ 160 h 301"/>
                <a:gd name="T10" fmla="*/ 141 w 306"/>
                <a:gd name="T11" fmla="*/ 287 h 301"/>
                <a:gd name="T12" fmla="*/ 156 w 306"/>
                <a:gd name="T13" fmla="*/ 301 h 301"/>
                <a:gd name="T14" fmla="*/ 306 w 306"/>
                <a:gd name="T15" fmla="*/ 150 h 301"/>
                <a:gd name="T16" fmla="*/ 156 w 306"/>
                <a:gd name="T17" fmla="*/ 0 h 301"/>
                <a:gd name="T18" fmla="*/ 141 w 306"/>
                <a:gd name="T19"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1">
                  <a:moveTo>
                    <a:pt x="141" y="14"/>
                  </a:moveTo>
                  <a:lnTo>
                    <a:pt x="271" y="141"/>
                  </a:lnTo>
                  <a:lnTo>
                    <a:pt x="0" y="141"/>
                  </a:lnTo>
                  <a:lnTo>
                    <a:pt x="0" y="160"/>
                  </a:lnTo>
                  <a:lnTo>
                    <a:pt x="271" y="160"/>
                  </a:lnTo>
                  <a:lnTo>
                    <a:pt x="141" y="287"/>
                  </a:lnTo>
                  <a:lnTo>
                    <a:pt x="156" y="301"/>
                  </a:lnTo>
                  <a:lnTo>
                    <a:pt x="306" y="150"/>
                  </a:lnTo>
                  <a:lnTo>
                    <a:pt x="156" y="0"/>
                  </a:lnTo>
                  <a:lnTo>
                    <a:pt x="141" y="14"/>
                  </a:ln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9" name="Freeform 6"/>
            <p:cNvSpPr>
              <a:spLocks noEditPoints="1"/>
            </p:cNvSpPr>
            <p:nvPr/>
          </p:nvSpPr>
          <p:spPr bwMode="auto">
            <a:xfrm>
              <a:off x="5729288" y="3511551"/>
              <a:ext cx="969963" cy="969963"/>
            </a:xfrm>
            <a:custGeom>
              <a:avLst/>
              <a:gdLst>
                <a:gd name="T0" fmla="*/ 127 w 255"/>
                <a:gd name="T1" fmla="*/ 255 h 255"/>
                <a:gd name="T2" fmla="*/ 0 w 255"/>
                <a:gd name="T3" fmla="*/ 127 h 255"/>
                <a:gd name="T4" fmla="*/ 127 w 255"/>
                <a:gd name="T5" fmla="*/ 0 h 255"/>
                <a:gd name="T6" fmla="*/ 255 w 255"/>
                <a:gd name="T7" fmla="*/ 127 h 255"/>
                <a:gd name="T8" fmla="*/ 127 w 255"/>
                <a:gd name="T9" fmla="*/ 255 h 255"/>
                <a:gd name="T10" fmla="*/ 127 w 255"/>
                <a:gd name="T11" fmla="*/ 8 h 255"/>
                <a:gd name="T12" fmla="*/ 8 w 255"/>
                <a:gd name="T13" fmla="*/ 127 h 255"/>
                <a:gd name="T14" fmla="*/ 127 w 255"/>
                <a:gd name="T15" fmla="*/ 247 h 255"/>
                <a:gd name="T16" fmla="*/ 247 w 255"/>
                <a:gd name="T17" fmla="*/ 127 h 255"/>
                <a:gd name="T18" fmla="*/ 127 w 255"/>
                <a:gd name="T19" fmla="*/ 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255"/>
                  </a:moveTo>
                  <a:cubicBezTo>
                    <a:pt x="57" y="255"/>
                    <a:pt x="0" y="197"/>
                    <a:pt x="0" y="127"/>
                  </a:cubicBezTo>
                  <a:cubicBezTo>
                    <a:pt x="0" y="57"/>
                    <a:pt x="57" y="0"/>
                    <a:pt x="127" y="0"/>
                  </a:cubicBezTo>
                  <a:cubicBezTo>
                    <a:pt x="197" y="0"/>
                    <a:pt x="255" y="57"/>
                    <a:pt x="255" y="127"/>
                  </a:cubicBezTo>
                  <a:cubicBezTo>
                    <a:pt x="255" y="197"/>
                    <a:pt x="197" y="255"/>
                    <a:pt x="127" y="255"/>
                  </a:cubicBezTo>
                  <a:close/>
                  <a:moveTo>
                    <a:pt x="127" y="8"/>
                  </a:moveTo>
                  <a:cubicBezTo>
                    <a:pt x="61" y="8"/>
                    <a:pt x="8" y="61"/>
                    <a:pt x="8" y="127"/>
                  </a:cubicBezTo>
                  <a:cubicBezTo>
                    <a:pt x="8" y="193"/>
                    <a:pt x="61" y="247"/>
                    <a:pt x="127" y="247"/>
                  </a:cubicBezTo>
                  <a:cubicBezTo>
                    <a:pt x="193" y="247"/>
                    <a:pt x="247" y="193"/>
                    <a:pt x="247" y="127"/>
                  </a:cubicBezTo>
                  <a:cubicBezTo>
                    <a:pt x="247" y="61"/>
                    <a:pt x="193" y="8"/>
                    <a:pt x="127" y="8"/>
                  </a:cubicBezTo>
                  <a:close/>
                </a:path>
              </a:pathLst>
            </a:custGeom>
            <a:grp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 name="Title 1"/>
          <p:cNvSpPr>
            <a:spLocks noGrp="1"/>
          </p:cNvSpPr>
          <p:nvPr>
            <p:ph type="title"/>
          </p:nvPr>
        </p:nvSpPr>
        <p:spPr>
          <a:xfrm>
            <a:off x="274639" y="295274"/>
            <a:ext cx="11889564" cy="917575"/>
          </a:xfrm>
        </p:spPr>
        <p:txBody>
          <a:bodyPr/>
          <a:lstStyle/>
          <a:p>
            <a:r>
              <a:rPr lang="en-US" dirty="0"/>
              <a:t>Introducing Windows as a Service</a:t>
            </a:r>
          </a:p>
        </p:txBody>
      </p:sp>
      <p:sp>
        <p:nvSpPr>
          <p:cNvPr id="19" name="TextBox 18"/>
          <p:cNvSpPr txBox="1"/>
          <p:nvPr/>
        </p:nvSpPr>
        <p:spPr>
          <a:xfrm>
            <a:off x="274639" y="1712216"/>
            <a:ext cx="11678623" cy="683264"/>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A brand new way of building, deploying, and servicing Windows</a:t>
            </a:r>
          </a:p>
        </p:txBody>
      </p:sp>
      <p:grpSp>
        <p:nvGrpSpPr>
          <p:cNvPr id="5" name="Group 4"/>
          <p:cNvGrpSpPr/>
          <p:nvPr/>
        </p:nvGrpSpPr>
        <p:grpSpPr>
          <a:xfrm>
            <a:off x="544242" y="3090429"/>
            <a:ext cx="2926080" cy="3032663"/>
            <a:chOff x="544242" y="3090429"/>
            <a:chExt cx="2926080" cy="3032663"/>
          </a:xfrm>
        </p:grpSpPr>
        <p:sp>
          <p:nvSpPr>
            <p:cNvPr id="17" name="TextBox 16"/>
            <p:cNvSpPr txBox="1"/>
            <p:nvPr/>
          </p:nvSpPr>
          <p:spPr>
            <a:xfrm>
              <a:off x="691030" y="3090429"/>
              <a:ext cx="2632503" cy="443198"/>
            </a:xfrm>
            <a:prstGeom prst="rect">
              <a:avLst/>
            </a:prstGeom>
            <a:noFill/>
          </p:spPr>
          <p:txBody>
            <a:bodyPr wrap="square" lIns="0" tIns="0" rIns="0" bIns="0" rtlCol="0" anchor="t"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Building</a:t>
              </a:r>
            </a:p>
          </p:txBody>
        </p:sp>
        <p:sp>
          <p:nvSpPr>
            <p:cNvPr id="20" name="Rectangle 19"/>
            <p:cNvSpPr/>
            <p:nvPr/>
          </p:nvSpPr>
          <p:spPr bwMode="auto">
            <a:xfrm>
              <a:off x="544242" y="3654212"/>
              <a:ext cx="292608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Continual, ongoing development</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Deliver new features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twice per year</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 the open, to enable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and encourage feedback</a:t>
              </a:r>
            </a:p>
          </p:txBody>
        </p:sp>
      </p:grpSp>
      <p:grpSp>
        <p:nvGrpSpPr>
          <p:cNvPr id="6" name="Group 5"/>
          <p:cNvGrpSpPr/>
          <p:nvPr/>
        </p:nvGrpSpPr>
        <p:grpSpPr>
          <a:xfrm>
            <a:off x="4510044" y="3090428"/>
            <a:ext cx="3057280" cy="3032664"/>
            <a:chOff x="4510044" y="3090428"/>
            <a:chExt cx="3057280" cy="3032664"/>
          </a:xfrm>
        </p:grpSpPr>
        <p:sp>
          <p:nvSpPr>
            <p:cNvPr id="23" name="Rectangle 22"/>
            <p:cNvSpPr/>
            <p:nvPr/>
          </p:nvSpPr>
          <p:spPr bwMode="auto">
            <a:xfrm>
              <a:off x="4678853" y="3090428"/>
              <a:ext cx="2888471" cy="4431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base" latinLnBrk="0" hangingPunct="1">
                <a:lnSpc>
                  <a:spcPct val="90000"/>
                </a:lnSpc>
                <a:spcBef>
                  <a:spcPct val="0"/>
                </a:spcBef>
                <a:spcAft>
                  <a:spcPts val="600"/>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Deploying</a:t>
              </a:r>
            </a:p>
          </p:txBody>
        </p:sp>
        <p:sp>
          <p:nvSpPr>
            <p:cNvPr id="30" name="Rectangle 29"/>
            <p:cNvSpPr/>
            <p:nvPr/>
          </p:nvSpPr>
          <p:spPr bwMode="auto">
            <a:xfrm>
              <a:off x="4510044" y="3654212"/>
              <a:ext cx="292608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Stay current with simple, automated update process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Unmatched application compatibility</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Flexible timelines,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methods, tools</a:t>
              </a:r>
            </a:p>
          </p:txBody>
        </p:sp>
      </p:grpSp>
      <p:grpSp>
        <p:nvGrpSpPr>
          <p:cNvPr id="7" name="Group 6"/>
          <p:cNvGrpSpPr/>
          <p:nvPr/>
        </p:nvGrpSpPr>
        <p:grpSpPr>
          <a:xfrm>
            <a:off x="8475847" y="3090428"/>
            <a:ext cx="2926080" cy="3032664"/>
            <a:chOff x="8475847" y="3090428"/>
            <a:chExt cx="2926080" cy="3032664"/>
          </a:xfrm>
        </p:grpSpPr>
        <p:sp>
          <p:nvSpPr>
            <p:cNvPr id="18" name="TextBox 17"/>
            <p:cNvSpPr txBox="1"/>
            <p:nvPr/>
          </p:nvSpPr>
          <p:spPr>
            <a:xfrm>
              <a:off x="8648094" y="3090428"/>
              <a:ext cx="2292809" cy="443198"/>
            </a:xfrm>
            <a:prstGeom prst="rect">
              <a:avLst/>
            </a:prstGeom>
            <a:noFill/>
          </p:spPr>
          <p:txBody>
            <a:bodyPr wrap="square" lIns="0" tIns="0" rIns="0" bIns="0" rtlCol="0" anchor="t" anchorCtr="0">
              <a:spAutoFit/>
            </a:bodyPr>
            <a:lstStyle>
              <a:defPPr>
                <a:defRPr lang="en-US"/>
              </a:defPPr>
              <a:lvl1pPr>
                <a:lnSpc>
                  <a:spcPct val="90000"/>
                </a:lnSpc>
                <a:spcAft>
                  <a:spcPts val="600"/>
                </a:spcAft>
                <a:defRPr sz="3200">
                  <a:gradFill>
                    <a:gsLst>
                      <a:gs pos="0">
                        <a:srgbClr val="FFFFFF"/>
                      </a:gs>
                      <a:gs pos="100000">
                        <a:srgbClr val="FFFFFF"/>
                      </a:gs>
                    </a:gsLst>
                    <a:lin ang="5400000" scaled="0"/>
                  </a:gradFill>
                  <a:latin typeface="Segoe UI Light"/>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2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Servicing</a:t>
              </a:r>
            </a:p>
          </p:txBody>
        </p:sp>
        <p:sp>
          <p:nvSpPr>
            <p:cNvPr id="31" name="Rectangle 30"/>
            <p:cNvSpPr/>
            <p:nvPr/>
          </p:nvSpPr>
          <p:spPr bwMode="auto">
            <a:xfrm>
              <a:off x="8475847" y="3654212"/>
              <a:ext cx="2926080" cy="2468880"/>
            </a:xfrm>
            <a:prstGeom prst="rect">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Simplified process,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to ensure consistency, </a:t>
              </a:r>
              <a:b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b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stability and reliability</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Delivered using cumulative updates</a:t>
              </a:r>
            </a:p>
            <a:p>
              <a:pPr marL="0" marR="0" lvl="0" indent="0" defTabSz="932472" eaLnBrk="1" fontAlgn="base" latinLnBrk="0" hangingPunct="1">
                <a:lnSpc>
                  <a:spcPct val="90000"/>
                </a:lnSpc>
                <a:spcBef>
                  <a:spcPct val="0"/>
                </a:spcBef>
                <a:spcAft>
                  <a:spcPts val="100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Eliminate platform fragmentation for all Windows-based devices</a:t>
              </a:r>
            </a:p>
          </p:txBody>
        </p:sp>
      </p:grpSp>
    </p:spTree>
    <p:extLst>
      <p:ext uri="{BB962C8B-B14F-4D97-AF65-F5344CB8AC3E}">
        <p14:creationId xmlns:p14="http://schemas.microsoft.com/office/powerpoint/2010/main" val="1970932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par>
                                <p:cTn id="8" presetID="35" presetClass="path" presetSubtype="0" decel="100000" fill="hold" nodeType="withEffect">
                                  <p:stCondLst>
                                    <p:cond delay="0"/>
                                  </p:stCondLst>
                                  <p:childTnLst>
                                    <p:animMotion origin="layout" path="M -2.01174E-6 -1.09396E-6 L -0.29704 -1.09396E-6 " pathEditMode="relative" rAng="0" ptsTypes="AA">
                                      <p:cBhvr>
                                        <p:cTn id="9" dur="1250" spd="-100000" fill="hold"/>
                                        <p:tgtEl>
                                          <p:spTgt spid="5"/>
                                        </p:tgtEl>
                                        <p:attrNameLst>
                                          <p:attrName>ppt_x</p:attrName>
                                          <p:attrName>ppt_y</p:attrName>
                                        </p:attrNameLst>
                                      </p:cBhvr>
                                      <p:rCtr x="-14858" y="0"/>
                                    </p:animMotion>
                                  </p:childTnLst>
                                </p:cTn>
                              </p:par>
                              <p:par>
                                <p:cTn id="10" presetID="10" presetClass="entr" presetSubtype="0" fill="hold" nodeType="withEffect">
                                  <p:stCondLst>
                                    <p:cond delay="7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400"/>
                                        <p:tgtEl>
                                          <p:spTgt spid="6"/>
                                        </p:tgtEl>
                                      </p:cBhvr>
                                    </p:animEffect>
                                  </p:childTnLst>
                                </p:cTn>
                              </p:par>
                              <p:par>
                                <p:cTn id="13" presetID="35" presetClass="path" presetSubtype="0" decel="100000" fill="hold" nodeType="withEffect">
                                  <p:stCondLst>
                                    <p:cond delay="0"/>
                                  </p:stCondLst>
                                  <p:childTnLst>
                                    <p:animMotion origin="layout" path="M -2.01174E-6 -1.09396E-6 L -0.29704 -1.09396E-6 " pathEditMode="relative" rAng="0" ptsTypes="AA">
                                      <p:cBhvr>
                                        <p:cTn id="14" dur="1250" spd="-100000" fill="hold"/>
                                        <p:tgtEl>
                                          <p:spTgt spid="6"/>
                                        </p:tgtEl>
                                        <p:attrNameLst>
                                          <p:attrName>ppt_x</p:attrName>
                                          <p:attrName>ppt_y</p:attrName>
                                        </p:attrNameLst>
                                      </p:cBhvr>
                                      <p:rCtr x="-14858" y="0"/>
                                    </p:animMotion>
                                  </p:childTnLst>
                                </p:cTn>
                              </p:par>
                              <p:par>
                                <p:cTn id="15" presetID="10" presetClass="entr" presetSubtype="0" fill="hold" nodeType="withEffect">
                                  <p:stCondLst>
                                    <p:cond delay="7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400"/>
                                        <p:tgtEl>
                                          <p:spTgt spid="7"/>
                                        </p:tgtEl>
                                      </p:cBhvr>
                                    </p:animEffect>
                                  </p:childTnLst>
                                </p:cTn>
                              </p:par>
                              <p:par>
                                <p:cTn id="18" presetID="35" presetClass="path" presetSubtype="0" decel="100000" fill="hold" nodeType="withEffect">
                                  <p:stCondLst>
                                    <p:cond delay="0"/>
                                  </p:stCondLst>
                                  <p:childTnLst>
                                    <p:animMotion origin="layout" path="M -2.01174E-6 -1.09396E-6 L -0.29704 -1.09396E-6 " pathEditMode="relative" rAng="0" ptsTypes="AA">
                                      <p:cBhvr>
                                        <p:cTn id="19" dur="1250" spd="-100000" fill="hold"/>
                                        <p:tgtEl>
                                          <p:spTgt spid="7"/>
                                        </p:tgtEl>
                                        <p:attrNameLst>
                                          <p:attrName>ppt_x</p:attrName>
                                          <p:attrName>ppt_y</p:attrName>
                                        </p:attrNameLst>
                                      </p:cBhvr>
                                      <p:rCtr x="-14858" y="0"/>
                                    </p:animMotion>
                                  </p:childTnLst>
                                </p:cTn>
                              </p:par>
                              <p:par>
                                <p:cTn id="20" presetID="10" presetClass="entr" presetSubtype="0" fill="hold"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750"/>
                                        <p:tgtEl>
                                          <p:spTgt spid="24"/>
                                        </p:tgtEl>
                                      </p:cBhvr>
                                    </p:animEffect>
                                  </p:childTnLst>
                                </p:cTn>
                              </p:par>
                              <p:par>
                                <p:cTn id="23" presetID="10" presetClass="entr" presetSubtype="0" fill="hold" nodeType="withEffect">
                                  <p:stCondLst>
                                    <p:cond delay="10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as a service: Deploying Windows</a:t>
            </a:r>
            <a:endParaRPr lang="en-US" dirty="0"/>
          </a:p>
        </p:txBody>
      </p:sp>
      <p:sp>
        <p:nvSpPr>
          <p:cNvPr id="3" name="TextBox 2"/>
          <p:cNvSpPr txBox="1"/>
          <p:nvPr/>
        </p:nvSpPr>
        <p:spPr>
          <a:xfrm>
            <a:off x="274639" y="1409708"/>
            <a:ext cx="11678623" cy="683264"/>
          </a:xfrm>
          <a:prstGeom prst="rect">
            <a:avLst/>
          </a:prstGeom>
          <a:noFill/>
        </p:spPr>
        <p:txBody>
          <a:bodyPr wrap="square" lIns="182880" tIns="146304" rIns="182880" bIns="146304" rtlCol="0" anchor="ctr">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Segoe UI Light"/>
                <a:ea typeface="Segoe UI" pitchFamily="34" charset="0"/>
                <a:cs typeface="Segoe UI" pitchFamily="34" charset="0"/>
              </a:rPr>
              <a:t>Unmatched flexibility and control, depending on needs </a:t>
            </a:r>
          </a:p>
        </p:txBody>
      </p:sp>
      <p:sp>
        <p:nvSpPr>
          <p:cNvPr id="4" name="Rectangle 3"/>
          <p:cNvSpPr/>
          <p:nvPr/>
        </p:nvSpPr>
        <p:spPr bwMode="auto">
          <a:xfrm>
            <a:off x="5764172" y="2616954"/>
            <a:ext cx="2367191" cy="3442880"/>
          </a:xfrm>
          <a:prstGeom prst="rect">
            <a:avLst/>
          </a:prstGeom>
          <a:solidFill>
            <a:srgbClr val="D7D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Rectangle 4"/>
          <p:cNvSpPr/>
          <p:nvPr/>
        </p:nvSpPr>
        <p:spPr bwMode="auto">
          <a:xfrm>
            <a:off x="5764172" y="3435699"/>
            <a:ext cx="2367191" cy="276219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Box 5"/>
          <p:cNvSpPr txBox="1"/>
          <p:nvPr/>
        </p:nvSpPr>
        <p:spPr>
          <a:xfrm>
            <a:off x="5760014" y="2195793"/>
            <a:ext cx="2371349"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Current Branch for Business</a:t>
            </a:r>
          </a:p>
        </p:txBody>
      </p:sp>
      <p:grpSp>
        <p:nvGrpSpPr>
          <p:cNvPr id="7" name="Group 6"/>
          <p:cNvGrpSpPr/>
          <p:nvPr/>
        </p:nvGrpSpPr>
        <p:grpSpPr>
          <a:xfrm>
            <a:off x="6442060" y="2763630"/>
            <a:ext cx="1011415" cy="1011415"/>
            <a:chOff x="7037735" y="3125883"/>
            <a:chExt cx="1188720" cy="1188720"/>
          </a:xfrm>
          <a:solidFill>
            <a:srgbClr val="0078D7"/>
          </a:solidFill>
        </p:grpSpPr>
        <p:sp>
          <p:nvSpPr>
            <p:cNvPr id="8" name="Oval 7"/>
            <p:cNvSpPr/>
            <p:nvPr/>
          </p:nvSpPr>
          <p:spPr bwMode="auto">
            <a:xfrm>
              <a:off x="7037735" y="3125883"/>
              <a:ext cx="1188720" cy="1188720"/>
            </a:xfrm>
            <a:prstGeom prst="ellipse">
              <a:avLst/>
            </a:prstGeom>
            <a:grpFill/>
            <a:ln w="57150">
              <a:solidFill>
                <a:srgbClr val="D7D7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73"/>
            <p:cNvSpPr/>
            <p:nvPr/>
          </p:nvSpPr>
          <p:spPr bwMode="auto">
            <a:xfrm rot="5400000">
              <a:off x="7374360" y="3390066"/>
              <a:ext cx="515468" cy="660355"/>
            </a:xfrm>
            <a:custGeom>
              <a:avLst/>
              <a:gdLst/>
              <a:ahLst/>
              <a:cxnLst/>
              <a:rect l="l" t="t" r="r" b="b"/>
              <a:pathLst>
                <a:path w="1906013" h="2081213">
                  <a:moveTo>
                    <a:pt x="1447225" y="473849"/>
                  </a:moveTo>
                  <a:lnTo>
                    <a:pt x="1906012" y="473849"/>
                  </a:lnTo>
                  <a:lnTo>
                    <a:pt x="1906012" y="225142"/>
                  </a:lnTo>
                  <a:lnTo>
                    <a:pt x="1447225" y="225142"/>
                  </a:lnTo>
                  <a:close/>
                  <a:moveTo>
                    <a:pt x="1256359" y="1719312"/>
                  </a:moveTo>
                  <a:lnTo>
                    <a:pt x="1375231" y="1719312"/>
                  </a:lnTo>
                  <a:lnTo>
                    <a:pt x="1375231" y="1534257"/>
                  </a:lnTo>
                  <a:lnTo>
                    <a:pt x="1256359" y="1534257"/>
                  </a:lnTo>
                  <a:close/>
                  <a:moveTo>
                    <a:pt x="1256359" y="1956654"/>
                  </a:moveTo>
                  <a:lnTo>
                    <a:pt x="1375231" y="1956654"/>
                  </a:lnTo>
                  <a:lnTo>
                    <a:pt x="1375231" y="1771599"/>
                  </a:lnTo>
                  <a:lnTo>
                    <a:pt x="1256359" y="1771599"/>
                  </a:lnTo>
                  <a:close/>
                  <a:moveTo>
                    <a:pt x="1250439" y="315966"/>
                  </a:moveTo>
                  <a:lnTo>
                    <a:pt x="1369311" y="315966"/>
                  </a:lnTo>
                  <a:lnTo>
                    <a:pt x="1369311" y="130911"/>
                  </a:lnTo>
                  <a:lnTo>
                    <a:pt x="1250439" y="130911"/>
                  </a:lnTo>
                  <a:close/>
                  <a:moveTo>
                    <a:pt x="1250439" y="553308"/>
                  </a:moveTo>
                  <a:lnTo>
                    <a:pt x="1369311" y="553308"/>
                  </a:lnTo>
                  <a:lnTo>
                    <a:pt x="1369311" y="368253"/>
                  </a:lnTo>
                  <a:lnTo>
                    <a:pt x="1250439" y="368253"/>
                  </a:lnTo>
                  <a:close/>
                  <a:moveTo>
                    <a:pt x="1242568" y="1014462"/>
                  </a:moveTo>
                  <a:lnTo>
                    <a:pt x="1361440" y="1014462"/>
                  </a:lnTo>
                  <a:lnTo>
                    <a:pt x="1361440" y="829407"/>
                  </a:lnTo>
                  <a:lnTo>
                    <a:pt x="1242568" y="829407"/>
                  </a:lnTo>
                  <a:close/>
                  <a:moveTo>
                    <a:pt x="1242568" y="1251804"/>
                  </a:moveTo>
                  <a:lnTo>
                    <a:pt x="1361440" y="1251804"/>
                  </a:lnTo>
                  <a:lnTo>
                    <a:pt x="1361440" y="1066749"/>
                  </a:lnTo>
                  <a:lnTo>
                    <a:pt x="1242568" y="1066749"/>
                  </a:lnTo>
                  <a:close/>
                  <a:moveTo>
                    <a:pt x="1052142" y="1719312"/>
                  </a:moveTo>
                  <a:lnTo>
                    <a:pt x="1171014" y="1719312"/>
                  </a:lnTo>
                  <a:lnTo>
                    <a:pt x="1171014" y="1534257"/>
                  </a:lnTo>
                  <a:lnTo>
                    <a:pt x="1052142" y="1534257"/>
                  </a:lnTo>
                  <a:close/>
                  <a:moveTo>
                    <a:pt x="1052142" y="1956654"/>
                  </a:moveTo>
                  <a:lnTo>
                    <a:pt x="1171014" y="1956654"/>
                  </a:lnTo>
                  <a:lnTo>
                    <a:pt x="1171014" y="1771599"/>
                  </a:lnTo>
                  <a:lnTo>
                    <a:pt x="1052142" y="1771599"/>
                  </a:lnTo>
                  <a:close/>
                  <a:moveTo>
                    <a:pt x="1040908" y="315966"/>
                  </a:moveTo>
                  <a:lnTo>
                    <a:pt x="1159780" y="315966"/>
                  </a:lnTo>
                  <a:lnTo>
                    <a:pt x="1159780" y="130911"/>
                  </a:lnTo>
                  <a:lnTo>
                    <a:pt x="1040908" y="130911"/>
                  </a:lnTo>
                  <a:close/>
                  <a:moveTo>
                    <a:pt x="1040908" y="553308"/>
                  </a:moveTo>
                  <a:lnTo>
                    <a:pt x="1159780" y="553308"/>
                  </a:lnTo>
                  <a:lnTo>
                    <a:pt x="1159780" y="368253"/>
                  </a:lnTo>
                  <a:lnTo>
                    <a:pt x="1040908" y="368253"/>
                  </a:lnTo>
                  <a:close/>
                  <a:moveTo>
                    <a:pt x="1038352" y="1014462"/>
                  </a:moveTo>
                  <a:lnTo>
                    <a:pt x="1157224" y="1014462"/>
                  </a:lnTo>
                  <a:lnTo>
                    <a:pt x="1157224" y="829407"/>
                  </a:lnTo>
                  <a:lnTo>
                    <a:pt x="1038352" y="829407"/>
                  </a:lnTo>
                  <a:close/>
                  <a:moveTo>
                    <a:pt x="1038352" y="1251804"/>
                  </a:moveTo>
                  <a:lnTo>
                    <a:pt x="1157224" y="1251804"/>
                  </a:lnTo>
                  <a:lnTo>
                    <a:pt x="1157224" y="1066749"/>
                  </a:lnTo>
                  <a:lnTo>
                    <a:pt x="1038352" y="1066749"/>
                  </a:lnTo>
                  <a:close/>
                  <a:moveTo>
                    <a:pt x="847926" y="1719312"/>
                  </a:moveTo>
                  <a:lnTo>
                    <a:pt x="966798" y="1719312"/>
                  </a:lnTo>
                  <a:lnTo>
                    <a:pt x="966798" y="1534257"/>
                  </a:lnTo>
                  <a:lnTo>
                    <a:pt x="847926" y="1534257"/>
                  </a:lnTo>
                  <a:close/>
                  <a:moveTo>
                    <a:pt x="847926" y="1956654"/>
                  </a:moveTo>
                  <a:lnTo>
                    <a:pt x="966798" y="1956654"/>
                  </a:lnTo>
                  <a:lnTo>
                    <a:pt x="966798" y="1771599"/>
                  </a:lnTo>
                  <a:lnTo>
                    <a:pt x="847926" y="1771599"/>
                  </a:lnTo>
                  <a:close/>
                  <a:moveTo>
                    <a:pt x="834136" y="1014462"/>
                  </a:moveTo>
                  <a:lnTo>
                    <a:pt x="953008" y="1014462"/>
                  </a:lnTo>
                  <a:lnTo>
                    <a:pt x="953008" y="829407"/>
                  </a:lnTo>
                  <a:lnTo>
                    <a:pt x="834136" y="829407"/>
                  </a:lnTo>
                  <a:close/>
                  <a:moveTo>
                    <a:pt x="834136" y="1251804"/>
                  </a:moveTo>
                  <a:lnTo>
                    <a:pt x="953008" y="1251804"/>
                  </a:lnTo>
                  <a:lnTo>
                    <a:pt x="953008" y="1066749"/>
                  </a:lnTo>
                  <a:lnTo>
                    <a:pt x="834136" y="1066749"/>
                  </a:lnTo>
                  <a:close/>
                  <a:moveTo>
                    <a:pt x="831377" y="315966"/>
                  </a:moveTo>
                  <a:lnTo>
                    <a:pt x="950249" y="315966"/>
                  </a:lnTo>
                  <a:lnTo>
                    <a:pt x="950249" y="130911"/>
                  </a:lnTo>
                  <a:lnTo>
                    <a:pt x="831377" y="130911"/>
                  </a:lnTo>
                  <a:close/>
                  <a:moveTo>
                    <a:pt x="831377" y="553308"/>
                  </a:moveTo>
                  <a:lnTo>
                    <a:pt x="950249" y="553308"/>
                  </a:lnTo>
                  <a:lnTo>
                    <a:pt x="950249" y="368253"/>
                  </a:lnTo>
                  <a:lnTo>
                    <a:pt x="831377" y="368253"/>
                  </a:lnTo>
                  <a:close/>
                  <a:moveTo>
                    <a:pt x="737560" y="1376363"/>
                  </a:moveTo>
                  <a:lnTo>
                    <a:pt x="737560" y="704850"/>
                  </a:lnTo>
                  <a:lnTo>
                    <a:pt x="1906013" y="704850"/>
                  </a:lnTo>
                  <a:lnTo>
                    <a:pt x="1906013" y="916252"/>
                  </a:lnTo>
                  <a:lnTo>
                    <a:pt x="1447226" y="916252"/>
                  </a:lnTo>
                  <a:lnTo>
                    <a:pt x="1447226" y="1164960"/>
                  </a:lnTo>
                  <a:lnTo>
                    <a:pt x="1906013" y="1164960"/>
                  </a:lnTo>
                  <a:lnTo>
                    <a:pt x="1906013" y="1376363"/>
                  </a:lnTo>
                  <a:close/>
                  <a:moveTo>
                    <a:pt x="643710" y="1719312"/>
                  </a:moveTo>
                  <a:lnTo>
                    <a:pt x="762582" y="1719312"/>
                  </a:lnTo>
                  <a:lnTo>
                    <a:pt x="762582" y="1534257"/>
                  </a:lnTo>
                  <a:lnTo>
                    <a:pt x="643710" y="1534257"/>
                  </a:lnTo>
                  <a:close/>
                  <a:moveTo>
                    <a:pt x="643710" y="1956654"/>
                  </a:moveTo>
                  <a:lnTo>
                    <a:pt x="762582" y="1956654"/>
                  </a:lnTo>
                  <a:lnTo>
                    <a:pt x="762582" y="1771599"/>
                  </a:lnTo>
                  <a:lnTo>
                    <a:pt x="643710" y="1771599"/>
                  </a:lnTo>
                  <a:close/>
                  <a:moveTo>
                    <a:pt x="621846" y="315966"/>
                  </a:moveTo>
                  <a:lnTo>
                    <a:pt x="740718" y="315966"/>
                  </a:lnTo>
                  <a:lnTo>
                    <a:pt x="740718" y="130911"/>
                  </a:lnTo>
                  <a:lnTo>
                    <a:pt x="621846" y="130911"/>
                  </a:lnTo>
                  <a:close/>
                  <a:moveTo>
                    <a:pt x="621846" y="553308"/>
                  </a:moveTo>
                  <a:lnTo>
                    <a:pt x="740718" y="553308"/>
                  </a:lnTo>
                  <a:lnTo>
                    <a:pt x="740718" y="368253"/>
                  </a:lnTo>
                  <a:lnTo>
                    <a:pt x="621846" y="368253"/>
                  </a:lnTo>
                  <a:close/>
                  <a:moveTo>
                    <a:pt x="467686" y="2081213"/>
                  </a:moveTo>
                  <a:lnTo>
                    <a:pt x="467686" y="1409701"/>
                  </a:lnTo>
                  <a:lnTo>
                    <a:pt x="1906013" y="1409701"/>
                  </a:lnTo>
                  <a:lnTo>
                    <a:pt x="1906013" y="1621103"/>
                  </a:lnTo>
                  <a:lnTo>
                    <a:pt x="1447226" y="1621103"/>
                  </a:lnTo>
                  <a:lnTo>
                    <a:pt x="1447226" y="1869810"/>
                  </a:lnTo>
                  <a:lnTo>
                    <a:pt x="1906013" y="1869810"/>
                  </a:lnTo>
                  <a:lnTo>
                    <a:pt x="1906013" y="2081213"/>
                  </a:lnTo>
                  <a:close/>
                  <a:moveTo>
                    <a:pt x="412315" y="315966"/>
                  </a:moveTo>
                  <a:lnTo>
                    <a:pt x="531187" y="315966"/>
                  </a:lnTo>
                  <a:lnTo>
                    <a:pt x="531187" y="130911"/>
                  </a:lnTo>
                  <a:lnTo>
                    <a:pt x="412315" y="130911"/>
                  </a:lnTo>
                  <a:close/>
                  <a:moveTo>
                    <a:pt x="412315" y="553308"/>
                  </a:moveTo>
                  <a:lnTo>
                    <a:pt x="531187" y="553308"/>
                  </a:lnTo>
                  <a:lnTo>
                    <a:pt x="531187" y="368253"/>
                  </a:lnTo>
                  <a:lnTo>
                    <a:pt x="412315" y="368253"/>
                  </a:lnTo>
                  <a:close/>
                  <a:moveTo>
                    <a:pt x="202784" y="315966"/>
                  </a:moveTo>
                  <a:lnTo>
                    <a:pt x="321656" y="315966"/>
                  </a:lnTo>
                  <a:lnTo>
                    <a:pt x="321656" y="130911"/>
                  </a:lnTo>
                  <a:lnTo>
                    <a:pt x="202784" y="130911"/>
                  </a:lnTo>
                  <a:close/>
                  <a:moveTo>
                    <a:pt x="202784" y="553308"/>
                  </a:moveTo>
                  <a:lnTo>
                    <a:pt x="321656" y="553308"/>
                  </a:lnTo>
                  <a:lnTo>
                    <a:pt x="321656" y="368253"/>
                  </a:lnTo>
                  <a:lnTo>
                    <a:pt x="202784" y="368253"/>
                  </a:lnTo>
                  <a:close/>
                  <a:moveTo>
                    <a:pt x="0" y="671512"/>
                  </a:moveTo>
                  <a:lnTo>
                    <a:pt x="0" y="0"/>
                  </a:lnTo>
                  <a:lnTo>
                    <a:pt x="1906013" y="0"/>
                  </a:lnTo>
                  <a:lnTo>
                    <a:pt x="1906013" y="671512"/>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572"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 name="TextBox 9"/>
          <p:cNvSpPr txBox="1"/>
          <p:nvPr/>
        </p:nvSpPr>
        <p:spPr>
          <a:xfrm>
            <a:off x="5760017" y="4619657"/>
            <a:ext cx="2371346" cy="607523"/>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Segoe UI"/>
              </a:rPr>
              <a:t>Benefits from new features</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Segoe UI"/>
              </a:rPr>
              <a:t>Begins broad deployment </a:t>
            </a:r>
          </a:p>
        </p:txBody>
      </p:sp>
      <p:sp>
        <p:nvSpPr>
          <p:cNvPr id="11" name="TextBox 10"/>
          <p:cNvSpPr txBox="1"/>
          <p:nvPr/>
        </p:nvSpPr>
        <p:spPr>
          <a:xfrm>
            <a:off x="5760014" y="3928966"/>
            <a:ext cx="2371349" cy="558279"/>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egoe UI Semibold" panose="020B0702040204020203" pitchFamily="34" charset="0"/>
                <a:cs typeface="Segoe UI Semibold" panose="020B0702040204020203" pitchFamily="34" charset="0"/>
              </a:rPr>
              <a:t>Information workers</a:t>
            </a:r>
          </a:p>
          <a:p>
            <a:pPr marL="0" marR="0" lvl="0" indent="0" algn="ctr" defTabSz="931857"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egoe UI Semibold" panose="020B0702040204020203" pitchFamily="34" charset="0"/>
                <a:cs typeface="Segoe UI Semibold" panose="020B0702040204020203" pitchFamily="34" charset="0"/>
              </a:rPr>
              <a:t>General population</a:t>
            </a:r>
          </a:p>
        </p:txBody>
      </p:sp>
      <p:sp>
        <p:nvSpPr>
          <p:cNvPr id="12" name="Rectangle 11"/>
          <p:cNvSpPr/>
          <p:nvPr/>
        </p:nvSpPr>
        <p:spPr bwMode="auto">
          <a:xfrm>
            <a:off x="8299333" y="2755017"/>
            <a:ext cx="2367191" cy="3442880"/>
          </a:xfrm>
          <a:prstGeom prst="rect">
            <a:avLst/>
          </a:prstGeom>
          <a:solidFill>
            <a:srgbClr val="D7D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Rectangle 12"/>
          <p:cNvSpPr/>
          <p:nvPr/>
        </p:nvSpPr>
        <p:spPr bwMode="auto">
          <a:xfrm>
            <a:off x="8299333" y="2617785"/>
            <a:ext cx="2367191" cy="671596"/>
          </a:xfrm>
          <a:prstGeom prst="rect">
            <a:avLst/>
          </a:prstGeom>
          <a:solidFill>
            <a:srgbClr val="9696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TextBox 13"/>
          <p:cNvSpPr txBox="1"/>
          <p:nvPr/>
        </p:nvSpPr>
        <p:spPr>
          <a:xfrm>
            <a:off x="8299328" y="2195793"/>
            <a:ext cx="2367196"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Long Term Servicing Branch</a:t>
            </a:r>
          </a:p>
        </p:txBody>
      </p:sp>
      <p:grpSp>
        <p:nvGrpSpPr>
          <p:cNvPr id="15" name="Group 14"/>
          <p:cNvGrpSpPr/>
          <p:nvPr/>
        </p:nvGrpSpPr>
        <p:grpSpPr>
          <a:xfrm>
            <a:off x="8977221" y="2763630"/>
            <a:ext cx="1011415" cy="1011415"/>
            <a:chOff x="9819906" y="3012672"/>
            <a:chExt cx="1188720" cy="1188720"/>
          </a:xfrm>
        </p:grpSpPr>
        <p:sp>
          <p:nvSpPr>
            <p:cNvPr id="16" name="Oval 15"/>
            <p:cNvSpPr/>
            <p:nvPr/>
          </p:nvSpPr>
          <p:spPr bwMode="auto">
            <a:xfrm>
              <a:off x="9819906" y="3012672"/>
              <a:ext cx="1188720" cy="1188720"/>
            </a:xfrm>
            <a:prstGeom prst="ellipse">
              <a:avLst/>
            </a:prstGeom>
            <a:solidFill>
              <a:srgbClr val="969696"/>
            </a:solidFill>
            <a:ln w="57150">
              <a:solidFill>
                <a:srgbClr val="D7D7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A6A6A6"/>
                </a:solidFill>
                <a:effectLst/>
                <a:uLnTx/>
                <a:uFillTx/>
                <a:latin typeface="Segoe UI"/>
                <a:ea typeface="Segoe UI" pitchFamily="34" charset="0"/>
                <a:cs typeface="Segoe UI" pitchFamily="34" charset="0"/>
              </a:endParaRPr>
            </a:p>
          </p:txBody>
        </p:sp>
        <p:sp>
          <p:nvSpPr>
            <p:cNvPr id="17" name="Block Arc 42"/>
            <p:cNvSpPr>
              <a:spLocks noChangeAspect="1"/>
            </p:cNvSpPr>
            <p:nvPr/>
          </p:nvSpPr>
          <p:spPr bwMode="auto">
            <a:xfrm>
              <a:off x="10248240" y="3359966"/>
              <a:ext cx="332051" cy="454007"/>
            </a:xfrm>
            <a:custGeom>
              <a:avLst/>
              <a:gdLst/>
              <a:ahLst/>
              <a:cxnLst/>
              <a:rect l="l" t="t" r="r" b="b"/>
              <a:pathLst>
                <a:path w="325440" h="438658">
                  <a:moveTo>
                    <a:pt x="162720" y="225575"/>
                  </a:moveTo>
                  <a:cubicBezTo>
                    <a:pt x="137075" y="225575"/>
                    <a:pt x="116286" y="246364"/>
                    <a:pt x="116286" y="272009"/>
                  </a:cubicBezTo>
                  <a:cubicBezTo>
                    <a:pt x="116286" y="289154"/>
                    <a:pt x="125578" y="304128"/>
                    <a:pt x="139782" y="311515"/>
                  </a:cubicBezTo>
                  <a:lnTo>
                    <a:pt x="139782" y="381528"/>
                  </a:lnTo>
                  <a:lnTo>
                    <a:pt x="185658" y="381528"/>
                  </a:lnTo>
                  <a:lnTo>
                    <a:pt x="185658" y="311515"/>
                  </a:lnTo>
                  <a:cubicBezTo>
                    <a:pt x="199862" y="304128"/>
                    <a:pt x="209154" y="289154"/>
                    <a:pt x="209154" y="272009"/>
                  </a:cubicBezTo>
                  <a:cubicBezTo>
                    <a:pt x="209154" y="246364"/>
                    <a:pt x="188365" y="225575"/>
                    <a:pt x="162720" y="225575"/>
                  </a:cubicBezTo>
                  <a:close/>
                  <a:moveTo>
                    <a:pt x="162639" y="55669"/>
                  </a:moveTo>
                  <a:cubicBezTo>
                    <a:pt x="123729" y="55324"/>
                    <a:pt x="89284" y="83101"/>
                    <a:pt x="78106" y="123838"/>
                  </a:cubicBezTo>
                  <a:cubicBezTo>
                    <a:pt x="73128" y="141979"/>
                    <a:pt x="73286" y="160837"/>
                    <a:pt x="78186" y="178164"/>
                  </a:cubicBezTo>
                  <a:lnTo>
                    <a:pt x="245519" y="178164"/>
                  </a:lnTo>
                  <a:cubicBezTo>
                    <a:pt x="250461" y="161286"/>
                    <a:pt x="250730" y="142890"/>
                    <a:pt x="246092" y="125102"/>
                  </a:cubicBezTo>
                  <a:cubicBezTo>
                    <a:pt x="235450" y="84284"/>
                    <a:pt x="201470" y="56013"/>
                    <a:pt x="162639" y="55669"/>
                  </a:cubicBezTo>
                  <a:close/>
                  <a:moveTo>
                    <a:pt x="163052" y="4"/>
                  </a:moveTo>
                  <a:cubicBezTo>
                    <a:pt x="226120" y="526"/>
                    <a:pt x="281437" y="44602"/>
                    <a:pt x="299267" y="108538"/>
                  </a:cubicBezTo>
                  <a:cubicBezTo>
                    <a:pt x="305741" y="131753"/>
                    <a:pt x="306725" y="155655"/>
                    <a:pt x="301193" y="178164"/>
                  </a:cubicBezTo>
                  <a:lnTo>
                    <a:pt x="325440" y="178164"/>
                  </a:lnTo>
                  <a:lnTo>
                    <a:pt x="325440" y="438658"/>
                  </a:lnTo>
                  <a:lnTo>
                    <a:pt x="0" y="438658"/>
                  </a:lnTo>
                  <a:lnTo>
                    <a:pt x="0" y="178164"/>
                  </a:lnTo>
                  <a:lnTo>
                    <a:pt x="22633" y="178164"/>
                  </a:lnTo>
                  <a:cubicBezTo>
                    <a:pt x="17015" y="154956"/>
                    <a:pt x="18187" y="130312"/>
                    <a:pt x="25180" y="106486"/>
                  </a:cubicBezTo>
                  <a:cubicBezTo>
                    <a:pt x="43889" y="42743"/>
                    <a:pt x="99904" y="-519"/>
                    <a:pt x="163052" y="4"/>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572" eaLnBrk="1" fontAlgn="base" latinLnBrk="0" hangingPunct="1">
                <a:lnSpc>
                  <a:spcPct val="100000"/>
                </a:lnSpc>
                <a:spcBef>
                  <a:spcPct val="0"/>
                </a:spcBef>
                <a:spcAft>
                  <a:spcPct val="0"/>
                </a:spcAft>
                <a:buClrTx/>
                <a:buSzTx/>
                <a:buFontTx/>
                <a:buNone/>
                <a:tabLst/>
                <a:defRPr/>
              </a:pPr>
              <a:endParaRPr kumimoji="0" lang="en-US" sz="1598" b="0" i="0" u="none" strike="noStrike" kern="0" cap="none" spc="0" normalizeH="0" baseline="0" noProof="0" dirty="0" err="1">
                <a:ln>
                  <a:noFill/>
                </a:ln>
                <a:solidFill>
                  <a:srgbClr val="00188F"/>
                </a:solidFill>
                <a:effectLst/>
                <a:uLnTx/>
                <a:uFillTx/>
                <a:latin typeface="Segoe UI"/>
                <a:ea typeface="Segoe UI" pitchFamily="34" charset="0"/>
                <a:cs typeface="Segoe UI" pitchFamily="34" charset="0"/>
              </a:endParaRPr>
            </a:p>
          </p:txBody>
        </p:sp>
      </p:grpSp>
      <p:sp>
        <p:nvSpPr>
          <p:cNvPr id="18" name="TextBox 17"/>
          <p:cNvSpPr txBox="1"/>
          <p:nvPr/>
        </p:nvSpPr>
        <p:spPr>
          <a:xfrm>
            <a:off x="8295174" y="4350250"/>
            <a:ext cx="2371349" cy="1293865"/>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Deploy for mission </a:t>
            </a:r>
            <a:br>
              <a:rPr kumimoji="0" lang="en-US" sz="1100" b="0" i="0" u="none" strike="noStrike" kern="0" cap="none" spc="0" normalizeH="0" baseline="0" noProof="0" dirty="0">
                <a:ln>
                  <a:noFill/>
                </a:ln>
                <a:solidFill>
                  <a:sysClr val="windowText" lastClr="000000"/>
                </a:solidFill>
                <a:effectLst/>
                <a:uLnTx/>
                <a:uFillTx/>
                <a:latin typeface="Segoe UI"/>
              </a:rPr>
            </a:br>
            <a:r>
              <a:rPr kumimoji="0" lang="en-US" sz="1100" b="0" i="0" u="none" strike="noStrike" kern="0" cap="none" spc="0" normalizeH="0" baseline="0" noProof="0" dirty="0">
                <a:ln>
                  <a:noFill/>
                </a:ln>
                <a:solidFill>
                  <a:sysClr val="windowText" lastClr="000000"/>
                </a:solidFill>
                <a:effectLst/>
                <a:uLnTx/>
                <a:uFillTx/>
                <a:latin typeface="Segoe UI"/>
              </a:rPr>
              <a:t>critical systems </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No need for frequent new features (or any sort of change)</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Too expensive for </a:t>
            </a:r>
            <a:br>
              <a:rPr kumimoji="0" lang="en-US" sz="1100" b="0" i="0" u="none" strike="noStrike" kern="0" cap="none" spc="0" normalizeH="0" baseline="0" noProof="0" dirty="0">
                <a:ln>
                  <a:noFill/>
                </a:ln>
                <a:solidFill>
                  <a:sysClr val="windowText" lastClr="000000"/>
                </a:solidFill>
                <a:effectLst/>
                <a:uLnTx/>
                <a:uFillTx/>
                <a:latin typeface="Segoe UI"/>
              </a:rPr>
            </a:br>
            <a:r>
              <a:rPr kumimoji="0" lang="en-US" sz="1100" b="0" i="0" u="none" strike="noStrike" kern="0" cap="none" spc="0" normalizeH="0" baseline="0" noProof="0" dirty="0">
                <a:ln>
                  <a:noFill/>
                </a:ln>
                <a:solidFill>
                  <a:sysClr val="windowText" lastClr="000000"/>
                </a:solidFill>
                <a:effectLst/>
                <a:uLnTx/>
                <a:uFillTx/>
                <a:latin typeface="Segoe UI"/>
              </a:rPr>
              <a:t>general population</a:t>
            </a:r>
          </a:p>
        </p:txBody>
      </p:sp>
      <p:sp>
        <p:nvSpPr>
          <p:cNvPr id="19" name="TextBox 18"/>
          <p:cNvSpPr txBox="1"/>
          <p:nvPr/>
        </p:nvSpPr>
        <p:spPr>
          <a:xfrm>
            <a:off x="8508563" y="3884032"/>
            <a:ext cx="2011045" cy="392080"/>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bold" panose="020B0702040204020203" pitchFamily="34" charset="0"/>
                <a:cs typeface="Segoe UI Semibold" panose="020B0702040204020203" pitchFamily="34" charset="0"/>
              </a:rPr>
              <a:t>Specialized systems</a:t>
            </a:r>
          </a:p>
        </p:txBody>
      </p:sp>
      <p:sp>
        <p:nvSpPr>
          <p:cNvPr id="20" name="Rectangle 19"/>
          <p:cNvSpPr/>
          <p:nvPr/>
        </p:nvSpPr>
        <p:spPr bwMode="auto">
          <a:xfrm>
            <a:off x="693850" y="2616954"/>
            <a:ext cx="2367191" cy="344288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bg1"/>
              </a:solidFill>
              <a:effectLst/>
              <a:uLnTx/>
              <a:uFillTx/>
              <a:latin typeface="Segoe UI"/>
              <a:ea typeface="Segoe UI" pitchFamily="34" charset="0"/>
              <a:cs typeface="Segoe UI" pitchFamily="34" charset="0"/>
            </a:endParaRPr>
          </a:p>
        </p:txBody>
      </p:sp>
      <p:sp>
        <p:nvSpPr>
          <p:cNvPr id="21" name="TextBox 20"/>
          <p:cNvSpPr txBox="1"/>
          <p:nvPr/>
        </p:nvSpPr>
        <p:spPr>
          <a:xfrm>
            <a:off x="693849" y="3380497"/>
            <a:ext cx="2358258" cy="1141516"/>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Specific feature and performance feedback</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Application compatibility validation</a:t>
            </a:r>
          </a:p>
          <a:p>
            <a:pPr marL="0" marR="0" lvl="0" indent="0" algn="ctr" defTabSz="931857" eaLnBrk="1" fontAlgn="auto" latinLnBrk="0" hangingPunct="1">
              <a:lnSpc>
                <a:spcPct val="90000"/>
              </a:lnSpc>
              <a:spcBef>
                <a:spcPts val="612"/>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Segoe UI"/>
            </a:endParaRPr>
          </a:p>
        </p:txBody>
      </p:sp>
      <p:sp>
        <p:nvSpPr>
          <p:cNvPr id="22" name="Rectangle 21"/>
          <p:cNvSpPr/>
          <p:nvPr/>
        </p:nvSpPr>
        <p:spPr bwMode="auto">
          <a:xfrm>
            <a:off x="693851" y="6052453"/>
            <a:ext cx="2367184" cy="145444"/>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TextBox 22"/>
          <p:cNvSpPr txBox="1"/>
          <p:nvPr/>
        </p:nvSpPr>
        <p:spPr>
          <a:xfrm>
            <a:off x="693849" y="2195792"/>
            <a:ext cx="2367186"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Windows Insider Preview Branch</a:t>
            </a:r>
          </a:p>
        </p:txBody>
      </p:sp>
      <p:grpSp>
        <p:nvGrpSpPr>
          <p:cNvPr id="24" name="Group 23"/>
          <p:cNvGrpSpPr/>
          <p:nvPr/>
        </p:nvGrpSpPr>
        <p:grpSpPr>
          <a:xfrm>
            <a:off x="1371738" y="5131848"/>
            <a:ext cx="1011415" cy="1011415"/>
            <a:chOff x="3570424" y="2184391"/>
            <a:chExt cx="1188888" cy="1188889"/>
          </a:xfrm>
          <a:solidFill>
            <a:srgbClr val="FFFFFF"/>
          </a:solidFill>
        </p:grpSpPr>
        <p:sp>
          <p:nvSpPr>
            <p:cNvPr id="25" name="Oval 24"/>
            <p:cNvSpPr/>
            <p:nvPr/>
          </p:nvSpPr>
          <p:spPr bwMode="auto">
            <a:xfrm>
              <a:off x="3570424" y="2184391"/>
              <a:ext cx="1188888" cy="1188889"/>
            </a:xfrm>
            <a:prstGeom prst="ellipse">
              <a:avLst/>
            </a:prstGeom>
            <a:solidFill>
              <a:srgbClr val="0078D7"/>
            </a:solidFill>
            <a:ln w="5715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Freeform 113"/>
            <p:cNvSpPr>
              <a:spLocks noChangeAspect="1" noEditPoints="1"/>
            </p:cNvSpPr>
            <p:nvPr/>
          </p:nvSpPr>
          <p:spPr bwMode="black">
            <a:xfrm>
              <a:off x="3916342" y="2523542"/>
              <a:ext cx="466444" cy="466632"/>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rgbClr val="FFFFFF"/>
            </a:solidFill>
            <a:ln w="31750">
              <a:noFill/>
              <a:prstDash val="solid"/>
            </a:ln>
            <a:extLst/>
          </p:spPr>
          <p:txBody>
            <a:bodyPr vert="horz" wrap="square" lIns="91383" tIns="45693" rIns="91383" bIns="45693" numCol="1" anchor="t" anchorCtr="0" compatLnSpc="1">
              <a:prstTxWarp prst="textNoShape">
                <a:avLst/>
              </a:prstTxWarp>
            </a:bodyPr>
            <a:lstStyle/>
            <a:p>
              <a:pPr marL="0" marR="0" lvl="0" indent="0" defTabSz="91365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a:endParaRPr>
            </a:p>
          </p:txBody>
        </p:sp>
      </p:grpSp>
      <p:sp>
        <p:nvSpPr>
          <p:cNvPr id="27" name="TextBox 26"/>
          <p:cNvSpPr txBox="1"/>
          <p:nvPr/>
        </p:nvSpPr>
        <p:spPr>
          <a:xfrm>
            <a:off x="693849" y="4707142"/>
            <a:ext cx="2358258" cy="392080"/>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Test machines, small pilots</a:t>
            </a:r>
          </a:p>
        </p:txBody>
      </p:sp>
      <p:sp>
        <p:nvSpPr>
          <p:cNvPr id="28" name="Rectangle 27"/>
          <p:cNvSpPr/>
          <p:nvPr/>
        </p:nvSpPr>
        <p:spPr bwMode="auto">
          <a:xfrm>
            <a:off x="3229011" y="2616948"/>
            <a:ext cx="2367191" cy="3442880"/>
          </a:xfrm>
          <a:prstGeom prst="rect">
            <a:avLst/>
          </a:prstGeom>
          <a:solidFill>
            <a:srgbClr val="D7D7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TextBox 28"/>
          <p:cNvSpPr txBox="1"/>
          <p:nvPr/>
        </p:nvSpPr>
        <p:spPr>
          <a:xfrm>
            <a:off x="3224858" y="2195793"/>
            <a:ext cx="2367191" cy="461495"/>
          </a:xfrm>
          <a:prstGeom prst="rect">
            <a:avLst/>
          </a:prstGeom>
          <a:noFill/>
        </p:spPr>
        <p:txBody>
          <a:bodyPr wrap="square" lIns="0" tIns="146220" rIns="0" bIns="146220" rtlCol="0">
            <a:spAutoFit/>
          </a:bodyPr>
          <a:lstStyle/>
          <a:p>
            <a:pPr marL="0" marR="0" lvl="0" indent="0" algn="ctr" defTabSz="932384"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Current Branch</a:t>
            </a:r>
          </a:p>
        </p:txBody>
      </p:sp>
      <p:sp>
        <p:nvSpPr>
          <p:cNvPr id="30" name="TextBox 29"/>
          <p:cNvSpPr txBox="1"/>
          <p:nvPr/>
        </p:nvSpPr>
        <p:spPr>
          <a:xfrm>
            <a:off x="3224858" y="3537354"/>
            <a:ext cx="2371341" cy="759873"/>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Deploy to appropriate audiences </a:t>
            </a:r>
          </a:p>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Segoe UI"/>
              </a:rPr>
              <a:t>Test and prepare for broad deployment</a:t>
            </a:r>
          </a:p>
        </p:txBody>
      </p:sp>
      <p:sp>
        <p:nvSpPr>
          <p:cNvPr id="31" name="Rectangle 30"/>
          <p:cNvSpPr/>
          <p:nvPr/>
        </p:nvSpPr>
        <p:spPr bwMode="auto">
          <a:xfrm>
            <a:off x="3229011" y="5866194"/>
            <a:ext cx="2367188" cy="331703"/>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TextBox 31"/>
          <p:cNvSpPr txBox="1"/>
          <p:nvPr/>
        </p:nvSpPr>
        <p:spPr>
          <a:xfrm>
            <a:off x="3224858" y="4409144"/>
            <a:ext cx="2371341" cy="558279"/>
          </a:xfrm>
          <a:prstGeom prst="rect">
            <a:avLst/>
          </a:prstGeom>
          <a:noFill/>
        </p:spPr>
        <p:txBody>
          <a:bodyPr wrap="square" lIns="139811" tIns="111848" rIns="139811" bIns="111848" rtlCol="0">
            <a:spAutoFit/>
          </a:bodyPr>
          <a:lstStyle/>
          <a:p>
            <a:pPr marL="0" marR="0" lvl="0" indent="0" algn="ctr" defTabSz="931857" eaLnBrk="1" fontAlgn="base" latinLnBrk="0" hangingPunct="1">
              <a:lnSpc>
                <a:spcPct val="90000"/>
              </a:lnSpc>
              <a:spcBef>
                <a:spcPts val="612"/>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Early adopters, initial pilots, </a:t>
            </a:r>
            <a:b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br>
            <a:r>
              <a:rPr kumimoji="0" lang="en-US" sz="1200" b="0" i="0" u="none" strike="noStrike" kern="0" cap="none" spc="0" normalizeH="0" baseline="0" noProof="0" dirty="0">
                <a:ln>
                  <a:noFill/>
                </a:ln>
                <a:solidFill>
                  <a:sysClr val="windowText" lastClr="000000"/>
                </a:solidFill>
                <a:effectLst/>
                <a:uLnTx/>
                <a:uFillTx/>
                <a:latin typeface="Segoe UI Semibold" panose="020B0702040204020203" pitchFamily="34" charset="0"/>
                <a:cs typeface="Segoe UI Semibold" panose="020B0702040204020203" pitchFamily="34" charset="0"/>
              </a:rPr>
              <a:t>IT devices</a:t>
            </a:r>
          </a:p>
        </p:txBody>
      </p:sp>
      <p:grpSp>
        <p:nvGrpSpPr>
          <p:cNvPr id="33" name="Group 32"/>
          <p:cNvGrpSpPr/>
          <p:nvPr/>
        </p:nvGrpSpPr>
        <p:grpSpPr>
          <a:xfrm>
            <a:off x="3906899" y="5003047"/>
            <a:ext cx="1011415" cy="1011415"/>
            <a:chOff x="4210018" y="2301996"/>
            <a:chExt cx="1188720" cy="1188720"/>
          </a:xfrm>
          <a:solidFill>
            <a:srgbClr val="0078D7"/>
          </a:solidFill>
        </p:grpSpPr>
        <p:sp>
          <p:nvSpPr>
            <p:cNvPr id="34" name="Oval 33"/>
            <p:cNvSpPr/>
            <p:nvPr/>
          </p:nvSpPr>
          <p:spPr bwMode="auto">
            <a:xfrm>
              <a:off x="4210018" y="2301996"/>
              <a:ext cx="1188720" cy="1188720"/>
            </a:xfrm>
            <a:prstGeom prst="ellipse">
              <a:avLst/>
            </a:prstGeom>
            <a:grpFill/>
            <a:ln w="57150">
              <a:solidFill>
                <a:srgbClr val="D7D7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Freeform 48"/>
            <p:cNvSpPr>
              <a:spLocks noChangeAspect="1"/>
            </p:cNvSpPr>
            <p:nvPr/>
          </p:nvSpPr>
          <p:spPr bwMode="black">
            <a:xfrm>
              <a:off x="4546181" y="2671589"/>
              <a:ext cx="512127" cy="449534"/>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rgbClr val="FFFFFF"/>
            </a:solidFill>
            <a:ln>
              <a:solidFill>
                <a:srgbClr val="FFFFFF"/>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5" tIns="143331" rIns="179165" bIns="143331" numCol="1" spcCol="0" rtlCol="0" fromWordArt="0" anchor="t" anchorCtr="0" forceAA="0" compatLnSpc="1">
              <a:prstTxWarp prst="textNoShape">
                <a:avLst/>
              </a:prstTxWarp>
              <a:noAutofit/>
            </a:bodyPr>
            <a:lstStyle/>
            <a:p>
              <a:pPr marL="0" marR="0" lvl="0" indent="0" algn="ctr" defTabSz="91339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6" name="TextBox 35"/>
          <p:cNvSpPr txBox="1"/>
          <p:nvPr/>
        </p:nvSpPr>
        <p:spPr>
          <a:xfrm>
            <a:off x="561960" y="6247201"/>
            <a:ext cx="2011042" cy="391823"/>
          </a:xfrm>
          <a:prstGeom prst="rect">
            <a:avLst/>
          </a:prstGeom>
          <a:noFill/>
        </p:spPr>
        <p:txBody>
          <a:bodyPr wrap="square" lIns="139811" tIns="111848" rIns="139811" bIns="111848" rtlCol="0">
            <a:spAutoFit/>
          </a:bodyPr>
          <a:lstStyle/>
          <a:p>
            <a:pPr marL="0" marR="0" lvl="0" indent="0" defTabSz="931857" eaLnBrk="1" fontAlgn="auto" latinLnBrk="0" hangingPunct="1">
              <a:lnSpc>
                <a:spcPct val="90000"/>
              </a:lnSpc>
              <a:spcBef>
                <a:spcPts val="612"/>
              </a:spcBef>
              <a:spcAft>
                <a:spcPts val="0"/>
              </a:spcAft>
              <a:buClrTx/>
              <a:buSzTx/>
              <a:buFontTx/>
              <a:buNone/>
              <a:tabLst/>
              <a:defRPr/>
            </a:pPr>
            <a:r>
              <a:rPr kumimoji="0" lang="en-US" sz="1198" b="1" i="0" u="none" strike="noStrike" kern="0" cap="none" spc="0" normalizeH="0" baseline="0" noProof="0" dirty="0">
                <a:ln>
                  <a:noFill/>
                </a:ln>
                <a:solidFill>
                  <a:schemeClr val="accent1"/>
                </a:solidFill>
                <a:effectLst/>
                <a:uLnTx/>
                <a:uFillTx/>
                <a:latin typeface="Segoe UI"/>
              </a:rPr>
              <a:t>STAGE</a:t>
            </a:r>
          </a:p>
        </p:txBody>
      </p:sp>
      <p:sp>
        <p:nvSpPr>
          <p:cNvPr id="37" name="TextBox 36"/>
          <p:cNvSpPr txBox="1"/>
          <p:nvPr/>
        </p:nvSpPr>
        <p:spPr>
          <a:xfrm rot="16200000">
            <a:off x="-564055" y="5104990"/>
            <a:ext cx="2011045" cy="391823"/>
          </a:xfrm>
          <a:prstGeom prst="rect">
            <a:avLst/>
          </a:prstGeom>
          <a:noFill/>
        </p:spPr>
        <p:txBody>
          <a:bodyPr wrap="square" lIns="139811" tIns="111848" rIns="139811" bIns="111848" rtlCol="0">
            <a:spAutoFit/>
          </a:bodyPr>
          <a:lstStyle/>
          <a:p>
            <a:pPr marL="0" marR="0" lvl="0" indent="0" defTabSz="931857" eaLnBrk="1" fontAlgn="auto" latinLnBrk="0" hangingPunct="1">
              <a:lnSpc>
                <a:spcPct val="90000"/>
              </a:lnSpc>
              <a:spcBef>
                <a:spcPts val="612"/>
              </a:spcBef>
              <a:spcAft>
                <a:spcPts val="0"/>
              </a:spcAft>
              <a:buClrTx/>
              <a:buSzTx/>
              <a:buFontTx/>
              <a:buNone/>
              <a:tabLst/>
              <a:defRPr/>
            </a:pPr>
            <a:r>
              <a:rPr kumimoji="0" lang="en-US" sz="1198" b="1" i="0" u="none" strike="noStrike" kern="0" cap="none" spc="0" normalizeH="0" baseline="0" noProof="0" dirty="0">
                <a:ln>
                  <a:noFill/>
                </a:ln>
                <a:solidFill>
                  <a:schemeClr val="accent1"/>
                </a:solidFill>
                <a:effectLst/>
                <a:uLnTx/>
                <a:uFillTx/>
                <a:latin typeface="Segoe UI"/>
              </a:rPr>
              <a:t>NUMBER OF DEVICES</a:t>
            </a:r>
          </a:p>
        </p:txBody>
      </p:sp>
      <p:grpSp>
        <p:nvGrpSpPr>
          <p:cNvPr id="47" name="Group 46"/>
          <p:cNvGrpSpPr/>
          <p:nvPr/>
        </p:nvGrpSpPr>
        <p:grpSpPr>
          <a:xfrm>
            <a:off x="685624" y="2738130"/>
            <a:ext cx="10058400" cy="3474720"/>
            <a:chOff x="685624" y="2738130"/>
            <a:chExt cx="10058400" cy="3474720"/>
          </a:xfrm>
        </p:grpSpPr>
        <p:cxnSp>
          <p:nvCxnSpPr>
            <p:cNvPr id="38" name="Straight Connector 37"/>
            <p:cNvCxnSpPr/>
            <p:nvPr/>
          </p:nvCxnSpPr>
          <p:spPr>
            <a:xfrm>
              <a:off x="685624" y="6203340"/>
              <a:ext cx="10058400" cy="1"/>
            </a:xfrm>
            <a:prstGeom prst="line">
              <a:avLst/>
            </a:prstGeom>
            <a:ln w="19050">
              <a:solidFill>
                <a:srgbClr val="52525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626" y="2738130"/>
              <a:ext cx="1" cy="3474720"/>
            </a:xfrm>
            <a:prstGeom prst="line">
              <a:avLst/>
            </a:prstGeom>
            <a:ln w="19050">
              <a:solidFill>
                <a:srgbClr val="52525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802393" y="6272946"/>
            <a:ext cx="2011041" cy="340059"/>
            <a:chOff x="3007182" y="6075106"/>
            <a:chExt cx="2363589" cy="399675"/>
          </a:xfrm>
        </p:grpSpPr>
        <p:sp>
          <p:nvSpPr>
            <p:cNvPr id="41" name="TextBox 40"/>
            <p:cNvSpPr txBox="1"/>
            <p:nvPr/>
          </p:nvSpPr>
          <p:spPr>
            <a:xfrm>
              <a:off x="3007182" y="6082636"/>
              <a:ext cx="2363589" cy="392145"/>
            </a:xfrm>
            <a:prstGeom prst="rect">
              <a:avLst/>
            </a:prstGeom>
            <a:noFill/>
          </p:spPr>
          <p:txBody>
            <a:bodyPr wrap="square" lIns="139811" tIns="111848" rIns="139811" bIns="111848" rtlCol="0">
              <a:spAutoFit/>
            </a:bodyPr>
            <a:lstStyle/>
            <a:p>
              <a:pPr marL="0" marR="0" lvl="0" indent="0" algn="ctr" defTabSz="931857" eaLnBrk="1" fontAlgn="auto" latinLnBrk="0" hangingPunct="1">
                <a:lnSpc>
                  <a:spcPct val="90000"/>
                </a:lnSpc>
                <a:spcBef>
                  <a:spcPts val="612"/>
                </a:spcBef>
                <a:spcAft>
                  <a:spcPts val="0"/>
                </a:spcAft>
                <a:buClrTx/>
                <a:buSzTx/>
                <a:buFontTx/>
                <a:buNone/>
                <a:tabLst/>
                <a:defRPr/>
              </a:pPr>
              <a:r>
                <a:rPr kumimoji="0" lang="en-US" sz="1198" b="0" i="0" u="none" strike="noStrike" kern="0" cap="none" spc="0" normalizeH="0" baseline="0" noProof="0" dirty="0">
                  <a:ln>
                    <a:noFill/>
                  </a:ln>
                  <a:solidFill>
                    <a:schemeClr val="accent1"/>
                  </a:solidFill>
                  <a:effectLst/>
                  <a:uLnTx/>
                  <a:uFillTx/>
                  <a:latin typeface="Segoe UI"/>
                </a:rPr>
                <a:t>Release</a:t>
              </a:r>
            </a:p>
          </p:txBody>
        </p:sp>
        <p:cxnSp>
          <p:nvCxnSpPr>
            <p:cNvPr id="42" name="Elbow Connector 41"/>
            <p:cNvCxnSpPr/>
            <p:nvPr/>
          </p:nvCxnSpPr>
          <p:spPr>
            <a:xfrm rot="16200000" flipV="1">
              <a:off x="3698152" y="6102711"/>
              <a:ext cx="203602" cy="148392"/>
            </a:xfrm>
            <a:prstGeom prst="bentConnector3">
              <a:avLst>
                <a:gd name="adj1" fmla="val 4188"/>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1478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125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125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par>
                          <p:cTn id="66" fill="hold">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10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par>
                          <p:cTn id="87" fill="hold">
                            <p:stCondLst>
                              <p:cond delay="500"/>
                            </p:stCondLst>
                            <p:childTnLst>
                              <p:par>
                                <p:cTn id="88" presetID="22" presetClass="entr" presetSubtype="4"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down)">
                                      <p:cBhvr>
                                        <p:cTn id="9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11" grpId="0"/>
      <p:bldP spid="12" grpId="0" animBg="1"/>
      <p:bldP spid="13" grpId="0" animBg="1"/>
      <p:bldP spid="14" grpId="0"/>
      <p:bldP spid="18" grpId="0"/>
      <p:bldP spid="19" grpId="0"/>
      <p:bldP spid="20" grpId="0" animBg="1"/>
      <p:bldP spid="21" grpId="0"/>
      <p:bldP spid="22" grpId="0" animBg="1"/>
      <p:bldP spid="23" grpId="0"/>
      <p:bldP spid="27" grpId="0"/>
      <p:bldP spid="28" grpId="0" animBg="1"/>
      <p:bldP spid="29" grpId="0"/>
      <p:bldP spid="30" grpId="0"/>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75"/>
          <p:cNvSpPr/>
          <p:nvPr/>
        </p:nvSpPr>
        <p:spPr bwMode="auto">
          <a:xfrm>
            <a:off x="7011131" y="1315971"/>
            <a:ext cx="4839715" cy="5236698"/>
          </a:xfrm>
          <a:custGeom>
            <a:avLst/>
            <a:gdLst>
              <a:gd name="connsiteX0" fmla="*/ 1998459 w 4945064"/>
              <a:gd name="connsiteY0" fmla="*/ 0 h 5236698"/>
              <a:gd name="connsiteX1" fmla="*/ 4451137 w 4945064"/>
              <a:gd name="connsiteY1" fmla="*/ 0 h 5236698"/>
              <a:gd name="connsiteX2" fmla="*/ 4473569 w 4945064"/>
              <a:gd name="connsiteY2" fmla="*/ 50911 h 5236698"/>
              <a:gd name="connsiteX3" fmla="*/ 4945064 w 4945064"/>
              <a:gd name="connsiteY3" fmla="*/ 2618349 h 5236698"/>
              <a:gd name="connsiteX4" fmla="*/ 4473569 w 4945064"/>
              <a:gd name="connsiteY4" fmla="*/ 5185789 h 5236698"/>
              <a:gd name="connsiteX5" fmla="*/ 4451137 w 4945064"/>
              <a:gd name="connsiteY5" fmla="*/ 5236698 h 5236698"/>
              <a:gd name="connsiteX6" fmla="*/ 1998459 w 4945064"/>
              <a:gd name="connsiteY6" fmla="*/ 5236698 h 5236698"/>
              <a:gd name="connsiteX7" fmla="*/ 1998459 w 4945064"/>
              <a:gd name="connsiteY7" fmla="*/ 4895048 h 5236698"/>
              <a:gd name="connsiteX8" fmla="*/ 0 w 4945064"/>
              <a:gd name="connsiteY8" fmla="*/ 4895048 h 5236698"/>
              <a:gd name="connsiteX9" fmla="*/ 0 w 4945064"/>
              <a:gd name="connsiteY9" fmla="*/ 4693364 h 5236698"/>
              <a:gd name="connsiteX10" fmla="*/ 707197 w 4945064"/>
              <a:gd name="connsiteY10" fmla="*/ 4693364 h 5236698"/>
              <a:gd name="connsiteX11" fmla="*/ 729191 w 4945064"/>
              <a:gd name="connsiteY11" fmla="*/ 4650744 h 5236698"/>
              <a:gd name="connsiteX12" fmla="*/ 1191471 w 4945064"/>
              <a:gd name="connsiteY12" fmla="*/ 2501319 h 5236698"/>
              <a:gd name="connsiteX13" fmla="*/ 729191 w 4945064"/>
              <a:gd name="connsiteY13" fmla="*/ 351896 h 5236698"/>
              <a:gd name="connsiteX14" fmla="*/ 707197 w 4945064"/>
              <a:gd name="connsiteY14" fmla="*/ 309274 h 5236698"/>
              <a:gd name="connsiteX15" fmla="*/ 0 w 4945064"/>
              <a:gd name="connsiteY15" fmla="*/ 309274 h 5236698"/>
              <a:gd name="connsiteX16" fmla="*/ 0 w 4945064"/>
              <a:gd name="connsiteY16" fmla="*/ 291357 h 5236698"/>
              <a:gd name="connsiteX17" fmla="*/ 1998459 w 4945064"/>
              <a:gd name="connsiteY17" fmla="*/ 291357 h 523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45064" h="5236698">
                <a:moveTo>
                  <a:pt x="1998459" y="0"/>
                </a:moveTo>
                <a:lnTo>
                  <a:pt x="4451137" y="0"/>
                </a:lnTo>
                <a:lnTo>
                  <a:pt x="4473569" y="50911"/>
                </a:lnTo>
                <a:cubicBezTo>
                  <a:pt x="4774263" y="814118"/>
                  <a:pt x="4945064" y="1688731"/>
                  <a:pt x="4945064" y="2618349"/>
                </a:cubicBezTo>
                <a:cubicBezTo>
                  <a:pt x="4945064" y="3547969"/>
                  <a:pt x="4774263" y="4422586"/>
                  <a:pt x="4473569" y="5185789"/>
                </a:cubicBezTo>
                <a:lnTo>
                  <a:pt x="4451137" y="5236698"/>
                </a:lnTo>
                <a:lnTo>
                  <a:pt x="1998459" y="5236698"/>
                </a:lnTo>
                <a:lnTo>
                  <a:pt x="1998459" y="4895048"/>
                </a:lnTo>
                <a:lnTo>
                  <a:pt x="0" y="4895048"/>
                </a:lnTo>
                <a:lnTo>
                  <a:pt x="0" y="4693364"/>
                </a:lnTo>
                <a:lnTo>
                  <a:pt x="707197" y="4693364"/>
                </a:lnTo>
                <a:lnTo>
                  <a:pt x="729191" y="4650744"/>
                </a:lnTo>
                <a:cubicBezTo>
                  <a:pt x="1024009" y="4011801"/>
                  <a:pt x="1191471" y="3279584"/>
                  <a:pt x="1191471" y="2501319"/>
                </a:cubicBezTo>
                <a:cubicBezTo>
                  <a:pt x="1191471" y="1723056"/>
                  <a:pt x="1024009" y="990843"/>
                  <a:pt x="729191" y="351896"/>
                </a:cubicBezTo>
                <a:lnTo>
                  <a:pt x="707197" y="309274"/>
                </a:lnTo>
                <a:lnTo>
                  <a:pt x="0" y="309274"/>
                </a:lnTo>
                <a:lnTo>
                  <a:pt x="0" y="291357"/>
                </a:lnTo>
                <a:lnTo>
                  <a:pt x="1998459" y="291357"/>
                </a:lnTo>
                <a:close/>
              </a:path>
            </a:pathLst>
          </a:custGeom>
          <a:solidFill>
            <a:schemeClr val="accent1">
              <a:lumMod val="75000"/>
            </a:schemeClr>
          </a:solidFill>
          <a:ln w="19050" cap="rnd" cmpd="sng" algn="ctr">
            <a:solidFill>
              <a:schemeClr val="bg1"/>
            </a:solidFill>
            <a:prstDash val="sysDot"/>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2" name="Freeform 51"/>
          <p:cNvSpPr/>
          <p:nvPr/>
        </p:nvSpPr>
        <p:spPr bwMode="auto">
          <a:xfrm>
            <a:off x="5208238" y="1625245"/>
            <a:ext cx="2981088" cy="4384090"/>
          </a:xfrm>
          <a:custGeom>
            <a:avLst/>
            <a:gdLst>
              <a:gd name="connsiteX0" fmla="*/ 0 w 2078987"/>
              <a:gd name="connsiteY0" fmla="*/ 0 h 2679700"/>
              <a:gd name="connsiteX1" fmla="*/ 1730495 w 2078987"/>
              <a:gd name="connsiteY1" fmla="*/ 0 h 2679700"/>
              <a:gd name="connsiteX2" fmla="*/ 1746322 w 2078987"/>
              <a:gd name="connsiteY2" fmla="*/ 26052 h 2679700"/>
              <a:gd name="connsiteX3" fmla="*/ 2078987 w 2078987"/>
              <a:gd name="connsiteY3" fmla="*/ 1339850 h 2679700"/>
              <a:gd name="connsiteX4" fmla="*/ 1746322 w 2078987"/>
              <a:gd name="connsiteY4" fmla="*/ 2653649 h 2679700"/>
              <a:gd name="connsiteX5" fmla="*/ 1730495 w 2078987"/>
              <a:gd name="connsiteY5" fmla="*/ 2679700 h 2679700"/>
              <a:gd name="connsiteX6" fmla="*/ 0 w 2078987"/>
              <a:gd name="connsiteY6" fmla="*/ 2679700 h 26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987" h="2679700">
                <a:moveTo>
                  <a:pt x="0" y="0"/>
                </a:moveTo>
                <a:lnTo>
                  <a:pt x="1730495" y="0"/>
                </a:lnTo>
                <a:lnTo>
                  <a:pt x="1746322" y="26052"/>
                </a:lnTo>
                <a:cubicBezTo>
                  <a:pt x="1958478" y="416597"/>
                  <a:pt x="2078987" y="864150"/>
                  <a:pt x="2078987" y="1339850"/>
                </a:cubicBezTo>
                <a:cubicBezTo>
                  <a:pt x="2078987" y="1815551"/>
                  <a:pt x="1958478" y="2263106"/>
                  <a:pt x="1746322" y="2653649"/>
                </a:cubicBezTo>
                <a:lnTo>
                  <a:pt x="1730495" y="2679700"/>
                </a:lnTo>
                <a:lnTo>
                  <a:pt x="0" y="2679700"/>
                </a:lnTo>
                <a:close/>
              </a:path>
            </a:pathLst>
          </a:custGeom>
          <a:solidFill>
            <a:schemeClr val="accent1"/>
          </a:solidFill>
          <a:ln w="19050" cap="flat" cmpd="sng" algn="ctr">
            <a:solidFill>
              <a:schemeClr val="bg1"/>
            </a:solidFill>
            <a:prstDash val="sysDot"/>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6" name="Insider preview"/>
          <p:cNvGrpSpPr/>
          <p:nvPr/>
        </p:nvGrpSpPr>
        <p:grpSpPr>
          <a:xfrm>
            <a:off x="858751" y="1799380"/>
            <a:ext cx="4563712" cy="3992901"/>
            <a:chOff x="858751" y="1435378"/>
            <a:chExt cx="4563712" cy="4384088"/>
          </a:xfrm>
          <a:solidFill>
            <a:schemeClr val="accent1"/>
          </a:solidFill>
        </p:grpSpPr>
        <p:sp>
          <p:nvSpPr>
            <p:cNvPr id="7" name="Freeform 6"/>
            <p:cNvSpPr/>
            <p:nvPr/>
          </p:nvSpPr>
          <p:spPr bwMode="auto">
            <a:xfrm>
              <a:off x="858751" y="1435378"/>
              <a:ext cx="4563712" cy="4384088"/>
            </a:xfrm>
            <a:custGeom>
              <a:avLst/>
              <a:gdLst>
                <a:gd name="connsiteX0" fmla="*/ 0 w 1828800"/>
                <a:gd name="connsiteY0" fmla="*/ 0 h 1333500"/>
                <a:gd name="connsiteX1" fmla="*/ 1701591 w 1828800"/>
                <a:gd name="connsiteY1" fmla="*/ 0 h 1333500"/>
                <a:gd name="connsiteX2" fmla="*/ 1746581 w 1828800"/>
                <a:gd name="connsiteY2" fmla="*/ 122921 h 1333500"/>
                <a:gd name="connsiteX3" fmla="*/ 1828800 w 1828800"/>
                <a:gd name="connsiteY3" fmla="*/ 666750 h 1333500"/>
                <a:gd name="connsiteX4" fmla="*/ 1746581 w 1828800"/>
                <a:gd name="connsiteY4" fmla="*/ 1210579 h 1333500"/>
                <a:gd name="connsiteX5" fmla="*/ 1701591 w 1828800"/>
                <a:gd name="connsiteY5" fmla="*/ 1333500 h 1333500"/>
                <a:gd name="connsiteX6" fmla="*/ 0 w 1828800"/>
                <a:gd name="connsiteY6"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333500">
                  <a:moveTo>
                    <a:pt x="0" y="0"/>
                  </a:moveTo>
                  <a:lnTo>
                    <a:pt x="1701591" y="0"/>
                  </a:lnTo>
                  <a:lnTo>
                    <a:pt x="1746581" y="122921"/>
                  </a:lnTo>
                  <a:cubicBezTo>
                    <a:pt x="1800015" y="294717"/>
                    <a:pt x="1828800" y="477372"/>
                    <a:pt x="1828800" y="666750"/>
                  </a:cubicBezTo>
                  <a:cubicBezTo>
                    <a:pt x="1828800" y="856129"/>
                    <a:pt x="1800015" y="1038784"/>
                    <a:pt x="1746581" y="1210579"/>
                  </a:cubicBezTo>
                  <a:lnTo>
                    <a:pt x="1701591" y="1333500"/>
                  </a:lnTo>
                  <a:lnTo>
                    <a:pt x="0" y="1333500"/>
                  </a:lnTo>
                  <a:close/>
                </a:path>
              </a:pathLst>
            </a:custGeom>
            <a:solidFill>
              <a:srgbClr val="CDCDCD"/>
            </a:solidFill>
            <a:ln w="53975" cap="flat" cmpd="sng" algn="ctr">
              <a:solidFill>
                <a:srgbClr val="FAFAFA"/>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Rectangle 7"/>
            <p:cNvSpPr>
              <a:spLocks/>
            </p:cNvSpPr>
            <p:nvPr/>
          </p:nvSpPr>
          <p:spPr bwMode="auto">
            <a:xfrm>
              <a:off x="3601339" y="3026834"/>
              <a:ext cx="1567828" cy="1225421"/>
            </a:xfrm>
            <a:prstGeom prst="rect">
              <a:avLst/>
            </a:prstGeom>
            <a:noFill/>
            <a:ln w="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386" rtl="0" eaLnBrk="1" fontAlgn="base" latinLnBrk="0" hangingPunct="1">
                <a:lnSpc>
                  <a:spcPct val="100000"/>
                </a:lnSpc>
                <a:spcBef>
                  <a:spcPct val="0"/>
                </a:spcBef>
                <a:spcAft>
                  <a:spcPct val="0"/>
                </a:spcAft>
                <a:buClrTx/>
                <a:buSzTx/>
                <a:buFontTx/>
                <a:buNone/>
                <a:tabLst/>
                <a:defRPr/>
              </a:pPr>
              <a:r>
                <a:rPr kumimoji="0" lang="en-US" sz="1300" b="0" i="0" u="none" strike="noStrike" kern="0" cap="none" spc="0" normalizeH="0" baseline="0" noProof="0" dirty="0">
                  <a:ln>
                    <a:noFill/>
                  </a:ln>
                  <a:solidFill>
                    <a:sysClr val="windowText" lastClr="000000"/>
                  </a:solidFill>
                  <a:effectLst/>
                  <a:uLnTx/>
                  <a:uFillTx/>
                  <a:ea typeface="Segoe UI" panose="020B0502040204020203" pitchFamily="34" charset="0"/>
                  <a:cs typeface="Segoe UI Semibold" panose="020B0702040204020203" pitchFamily="34" charset="0"/>
                </a:rPr>
                <a:t>Microsoft Insider Preview Branch</a:t>
              </a:r>
            </a:p>
          </p:txBody>
        </p:sp>
      </p:grpSp>
      <p:grpSp>
        <p:nvGrpSpPr>
          <p:cNvPr id="9" name="Broad MSFT Int. Validation"/>
          <p:cNvGrpSpPr/>
          <p:nvPr/>
        </p:nvGrpSpPr>
        <p:grpSpPr>
          <a:xfrm>
            <a:off x="540767" y="1657049"/>
            <a:ext cx="2946605" cy="4384090"/>
            <a:chOff x="501735" y="1447499"/>
            <a:chExt cx="2946605" cy="4384090"/>
          </a:xfrm>
          <a:solidFill>
            <a:schemeClr val="accent1"/>
          </a:solidFill>
        </p:grpSpPr>
        <p:sp>
          <p:nvSpPr>
            <p:cNvPr id="10" name="Freeform 9"/>
            <p:cNvSpPr/>
            <p:nvPr/>
          </p:nvSpPr>
          <p:spPr bwMode="auto">
            <a:xfrm>
              <a:off x="501735" y="1447499"/>
              <a:ext cx="2946605" cy="4384090"/>
            </a:xfrm>
            <a:custGeom>
              <a:avLst/>
              <a:gdLst>
                <a:gd name="connsiteX0" fmla="*/ 0 w 2078987"/>
                <a:gd name="connsiteY0" fmla="*/ 0 h 2679700"/>
                <a:gd name="connsiteX1" fmla="*/ 1730495 w 2078987"/>
                <a:gd name="connsiteY1" fmla="*/ 0 h 2679700"/>
                <a:gd name="connsiteX2" fmla="*/ 1746322 w 2078987"/>
                <a:gd name="connsiteY2" fmla="*/ 26052 h 2679700"/>
                <a:gd name="connsiteX3" fmla="*/ 2078987 w 2078987"/>
                <a:gd name="connsiteY3" fmla="*/ 1339850 h 2679700"/>
                <a:gd name="connsiteX4" fmla="*/ 1746322 w 2078987"/>
                <a:gd name="connsiteY4" fmla="*/ 2653649 h 2679700"/>
                <a:gd name="connsiteX5" fmla="*/ 1730495 w 2078987"/>
                <a:gd name="connsiteY5" fmla="*/ 2679700 h 2679700"/>
                <a:gd name="connsiteX6" fmla="*/ 0 w 2078987"/>
                <a:gd name="connsiteY6" fmla="*/ 2679700 h 26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987" h="2679700">
                  <a:moveTo>
                    <a:pt x="0" y="0"/>
                  </a:moveTo>
                  <a:lnTo>
                    <a:pt x="1730495" y="0"/>
                  </a:lnTo>
                  <a:lnTo>
                    <a:pt x="1746322" y="26052"/>
                  </a:lnTo>
                  <a:cubicBezTo>
                    <a:pt x="1958478" y="416597"/>
                    <a:pt x="2078987" y="864150"/>
                    <a:pt x="2078987" y="1339850"/>
                  </a:cubicBezTo>
                  <a:cubicBezTo>
                    <a:pt x="2078987" y="1815551"/>
                    <a:pt x="1958478" y="2263106"/>
                    <a:pt x="1746322" y="2653649"/>
                  </a:cubicBezTo>
                  <a:lnTo>
                    <a:pt x="1730495" y="2679700"/>
                  </a:lnTo>
                  <a:lnTo>
                    <a:pt x="0" y="2679700"/>
                  </a:lnTo>
                  <a:close/>
                </a:path>
              </a:pathLst>
            </a:custGeom>
            <a:solidFill>
              <a:srgbClr val="D7D7D7"/>
            </a:solidFill>
            <a:ln w="19050" cap="rnd" cmpd="sng" algn="ctr">
              <a:solidFill>
                <a:schemeClr val="bg1">
                  <a:lumMod val="50000"/>
                </a:schemeClr>
              </a:solidFill>
              <a:prstDash val="sysDot"/>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 name="Rectangle 10"/>
            <p:cNvSpPr>
              <a:spLocks/>
            </p:cNvSpPr>
            <p:nvPr/>
          </p:nvSpPr>
          <p:spPr bwMode="auto">
            <a:xfrm>
              <a:off x="1957140" y="3265547"/>
              <a:ext cx="1402416" cy="747996"/>
            </a:xfrm>
            <a:prstGeom prst="rect">
              <a:avLst/>
            </a:prstGeom>
            <a:noFill/>
            <a:ln w="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386" rtl="0" eaLnBrk="1" fontAlgn="base" latinLnBrk="0" hangingPunct="1">
                <a:lnSpc>
                  <a:spcPct val="100000"/>
                </a:lnSpc>
                <a:spcBef>
                  <a:spcPct val="0"/>
                </a:spcBef>
                <a:spcAft>
                  <a:spcPct val="0"/>
                </a:spcAft>
                <a:buClrTx/>
                <a:buSzTx/>
                <a:buFontTx/>
                <a:buNone/>
                <a:tabLst/>
                <a:defRPr/>
              </a:pPr>
              <a:r>
                <a:rPr kumimoji="0" lang="en-US" sz="1300" b="0" i="0" u="none" strike="noStrike" kern="0" cap="none" spc="0" normalizeH="0" baseline="0" noProof="0" dirty="0">
                  <a:ln>
                    <a:noFill/>
                  </a:ln>
                  <a:solidFill>
                    <a:sysClr val="windowText" lastClr="000000"/>
                  </a:solidFill>
                  <a:effectLst/>
                  <a:uLnTx/>
                  <a:uFillTx/>
                  <a:ea typeface="Segoe UI" panose="020B0502040204020203" pitchFamily="34" charset="0"/>
                  <a:cs typeface="Segoe UI Semibold" panose="020B0702040204020203" pitchFamily="34" charset="0"/>
                </a:rPr>
                <a:t>Broad Microsoft internal validation</a:t>
              </a:r>
            </a:p>
          </p:txBody>
        </p:sp>
      </p:grpSp>
      <p:grpSp>
        <p:nvGrpSpPr>
          <p:cNvPr id="12" name="Eng builds"/>
          <p:cNvGrpSpPr/>
          <p:nvPr/>
        </p:nvGrpSpPr>
        <p:grpSpPr>
          <a:xfrm>
            <a:off x="524401" y="1657049"/>
            <a:ext cx="1469103" cy="4384090"/>
            <a:chOff x="524401" y="1447499"/>
            <a:chExt cx="1469103" cy="4384090"/>
          </a:xfrm>
          <a:solidFill>
            <a:schemeClr val="bg1">
              <a:lumMod val="85000"/>
            </a:schemeClr>
          </a:solidFill>
        </p:grpSpPr>
        <p:sp>
          <p:nvSpPr>
            <p:cNvPr id="13" name="Freeform 12"/>
            <p:cNvSpPr/>
            <p:nvPr/>
          </p:nvSpPr>
          <p:spPr bwMode="auto">
            <a:xfrm>
              <a:off x="524401" y="1447499"/>
              <a:ext cx="1469103" cy="4384090"/>
            </a:xfrm>
            <a:custGeom>
              <a:avLst/>
              <a:gdLst>
                <a:gd name="connsiteX0" fmla="*/ 0 w 1183024"/>
                <a:gd name="connsiteY0" fmla="*/ 0 h 2679700"/>
                <a:gd name="connsiteX1" fmla="*/ 595700 w 1183024"/>
                <a:gd name="connsiteY1" fmla="*/ 0 h 2679700"/>
                <a:gd name="connsiteX2" fmla="*/ 644831 w 1183024"/>
                <a:gd name="connsiteY2" fmla="*/ 40536 h 2679700"/>
                <a:gd name="connsiteX3" fmla="*/ 1183024 w 1183024"/>
                <a:gd name="connsiteY3" fmla="*/ 1339850 h 2679700"/>
                <a:gd name="connsiteX4" fmla="*/ 644831 w 1183024"/>
                <a:gd name="connsiteY4" fmla="*/ 2639166 h 2679700"/>
                <a:gd name="connsiteX5" fmla="*/ 595700 w 1183024"/>
                <a:gd name="connsiteY5" fmla="*/ 2679700 h 2679700"/>
                <a:gd name="connsiteX6" fmla="*/ 0 w 1183024"/>
                <a:gd name="connsiteY6" fmla="*/ 2679700 h 26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024" h="2679700">
                  <a:moveTo>
                    <a:pt x="0" y="0"/>
                  </a:moveTo>
                  <a:lnTo>
                    <a:pt x="595700" y="0"/>
                  </a:lnTo>
                  <a:lnTo>
                    <a:pt x="644831" y="40536"/>
                  </a:lnTo>
                  <a:cubicBezTo>
                    <a:pt x="977355" y="373060"/>
                    <a:pt x="1183024" y="832437"/>
                    <a:pt x="1183024" y="1339850"/>
                  </a:cubicBezTo>
                  <a:cubicBezTo>
                    <a:pt x="1183024" y="1847265"/>
                    <a:pt x="977355" y="2306642"/>
                    <a:pt x="644831" y="2639166"/>
                  </a:cubicBezTo>
                  <a:lnTo>
                    <a:pt x="595700" y="2679700"/>
                  </a:lnTo>
                  <a:lnTo>
                    <a:pt x="0" y="2679700"/>
                  </a:lnTo>
                  <a:close/>
                </a:path>
              </a:pathLst>
            </a:custGeom>
            <a:solidFill>
              <a:srgbClr val="E1E1E1"/>
            </a:solidFill>
            <a:ln w="19050" cap="rnd" cmpd="sng" algn="ctr">
              <a:solidFill>
                <a:schemeClr val="bg1">
                  <a:lumMod val="50000"/>
                </a:schemeClr>
              </a:solidFill>
              <a:prstDash val="sysDot"/>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002050">
                    <a:lumMod val="25000"/>
                    <a:lumOff val="75000"/>
                  </a:srgbClr>
                </a:solidFill>
                <a:effectLst/>
                <a:uLnTx/>
                <a:uFillTx/>
                <a:ea typeface="Segoe UI" pitchFamily="34" charset="0"/>
                <a:cs typeface="Segoe UI" pitchFamily="34" charset="0"/>
              </a:endParaRPr>
            </a:p>
          </p:txBody>
        </p:sp>
        <p:sp>
          <p:nvSpPr>
            <p:cNvPr id="14" name="Rectangle 13"/>
            <p:cNvSpPr>
              <a:spLocks/>
            </p:cNvSpPr>
            <p:nvPr/>
          </p:nvSpPr>
          <p:spPr bwMode="auto">
            <a:xfrm>
              <a:off x="662516" y="3265547"/>
              <a:ext cx="1131926" cy="747996"/>
            </a:xfrm>
            <a:prstGeom prst="rect">
              <a:avLst/>
            </a:prstGeom>
            <a:noFill/>
            <a:ln w="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386"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Segoe UI" panose="020B0502040204020203" pitchFamily="34" charset="0"/>
                  <a:cs typeface="Segoe UI Semibold" panose="020B0702040204020203" pitchFamily="34" charset="0"/>
                </a:rPr>
                <a:t>Engineering builds</a:t>
              </a:r>
            </a:p>
          </p:txBody>
        </p:sp>
      </p:grpSp>
      <p:sp>
        <p:nvSpPr>
          <p:cNvPr id="77" name="Arc 76"/>
          <p:cNvSpPr/>
          <p:nvPr/>
        </p:nvSpPr>
        <p:spPr>
          <a:xfrm>
            <a:off x="5890117" y="1721746"/>
            <a:ext cx="1371260" cy="4209955"/>
          </a:xfrm>
          <a:prstGeom prst="arc">
            <a:avLst>
              <a:gd name="adj1" fmla="val 16983930"/>
              <a:gd name="adj2" fmla="val 4651750"/>
            </a:avLst>
          </a:prstGeom>
          <a:ln w="25400"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Arc 77"/>
          <p:cNvSpPr/>
          <p:nvPr/>
        </p:nvSpPr>
        <p:spPr>
          <a:xfrm>
            <a:off x="4980276" y="1721746"/>
            <a:ext cx="1371260" cy="4209955"/>
          </a:xfrm>
          <a:prstGeom prst="arc">
            <a:avLst>
              <a:gd name="adj1" fmla="val 16983930"/>
              <a:gd name="adj2" fmla="val 4651750"/>
            </a:avLst>
          </a:prstGeom>
          <a:ln w="25400"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Arc 78"/>
          <p:cNvSpPr/>
          <p:nvPr/>
        </p:nvSpPr>
        <p:spPr>
          <a:xfrm>
            <a:off x="7478488" y="1521083"/>
            <a:ext cx="1602571" cy="4675517"/>
          </a:xfrm>
          <a:prstGeom prst="arc">
            <a:avLst>
              <a:gd name="adj1" fmla="val 16473598"/>
              <a:gd name="adj2" fmla="val 4973419"/>
            </a:avLst>
          </a:prstGeom>
          <a:ln w="25400"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Arc 79"/>
          <p:cNvSpPr/>
          <p:nvPr/>
        </p:nvSpPr>
        <p:spPr>
          <a:xfrm>
            <a:off x="8519548" y="1327738"/>
            <a:ext cx="1471352" cy="5062206"/>
          </a:xfrm>
          <a:prstGeom prst="arc">
            <a:avLst>
              <a:gd name="adj1" fmla="val 16473598"/>
              <a:gd name="adj2" fmla="val 4973419"/>
            </a:avLst>
          </a:prstGeom>
          <a:ln w="25400"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Arc 80"/>
          <p:cNvSpPr/>
          <p:nvPr/>
        </p:nvSpPr>
        <p:spPr>
          <a:xfrm>
            <a:off x="9529481" y="1327738"/>
            <a:ext cx="1371260" cy="5062206"/>
          </a:xfrm>
          <a:prstGeom prst="arc">
            <a:avLst>
              <a:gd name="adj1" fmla="val 16473598"/>
              <a:gd name="adj2" fmla="val 4973419"/>
            </a:avLst>
          </a:prstGeom>
          <a:ln w="25400"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a:spLocks/>
          </p:cNvSpPr>
          <p:nvPr/>
        </p:nvSpPr>
        <p:spPr bwMode="auto">
          <a:xfrm>
            <a:off x="6459815" y="3186660"/>
            <a:ext cx="730988" cy="1225421"/>
          </a:xfrm>
          <a:prstGeom prst="rect">
            <a:avLst/>
          </a:prstGeom>
          <a:noFill/>
          <a:ln w="0" cap="flat" cmpd="sng" algn="ctr">
            <a:noFill/>
            <a:prstDash val="solid"/>
            <a:headEnd type="none" w="med" len="med"/>
            <a:tailEnd type="none" w="med" len="med"/>
          </a:ln>
          <a:effectLst/>
        </p:spPr>
        <p:txBody>
          <a:bodyPr rot="0" spcFirstLastPara="0" vertOverflow="overflow" horzOverflow="overflow" vert="horz" wrap="square" lIns="91427" tIns="0" rIns="0" bIns="0" numCol="1" spcCol="0" rtlCol="0" fromWordArt="0" anchor="ctr" anchorCtr="0" forceAA="0" compatLnSpc="1">
            <a:prstTxWarp prst="textNoShape">
              <a:avLst/>
            </a:prstTxWarp>
            <a:noAutofit/>
          </a:bodyPr>
          <a:lstStyle/>
          <a:p>
            <a:pPr marL="0" marR="0" lvl="0" indent="0" algn="l" defTabSz="913386" rtl="0" eaLnBrk="1" fontAlgn="base" latinLnBrk="0" hangingPunct="1">
              <a:lnSpc>
                <a:spcPct val="90000"/>
              </a:lnSpc>
              <a:spcBef>
                <a:spcPct val="0"/>
              </a:spcBef>
              <a:spcAft>
                <a:spcPct val="0"/>
              </a:spcAft>
              <a:buClrTx/>
              <a:buSzTx/>
              <a:buFontTx/>
              <a:buNone/>
              <a:tabLst/>
              <a:defRPr/>
            </a:pPr>
            <a:r>
              <a:rPr kumimoji="0" lang="en-US" sz="1399" b="0"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Pilot</a:t>
            </a:r>
          </a:p>
        </p:txBody>
      </p:sp>
      <p:sp>
        <p:nvSpPr>
          <p:cNvPr id="47" name="Rectangle 46"/>
          <p:cNvSpPr>
            <a:spLocks/>
          </p:cNvSpPr>
          <p:nvPr/>
        </p:nvSpPr>
        <p:spPr bwMode="auto">
          <a:xfrm>
            <a:off x="9328969" y="3422465"/>
            <a:ext cx="1260507" cy="722555"/>
          </a:xfrm>
          <a:prstGeom prst="rect">
            <a:avLst/>
          </a:prstGeom>
          <a:solidFill>
            <a:schemeClr val="accent1">
              <a:lumMod val="75000"/>
            </a:schemeClr>
          </a:solidFill>
          <a:ln w="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399" b="0"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Broad Deployment</a:t>
            </a:r>
          </a:p>
        </p:txBody>
      </p:sp>
      <p:sp>
        <p:nvSpPr>
          <p:cNvPr id="71" name="Freeform 70"/>
          <p:cNvSpPr/>
          <p:nvPr/>
        </p:nvSpPr>
        <p:spPr bwMode="auto">
          <a:xfrm rot="525572">
            <a:off x="-276634" y="5164114"/>
            <a:ext cx="12114740" cy="2705174"/>
          </a:xfrm>
          <a:custGeom>
            <a:avLst/>
            <a:gdLst>
              <a:gd name="connsiteX0" fmla="*/ 0 w 12114740"/>
              <a:gd name="connsiteY0" fmla="*/ 0 h 2705174"/>
              <a:gd name="connsiteX1" fmla="*/ 12114740 w 12114740"/>
              <a:gd name="connsiteY1" fmla="*/ 0 h 2705174"/>
              <a:gd name="connsiteX2" fmla="*/ 12114740 w 12114740"/>
              <a:gd name="connsiteY2" fmla="*/ 902700 h 2705174"/>
              <a:gd name="connsiteX3" fmla="*/ 416826 w 12114740"/>
              <a:gd name="connsiteY3" fmla="*/ 2705174 h 2705174"/>
            </a:gdLst>
            <a:ahLst/>
            <a:cxnLst>
              <a:cxn ang="0">
                <a:pos x="connsiteX0" y="connsiteY0"/>
              </a:cxn>
              <a:cxn ang="0">
                <a:pos x="connsiteX1" y="connsiteY1"/>
              </a:cxn>
              <a:cxn ang="0">
                <a:pos x="connsiteX2" y="connsiteY2"/>
              </a:cxn>
              <a:cxn ang="0">
                <a:pos x="connsiteX3" y="connsiteY3"/>
              </a:cxn>
            </a:cxnLst>
            <a:rect l="l" t="t" r="r" b="b"/>
            <a:pathLst>
              <a:path w="12114740" h="2705174">
                <a:moveTo>
                  <a:pt x="0" y="0"/>
                </a:moveTo>
                <a:lnTo>
                  <a:pt x="12114740" y="0"/>
                </a:lnTo>
                <a:lnTo>
                  <a:pt x="12114740" y="902700"/>
                </a:lnTo>
                <a:lnTo>
                  <a:pt x="416826" y="2705174"/>
                </a:ln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2" name="Freeform 71"/>
          <p:cNvSpPr/>
          <p:nvPr/>
        </p:nvSpPr>
        <p:spPr bwMode="auto">
          <a:xfrm rot="21074428" flipV="1">
            <a:off x="-276632" y="-204701"/>
            <a:ext cx="12114740" cy="2705174"/>
          </a:xfrm>
          <a:custGeom>
            <a:avLst/>
            <a:gdLst>
              <a:gd name="connsiteX0" fmla="*/ 0 w 12114740"/>
              <a:gd name="connsiteY0" fmla="*/ 0 h 2705174"/>
              <a:gd name="connsiteX1" fmla="*/ 12114740 w 12114740"/>
              <a:gd name="connsiteY1" fmla="*/ 0 h 2705174"/>
              <a:gd name="connsiteX2" fmla="*/ 12114740 w 12114740"/>
              <a:gd name="connsiteY2" fmla="*/ 902700 h 2705174"/>
              <a:gd name="connsiteX3" fmla="*/ 416826 w 12114740"/>
              <a:gd name="connsiteY3" fmla="*/ 2705174 h 2705174"/>
            </a:gdLst>
            <a:ahLst/>
            <a:cxnLst>
              <a:cxn ang="0">
                <a:pos x="connsiteX0" y="connsiteY0"/>
              </a:cxn>
              <a:cxn ang="0">
                <a:pos x="connsiteX1" y="connsiteY1"/>
              </a:cxn>
              <a:cxn ang="0">
                <a:pos x="connsiteX2" y="connsiteY2"/>
              </a:cxn>
              <a:cxn ang="0">
                <a:pos x="connsiteX3" y="connsiteY3"/>
              </a:cxn>
            </a:cxnLst>
            <a:rect l="l" t="t" r="r" b="b"/>
            <a:pathLst>
              <a:path w="12114740" h="2705174">
                <a:moveTo>
                  <a:pt x="0" y="0"/>
                </a:moveTo>
                <a:lnTo>
                  <a:pt x="12114740" y="0"/>
                </a:lnTo>
                <a:lnTo>
                  <a:pt x="12114740" y="902700"/>
                </a:lnTo>
                <a:lnTo>
                  <a:pt x="416826" y="2705174"/>
                </a:ln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 name="TextBox 3"/>
          <p:cNvSpPr txBox="1"/>
          <p:nvPr/>
        </p:nvSpPr>
        <p:spPr>
          <a:xfrm>
            <a:off x="569057" y="6389944"/>
            <a:ext cx="2270114" cy="124650"/>
          </a:xfrm>
          <a:prstGeom prst="rect">
            <a:avLst/>
          </a:prstGeom>
          <a:noFill/>
        </p:spPr>
        <p:txBody>
          <a:bodyPr wrap="square" lIns="0" tIns="0" rIns="0" bIns="0" rtlCol="0">
            <a:spAutoFit/>
          </a:bodyPr>
          <a:lstStyle/>
          <a:p>
            <a:pPr marL="0" marR="0" lvl="0" indent="0" algn="l" defTabSz="914191" rtl="0" eaLnBrk="1" fontAlgn="auto" latinLnBrk="0" hangingPunct="1">
              <a:lnSpc>
                <a:spcPct val="9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505050"/>
                </a:solidFill>
                <a:effectLst/>
                <a:uLnTx/>
                <a:uFillTx/>
                <a:ea typeface="+mn-ea"/>
                <a:cs typeface="+mn-cs"/>
              </a:rPr>
              <a:t>*Conceptual illustration only</a:t>
            </a:r>
          </a:p>
        </p:txBody>
      </p:sp>
      <p:sp>
        <p:nvSpPr>
          <p:cNvPr id="24" name="Users"/>
          <p:cNvSpPr/>
          <p:nvPr/>
        </p:nvSpPr>
        <p:spPr>
          <a:xfrm>
            <a:off x="69067" y="4712506"/>
            <a:ext cx="1252880" cy="274993"/>
          </a:xfrm>
          <a:prstGeom prst="rect">
            <a:avLst/>
          </a:prstGeom>
          <a:ln>
            <a:noFill/>
          </a:ln>
        </p:spPr>
        <p:txBody>
          <a:bodyPr wrap="square" lIns="89581" tIns="44790" rIns="89581" bIns="44790">
            <a:spAutoFit/>
          </a:bodyPr>
          <a:lstStyle/>
          <a:p>
            <a:pPr marL="0" marR="0" lvl="0" indent="0" algn="ctr" defTabSz="914191" rtl="0"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rgbClr val="505050"/>
                </a:solidFill>
                <a:effectLst/>
                <a:uLnTx/>
                <a:uFillTx/>
                <a:cs typeface="Segoe UI Semibold" panose="020B0702040204020203" pitchFamily="34" charset="0"/>
              </a:rPr>
              <a:t>Time</a:t>
            </a:r>
          </a:p>
        </p:txBody>
      </p:sp>
      <p:grpSp>
        <p:nvGrpSpPr>
          <p:cNvPr id="25" name="Group 24"/>
          <p:cNvGrpSpPr/>
          <p:nvPr/>
        </p:nvGrpSpPr>
        <p:grpSpPr>
          <a:xfrm>
            <a:off x="424324" y="4814210"/>
            <a:ext cx="4841833" cy="743052"/>
            <a:chOff x="3357026" y="5033153"/>
            <a:chExt cx="1909131" cy="743052"/>
          </a:xfrm>
        </p:grpSpPr>
        <p:sp>
          <p:nvSpPr>
            <p:cNvPr id="26" name="Left Brace 25"/>
            <p:cNvSpPr/>
            <p:nvPr/>
          </p:nvSpPr>
          <p:spPr>
            <a:xfrm rot="16740000">
              <a:off x="4129067" y="4261112"/>
              <a:ext cx="365049" cy="1909131"/>
            </a:xfrm>
            <a:prstGeom prst="leftBrace">
              <a:avLst>
                <a:gd name="adj1" fmla="val 0"/>
                <a:gd name="adj2" fmla="val 50000"/>
              </a:avLst>
            </a:prstGeom>
            <a:ln w="3175">
              <a:solidFill>
                <a:srgbClr val="969696"/>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ea typeface="+mn-ea"/>
                <a:cs typeface="+mn-cs"/>
              </a:endParaRPr>
            </a:p>
          </p:txBody>
        </p:sp>
        <p:sp>
          <p:nvSpPr>
            <p:cNvPr id="27" name="Millions"/>
            <p:cNvSpPr txBox="1"/>
            <p:nvPr/>
          </p:nvSpPr>
          <p:spPr>
            <a:xfrm>
              <a:off x="4104438" y="5554606"/>
              <a:ext cx="401360" cy="221599"/>
            </a:xfrm>
            <a:prstGeom prst="rect">
              <a:avLst/>
            </a:prstGeom>
            <a:noFill/>
            <a:ln>
              <a:noFill/>
            </a:ln>
          </p:spPr>
          <p:txBody>
            <a:bodyPr wrap="none" lIns="0" tIns="0" rIns="0" bIns="0" rtlCol="0">
              <a:sp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ea typeface="Segoe UI" pitchFamily="34" charset="0"/>
                  <a:cs typeface="Segoe UI Semibold" panose="020B0702040204020203" pitchFamily="34" charset="0"/>
                </a:rPr>
                <a:t>~6 months</a:t>
              </a:r>
            </a:p>
          </p:txBody>
        </p:sp>
      </p:grpSp>
      <p:grpSp>
        <p:nvGrpSpPr>
          <p:cNvPr id="32" name="Rings"/>
          <p:cNvGrpSpPr/>
          <p:nvPr/>
        </p:nvGrpSpPr>
        <p:grpSpPr>
          <a:xfrm>
            <a:off x="8097254" y="4952725"/>
            <a:ext cx="3499526" cy="777430"/>
            <a:chOff x="8058714" y="4747147"/>
            <a:chExt cx="3500519" cy="747717"/>
          </a:xfrm>
        </p:grpSpPr>
        <p:sp>
          <p:nvSpPr>
            <p:cNvPr id="36" name="Rectangle 35"/>
            <p:cNvSpPr/>
            <p:nvPr/>
          </p:nvSpPr>
          <p:spPr>
            <a:xfrm>
              <a:off x="8058714" y="4747147"/>
              <a:ext cx="794977" cy="399618"/>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Broad Deployment Ring  I</a:t>
              </a:r>
            </a:p>
          </p:txBody>
        </p:sp>
        <p:sp>
          <p:nvSpPr>
            <p:cNvPr id="37" name="Rectangle 36"/>
            <p:cNvSpPr/>
            <p:nvPr/>
          </p:nvSpPr>
          <p:spPr>
            <a:xfrm>
              <a:off x="8948279" y="4862980"/>
              <a:ext cx="794977" cy="399618"/>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Broad Deployment Ring II</a:t>
              </a:r>
            </a:p>
          </p:txBody>
        </p:sp>
        <p:sp>
          <p:nvSpPr>
            <p:cNvPr id="38" name="Rectangle 37"/>
            <p:cNvSpPr/>
            <p:nvPr/>
          </p:nvSpPr>
          <p:spPr>
            <a:xfrm>
              <a:off x="9847284" y="4970186"/>
              <a:ext cx="794977" cy="399618"/>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Broad Deployment  Ring III</a:t>
              </a:r>
            </a:p>
          </p:txBody>
        </p:sp>
        <p:sp>
          <p:nvSpPr>
            <p:cNvPr id="39" name="Rectangle 38"/>
            <p:cNvSpPr/>
            <p:nvPr/>
          </p:nvSpPr>
          <p:spPr>
            <a:xfrm>
              <a:off x="10764256" y="5095246"/>
              <a:ext cx="794977" cy="399618"/>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Broad Deployment Ring IV</a:t>
              </a:r>
            </a:p>
          </p:txBody>
        </p:sp>
      </p:grpSp>
      <p:grpSp>
        <p:nvGrpSpPr>
          <p:cNvPr id="40" name="Rings"/>
          <p:cNvGrpSpPr/>
          <p:nvPr/>
        </p:nvGrpSpPr>
        <p:grpSpPr>
          <a:xfrm>
            <a:off x="5397931" y="4669434"/>
            <a:ext cx="2613716" cy="481373"/>
            <a:chOff x="8052143" y="4016442"/>
            <a:chExt cx="2614456" cy="462975"/>
          </a:xfrm>
        </p:grpSpPr>
        <p:sp>
          <p:nvSpPr>
            <p:cNvPr id="44" name="Rectangle 43"/>
            <p:cNvSpPr/>
            <p:nvPr/>
          </p:nvSpPr>
          <p:spPr>
            <a:xfrm>
              <a:off x="8052143" y="4016442"/>
              <a:ext cx="842063" cy="266412"/>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Pilot Ring </a:t>
              </a:r>
              <a:b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b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IT</a:t>
              </a:r>
            </a:p>
          </p:txBody>
        </p:sp>
        <p:sp>
          <p:nvSpPr>
            <p:cNvPr id="45" name="Rectangle 44"/>
            <p:cNvSpPr/>
            <p:nvPr/>
          </p:nvSpPr>
          <p:spPr>
            <a:xfrm>
              <a:off x="9002517" y="4127008"/>
              <a:ext cx="679999" cy="266412"/>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Pilot Ring</a:t>
              </a:r>
            </a:p>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QA</a:t>
              </a:r>
            </a:p>
          </p:txBody>
        </p:sp>
        <p:sp>
          <p:nvSpPr>
            <p:cNvPr id="46" name="Rectangle 45"/>
            <p:cNvSpPr/>
            <p:nvPr/>
          </p:nvSpPr>
          <p:spPr>
            <a:xfrm>
              <a:off x="9871622" y="4213005"/>
              <a:ext cx="794977" cy="266412"/>
            </a:xfrm>
            <a:prstGeom prst="rect">
              <a:avLst/>
            </a:prstGeom>
          </p:spPr>
          <p:txBody>
            <a:bodyPr wrap="square" lIns="0" tIns="0" rIns="0" bIns="0">
              <a:spAutoFit/>
            </a:bodyPr>
            <a:lstStyle/>
            <a:p>
              <a:pPr marL="0" marR="0" lvl="0" indent="0" algn="ctr" defTabSz="913035"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Pilot Ring</a:t>
              </a:r>
              <a:b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br>
              <a:r>
                <a:rPr kumimoji="0" lang="en-US" sz="900" b="1" i="0" u="none" strike="noStrike" kern="0" cap="none" spc="0" normalizeH="0" baseline="0" noProof="0" dirty="0">
                  <a:ln>
                    <a:noFill/>
                  </a:ln>
                  <a:solidFill>
                    <a:schemeClr val="bg1"/>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Early Adopters</a:t>
              </a:r>
            </a:p>
          </p:txBody>
        </p:sp>
      </p:grpSp>
      <p:grpSp>
        <p:nvGrpSpPr>
          <p:cNvPr id="28" name="Group 27"/>
          <p:cNvGrpSpPr/>
          <p:nvPr/>
        </p:nvGrpSpPr>
        <p:grpSpPr>
          <a:xfrm>
            <a:off x="5312364" y="5645028"/>
            <a:ext cx="6027399" cy="689265"/>
            <a:chOff x="5323342" y="5385804"/>
            <a:chExt cx="2617191" cy="366279"/>
          </a:xfrm>
        </p:grpSpPr>
        <p:sp>
          <p:nvSpPr>
            <p:cNvPr id="29" name="Left Brace 28"/>
            <p:cNvSpPr/>
            <p:nvPr/>
          </p:nvSpPr>
          <p:spPr>
            <a:xfrm rot="16740000">
              <a:off x="6515322" y="4193824"/>
              <a:ext cx="233232" cy="2617191"/>
            </a:xfrm>
            <a:prstGeom prst="leftBrace">
              <a:avLst>
                <a:gd name="adj1" fmla="val 0"/>
                <a:gd name="adj2" fmla="val 50000"/>
              </a:avLst>
            </a:prstGeom>
            <a:ln w="3175">
              <a:solidFill>
                <a:srgbClr val="969696"/>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ea typeface="+mn-ea"/>
                <a:cs typeface="+mn-cs"/>
              </a:endParaRPr>
            </a:p>
          </p:txBody>
        </p:sp>
        <p:sp>
          <p:nvSpPr>
            <p:cNvPr id="30" name="Millions"/>
            <p:cNvSpPr txBox="1"/>
            <p:nvPr/>
          </p:nvSpPr>
          <p:spPr>
            <a:xfrm>
              <a:off x="6380665" y="5634324"/>
              <a:ext cx="502547" cy="117759"/>
            </a:xfrm>
            <a:prstGeom prst="rect">
              <a:avLst/>
            </a:prstGeom>
            <a:noFill/>
            <a:ln>
              <a:noFill/>
            </a:ln>
          </p:spPr>
          <p:txBody>
            <a:bodyPr wrap="none" lIns="0" tIns="0" rIns="0" bIns="0" rtlCol="0">
              <a:sp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16 + months</a:t>
              </a:r>
            </a:p>
          </p:txBody>
        </p:sp>
      </p:grpSp>
      <p:grpSp>
        <p:nvGrpSpPr>
          <p:cNvPr id="17" name="Arrows"/>
          <p:cNvGrpSpPr/>
          <p:nvPr/>
        </p:nvGrpSpPr>
        <p:grpSpPr>
          <a:xfrm>
            <a:off x="524401" y="1607328"/>
            <a:ext cx="11229196" cy="4447328"/>
            <a:chOff x="524401" y="1397778"/>
            <a:chExt cx="11229196" cy="4447328"/>
          </a:xfrm>
        </p:grpSpPr>
        <p:cxnSp>
          <p:nvCxnSpPr>
            <p:cNvPr id="18" name="Straight Arrow Connector 17"/>
            <p:cNvCxnSpPr/>
            <p:nvPr/>
          </p:nvCxnSpPr>
          <p:spPr>
            <a:xfrm flipV="1">
              <a:off x="524401" y="1397778"/>
              <a:ext cx="11229196" cy="1740059"/>
            </a:xfrm>
            <a:prstGeom prst="straightConnector1">
              <a:avLst/>
            </a:prstGeom>
            <a:ln w="44450">
              <a:solidFill>
                <a:schemeClr val="tx1">
                  <a:lumMod val="60000"/>
                  <a:lumOff val="4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4401" y="4105047"/>
              <a:ext cx="11229196" cy="1740059"/>
            </a:xfrm>
            <a:prstGeom prst="straightConnector1">
              <a:avLst/>
            </a:prstGeom>
            <a:ln w="44450">
              <a:solidFill>
                <a:schemeClr val="tx1">
                  <a:lumMod val="60000"/>
                  <a:lumOff val="40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Users"/>
          <p:cNvSpPr/>
          <p:nvPr/>
        </p:nvSpPr>
        <p:spPr>
          <a:xfrm>
            <a:off x="236716" y="2788104"/>
            <a:ext cx="1252880" cy="274993"/>
          </a:xfrm>
          <a:prstGeom prst="rect">
            <a:avLst/>
          </a:prstGeom>
          <a:ln>
            <a:noFill/>
          </a:ln>
        </p:spPr>
        <p:txBody>
          <a:bodyPr wrap="square" lIns="89581" tIns="44790" rIns="89581" bIns="44790">
            <a:spAutoFit/>
          </a:bodyPr>
          <a:lstStyle/>
          <a:p>
            <a:pPr marL="0" marR="0" lvl="0" indent="0" algn="ctr" defTabSz="914191" rtl="0"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rgbClr val="505050"/>
                </a:solidFill>
                <a:effectLst/>
                <a:uLnTx/>
                <a:uFillTx/>
                <a:cs typeface="Segoe UI Semibold" panose="020B0702040204020203" pitchFamily="34" charset="0"/>
              </a:rPr>
              <a:t>Users</a:t>
            </a:r>
          </a:p>
        </p:txBody>
      </p:sp>
      <p:sp>
        <p:nvSpPr>
          <p:cNvPr id="21" name="10's"/>
          <p:cNvSpPr txBox="1"/>
          <p:nvPr/>
        </p:nvSpPr>
        <p:spPr>
          <a:xfrm>
            <a:off x="2039023" y="2440342"/>
            <a:ext cx="721351" cy="332399"/>
          </a:xfrm>
          <a:prstGeom prst="rect">
            <a:avLst/>
          </a:prstGeom>
          <a:noFill/>
          <a:ln>
            <a:noFill/>
          </a:ln>
        </p:spPr>
        <p:txBody>
          <a:bodyPr wrap="none" lIns="0" tIns="0" rIns="0" bIns="0" rtlCol="0">
            <a:sp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Segoe UI" pitchFamily="34" charset="0"/>
                <a:cs typeface="Segoe UI Semibold" panose="020B0702040204020203" pitchFamily="34" charset="0"/>
              </a:rPr>
              <a:t>10’s of </a:t>
            </a:r>
          </a:p>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Segoe UI" pitchFamily="34" charset="0"/>
                <a:cs typeface="Segoe UI Semibold" panose="020B0702040204020203" pitchFamily="34" charset="0"/>
              </a:rPr>
              <a:t>thousands</a:t>
            </a:r>
          </a:p>
        </p:txBody>
      </p:sp>
      <p:sp>
        <p:nvSpPr>
          <p:cNvPr id="22" name="Millions"/>
          <p:cNvSpPr txBox="1"/>
          <p:nvPr/>
        </p:nvSpPr>
        <p:spPr>
          <a:xfrm>
            <a:off x="3833187" y="2278451"/>
            <a:ext cx="987450" cy="166199"/>
          </a:xfrm>
          <a:prstGeom prst="rect">
            <a:avLst/>
          </a:prstGeom>
          <a:noFill/>
          <a:ln>
            <a:noFill/>
          </a:ln>
        </p:spPr>
        <p:txBody>
          <a:bodyPr wrap="none" lIns="0" tIns="0" rIns="0" bIns="0" rtlCol="0">
            <a:sp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Segoe UI" pitchFamily="34" charset="0"/>
                <a:cs typeface="Segoe UI Semibold" panose="020B0702040204020203" pitchFamily="34" charset="0"/>
              </a:rPr>
              <a:t>Several Million</a:t>
            </a:r>
          </a:p>
        </p:txBody>
      </p:sp>
      <p:sp>
        <p:nvSpPr>
          <p:cNvPr id="23" name="Hundred Millions"/>
          <p:cNvSpPr txBox="1"/>
          <p:nvPr/>
        </p:nvSpPr>
        <p:spPr>
          <a:xfrm>
            <a:off x="7510156" y="1612678"/>
            <a:ext cx="902491" cy="387798"/>
          </a:xfrm>
          <a:prstGeom prst="rect">
            <a:avLst/>
          </a:prstGeom>
          <a:noFill/>
          <a:ln>
            <a:noFill/>
          </a:ln>
        </p:spPr>
        <p:txBody>
          <a:bodyPr wrap="none" lIns="0" tIns="0" rIns="0" bIns="0" rtlCol="0">
            <a:spAutoFit/>
          </a:bodyPr>
          <a:lstStyle/>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Hundreds</a:t>
            </a:r>
          </a:p>
          <a:p>
            <a:pPr marL="0" marR="0" lvl="0" indent="0" algn="ctr" defTabSz="913386" rtl="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of millions </a:t>
            </a:r>
          </a:p>
        </p:txBody>
      </p:sp>
      <p:sp>
        <p:nvSpPr>
          <p:cNvPr id="2" name="Title 1"/>
          <p:cNvSpPr>
            <a:spLocks noGrp="1"/>
          </p:cNvSpPr>
          <p:nvPr>
            <p:ph type="title"/>
          </p:nvPr>
        </p:nvSpPr>
        <p:spPr/>
        <p:txBody>
          <a:bodyPr/>
          <a:lstStyle/>
          <a:p>
            <a:r>
              <a:rPr lang="en-US" dirty="0"/>
              <a:t>Windows as a service: Deploying Windows</a:t>
            </a:r>
          </a:p>
        </p:txBody>
      </p:sp>
    </p:spTree>
    <p:extLst>
      <p:ext uri="{BB962C8B-B14F-4D97-AF65-F5344CB8AC3E}">
        <p14:creationId xmlns:p14="http://schemas.microsoft.com/office/powerpoint/2010/main" val="3087011654"/>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Windows 10">
  <a:themeElements>
    <a:clrScheme name="Custom 19">
      <a:dk1>
        <a:srgbClr val="505050"/>
      </a:dk1>
      <a:lt1>
        <a:srgbClr val="FFFFFF"/>
      </a:lt1>
      <a:dk2>
        <a:srgbClr val="0078D7"/>
      </a:dk2>
      <a:lt2>
        <a:srgbClr val="EAEAEA"/>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LIGHT_Oct_2014.potx" id="{01585BF9-DAFB-4D05-AB61-D5E973BF12D0}" vid="{F7B22F6B-F826-443B-8C90-7F7D36D644D5}"/>
    </a:ext>
  </a:extLst>
</a:theme>
</file>

<file path=ppt/theme/theme6.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7.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Michael Niehaus, Brian McNeill</External_x0020_Speaker>
    <m6878b9dd7994da4ba144f95347d99c6 xmlns="01c77077-aee4-4b5f-bd4e-9cd40a6fff29">
      <Terms xmlns="http://schemas.microsoft.com/office/infopath/2007/PartnerControls"/>
    </m6878b9dd7994da4ba144f95347d99c6>
    <Presentation_x0020_Date xmlns="01c77077-aee4-4b5f-bd4e-9cd40a6fff29">2016-09-29T04:00:00+00:00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BRK3136</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01c77077-aee4-4b5f-bd4e-9cd40a6fff29"/>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microsoft.com/sharepoint/v3"/>
    <ds:schemaRef ds:uri="http://schemas.openxmlformats.org/package/2006/metadata/core-properties"/>
    <ds:schemaRef ds:uri="8ff673fc-3231-4e3a-893b-6d7f7cd32766"/>
    <ds:schemaRef ds:uri="230e9df3-be65-4c73-a93b-d1236ebd677e"/>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10</TotalTime>
  <Words>3668</Words>
  <Application>Microsoft Office PowerPoint</Application>
  <PresentationFormat>Custom</PresentationFormat>
  <Paragraphs>794</Paragraphs>
  <Slides>61</Slides>
  <Notes>34</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61</vt:i4>
      </vt:variant>
    </vt:vector>
  </HeadingPairs>
  <TitlesOfParts>
    <vt:vector size="80" baseType="lpstr">
      <vt:lpstr>Arial</vt:lpstr>
      <vt:lpstr>Calibri</vt:lpstr>
      <vt:lpstr>Century Schoolbook</vt:lpstr>
      <vt:lpstr>Consolas</vt:lpstr>
      <vt:lpstr>Segoe UI</vt:lpstr>
      <vt:lpstr>Segoe UI Black</vt:lpstr>
      <vt:lpstr>Segoe UI Bold</vt:lpstr>
      <vt:lpstr>Segoe UI Light</vt:lpstr>
      <vt:lpstr>Segoe UI Semibold</vt:lpstr>
      <vt:lpstr>Segoe UI Semilight</vt:lpstr>
      <vt:lpstr>Wingdings</vt:lpstr>
      <vt:lpstr>Wingdings 2</vt:lpstr>
      <vt:lpstr>5-50002_Ignite_Breakout_Template</vt:lpstr>
      <vt:lpstr>6-30537_Envision 2016 Concurrent Template_Dark</vt:lpstr>
      <vt:lpstr>1_5-50002_Ignite_Breakout_Template</vt:lpstr>
      <vt:lpstr>2_5-50002_Ignite_Breakout_Template</vt:lpstr>
      <vt:lpstr>Windows 10</vt:lpstr>
      <vt:lpstr>3_5-50002_Ignite_Breakout_Template</vt:lpstr>
      <vt:lpstr>View</vt:lpstr>
      <vt:lpstr>Implement Windows as a Service:  Understand how to do it</vt:lpstr>
      <vt:lpstr>Why Windows as a service?</vt:lpstr>
      <vt:lpstr>PowerPoint Presentation</vt:lpstr>
      <vt:lpstr>PowerPoint Presentation</vt:lpstr>
      <vt:lpstr>PowerPoint Presentation</vt:lpstr>
      <vt:lpstr>What is Windows as a service?</vt:lpstr>
      <vt:lpstr>Introducing Windows as a Service</vt:lpstr>
      <vt:lpstr>Windows as a service: Deploying Windows</vt:lpstr>
      <vt:lpstr>Windows as a service: Deploying Windows</vt:lpstr>
      <vt:lpstr>Windows as a service: Servicing Windows</vt:lpstr>
      <vt:lpstr>Windows as a service: Servicing Windows</vt:lpstr>
      <vt:lpstr>Windows as a service: timelines</vt:lpstr>
      <vt:lpstr>Windows as a service: Establishing a rhythm Two releases supported in market</vt:lpstr>
      <vt:lpstr>How to do Windows as a service</vt:lpstr>
      <vt:lpstr>What needs to change</vt:lpstr>
      <vt:lpstr>What needs to change</vt:lpstr>
      <vt:lpstr>Thinking through deployment strategy</vt:lpstr>
      <vt:lpstr>Windows 10:  Comparing Servicing Choices </vt:lpstr>
      <vt:lpstr>Windows 10:  Quality update breakdown</vt:lpstr>
      <vt:lpstr>Understand the differences with Windows 10 LTSB</vt:lpstr>
      <vt:lpstr>Windows 10: Specifying a preference for what comes next</vt:lpstr>
      <vt:lpstr>Implementing a deployment process</vt:lpstr>
      <vt:lpstr>Compatibility in Windows 10</vt:lpstr>
      <vt:lpstr>Compatibility in Windows 10</vt:lpstr>
      <vt:lpstr>How to validate applications</vt:lpstr>
      <vt:lpstr>Coming soon: Windows Upgrade Analytics</vt:lpstr>
      <vt:lpstr>Demo</vt:lpstr>
      <vt:lpstr>Distributing content  using peer-to-peer</vt:lpstr>
      <vt:lpstr>Identifying a tool to use</vt:lpstr>
      <vt:lpstr>Windows Update for Business</vt:lpstr>
      <vt:lpstr>What’s new in WU for Business </vt:lpstr>
      <vt:lpstr>Windows as a service: Deploying Windows</vt:lpstr>
      <vt:lpstr>Windows Update for Business Workflow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Addressing deployment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Info</vt:lpstr>
      <vt:lpstr>Try it with a little help from your friends</vt:lpstr>
      <vt:lpstr>Windows Server  Update Services</vt:lpstr>
      <vt:lpstr>Demo</vt:lpstr>
      <vt:lpstr>System Center  Configuration  Manager</vt:lpstr>
      <vt:lpstr>Demo</vt:lpstr>
      <vt:lpstr>Q&amp;A</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 Windows as a Service:  Understand how to do it</dc:title>
  <dc:subject>&lt;Speech title here&gt;</dc:subject>
  <dc:creator>MS Events 0086</dc:creator>
  <cp:keywords>Microsoft 2016</cp:keywords>
  <dc:description>Template: Mitchell Derrey, Silverfox Productions_x000d_
Formatting: _x000d_
Audience Type:</dc:description>
  <cp:lastModifiedBy>MS Events 0093</cp:lastModifiedBy>
  <cp:revision>3</cp:revision>
  <dcterms:created xsi:type="dcterms:W3CDTF">2016-09-25T18:29:16Z</dcterms:created>
  <dcterms:modified xsi:type="dcterms:W3CDTF">2016-09-29T13:59:33Z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