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88" r:id="rId8"/>
  </p:sldMasterIdLst>
  <p:notesMasterIdLst>
    <p:notesMasterId r:id="rId61"/>
  </p:notesMasterIdLst>
  <p:handoutMasterIdLst>
    <p:handoutMasterId r:id="rId62"/>
  </p:handout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292" r:id="rId59"/>
    <p:sldId id="293" r:id="rId6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Casey Karst" initials="CK" lastIdx="5" clrIdx="4">
    <p:extLst>
      <p:ext uri="{19B8F6BF-5375-455C-9EA6-DF929625EA0E}">
        <p15:presenceInfo xmlns:p15="http://schemas.microsoft.com/office/powerpoint/2012/main" userId="S-1-5-21-2127521184-1604012920-1887927527-122316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15" autoAdjust="0"/>
  </p:normalViewPr>
  <p:slideViewPr>
    <p:cSldViewPr>
      <p:cViewPr varScale="1">
        <p:scale>
          <a:sx n="109" d="100"/>
          <a:sy n="109" d="100"/>
        </p:scale>
        <p:origin x="156" y="9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22"/>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495D1-8492-4F4C-9BC8-8EA9964EF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F52EE47-BF14-44B8-A0B8-281BC7B37F39}">
      <dgm:prSet phldrT="[Text]"/>
      <dgm:spPr>
        <a:solidFill>
          <a:schemeClr val="accent2"/>
        </a:solidFill>
      </dgm:spPr>
      <dgm:t>
        <a:bodyPr/>
        <a:lstStyle/>
        <a:p>
          <a:pPr algn="ctr"/>
          <a:r>
            <a:rPr lang="en-US" dirty="0"/>
            <a:t>Import</a:t>
          </a:r>
        </a:p>
      </dgm:t>
    </dgm:pt>
    <dgm:pt modelId="{738CD610-D590-440F-A078-C458457A55EE}" type="parTrans" cxnId="{56F4E610-6846-468B-AD08-52AA3AB32FCF}">
      <dgm:prSet/>
      <dgm:spPr/>
      <dgm:t>
        <a:bodyPr/>
        <a:lstStyle/>
        <a:p>
          <a:pPr algn="ctr"/>
          <a:endParaRPr lang="en-US"/>
        </a:p>
      </dgm:t>
    </dgm:pt>
    <dgm:pt modelId="{DB68712C-6F85-450E-94DC-10E7B695BC58}" type="sibTrans" cxnId="{56F4E610-6846-468B-AD08-52AA3AB32FCF}">
      <dgm:prSet/>
      <dgm:spPr/>
      <dgm:t>
        <a:bodyPr/>
        <a:lstStyle/>
        <a:p>
          <a:pPr algn="ctr"/>
          <a:endParaRPr lang="en-US"/>
        </a:p>
      </dgm:t>
    </dgm:pt>
    <dgm:pt modelId="{7D2B5F01-4771-4C98-9631-879EB047AF0B}">
      <dgm:prSet phldrT="[Text]"/>
      <dgm:spPr>
        <a:solidFill>
          <a:schemeClr val="accent2"/>
        </a:solidFill>
      </dgm:spPr>
      <dgm:t>
        <a:bodyPr/>
        <a:lstStyle/>
        <a:p>
          <a:pPr algn="ctr"/>
          <a:r>
            <a:rPr lang="en-US" dirty="0"/>
            <a:t>Export</a:t>
          </a:r>
        </a:p>
      </dgm:t>
    </dgm:pt>
    <dgm:pt modelId="{C71C68DC-AFB5-412F-991B-36B3A42B28E0}" type="parTrans" cxnId="{7B82114F-082D-43C2-8B91-F58A90C396B6}">
      <dgm:prSet/>
      <dgm:spPr/>
      <dgm:t>
        <a:bodyPr/>
        <a:lstStyle/>
        <a:p>
          <a:pPr algn="ctr"/>
          <a:endParaRPr lang="en-US"/>
        </a:p>
      </dgm:t>
    </dgm:pt>
    <dgm:pt modelId="{FA449B4E-1C22-418A-9868-0830341FAC14}" type="sibTrans" cxnId="{7B82114F-082D-43C2-8B91-F58A90C396B6}">
      <dgm:prSet/>
      <dgm:spPr/>
      <dgm:t>
        <a:bodyPr/>
        <a:lstStyle/>
        <a:p>
          <a:pPr algn="ctr"/>
          <a:endParaRPr lang="en-US"/>
        </a:p>
      </dgm:t>
    </dgm:pt>
    <dgm:pt modelId="{2DA5E8A7-8E62-4303-AF48-9ACBC090AB87}">
      <dgm:prSet phldrT="[Text]"/>
      <dgm:spPr/>
      <dgm:t>
        <a:bodyPr/>
        <a:lstStyle/>
        <a:p>
          <a:pPr algn="ctr"/>
          <a:r>
            <a:rPr lang="en-US" dirty="0"/>
            <a:t>Queries</a:t>
          </a:r>
        </a:p>
      </dgm:t>
    </dgm:pt>
    <dgm:pt modelId="{934351A2-0BE5-46D3-834C-2BA838CB4732}" type="parTrans" cxnId="{BCA37CAF-CE75-4A1C-B957-29548E3CA9A3}">
      <dgm:prSet/>
      <dgm:spPr/>
      <dgm:t>
        <a:bodyPr/>
        <a:lstStyle/>
        <a:p>
          <a:pPr algn="ctr"/>
          <a:endParaRPr lang="en-US"/>
        </a:p>
      </dgm:t>
    </dgm:pt>
    <dgm:pt modelId="{3AC24B9D-35E2-4B25-9D52-5D4E7D7864C9}" type="sibTrans" cxnId="{BCA37CAF-CE75-4A1C-B957-29548E3CA9A3}">
      <dgm:prSet/>
      <dgm:spPr/>
      <dgm:t>
        <a:bodyPr/>
        <a:lstStyle/>
        <a:p>
          <a:pPr algn="ctr"/>
          <a:endParaRPr lang="en-US"/>
        </a:p>
      </dgm:t>
    </dgm:pt>
    <dgm:pt modelId="{64B1FEDB-9619-4F39-874B-1A93F61A4B7A}">
      <dgm:prSet phldrT="[Text]"/>
      <dgm:spPr>
        <a:solidFill>
          <a:schemeClr val="accent3"/>
        </a:solidFill>
      </dgm:spPr>
      <dgm:t>
        <a:bodyPr/>
        <a:lstStyle/>
        <a:p>
          <a:pPr algn="ctr"/>
          <a:r>
            <a:rPr lang="en-US" dirty="0"/>
            <a:t>Reporting</a:t>
          </a:r>
        </a:p>
      </dgm:t>
    </dgm:pt>
    <dgm:pt modelId="{C6502021-857E-4FCD-B224-DE25DA885E19}" type="parTrans" cxnId="{FABCE644-FD11-4C81-B4DD-CD140947BA0D}">
      <dgm:prSet/>
      <dgm:spPr/>
      <dgm:t>
        <a:bodyPr/>
        <a:lstStyle/>
        <a:p>
          <a:pPr algn="ctr"/>
          <a:endParaRPr lang="en-US"/>
        </a:p>
      </dgm:t>
    </dgm:pt>
    <dgm:pt modelId="{0B3B44D1-43DC-42A9-B26F-BCDB2D047921}" type="sibTrans" cxnId="{FABCE644-FD11-4C81-B4DD-CD140947BA0D}">
      <dgm:prSet/>
      <dgm:spPr/>
      <dgm:t>
        <a:bodyPr/>
        <a:lstStyle/>
        <a:p>
          <a:pPr algn="ctr"/>
          <a:endParaRPr lang="en-US"/>
        </a:p>
      </dgm:t>
    </dgm:pt>
    <dgm:pt modelId="{27841F31-8608-4491-AC57-B86FB758D725}" type="pres">
      <dgm:prSet presAssocID="{051495D1-8492-4F4C-9BC8-8EA9964EFB90}" presName="diagram" presStyleCnt="0">
        <dgm:presLayoutVars>
          <dgm:dir/>
          <dgm:resizeHandles val="exact"/>
        </dgm:presLayoutVars>
      </dgm:prSet>
      <dgm:spPr/>
    </dgm:pt>
    <dgm:pt modelId="{5D9EDC18-0CE6-413B-8C60-764F05155BA7}" type="pres">
      <dgm:prSet presAssocID="{DF52EE47-BF14-44B8-A0B8-281BC7B37F39}" presName="node" presStyleLbl="node1" presStyleIdx="0" presStyleCnt="4">
        <dgm:presLayoutVars>
          <dgm:bulletEnabled val="1"/>
        </dgm:presLayoutVars>
      </dgm:prSet>
      <dgm:spPr/>
    </dgm:pt>
    <dgm:pt modelId="{88954064-AB84-4534-81D0-E690EF1C7EA0}" type="pres">
      <dgm:prSet presAssocID="{DB68712C-6F85-450E-94DC-10E7B695BC58}" presName="sibTrans" presStyleCnt="0"/>
      <dgm:spPr/>
    </dgm:pt>
    <dgm:pt modelId="{59333E02-2E8B-4519-AD6E-33567A3EA3B8}" type="pres">
      <dgm:prSet presAssocID="{7D2B5F01-4771-4C98-9631-879EB047AF0B}" presName="node" presStyleLbl="node1" presStyleIdx="1" presStyleCnt="4">
        <dgm:presLayoutVars>
          <dgm:bulletEnabled val="1"/>
        </dgm:presLayoutVars>
      </dgm:prSet>
      <dgm:spPr/>
    </dgm:pt>
    <dgm:pt modelId="{634F556B-F4F1-463D-8446-EA33C51B02C4}" type="pres">
      <dgm:prSet presAssocID="{FA449B4E-1C22-418A-9868-0830341FAC14}" presName="sibTrans" presStyleCnt="0"/>
      <dgm:spPr/>
    </dgm:pt>
    <dgm:pt modelId="{7CC01F72-71BC-4D50-B548-1E3E3DC0C687}" type="pres">
      <dgm:prSet presAssocID="{2DA5E8A7-8E62-4303-AF48-9ACBC090AB87}" presName="node" presStyleLbl="node1" presStyleIdx="2" presStyleCnt="4">
        <dgm:presLayoutVars>
          <dgm:bulletEnabled val="1"/>
        </dgm:presLayoutVars>
      </dgm:prSet>
      <dgm:spPr/>
    </dgm:pt>
    <dgm:pt modelId="{E268AE86-822B-4415-A653-3B7F9159ECBE}" type="pres">
      <dgm:prSet presAssocID="{3AC24B9D-35E2-4B25-9D52-5D4E7D7864C9}" presName="sibTrans" presStyleCnt="0"/>
      <dgm:spPr/>
    </dgm:pt>
    <dgm:pt modelId="{51CEB036-5C56-4D23-8620-33369C220651}" type="pres">
      <dgm:prSet presAssocID="{64B1FEDB-9619-4F39-874B-1A93F61A4B7A}" presName="node" presStyleLbl="node1" presStyleIdx="3" presStyleCnt="4">
        <dgm:presLayoutVars>
          <dgm:bulletEnabled val="1"/>
        </dgm:presLayoutVars>
      </dgm:prSet>
      <dgm:spPr/>
    </dgm:pt>
  </dgm:ptLst>
  <dgm:cxnLst>
    <dgm:cxn modelId="{E7D01DD6-A20E-44AE-85A8-299E338A01A3}" type="presOf" srcId="{DF52EE47-BF14-44B8-A0B8-281BC7B37F39}" destId="{5D9EDC18-0CE6-413B-8C60-764F05155BA7}" srcOrd="0" destOrd="0" presId="urn:microsoft.com/office/officeart/2005/8/layout/default"/>
    <dgm:cxn modelId="{FABCE644-FD11-4C81-B4DD-CD140947BA0D}" srcId="{051495D1-8492-4F4C-9BC8-8EA9964EFB90}" destId="{64B1FEDB-9619-4F39-874B-1A93F61A4B7A}" srcOrd="3" destOrd="0" parTransId="{C6502021-857E-4FCD-B224-DE25DA885E19}" sibTransId="{0B3B44D1-43DC-42A9-B26F-BCDB2D047921}"/>
    <dgm:cxn modelId="{937AE95B-2623-48E9-A3F7-49D95E13D0E7}" type="presOf" srcId="{2DA5E8A7-8E62-4303-AF48-9ACBC090AB87}" destId="{7CC01F72-71BC-4D50-B548-1E3E3DC0C687}" srcOrd="0" destOrd="0" presId="urn:microsoft.com/office/officeart/2005/8/layout/default"/>
    <dgm:cxn modelId="{3BB68CCD-8537-4A3F-8AF9-47271D9B47BC}" type="presOf" srcId="{051495D1-8492-4F4C-9BC8-8EA9964EFB90}" destId="{27841F31-8608-4491-AC57-B86FB758D725}" srcOrd="0" destOrd="0" presId="urn:microsoft.com/office/officeart/2005/8/layout/default"/>
    <dgm:cxn modelId="{56F4E610-6846-468B-AD08-52AA3AB32FCF}" srcId="{051495D1-8492-4F4C-9BC8-8EA9964EFB90}" destId="{DF52EE47-BF14-44B8-A0B8-281BC7B37F39}" srcOrd="0" destOrd="0" parTransId="{738CD610-D590-440F-A078-C458457A55EE}" sibTransId="{DB68712C-6F85-450E-94DC-10E7B695BC58}"/>
    <dgm:cxn modelId="{6BC1740D-77C7-4FFF-A429-B07122072439}" type="presOf" srcId="{64B1FEDB-9619-4F39-874B-1A93F61A4B7A}" destId="{51CEB036-5C56-4D23-8620-33369C220651}" srcOrd="0" destOrd="0" presId="urn:microsoft.com/office/officeart/2005/8/layout/default"/>
    <dgm:cxn modelId="{7B82114F-082D-43C2-8B91-F58A90C396B6}" srcId="{051495D1-8492-4F4C-9BC8-8EA9964EFB90}" destId="{7D2B5F01-4771-4C98-9631-879EB047AF0B}" srcOrd="1" destOrd="0" parTransId="{C71C68DC-AFB5-412F-991B-36B3A42B28E0}" sibTransId="{FA449B4E-1C22-418A-9868-0830341FAC14}"/>
    <dgm:cxn modelId="{BCA37CAF-CE75-4A1C-B957-29548E3CA9A3}" srcId="{051495D1-8492-4F4C-9BC8-8EA9964EFB90}" destId="{2DA5E8A7-8E62-4303-AF48-9ACBC090AB87}" srcOrd="2" destOrd="0" parTransId="{934351A2-0BE5-46D3-834C-2BA838CB4732}" sibTransId="{3AC24B9D-35E2-4B25-9D52-5D4E7D7864C9}"/>
    <dgm:cxn modelId="{E4848FBC-39A1-4EC3-B261-72B5F2F9634B}" type="presOf" srcId="{7D2B5F01-4771-4C98-9631-879EB047AF0B}" destId="{59333E02-2E8B-4519-AD6E-33567A3EA3B8}" srcOrd="0" destOrd="0" presId="urn:microsoft.com/office/officeart/2005/8/layout/default"/>
    <dgm:cxn modelId="{BD17F498-43C2-4619-A2CA-D5C594667D3F}" type="presParOf" srcId="{27841F31-8608-4491-AC57-B86FB758D725}" destId="{5D9EDC18-0CE6-413B-8C60-764F05155BA7}" srcOrd="0" destOrd="0" presId="urn:microsoft.com/office/officeart/2005/8/layout/default"/>
    <dgm:cxn modelId="{405DF0C2-146F-4132-9FBF-B0193BCFEAC6}" type="presParOf" srcId="{27841F31-8608-4491-AC57-B86FB758D725}" destId="{88954064-AB84-4534-81D0-E690EF1C7EA0}" srcOrd="1" destOrd="0" presId="urn:microsoft.com/office/officeart/2005/8/layout/default"/>
    <dgm:cxn modelId="{B6B909D6-7273-4689-9C31-0D6AB2EE6D81}" type="presParOf" srcId="{27841F31-8608-4491-AC57-B86FB758D725}" destId="{59333E02-2E8B-4519-AD6E-33567A3EA3B8}" srcOrd="2" destOrd="0" presId="urn:microsoft.com/office/officeart/2005/8/layout/default"/>
    <dgm:cxn modelId="{0104F418-43EF-4FE9-9431-C336F742B9CB}" type="presParOf" srcId="{27841F31-8608-4491-AC57-B86FB758D725}" destId="{634F556B-F4F1-463D-8446-EA33C51B02C4}" srcOrd="3" destOrd="0" presId="urn:microsoft.com/office/officeart/2005/8/layout/default"/>
    <dgm:cxn modelId="{41553E18-A3CD-4BF9-BF5B-487E1C2A9C1D}" type="presParOf" srcId="{27841F31-8608-4491-AC57-B86FB758D725}" destId="{7CC01F72-71BC-4D50-B548-1E3E3DC0C687}" srcOrd="4" destOrd="0" presId="urn:microsoft.com/office/officeart/2005/8/layout/default"/>
    <dgm:cxn modelId="{D6E49E48-8938-4330-9035-770D42FACC1C}" type="presParOf" srcId="{27841F31-8608-4491-AC57-B86FB758D725}" destId="{E268AE86-822B-4415-A653-3B7F9159ECBE}" srcOrd="5" destOrd="0" presId="urn:microsoft.com/office/officeart/2005/8/layout/default"/>
    <dgm:cxn modelId="{03485133-C2B6-4962-B25B-AB0B4E49B457}" type="presParOf" srcId="{27841F31-8608-4491-AC57-B86FB758D725}" destId="{51CEB036-5C56-4D23-8620-33369C22065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EDC18-0CE6-413B-8C60-764F05155BA7}">
      <dsp:nvSpPr>
        <dsp:cNvPr id="0" name=""/>
        <dsp:cNvSpPr/>
      </dsp:nvSpPr>
      <dsp:spPr>
        <a:xfrm>
          <a:off x="1012" y="198030"/>
          <a:ext cx="3947123" cy="2368273"/>
        </a:xfrm>
        <a:prstGeom prst="rect">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Import</a:t>
          </a:r>
        </a:p>
      </dsp:txBody>
      <dsp:txXfrm>
        <a:off x="1012" y="198030"/>
        <a:ext cx="3947123" cy="2368273"/>
      </dsp:txXfrm>
    </dsp:sp>
    <dsp:sp modelId="{59333E02-2E8B-4519-AD6E-33567A3EA3B8}">
      <dsp:nvSpPr>
        <dsp:cNvPr id="0" name=""/>
        <dsp:cNvSpPr/>
      </dsp:nvSpPr>
      <dsp:spPr>
        <a:xfrm>
          <a:off x="4342847" y="198030"/>
          <a:ext cx="3947123" cy="2368273"/>
        </a:xfrm>
        <a:prstGeom prst="rect">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Export</a:t>
          </a:r>
        </a:p>
      </dsp:txBody>
      <dsp:txXfrm>
        <a:off x="4342847" y="198030"/>
        <a:ext cx="3947123" cy="2368273"/>
      </dsp:txXfrm>
    </dsp:sp>
    <dsp:sp modelId="{7CC01F72-71BC-4D50-B548-1E3E3DC0C687}">
      <dsp:nvSpPr>
        <dsp:cNvPr id="0" name=""/>
        <dsp:cNvSpPr/>
      </dsp:nvSpPr>
      <dsp:spPr>
        <a:xfrm>
          <a:off x="1012" y="2961017"/>
          <a:ext cx="3947123" cy="236827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Queries</a:t>
          </a:r>
        </a:p>
      </dsp:txBody>
      <dsp:txXfrm>
        <a:off x="1012" y="2961017"/>
        <a:ext cx="3947123" cy="2368273"/>
      </dsp:txXfrm>
    </dsp:sp>
    <dsp:sp modelId="{51CEB036-5C56-4D23-8620-33369C220651}">
      <dsp:nvSpPr>
        <dsp:cNvPr id="0" name=""/>
        <dsp:cNvSpPr/>
      </dsp:nvSpPr>
      <dsp:spPr>
        <a:xfrm>
          <a:off x="4342847" y="2961017"/>
          <a:ext cx="3947123" cy="2368273"/>
        </a:xfrm>
        <a:prstGeom prst="rect">
          <a:avLst/>
        </a:prstGeom>
        <a:solidFill>
          <a:schemeClr val="accent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Reporting</a:t>
          </a:r>
        </a:p>
      </dsp:txBody>
      <dsp:txXfrm>
        <a:off x="4342847" y="2961017"/>
        <a:ext cx="3947123" cy="23682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9/27/2016 2:56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9/27/2016 2:56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86588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84472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30371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938288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08568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944475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112566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504008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894209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699805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03740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22B3E36-5CE0-4CB7-82DE-38A88C71BFA8}"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Footer Placeholder 5"/>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b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8" name="Header Placeholder 7"/>
          <p:cNvSpPr>
            <a:spLocks noGrp="1"/>
          </p:cNvSpPr>
          <p:nvPr>
            <p:ph type="hdr"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Tech Ready 15</a:t>
            </a:r>
          </a:p>
        </p:txBody>
      </p:sp>
    </p:spTree>
    <p:extLst>
      <p:ext uri="{BB962C8B-B14F-4D97-AF65-F5344CB8AC3E}">
        <p14:creationId xmlns:p14="http://schemas.microsoft.com/office/powerpoint/2010/main" val="568474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87756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173849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342948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238445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177683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175463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736463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788876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423991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91334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09754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597314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65971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38308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24006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17D118-1690-458F-B4D2-F9DA5D6F50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377970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31884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19997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0896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14423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09596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79BF3-0418-4DBA-AFE4-055FD062C76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prstClr val="black"/>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907432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7294795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6697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4190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4770636"/>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6495884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179447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5324921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483406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6542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3429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15510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76858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07327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605961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45118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6869380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213779786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0335991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8359973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834617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8499856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254876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2499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4245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1583508"/>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468475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236678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8435539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469960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01331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99979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867104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92523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10656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4788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43876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77473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454653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860730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4491599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566059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1519502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754128149"/>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theme" Target="../theme/theme5.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510440456"/>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053302683"/>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 id="2147484400" r:id="rId12"/>
    <p:sldLayoutId id="2147484401" r:id="rId13"/>
    <p:sldLayoutId id="2147484402" r:id="rId14"/>
    <p:sldLayoutId id="2147484403" r:id="rId15"/>
    <p:sldLayoutId id="2147484404" r:id="rId16"/>
    <p:sldLayoutId id="2147484405" r:id="rId17"/>
    <p:sldLayoutId id="2147484406" r:id="rId18"/>
    <p:sldLayoutId id="2147484407" r:id="rId19"/>
    <p:sldLayoutId id="2147484408" r:id="rId20"/>
    <p:sldLayoutId id="2147484409" r:id="rId21"/>
    <p:sldLayoutId id="2147484410"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7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3" Type="http://schemas.openxmlformats.org/officeDocument/2006/relationships/hyperlink" Target="https://www.microsoft.com/en-us/evalcenter/evaluate-sql-server-2016" TargetMode="External"/><Relationship Id="rId7" Type="http://schemas.openxmlformats.org/officeDocument/2006/relationships/hyperlink" Target="https://social.msdn.microsoft.com/Forums/azure/en-US/home?forum=AzureSQLDataWarehouse" TargetMode="External"/><Relationship Id="rId2" Type="http://schemas.openxmlformats.org/officeDocument/2006/relationships/notesSlide" Target="../notesSlides/notesSlide30.xml"/><Relationship Id="rId1" Type="http://schemas.openxmlformats.org/officeDocument/2006/relationships/slideLayout" Target="../slideLayouts/slideLayout72.xml"/><Relationship Id="rId6" Type="http://schemas.openxmlformats.org/officeDocument/2006/relationships/hyperlink" Target="https://social.msdn.microsoft.com/Forums/sqlserver/en-US/home?category=sqlserver" TargetMode="External"/><Relationship Id="rId5" Type="http://schemas.openxmlformats.org/officeDocument/2006/relationships/hyperlink" Target="https://feedback.azure.com/forums/307516-sql-data-warehouse" TargetMode="External"/><Relationship Id="rId4" Type="http://schemas.openxmlformats.org/officeDocument/2006/relationships/hyperlink" Target="https://connect.microsoft.com/SQLServer/Feedback"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4.xml"/><Relationship Id="rId4" Type="http://schemas.openxmlformats.org/officeDocument/2006/relationships/image" Target="../media/image9.jpg"/></Relationships>
</file>

<file path=ppt/slides/_rels/slide50.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32.xml"/><Relationship Id="rId1" Type="http://schemas.openxmlformats.org/officeDocument/2006/relationships/slideLayout" Target="../slideLayouts/slideLayout94.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hyperlink" Target="https://aka.ms/ignite.mobileapp"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64.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Query Big Data using the Expanded T-SQL footprint with PolyBase in SQL Server 2016</a:t>
            </a:r>
            <a:br>
              <a:rPr lang="en-US" dirty="0"/>
            </a:br>
            <a:endParaRPr lang="en-US" dirty="0"/>
          </a:p>
        </p:txBody>
      </p:sp>
      <p:sp>
        <p:nvSpPr>
          <p:cNvPr id="5" name="Text Placeholder 4"/>
          <p:cNvSpPr>
            <a:spLocks noGrp="1"/>
          </p:cNvSpPr>
          <p:nvPr>
            <p:ph type="body" sz="quarter" idx="12"/>
          </p:nvPr>
        </p:nvSpPr>
        <p:spPr/>
        <p:txBody>
          <a:bodyPr/>
          <a:lstStyle/>
          <a:p>
            <a:endParaRPr lang="en-US" dirty="0"/>
          </a:p>
          <a:p>
            <a:endParaRPr lang="en-US" dirty="0"/>
          </a:p>
          <a:p>
            <a:r>
              <a:rPr lang="en-US" dirty="0"/>
              <a:t>Casey Karst</a:t>
            </a:r>
          </a:p>
          <a:p>
            <a:r>
              <a:rPr lang="en-US" dirty="0"/>
              <a:t>Program Manager II </a:t>
            </a:r>
          </a:p>
        </p:txBody>
      </p:sp>
      <p:sp>
        <p:nvSpPr>
          <p:cNvPr id="2" name="Text Placeholder 1"/>
          <p:cNvSpPr>
            <a:spLocks noGrp="1"/>
          </p:cNvSpPr>
          <p:nvPr>
            <p:ph type="body" sz="quarter" idx="13"/>
          </p:nvPr>
        </p:nvSpPr>
        <p:spPr/>
        <p:txBody>
          <a:bodyPr/>
          <a:lstStyle/>
          <a:p>
            <a:r>
              <a:rPr lang="en-US" dirty="0"/>
              <a:t>BRK3129</a:t>
            </a:r>
          </a:p>
        </p:txBody>
      </p:sp>
    </p:spTree>
    <p:extLst>
      <p:ext uri="{BB962C8B-B14F-4D97-AF65-F5344CB8AC3E}">
        <p14:creationId xmlns:p14="http://schemas.microsoft.com/office/powerpoint/2010/main" val="59558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PolyBase Scenarios </a:t>
            </a:r>
          </a:p>
        </p:txBody>
      </p:sp>
      <p:graphicFrame>
        <p:nvGraphicFramePr>
          <p:cNvPr id="5" name="Diagram 4"/>
          <p:cNvGraphicFramePr/>
          <p:nvPr>
            <p:extLst/>
          </p:nvPr>
        </p:nvGraphicFramePr>
        <p:xfrm>
          <a:off x="1646237" y="1058862"/>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440300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PolyBase in SQL 2016</a:t>
            </a:r>
          </a:p>
        </p:txBody>
      </p:sp>
    </p:spTree>
    <p:extLst>
      <p:ext uri="{BB962C8B-B14F-4D97-AF65-F5344CB8AC3E}">
        <p14:creationId xmlns:p14="http://schemas.microsoft.com/office/powerpoint/2010/main" val="27824336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Server 2016</a:t>
            </a:r>
          </a:p>
        </p:txBody>
      </p:sp>
      <p:grpSp>
        <p:nvGrpSpPr>
          <p:cNvPr id="21" name="Group 20"/>
          <p:cNvGrpSpPr/>
          <p:nvPr/>
        </p:nvGrpSpPr>
        <p:grpSpPr>
          <a:xfrm>
            <a:off x="808037" y="1500320"/>
            <a:ext cx="2818705" cy="4525501"/>
            <a:chOff x="2078569" y="1812543"/>
            <a:chExt cx="1515689" cy="2657438"/>
          </a:xfrm>
        </p:grpSpPr>
        <p:sp>
          <p:nvSpPr>
            <p:cNvPr id="33" name="Rectangle 32"/>
            <p:cNvSpPr/>
            <p:nvPr/>
          </p:nvSpPr>
          <p:spPr bwMode="auto">
            <a:xfrm>
              <a:off x="2078569" y="1812543"/>
              <a:ext cx="1515689" cy="2657438"/>
            </a:xfrm>
            <a:prstGeom prst="rect">
              <a:avLst/>
            </a:prstGeom>
            <a:solidFill>
              <a:schemeClr val="tx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 name="Rectangle 33"/>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 Server 2016</a:t>
              </a:r>
            </a:p>
          </p:txBody>
        </p:sp>
        <p:sp>
          <p:nvSpPr>
            <p:cNvPr id="35" name="Rectangle 34"/>
            <p:cNvSpPr/>
            <p:nvPr/>
          </p:nvSpPr>
          <p:spPr bwMode="auto">
            <a:xfrm>
              <a:off x="2220463" y="3040640"/>
              <a:ext cx="1193257" cy="645871"/>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a:t>
              </a:r>
              <a:br>
                <a:rPr kumimoji="0" lang="en-US" sz="2000" b="0" i="0" u="none" strike="noStrike" kern="1200" cap="none" spc="0" normalizeH="0" baseline="0" noProof="0" dirty="0">
                  <a:ln>
                    <a:noFill/>
                  </a:ln>
                  <a:solidFill>
                    <a:srgbClr val="FFFFFF"/>
                  </a:solidFill>
                  <a:effectLst/>
                  <a:uLnTx/>
                  <a:uFillTx/>
                  <a:latin typeface="Segoe UI Light"/>
                  <a:ea typeface="+mn-ea"/>
                  <a:cs typeface="Courier New" pitchFamily="49" charset="0"/>
                </a:rPr>
              </a:br>
              <a:r>
                <a:rPr kumimoji="0" lang="en-US" sz="2000" b="0" i="0" u="none" strike="noStrike" kern="1200" cap="none" spc="0" normalizeH="0" baseline="0" noProof="0" dirty="0">
                  <a:ln>
                    <a:noFill/>
                  </a:ln>
                  <a:solidFill>
                    <a:srgbClr val="FFFFFF"/>
                  </a:solidFill>
                  <a:effectLst/>
                  <a:uLnTx/>
                  <a:uFillTx/>
                  <a:latin typeface="Segoe UI Light"/>
                  <a:ea typeface="+mn-ea"/>
                  <a:cs typeface="Courier New" pitchFamily="49" charset="0"/>
                </a:rPr>
                <a:t>Engine</a:t>
              </a:r>
              <a:endParaRPr kumimoji="0" lang="en-US" sz="2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sp>
        <p:nvSpPr>
          <p:cNvPr id="13" name="Rectangle 12"/>
          <p:cNvSpPr/>
          <p:nvPr/>
        </p:nvSpPr>
        <p:spPr bwMode="auto">
          <a:xfrm>
            <a:off x="1098412" y="4868863"/>
            <a:ext cx="2192586" cy="990599"/>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 DMS</a:t>
            </a:r>
            <a:endParaRPr kumimoji="0" lang="en-US" sz="2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cxnSp>
        <p:nvCxnSpPr>
          <p:cNvPr id="7" name="Straight Arrow Connector 6"/>
          <p:cNvCxnSpPr/>
          <p:nvPr/>
        </p:nvCxnSpPr>
        <p:spPr>
          <a:xfrm flipH="1">
            <a:off x="3703637" y="2125663"/>
            <a:ext cx="137160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27684" y="1776484"/>
            <a:ext cx="6411752" cy="6832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gradFill>
                  <a:gsLst>
                    <a:gs pos="2917">
                      <a:schemeClr val="tx1"/>
                    </a:gs>
                    <a:gs pos="30000">
                      <a:schemeClr val="tx1"/>
                    </a:gs>
                  </a:gsLst>
                  <a:lin ang="5400000" scaled="0"/>
                </a:gradFill>
                <a:effectLst/>
                <a:uLnTx/>
                <a:uFillTx/>
              </a:rPr>
              <a:t>SQL Server 2016 Enterprise Edition</a:t>
            </a:r>
          </a:p>
        </p:txBody>
      </p:sp>
      <p:cxnSp>
        <p:nvCxnSpPr>
          <p:cNvPr id="39" name="Straight Arrow Connector 38"/>
          <p:cNvCxnSpPr/>
          <p:nvPr/>
        </p:nvCxnSpPr>
        <p:spPr>
          <a:xfrm flipH="1">
            <a:off x="3703637" y="4106862"/>
            <a:ext cx="137160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078203" y="3792930"/>
            <a:ext cx="7236033" cy="960263"/>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Windows Service responsible for distributed query  processing.</a:t>
            </a:r>
          </a:p>
        </p:txBody>
      </p:sp>
      <p:cxnSp>
        <p:nvCxnSpPr>
          <p:cNvPr id="44" name="Straight Arrow Connector 43"/>
          <p:cNvCxnSpPr/>
          <p:nvPr/>
        </p:nvCxnSpPr>
        <p:spPr>
          <a:xfrm flipH="1">
            <a:off x="3703638" y="5326062"/>
            <a:ext cx="1295399"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998029" y="5012130"/>
            <a:ext cx="7236033" cy="960263"/>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Windows Service responsible for reading, writing data from HDFS to SQL Server.</a:t>
            </a:r>
          </a:p>
        </p:txBody>
      </p:sp>
    </p:spTree>
    <p:extLst>
      <p:ext uri="{BB962C8B-B14F-4D97-AF65-F5344CB8AC3E}">
        <p14:creationId xmlns:p14="http://schemas.microsoft.com/office/powerpoint/2010/main" val="45158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PolyBase Internal Databases</a:t>
            </a:r>
          </a:p>
        </p:txBody>
      </p:sp>
      <p:pic>
        <p:nvPicPr>
          <p:cNvPr id="3" name="Picture 2"/>
          <p:cNvPicPr>
            <a:picLocks noChangeAspect="1"/>
          </p:cNvPicPr>
          <p:nvPr/>
        </p:nvPicPr>
        <p:blipFill>
          <a:blip r:embed="rId2"/>
          <a:stretch>
            <a:fillRect/>
          </a:stretch>
        </p:blipFill>
        <p:spPr>
          <a:xfrm>
            <a:off x="152718" y="1287462"/>
            <a:ext cx="4693920" cy="1981200"/>
          </a:xfrm>
          <a:prstGeom prst="rect">
            <a:avLst/>
          </a:prstGeom>
        </p:spPr>
      </p:pic>
      <p:sp>
        <p:nvSpPr>
          <p:cNvPr id="4" name="TextBox 3"/>
          <p:cNvSpPr txBox="1"/>
          <p:nvPr/>
        </p:nvSpPr>
        <p:spPr>
          <a:xfrm>
            <a:off x="6675438" y="1212849"/>
            <a:ext cx="5488765" cy="4413516"/>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err="1">
                <a:ln>
                  <a:noFill/>
                </a:ln>
                <a:gradFill>
                  <a:gsLst>
                    <a:gs pos="2917">
                      <a:schemeClr val="tx1"/>
                    </a:gs>
                    <a:gs pos="30000">
                      <a:schemeClr val="tx1"/>
                    </a:gs>
                  </a:gsLst>
                  <a:lin ang="5400000" scaled="0"/>
                </a:gradFill>
                <a:effectLst/>
                <a:uLnTx/>
                <a:uFillTx/>
              </a:rPr>
              <a:t>DWConfiguration</a:t>
            </a: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 Holds configuration information for the PolyBase engine and DMS services </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err="1">
                <a:ln>
                  <a:noFill/>
                </a:ln>
                <a:gradFill>
                  <a:gsLst>
                    <a:gs pos="2917">
                      <a:schemeClr val="tx1"/>
                    </a:gs>
                    <a:gs pos="30000">
                      <a:schemeClr val="tx1"/>
                    </a:gs>
                  </a:gsLst>
                  <a:lin ang="5400000" scaled="0"/>
                </a:gradFill>
                <a:effectLst/>
                <a:uLnTx/>
                <a:uFillTx/>
              </a:rPr>
              <a:t>DWDiagnostics</a:t>
            </a: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 Contains diagnostics of distributed query system</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err="1">
                <a:ln>
                  <a:noFill/>
                </a:ln>
                <a:gradFill>
                  <a:gsLst>
                    <a:gs pos="2917">
                      <a:schemeClr val="tx1"/>
                    </a:gs>
                    <a:gs pos="30000">
                      <a:schemeClr val="tx1"/>
                    </a:gs>
                  </a:gsLst>
                  <a:lin ang="5400000" scaled="0"/>
                </a:gradFill>
                <a:effectLst/>
                <a:uLnTx/>
                <a:uFillTx/>
              </a:rPr>
              <a:t>DWQueue</a:t>
            </a: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 Contains information needed for rollback.</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solidFill>
                  <a:schemeClr val="accent1"/>
                </a:solidFill>
                <a:effectLst/>
                <a:uLnTx/>
                <a:uFillTx/>
              </a:rPr>
              <a:t>DO NOT ALTER THESE! </a:t>
            </a:r>
          </a:p>
        </p:txBody>
      </p:sp>
    </p:spTree>
    <p:extLst>
      <p:ext uri="{BB962C8B-B14F-4D97-AF65-F5344CB8AC3E}">
        <p14:creationId xmlns:p14="http://schemas.microsoft.com/office/powerpoint/2010/main" val="19075571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a:t>
            </a:r>
            <a:r>
              <a:rPr lang="en-US"/>
              <a:t>Server Scale-Out </a:t>
            </a:r>
            <a:r>
              <a:rPr lang="en-US" dirty="0"/>
              <a:t>Group</a:t>
            </a:r>
          </a:p>
        </p:txBody>
      </p:sp>
      <p:grpSp>
        <p:nvGrpSpPr>
          <p:cNvPr id="11" name="Group 10"/>
          <p:cNvGrpSpPr/>
          <p:nvPr/>
        </p:nvGrpSpPr>
        <p:grpSpPr>
          <a:xfrm>
            <a:off x="1189038" y="1377556"/>
            <a:ext cx="5517197" cy="2440264"/>
            <a:chOff x="95557" y="1358793"/>
            <a:chExt cx="6637751" cy="2980451"/>
          </a:xfrm>
        </p:grpSpPr>
        <p:grpSp>
          <p:nvGrpSpPr>
            <p:cNvPr id="12" name="Group 11"/>
            <p:cNvGrpSpPr/>
            <p:nvPr/>
          </p:nvGrpSpPr>
          <p:grpSpPr>
            <a:xfrm>
              <a:off x="432260" y="1878676"/>
              <a:ext cx="6301048" cy="2460568"/>
              <a:chOff x="2078569" y="1774388"/>
              <a:chExt cx="7036019" cy="2657438"/>
            </a:xfrm>
            <a:effectLst>
              <a:outerShdw blurRad="63500" sx="102000" sy="102000" algn="ctr" rotWithShape="0">
                <a:prstClr val="black">
                  <a:alpha val="40000"/>
                </a:prstClr>
              </a:outerShdw>
            </a:effectLst>
          </p:grpSpPr>
          <p:grpSp>
            <p:nvGrpSpPr>
              <p:cNvPr id="21" name="Group 20"/>
              <p:cNvGrpSpPr/>
              <p:nvPr/>
            </p:nvGrpSpPr>
            <p:grpSpPr>
              <a:xfrm>
                <a:off x="2078569" y="1774388"/>
                <a:ext cx="1515689" cy="2657438"/>
                <a:chOff x="2078569" y="1812543"/>
                <a:chExt cx="1515689" cy="2657438"/>
              </a:xfrm>
            </p:grpSpPr>
            <p:sp>
              <p:nvSpPr>
                <p:cNvPr id="33" name="Rectangle 32"/>
                <p:cNvSpPr/>
                <p:nvPr/>
              </p:nvSpPr>
              <p:spPr bwMode="auto">
                <a:xfrm>
                  <a:off x="2078569" y="1812543"/>
                  <a:ext cx="1515689" cy="2657438"/>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 name="Rectangle 33"/>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sp>
              <p:nvSpPr>
                <p:cNvPr id="35" name="Rectangle 34"/>
                <p:cNvSpPr/>
                <p:nvPr/>
              </p:nvSpPr>
              <p:spPr bwMode="auto">
                <a:xfrm>
                  <a:off x="2220463" y="3040640"/>
                  <a:ext cx="1193257" cy="645871"/>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a:t>
                  </a:r>
                  <a:b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b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Engine</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grpSp>
            <p:nvGrpSpPr>
              <p:cNvPr id="23" name="Group 22"/>
              <p:cNvGrpSpPr/>
              <p:nvPr/>
            </p:nvGrpSpPr>
            <p:grpSpPr>
              <a:xfrm>
                <a:off x="7598899" y="1774389"/>
                <a:ext cx="1515689" cy="1921256"/>
                <a:chOff x="2078569" y="1812544"/>
                <a:chExt cx="1515689" cy="1921256"/>
              </a:xfrm>
            </p:grpSpPr>
            <p:sp>
              <p:nvSpPr>
                <p:cNvPr id="31" name="Rectangle 30"/>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 name="Rectangle 31"/>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nvGrpSpPr>
              <p:cNvPr id="25" name="Group 24"/>
              <p:cNvGrpSpPr/>
              <p:nvPr/>
            </p:nvGrpSpPr>
            <p:grpSpPr>
              <a:xfrm>
                <a:off x="3918679" y="1774389"/>
                <a:ext cx="1515689" cy="1921256"/>
                <a:chOff x="2078569" y="1812544"/>
                <a:chExt cx="1515689" cy="1921256"/>
              </a:xfrm>
            </p:grpSpPr>
            <p:sp>
              <p:nvSpPr>
                <p:cNvPr id="29" name="Rectangle 28"/>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Rectangle 29"/>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nvGrpSpPr>
              <p:cNvPr id="26" name="Group 25"/>
              <p:cNvGrpSpPr/>
              <p:nvPr/>
            </p:nvGrpSpPr>
            <p:grpSpPr>
              <a:xfrm>
                <a:off x="5758789" y="1774389"/>
                <a:ext cx="1515689" cy="1921256"/>
                <a:chOff x="2078569" y="1812544"/>
                <a:chExt cx="1515689" cy="1921256"/>
              </a:xfrm>
            </p:grpSpPr>
            <p:sp>
              <p:nvSpPr>
                <p:cNvPr id="27" name="Rectangle 26"/>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 name="Rectangle 27"/>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sp>
          <p:nvSpPr>
            <p:cNvPr id="13" name="Rectangle 12"/>
            <p:cNvSpPr/>
            <p:nvPr/>
          </p:nvSpPr>
          <p:spPr bwMode="auto">
            <a:xfrm>
              <a:off x="559332" y="367435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14" name="Rectangle 13"/>
            <p:cNvSpPr/>
            <p:nvPr/>
          </p:nvSpPr>
          <p:spPr bwMode="auto">
            <a:xfrm>
              <a:off x="2224530" y="3018690"/>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15" name="Rectangle 14"/>
            <p:cNvSpPr/>
            <p:nvPr/>
          </p:nvSpPr>
          <p:spPr bwMode="auto">
            <a:xfrm>
              <a:off x="3876969" y="301538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16" name="Rectangle 15"/>
            <p:cNvSpPr/>
            <p:nvPr/>
          </p:nvSpPr>
          <p:spPr bwMode="auto">
            <a:xfrm>
              <a:off x="5515777" y="301538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cxnSp>
          <p:nvCxnSpPr>
            <p:cNvPr id="17" name="Elbow Connector 16"/>
            <p:cNvCxnSpPr>
              <a:stCxn id="29" idx="2"/>
            </p:cNvCxnSpPr>
            <p:nvPr/>
          </p:nvCxnSpPr>
          <p:spPr>
            <a:xfrm rot="5400000">
              <a:off x="2186947" y="3260277"/>
              <a:ext cx="174566" cy="969214"/>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27" idx="2"/>
            </p:cNvCxnSpPr>
            <p:nvPr/>
          </p:nvCxnSpPr>
          <p:spPr>
            <a:xfrm rot="5400000">
              <a:off x="2911142" y="2536083"/>
              <a:ext cx="374072" cy="2617109"/>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31" idx="2"/>
            </p:cNvCxnSpPr>
            <p:nvPr/>
          </p:nvCxnSpPr>
          <p:spPr>
            <a:xfrm rot="5400000">
              <a:off x="3631244" y="1815980"/>
              <a:ext cx="581762" cy="4265004"/>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TextBox 13"/>
            <p:cNvSpPr txBox="1"/>
            <p:nvPr/>
          </p:nvSpPr>
          <p:spPr>
            <a:xfrm>
              <a:off x="95557" y="1358793"/>
              <a:ext cx="1962252" cy="460095"/>
            </a:xfrm>
            <a:prstGeom prst="rect">
              <a:avLst/>
            </a:prstGeom>
            <a:noFill/>
          </p:spPr>
          <p:txBody>
            <a:bodyPr wrap="squar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448" b="1" i="0" u="none" strike="noStrike" kern="1200" cap="none" spc="0" normalizeH="0" baseline="0" noProof="0" dirty="0">
                  <a:ln>
                    <a:noFill/>
                  </a:ln>
                  <a:solidFill>
                    <a:schemeClr val="accent6"/>
                  </a:solidFill>
                  <a:effectLst/>
                  <a:uLnTx/>
                  <a:uFillTx/>
                  <a:latin typeface="Segoe UI Light" pitchFamily="34" charset="0"/>
                  <a:ea typeface="+mn-ea"/>
                  <a:cs typeface="+mn-cs"/>
                </a:rPr>
                <a:t>Head Node</a:t>
              </a:r>
            </a:p>
          </p:txBody>
        </p:sp>
      </p:grpSp>
      <p:sp>
        <p:nvSpPr>
          <p:cNvPr id="3" name="Right Brace 2"/>
          <p:cNvSpPr/>
          <p:nvPr/>
        </p:nvSpPr>
        <p:spPr>
          <a:xfrm rot="5400000">
            <a:off x="4521448" y="2029074"/>
            <a:ext cx="591177" cy="4173999"/>
          </a:xfrm>
          <a:prstGeom prst="rightBrace">
            <a:avLst>
              <a:gd name="adj1" fmla="val 8333"/>
              <a:gd name="adj2" fmla="val 50188"/>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extBox 3"/>
          <p:cNvSpPr txBox="1"/>
          <p:nvPr/>
        </p:nvSpPr>
        <p:spPr>
          <a:xfrm>
            <a:off x="2838605" y="4305861"/>
            <a:ext cx="4084005" cy="6278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Compute Nodes</a:t>
            </a:r>
          </a:p>
        </p:txBody>
      </p:sp>
      <p:sp>
        <p:nvSpPr>
          <p:cNvPr id="5" name="TextBox 4"/>
          <p:cNvSpPr txBox="1"/>
          <p:nvPr/>
        </p:nvSpPr>
        <p:spPr>
          <a:xfrm>
            <a:off x="7589838" y="1440461"/>
            <a:ext cx="4343400" cy="5509200"/>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sng" strike="noStrike" kern="0" cap="none" spc="0" normalizeH="0" baseline="0" noProof="0" dirty="0">
                <a:ln>
                  <a:noFill/>
                </a:ln>
                <a:gradFill>
                  <a:gsLst>
                    <a:gs pos="2917">
                      <a:schemeClr val="tx1"/>
                    </a:gs>
                    <a:gs pos="30000">
                      <a:schemeClr val="tx1"/>
                    </a:gs>
                  </a:gsLst>
                  <a:lin ang="5400000" scaled="0"/>
                </a:gradFill>
                <a:effectLst/>
                <a:uLnTx/>
                <a:uFillTx/>
              </a:rPr>
              <a:t>Why did we build this?</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Moving data takes time. All queries move some data (even pushdown).</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sng" strike="noStrike" kern="0" cap="none" spc="0" normalizeH="0" baseline="0" noProof="0" dirty="0">
                <a:ln>
                  <a:noFill/>
                </a:ln>
                <a:gradFill>
                  <a:gsLst>
                    <a:gs pos="2917">
                      <a:schemeClr val="tx1"/>
                    </a:gs>
                    <a:gs pos="30000">
                      <a:schemeClr val="tx1"/>
                    </a:gs>
                  </a:gsLst>
                  <a:lin ang="5400000" scaled="0"/>
                </a:gradFill>
                <a:effectLst/>
                <a:uLnTx/>
                <a:uFillTx/>
              </a:rPr>
              <a:t>What does this do?</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Creates parallel reads across compute nodes for faster throughput.  </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sng" strike="noStrike" kern="0" cap="none" spc="0" normalizeH="0" baseline="0" noProof="0" dirty="0">
                <a:ln>
                  <a:noFill/>
                </a:ln>
                <a:gradFill>
                  <a:gsLst>
                    <a:gs pos="2917">
                      <a:schemeClr val="tx1"/>
                    </a:gs>
                    <a:gs pos="30000">
                      <a:schemeClr val="tx1"/>
                    </a:gs>
                  </a:gsLst>
                  <a:lin ang="5400000" scaled="0"/>
                </a:gradFill>
                <a:effectLst/>
                <a:uLnTx/>
                <a:uFillTx/>
              </a:rPr>
              <a:t>How?</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Each SQL Node connects to each HDFS </a:t>
            </a:r>
            <a:r>
              <a:rPr kumimoji="0" lang="en-US" sz="2000" b="0" i="0" u="none" strike="noStrike" kern="0" cap="none" spc="0" normalizeH="0" baseline="0" noProof="0" dirty="0" err="1">
                <a:ln>
                  <a:noFill/>
                </a:ln>
                <a:gradFill>
                  <a:gsLst>
                    <a:gs pos="2917">
                      <a:schemeClr val="tx1"/>
                    </a:gs>
                    <a:gs pos="30000">
                      <a:schemeClr val="tx1"/>
                    </a:gs>
                  </a:gsLst>
                  <a:lin ang="5400000" scaled="0"/>
                </a:gradFill>
                <a:effectLst/>
                <a:uLnTx/>
                <a:uFillTx/>
              </a:rPr>
              <a:t>datanode</a:t>
            </a: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 Query is distributed to compute nodes from head node and results are funneled to head node for presentation </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spTree>
    <p:extLst>
      <p:ext uri="{BB962C8B-B14F-4D97-AF65-F5344CB8AC3E}">
        <p14:creationId xmlns:p14="http://schemas.microsoft.com/office/powerpoint/2010/main" val="183775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p:cNvGrpSpPr/>
          <p:nvPr/>
        </p:nvGrpSpPr>
        <p:grpSpPr>
          <a:xfrm>
            <a:off x="2342883" y="3989743"/>
            <a:ext cx="8772501" cy="2682023"/>
            <a:chOff x="365502" y="3636405"/>
            <a:chExt cx="8602494" cy="2630046"/>
          </a:xfrm>
          <a:effectLst/>
        </p:grpSpPr>
        <p:sp>
          <p:nvSpPr>
            <p:cNvPr id="109" name="Rectangle 108"/>
            <p:cNvSpPr/>
            <p:nvPr/>
          </p:nvSpPr>
          <p:spPr bwMode="auto">
            <a:xfrm>
              <a:off x="538554" y="3727847"/>
              <a:ext cx="1222581" cy="1223396"/>
            </a:xfrm>
            <a:prstGeom prst="rect">
              <a:avLst/>
            </a:prstGeom>
            <a:solidFill>
              <a:srgbClr val="8CC6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1" tIns="34981" rIns="34981" bIns="34981" numCol="1" spcCol="0" rtlCol="0" fromWordArt="0" anchor="ctr" anchorCtr="0" forceAA="0" compatLnSpc="1">
              <a:prstTxWarp prst="textNoShape">
                <a:avLst/>
              </a:prstTxWarp>
              <a:noAutofit/>
            </a:bodyPr>
            <a:lstStyle/>
            <a:p>
              <a:pPr marL="0" marR="0" lvl="0" indent="0" algn="ctr" defTabSz="699379" eaLnBrk="1" fontAlgn="base" latinLnBrk="0" hangingPunct="1">
                <a:lnSpc>
                  <a:spcPct val="100000"/>
                </a:lnSpc>
                <a:spcBef>
                  <a:spcPct val="0"/>
                </a:spcBef>
                <a:spcAft>
                  <a:spcPct val="0"/>
                </a:spcAft>
                <a:buClrTx/>
                <a:buSzTx/>
                <a:buFontTx/>
                <a:buNone/>
                <a:tabLst/>
                <a:defRPr/>
              </a:pPr>
              <a:r>
                <a:rPr kumimoji="0" lang="en-US" sz="1836" b="0" i="0" u="none" strike="noStrike" kern="0" cap="none" spc="-76" normalizeH="0" baseline="0" noProof="0" dirty="0" err="1">
                  <a:ln>
                    <a:noFill/>
                  </a:ln>
                  <a:solidFill>
                    <a:schemeClr val="bg1"/>
                  </a:solidFill>
                  <a:effectLst/>
                  <a:uLnTx/>
                  <a:uFillTx/>
                  <a:ea typeface="Segoe UI" pitchFamily="34" charset="0"/>
                  <a:cs typeface="Segoe UI" pitchFamily="34" charset="0"/>
                </a:rPr>
                <a:t>Namenode</a:t>
              </a:r>
              <a:endParaRPr kumimoji="0" lang="en-US" sz="1836" b="0" i="0" u="none" strike="noStrike" kern="0" cap="none" spc="-76" normalizeH="0" baseline="0" noProof="0" dirty="0">
                <a:ln>
                  <a:noFill/>
                </a:ln>
                <a:solidFill>
                  <a:schemeClr val="bg1"/>
                </a:solidFill>
                <a:effectLst/>
                <a:uLnTx/>
                <a:uFillTx/>
                <a:ea typeface="Segoe UI" pitchFamily="34" charset="0"/>
                <a:cs typeface="Segoe UI" pitchFamily="34" charset="0"/>
              </a:endParaRPr>
            </a:p>
            <a:p>
              <a:pPr marL="0" marR="0" lvl="0" indent="0" algn="ctr" defTabSz="699379" eaLnBrk="1" fontAlgn="base" latinLnBrk="0" hangingPunct="1">
                <a:lnSpc>
                  <a:spcPct val="100000"/>
                </a:lnSpc>
                <a:spcBef>
                  <a:spcPct val="0"/>
                </a:spcBef>
                <a:spcAft>
                  <a:spcPct val="0"/>
                </a:spcAft>
                <a:buClrTx/>
                <a:buSzTx/>
                <a:buFontTx/>
                <a:buNone/>
                <a:tabLst/>
                <a:defRPr/>
              </a:pPr>
              <a:r>
                <a:rPr kumimoji="0" lang="en-US" sz="1836" b="0" i="0" u="none" strike="noStrike" kern="0" cap="none" spc="-76" normalizeH="0" baseline="0" noProof="0" dirty="0">
                  <a:ln>
                    <a:noFill/>
                  </a:ln>
                  <a:solidFill>
                    <a:schemeClr val="bg1"/>
                  </a:solidFill>
                  <a:effectLst/>
                  <a:uLnTx/>
                  <a:uFillTx/>
                  <a:ea typeface="Segoe UI" pitchFamily="34" charset="0"/>
                  <a:cs typeface="Segoe UI" pitchFamily="34" charset="0"/>
                </a:rPr>
                <a:t>(HDFS)</a:t>
              </a:r>
            </a:p>
          </p:txBody>
        </p:sp>
        <p:grpSp>
          <p:nvGrpSpPr>
            <p:cNvPr id="112" name="Group 111"/>
            <p:cNvGrpSpPr/>
            <p:nvPr/>
          </p:nvGrpSpPr>
          <p:grpSpPr>
            <a:xfrm>
              <a:off x="365502" y="3636405"/>
              <a:ext cx="6999181" cy="2630046"/>
              <a:chOff x="228600" y="609598"/>
              <a:chExt cx="6085138" cy="2958796"/>
            </a:xfrm>
          </p:grpSpPr>
          <p:cxnSp>
            <p:nvCxnSpPr>
              <p:cNvPr id="167" name="Straight Connector 166"/>
              <p:cNvCxnSpPr/>
              <p:nvPr/>
            </p:nvCxnSpPr>
            <p:spPr>
              <a:xfrm>
                <a:off x="228600" y="609598"/>
                <a:ext cx="0" cy="2568493"/>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228600" y="3259633"/>
                <a:ext cx="1943100" cy="0"/>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171700" y="3320787"/>
                <a:ext cx="0" cy="244618"/>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2167130" y="3527972"/>
                <a:ext cx="4146608" cy="40422"/>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6268275" y="919414"/>
                <a:ext cx="0" cy="2570636"/>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2209802" y="874943"/>
                <a:ext cx="4058473" cy="39457"/>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a:off x="228600" y="609600"/>
                <a:ext cx="1984248" cy="0"/>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2209800" y="609600"/>
                <a:ext cx="0" cy="301752"/>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sp>
          <p:nvSpPr>
            <p:cNvPr id="119" name="TextBox 118"/>
            <p:cNvSpPr txBox="1"/>
            <p:nvPr/>
          </p:nvSpPr>
          <p:spPr>
            <a:xfrm>
              <a:off x="7829913" y="4447256"/>
              <a:ext cx="1138083" cy="738810"/>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48" b="0" i="0" u="none" strike="noStrike" kern="0" cap="none" spc="0" normalizeH="0" baseline="0" noProof="0" dirty="0">
                  <a:ln>
                    <a:noFill/>
                  </a:ln>
                  <a:solidFill>
                    <a:sysClr val="windowText" lastClr="000000"/>
                  </a:solidFill>
                  <a:effectLst/>
                  <a:uLnTx/>
                  <a:uFillTx/>
                  <a:latin typeface="Segoe UI Light" pitchFamily="34" charset="0"/>
                </a:rPr>
                <a:t>Hadoop </a:t>
              </a:r>
              <a:br>
                <a:rPr kumimoji="0" lang="en-US" sz="2448" b="0" i="0" u="none" strike="noStrike" kern="0" cap="none" spc="0" normalizeH="0" baseline="0" noProof="0" dirty="0">
                  <a:ln>
                    <a:noFill/>
                  </a:ln>
                  <a:solidFill>
                    <a:sysClr val="windowText" lastClr="000000"/>
                  </a:solidFill>
                  <a:effectLst/>
                  <a:uLnTx/>
                  <a:uFillTx/>
                  <a:latin typeface="Segoe UI Light" pitchFamily="34" charset="0"/>
                </a:rPr>
              </a:br>
              <a:r>
                <a:rPr kumimoji="0" lang="en-US" sz="2448" b="0" i="0" u="none" strike="noStrike" kern="0" cap="none" spc="0" normalizeH="0" baseline="0" noProof="0" dirty="0">
                  <a:ln>
                    <a:noFill/>
                  </a:ln>
                  <a:solidFill>
                    <a:sysClr val="windowText" lastClr="000000"/>
                  </a:solidFill>
                  <a:effectLst/>
                  <a:uLnTx/>
                  <a:uFillTx/>
                  <a:latin typeface="Segoe UI Light" pitchFamily="34" charset="0"/>
                </a:rPr>
                <a:t>Cluster</a:t>
              </a:r>
            </a:p>
          </p:txBody>
        </p:sp>
        <p:grpSp>
          <p:nvGrpSpPr>
            <p:cNvPr id="120" name="Group 119"/>
            <p:cNvGrpSpPr/>
            <p:nvPr/>
          </p:nvGrpSpPr>
          <p:grpSpPr>
            <a:xfrm>
              <a:off x="1953105" y="4181795"/>
              <a:ext cx="5084607" cy="1571677"/>
              <a:chOff x="1836275" y="4036257"/>
              <a:chExt cx="5084607" cy="1571677"/>
            </a:xfrm>
          </p:grpSpPr>
          <p:grpSp>
            <p:nvGrpSpPr>
              <p:cNvPr id="121" name="Group 120"/>
              <p:cNvGrpSpPr/>
              <p:nvPr/>
            </p:nvGrpSpPr>
            <p:grpSpPr>
              <a:xfrm>
                <a:off x="3199635" y="4036257"/>
                <a:ext cx="966433" cy="1571677"/>
                <a:chOff x="2653729" y="4029626"/>
                <a:chExt cx="1066800" cy="1584823"/>
              </a:xfrm>
            </p:grpSpPr>
            <p:sp>
              <p:nvSpPr>
                <p:cNvPr id="163" name="Rectangle 162"/>
                <p:cNvSpPr/>
                <p:nvPr/>
              </p:nvSpPr>
              <p:spPr bwMode="auto">
                <a:xfrm>
                  <a:off x="2653729" y="4029626"/>
                  <a:ext cx="1066800" cy="535364"/>
                </a:xfrm>
                <a:prstGeom prst="rect">
                  <a:avLst/>
                </a:prstGeom>
                <a:solidFill>
                  <a:schemeClr val="accent3">
                    <a:lumMod val="7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1" tIns="34981" rIns="34981" bIns="34981" numCol="1" spcCol="0" rtlCol="0" fromWordArt="0" anchor="ctr" anchorCtr="0" forceAA="0" compatLnSpc="1">
                  <a:prstTxWarp prst="textNoShape">
                    <a:avLst/>
                  </a:prstTxWarp>
                  <a:noAutofit/>
                </a:bodyPr>
                <a:lstStyle/>
                <a:p>
                  <a:pPr marL="0" marR="0" lvl="0" indent="0" algn="ctr" defTabSz="699379" eaLnBrk="1" fontAlgn="base" latinLnBrk="0" hangingPunct="1">
                    <a:lnSpc>
                      <a:spcPct val="100000"/>
                    </a:lnSpc>
                    <a:spcBef>
                      <a:spcPct val="0"/>
                    </a:spcBef>
                    <a:spcAft>
                      <a:spcPct val="0"/>
                    </a:spcAft>
                    <a:buClrTx/>
                    <a:buSzTx/>
                    <a:buFontTx/>
                    <a:buNone/>
                    <a:tabLst/>
                    <a:defRPr/>
                  </a:pPr>
                  <a:r>
                    <a:rPr kumimoji="0" lang="en-US" sz="1530" b="0" i="0" u="none" strike="noStrike" kern="0" cap="none" spc="-76"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Data Node</a:t>
                  </a:r>
                </a:p>
              </p:txBody>
            </p:sp>
            <p:grpSp>
              <p:nvGrpSpPr>
                <p:cNvPr id="164" name="Group 163"/>
                <p:cNvGrpSpPr/>
                <p:nvPr/>
              </p:nvGrpSpPr>
              <p:grpSpPr>
                <a:xfrm>
                  <a:off x="2776703" y="4509771"/>
                  <a:ext cx="820851" cy="1104678"/>
                  <a:chOff x="2732924" y="2455259"/>
                  <a:chExt cx="820851" cy="771600"/>
                </a:xfrm>
              </p:grpSpPr>
              <p:sp>
                <p:nvSpPr>
                  <p:cNvPr id="165" name="Flowchart: Magnetic Disk 164"/>
                  <p:cNvSpPr/>
                  <p:nvPr/>
                </p:nvSpPr>
                <p:spPr bwMode="auto">
                  <a:xfrm>
                    <a:off x="2732924" y="2616283"/>
                    <a:ext cx="820851" cy="610576"/>
                  </a:xfrm>
                  <a:prstGeom prst="flowChartMagneticDisk">
                    <a:avLst/>
                  </a:prstGeom>
                  <a:solidFill>
                    <a:srgbClr val="05F170"/>
                  </a:solidFill>
                  <a:ln>
                    <a:solidFill>
                      <a:schemeClr val="bg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9936" tIns="34969" rIns="34969" bIns="69936" numCol="1" spcCol="0" rtlCol="0" fromWordArt="0" anchor="t" anchorCtr="0" forceAA="0" compatLnSpc="1">
                    <a:prstTxWarp prst="textNoShape">
                      <a:avLst/>
                    </a:prstTxWarp>
                    <a:noAutofit/>
                  </a:bodyPr>
                  <a:lstStyle/>
                  <a:p>
                    <a:pPr marL="0" marR="0" lvl="0" indent="0" algn="ctr" defTabSz="699100" eaLnBrk="1" fontAlgn="base" latinLnBrk="0" hangingPunct="1">
                      <a:lnSpc>
                        <a:spcPct val="100000"/>
                      </a:lnSpc>
                      <a:spcBef>
                        <a:spcPct val="0"/>
                      </a:spcBef>
                      <a:spcAft>
                        <a:spcPct val="0"/>
                      </a:spcAft>
                      <a:buClrTx/>
                      <a:buSzTx/>
                      <a:buFontTx/>
                      <a:buNone/>
                      <a:tabLst/>
                      <a:defRPr/>
                    </a:pPr>
                    <a: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t>File</a:t>
                    </a:r>
                    <a:b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br>
                    <a: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t>System</a:t>
                    </a:r>
                  </a:p>
                </p:txBody>
              </p:sp>
              <p:cxnSp>
                <p:nvCxnSpPr>
                  <p:cNvPr id="166" name="Straight Arrow Connector 165"/>
                  <p:cNvCxnSpPr/>
                  <p:nvPr/>
                </p:nvCxnSpPr>
                <p:spPr>
                  <a:xfrm flipV="1">
                    <a:off x="3169852" y="2455259"/>
                    <a:ext cx="0" cy="264137"/>
                  </a:xfrm>
                  <a:prstGeom prst="straightConnector1">
                    <a:avLst/>
                  </a:prstGeom>
                  <a:ln w="28575">
                    <a:solidFill>
                      <a:srgbClr val="CC0000"/>
                    </a:solidFill>
                    <a:headEnd type="triangle" w="lg" len="med"/>
                    <a:tailEnd type="triangle"/>
                  </a:ln>
                </p:spPr>
                <p:style>
                  <a:lnRef idx="1">
                    <a:schemeClr val="accent1"/>
                  </a:lnRef>
                  <a:fillRef idx="0">
                    <a:schemeClr val="accent1"/>
                  </a:fillRef>
                  <a:effectRef idx="0">
                    <a:schemeClr val="accent1"/>
                  </a:effectRef>
                  <a:fontRef idx="minor">
                    <a:schemeClr val="tx1"/>
                  </a:fontRef>
                </p:style>
              </p:cxnSp>
            </p:grpSp>
          </p:grpSp>
          <p:grpSp>
            <p:nvGrpSpPr>
              <p:cNvPr id="122" name="Group 121"/>
              <p:cNvGrpSpPr/>
              <p:nvPr/>
            </p:nvGrpSpPr>
            <p:grpSpPr>
              <a:xfrm>
                <a:off x="1836275" y="4036257"/>
                <a:ext cx="966433" cy="1571677"/>
                <a:chOff x="2331185" y="4029626"/>
                <a:chExt cx="1066800" cy="1584823"/>
              </a:xfrm>
            </p:grpSpPr>
            <p:sp>
              <p:nvSpPr>
                <p:cNvPr id="156" name="Rectangle 155"/>
                <p:cNvSpPr/>
                <p:nvPr/>
              </p:nvSpPr>
              <p:spPr bwMode="auto">
                <a:xfrm>
                  <a:off x="2331185" y="4029626"/>
                  <a:ext cx="1066800" cy="535364"/>
                </a:xfrm>
                <a:prstGeom prst="rect">
                  <a:avLst/>
                </a:prstGeom>
                <a:solidFill>
                  <a:schemeClr val="accent3">
                    <a:lumMod val="7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1" tIns="34981" rIns="34981" bIns="34981" numCol="1" spcCol="0" rtlCol="0" fromWordArt="0" anchor="ctr" anchorCtr="0" forceAA="0" compatLnSpc="1">
                  <a:prstTxWarp prst="textNoShape">
                    <a:avLst/>
                  </a:prstTxWarp>
                  <a:noAutofit/>
                </a:bodyPr>
                <a:lstStyle/>
                <a:p>
                  <a:pPr marL="0" marR="0" lvl="0" indent="0" algn="ctr" defTabSz="699379" eaLnBrk="1" fontAlgn="base" latinLnBrk="0" hangingPunct="1">
                    <a:lnSpc>
                      <a:spcPct val="100000"/>
                    </a:lnSpc>
                    <a:spcBef>
                      <a:spcPct val="0"/>
                    </a:spcBef>
                    <a:spcAft>
                      <a:spcPct val="0"/>
                    </a:spcAft>
                    <a:buClrTx/>
                    <a:buSzTx/>
                    <a:buFontTx/>
                    <a:buNone/>
                    <a:tabLst/>
                    <a:defRPr/>
                  </a:pPr>
                  <a:r>
                    <a:rPr kumimoji="0" lang="en-US" sz="1530" b="0" i="0" u="none" strike="noStrike" kern="0" cap="none" spc="-76"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Data Node</a:t>
                  </a:r>
                </a:p>
              </p:txBody>
            </p:sp>
            <p:grpSp>
              <p:nvGrpSpPr>
                <p:cNvPr id="157" name="Group 156"/>
                <p:cNvGrpSpPr/>
                <p:nvPr/>
              </p:nvGrpSpPr>
              <p:grpSpPr>
                <a:xfrm>
                  <a:off x="2454159" y="4509771"/>
                  <a:ext cx="820851" cy="1104678"/>
                  <a:chOff x="2410380" y="2455259"/>
                  <a:chExt cx="820851" cy="771600"/>
                </a:xfrm>
              </p:grpSpPr>
              <p:sp>
                <p:nvSpPr>
                  <p:cNvPr id="158" name="Flowchart: Magnetic Disk 157"/>
                  <p:cNvSpPr/>
                  <p:nvPr/>
                </p:nvSpPr>
                <p:spPr bwMode="auto">
                  <a:xfrm>
                    <a:off x="2410380" y="2616283"/>
                    <a:ext cx="820851" cy="610576"/>
                  </a:xfrm>
                  <a:prstGeom prst="flowChartMagneticDisk">
                    <a:avLst/>
                  </a:prstGeom>
                  <a:solidFill>
                    <a:srgbClr val="05F170"/>
                  </a:solidFill>
                  <a:ln>
                    <a:solidFill>
                      <a:schemeClr val="bg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9936" tIns="34969" rIns="34969" bIns="69936" numCol="1" spcCol="0" rtlCol="0" fromWordArt="0" anchor="t" anchorCtr="0" forceAA="0" compatLnSpc="1">
                    <a:prstTxWarp prst="textNoShape">
                      <a:avLst/>
                    </a:prstTxWarp>
                    <a:noAutofit/>
                  </a:bodyPr>
                  <a:lstStyle/>
                  <a:p>
                    <a:pPr marL="0" marR="0" lvl="0" indent="0" algn="ctr" defTabSz="699100" eaLnBrk="1" fontAlgn="base" latinLnBrk="0" hangingPunct="1">
                      <a:lnSpc>
                        <a:spcPct val="100000"/>
                      </a:lnSpc>
                      <a:spcBef>
                        <a:spcPct val="0"/>
                      </a:spcBef>
                      <a:spcAft>
                        <a:spcPct val="0"/>
                      </a:spcAft>
                      <a:buClrTx/>
                      <a:buSzTx/>
                      <a:buFontTx/>
                      <a:buNone/>
                      <a:tabLst/>
                      <a:defRPr/>
                    </a:pPr>
                    <a: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t>File</a:t>
                    </a:r>
                    <a:b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br>
                    <a: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t>System</a:t>
                    </a:r>
                  </a:p>
                </p:txBody>
              </p:sp>
              <p:cxnSp>
                <p:nvCxnSpPr>
                  <p:cNvPr id="162" name="Straight Arrow Connector 161"/>
                  <p:cNvCxnSpPr/>
                  <p:nvPr/>
                </p:nvCxnSpPr>
                <p:spPr>
                  <a:xfrm flipV="1">
                    <a:off x="2847308" y="2455259"/>
                    <a:ext cx="0" cy="264137"/>
                  </a:xfrm>
                  <a:prstGeom prst="straightConnector1">
                    <a:avLst/>
                  </a:prstGeom>
                  <a:ln w="28575">
                    <a:solidFill>
                      <a:srgbClr val="CC0000"/>
                    </a:solidFill>
                    <a:headEnd type="triangle" w="lg" len="med"/>
                    <a:tailEnd type="triangle"/>
                  </a:ln>
                </p:spPr>
                <p:style>
                  <a:lnRef idx="1">
                    <a:schemeClr val="accent1"/>
                  </a:lnRef>
                  <a:fillRef idx="0">
                    <a:schemeClr val="accent1"/>
                  </a:fillRef>
                  <a:effectRef idx="0">
                    <a:schemeClr val="accent1"/>
                  </a:effectRef>
                  <a:fontRef idx="minor">
                    <a:schemeClr val="tx1"/>
                  </a:fontRef>
                </p:style>
              </p:cxnSp>
            </p:grpSp>
          </p:grpSp>
          <p:grpSp>
            <p:nvGrpSpPr>
              <p:cNvPr id="123" name="Group 122"/>
              <p:cNvGrpSpPr/>
              <p:nvPr/>
            </p:nvGrpSpPr>
            <p:grpSpPr>
              <a:xfrm>
                <a:off x="5954449" y="4036257"/>
                <a:ext cx="966433" cy="1564137"/>
                <a:chOff x="3329840" y="4029626"/>
                <a:chExt cx="1066800" cy="1577220"/>
              </a:xfrm>
            </p:grpSpPr>
            <p:sp>
              <p:nvSpPr>
                <p:cNvPr id="152" name="Rectangle 151"/>
                <p:cNvSpPr/>
                <p:nvPr/>
              </p:nvSpPr>
              <p:spPr bwMode="auto">
                <a:xfrm>
                  <a:off x="3329840" y="4029626"/>
                  <a:ext cx="1066800" cy="535364"/>
                </a:xfrm>
                <a:prstGeom prst="rect">
                  <a:avLst/>
                </a:prstGeom>
                <a:solidFill>
                  <a:schemeClr val="accent3">
                    <a:lumMod val="7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1" tIns="34981" rIns="34981" bIns="34981" numCol="1" spcCol="0" rtlCol="0" fromWordArt="0" anchor="ctr" anchorCtr="0" forceAA="0" compatLnSpc="1">
                  <a:prstTxWarp prst="textNoShape">
                    <a:avLst/>
                  </a:prstTxWarp>
                  <a:noAutofit/>
                </a:bodyPr>
                <a:lstStyle/>
                <a:p>
                  <a:pPr marL="0" marR="0" lvl="0" indent="0" algn="ctr" defTabSz="699379" eaLnBrk="1" fontAlgn="base" latinLnBrk="0" hangingPunct="1">
                    <a:lnSpc>
                      <a:spcPct val="100000"/>
                    </a:lnSpc>
                    <a:spcBef>
                      <a:spcPct val="0"/>
                    </a:spcBef>
                    <a:spcAft>
                      <a:spcPct val="0"/>
                    </a:spcAft>
                    <a:buClrTx/>
                    <a:buSzTx/>
                    <a:buFontTx/>
                    <a:buNone/>
                    <a:tabLst/>
                    <a:defRPr/>
                  </a:pPr>
                  <a:r>
                    <a:rPr kumimoji="0" lang="en-US" sz="1530" b="0" i="0" u="none" strike="noStrike" kern="0" cap="none" spc="-76"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Data Node</a:t>
                  </a:r>
                </a:p>
              </p:txBody>
            </p:sp>
            <p:grpSp>
              <p:nvGrpSpPr>
                <p:cNvPr id="153" name="Group 152"/>
                <p:cNvGrpSpPr/>
                <p:nvPr/>
              </p:nvGrpSpPr>
              <p:grpSpPr>
                <a:xfrm>
                  <a:off x="3452814" y="4509768"/>
                  <a:ext cx="820851" cy="1097078"/>
                  <a:chOff x="3409035" y="2455259"/>
                  <a:chExt cx="820851" cy="766292"/>
                </a:xfrm>
              </p:grpSpPr>
              <p:sp>
                <p:nvSpPr>
                  <p:cNvPr id="154" name="Flowchart: Magnetic Disk 153"/>
                  <p:cNvSpPr/>
                  <p:nvPr/>
                </p:nvSpPr>
                <p:spPr bwMode="auto">
                  <a:xfrm>
                    <a:off x="3409035" y="2616283"/>
                    <a:ext cx="820851" cy="605268"/>
                  </a:xfrm>
                  <a:prstGeom prst="flowChartMagneticDisk">
                    <a:avLst/>
                  </a:prstGeom>
                  <a:solidFill>
                    <a:srgbClr val="05F170"/>
                  </a:solidFill>
                  <a:ln>
                    <a:solidFill>
                      <a:schemeClr val="bg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9936" tIns="34969" rIns="34969" bIns="69936" numCol="1" spcCol="0" rtlCol="0" fromWordArt="0" anchor="t" anchorCtr="0" forceAA="0" compatLnSpc="1">
                    <a:prstTxWarp prst="textNoShape">
                      <a:avLst/>
                    </a:prstTxWarp>
                    <a:noAutofit/>
                  </a:bodyPr>
                  <a:lstStyle/>
                  <a:p>
                    <a:pPr marL="0" marR="0" lvl="0" indent="0" algn="ctr" defTabSz="699100" eaLnBrk="1" fontAlgn="base" latinLnBrk="0" hangingPunct="1">
                      <a:lnSpc>
                        <a:spcPct val="100000"/>
                      </a:lnSpc>
                      <a:spcBef>
                        <a:spcPct val="0"/>
                      </a:spcBef>
                      <a:spcAft>
                        <a:spcPct val="0"/>
                      </a:spcAft>
                      <a:buClrTx/>
                      <a:buSzTx/>
                      <a:buFontTx/>
                      <a:buNone/>
                      <a:tabLst/>
                      <a:defRPr/>
                    </a:pPr>
                    <a: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t>File</a:t>
                    </a:r>
                    <a:b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br>
                    <a: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t>System</a:t>
                    </a:r>
                  </a:p>
                </p:txBody>
              </p:sp>
              <p:cxnSp>
                <p:nvCxnSpPr>
                  <p:cNvPr id="155" name="Straight Arrow Connector 154"/>
                  <p:cNvCxnSpPr/>
                  <p:nvPr/>
                </p:nvCxnSpPr>
                <p:spPr>
                  <a:xfrm flipV="1">
                    <a:off x="3845963" y="2455259"/>
                    <a:ext cx="0" cy="264137"/>
                  </a:xfrm>
                  <a:prstGeom prst="straightConnector1">
                    <a:avLst/>
                  </a:prstGeom>
                  <a:ln w="28575">
                    <a:solidFill>
                      <a:srgbClr val="CC0000"/>
                    </a:solidFill>
                    <a:headEnd type="triangle" w="lg" len="med"/>
                    <a:tailEnd type="triangle"/>
                  </a:ln>
                </p:spPr>
                <p:style>
                  <a:lnRef idx="1">
                    <a:schemeClr val="accent1"/>
                  </a:lnRef>
                  <a:fillRef idx="0">
                    <a:schemeClr val="accent1"/>
                  </a:fillRef>
                  <a:effectRef idx="0">
                    <a:schemeClr val="accent1"/>
                  </a:effectRef>
                  <a:fontRef idx="minor">
                    <a:schemeClr val="tx1"/>
                  </a:fontRef>
                </p:style>
              </p:cxnSp>
            </p:grpSp>
          </p:grpSp>
          <p:grpSp>
            <p:nvGrpSpPr>
              <p:cNvPr id="124" name="Group 123"/>
              <p:cNvGrpSpPr/>
              <p:nvPr/>
            </p:nvGrpSpPr>
            <p:grpSpPr>
              <a:xfrm>
                <a:off x="4591632" y="4036257"/>
                <a:ext cx="966436" cy="1564141"/>
                <a:chOff x="3007901" y="4029626"/>
                <a:chExt cx="1066805" cy="1577224"/>
              </a:xfrm>
            </p:grpSpPr>
            <p:grpSp>
              <p:nvGrpSpPr>
                <p:cNvPr id="149" name="Group 148"/>
                <p:cNvGrpSpPr/>
                <p:nvPr/>
              </p:nvGrpSpPr>
              <p:grpSpPr>
                <a:xfrm>
                  <a:off x="3130876" y="4509770"/>
                  <a:ext cx="820853" cy="1097080"/>
                  <a:chOff x="3087097" y="2455259"/>
                  <a:chExt cx="820853" cy="766293"/>
                </a:xfrm>
              </p:grpSpPr>
              <p:sp>
                <p:nvSpPr>
                  <p:cNvPr id="253" name="Flowchart: Magnetic Disk 252"/>
                  <p:cNvSpPr/>
                  <p:nvPr/>
                </p:nvSpPr>
                <p:spPr bwMode="auto">
                  <a:xfrm>
                    <a:off x="3087097" y="2616283"/>
                    <a:ext cx="820853" cy="605269"/>
                  </a:xfrm>
                  <a:prstGeom prst="flowChartMagneticDisk">
                    <a:avLst/>
                  </a:prstGeom>
                  <a:solidFill>
                    <a:srgbClr val="05F170"/>
                  </a:solidFill>
                  <a:ln>
                    <a:solidFill>
                      <a:schemeClr val="bg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9936" tIns="34969" rIns="34969" bIns="69936" numCol="1" spcCol="0" rtlCol="0" fromWordArt="0" anchor="t" anchorCtr="0" forceAA="0" compatLnSpc="1">
                    <a:prstTxWarp prst="textNoShape">
                      <a:avLst/>
                    </a:prstTxWarp>
                    <a:noAutofit/>
                  </a:bodyPr>
                  <a:lstStyle/>
                  <a:p>
                    <a:pPr marL="0" marR="0" lvl="0" indent="0" algn="ctr" defTabSz="699100" eaLnBrk="1" fontAlgn="base" latinLnBrk="0" hangingPunct="1">
                      <a:lnSpc>
                        <a:spcPct val="100000"/>
                      </a:lnSpc>
                      <a:spcBef>
                        <a:spcPct val="0"/>
                      </a:spcBef>
                      <a:spcAft>
                        <a:spcPct val="0"/>
                      </a:spcAft>
                      <a:buClrTx/>
                      <a:buSzTx/>
                      <a:buFontTx/>
                      <a:buNone/>
                      <a:tabLst/>
                      <a:defRPr/>
                    </a:pPr>
                    <a: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t>File</a:t>
                    </a:r>
                    <a:b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br>
                    <a: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t>System</a:t>
                    </a:r>
                  </a:p>
                </p:txBody>
              </p:sp>
              <p:cxnSp>
                <p:nvCxnSpPr>
                  <p:cNvPr id="254" name="Straight Arrow Connector 253"/>
                  <p:cNvCxnSpPr/>
                  <p:nvPr/>
                </p:nvCxnSpPr>
                <p:spPr>
                  <a:xfrm flipV="1">
                    <a:off x="3524025" y="2455259"/>
                    <a:ext cx="0" cy="264137"/>
                  </a:xfrm>
                  <a:prstGeom prst="straightConnector1">
                    <a:avLst/>
                  </a:prstGeom>
                  <a:ln w="28575">
                    <a:solidFill>
                      <a:srgbClr val="CC0000"/>
                    </a:solidFill>
                    <a:headEnd type="triangle" w="lg" len="med"/>
                    <a:tailEnd type="triangle"/>
                  </a:ln>
                </p:spPr>
                <p:style>
                  <a:lnRef idx="1">
                    <a:schemeClr val="accent1"/>
                  </a:lnRef>
                  <a:fillRef idx="0">
                    <a:schemeClr val="accent1"/>
                  </a:fillRef>
                  <a:effectRef idx="0">
                    <a:schemeClr val="accent1"/>
                  </a:effectRef>
                  <a:fontRef idx="minor">
                    <a:schemeClr val="tx1"/>
                  </a:fontRef>
                </p:style>
              </p:cxnSp>
            </p:grpSp>
            <p:sp>
              <p:nvSpPr>
                <p:cNvPr id="252" name="Rectangle 251"/>
                <p:cNvSpPr/>
                <p:nvPr/>
              </p:nvSpPr>
              <p:spPr bwMode="auto">
                <a:xfrm>
                  <a:off x="3007901" y="4029626"/>
                  <a:ext cx="1066805" cy="535364"/>
                </a:xfrm>
                <a:prstGeom prst="rect">
                  <a:avLst/>
                </a:prstGeom>
                <a:solidFill>
                  <a:schemeClr val="accent3">
                    <a:lumMod val="7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1" tIns="34981" rIns="34981" bIns="34981" numCol="1" spcCol="0" rtlCol="0" fromWordArt="0" anchor="ctr" anchorCtr="0" forceAA="0" compatLnSpc="1">
                  <a:prstTxWarp prst="textNoShape">
                    <a:avLst/>
                  </a:prstTxWarp>
                  <a:noAutofit/>
                </a:bodyPr>
                <a:lstStyle/>
                <a:p>
                  <a:pPr marL="0" marR="0" lvl="0" indent="0" algn="ctr" defTabSz="699379" eaLnBrk="1" fontAlgn="base" latinLnBrk="0" hangingPunct="1">
                    <a:lnSpc>
                      <a:spcPct val="100000"/>
                    </a:lnSpc>
                    <a:spcBef>
                      <a:spcPct val="0"/>
                    </a:spcBef>
                    <a:spcAft>
                      <a:spcPct val="0"/>
                    </a:spcAft>
                    <a:buClrTx/>
                    <a:buSzTx/>
                    <a:buFontTx/>
                    <a:buNone/>
                    <a:tabLst/>
                    <a:defRPr/>
                  </a:pPr>
                  <a:r>
                    <a:rPr kumimoji="0" lang="en-US" sz="1530" b="0" i="0" u="none" strike="noStrike" kern="0" cap="none" spc="-76"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Data Node</a:t>
                  </a:r>
                </a:p>
              </p:txBody>
            </p:sp>
          </p:grpSp>
        </p:grpSp>
      </p:grpSp>
      <p:sp>
        <p:nvSpPr>
          <p:cNvPr id="3" name="Title 2"/>
          <p:cNvSpPr>
            <a:spLocks noGrp="1"/>
          </p:cNvSpPr>
          <p:nvPr>
            <p:ph type="title"/>
          </p:nvPr>
        </p:nvSpPr>
        <p:spPr/>
        <p:txBody>
          <a:bodyPr/>
          <a:lstStyle/>
          <a:p>
            <a:r>
              <a:rPr lang="en-US" dirty="0"/>
              <a:t>Data moves between clusters in parallel</a:t>
            </a:r>
          </a:p>
        </p:txBody>
      </p:sp>
      <p:sp>
        <p:nvSpPr>
          <p:cNvPr id="102" name="TextBox 101"/>
          <p:cNvSpPr txBox="1"/>
          <p:nvPr/>
        </p:nvSpPr>
        <p:spPr>
          <a:xfrm>
            <a:off x="9875837" y="2355074"/>
            <a:ext cx="1057982" cy="492443"/>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Segoe UI Light" pitchFamily="34" charset="0"/>
              </a:rPr>
              <a:t>SQL16</a:t>
            </a:r>
            <a:endParaRPr kumimoji="0" lang="en-US" sz="2448" b="0" i="0" u="none" strike="noStrike" kern="0" cap="none" spc="0" normalizeH="0" baseline="0" noProof="0" dirty="0">
              <a:ln>
                <a:noFill/>
              </a:ln>
              <a:solidFill>
                <a:sysClr val="windowText" lastClr="000000"/>
              </a:solidFill>
              <a:effectLst/>
              <a:uLnTx/>
              <a:uFillTx/>
              <a:latin typeface="Segoe UI Light" pitchFamily="34" charset="0"/>
            </a:endParaRPr>
          </a:p>
        </p:txBody>
      </p:sp>
      <p:grpSp>
        <p:nvGrpSpPr>
          <p:cNvPr id="2" name="Group 1"/>
          <p:cNvGrpSpPr/>
          <p:nvPr/>
        </p:nvGrpSpPr>
        <p:grpSpPr>
          <a:xfrm>
            <a:off x="3829848" y="1176844"/>
            <a:ext cx="5377372" cy="2474076"/>
            <a:chOff x="2568715" y="868581"/>
            <a:chExt cx="3954309" cy="1819339"/>
          </a:xfrm>
        </p:grpSpPr>
        <p:grpSp>
          <p:nvGrpSpPr>
            <p:cNvPr id="215" name="Group 214"/>
            <p:cNvGrpSpPr/>
            <p:nvPr/>
          </p:nvGrpSpPr>
          <p:grpSpPr>
            <a:xfrm>
              <a:off x="2568715" y="868581"/>
              <a:ext cx="3954309" cy="1819339"/>
              <a:chOff x="3147898" y="894039"/>
              <a:chExt cx="3954309" cy="1819339"/>
            </a:xfrm>
          </p:grpSpPr>
          <p:grpSp>
            <p:nvGrpSpPr>
              <p:cNvPr id="216" name="Group 215"/>
              <p:cNvGrpSpPr/>
              <p:nvPr/>
            </p:nvGrpSpPr>
            <p:grpSpPr>
              <a:xfrm>
                <a:off x="3147898" y="894039"/>
                <a:ext cx="3954309" cy="1819339"/>
                <a:chOff x="390959" y="1376897"/>
                <a:chExt cx="6342349" cy="2962347"/>
              </a:xfrm>
            </p:grpSpPr>
            <p:grpSp>
              <p:nvGrpSpPr>
                <p:cNvPr id="218" name="Group 217"/>
                <p:cNvGrpSpPr/>
                <p:nvPr/>
              </p:nvGrpSpPr>
              <p:grpSpPr>
                <a:xfrm>
                  <a:off x="432260" y="1878676"/>
                  <a:ext cx="6301048" cy="2460568"/>
                  <a:chOff x="2078569" y="1774388"/>
                  <a:chExt cx="7036019" cy="2657438"/>
                </a:xfrm>
                <a:effectLst>
                  <a:outerShdw blurRad="63500" sx="102000" sy="102000" algn="ctr" rotWithShape="0">
                    <a:prstClr val="black">
                      <a:alpha val="40000"/>
                    </a:prstClr>
                  </a:outerShdw>
                </a:effectLst>
              </p:grpSpPr>
              <p:grpSp>
                <p:nvGrpSpPr>
                  <p:cNvPr id="226" name="Group 225"/>
                  <p:cNvGrpSpPr/>
                  <p:nvPr/>
                </p:nvGrpSpPr>
                <p:grpSpPr>
                  <a:xfrm>
                    <a:off x="2078569" y="1774388"/>
                    <a:ext cx="1515689" cy="2657438"/>
                    <a:chOff x="2078569" y="1812543"/>
                    <a:chExt cx="1515689" cy="2657438"/>
                  </a:xfrm>
                </p:grpSpPr>
                <p:sp>
                  <p:nvSpPr>
                    <p:cNvPr id="236" name="Rectangle 235"/>
                    <p:cNvSpPr/>
                    <p:nvPr/>
                  </p:nvSpPr>
                  <p:spPr bwMode="auto">
                    <a:xfrm>
                      <a:off x="2078569" y="1812543"/>
                      <a:ext cx="1515689" cy="2657438"/>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5117" tIns="47559" rIns="47559" bIns="9511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0867" rtl="0" eaLnBrk="1" fontAlgn="base" latinLnBrk="0" hangingPunct="1">
                        <a:lnSpc>
                          <a:spcPct val="100000"/>
                        </a:lnSpc>
                        <a:spcBef>
                          <a:spcPct val="0"/>
                        </a:spcBef>
                        <a:spcAft>
                          <a:spcPct val="0"/>
                        </a:spcAft>
                        <a:buClrTx/>
                        <a:buSzTx/>
                        <a:buFontTx/>
                        <a:buNone/>
                        <a:tabLst/>
                        <a:defRPr/>
                      </a:pPr>
                      <a:endParaRPr kumimoji="0" lang="en-US" sz="1873" b="0" i="0" u="none" strike="noStrike" kern="1200" cap="none" spc="-52"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37" name="Rectangle 236"/>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5683" tIns="35683" rIns="35683" bIns="356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2081" b="0" i="0" u="none" strike="noStrike" kern="1200" cap="none" spc="-78"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SQL16</a:t>
                      </a:r>
                    </a:p>
                  </p:txBody>
                </p:sp>
              </p:grpSp>
              <p:grpSp>
                <p:nvGrpSpPr>
                  <p:cNvPr id="227" name="Group 226"/>
                  <p:cNvGrpSpPr/>
                  <p:nvPr/>
                </p:nvGrpSpPr>
                <p:grpSpPr>
                  <a:xfrm>
                    <a:off x="7598899" y="2507991"/>
                    <a:ext cx="1515689" cy="1921256"/>
                    <a:chOff x="2078569" y="2546146"/>
                    <a:chExt cx="1515689" cy="1921256"/>
                  </a:xfrm>
                </p:grpSpPr>
                <p:sp>
                  <p:nvSpPr>
                    <p:cNvPr id="234" name="Rectangle 233"/>
                    <p:cNvSpPr/>
                    <p:nvPr/>
                  </p:nvSpPr>
                  <p:spPr bwMode="auto">
                    <a:xfrm>
                      <a:off x="2078569" y="2546146"/>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5117" tIns="47559" rIns="47559" bIns="9511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0867" rtl="0" eaLnBrk="1" fontAlgn="base" latinLnBrk="0" hangingPunct="1">
                        <a:lnSpc>
                          <a:spcPct val="100000"/>
                        </a:lnSpc>
                        <a:spcBef>
                          <a:spcPct val="0"/>
                        </a:spcBef>
                        <a:spcAft>
                          <a:spcPct val="0"/>
                        </a:spcAft>
                        <a:buClrTx/>
                        <a:buSzTx/>
                        <a:buFontTx/>
                        <a:buNone/>
                        <a:tabLst/>
                        <a:defRPr/>
                      </a:pPr>
                      <a:endParaRPr kumimoji="0" lang="en-US" sz="1873" b="0" i="0" u="none" strike="noStrike" kern="1200" cap="none" spc="-52"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35" name="Rectangle 234"/>
                    <p:cNvSpPr/>
                    <p:nvPr/>
                  </p:nvSpPr>
                  <p:spPr bwMode="auto">
                    <a:xfrm>
                      <a:off x="2234711" y="2667400"/>
                      <a:ext cx="1203404" cy="1004896"/>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5683" tIns="35683" rIns="35683" bIns="356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2081" b="0" i="0" u="none" strike="noStrike" kern="1200" cap="none" spc="-78"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SQL16</a:t>
                      </a:r>
                    </a:p>
                  </p:txBody>
                </p:sp>
              </p:grpSp>
              <p:grpSp>
                <p:nvGrpSpPr>
                  <p:cNvPr id="228" name="Group 227"/>
                  <p:cNvGrpSpPr/>
                  <p:nvPr/>
                </p:nvGrpSpPr>
                <p:grpSpPr>
                  <a:xfrm>
                    <a:off x="3918679" y="2500582"/>
                    <a:ext cx="1515689" cy="1921256"/>
                    <a:chOff x="2078569" y="2538737"/>
                    <a:chExt cx="1515689" cy="1921256"/>
                  </a:xfrm>
                </p:grpSpPr>
                <p:sp>
                  <p:nvSpPr>
                    <p:cNvPr id="232" name="Rectangle 231"/>
                    <p:cNvSpPr/>
                    <p:nvPr/>
                  </p:nvSpPr>
                  <p:spPr bwMode="auto">
                    <a:xfrm>
                      <a:off x="2078569" y="2538737"/>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5117" tIns="47559" rIns="47559" bIns="9511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0867" rtl="0" eaLnBrk="1" fontAlgn="base" latinLnBrk="0" hangingPunct="1">
                        <a:lnSpc>
                          <a:spcPct val="100000"/>
                        </a:lnSpc>
                        <a:spcBef>
                          <a:spcPct val="0"/>
                        </a:spcBef>
                        <a:spcAft>
                          <a:spcPct val="0"/>
                        </a:spcAft>
                        <a:buClrTx/>
                        <a:buSzTx/>
                        <a:buFontTx/>
                        <a:buNone/>
                        <a:tabLst/>
                        <a:defRPr/>
                      </a:pPr>
                      <a:endParaRPr kumimoji="0" lang="en-US" sz="1873" b="0" i="0" u="none" strike="noStrike" kern="1200" cap="none" spc="-52"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33" name="Rectangle 232"/>
                    <p:cNvSpPr/>
                    <p:nvPr/>
                  </p:nvSpPr>
                  <p:spPr bwMode="auto">
                    <a:xfrm>
                      <a:off x="2234711" y="2659991"/>
                      <a:ext cx="1203404" cy="1004896"/>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5683" tIns="35683" rIns="35683" bIns="356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2081" b="0" i="0" u="none" strike="noStrike" kern="1200" cap="none" spc="-78"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SQL16</a:t>
                      </a:r>
                    </a:p>
                  </p:txBody>
                </p:sp>
              </p:grpSp>
              <p:grpSp>
                <p:nvGrpSpPr>
                  <p:cNvPr id="229" name="Group 228"/>
                  <p:cNvGrpSpPr/>
                  <p:nvPr/>
                </p:nvGrpSpPr>
                <p:grpSpPr>
                  <a:xfrm>
                    <a:off x="5758789" y="2500581"/>
                    <a:ext cx="1515689" cy="1921256"/>
                    <a:chOff x="2078569" y="2538736"/>
                    <a:chExt cx="1515689" cy="1921256"/>
                  </a:xfrm>
                </p:grpSpPr>
                <p:sp>
                  <p:nvSpPr>
                    <p:cNvPr id="230" name="Rectangle 229"/>
                    <p:cNvSpPr/>
                    <p:nvPr/>
                  </p:nvSpPr>
                  <p:spPr bwMode="auto">
                    <a:xfrm>
                      <a:off x="2078569" y="2538736"/>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5117" tIns="47559" rIns="47559" bIns="9511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0867" rtl="0" eaLnBrk="1" fontAlgn="base" latinLnBrk="0" hangingPunct="1">
                        <a:lnSpc>
                          <a:spcPct val="100000"/>
                        </a:lnSpc>
                        <a:spcBef>
                          <a:spcPct val="0"/>
                        </a:spcBef>
                        <a:spcAft>
                          <a:spcPct val="0"/>
                        </a:spcAft>
                        <a:buClrTx/>
                        <a:buSzTx/>
                        <a:buFontTx/>
                        <a:buNone/>
                        <a:tabLst/>
                        <a:defRPr/>
                      </a:pPr>
                      <a:endParaRPr kumimoji="0" lang="en-US" sz="1873" b="0" i="0" u="none" strike="noStrike" kern="1200" cap="none" spc="-52"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31" name="Rectangle 230"/>
                    <p:cNvSpPr/>
                    <p:nvPr/>
                  </p:nvSpPr>
                  <p:spPr bwMode="auto">
                    <a:xfrm>
                      <a:off x="2234711" y="2659990"/>
                      <a:ext cx="1203404" cy="1004896"/>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5683" tIns="35683" rIns="35683" bIns="356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2081" b="0" i="0" u="none" strike="noStrike" kern="1200" cap="none" spc="-78"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SQL16</a:t>
                      </a:r>
                    </a:p>
                  </p:txBody>
                </p:sp>
              </p:grpSp>
            </p:grpSp>
            <p:sp>
              <p:nvSpPr>
                <p:cNvPr id="219" name="Rectangle 218"/>
                <p:cNvSpPr/>
                <p:nvPr/>
              </p:nvSpPr>
              <p:spPr bwMode="auto">
                <a:xfrm>
                  <a:off x="2224529" y="3656786"/>
                  <a:ext cx="1068612" cy="598024"/>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5683" tIns="35683" rIns="35683" bIns="356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 </a:t>
                  </a:r>
                </a:p>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DMS</a:t>
                  </a:r>
                  <a:endParaRPr kumimoji="0" lang="en-US" sz="1020" b="0" i="0" u="none" strike="noStrike" kern="1200" cap="none" spc="-78"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220" name="Rectangle 219"/>
                <p:cNvSpPr/>
                <p:nvPr/>
              </p:nvSpPr>
              <p:spPr bwMode="auto">
                <a:xfrm>
                  <a:off x="3876969" y="3667198"/>
                  <a:ext cx="1068612" cy="598024"/>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5683" tIns="35683" rIns="35683" bIns="356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 </a:t>
                  </a:r>
                </a:p>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DMS</a:t>
                  </a:r>
                  <a:endParaRPr kumimoji="0" lang="en-US" sz="1020" b="0" i="0" u="none" strike="noStrike" kern="1200" cap="none" spc="-78"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221" name="Rectangle 220"/>
                <p:cNvSpPr/>
                <p:nvPr/>
              </p:nvSpPr>
              <p:spPr bwMode="auto">
                <a:xfrm>
                  <a:off x="5515776" y="3674060"/>
                  <a:ext cx="1068612" cy="598024"/>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5683" tIns="35683" rIns="35683" bIns="356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 </a:t>
                  </a:r>
                </a:p>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DMS</a:t>
                  </a:r>
                  <a:endParaRPr kumimoji="0" lang="en-US" sz="1020" b="0" i="0" u="none" strike="noStrike" kern="1200" cap="none" spc="-78"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225" name="TextBox 13"/>
                <p:cNvSpPr txBox="1"/>
                <p:nvPr/>
              </p:nvSpPr>
              <p:spPr>
                <a:xfrm>
                  <a:off x="390959" y="1376897"/>
                  <a:ext cx="1467155" cy="368518"/>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Segoe UI Light" pitchFamily="34" charset="0"/>
                      <a:ea typeface="+mn-ea"/>
                      <a:cs typeface="+mn-cs"/>
                    </a:rPr>
                    <a:t>Head Node</a:t>
                  </a:r>
                </a:p>
              </p:txBody>
            </p:sp>
          </p:grpSp>
          <p:sp>
            <p:nvSpPr>
              <p:cNvPr id="217" name="Rectangle 216"/>
              <p:cNvSpPr/>
              <p:nvPr/>
            </p:nvSpPr>
            <p:spPr bwMode="auto">
              <a:xfrm>
                <a:off x="3268695" y="2304643"/>
                <a:ext cx="666255" cy="367279"/>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5683" tIns="35683" rIns="35683" bIns="356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 </a:t>
                </a:r>
              </a:p>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DMS</a:t>
                </a:r>
                <a:endParaRPr kumimoji="0" lang="en-US" sz="1020" b="0" i="0" u="none" strike="noStrike" kern="1200" cap="none" spc="-78"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sp>
          <p:nvSpPr>
            <p:cNvPr id="239" name="Rectangle 238"/>
            <p:cNvSpPr/>
            <p:nvPr/>
          </p:nvSpPr>
          <p:spPr bwMode="auto">
            <a:xfrm>
              <a:off x="2687313" y="1872450"/>
              <a:ext cx="666254" cy="367279"/>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5683" tIns="35683" rIns="35683" bIns="356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a:t>
              </a:r>
              <a:b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b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Engine</a:t>
              </a:r>
              <a:endParaRPr kumimoji="0" lang="en-US" sz="1020" b="0" i="0" u="none" strike="noStrike" kern="1200" cap="none" spc="-78"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cxnSp>
        <p:nvCxnSpPr>
          <p:cNvPr id="46" name="Straight Arrow Connector 45"/>
          <p:cNvCxnSpPr>
            <a:stCxn id="217" idx="2"/>
            <a:endCxn id="156" idx="0"/>
          </p:cNvCxnSpPr>
          <p:nvPr/>
        </p:nvCxnSpPr>
        <p:spPr>
          <a:xfrm>
            <a:off x="4447130" y="3594545"/>
            <a:ext cx="7497" cy="951367"/>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a:stCxn id="217" idx="2"/>
            <a:endCxn id="163" idx="0"/>
          </p:cNvCxnSpPr>
          <p:nvPr/>
        </p:nvCxnSpPr>
        <p:spPr>
          <a:xfrm>
            <a:off x="4447130" y="3594545"/>
            <a:ext cx="1397801" cy="951367"/>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stCxn id="217" idx="2"/>
            <a:endCxn id="252" idx="0"/>
          </p:cNvCxnSpPr>
          <p:nvPr/>
        </p:nvCxnSpPr>
        <p:spPr>
          <a:xfrm>
            <a:off x="4447130" y="3594545"/>
            <a:ext cx="2817308" cy="951367"/>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a:stCxn id="217" idx="2"/>
            <a:endCxn id="152" idx="0"/>
          </p:cNvCxnSpPr>
          <p:nvPr/>
        </p:nvCxnSpPr>
        <p:spPr>
          <a:xfrm>
            <a:off x="4447130" y="3594545"/>
            <a:ext cx="4207057" cy="951367"/>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a:stCxn id="219" idx="2"/>
            <a:endCxn id="156" idx="0"/>
          </p:cNvCxnSpPr>
          <p:nvPr/>
        </p:nvCxnSpPr>
        <p:spPr>
          <a:xfrm flipH="1">
            <a:off x="4454627" y="3580402"/>
            <a:ext cx="1382830" cy="96551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220" idx="2"/>
            <a:endCxn id="156" idx="0"/>
          </p:cNvCxnSpPr>
          <p:nvPr/>
        </p:nvCxnSpPr>
        <p:spPr>
          <a:xfrm flipH="1">
            <a:off x="4454627" y="3589099"/>
            <a:ext cx="2783854" cy="95681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a:stCxn id="221" idx="2"/>
            <a:endCxn id="156" idx="0"/>
          </p:cNvCxnSpPr>
          <p:nvPr/>
        </p:nvCxnSpPr>
        <p:spPr>
          <a:xfrm flipH="1">
            <a:off x="4454627" y="3594830"/>
            <a:ext cx="4173320" cy="95108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a:stCxn id="219" idx="2"/>
            <a:endCxn id="163" idx="0"/>
          </p:cNvCxnSpPr>
          <p:nvPr/>
        </p:nvCxnSpPr>
        <p:spPr>
          <a:xfrm>
            <a:off x="5837457" y="3580402"/>
            <a:ext cx="7474" cy="96551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219" idx="2"/>
            <a:endCxn id="252" idx="0"/>
          </p:cNvCxnSpPr>
          <p:nvPr/>
        </p:nvCxnSpPr>
        <p:spPr>
          <a:xfrm>
            <a:off x="5837457" y="3580402"/>
            <a:ext cx="1426981" cy="96551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a:stCxn id="219" idx="2"/>
            <a:endCxn id="152" idx="0"/>
          </p:cNvCxnSpPr>
          <p:nvPr/>
        </p:nvCxnSpPr>
        <p:spPr>
          <a:xfrm>
            <a:off x="5837457" y="3580402"/>
            <a:ext cx="2816730" cy="96551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a:stCxn id="220" idx="2"/>
            <a:endCxn id="163" idx="0"/>
          </p:cNvCxnSpPr>
          <p:nvPr/>
        </p:nvCxnSpPr>
        <p:spPr>
          <a:xfrm flipH="1">
            <a:off x="5844930" y="3589099"/>
            <a:ext cx="1393550" cy="95681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20" idx="2"/>
            <a:endCxn id="252" idx="0"/>
          </p:cNvCxnSpPr>
          <p:nvPr/>
        </p:nvCxnSpPr>
        <p:spPr>
          <a:xfrm>
            <a:off x="7238480" y="3589099"/>
            <a:ext cx="25957" cy="95681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a:stCxn id="220" idx="2"/>
            <a:endCxn id="152" idx="0"/>
          </p:cNvCxnSpPr>
          <p:nvPr/>
        </p:nvCxnSpPr>
        <p:spPr>
          <a:xfrm>
            <a:off x="7238481" y="3589099"/>
            <a:ext cx="1415706" cy="95681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a:stCxn id="221" idx="2"/>
            <a:endCxn id="163" idx="0"/>
          </p:cNvCxnSpPr>
          <p:nvPr/>
        </p:nvCxnSpPr>
        <p:spPr>
          <a:xfrm flipH="1">
            <a:off x="5844931" y="3594830"/>
            <a:ext cx="2783016" cy="95108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221" idx="2"/>
            <a:endCxn id="252" idx="0"/>
          </p:cNvCxnSpPr>
          <p:nvPr/>
        </p:nvCxnSpPr>
        <p:spPr>
          <a:xfrm flipH="1">
            <a:off x="7264438" y="3594830"/>
            <a:ext cx="1363509" cy="95108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a:stCxn id="221" idx="2"/>
            <a:endCxn id="152" idx="0"/>
          </p:cNvCxnSpPr>
          <p:nvPr/>
        </p:nvCxnSpPr>
        <p:spPr>
          <a:xfrm>
            <a:off x="8627946" y="3594830"/>
            <a:ext cx="26240" cy="95108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25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209973"/>
            <a:ext cx="9982199" cy="3176254"/>
          </a:xfrm>
        </p:spPr>
        <p:txBody>
          <a:bodyPr/>
          <a:lstStyle/>
          <a:p>
            <a:br>
              <a:rPr lang="en-US" dirty="0"/>
            </a:br>
            <a:r>
              <a:rPr lang="en-US" dirty="0"/>
              <a:t>PolyBase Querying WASB</a:t>
            </a:r>
          </a:p>
        </p:txBody>
      </p:sp>
    </p:spTree>
    <p:extLst>
      <p:ext uri="{BB962C8B-B14F-4D97-AF65-F5344CB8AC3E}">
        <p14:creationId xmlns:p14="http://schemas.microsoft.com/office/powerpoint/2010/main" val="38369722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9058"/>
          </a:xfrm>
        </p:spPr>
        <p:txBody>
          <a:bodyPr/>
          <a:lstStyle/>
          <a:p>
            <a:r>
              <a:rPr lang="en-US" sz="7200" dirty="0"/>
              <a:t>PolyBase Scale-out Group Deep Dive</a:t>
            </a:r>
          </a:p>
        </p:txBody>
      </p:sp>
    </p:spTree>
    <p:extLst>
      <p:ext uri="{BB962C8B-B14F-4D97-AF65-F5344CB8AC3E}">
        <p14:creationId xmlns:p14="http://schemas.microsoft.com/office/powerpoint/2010/main" val="283950868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 PolyBase </a:t>
            </a:r>
            <a:r>
              <a:rPr lang="en-US" dirty="0" err="1"/>
              <a:t>Scaleout</a:t>
            </a:r>
            <a:r>
              <a:rPr lang="en-US" dirty="0"/>
              <a:t> Group</a:t>
            </a:r>
          </a:p>
        </p:txBody>
      </p:sp>
      <p:grpSp>
        <p:nvGrpSpPr>
          <p:cNvPr id="11" name="Group 10"/>
          <p:cNvGrpSpPr/>
          <p:nvPr/>
        </p:nvGrpSpPr>
        <p:grpSpPr>
          <a:xfrm>
            <a:off x="1189038" y="1377556"/>
            <a:ext cx="5517197" cy="2440264"/>
            <a:chOff x="95557" y="1358793"/>
            <a:chExt cx="6637751" cy="2980451"/>
          </a:xfrm>
        </p:grpSpPr>
        <p:grpSp>
          <p:nvGrpSpPr>
            <p:cNvPr id="12" name="Group 11"/>
            <p:cNvGrpSpPr/>
            <p:nvPr/>
          </p:nvGrpSpPr>
          <p:grpSpPr>
            <a:xfrm>
              <a:off x="432260" y="1878676"/>
              <a:ext cx="6301048" cy="2460568"/>
              <a:chOff x="2078569" y="1774388"/>
              <a:chExt cx="7036019" cy="2657438"/>
            </a:xfrm>
            <a:effectLst>
              <a:outerShdw blurRad="63500" sx="102000" sy="102000" algn="ctr" rotWithShape="0">
                <a:prstClr val="black">
                  <a:alpha val="40000"/>
                </a:prstClr>
              </a:outerShdw>
            </a:effectLst>
          </p:grpSpPr>
          <p:grpSp>
            <p:nvGrpSpPr>
              <p:cNvPr id="21" name="Group 20"/>
              <p:cNvGrpSpPr/>
              <p:nvPr/>
            </p:nvGrpSpPr>
            <p:grpSpPr>
              <a:xfrm>
                <a:off x="2078569" y="1774388"/>
                <a:ext cx="1515689" cy="2657438"/>
                <a:chOff x="2078569" y="1812543"/>
                <a:chExt cx="1515689" cy="2657438"/>
              </a:xfrm>
            </p:grpSpPr>
            <p:sp>
              <p:nvSpPr>
                <p:cNvPr id="33" name="Rectangle 32"/>
                <p:cNvSpPr/>
                <p:nvPr/>
              </p:nvSpPr>
              <p:spPr bwMode="auto">
                <a:xfrm>
                  <a:off x="2078569" y="1812543"/>
                  <a:ext cx="1515689" cy="2657438"/>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 name="Rectangle 33"/>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sp>
              <p:nvSpPr>
                <p:cNvPr id="35" name="Rectangle 34"/>
                <p:cNvSpPr/>
                <p:nvPr/>
              </p:nvSpPr>
              <p:spPr bwMode="auto">
                <a:xfrm>
                  <a:off x="2220463" y="3040640"/>
                  <a:ext cx="1193257" cy="645871"/>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a:t>
                  </a:r>
                  <a:b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b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Engine</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grpSp>
            <p:nvGrpSpPr>
              <p:cNvPr id="23" name="Group 22"/>
              <p:cNvGrpSpPr/>
              <p:nvPr/>
            </p:nvGrpSpPr>
            <p:grpSpPr>
              <a:xfrm>
                <a:off x="7598899" y="1774389"/>
                <a:ext cx="1515689" cy="1921256"/>
                <a:chOff x="2078569" y="1812544"/>
                <a:chExt cx="1515689" cy="1921256"/>
              </a:xfrm>
            </p:grpSpPr>
            <p:sp>
              <p:nvSpPr>
                <p:cNvPr id="31" name="Rectangle 30"/>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 name="Rectangle 31"/>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nvGrpSpPr>
              <p:cNvPr id="25" name="Group 24"/>
              <p:cNvGrpSpPr/>
              <p:nvPr/>
            </p:nvGrpSpPr>
            <p:grpSpPr>
              <a:xfrm>
                <a:off x="3918679" y="1774389"/>
                <a:ext cx="1515689" cy="1921256"/>
                <a:chOff x="2078569" y="1812544"/>
                <a:chExt cx="1515689" cy="1921256"/>
              </a:xfrm>
            </p:grpSpPr>
            <p:sp>
              <p:nvSpPr>
                <p:cNvPr id="29" name="Rectangle 28"/>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Rectangle 29"/>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nvGrpSpPr>
              <p:cNvPr id="26" name="Group 25"/>
              <p:cNvGrpSpPr/>
              <p:nvPr/>
            </p:nvGrpSpPr>
            <p:grpSpPr>
              <a:xfrm>
                <a:off x="5758789" y="1774389"/>
                <a:ext cx="1515689" cy="1921256"/>
                <a:chOff x="2078569" y="1812544"/>
                <a:chExt cx="1515689" cy="1921256"/>
              </a:xfrm>
            </p:grpSpPr>
            <p:sp>
              <p:nvSpPr>
                <p:cNvPr id="27" name="Rectangle 26"/>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 name="Rectangle 27"/>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sp>
          <p:nvSpPr>
            <p:cNvPr id="13" name="Rectangle 12"/>
            <p:cNvSpPr/>
            <p:nvPr/>
          </p:nvSpPr>
          <p:spPr bwMode="auto">
            <a:xfrm>
              <a:off x="559332" y="367435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14" name="Rectangle 13"/>
            <p:cNvSpPr/>
            <p:nvPr/>
          </p:nvSpPr>
          <p:spPr bwMode="auto">
            <a:xfrm>
              <a:off x="2224530" y="3018690"/>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15" name="Rectangle 14"/>
            <p:cNvSpPr/>
            <p:nvPr/>
          </p:nvSpPr>
          <p:spPr bwMode="auto">
            <a:xfrm>
              <a:off x="3876969" y="301538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16" name="Rectangle 15"/>
            <p:cNvSpPr/>
            <p:nvPr/>
          </p:nvSpPr>
          <p:spPr bwMode="auto">
            <a:xfrm>
              <a:off x="5515777" y="301538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cxnSp>
          <p:nvCxnSpPr>
            <p:cNvPr id="17" name="Elbow Connector 16"/>
            <p:cNvCxnSpPr>
              <a:stCxn id="29" idx="2"/>
            </p:cNvCxnSpPr>
            <p:nvPr/>
          </p:nvCxnSpPr>
          <p:spPr>
            <a:xfrm rot="5400000">
              <a:off x="2186947" y="3260277"/>
              <a:ext cx="174566" cy="969214"/>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27" idx="2"/>
            </p:cNvCxnSpPr>
            <p:nvPr/>
          </p:nvCxnSpPr>
          <p:spPr>
            <a:xfrm rot="5400000">
              <a:off x="2911142" y="2536083"/>
              <a:ext cx="374072" cy="2617109"/>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31" idx="2"/>
            </p:cNvCxnSpPr>
            <p:nvPr/>
          </p:nvCxnSpPr>
          <p:spPr>
            <a:xfrm rot="5400000">
              <a:off x="3631244" y="1815980"/>
              <a:ext cx="581762" cy="4265004"/>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TextBox 13"/>
            <p:cNvSpPr txBox="1"/>
            <p:nvPr/>
          </p:nvSpPr>
          <p:spPr>
            <a:xfrm>
              <a:off x="95557" y="1358793"/>
              <a:ext cx="1962252" cy="460095"/>
            </a:xfrm>
            <a:prstGeom prst="rect">
              <a:avLst/>
            </a:prstGeom>
            <a:noFill/>
          </p:spPr>
          <p:txBody>
            <a:bodyPr wrap="squar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448" b="1" i="0" u="none" strike="noStrike" kern="1200" cap="none" spc="0" normalizeH="0" baseline="0" noProof="0" dirty="0">
                  <a:ln>
                    <a:noFill/>
                  </a:ln>
                  <a:solidFill>
                    <a:schemeClr val="accent6"/>
                  </a:solidFill>
                  <a:effectLst/>
                  <a:uLnTx/>
                  <a:uFillTx/>
                  <a:latin typeface="Segoe UI Light" pitchFamily="34" charset="0"/>
                  <a:ea typeface="+mn-ea"/>
                  <a:cs typeface="+mn-cs"/>
                </a:rPr>
                <a:t>Head Node</a:t>
              </a:r>
            </a:p>
          </p:txBody>
        </p:sp>
      </p:grpSp>
      <p:sp>
        <p:nvSpPr>
          <p:cNvPr id="3" name="Right Brace 2"/>
          <p:cNvSpPr/>
          <p:nvPr/>
        </p:nvSpPr>
        <p:spPr>
          <a:xfrm rot="5400000">
            <a:off x="4521448" y="2029074"/>
            <a:ext cx="591177" cy="4173999"/>
          </a:xfrm>
          <a:prstGeom prst="rightBrace">
            <a:avLst>
              <a:gd name="adj1" fmla="val 8333"/>
              <a:gd name="adj2" fmla="val 50188"/>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extBox 3"/>
          <p:cNvSpPr txBox="1"/>
          <p:nvPr/>
        </p:nvSpPr>
        <p:spPr>
          <a:xfrm>
            <a:off x="2838605" y="4305861"/>
            <a:ext cx="4084005" cy="6278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Compute Nodes</a:t>
            </a:r>
          </a:p>
        </p:txBody>
      </p:sp>
      <p:sp>
        <p:nvSpPr>
          <p:cNvPr id="6" name="Rectangle 5"/>
          <p:cNvSpPr/>
          <p:nvPr/>
        </p:nvSpPr>
        <p:spPr bwMode="auto">
          <a:xfrm>
            <a:off x="1341437" y="5356224"/>
            <a:ext cx="6248401" cy="126523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rPr>
              <a:t>HDFS</a:t>
            </a:r>
          </a:p>
        </p:txBody>
      </p:sp>
    </p:spTree>
    <p:extLst>
      <p:ext uri="{BB962C8B-B14F-4D97-AF65-F5344CB8AC3E}">
        <p14:creationId xmlns:p14="http://schemas.microsoft.com/office/powerpoint/2010/main" val="264629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3688"/>
            <a:ext cx="11889564" cy="917575"/>
          </a:xfrm>
        </p:spPr>
        <p:txBody>
          <a:bodyPr/>
          <a:lstStyle/>
          <a:p>
            <a:r>
              <a:rPr lang="en-US" dirty="0"/>
              <a:t>PolyBase Query Life Cycle</a:t>
            </a:r>
          </a:p>
        </p:txBody>
      </p:sp>
      <p:sp>
        <p:nvSpPr>
          <p:cNvPr id="6" name="Rectangle 5"/>
          <p:cNvSpPr/>
          <p:nvPr/>
        </p:nvSpPr>
        <p:spPr bwMode="auto">
          <a:xfrm>
            <a:off x="1341437" y="5249862"/>
            <a:ext cx="6248401" cy="126523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rPr>
              <a:t>HDFS</a:t>
            </a:r>
          </a:p>
        </p:txBody>
      </p:sp>
      <p:cxnSp>
        <p:nvCxnSpPr>
          <p:cNvPr id="7" name="Straight Arrow Connector 6"/>
          <p:cNvCxnSpPr/>
          <p:nvPr/>
        </p:nvCxnSpPr>
        <p:spPr>
          <a:xfrm>
            <a:off x="2065559" y="1135062"/>
            <a:ext cx="0" cy="533400"/>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970837" y="601662"/>
            <a:ext cx="4191001" cy="4592026"/>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a:ln>
                  <a:noFill/>
                </a:ln>
                <a:gradFill>
                  <a:gsLst>
                    <a:gs pos="2917">
                      <a:schemeClr val="tx1"/>
                    </a:gs>
                    <a:gs pos="30000">
                      <a:schemeClr val="tx1"/>
                    </a:gs>
                  </a:gsLst>
                  <a:lin ang="5400000" scaled="0"/>
                </a:gradFill>
                <a:effectLst/>
                <a:uLnTx/>
                <a:uFillTx/>
              </a:rPr>
              <a:t>Query comes into </a:t>
            </a: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head node referencing External Table.</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endParaRPr>
          </a:p>
          <a:p>
            <a:pPr marL="457200" marR="0" lvl="0" indent="-457200" defTabSz="914400" eaLnBrk="1" fontAlgn="auto" latinLnBrk="0" hangingPunct="1">
              <a:lnSpc>
                <a:spcPct val="90000"/>
              </a:lnSpc>
              <a:spcBef>
                <a:spcPts val="0"/>
              </a:spcBef>
              <a:spcAft>
                <a:spcPts val="600"/>
              </a:spcAft>
              <a:buClrTx/>
              <a:buSzTx/>
              <a:buFont typeface="+mj-lt"/>
              <a:buAutoNum type="arabicPeriod"/>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Create temp table on head node to land HDFS data.</a:t>
            </a:r>
          </a:p>
          <a:p>
            <a:pPr marL="457200" marR="0" lvl="0" indent="-457200" defTabSz="914400" eaLnBrk="1" fontAlgn="auto" latinLnBrk="0" hangingPunct="1">
              <a:lnSpc>
                <a:spcPct val="90000"/>
              </a:lnSpc>
              <a:spcBef>
                <a:spcPts val="0"/>
              </a:spcBef>
              <a:spcAft>
                <a:spcPts val="600"/>
              </a:spcAft>
              <a:buClrTx/>
              <a:buSzTx/>
              <a:buFont typeface="+mj-lt"/>
              <a:buAutoNum type="arabicPeriod"/>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Assign extended properties </a:t>
            </a:r>
            <a:r>
              <a:rPr kumimoji="0" lang="en-US" sz="2400" b="0" i="0" u="none" strike="noStrike" kern="0" cap="none" spc="0" normalizeH="0" baseline="0" noProof="0">
                <a:ln>
                  <a:noFill/>
                </a:ln>
                <a:gradFill>
                  <a:gsLst>
                    <a:gs pos="2917">
                      <a:schemeClr val="tx1"/>
                    </a:gs>
                    <a:gs pos="30000">
                      <a:schemeClr val="tx1"/>
                    </a:gs>
                  </a:gsLst>
                  <a:lin ang="5400000" scaled="0"/>
                </a:gradFill>
                <a:effectLst/>
                <a:uLnTx/>
                <a:uFillTx/>
              </a:rPr>
              <a:t>to table</a:t>
            </a: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a:t>
            </a:r>
          </a:p>
          <a:p>
            <a:pPr marL="457200" marR="0" lvl="0" indent="-457200" defTabSz="914400" eaLnBrk="1" fontAlgn="auto" latinLnBrk="0" hangingPunct="1">
              <a:lnSpc>
                <a:spcPct val="90000"/>
              </a:lnSpc>
              <a:spcBef>
                <a:spcPts val="0"/>
              </a:spcBef>
              <a:spcAft>
                <a:spcPts val="600"/>
              </a:spcAft>
              <a:buClrTx/>
              <a:buSzTx/>
              <a:buFont typeface="+mj-lt"/>
              <a:buAutoNum type="arabicPeriod"/>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Update statistics with known statistics of external data.</a:t>
            </a:r>
          </a:p>
        </p:txBody>
      </p:sp>
      <p:grpSp>
        <p:nvGrpSpPr>
          <p:cNvPr id="36" name="Group 35"/>
          <p:cNvGrpSpPr/>
          <p:nvPr/>
        </p:nvGrpSpPr>
        <p:grpSpPr>
          <a:xfrm>
            <a:off x="1468900" y="1803213"/>
            <a:ext cx="5237335" cy="2014606"/>
            <a:chOff x="432260" y="1878676"/>
            <a:chExt cx="6301048" cy="2460568"/>
          </a:xfrm>
        </p:grpSpPr>
        <p:grpSp>
          <p:nvGrpSpPr>
            <p:cNvPr id="37" name="Group 36"/>
            <p:cNvGrpSpPr/>
            <p:nvPr/>
          </p:nvGrpSpPr>
          <p:grpSpPr>
            <a:xfrm>
              <a:off x="432260" y="1878676"/>
              <a:ext cx="6301048" cy="2460568"/>
              <a:chOff x="2078569" y="1774388"/>
              <a:chExt cx="7036019" cy="2657438"/>
            </a:xfrm>
            <a:effectLst>
              <a:outerShdw blurRad="63500" sx="102000" sy="102000" algn="ctr" rotWithShape="0">
                <a:prstClr val="black">
                  <a:alpha val="40000"/>
                </a:prstClr>
              </a:outerShdw>
            </a:effectLst>
          </p:grpSpPr>
          <p:grpSp>
            <p:nvGrpSpPr>
              <p:cNvPr id="46" name="Group 45"/>
              <p:cNvGrpSpPr/>
              <p:nvPr/>
            </p:nvGrpSpPr>
            <p:grpSpPr>
              <a:xfrm>
                <a:off x="2078569" y="1774388"/>
                <a:ext cx="1515689" cy="2657438"/>
                <a:chOff x="2078569" y="1812543"/>
                <a:chExt cx="1515689" cy="2657438"/>
              </a:xfrm>
            </p:grpSpPr>
            <p:sp>
              <p:nvSpPr>
                <p:cNvPr id="56" name="Rectangle 55"/>
                <p:cNvSpPr/>
                <p:nvPr/>
              </p:nvSpPr>
              <p:spPr bwMode="auto">
                <a:xfrm>
                  <a:off x="2078569" y="1812543"/>
                  <a:ext cx="1515689" cy="2657438"/>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7" name="Rectangle 56"/>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sp>
              <p:nvSpPr>
                <p:cNvPr id="58" name="Rectangle 57"/>
                <p:cNvSpPr/>
                <p:nvPr/>
              </p:nvSpPr>
              <p:spPr bwMode="auto">
                <a:xfrm>
                  <a:off x="2220463" y="3040640"/>
                  <a:ext cx="1193257" cy="645871"/>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a:t>
                  </a:r>
                  <a:b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b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Engine</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grpSp>
            <p:nvGrpSpPr>
              <p:cNvPr id="47" name="Group 46"/>
              <p:cNvGrpSpPr/>
              <p:nvPr/>
            </p:nvGrpSpPr>
            <p:grpSpPr>
              <a:xfrm>
                <a:off x="7598899" y="1774389"/>
                <a:ext cx="1515689" cy="1921256"/>
                <a:chOff x="2078569" y="1812544"/>
                <a:chExt cx="1515689" cy="1921256"/>
              </a:xfrm>
            </p:grpSpPr>
            <p:sp>
              <p:nvSpPr>
                <p:cNvPr id="54" name="Rectangle 53"/>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 name="Rectangle 54"/>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nvGrpSpPr>
              <p:cNvPr id="48" name="Group 47"/>
              <p:cNvGrpSpPr/>
              <p:nvPr/>
            </p:nvGrpSpPr>
            <p:grpSpPr>
              <a:xfrm>
                <a:off x="3918679" y="1774389"/>
                <a:ext cx="1515689" cy="1921256"/>
                <a:chOff x="2078569" y="1812544"/>
                <a:chExt cx="1515689" cy="1921256"/>
              </a:xfrm>
            </p:grpSpPr>
            <p:sp>
              <p:nvSpPr>
                <p:cNvPr id="52" name="Rectangle 51"/>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 name="Rectangle 52"/>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nvGrpSpPr>
              <p:cNvPr id="49" name="Group 48"/>
              <p:cNvGrpSpPr/>
              <p:nvPr/>
            </p:nvGrpSpPr>
            <p:grpSpPr>
              <a:xfrm>
                <a:off x="5758789" y="1774389"/>
                <a:ext cx="1515689" cy="1921256"/>
                <a:chOff x="2078569" y="1812544"/>
                <a:chExt cx="1515689" cy="1921256"/>
              </a:xfrm>
            </p:grpSpPr>
            <p:sp>
              <p:nvSpPr>
                <p:cNvPr id="50" name="Rectangle 49"/>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1" name="Rectangle 50"/>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sp>
          <p:nvSpPr>
            <p:cNvPr id="38" name="Rectangle 37"/>
            <p:cNvSpPr/>
            <p:nvPr/>
          </p:nvSpPr>
          <p:spPr bwMode="auto">
            <a:xfrm>
              <a:off x="559332" y="367435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39" name="Rectangle 38"/>
            <p:cNvSpPr/>
            <p:nvPr/>
          </p:nvSpPr>
          <p:spPr bwMode="auto">
            <a:xfrm>
              <a:off x="2224530" y="3018690"/>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40" name="Rectangle 39"/>
            <p:cNvSpPr/>
            <p:nvPr/>
          </p:nvSpPr>
          <p:spPr bwMode="auto">
            <a:xfrm>
              <a:off x="3876969" y="301538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41" name="Rectangle 40"/>
            <p:cNvSpPr/>
            <p:nvPr/>
          </p:nvSpPr>
          <p:spPr bwMode="auto">
            <a:xfrm>
              <a:off x="5515777" y="301538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spTree>
    <p:extLst>
      <p:ext uri="{BB962C8B-B14F-4D97-AF65-F5344CB8AC3E}">
        <p14:creationId xmlns:p14="http://schemas.microsoft.com/office/powerpoint/2010/main" val="338805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objectives and takeaways</a:t>
            </a:r>
          </a:p>
        </p:txBody>
      </p:sp>
      <p:sp>
        <p:nvSpPr>
          <p:cNvPr id="5" name="Text Placeholder 4"/>
          <p:cNvSpPr>
            <a:spLocks noGrp="1"/>
          </p:cNvSpPr>
          <p:nvPr>
            <p:ph type="body" sz="quarter" idx="10"/>
          </p:nvPr>
        </p:nvSpPr>
        <p:spPr>
          <a:xfrm>
            <a:off x="198437" y="1211263"/>
            <a:ext cx="11887200" cy="6020110"/>
          </a:xfrm>
        </p:spPr>
        <p:txBody>
          <a:bodyPr/>
          <a:lstStyle/>
          <a:p>
            <a:r>
              <a:rPr lang="en-US" dirty="0"/>
              <a:t>Session objectives: </a:t>
            </a:r>
          </a:p>
          <a:p>
            <a:pPr marL="457200" indent="-457200">
              <a:buFont typeface="Arial" panose="020B0604020202020204" pitchFamily="34" charset="0"/>
              <a:buChar char="•"/>
            </a:pPr>
            <a:r>
              <a:rPr lang="en-US" sz="3200" dirty="0"/>
              <a:t>Overview PolyBase functionality</a:t>
            </a:r>
          </a:p>
          <a:p>
            <a:pPr marL="457200" indent="-457200">
              <a:buFont typeface="Arial" panose="020B0604020202020204" pitchFamily="34" charset="0"/>
              <a:buChar char="•"/>
            </a:pPr>
            <a:r>
              <a:rPr lang="en-US" sz="3200" dirty="0"/>
              <a:t>See PolyBase in action</a:t>
            </a:r>
          </a:p>
          <a:p>
            <a:pPr marL="457200" indent="-457200">
              <a:buFont typeface="Arial" panose="020B0604020202020204" pitchFamily="34" charset="0"/>
              <a:buChar char="•"/>
            </a:pPr>
            <a:r>
              <a:rPr lang="en-US" sz="3200" dirty="0"/>
              <a:t>Review common scenarios</a:t>
            </a:r>
          </a:p>
          <a:p>
            <a:endParaRPr lang="en-US" dirty="0"/>
          </a:p>
          <a:p>
            <a:r>
              <a:rPr lang="en-US" dirty="0"/>
              <a:t>Key Takeaways: </a:t>
            </a:r>
          </a:p>
          <a:p>
            <a:pPr marL="571500" indent="-571500">
              <a:buFont typeface="Arial" panose="020B0604020202020204" pitchFamily="34" charset="0"/>
              <a:buChar char="•"/>
            </a:pPr>
            <a:r>
              <a:rPr lang="en-US" sz="2400" dirty="0"/>
              <a:t>PolyBase connects HDFS and SQL Server</a:t>
            </a:r>
          </a:p>
          <a:p>
            <a:pPr marL="571500" indent="-571500">
              <a:buFont typeface="Arial" panose="020B0604020202020204" pitchFamily="34" charset="0"/>
              <a:buChar char="•"/>
            </a:pPr>
            <a:r>
              <a:rPr lang="en-US" sz="2400" dirty="0"/>
              <a:t>T-SQL is converted to MapReduce jobs for large data processing</a:t>
            </a:r>
          </a:p>
          <a:p>
            <a:pPr marL="571500" indent="-571500">
              <a:buFont typeface="Arial" panose="020B0604020202020204" pitchFamily="34" charset="0"/>
              <a:buChar char="•"/>
            </a:pPr>
            <a:r>
              <a:rPr lang="en-US" sz="2400" dirty="0"/>
              <a:t>PolyBase in SQL 16 is a multifaceted tool</a:t>
            </a:r>
          </a:p>
          <a:p>
            <a:endParaRPr lang="en-US" sz="2400" dirty="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10967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3688"/>
            <a:ext cx="11889564" cy="917575"/>
          </a:xfrm>
        </p:spPr>
        <p:txBody>
          <a:bodyPr/>
          <a:lstStyle/>
          <a:p>
            <a:r>
              <a:rPr lang="en-US" dirty="0"/>
              <a:t>PolyBase Query Life Cycle</a:t>
            </a:r>
          </a:p>
        </p:txBody>
      </p:sp>
      <p:sp>
        <p:nvSpPr>
          <p:cNvPr id="6" name="Rectangle 5"/>
          <p:cNvSpPr/>
          <p:nvPr/>
        </p:nvSpPr>
        <p:spPr bwMode="auto">
          <a:xfrm>
            <a:off x="1341437" y="5249862"/>
            <a:ext cx="6248401" cy="126523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rPr>
              <a:t>HDFS</a:t>
            </a:r>
          </a:p>
        </p:txBody>
      </p:sp>
      <p:cxnSp>
        <p:nvCxnSpPr>
          <p:cNvPr id="4" name="Elbow Connector 3"/>
          <p:cNvCxnSpPr>
            <a:cxnSpLocks/>
          </p:cNvCxnSpPr>
          <p:nvPr/>
        </p:nvCxnSpPr>
        <p:spPr>
          <a:xfrm flipV="1">
            <a:off x="2597119" y="3223534"/>
            <a:ext cx="3541230" cy="273728"/>
          </a:xfrm>
          <a:prstGeom prst="bentConnector2">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4770437" y="3223534"/>
            <a:ext cx="5760" cy="273728"/>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3398837" y="3226242"/>
            <a:ext cx="3877" cy="271020"/>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970837" y="601662"/>
            <a:ext cx="4191001" cy="2520690"/>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Head Node delegates to Compute nodes </a:t>
            </a:r>
            <a:r>
              <a:rPr kumimoji="0" lang="en-US" sz="2400" b="0" i="0" u="none" strike="noStrike" kern="0" cap="none" spc="0" normalizeH="0" baseline="0" noProof="0">
                <a:ln>
                  <a:noFill/>
                </a:ln>
                <a:gradFill>
                  <a:gsLst>
                    <a:gs pos="2917">
                      <a:schemeClr val="tx1"/>
                    </a:gs>
                    <a:gs pos="30000">
                      <a:schemeClr val="tx1"/>
                    </a:gs>
                  </a:gsLst>
                  <a:lin ang="5400000" scaled="0"/>
                </a:gradFill>
                <a:effectLst/>
                <a:uLnTx/>
                <a:uFillTx/>
              </a:rPr>
              <a:t>via DMS</a:t>
            </a: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endParaRPr>
          </a:p>
          <a:p>
            <a:pPr marL="457200" marR="0" lvl="0" indent="-457200" defTabSz="914400" eaLnBrk="1" fontAlgn="auto" latinLnBrk="0" hangingPunct="1">
              <a:lnSpc>
                <a:spcPct val="90000"/>
              </a:lnSpc>
              <a:spcBef>
                <a:spcPts val="0"/>
              </a:spcBef>
              <a:spcAft>
                <a:spcPts val="600"/>
              </a:spcAft>
              <a:buClrTx/>
              <a:buSzTx/>
              <a:buFont typeface="+mj-lt"/>
              <a:buAutoNum type="arabicPeriod"/>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Create temp table on compute nodes.</a:t>
            </a:r>
          </a:p>
          <a:p>
            <a:pPr marL="457200" marR="0" lvl="0" indent="-457200" defTabSz="914400" eaLnBrk="1" fontAlgn="auto" latinLnBrk="0" hangingPunct="1">
              <a:lnSpc>
                <a:spcPct val="90000"/>
              </a:lnSpc>
              <a:spcBef>
                <a:spcPts val="0"/>
              </a:spcBef>
              <a:spcAft>
                <a:spcPts val="600"/>
              </a:spcAft>
              <a:buClrTx/>
              <a:buSzTx/>
              <a:buFont typeface="+mj-lt"/>
              <a:buAutoNum type="arabicPeriod"/>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Distribute query</a:t>
            </a:r>
          </a:p>
        </p:txBody>
      </p:sp>
      <p:grpSp>
        <p:nvGrpSpPr>
          <p:cNvPr id="37" name="Group 36"/>
          <p:cNvGrpSpPr/>
          <p:nvPr/>
        </p:nvGrpSpPr>
        <p:grpSpPr>
          <a:xfrm>
            <a:off x="1468900" y="1803213"/>
            <a:ext cx="5237335" cy="2014606"/>
            <a:chOff x="432260" y="1878676"/>
            <a:chExt cx="6301048" cy="2460568"/>
          </a:xfrm>
        </p:grpSpPr>
        <p:grpSp>
          <p:nvGrpSpPr>
            <p:cNvPr id="38" name="Group 37"/>
            <p:cNvGrpSpPr/>
            <p:nvPr/>
          </p:nvGrpSpPr>
          <p:grpSpPr>
            <a:xfrm>
              <a:off x="432260" y="1878676"/>
              <a:ext cx="6301048" cy="2460568"/>
              <a:chOff x="2078569" y="1774388"/>
              <a:chExt cx="7036019" cy="2657438"/>
            </a:xfrm>
            <a:effectLst>
              <a:outerShdw blurRad="63500" sx="102000" sy="102000" algn="ctr" rotWithShape="0">
                <a:prstClr val="black">
                  <a:alpha val="40000"/>
                </a:prstClr>
              </a:outerShdw>
            </a:effectLst>
          </p:grpSpPr>
          <p:grpSp>
            <p:nvGrpSpPr>
              <p:cNvPr id="46" name="Group 45"/>
              <p:cNvGrpSpPr/>
              <p:nvPr/>
            </p:nvGrpSpPr>
            <p:grpSpPr>
              <a:xfrm>
                <a:off x="2078569" y="1774388"/>
                <a:ext cx="1515689" cy="2657438"/>
                <a:chOff x="2078569" y="1812543"/>
                <a:chExt cx="1515689" cy="2657438"/>
              </a:xfrm>
            </p:grpSpPr>
            <p:sp>
              <p:nvSpPr>
                <p:cNvPr id="56" name="Rectangle 55"/>
                <p:cNvSpPr/>
                <p:nvPr/>
              </p:nvSpPr>
              <p:spPr bwMode="auto">
                <a:xfrm>
                  <a:off x="2078569" y="1812543"/>
                  <a:ext cx="1515689" cy="2657438"/>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7" name="Rectangle 56"/>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sp>
              <p:nvSpPr>
                <p:cNvPr id="58" name="Rectangle 57"/>
                <p:cNvSpPr/>
                <p:nvPr/>
              </p:nvSpPr>
              <p:spPr bwMode="auto">
                <a:xfrm>
                  <a:off x="2220463" y="3040640"/>
                  <a:ext cx="1193257" cy="645871"/>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a:t>
                  </a:r>
                  <a:b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b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Engine</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grpSp>
            <p:nvGrpSpPr>
              <p:cNvPr id="47" name="Group 46"/>
              <p:cNvGrpSpPr/>
              <p:nvPr/>
            </p:nvGrpSpPr>
            <p:grpSpPr>
              <a:xfrm>
                <a:off x="7598899" y="1774389"/>
                <a:ext cx="1515689" cy="1921256"/>
                <a:chOff x="2078569" y="1812544"/>
                <a:chExt cx="1515689" cy="1921256"/>
              </a:xfrm>
            </p:grpSpPr>
            <p:sp>
              <p:nvSpPr>
                <p:cNvPr id="54" name="Rectangle 53"/>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 name="Rectangle 54"/>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nvGrpSpPr>
              <p:cNvPr id="48" name="Group 47"/>
              <p:cNvGrpSpPr/>
              <p:nvPr/>
            </p:nvGrpSpPr>
            <p:grpSpPr>
              <a:xfrm>
                <a:off x="3918679" y="1774389"/>
                <a:ext cx="1515689" cy="1921256"/>
                <a:chOff x="2078569" y="1812544"/>
                <a:chExt cx="1515689" cy="1921256"/>
              </a:xfrm>
            </p:grpSpPr>
            <p:sp>
              <p:nvSpPr>
                <p:cNvPr id="52" name="Rectangle 51"/>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 name="Rectangle 52"/>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nvGrpSpPr>
              <p:cNvPr id="49" name="Group 48"/>
              <p:cNvGrpSpPr/>
              <p:nvPr/>
            </p:nvGrpSpPr>
            <p:grpSpPr>
              <a:xfrm>
                <a:off x="5758789" y="1774389"/>
                <a:ext cx="1515689" cy="1921256"/>
                <a:chOff x="2078569" y="1812544"/>
                <a:chExt cx="1515689" cy="1921256"/>
              </a:xfrm>
            </p:grpSpPr>
            <p:sp>
              <p:nvSpPr>
                <p:cNvPr id="50" name="Rectangle 49"/>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1" name="Rectangle 50"/>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sp>
          <p:nvSpPr>
            <p:cNvPr id="39" name="Rectangle 38"/>
            <p:cNvSpPr/>
            <p:nvPr/>
          </p:nvSpPr>
          <p:spPr bwMode="auto">
            <a:xfrm>
              <a:off x="559332" y="367435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40" name="Rectangle 39"/>
            <p:cNvSpPr/>
            <p:nvPr/>
          </p:nvSpPr>
          <p:spPr bwMode="auto">
            <a:xfrm>
              <a:off x="2224530" y="3018690"/>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41" name="Rectangle 40"/>
            <p:cNvSpPr/>
            <p:nvPr/>
          </p:nvSpPr>
          <p:spPr bwMode="auto">
            <a:xfrm>
              <a:off x="3876969" y="301538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42" name="Rectangle 41"/>
            <p:cNvSpPr/>
            <p:nvPr/>
          </p:nvSpPr>
          <p:spPr bwMode="auto">
            <a:xfrm>
              <a:off x="5515777" y="301538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spTree>
    <p:extLst>
      <p:ext uri="{BB962C8B-B14F-4D97-AF65-F5344CB8AC3E}">
        <p14:creationId xmlns:p14="http://schemas.microsoft.com/office/powerpoint/2010/main" val="369769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3688"/>
            <a:ext cx="11889564" cy="917575"/>
          </a:xfrm>
        </p:spPr>
        <p:txBody>
          <a:bodyPr/>
          <a:lstStyle/>
          <a:p>
            <a:r>
              <a:rPr lang="en-US" dirty="0"/>
              <a:t>PolyBase Query Life Cycle</a:t>
            </a:r>
          </a:p>
        </p:txBody>
      </p:sp>
      <p:sp>
        <p:nvSpPr>
          <p:cNvPr id="6" name="Rectangle 5"/>
          <p:cNvSpPr/>
          <p:nvPr/>
        </p:nvSpPr>
        <p:spPr bwMode="auto">
          <a:xfrm>
            <a:off x="1341437" y="5249862"/>
            <a:ext cx="6248401" cy="126523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rPr>
              <a:t>HDFS</a:t>
            </a:r>
          </a:p>
        </p:txBody>
      </p:sp>
      <p:cxnSp>
        <p:nvCxnSpPr>
          <p:cNvPr id="5" name="Straight Arrow Connector 4"/>
          <p:cNvCxnSpPr>
            <a:cxnSpLocks/>
          </p:cNvCxnSpPr>
          <p:nvPr/>
        </p:nvCxnSpPr>
        <p:spPr>
          <a:xfrm>
            <a:off x="2018627" y="3763070"/>
            <a:ext cx="8611" cy="1486792"/>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98837" y="3273435"/>
            <a:ext cx="0" cy="1976427"/>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H="1">
            <a:off x="4770437" y="3223534"/>
            <a:ext cx="5760" cy="2026328"/>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a:off x="6138349" y="3223534"/>
            <a:ext cx="3688" cy="2026328"/>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970837" y="616575"/>
            <a:ext cx="4191001" cy="3185487"/>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Round Robin Import of Data into Temp Table using HDFS bridge.</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endParaRPr>
          </a:p>
          <a:p>
            <a:pPr marL="457200" marR="0" lvl="0" indent="-457200" defTabSz="914400" eaLnBrk="1" fontAlgn="auto" latinLnBrk="0" hangingPunct="1">
              <a:lnSpc>
                <a:spcPct val="90000"/>
              </a:lnSpc>
              <a:spcBef>
                <a:spcPts val="0"/>
              </a:spcBef>
              <a:spcAft>
                <a:spcPts val="600"/>
              </a:spcAft>
              <a:buClrTx/>
              <a:buSzTx/>
              <a:buFontTx/>
              <a:buAutoNum type="arabicPeriod"/>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Filter columns </a:t>
            </a:r>
            <a:r>
              <a:rPr kumimoji="0" lang="en-US" sz="2400" b="1" i="0" u="none" strike="noStrike" kern="0" cap="none" spc="0" normalizeH="0" baseline="0" noProof="0" dirty="0">
                <a:ln>
                  <a:noFill/>
                </a:ln>
                <a:gradFill>
                  <a:gsLst>
                    <a:gs pos="2917">
                      <a:schemeClr val="tx1"/>
                    </a:gs>
                    <a:gs pos="30000">
                      <a:schemeClr val="tx1"/>
                    </a:gs>
                  </a:gsLst>
                  <a:lin ang="5400000" scaled="0"/>
                </a:gradFill>
                <a:effectLst/>
                <a:uLnTx/>
                <a:uFillTx/>
              </a:rPr>
              <a:t>after</a:t>
            </a: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 data is in PolyBase DMS.</a:t>
            </a:r>
          </a:p>
          <a:p>
            <a:pPr marL="457200" marR="0" lvl="0" indent="-457200" defTabSz="914400" eaLnBrk="1" fontAlgn="auto" latinLnBrk="0" hangingPunct="1">
              <a:lnSpc>
                <a:spcPct val="90000"/>
              </a:lnSpc>
              <a:spcBef>
                <a:spcPts val="0"/>
              </a:spcBef>
              <a:spcAft>
                <a:spcPts val="600"/>
              </a:spcAft>
              <a:buClrTx/>
              <a:buSzTx/>
              <a:buFontTx/>
              <a:buAutoNum type="arabicPeriod"/>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Write data to temp tables or in memory.</a:t>
            </a:r>
          </a:p>
        </p:txBody>
      </p:sp>
      <p:grpSp>
        <p:nvGrpSpPr>
          <p:cNvPr id="37" name="Group 36"/>
          <p:cNvGrpSpPr/>
          <p:nvPr/>
        </p:nvGrpSpPr>
        <p:grpSpPr>
          <a:xfrm>
            <a:off x="1468900" y="1803213"/>
            <a:ext cx="5237335" cy="2014606"/>
            <a:chOff x="432260" y="1878676"/>
            <a:chExt cx="6301048" cy="2460568"/>
          </a:xfrm>
        </p:grpSpPr>
        <p:grpSp>
          <p:nvGrpSpPr>
            <p:cNvPr id="38" name="Group 37"/>
            <p:cNvGrpSpPr/>
            <p:nvPr/>
          </p:nvGrpSpPr>
          <p:grpSpPr>
            <a:xfrm>
              <a:off x="432260" y="1878676"/>
              <a:ext cx="6301048" cy="2460568"/>
              <a:chOff x="2078569" y="1774388"/>
              <a:chExt cx="7036019" cy="2657438"/>
            </a:xfrm>
            <a:effectLst>
              <a:outerShdw blurRad="63500" sx="102000" sy="102000" algn="ctr" rotWithShape="0">
                <a:prstClr val="black">
                  <a:alpha val="40000"/>
                </a:prstClr>
              </a:outerShdw>
            </a:effectLst>
          </p:grpSpPr>
          <p:grpSp>
            <p:nvGrpSpPr>
              <p:cNvPr id="46" name="Group 45"/>
              <p:cNvGrpSpPr/>
              <p:nvPr/>
            </p:nvGrpSpPr>
            <p:grpSpPr>
              <a:xfrm>
                <a:off x="2078569" y="1774388"/>
                <a:ext cx="1515689" cy="2657438"/>
                <a:chOff x="2078569" y="1812543"/>
                <a:chExt cx="1515689" cy="2657438"/>
              </a:xfrm>
            </p:grpSpPr>
            <p:sp>
              <p:nvSpPr>
                <p:cNvPr id="56" name="Rectangle 55"/>
                <p:cNvSpPr/>
                <p:nvPr/>
              </p:nvSpPr>
              <p:spPr bwMode="auto">
                <a:xfrm>
                  <a:off x="2078569" y="1812543"/>
                  <a:ext cx="1515689" cy="2657438"/>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7" name="Rectangle 56"/>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sp>
              <p:nvSpPr>
                <p:cNvPr id="58" name="Rectangle 57"/>
                <p:cNvSpPr/>
                <p:nvPr/>
              </p:nvSpPr>
              <p:spPr bwMode="auto">
                <a:xfrm>
                  <a:off x="2220463" y="3040640"/>
                  <a:ext cx="1193257" cy="645871"/>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a:t>
                  </a:r>
                  <a:b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b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Engine</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grpSp>
            <p:nvGrpSpPr>
              <p:cNvPr id="47" name="Group 46"/>
              <p:cNvGrpSpPr/>
              <p:nvPr/>
            </p:nvGrpSpPr>
            <p:grpSpPr>
              <a:xfrm>
                <a:off x="7598899" y="1774389"/>
                <a:ext cx="1515689" cy="1921256"/>
                <a:chOff x="2078569" y="1812544"/>
                <a:chExt cx="1515689" cy="1921256"/>
              </a:xfrm>
            </p:grpSpPr>
            <p:sp>
              <p:nvSpPr>
                <p:cNvPr id="54" name="Rectangle 53"/>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 name="Rectangle 54"/>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nvGrpSpPr>
              <p:cNvPr id="48" name="Group 47"/>
              <p:cNvGrpSpPr/>
              <p:nvPr/>
            </p:nvGrpSpPr>
            <p:grpSpPr>
              <a:xfrm>
                <a:off x="3918679" y="1774389"/>
                <a:ext cx="1515689" cy="1921256"/>
                <a:chOff x="2078569" y="1812544"/>
                <a:chExt cx="1515689" cy="1921256"/>
              </a:xfrm>
            </p:grpSpPr>
            <p:sp>
              <p:nvSpPr>
                <p:cNvPr id="52" name="Rectangle 51"/>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 name="Rectangle 52"/>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nvGrpSpPr>
              <p:cNvPr id="49" name="Group 48"/>
              <p:cNvGrpSpPr/>
              <p:nvPr/>
            </p:nvGrpSpPr>
            <p:grpSpPr>
              <a:xfrm>
                <a:off x="5758789" y="1774389"/>
                <a:ext cx="1515689" cy="1921256"/>
                <a:chOff x="2078569" y="1812544"/>
                <a:chExt cx="1515689" cy="1921256"/>
              </a:xfrm>
            </p:grpSpPr>
            <p:sp>
              <p:nvSpPr>
                <p:cNvPr id="50" name="Rectangle 49"/>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1" name="Rectangle 50"/>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sp>
          <p:nvSpPr>
            <p:cNvPr id="39" name="Rectangle 38"/>
            <p:cNvSpPr/>
            <p:nvPr/>
          </p:nvSpPr>
          <p:spPr bwMode="auto">
            <a:xfrm>
              <a:off x="559332" y="367435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40" name="Rectangle 39"/>
            <p:cNvSpPr/>
            <p:nvPr/>
          </p:nvSpPr>
          <p:spPr bwMode="auto">
            <a:xfrm>
              <a:off x="2224530" y="3018690"/>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41" name="Rectangle 40"/>
            <p:cNvSpPr/>
            <p:nvPr/>
          </p:nvSpPr>
          <p:spPr bwMode="auto">
            <a:xfrm>
              <a:off x="3876969" y="301538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42" name="Rectangle 41"/>
            <p:cNvSpPr/>
            <p:nvPr/>
          </p:nvSpPr>
          <p:spPr bwMode="auto">
            <a:xfrm>
              <a:off x="5515777" y="301538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spTree>
    <p:extLst>
      <p:ext uri="{BB962C8B-B14F-4D97-AF65-F5344CB8AC3E}">
        <p14:creationId xmlns:p14="http://schemas.microsoft.com/office/powerpoint/2010/main" val="8917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3688"/>
            <a:ext cx="11889564" cy="917575"/>
          </a:xfrm>
        </p:spPr>
        <p:txBody>
          <a:bodyPr/>
          <a:lstStyle/>
          <a:p>
            <a:r>
              <a:rPr lang="en-US" dirty="0"/>
              <a:t>PolyBase Query Life Cycle</a:t>
            </a:r>
          </a:p>
        </p:txBody>
      </p:sp>
      <p:sp>
        <p:nvSpPr>
          <p:cNvPr id="6" name="Rectangle 5"/>
          <p:cNvSpPr/>
          <p:nvPr/>
        </p:nvSpPr>
        <p:spPr bwMode="auto">
          <a:xfrm>
            <a:off x="1341437" y="5249862"/>
            <a:ext cx="6248401" cy="126523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rPr>
              <a:t>HDFS</a:t>
            </a:r>
          </a:p>
        </p:txBody>
      </p:sp>
      <p:cxnSp>
        <p:nvCxnSpPr>
          <p:cNvPr id="4" name="Elbow Connector 3"/>
          <p:cNvCxnSpPr>
            <a:cxnSpLocks/>
          </p:cNvCxnSpPr>
          <p:nvPr/>
        </p:nvCxnSpPr>
        <p:spPr>
          <a:xfrm rot="10800000" flipV="1">
            <a:off x="2018627" y="3273434"/>
            <a:ext cx="4123410" cy="489635"/>
          </a:xfrm>
          <a:prstGeom prst="bentConnector4">
            <a:avLst>
              <a:gd name="adj1" fmla="val 6"/>
              <a:gd name="adj2" fmla="val 146688"/>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H="1">
            <a:off x="4770437" y="3223534"/>
            <a:ext cx="5760" cy="807128"/>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3398837" y="3259721"/>
            <a:ext cx="3878" cy="770941"/>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970837" y="601662"/>
            <a:ext cx="4191001" cy="3927229"/>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Combine data for computation in head node.</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endParaRPr>
          </a:p>
          <a:p>
            <a:pPr marL="457200" marR="0" lvl="0" indent="-457200" defTabSz="914400" eaLnBrk="1" fontAlgn="auto" latinLnBrk="0" hangingPunct="1">
              <a:lnSpc>
                <a:spcPct val="90000"/>
              </a:lnSpc>
              <a:spcBef>
                <a:spcPts val="0"/>
              </a:spcBef>
              <a:spcAft>
                <a:spcPts val="600"/>
              </a:spcAft>
              <a:buClrTx/>
              <a:buSzTx/>
              <a:buFontTx/>
              <a:buAutoNum type="arabicPeriod"/>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Stream data back from compute node temp tables to head node temp table</a:t>
            </a:r>
          </a:p>
          <a:p>
            <a:pPr marL="457200" marR="0" lvl="0" indent="-457200" defTabSz="914400" eaLnBrk="1" fontAlgn="auto" latinLnBrk="0" hangingPunct="1">
              <a:lnSpc>
                <a:spcPct val="90000"/>
              </a:lnSpc>
              <a:spcBef>
                <a:spcPts val="0"/>
              </a:spcBef>
              <a:spcAft>
                <a:spcPts val="600"/>
              </a:spcAft>
              <a:buClrTx/>
              <a:buSzTx/>
              <a:buFontTx/>
              <a:buAutoNum type="arabicPeriod"/>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Compute aggregates and select filters.</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grpSp>
        <p:nvGrpSpPr>
          <p:cNvPr id="36" name="Group 35"/>
          <p:cNvGrpSpPr/>
          <p:nvPr/>
        </p:nvGrpSpPr>
        <p:grpSpPr>
          <a:xfrm>
            <a:off x="1468900" y="1803213"/>
            <a:ext cx="5237335" cy="2014606"/>
            <a:chOff x="432260" y="1878676"/>
            <a:chExt cx="6301048" cy="2460568"/>
          </a:xfrm>
        </p:grpSpPr>
        <p:grpSp>
          <p:nvGrpSpPr>
            <p:cNvPr id="38" name="Group 37"/>
            <p:cNvGrpSpPr/>
            <p:nvPr/>
          </p:nvGrpSpPr>
          <p:grpSpPr>
            <a:xfrm>
              <a:off x="432260" y="1878676"/>
              <a:ext cx="6301048" cy="2460568"/>
              <a:chOff x="2078569" y="1774388"/>
              <a:chExt cx="7036019" cy="2657438"/>
            </a:xfrm>
            <a:effectLst>
              <a:outerShdw blurRad="63500" sx="102000" sy="102000" algn="ctr" rotWithShape="0">
                <a:prstClr val="black">
                  <a:alpha val="40000"/>
                </a:prstClr>
              </a:outerShdw>
            </a:effectLst>
          </p:grpSpPr>
          <p:grpSp>
            <p:nvGrpSpPr>
              <p:cNvPr id="46" name="Group 45"/>
              <p:cNvGrpSpPr/>
              <p:nvPr/>
            </p:nvGrpSpPr>
            <p:grpSpPr>
              <a:xfrm>
                <a:off x="2078569" y="1774388"/>
                <a:ext cx="1515689" cy="2657438"/>
                <a:chOff x="2078569" y="1812543"/>
                <a:chExt cx="1515689" cy="2657438"/>
              </a:xfrm>
            </p:grpSpPr>
            <p:sp>
              <p:nvSpPr>
                <p:cNvPr id="56" name="Rectangle 55"/>
                <p:cNvSpPr/>
                <p:nvPr/>
              </p:nvSpPr>
              <p:spPr bwMode="auto">
                <a:xfrm>
                  <a:off x="2078569" y="1812543"/>
                  <a:ext cx="1515689" cy="2657438"/>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7" name="Rectangle 56"/>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sp>
              <p:nvSpPr>
                <p:cNvPr id="58" name="Rectangle 57"/>
                <p:cNvSpPr/>
                <p:nvPr/>
              </p:nvSpPr>
              <p:spPr bwMode="auto">
                <a:xfrm>
                  <a:off x="2220463" y="3040640"/>
                  <a:ext cx="1193257" cy="645871"/>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a:t>
                  </a:r>
                  <a:b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b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Engine</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grpSp>
            <p:nvGrpSpPr>
              <p:cNvPr id="47" name="Group 46"/>
              <p:cNvGrpSpPr/>
              <p:nvPr/>
            </p:nvGrpSpPr>
            <p:grpSpPr>
              <a:xfrm>
                <a:off x="7598899" y="1774389"/>
                <a:ext cx="1515689" cy="1921256"/>
                <a:chOff x="2078569" y="1812544"/>
                <a:chExt cx="1515689" cy="1921256"/>
              </a:xfrm>
            </p:grpSpPr>
            <p:sp>
              <p:nvSpPr>
                <p:cNvPr id="54" name="Rectangle 53"/>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 name="Rectangle 54"/>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nvGrpSpPr>
              <p:cNvPr id="48" name="Group 47"/>
              <p:cNvGrpSpPr/>
              <p:nvPr/>
            </p:nvGrpSpPr>
            <p:grpSpPr>
              <a:xfrm>
                <a:off x="3918679" y="1774389"/>
                <a:ext cx="1515689" cy="1921256"/>
                <a:chOff x="2078569" y="1812544"/>
                <a:chExt cx="1515689" cy="1921256"/>
              </a:xfrm>
            </p:grpSpPr>
            <p:sp>
              <p:nvSpPr>
                <p:cNvPr id="52" name="Rectangle 51"/>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 name="Rectangle 52"/>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nvGrpSpPr>
              <p:cNvPr id="49" name="Group 48"/>
              <p:cNvGrpSpPr/>
              <p:nvPr/>
            </p:nvGrpSpPr>
            <p:grpSpPr>
              <a:xfrm>
                <a:off x="5758789" y="1774389"/>
                <a:ext cx="1515689" cy="1921256"/>
                <a:chOff x="2078569" y="1812544"/>
                <a:chExt cx="1515689" cy="1921256"/>
              </a:xfrm>
            </p:grpSpPr>
            <p:sp>
              <p:nvSpPr>
                <p:cNvPr id="50" name="Rectangle 49"/>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1" name="Rectangle 50"/>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sp>
          <p:nvSpPr>
            <p:cNvPr id="39" name="Rectangle 38"/>
            <p:cNvSpPr/>
            <p:nvPr/>
          </p:nvSpPr>
          <p:spPr bwMode="auto">
            <a:xfrm>
              <a:off x="559332" y="367435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40" name="Rectangle 39"/>
            <p:cNvSpPr/>
            <p:nvPr/>
          </p:nvSpPr>
          <p:spPr bwMode="auto">
            <a:xfrm>
              <a:off x="2224530" y="3018690"/>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41" name="Rectangle 40"/>
            <p:cNvSpPr/>
            <p:nvPr/>
          </p:nvSpPr>
          <p:spPr bwMode="auto">
            <a:xfrm>
              <a:off x="3876969" y="301538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42" name="Rectangle 41"/>
            <p:cNvSpPr/>
            <p:nvPr/>
          </p:nvSpPr>
          <p:spPr bwMode="auto">
            <a:xfrm>
              <a:off x="5515777" y="301538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spTree>
    <p:extLst>
      <p:ext uri="{BB962C8B-B14F-4D97-AF65-F5344CB8AC3E}">
        <p14:creationId xmlns:p14="http://schemas.microsoft.com/office/powerpoint/2010/main" val="337822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3688"/>
            <a:ext cx="11889564" cy="917575"/>
          </a:xfrm>
        </p:spPr>
        <p:txBody>
          <a:bodyPr/>
          <a:lstStyle/>
          <a:p>
            <a:r>
              <a:rPr lang="en-US" dirty="0"/>
              <a:t>PolyBase Query Life Cycle</a:t>
            </a:r>
          </a:p>
        </p:txBody>
      </p:sp>
      <p:sp>
        <p:nvSpPr>
          <p:cNvPr id="6" name="Rectangle 5"/>
          <p:cNvSpPr/>
          <p:nvPr/>
        </p:nvSpPr>
        <p:spPr bwMode="auto">
          <a:xfrm>
            <a:off x="1341437" y="5249862"/>
            <a:ext cx="6248401" cy="126523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rPr>
              <a:t>HDFS</a:t>
            </a:r>
          </a:p>
        </p:txBody>
      </p:sp>
      <p:cxnSp>
        <p:nvCxnSpPr>
          <p:cNvPr id="5" name="Straight Arrow Connector 4"/>
          <p:cNvCxnSpPr>
            <a:cxnSpLocks/>
          </p:cNvCxnSpPr>
          <p:nvPr/>
        </p:nvCxnSpPr>
        <p:spPr>
          <a:xfrm flipH="1" flipV="1">
            <a:off x="2027237" y="1211263"/>
            <a:ext cx="5773" cy="591950"/>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970837" y="601662"/>
            <a:ext cx="4191001" cy="367177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Present results and clean up.</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endParaRPr>
          </a:p>
          <a:p>
            <a:pPr marL="457200" marR="0" lvl="0" indent="-457200" defTabSz="914400" eaLnBrk="1" fontAlgn="auto" latinLnBrk="0" hangingPunct="1">
              <a:lnSpc>
                <a:spcPct val="90000"/>
              </a:lnSpc>
              <a:spcBef>
                <a:spcPts val="0"/>
              </a:spcBef>
              <a:spcAft>
                <a:spcPts val="600"/>
              </a:spcAft>
              <a:buClrTx/>
              <a:buSzTx/>
              <a:buFontTx/>
              <a:buAutoNum type="arabicPeriod"/>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Show results to the user.</a:t>
            </a:r>
          </a:p>
          <a:p>
            <a:pPr marL="457200" marR="0" lvl="0" indent="-457200" defTabSz="914400" eaLnBrk="1" fontAlgn="auto" latinLnBrk="0" hangingPunct="1">
              <a:lnSpc>
                <a:spcPct val="90000"/>
              </a:lnSpc>
              <a:spcBef>
                <a:spcPts val="0"/>
              </a:spcBef>
              <a:spcAft>
                <a:spcPts val="600"/>
              </a:spcAft>
              <a:buClrTx/>
              <a:buSzTx/>
              <a:buFontTx/>
              <a:buAutoNum type="arabicPeriod"/>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Delete compute node temp tables</a:t>
            </a:r>
          </a:p>
          <a:p>
            <a:pPr marL="457200" marR="0" lvl="0" indent="-457200" defTabSz="914400" eaLnBrk="1" fontAlgn="auto" latinLnBrk="0" hangingPunct="1">
              <a:lnSpc>
                <a:spcPct val="90000"/>
              </a:lnSpc>
              <a:spcBef>
                <a:spcPts val="0"/>
              </a:spcBef>
              <a:spcAft>
                <a:spcPts val="600"/>
              </a:spcAft>
              <a:buClrTx/>
              <a:buSzTx/>
              <a:buFontTx/>
              <a:buAutoNum type="arabicPeriod"/>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Delete head node temp table.</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grpSp>
        <p:nvGrpSpPr>
          <p:cNvPr id="37" name="Group 36"/>
          <p:cNvGrpSpPr/>
          <p:nvPr/>
        </p:nvGrpSpPr>
        <p:grpSpPr>
          <a:xfrm>
            <a:off x="1468900" y="1803213"/>
            <a:ext cx="5237335" cy="2014606"/>
            <a:chOff x="432260" y="1878676"/>
            <a:chExt cx="6301048" cy="2460568"/>
          </a:xfrm>
        </p:grpSpPr>
        <p:grpSp>
          <p:nvGrpSpPr>
            <p:cNvPr id="38" name="Group 37"/>
            <p:cNvGrpSpPr/>
            <p:nvPr/>
          </p:nvGrpSpPr>
          <p:grpSpPr>
            <a:xfrm>
              <a:off x="432260" y="1878676"/>
              <a:ext cx="6301048" cy="2460568"/>
              <a:chOff x="2078569" y="1774388"/>
              <a:chExt cx="7036019" cy="2657438"/>
            </a:xfrm>
            <a:effectLst>
              <a:outerShdw blurRad="63500" sx="102000" sy="102000" algn="ctr" rotWithShape="0">
                <a:prstClr val="black">
                  <a:alpha val="40000"/>
                </a:prstClr>
              </a:outerShdw>
            </a:effectLst>
          </p:grpSpPr>
          <p:grpSp>
            <p:nvGrpSpPr>
              <p:cNvPr id="46" name="Group 45"/>
              <p:cNvGrpSpPr/>
              <p:nvPr/>
            </p:nvGrpSpPr>
            <p:grpSpPr>
              <a:xfrm>
                <a:off x="2078569" y="1774388"/>
                <a:ext cx="1515689" cy="2657438"/>
                <a:chOff x="2078569" y="1812543"/>
                <a:chExt cx="1515689" cy="2657438"/>
              </a:xfrm>
            </p:grpSpPr>
            <p:sp>
              <p:nvSpPr>
                <p:cNvPr id="56" name="Rectangle 55"/>
                <p:cNvSpPr/>
                <p:nvPr/>
              </p:nvSpPr>
              <p:spPr bwMode="auto">
                <a:xfrm>
                  <a:off x="2078569" y="1812543"/>
                  <a:ext cx="1515689" cy="2657438"/>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7" name="Rectangle 56"/>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sp>
              <p:nvSpPr>
                <p:cNvPr id="58" name="Rectangle 57"/>
                <p:cNvSpPr/>
                <p:nvPr/>
              </p:nvSpPr>
              <p:spPr bwMode="auto">
                <a:xfrm>
                  <a:off x="2220463" y="3040640"/>
                  <a:ext cx="1193257" cy="645871"/>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a:t>
                  </a:r>
                  <a:b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b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Engine</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grpSp>
            <p:nvGrpSpPr>
              <p:cNvPr id="47" name="Group 46"/>
              <p:cNvGrpSpPr/>
              <p:nvPr/>
            </p:nvGrpSpPr>
            <p:grpSpPr>
              <a:xfrm>
                <a:off x="7598899" y="1774389"/>
                <a:ext cx="1515689" cy="1921256"/>
                <a:chOff x="2078569" y="1812544"/>
                <a:chExt cx="1515689" cy="1921256"/>
              </a:xfrm>
            </p:grpSpPr>
            <p:sp>
              <p:nvSpPr>
                <p:cNvPr id="54" name="Rectangle 53"/>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 name="Rectangle 54"/>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nvGrpSpPr>
              <p:cNvPr id="48" name="Group 47"/>
              <p:cNvGrpSpPr/>
              <p:nvPr/>
            </p:nvGrpSpPr>
            <p:grpSpPr>
              <a:xfrm>
                <a:off x="3918679" y="1774389"/>
                <a:ext cx="1515689" cy="1921256"/>
                <a:chOff x="2078569" y="1812544"/>
                <a:chExt cx="1515689" cy="1921256"/>
              </a:xfrm>
            </p:grpSpPr>
            <p:sp>
              <p:nvSpPr>
                <p:cNvPr id="52" name="Rectangle 51"/>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 name="Rectangle 52"/>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nvGrpSpPr>
              <p:cNvPr id="49" name="Group 48"/>
              <p:cNvGrpSpPr/>
              <p:nvPr/>
            </p:nvGrpSpPr>
            <p:grpSpPr>
              <a:xfrm>
                <a:off x="5758789" y="1774389"/>
                <a:ext cx="1515689" cy="1921256"/>
                <a:chOff x="2078569" y="1812544"/>
                <a:chExt cx="1515689" cy="1921256"/>
              </a:xfrm>
            </p:grpSpPr>
            <p:sp>
              <p:nvSpPr>
                <p:cNvPr id="50" name="Rectangle 49"/>
                <p:cNvSpPr/>
                <p:nvPr/>
              </p:nvSpPr>
              <p:spPr bwMode="auto">
                <a:xfrm>
                  <a:off x="2078569" y="1812544"/>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7" tIns="46623" rIns="46623" bIns="9324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1" name="Rectangle 50"/>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204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SQL16</a:t>
                  </a:r>
                </a:p>
              </p:txBody>
            </p:sp>
          </p:grpSp>
        </p:grpSp>
        <p:sp>
          <p:nvSpPr>
            <p:cNvPr id="39" name="Rectangle 38"/>
            <p:cNvSpPr/>
            <p:nvPr/>
          </p:nvSpPr>
          <p:spPr bwMode="auto">
            <a:xfrm>
              <a:off x="559332" y="367435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40" name="Rectangle 39"/>
            <p:cNvSpPr/>
            <p:nvPr/>
          </p:nvSpPr>
          <p:spPr bwMode="auto">
            <a:xfrm>
              <a:off x="2224530" y="3018690"/>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41" name="Rectangle 40"/>
            <p:cNvSpPr/>
            <p:nvPr/>
          </p:nvSpPr>
          <p:spPr bwMode="auto">
            <a:xfrm>
              <a:off x="3876969" y="301538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42" name="Rectangle 41"/>
            <p:cNvSpPr/>
            <p:nvPr/>
          </p:nvSpPr>
          <p:spPr bwMode="auto">
            <a:xfrm>
              <a:off x="5515777" y="3015383"/>
              <a:ext cx="1068612" cy="598023"/>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4983" tIns="34983" rIns="34983" bIns="349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69936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PolyBaseDMS</a:t>
              </a:r>
              <a:endParaRPr kumimoji="0" lang="en-US" sz="1000" b="0" i="0" u="none" strike="noStrike" kern="1200" cap="none" spc="-76"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spTree>
    <p:extLst>
      <p:ext uri="{BB962C8B-B14F-4D97-AF65-F5344CB8AC3E}">
        <p14:creationId xmlns:p14="http://schemas.microsoft.com/office/powerpoint/2010/main" val="203198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p:cNvGrpSpPr/>
          <p:nvPr/>
        </p:nvGrpSpPr>
        <p:grpSpPr>
          <a:xfrm>
            <a:off x="2342883" y="3989743"/>
            <a:ext cx="8772501" cy="2682023"/>
            <a:chOff x="365502" y="3636405"/>
            <a:chExt cx="8602494" cy="2630046"/>
          </a:xfrm>
          <a:effectLst/>
        </p:grpSpPr>
        <p:sp>
          <p:nvSpPr>
            <p:cNvPr id="109" name="Rectangle 108"/>
            <p:cNvSpPr/>
            <p:nvPr/>
          </p:nvSpPr>
          <p:spPr bwMode="auto">
            <a:xfrm>
              <a:off x="538554" y="3727847"/>
              <a:ext cx="1222581" cy="1223396"/>
            </a:xfrm>
            <a:prstGeom prst="rect">
              <a:avLst/>
            </a:prstGeom>
            <a:solidFill>
              <a:srgbClr val="8CC6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1" tIns="34981" rIns="34981" bIns="34981" numCol="1" spcCol="0" rtlCol="0" fromWordArt="0" anchor="ctr" anchorCtr="0" forceAA="0" compatLnSpc="1">
              <a:prstTxWarp prst="textNoShape">
                <a:avLst/>
              </a:prstTxWarp>
              <a:noAutofit/>
            </a:bodyPr>
            <a:lstStyle/>
            <a:p>
              <a:pPr marL="0" marR="0" lvl="0" indent="0" algn="ctr" defTabSz="699379" eaLnBrk="1" fontAlgn="base" latinLnBrk="0" hangingPunct="1">
                <a:lnSpc>
                  <a:spcPct val="100000"/>
                </a:lnSpc>
                <a:spcBef>
                  <a:spcPct val="0"/>
                </a:spcBef>
                <a:spcAft>
                  <a:spcPct val="0"/>
                </a:spcAft>
                <a:buClrTx/>
                <a:buSzTx/>
                <a:buFontTx/>
                <a:buNone/>
                <a:tabLst/>
                <a:defRPr/>
              </a:pPr>
              <a:r>
                <a:rPr kumimoji="0" lang="en-US" sz="1836" b="0" i="0" u="none" strike="noStrike" kern="0" cap="none" spc="-76" normalizeH="0" baseline="0" noProof="0" dirty="0" err="1">
                  <a:ln>
                    <a:noFill/>
                  </a:ln>
                  <a:solidFill>
                    <a:schemeClr val="bg1"/>
                  </a:solidFill>
                  <a:effectLst/>
                  <a:uLnTx/>
                  <a:uFillTx/>
                  <a:ea typeface="Segoe UI" pitchFamily="34" charset="0"/>
                  <a:cs typeface="Segoe UI" pitchFamily="34" charset="0"/>
                </a:rPr>
                <a:t>Namenode</a:t>
              </a:r>
              <a:endParaRPr kumimoji="0" lang="en-US" sz="1836" b="0" i="0" u="none" strike="noStrike" kern="0" cap="none" spc="-76" normalizeH="0" baseline="0" noProof="0" dirty="0">
                <a:ln>
                  <a:noFill/>
                </a:ln>
                <a:solidFill>
                  <a:schemeClr val="bg1"/>
                </a:solidFill>
                <a:effectLst/>
                <a:uLnTx/>
                <a:uFillTx/>
                <a:ea typeface="Segoe UI" pitchFamily="34" charset="0"/>
                <a:cs typeface="Segoe UI" pitchFamily="34" charset="0"/>
              </a:endParaRPr>
            </a:p>
            <a:p>
              <a:pPr marL="0" marR="0" lvl="0" indent="0" algn="ctr" defTabSz="699379" eaLnBrk="1" fontAlgn="base" latinLnBrk="0" hangingPunct="1">
                <a:lnSpc>
                  <a:spcPct val="100000"/>
                </a:lnSpc>
                <a:spcBef>
                  <a:spcPct val="0"/>
                </a:spcBef>
                <a:spcAft>
                  <a:spcPct val="0"/>
                </a:spcAft>
                <a:buClrTx/>
                <a:buSzTx/>
                <a:buFontTx/>
                <a:buNone/>
                <a:tabLst/>
                <a:defRPr/>
              </a:pPr>
              <a:r>
                <a:rPr kumimoji="0" lang="en-US" sz="1836" b="0" i="0" u="none" strike="noStrike" kern="0" cap="none" spc="-76" normalizeH="0" baseline="0" noProof="0" dirty="0">
                  <a:ln>
                    <a:noFill/>
                  </a:ln>
                  <a:solidFill>
                    <a:schemeClr val="bg1"/>
                  </a:solidFill>
                  <a:effectLst/>
                  <a:uLnTx/>
                  <a:uFillTx/>
                  <a:ea typeface="Segoe UI" pitchFamily="34" charset="0"/>
                  <a:cs typeface="Segoe UI" pitchFamily="34" charset="0"/>
                </a:rPr>
                <a:t>(HDFS)</a:t>
              </a:r>
            </a:p>
          </p:txBody>
        </p:sp>
        <p:grpSp>
          <p:nvGrpSpPr>
            <p:cNvPr id="112" name="Group 111"/>
            <p:cNvGrpSpPr/>
            <p:nvPr/>
          </p:nvGrpSpPr>
          <p:grpSpPr>
            <a:xfrm>
              <a:off x="365502" y="3636405"/>
              <a:ext cx="6999181" cy="2630046"/>
              <a:chOff x="228600" y="609598"/>
              <a:chExt cx="6085138" cy="2958796"/>
            </a:xfrm>
          </p:grpSpPr>
          <p:cxnSp>
            <p:nvCxnSpPr>
              <p:cNvPr id="167" name="Straight Connector 166"/>
              <p:cNvCxnSpPr/>
              <p:nvPr/>
            </p:nvCxnSpPr>
            <p:spPr>
              <a:xfrm>
                <a:off x="228600" y="609598"/>
                <a:ext cx="0" cy="2568493"/>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228600" y="3259633"/>
                <a:ext cx="1943100" cy="0"/>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171700" y="3320787"/>
                <a:ext cx="0" cy="244618"/>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2167130" y="3527972"/>
                <a:ext cx="4146608" cy="40422"/>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6268275" y="919414"/>
                <a:ext cx="0" cy="2570636"/>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2209802" y="874943"/>
                <a:ext cx="4058473" cy="39457"/>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a:off x="228600" y="609600"/>
                <a:ext cx="1984248" cy="0"/>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2209800" y="609600"/>
                <a:ext cx="0" cy="301752"/>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sp>
          <p:nvSpPr>
            <p:cNvPr id="119" name="TextBox 118"/>
            <p:cNvSpPr txBox="1"/>
            <p:nvPr/>
          </p:nvSpPr>
          <p:spPr>
            <a:xfrm>
              <a:off x="7829913" y="4447256"/>
              <a:ext cx="1138083" cy="738810"/>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48" b="0" i="0" u="none" strike="noStrike" kern="0" cap="none" spc="0" normalizeH="0" baseline="0" noProof="0" dirty="0">
                  <a:ln>
                    <a:noFill/>
                  </a:ln>
                  <a:solidFill>
                    <a:sysClr val="windowText" lastClr="000000"/>
                  </a:solidFill>
                  <a:effectLst/>
                  <a:uLnTx/>
                  <a:uFillTx/>
                  <a:latin typeface="Segoe UI Light" pitchFamily="34" charset="0"/>
                </a:rPr>
                <a:t>Hadoop </a:t>
              </a:r>
              <a:br>
                <a:rPr kumimoji="0" lang="en-US" sz="2448" b="0" i="0" u="none" strike="noStrike" kern="0" cap="none" spc="0" normalizeH="0" baseline="0" noProof="0" dirty="0">
                  <a:ln>
                    <a:noFill/>
                  </a:ln>
                  <a:solidFill>
                    <a:sysClr val="windowText" lastClr="000000"/>
                  </a:solidFill>
                  <a:effectLst/>
                  <a:uLnTx/>
                  <a:uFillTx/>
                  <a:latin typeface="Segoe UI Light" pitchFamily="34" charset="0"/>
                </a:rPr>
              </a:br>
              <a:r>
                <a:rPr kumimoji="0" lang="en-US" sz="2448" b="0" i="0" u="none" strike="noStrike" kern="0" cap="none" spc="0" normalizeH="0" baseline="0" noProof="0" dirty="0">
                  <a:ln>
                    <a:noFill/>
                  </a:ln>
                  <a:solidFill>
                    <a:sysClr val="windowText" lastClr="000000"/>
                  </a:solidFill>
                  <a:effectLst/>
                  <a:uLnTx/>
                  <a:uFillTx/>
                  <a:latin typeface="Segoe UI Light" pitchFamily="34" charset="0"/>
                </a:rPr>
                <a:t>Cluster</a:t>
              </a:r>
            </a:p>
          </p:txBody>
        </p:sp>
        <p:grpSp>
          <p:nvGrpSpPr>
            <p:cNvPr id="120" name="Group 119"/>
            <p:cNvGrpSpPr/>
            <p:nvPr/>
          </p:nvGrpSpPr>
          <p:grpSpPr>
            <a:xfrm>
              <a:off x="1953105" y="4181795"/>
              <a:ext cx="5084607" cy="1571677"/>
              <a:chOff x="1836275" y="4036257"/>
              <a:chExt cx="5084607" cy="1571677"/>
            </a:xfrm>
          </p:grpSpPr>
          <p:grpSp>
            <p:nvGrpSpPr>
              <p:cNvPr id="121" name="Group 120"/>
              <p:cNvGrpSpPr/>
              <p:nvPr/>
            </p:nvGrpSpPr>
            <p:grpSpPr>
              <a:xfrm>
                <a:off x="3199635" y="4036257"/>
                <a:ext cx="966433" cy="1571677"/>
                <a:chOff x="2653729" y="4029626"/>
                <a:chExt cx="1066800" cy="1584823"/>
              </a:xfrm>
            </p:grpSpPr>
            <p:sp>
              <p:nvSpPr>
                <p:cNvPr id="163" name="Rectangle 162"/>
                <p:cNvSpPr/>
                <p:nvPr/>
              </p:nvSpPr>
              <p:spPr bwMode="auto">
                <a:xfrm>
                  <a:off x="2653729" y="4029626"/>
                  <a:ext cx="1066800" cy="535364"/>
                </a:xfrm>
                <a:prstGeom prst="rect">
                  <a:avLst/>
                </a:prstGeom>
                <a:solidFill>
                  <a:schemeClr val="accent3">
                    <a:lumMod val="7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1" tIns="34981" rIns="34981" bIns="34981" numCol="1" spcCol="0" rtlCol="0" fromWordArt="0" anchor="ctr" anchorCtr="0" forceAA="0" compatLnSpc="1">
                  <a:prstTxWarp prst="textNoShape">
                    <a:avLst/>
                  </a:prstTxWarp>
                  <a:noAutofit/>
                </a:bodyPr>
                <a:lstStyle/>
                <a:p>
                  <a:pPr marL="0" marR="0" lvl="0" indent="0" algn="ctr" defTabSz="699379" eaLnBrk="1" fontAlgn="base" latinLnBrk="0" hangingPunct="1">
                    <a:lnSpc>
                      <a:spcPct val="100000"/>
                    </a:lnSpc>
                    <a:spcBef>
                      <a:spcPct val="0"/>
                    </a:spcBef>
                    <a:spcAft>
                      <a:spcPct val="0"/>
                    </a:spcAft>
                    <a:buClrTx/>
                    <a:buSzTx/>
                    <a:buFontTx/>
                    <a:buNone/>
                    <a:tabLst/>
                    <a:defRPr/>
                  </a:pPr>
                  <a:r>
                    <a:rPr kumimoji="0" lang="en-US" sz="1530" b="0" i="0" u="none" strike="noStrike" kern="0" cap="none" spc="-76"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Data Node</a:t>
                  </a:r>
                </a:p>
              </p:txBody>
            </p:sp>
            <p:grpSp>
              <p:nvGrpSpPr>
                <p:cNvPr id="164" name="Group 163"/>
                <p:cNvGrpSpPr/>
                <p:nvPr/>
              </p:nvGrpSpPr>
              <p:grpSpPr>
                <a:xfrm>
                  <a:off x="2776703" y="4509771"/>
                  <a:ext cx="820851" cy="1104678"/>
                  <a:chOff x="2732924" y="2455259"/>
                  <a:chExt cx="820851" cy="771600"/>
                </a:xfrm>
              </p:grpSpPr>
              <p:sp>
                <p:nvSpPr>
                  <p:cNvPr id="165" name="Flowchart: Magnetic Disk 164"/>
                  <p:cNvSpPr/>
                  <p:nvPr/>
                </p:nvSpPr>
                <p:spPr bwMode="auto">
                  <a:xfrm>
                    <a:off x="2732924" y="2616283"/>
                    <a:ext cx="820851" cy="610576"/>
                  </a:xfrm>
                  <a:prstGeom prst="flowChartMagneticDisk">
                    <a:avLst/>
                  </a:prstGeom>
                  <a:solidFill>
                    <a:srgbClr val="05F170"/>
                  </a:solidFill>
                  <a:ln>
                    <a:solidFill>
                      <a:schemeClr val="bg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9936" tIns="34969" rIns="34969" bIns="69936" numCol="1" spcCol="0" rtlCol="0" fromWordArt="0" anchor="t" anchorCtr="0" forceAA="0" compatLnSpc="1">
                    <a:prstTxWarp prst="textNoShape">
                      <a:avLst/>
                    </a:prstTxWarp>
                    <a:noAutofit/>
                  </a:bodyPr>
                  <a:lstStyle/>
                  <a:p>
                    <a:pPr marL="0" marR="0" lvl="0" indent="0" algn="ctr" defTabSz="699100" eaLnBrk="1" fontAlgn="base" latinLnBrk="0" hangingPunct="1">
                      <a:lnSpc>
                        <a:spcPct val="100000"/>
                      </a:lnSpc>
                      <a:spcBef>
                        <a:spcPct val="0"/>
                      </a:spcBef>
                      <a:spcAft>
                        <a:spcPct val="0"/>
                      </a:spcAft>
                      <a:buClrTx/>
                      <a:buSzTx/>
                      <a:buFontTx/>
                      <a:buNone/>
                      <a:tabLst/>
                      <a:defRPr/>
                    </a:pPr>
                    <a: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t>File</a:t>
                    </a:r>
                    <a:b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br>
                    <a: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t>System</a:t>
                    </a:r>
                  </a:p>
                </p:txBody>
              </p:sp>
              <p:cxnSp>
                <p:nvCxnSpPr>
                  <p:cNvPr id="166" name="Straight Arrow Connector 165"/>
                  <p:cNvCxnSpPr/>
                  <p:nvPr/>
                </p:nvCxnSpPr>
                <p:spPr>
                  <a:xfrm flipV="1">
                    <a:off x="3169852" y="2455259"/>
                    <a:ext cx="0" cy="264137"/>
                  </a:xfrm>
                  <a:prstGeom prst="straightConnector1">
                    <a:avLst/>
                  </a:prstGeom>
                  <a:ln w="28575">
                    <a:solidFill>
                      <a:srgbClr val="CC0000"/>
                    </a:solidFill>
                    <a:headEnd type="triangle" w="lg" len="med"/>
                    <a:tailEnd type="triangle"/>
                  </a:ln>
                </p:spPr>
                <p:style>
                  <a:lnRef idx="1">
                    <a:schemeClr val="accent1"/>
                  </a:lnRef>
                  <a:fillRef idx="0">
                    <a:schemeClr val="accent1"/>
                  </a:fillRef>
                  <a:effectRef idx="0">
                    <a:schemeClr val="accent1"/>
                  </a:effectRef>
                  <a:fontRef idx="minor">
                    <a:schemeClr val="tx1"/>
                  </a:fontRef>
                </p:style>
              </p:cxnSp>
            </p:grpSp>
          </p:grpSp>
          <p:grpSp>
            <p:nvGrpSpPr>
              <p:cNvPr id="122" name="Group 121"/>
              <p:cNvGrpSpPr/>
              <p:nvPr/>
            </p:nvGrpSpPr>
            <p:grpSpPr>
              <a:xfrm>
                <a:off x="1836275" y="4036257"/>
                <a:ext cx="966433" cy="1571677"/>
                <a:chOff x="2331185" y="4029626"/>
                <a:chExt cx="1066800" cy="1584823"/>
              </a:xfrm>
            </p:grpSpPr>
            <p:sp>
              <p:nvSpPr>
                <p:cNvPr id="156" name="Rectangle 155"/>
                <p:cNvSpPr/>
                <p:nvPr/>
              </p:nvSpPr>
              <p:spPr bwMode="auto">
                <a:xfrm>
                  <a:off x="2331185" y="4029626"/>
                  <a:ext cx="1066800" cy="535364"/>
                </a:xfrm>
                <a:prstGeom prst="rect">
                  <a:avLst/>
                </a:prstGeom>
                <a:solidFill>
                  <a:schemeClr val="accent3">
                    <a:lumMod val="7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1" tIns="34981" rIns="34981" bIns="34981" numCol="1" spcCol="0" rtlCol="0" fromWordArt="0" anchor="ctr" anchorCtr="0" forceAA="0" compatLnSpc="1">
                  <a:prstTxWarp prst="textNoShape">
                    <a:avLst/>
                  </a:prstTxWarp>
                  <a:noAutofit/>
                </a:bodyPr>
                <a:lstStyle/>
                <a:p>
                  <a:pPr marL="0" marR="0" lvl="0" indent="0" algn="ctr" defTabSz="699379" eaLnBrk="1" fontAlgn="base" latinLnBrk="0" hangingPunct="1">
                    <a:lnSpc>
                      <a:spcPct val="100000"/>
                    </a:lnSpc>
                    <a:spcBef>
                      <a:spcPct val="0"/>
                    </a:spcBef>
                    <a:spcAft>
                      <a:spcPct val="0"/>
                    </a:spcAft>
                    <a:buClrTx/>
                    <a:buSzTx/>
                    <a:buFontTx/>
                    <a:buNone/>
                    <a:tabLst/>
                    <a:defRPr/>
                  </a:pPr>
                  <a:r>
                    <a:rPr kumimoji="0" lang="en-US" sz="1530" b="0" i="0" u="none" strike="noStrike" kern="0" cap="none" spc="-76"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Data Node</a:t>
                  </a:r>
                </a:p>
              </p:txBody>
            </p:sp>
            <p:grpSp>
              <p:nvGrpSpPr>
                <p:cNvPr id="157" name="Group 156"/>
                <p:cNvGrpSpPr/>
                <p:nvPr/>
              </p:nvGrpSpPr>
              <p:grpSpPr>
                <a:xfrm>
                  <a:off x="2454159" y="4509771"/>
                  <a:ext cx="820851" cy="1104678"/>
                  <a:chOff x="2410380" y="2455259"/>
                  <a:chExt cx="820851" cy="771600"/>
                </a:xfrm>
              </p:grpSpPr>
              <p:sp>
                <p:nvSpPr>
                  <p:cNvPr id="158" name="Flowchart: Magnetic Disk 157"/>
                  <p:cNvSpPr/>
                  <p:nvPr/>
                </p:nvSpPr>
                <p:spPr bwMode="auto">
                  <a:xfrm>
                    <a:off x="2410380" y="2616283"/>
                    <a:ext cx="820851" cy="610576"/>
                  </a:xfrm>
                  <a:prstGeom prst="flowChartMagneticDisk">
                    <a:avLst/>
                  </a:prstGeom>
                  <a:solidFill>
                    <a:srgbClr val="05F170"/>
                  </a:solidFill>
                  <a:ln>
                    <a:solidFill>
                      <a:schemeClr val="bg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9936" tIns="34969" rIns="34969" bIns="69936" numCol="1" spcCol="0" rtlCol="0" fromWordArt="0" anchor="t" anchorCtr="0" forceAA="0" compatLnSpc="1">
                    <a:prstTxWarp prst="textNoShape">
                      <a:avLst/>
                    </a:prstTxWarp>
                    <a:noAutofit/>
                  </a:bodyPr>
                  <a:lstStyle/>
                  <a:p>
                    <a:pPr marL="0" marR="0" lvl="0" indent="0" algn="ctr" defTabSz="699100" eaLnBrk="1" fontAlgn="base" latinLnBrk="0" hangingPunct="1">
                      <a:lnSpc>
                        <a:spcPct val="100000"/>
                      </a:lnSpc>
                      <a:spcBef>
                        <a:spcPct val="0"/>
                      </a:spcBef>
                      <a:spcAft>
                        <a:spcPct val="0"/>
                      </a:spcAft>
                      <a:buClrTx/>
                      <a:buSzTx/>
                      <a:buFontTx/>
                      <a:buNone/>
                      <a:tabLst/>
                      <a:defRPr/>
                    </a:pPr>
                    <a: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t>File</a:t>
                    </a:r>
                    <a:b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br>
                    <a: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t>System</a:t>
                    </a:r>
                  </a:p>
                </p:txBody>
              </p:sp>
              <p:cxnSp>
                <p:nvCxnSpPr>
                  <p:cNvPr id="162" name="Straight Arrow Connector 161"/>
                  <p:cNvCxnSpPr/>
                  <p:nvPr/>
                </p:nvCxnSpPr>
                <p:spPr>
                  <a:xfrm flipV="1">
                    <a:off x="2847308" y="2455259"/>
                    <a:ext cx="0" cy="264137"/>
                  </a:xfrm>
                  <a:prstGeom prst="straightConnector1">
                    <a:avLst/>
                  </a:prstGeom>
                  <a:ln w="28575">
                    <a:solidFill>
                      <a:srgbClr val="CC0000"/>
                    </a:solidFill>
                    <a:headEnd type="triangle" w="lg" len="med"/>
                    <a:tailEnd type="triangle"/>
                  </a:ln>
                </p:spPr>
                <p:style>
                  <a:lnRef idx="1">
                    <a:schemeClr val="accent1"/>
                  </a:lnRef>
                  <a:fillRef idx="0">
                    <a:schemeClr val="accent1"/>
                  </a:fillRef>
                  <a:effectRef idx="0">
                    <a:schemeClr val="accent1"/>
                  </a:effectRef>
                  <a:fontRef idx="minor">
                    <a:schemeClr val="tx1"/>
                  </a:fontRef>
                </p:style>
              </p:cxnSp>
            </p:grpSp>
          </p:grpSp>
          <p:grpSp>
            <p:nvGrpSpPr>
              <p:cNvPr id="123" name="Group 122"/>
              <p:cNvGrpSpPr/>
              <p:nvPr/>
            </p:nvGrpSpPr>
            <p:grpSpPr>
              <a:xfrm>
                <a:off x="5954449" y="4036257"/>
                <a:ext cx="966433" cy="1564137"/>
                <a:chOff x="3329840" y="4029626"/>
                <a:chExt cx="1066800" cy="1577220"/>
              </a:xfrm>
            </p:grpSpPr>
            <p:sp>
              <p:nvSpPr>
                <p:cNvPr id="152" name="Rectangle 151"/>
                <p:cNvSpPr/>
                <p:nvPr/>
              </p:nvSpPr>
              <p:spPr bwMode="auto">
                <a:xfrm>
                  <a:off x="3329840" y="4029626"/>
                  <a:ext cx="1066800" cy="535364"/>
                </a:xfrm>
                <a:prstGeom prst="rect">
                  <a:avLst/>
                </a:prstGeom>
                <a:solidFill>
                  <a:schemeClr val="accent3">
                    <a:lumMod val="7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1" tIns="34981" rIns="34981" bIns="34981" numCol="1" spcCol="0" rtlCol="0" fromWordArt="0" anchor="ctr" anchorCtr="0" forceAA="0" compatLnSpc="1">
                  <a:prstTxWarp prst="textNoShape">
                    <a:avLst/>
                  </a:prstTxWarp>
                  <a:noAutofit/>
                </a:bodyPr>
                <a:lstStyle/>
                <a:p>
                  <a:pPr marL="0" marR="0" lvl="0" indent="0" algn="ctr" defTabSz="699379" eaLnBrk="1" fontAlgn="base" latinLnBrk="0" hangingPunct="1">
                    <a:lnSpc>
                      <a:spcPct val="100000"/>
                    </a:lnSpc>
                    <a:spcBef>
                      <a:spcPct val="0"/>
                    </a:spcBef>
                    <a:spcAft>
                      <a:spcPct val="0"/>
                    </a:spcAft>
                    <a:buClrTx/>
                    <a:buSzTx/>
                    <a:buFontTx/>
                    <a:buNone/>
                    <a:tabLst/>
                    <a:defRPr/>
                  </a:pPr>
                  <a:r>
                    <a:rPr kumimoji="0" lang="en-US" sz="1530" b="0" i="0" u="none" strike="noStrike" kern="0" cap="none" spc="-76"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Data Node</a:t>
                  </a:r>
                </a:p>
              </p:txBody>
            </p:sp>
            <p:grpSp>
              <p:nvGrpSpPr>
                <p:cNvPr id="153" name="Group 152"/>
                <p:cNvGrpSpPr/>
                <p:nvPr/>
              </p:nvGrpSpPr>
              <p:grpSpPr>
                <a:xfrm>
                  <a:off x="3452814" y="4509768"/>
                  <a:ext cx="820851" cy="1097078"/>
                  <a:chOff x="3409035" y="2455259"/>
                  <a:chExt cx="820851" cy="766292"/>
                </a:xfrm>
              </p:grpSpPr>
              <p:sp>
                <p:nvSpPr>
                  <p:cNvPr id="154" name="Flowchart: Magnetic Disk 153"/>
                  <p:cNvSpPr/>
                  <p:nvPr/>
                </p:nvSpPr>
                <p:spPr bwMode="auto">
                  <a:xfrm>
                    <a:off x="3409035" y="2616283"/>
                    <a:ext cx="820851" cy="605268"/>
                  </a:xfrm>
                  <a:prstGeom prst="flowChartMagneticDisk">
                    <a:avLst/>
                  </a:prstGeom>
                  <a:solidFill>
                    <a:srgbClr val="05F170"/>
                  </a:solidFill>
                  <a:ln>
                    <a:solidFill>
                      <a:schemeClr val="bg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9936" tIns="34969" rIns="34969" bIns="69936" numCol="1" spcCol="0" rtlCol="0" fromWordArt="0" anchor="t" anchorCtr="0" forceAA="0" compatLnSpc="1">
                    <a:prstTxWarp prst="textNoShape">
                      <a:avLst/>
                    </a:prstTxWarp>
                    <a:noAutofit/>
                  </a:bodyPr>
                  <a:lstStyle/>
                  <a:p>
                    <a:pPr marL="0" marR="0" lvl="0" indent="0" algn="ctr" defTabSz="699100" eaLnBrk="1" fontAlgn="base" latinLnBrk="0" hangingPunct="1">
                      <a:lnSpc>
                        <a:spcPct val="100000"/>
                      </a:lnSpc>
                      <a:spcBef>
                        <a:spcPct val="0"/>
                      </a:spcBef>
                      <a:spcAft>
                        <a:spcPct val="0"/>
                      </a:spcAft>
                      <a:buClrTx/>
                      <a:buSzTx/>
                      <a:buFontTx/>
                      <a:buNone/>
                      <a:tabLst/>
                      <a:defRPr/>
                    </a:pPr>
                    <a: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t>File</a:t>
                    </a:r>
                    <a:b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br>
                    <a: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t>System</a:t>
                    </a:r>
                  </a:p>
                </p:txBody>
              </p:sp>
              <p:cxnSp>
                <p:nvCxnSpPr>
                  <p:cNvPr id="155" name="Straight Arrow Connector 154"/>
                  <p:cNvCxnSpPr/>
                  <p:nvPr/>
                </p:nvCxnSpPr>
                <p:spPr>
                  <a:xfrm flipV="1">
                    <a:off x="3845963" y="2455259"/>
                    <a:ext cx="0" cy="264137"/>
                  </a:xfrm>
                  <a:prstGeom prst="straightConnector1">
                    <a:avLst/>
                  </a:prstGeom>
                  <a:ln w="28575">
                    <a:solidFill>
                      <a:srgbClr val="CC0000"/>
                    </a:solidFill>
                    <a:headEnd type="triangle" w="lg" len="med"/>
                    <a:tailEnd type="triangle"/>
                  </a:ln>
                </p:spPr>
                <p:style>
                  <a:lnRef idx="1">
                    <a:schemeClr val="accent1"/>
                  </a:lnRef>
                  <a:fillRef idx="0">
                    <a:schemeClr val="accent1"/>
                  </a:fillRef>
                  <a:effectRef idx="0">
                    <a:schemeClr val="accent1"/>
                  </a:effectRef>
                  <a:fontRef idx="minor">
                    <a:schemeClr val="tx1"/>
                  </a:fontRef>
                </p:style>
              </p:cxnSp>
            </p:grpSp>
          </p:grpSp>
          <p:grpSp>
            <p:nvGrpSpPr>
              <p:cNvPr id="124" name="Group 123"/>
              <p:cNvGrpSpPr/>
              <p:nvPr/>
            </p:nvGrpSpPr>
            <p:grpSpPr>
              <a:xfrm>
                <a:off x="4591632" y="4036257"/>
                <a:ext cx="966436" cy="1564141"/>
                <a:chOff x="3007901" y="4029626"/>
                <a:chExt cx="1066805" cy="1577224"/>
              </a:xfrm>
            </p:grpSpPr>
            <p:grpSp>
              <p:nvGrpSpPr>
                <p:cNvPr id="149" name="Group 148"/>
                <p:cNvGrpSpPr/>
                <p:nvPr/>
              </p:nvGrpSpPr>
              <p:grpSpPr>
                <a:xfrm>
                  <a:off x="3130876" y="4509770"/>
                  <a:ext cx="820853" cy="1097080"/>
                  <a:chOff x="3087097" y="2455259"/>
                  <a:chExt cx="820853" cy="766293"/>
                </a:xfrm>
              </p:grpSpPr>
              <p:sp>
                <p:nvSpPr>
                  <p:cNvPr id="253" name="Flowchart: Magnetic Disk 252"/>
                  <p:cNvSpPr/>
                  <p:nvPr/>
                </p:nvSpPr>
                <p:spPr bwMode="auto">
                  <a:xfrm>
                    <a:off x="3087097" y="2616283"/>
                    <a:ext cx="820853" cy="605269"/>
                  </a:xfrm>
                  <a:prstGeom prst="flowChartMagneticDisk">
                    <a:avLst/>
                  </a:prstGeom>
                  <a:solidFill>
                    <a:srgbClr val="05F170"/>
                  </a:solidFill>
                  <a:ln>
                    <a:solidFill>
                      <a:schemeClr val="bg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9936" tIns="34969" rIns="34969" bIns="69936" numCol="1" spcCol="0" rtlCol="0" fromWordArt="0" anchor="t" anchorCtr="0" forceAA="0" compatLnSpc="1">
                    <a:prstTxWarp prst="textNoShape">
                      <a:avLst/>
                    </a:prstTxWarp>
                    <a:noAutofit/>
                  </a:bodyPr>
                  <a:lstStyle/>
                  <a:p>
                    <a:pPr marL="0" marR="0" lvl="0" indent="0" algn="ctr" defTabSz="699100" eaLnBrk="1" fontAlgn="base" latinLnBrk="0" hangingPunct="1">
                      <a:lnSpc>
                        <a:spcPct val="100000"/>
                      </a:lnSpc>
                      <a:spcBef>
                        <a:spcPct val="0"/>
                      </a:spcBef>
                      <a:spcAft>
                        <a:spcPct val="0"/>
                      </a:spcAft>
                      <a:buClrTx/>
                      <a:buSzTx/>
                      <a:buFontTx/>
                      <a:buNone/>
                      <a:tabLst/>
                      <a:defRPr/>
                    </a:pPr>
                    <a: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t>File</a:t>
                    </a:r>
                    <a:b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br>
                    <a:r>
                      <a:rPr kumimoji="0" lang="en-US" sz="1360" b="0" i="0" u="none" strike="noStrike" kern="0" cap="none" spc="-38" normalizeH="0" baseline="0" noProof="0" dirty="0">
                        <a:ln>
                          <a:noFill/>
                        </a:ln>
                        <a:solidFill>
                          <a:schemeClr val="bg1"/>
                        </a:solidFill>
                        <a:effectLst/>
                        <a:uLnTx/>
                        <a:uFillTx/>
                        <a:latin typeface="Segoe UI" pitchFamily="34" charset="0"/>
                        <a:ea typeface="Segoe UI" pitchFamily="34" charset="0"/>
                        <a:cs typeface="Segoe UI" pitchFamily="34" charset="0"/>
                      </a:rPr>
                      <a:t>System</a:t>
                    </a:r>
                  </a:p>
                </p:txBody>
              </p:sp>
              <p:cxnSp>
                <p:nvCxnSpPr>
                  <p:cNvPr id="254" name="Straight Arrow Connector 253"/>
                  <p:cNvCxnSpPr/>
                  <p:nvPr/>
                </p:nvCxnSpPr>
                <p:spPr>
                  <a:xfrm flipV="1">
                    <a:off x="3524025" y="2455259"/>
                    <a:ext cx="0" cy="264137"/>
                  </a:xfrm>
                  <a:prstGeom prst="straightConnector1">
                    <a:avLst/>
                  </a:prstGeom>
                  <a:ln w="28575">
                    <a:solidFill>
                      <a:srgbClr val="CC0000"/>
                    </a:solidFill>
                    <a:headEnd type="triangle" w="lg" len="med"/>
                    <a:tailEnd type="triangle"/>
                  </a:ln>
                </p:spPr>
                <p:style>
                  <a:lnRef idx="1">
                    <a:schemeClr val="accent1"/>
                  </a:lnRef>
                  <a:fillRef idx="0">
                    <a:schemeClr val="accent1"/>
                  </a:fillRef>
                  <a:effectRef idx="0">
                    <a:schemeClr val="accent1"/>
                  </a:effectRef>
                  <a:fontRef idx="minor">
                    <a:schemeClr val="tx1"/>
                  </a:fontRef>
                </p:style>
              </p:cxnSp>
            </p:grpSp>
            <p:sp>
              <p:nvSpPr>
                <p:cNvPr id="252" name="Rectangle 251"/>
                <p:cNvSpPr/>
                <p:nvPr/>
              </p:nvSpPr>
              <p:spPr bwMode="auto">
                <a:xfrm>
                  <a:off x="3007901" y="4029626"/>
                  <a:ext cx="1066805" cy="535364"/>
                </a:xfrm>
                <a:prstGeom prst="rect">
                  <a:avLst/>
                </a:prstGeom>
                <a:solidFill>
                  <a:schemeClr val="accent3">
                    <a:lumMod val="7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1" tIns="34981" rIns="34981" bIns="34981" numCol="1" spcCol="0" rtlCol="0" fromWordArt="0" anchor="ctr" anchorCtr="0" forceAA="0" compatLnSpc="1">
                  <a:prstTxWarp prst="textNoShape">
                    <a:avLst/>
                  </a:prstTxWarp>
                  <a:noAutofit/>
                </a:bodyPr>
                <a:lstStyle/>
                <a:p>
                  <a:pPr marL="0" marR="0" lvl="0" indent="0" algn="ctr" defTabSz="699379" eaLnBrk="1" fontAlgn="base" latinLnBrk="0" hangingPunct="1">
                    <a:lnSpc>
                      <a:spcPct val="100000"/>
                    </a:lnSpc>
                    <a:spcBef>
                      <a:spcPct val="0"/>
                    </a:spcBef>
                    <a:spcAft>
                      <a:spcPct val="0"/>
                    </a:spcAft>
                    <a:buClrTx/>
                    <a:buSzTx/>
                    <a:buFontTx/>
                    <a:buNone/>
                    <a:tabLst/>
                    <a:defRPr/>
                  </a:pPr>
                  <a:r>
                    <a:rPr kumimoji="0" lang="en-US" sz="1530" b="0" i="0" u="none" strike="noStrike" kern="0" cap="none" spc="-76"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Data Node</a:t>
                  </a:r>
                </a:p>
              </p:txBody>
            </p:sp>
          </p:grpSp>
        </p:grpSp>
      </p:grpSp>
      <p:sp>
        <p:nvSpPr>
          <p:cNvPr id="3" name="Title 2"/>
          <p:cNvSpPr>
            <a:spLocks noGrp="1"/>
          </p:cNvSpPr>
          <p:nvPr>
            <p:ph type="title"/>
          </p:nvPr>
        </p:nvSpPr>
        <p:spPr/>
        <p:txBody>
          <a:bodyPr/>
          <a:lstStyle/>
          <a:p>
            <a:r>
              <a:rPr lang="en-US" dirty="0"/>
              <a:t>Data moves between clusters in parallel</a:t>
            </a:r>
          </a:p>
        </p:txBody>
      </p:sp>
      <p:sp>
        <p:nvSpPr>
          <p:cNvPr id="102" name="TextBox 101"/>
          <p:cNvSpPr txBox="1"/>
          <p:nvPr/>
        </p:nvSpPr>
        <p:spPr>
          <a:xfrm>
            <a:off x="9875837" y="2355074"/>
            <a:ext cx="1057982" cy="492443"/>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Segoe UI Light" pitchFamily="34" charset="0"/>
              </a:rPr>
              <a:t>SQL16</a:t>
            </a:r>
            <a:endParaRPr kumimoji="0" lang="en-US" sz="2448" b="0" i="0" u="none" strike="noStrike" kern="0" cap="none" spc="0" normalizeH="0" baseline="0" noProof="0" dirty="0">
              <a:ln>
                <a:noFill/>
              </a:ln>
              <a:solidFill>
                <a:sysClr val="windowText" lastClr="000000"/>
              </a:solidFill>
              <a:effectLst/>
              <a:uLnTx/>
              <a:uFillTx/>
              <a:latin typeface="Segoe UI Light" pitchFamily="34" charset="0"/>
            </a:endParaRPr>
          </a:p>
        </p:txBody>
      </p:sp>
      <p:grpSp>
        <p:nvGrpSpPr>
          <p:cNvPr id="2" name="Group 1"/>
          <p:cNvGrpSpPr/>
          <p:nvPr/>
        </p:nvGrpSpPr>
        <p:grpSpPr>
          <a:xfrm>
            <a:off x="3829848" y="1176844"/>
            <a:ext cx="5377372" cy="2474076"/>
            <a:chOff x="2568715" y="868581"/>
            <a:chExt cx="3954309" cy="1819339"/>
          </a:xfrm>
        </p:grpSpPr>
        <p:grpSp>
          <p:nvGrpSpPr>
            <p:cNvPr id="215" name="Group 214"/>
            <p:cNvGrpSpPr/>
            <p:nvPr/>
          </p:nvGrpSpPr>
          <p:grpSpPr>
            <a:xfrm>
              <a:off x="2568715" y="868581"/>
              <a:ext cx="3954309" cy="1819339"/>
              <a:chOff x="3147898" y="894039"/>
              <a:chExt cx="3954309" cy="1819339"/>
            </a:xfrm>
          </p:grpSpPr>
          <p:grpSp>
            <p:nvGrpSpPr>
              <p:cNvPr id="216" name="Group 215"/>
              <p:cNvGrpSpPr/>
              <p:nvPr/>
            </p:nvGrpSpPr>
            <p:grpSpPr>
              <a:xfrm>
                <a:off x="3147898" y="894039"/>
                <a:ext cx="3954309" cy="1819339"/>
                <a:chOff x="390959" y="1376897"/>
                <a:chExt cx="6342349" cy="2962347"/>
              </a:xfrm>
            </p:grpSpPr>
            <p:grpSp>
              <p:nvGrpSpPr>
                <p:cNvPr id="218" name="Group 217"/>
                <p:cNvGrpSpPr/>
                <p:nvPr/>
              </p:nvGrpSpPr>
              <p:grpSpPr>
                <a:xfrm>
                  <a:off x="432260" y="1878676"/>
                  <a:ext cx="6301048" cy="2460568"/>
                  <a:chOff x="2078569" y="1774388"/>
                  <a:chExt cx="7036019" cy="2657438"/>
                </a:xfrm>
                <a:effectLst>
                  <a:outerShdw blurRad="63500" sx="102000" sy="102000" algn="ctr" rotWithShape="0">
                    <a:prstClr val="black">
                      <a:alpha val="40000"/>
                    </a:prstClr>
                  </a:outerShdw>
                </a:effectLst>
              </p:grpSpPr>
              <p:grpSp>
                <p:nvGrpSpPr>
                  <p:cNvPr id="226" name="Group 225"/>
                  <p:cNvGrpSpPr/>
                  <p:nvPr/>
                </p:nvGrpSpPr>
                <p:grpSpPr>
                  <a:xfrm>
                    <a:off x="2078569" y="1774388"/>
                    <a:ext cx="1515689" cy="2657438"/>
                    <a:chOff x="2078569" y="1812543"/>
                    <a:chExt cx="1515689" cy="2657438"/>
                  </a:xfrm>
                </p:grpSpPr>
                <p:sp>
                  <p:nvSpPr>
                    <p:cNvPr id="236" name="Rectangle 235"/>
                    <p:cNvSpPr/>
                    <p:nvPr/>
                  </p:nvSpPr>
                  <p:spPr bwMode="auto">
                    <a:xfrm>
                      <a:off x="2078569" y="1812543"/>
                      <a:ext cx="1515689" cy="2657438"/>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5117" tIns="47559" rIns="47559" bIns="9511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0867" rtl="0" eaLnBrk="1" fontAlgn="base" latinLnBrk="0" hangingPunct="1">
                        <a:lnSpc>
                          <a:spcPct val="100000"/>
                        </a:lnSpc>
                        <a:spcBef>
                          <a:spcPct val="0"/>
                        </a:spcBef>
                        <a:spcAft>
                          <a:spcPct val="0"/>
                        </a:spcAft>
                        <a:buClrTx/>
                        <a:buSzTx/>
                        <a:buFontTx/>
                        <a:buNone/>
                        <a:tabLst/>
                        <a:defRPr/>
                      </a:pPr>
                      <a:endParaRPr kumimoji="0" lang="en-US" sz="1873" b="0" i="0" u="none" strike="noStrike" kern="1200" cap="none" spc="-52"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37" name="Rectangle 236"/>
                    <p:cNvSpPr/>
                    <p:nvPr/>
                  </p:nvSpPr>
                  <p:spPr bwMode="auto">
                    <a:xfrm>
                      <a:off x="2234711" y="1963440"/>
                      <a:ext cx="1203404" cy="1004895"/>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5683" tIns="35683" rIns="35683" bIns="356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2081" b="0" i="0" u="none" strike="noStrike" kern="1200" cap="none" spc="-78"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SQL16</a:t>
                      </a:r>
                    </a:p>
                  </p:txBody>
                </p:sp>
              </p:grpSp>
              <p:grpSp>
                <p:nvGrpSpPr>
                  <p:cNvPr id="227" name="Group 226"/>
                  <p:cNvGrpSpPr/>
                  <p:nvPr/>
                </p:nvGrpSpPr>
                <p:grpSpPr>
                  <a:xfrm>
                    <a:off x="7598899" y="2507991"/>
                    <a:ext cx="1515689" cy="1921256"/>
                    <a:chOff x="2078569" y="2546146"/>
                    <a:chExt cx="1515689" cy="1921256"/>
                  </a:xfrm>
                </p:grpSpPr>
                <p:sp>
                  <p:nvSpPr>
                    <p:cNvPr id="234" name="Rectangle 233"/>
                    <p:cNvSpPr/>
                    <p:nvPr/>
                  </p:nvSpPr>
                  <p:spPr bwMode="auto">
                    <a:xfrm>
                      <a:off x="2078569" y="2546146"/>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5117" tIns="47559" rIns="47559" bIns="9511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0867" rtl="0" eaLnBrk="1" fontAlgn="base" latinLnBrk="0" hangingPunct="1">
                        <a:lnSpc>
                          <a:spcPct val="100000"/>
                        </a:lnSpc>
                        <a:spcBef>
                          <a:spcPct val="0"/>
                        </a:spcBef>
                        <a:spcAft>
                          <a:spcPct val="0"/>
                        </a:spcAft>
                        <a:buClrTx/>
                        <a:buSzTx/>
                        <a:buFontTx/>
                        <a:buNone/>
                        <a:tabLst/>
                        <a:defRPr/>
                      </a:pPr>
                      <a:endParaRPr kumimoji="0" lang="en-US" sz="1873" b="0" i="0" u="none" strike="noStrike" kern="1200" cap="none" spc="-52"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35" name="Rectangle 234"/>
                    <p:cNvSpPr/>
                    <p:nvPr/>
                  </p:nvSpPr>
                  <p:spPr bwMode="auto">
                    <a:xfrm>
                      <a:off x="2234711" y="2667400"/>
                      <a:ext cx="1203404" cy="1004896"/>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5683" tIns="35683" rIns="35683" bIns="356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2081" b="0" i="0" u="none" strike="noStrike" kern="1200" cap="none" spc="-78"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SQL16</a:t>
                      </a:r>
                    </a:p>
                  </p:txBody>
                </p:sp>
              </p:grpSp>
              <p:grpSp>
                <p:nvGrpSpPr>
                  <p:cNvPr id="228" name="Group 227"/>
                  <p:cNvGrpSpPr/>
                  <p:nvPr/>
                </p:nvGrpSpPr>
                <p:grpSpPr>
                  <a:xfrm>
                    <a:off x="3918679" y="2500582"/>
                    <a:ext cx="1515689" cy="1921256"/>
                    <a:chOff x="2078569" y="2538737"/>
                    <a:chExt cx="1515689" cy="1921256"/>
                  </a:xfrm>
                </p:grpSpPr>
                <p:sp>
                  <p:nvSpPr>
                    <p:cNvPr id="232" name="Rectangle 231"/>
                    <p:cNvSpPr/>
                    <p:nvPr/>
                  </p:nvSpPr>
                  <p:spPr bwMode="auto">
                    <a:xfrm>
                      <a:off x="2078569" y="2538737"/>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5117" tIns="47559" rIns="47559" bIns="9511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0867" rtl="0" eaLnBrk="1" fontAlgn="base" latinLnBrk="0" hangingPunct="1">
                        <a:lnSpc>
                          <a:spcPct val="100000"/>
                        </a:lnSpc>
                        <a:spcBef>
                          <a:spcPct val="0"/>
                        </a:spcBef>
                        <a:spcAft>
                          <a:spcPct val="0"/>
                        </a:spcAft>
                        <a:buClrTx/>
                        <a:buSzTx/>
                        <a:buFontTx/>
                        <a:buNone/>
                        <a:tabLst/>
                        <a:defRPr/>
                      </a:pPr>
                      <a:endParaRPr kumimoji="0" lang="en-US" sz="1873" b="0" i="0" u="none" strike="noStrike" kern="1200" cap="none" spc="-52"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33" name="Rectangle 232"/>
                    <p:cNvSpPr/>
                    <p:nvPr/>
                  </p:nvSpPr>
                  <p:spPr bwMode="auto">
                    <a:xfrm>
                      <a:off x="2234711" y="2659991"/>
                      <a:ext cx="1203404" cy="1004896"/>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5683" tIns="35683" rIns="35683" bIns="356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2081" b="0" i="0" u="none" strike="noStrike" kern="1200" cap="none" spc="-78"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SQL16</a:t>
                      </a:r>
                    </a:p>
                  </p:txBody>
                </p:sp>
              </p:grpSp>
              <p:grpSp>
                <p:nvGrpSpPr>
                  <p:cNvPr id="229" name="Group 228"/>
                  <p:cNvGrpSpPr/>
                  <p:nvPr/>
                </p:nvGrpSpPr>
                <p:grpSpPr>
                  <a:xfrm>
                    <a:off x="5758789" y="2500581"/>
                    <a:ext cx="1515689" cy="1921256"/>
                    <a:chOff x="2078569" y="2538736"/>
                    <a:chExt cx="1515689" cy="1921256"/>
                  </a:xfrm>
                </p:grpSpPr>
                <p:sp>
                  <p:nvSpPr>
                    <p:cNvPr id="230" name="Rectangle 229"/>
                    <p:cNvSpPr/>
                    <p:nvPr/>
                  </p:nvSpPr>
                  <p:spPr bwMode="auto">
                    <a:xfrm>
                      <a:off x="2078569" y="2538736"/>
                      <a:ext cx="1515689" cy="1921256"/>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5117" tIns="47559" rIns="47559" bIns="9511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0867" rtl="0" eaLnBrk="1" fontAlgn="base" latinLnBrk="0" hangingPunct="1">
                        <a:lnSpc>
                          <a:spcPct val="100000"/>
                        </a:lnSpc>
                        <a:spcBef>
                          <a:spcPct val="0"/>
                        </a:spcBef>
                        <a:spcAft>
                          <a:spcPct val="0"/>
                        </a:spcAft>
                        <a:buClrTx/>
                        <a:buSzTx/>
                        <a:buFontTx/>
                        <a:buNone/>
                        <a:tabLst/>
                        <a:defRPr/>
                      </a:pPr>
                      <a:endParaRPr kumimoji="0" lang="en-US" sz="1873" b="0" i="0" u="none" strike="noStrike" kern="1200" cap="none" spc="-52"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31" name="Rectangle 230"/>
                    <p:cNvSpPr/>
                    <p:nvPr/>
                  </p:nvSpPr>
                  <p:spPr bwMode="auto">
                    <a:xfrm>
                      <a:off x="2234711" y="2659990"/>
                      <a:ext cx="1203404" cy="1004896"/>
                    </a:xfrm>
                    <a:prstGeom prst="rect">
                      <a:avLst/>
                    </a:prstGeom>
                    <a:solidFill>
                      <a:schemeClr val="accent2"/>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5683" tIns="35683" rIns="35683" bIns="356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2081" b="0" i="0" u="none" strike="noStrike" kern="1200" cap="none" spc="-78"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SQL16</a:t>
                      </a:r>
                    </a:p>
                  </p:txBody>
                </p:sp>
              </p:grpSp>
            </p:grpSp>
            <p:sp>
              <p:nvSpPr>
                <p:cNvPr id="219" name="Rectangle 218"/>
                <p:cNvSpPr/>
                <p:nvPr/>
              </p:nvSpPr>
              <p:spPr bwMode="auto">
                <a:xfrm>
                  <a:off x="2224529" y="3656786"/>
                  <a:ext cx="1068612" cy="598024"/>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5683" tIns="35683" rIns="35683" bIns="356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 </a:t>
                  </a:r>
                </a:p>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DMS</a:t>
                  </a:r>
                  <a:endParaRPr kumimoji="0" lang="en-US" sz="1020" b="0" i="0" u="none" strike="noStrike" kern="1200" cap="none" spc="-78"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220" name="Rectangle 219"/>
                <p:cNvSpPr/>
                <p:nvPr/>
              </p:nvSpPr>
              <p:spPr bwMode="auto">
                <a:xfrm>
                  <a:off x="3876969" y="3667198"/>
                  <a:ext cx="1068612" cy="598024"/>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5683" tIns="35683" rIns="35683" bIns="356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 </a:t>
                  </a:r>
                </a:p>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DMS</a:t>
                  </a:r>
                  <a:endParaRPr kumimoji="0" lang="en-US" sz="1020" b="0" i="0" u="none" strike="noStrike" kern="1200" cap="none" spc="-78"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221" name="Rectangle 220"/>
                <p:cNvSpPr/>
                <p:nvPr/>
              </p:nvSpPr>
              <p:spPr bwMode="auto">
                <a:xfrm>
                  <a:off x="5515776" y="3674060"/>
                  <a:ext cx="1068612" cy="598024"/>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5683" tIns="35683" rIns="35683" bIns="356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 </a:t>
                  </a:r>
                </a:p>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DMS</a:t>
                  </a:r>
                  <a:endParaRPr kumimoji="0" lang="en-US" sz="1020" b="0" i="0" u="none" strike="noStrike" kern="1200" cap="none" spc="-78"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225" name="TextBox 13"/>
                <p:cNvSpPr txBox="1"/>
                <p:nvPr/>
              </p:nvSpPr>
              <p:spPr>
                <a:xfrm>
                  <a:off x="390959" y="1376897"/>
                  <a:ext cx="1467155" cy="368518"/>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Segoe UI Light" pitchFamily="34" charset="0"/>
                      <a:ea typeface="+mn-ea"/>
                      <a:cs typeface="+mn-cs"/>
                    </a:rPr>
                    <a:t>Head Node</a:t>
                  </a:r>
                </a:p>
              </p:txBody>
            </p:sp>
          </p:grpSp>
          <p:sp>
            <p:nvSpPr>
              <p:cNvPr id="217" name="Rectangle 216"/>
              <p:cNvSpPr/>
              <p:nvPr/>
            </p:nvSpPr>
            <p:spPr bwMode="auto">
              <a:xfrm>
                <a:off x="3268695" y="2304643"/>
                <a:ext cx="666255" cy="367279"/>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5683" tIns="35683" rIns="35683" bIns="356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 </a:t>
                </a:r>
              </a:p>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DMS</a:t>
                </a:r>
                <a:endParaRPr kumimoji="0" lang="en-US" sz="1020" b="0" i="0" u="none" strike="noStrike" kern="1200" cap="none" spc="-78"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sp>
          <p:nvSpPr>
            <p:cNvPr id="239" name="Rectangle 238"/>
            <p:cNvSpPr/>
            <p:nvPr/>
          </p:nvSpPr>
          <p:spPr bwMode="auto">
            <a:xfrm>
              <a:off x="2687313" y="1872450"/>
              <a:ext cx="666254" cy="367279"/>
            </a:xfrm>
            <a:prstGeom prst="rect">
              <a:avLst/>
            </a:prstGeom>
            <a:solidFill>
              <a:schemeClr val="accent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5683" tIns="35683" rIns="35683" bIns="356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713433" rtl="0" eaLnBrk="1" fontAlgn="base" latinLnBrk="0" hangingPunct="1">
                <a:lnSpc>
                  <a:spcPct val="100000"/>
                </a:lnSpc>
                <a:spcBef>
                  <a:spcPct val="0"/>
                </a:spcBef>
                <a:spcAft>
                  <a:spcPct val="0"/>
                </a:spcAft>
                <a:buClrTx/>
                <a:buSzTx/>
                <a:buFontTx/>
                <a:buNone/>
                <a:tabLst/>
                <a:defRPr/>
              </a:pP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PolyBase</a:t>
              </a:r>
              <a:b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br>
              <a:r>
                <a:rPr kumimoji="0" lang="en-US" sz="1020" b="0" i="0" u="none" strike="noStrike" kern="1200" cap="none" spc="0" normalizeH="0" baseline="0" noProof="0" dirty="0">
                  <a:ln>
                    <a:noFill/>
                  </a:ln>
                  <a:solidFill>
                    <a:srgbClr val="FFFFFF"/>
                  </a:solidFill>
                  <a:effectLst/>
                  <a:uLnTx/>
                  <a:uFillTx/>
                  <a:latin typeface="Segoe UI Light"/>
                  <a:ea typeface="+mn-ea"/>
                  <a:cs typeface="Courier New" pitchFamily="49" charset="0"/>
                </a:rPr>
                <a:t>Engine</a:t>
              </a:r>
              <a:endParaRPr kumimoji="0" lang="en-US" sz="1020" b="0" i="0" u="none" strike="noStrike" kern="1200" cap="none" spc="-78"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cxnSp>
        <p:nvCxnSpPr>
          <p:cNvPr id="46" name="Straight Arrow Connector 45"/>
          <p:cNvCxnSpPr>
            <a:stCxn id="217" idx="2"/>
            <a:endCxn id="156" idx="0"/>
          </p:cNvCxnSpPr>
          <p:nvPr/>
        </p:nvCxnSpPr>
        <p:spPr>
          <a:xfrm>
            <a:off x="4447130" y="3594545"/>
            <a:ext cx="7497" cy="951367"/>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a:stCxn id="217" idx="2"/>
            <a:endCxn id="163" idx="0"/>
          </p:cNvCxnSpPr>
          <p:nvPr/>
        </p:nvCxnSpPr>
        <p:spPr>
          <a:xfrm>
            <a:off x="4447130" y="3594545"/>
            <a:ext cx="1397801" cy="951367"/>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stCxn id="217" idx="2"/>
            <a:endCxn id="252" idx="0"/>
          </p:cNvCxnSpPr>
          <p:nvPr/>
        </p:nvCxnSpPr>
        <p:spPr>
          <a:xfrm>
            <a:off x="4447130" y="3594545"/>
            <a:ext cx="2817308" cy="951367"/>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a:stCxn id="217" idx="2"/>
            <a:endCxn id="152" idx="0"/>
          </p:cNvCxnSpPr>
          <p:nvPr/>
        </p:nvCxnSpPr>
        <p:spPr>
          <a:xfrm>
            <a:off x="4447130" y="3594545"/>
            <a:ext cx="4207057" cy="951367"/>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a:stCxn id="219" idx="2"/>
            <a:endCxn id="156" idx="0"/>
          </p:cNvCxnSpPr>
          <p:nvPr/>
        </p:nvCxnSpPr>
        <p:spPr>
          <a:xfrm flipH="1">
            <a:off x="4454627" y="3580402"/>
            <a:ext cx="1382830" cy="96551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220" idx="2"/>
            <a:endCxn id="156" idx="0"/>
          </p:cNvCxnSpPr>
          <p:nvPr/>
        </p:nvCxnSpPr>
        <p:spPr>
          <a:xfrm flipH="1">
            <a:off x="4454627" y="3589099"/>
            <a:ext cx="2783854" cy="95681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a:stCxn id="221" idx="2"/>
            <a:endCxn id="156" idx="0"/>
          </p:cNvCxnSpPr>
          <p:nvPr/>
        </p:nvCxnSpPr>
        <p:spPr>
          <a:xfrm flipH="1">
            <a:off x="4454627" y="3594830"/>
            <a:ext cx="4173320" cy="95108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a:stCxn id="219" idx="2"/>
            <a:endCxn id="163" idx="0"/>
          </p:cNvCxnSpPr>
          <p:nvPr/>
        </p:nvCxnSpPr>
        <p:spPr>
          <a:xfrm>
            <a:off x="5837457" y="3580402"/>
            <a:ext cx="7474" cy="96551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219" idx="2"/>
            <a:endCxn id="252" idx="0"/>
          </p:cNvCxnSpPr>
          <p:nvPr/>
        </p:nvCxnSpPr>
        <p:spPr>
          <a:xfrm>
            <a:off x="5837457" y="3580402"/>
            <a:ext cx="1426981" cy="96551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a:stCxn id="219" idx="2"/>
            <a:endCxn id="152" idx="0"/>
          </p:cNvCxnSpPr>
          <p:nvPr/>
        </p:nvCxnSpPr>
        <p:spPr>
          <a:xfrm>
            <a:off x="5837457" y="3580402"/>
            <a:ext cx="2816730" cy="96551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a:stCxn id="220" idx="2"/>
            <a:endCxn id="163" idx="0"/>
          </p:cNvCxnSpPr>
          <p:nvPr/>
        </p:nvCxnSpPr>
        <p:spPr>
          <a:xfrm flipH="1">
            <a:off x="5844930" y="3589099"/>
            <a:ext cx="1393550" cy="95681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20" idx="2"/>
            <a:endCxn id="252" idx="0"/>
          </p:cNvCxnSpPr>
          <p:nvPr/>
        </p:nvCxnSpPr>
        <p:spPr>
          <a:xfrm>
            <a:off x="7238480" y="3589099"/>
            <a:ext cx="25957" cy="95681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a:stCxn id="220" idx="2"/>
            <a:endCxn id="152" idx="0"/>
          </p:cNvCxnSpPr>
          <p:nvPr/>
        </p:nvCxnSpPr>
        <p:spPr>
          <a:xfrm>
            <a:off x="7238481" y="3589099"/>
            <a:ext cx="1415706" cy="95681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a:stCxn id="221" idx="2"/>
            <a:endCxn id="163" idx="0"/>
          </p:cNvCxnSpPr>
          <p:nvPr/>
        </p:nvCxnSpPr>
        <p:spPr>
          <a:xfrm flipH="1">
            <a:off x="5844931" y="3594830"/>
            <a:ext cx="2783016" cy="95108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221" idx="2"/>
            <a:endCxn id="252" idx="0"/>
          </p:cNvCxnSpPr>
          <p:nvPr/>
        </p:nvCxnSpPr>
        <p:spPr>
          <a:xfrm flipH="1">
            <a:off x="7264438" y="3594830"/>
            <a:ext cx="1363509" cy="95108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a:stCxn id="221" idx="2"/>
            <a:endCxn id="152" idx="0"/>
          </p:cNvCxnSpPr>
          <p:nvPr/>
        </p:nvCxnSpPr>
        <p:spPr>
          <a:xfrm>
            <a:off x="8627946" y="3594830"/>
            <a:ext cx="26240" cy="95108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32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Common Scenarios</a:t>
            </a:r>
          </a:p>
        </p:txBody>
      </p:sp>
    </p:spTree>
    <p:extLst>
      <p:ext uri="{BB962C8B-B14F-4D97-AF65-F5344CB8AC3E}">
        <p14:creationId xmlns:p14="http://schemas.microsoft.com/office/powerpoint/2010/main" val="305225727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3688"/>
            <a:ext cx="11889564" cy="917575"/>
          </a:xfrm>
        </p:spPr>
        <p:txBody>
          <a:bodyPr/>
          <a:lstStyle/>
          <a:p>
            <a:r>
              <a:rPr lang="en-US" dirty="0"/>
              <a:t>Expanding reach of Analysts</a:t>
            </a:r>
          </a:p>
        </p:txBody>
      </p:sp>
      <p:pic>
        <p:nvPicPr>
          <p:cNvPr id="25" name="Picture 24"/>
          <p:cNvPicPr>
            <a:picLocks noChangeAspect="1"/>
          </p:cNvPicPr>
          <p:nvPr/>
        </p:nvPicPr>
        <p:blipFill>
          <a:blip r:embed="rId3"/>
          <a:stretch>
            <a:fillRect/>
          </a:stretch>
        </p:blipFill>
        <p:spPr>
          <a:xfrm>
            <a:off x="579437" y="2506662"/>
            <a:ext cx="2438400" cy="2463028"/>
          </a:xfrm>
          <a:prstGeom prst="rect">
            <a:avLst/>
          </a:prstGeom>
        </p:spPr>
      </p:pic>
      <p:sp>
        <p:nvSpPr>
          <p:cNvPr id="27" name="Can 26"/>
          <p:cNvSpPr/>
          <p:nvPr/>
        </p:nvSpPr>
        <p:spPr bwMode="auto">
          <a:xfrm>
            <a:off x="4541837" y="2176076"/>
            <a:ext cx="2895600" cy="3124200"/>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gradFill>
                  <a:gsLst>
                    <a:gs pos="5439">
                      <a:srgbClr val="F8F8F8"/>
                    </a:gs>
                    <a:gs pos="10000">
                      <a:srgbClr val="F8F8F8"/>
                    </a:gs>
                  </a:gsLst>
                  <a:lin ang="5400000" scaled="0"/>
                </a:gradFill>
                <a:effectLst/>
                <a:uLnTx/>
                <a:uFillTx/>
              </a:rPr>
              <a:t>SQL</a:t>
            </a:r>
          </a:p>
        </p:txBody>
      </p:sp>
      <p:cxnSp>
        <p:nvCxnSpPr>
          <p:cNvPr id="7" name="Straight Arrow Connector 6"/>
          <p:cNvCxnSpPr>
            <a:stCxn id="25" idx="3"/>
            <a:endCxn id="27" idx="2"/>
          </p:cNvCxnSpPr>
          <p:nvPr/>
        </p:nvCxnSpPr>
        <p:spPr>
          <a:xfrm>
            <a:off x="3017837" y="3738176"/>
            <a:ext cx="152400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0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3688"/>
            <a:ext cx="11889564" cy="917575"/>
          </a:xfrm>
        </p:spPr>
        <p:txBody>
          <a:bodyPr/>
          <a:lstStyle/>
          <a:p>
            <a:r>
              <a:rPr lang="en-US" dirty="0"/>
              <a:t>Expanding reach of Analysts</a:t>
            </a:r>
          </a:p>
        </p:txBody>
      </p:sp>
      <p:pic>
        <p:nvPicPr>
          <p:cNvPr id="25" name="Picture 24"/>
          <p:cNvPicPr>
            <a:picLocks noChangeAspect="1"/>
          </p:cNvPicPr>
          <p:nvPr/>
        </p:nvPicPr>
        <p:blipFill>
          <a:blip r:embed="rId3"/>
          <a:stretch>
            <a:fillRect/>
          </a:stretch>
        </p:blipFill>
        <p:spPr>
          <a:xfrm>
            <a:off x="579437" y="2506662"/>
            <a:ext cx="2438400" cy="2463028"/>
          </a:xfrm>
          <a:prstGeom prst="rect">
            <a:avLst/>
          </a:prstGeom>
        </p:spPr>
      </p:pic>
      <p:sp>
        <p:nvSpPr>
          <p:cNvPr id="4" name="Cloud 3"/>
          <p:cNvSpPr/>
          <p:nvPr/>
        </p:nvSpPr>
        <p:spPr bwMode="auto">
          <a:xfrm>
            <a:off x="8580437" y="1211263"/>
            <a:ext cx="3048000" cy="2209800"/>
          </a:xfrm>
          <a:prstGeom prst="cloud">
            <a:avLst/>
          </a:prstGeom>
          <a:solidFill>
            <a:schemeClr val="bg1"/>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rPr>
              <a:t>Azure Storage</a:t>
            </a:r>
          </a:p>
        </p:txBody>
      </p:sp>
      <p:sp>
        <p:nvSpPr>
          <p:cNvPr id="5" name="Cube 4"/>
          <p:cNvSpPr/>
          <p:nvPr/>
        </p:nvSpPr>
        <p:spPr bwMode="auto">
          <a:xfrm>
            <a:off x="8732837" y="3802062"/>
            <a:ext cx="3124200" cy="2971800"/>
          </a:xfrm>
          <a:prstGeom prst="cub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rPr>
              <a:t>Hadoop</a:t>
            </a:r>
          </a:p>
        </p:txBody>
      </p:sp>
      <p:sp>
        <p:nvSpPr>
          <p:cNvPr id="8" name="Can 7"/>
          <p:cNvSpPr/>
          <p:nvPr/>
        </p:nvSpPr>
        <p:spPr bwMode="auto">
          <a:xfrm>
            <a:off x="4541837" y="2176076"/>
            <a:ext cx="2895600" cy="3124200"/>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gradFill>
                  <a:gsLst>
                    <a:gs pos="5439">
                      <a:srgbClr val="F8F8F8"/>
                    </a:gs>
                    <a:gs pos="10000">
                      <a:srgbClr val="F8F8F8"/>
                    </a:gs>
                  </a:gsLst>
                  <a:lin ang="5400000" scaled="0"/>
                </a:gradFill>
                <a:effectLst/>
                <a:uLnTx/>
                <a:uFillTx/>
              </a:rPr>
              <a:t>SQL</a:t>
            </a:r>
          </a:p>
        </p:txBody>
      </p:sp>
      <p:cxnSp>
        <p:nvCxnSpPr>
          <p:cNvPr id="9" name="Straight Arrow Connector 8"/>
          <p:cNvCxnSpPr/>
          <p:nvPr/>
        </p:nvCxnSpPr>
        <p:spPr>
          <a:xfrm>
            <a:off x="3017837" y="3738176"/>
            <a:ext cx="152400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4"/>
            <a:endCxn id="4" idx="2"/>
          </p:cNvCxnSpPr>
          <p:nvPr/>
        </p:nvCxnSpPr>
        <p:spPr>
          <a:xfrm flipV="1">
            <a:off x="7437437" y="2316163"/>
            <a:ext cx="1152454" cy="142201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4"/>
            <a:endCxn id="5" idx="2"/>
          </p:cNvCxnSpPr>
          <p:nvPr/>
        </p:nvCxnSpPr>
        <p:spPr>
          <a:xfrm>
            <a:off x="7437437" y="3738176"/>
            <a:ext cx="1295400" cy="192126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11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209973"/>
            <a:ext cx="9982199" cy="3176254"/>
          </a:xfrm>
        </p:spPr>
        <p:txBody>
          <a:bodyPr/>
          <a:lstStyle/>
          <a:p>
            <a:br>
              <a:rPr lang="en-US" dirty="0"/>
            </a:br>
            <a:r>
              <a:rPr lang="en-US" dirty="0"/>
              <a:t>PolyBase Querying Hadoop</a:t>
            </a:r>
          </a:p>
        </p:txBody>
      </p:sp>
    </p:spTree>
    <p:extLst>
      <p:ext uri="{BB962C8B-B14F-4D97-AF65-F5344CB8AC3E}">
        <p14:creationId xmlns:p14="http://schemas.microsoft.com/office/powerpoint/2010/main" val="33189573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3688"/>
            <a:ext cx="11889564" cy="917575"/>
          </a:xfrm>
        </p:spPr>
        <p:txBody>
          <a:bodyPr/>
          <a:lstStyle/>
          <a:p>
            <a:r>
              <a:rPr lang="en-US" dirty="0" err="1"/>
              <a:t>Dashboarding</a:t>
            </a:r>
            <a:endParaRPr lang="en-US" dirty="0"/>
          </a:p>
        </p:txBody>
      </p:sp>
      <p:pic>
        <p:nvPicPr>
          <p:cNvPr id="3" name="Picture 2"/>
          <p:cNvPicPr>
            <a:picLocks noChangeAspect="1"/>
          </p:cNvPicPr>
          <p:nvPr/>
        </p:nvPicPr>
        <p:blipFill>
          <a:blip r:embed="rId3"/>
          <a:stretch>
            <a:fillRect/>
          </a:stretch>
        </p:blipFill>
        <p:spPr>
          <a:xfrm>
            <a:off x="427037" y="2201862"/>
            <a:ext cx="3647768" cy="2762336"/>
          </a:xfrm>
          <a:prstGeom prst="rect">
            <a:avLst/>
          </a:prstGeom>
        </p:spPr>
      </p:pic>
      <p:sp>
        <p:nvSpPr>
          <p:cNvPr id="4" name="Can 3"/>
          <p:cNvSpPr/>
          <p:nvPr/>
        </p:nvSpPr>
        <p:spPr bwMode="auto">
          <a:xfrm>
            <a:off x="7013574" y="457242"/>
            <a:ext cx="2895600" cy="3124200"/>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gradFill>
                  <a:gsLst>
                    <a:gs pos="5439">
                      <a:srgbClr val="F8F8F8"/>
                    </a:gs>
                    <a:gs pos="10000">
                      <a:srgbClr val="F8F8F8"/>
                    </a:gs>
                  </a:gsLst>
                  <a:lin ang="5400000" scaled="0"/>
                </a:gradFill>
                <a:effectLst/>
                <a:uLnTx/>
                <a:uFillTx/>
              </a:rPr>
              <a:t>SQL</a:t>
            </a:r>
          </a:p>
        </p:txBody>
      </p:sp>
      <p:sp>
        <p:nvSpPr>
          <p:cNvPr id="5" name="Cube 4"/>
          <p:cNvSpPr/>
          <p:nvPr/>
        </p:nvSpPr>
        <p:spPr bwMode="auto">
          <a:xfrm>
            <a:off x="6751637" y="3744996"/>
            <a:ext cx="3124200" cy="2971800"/>
          </a:xfrm>
          <a:prstGeom prst="cub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rPr>
              <a:t>Hadoop</a:t>
            </a:r>
          </a:p>
        </p:txBody>
      </p:sp>
      <p:cxnSp>
        <p:nvCxnSpPr>
          <p:cNvPr id="7" name="Straight Arrow Connector 6"/>
          <p:cNvCxnSpPr>
            <a:stCxn id="3" idx="3"/>
            <a:endCxn id="4" idx="2"/>
          </p:cNvCxnSpPr>
          <p:nvPr/>
        </p:nvCxnSpPr>
        <p:spPr>
          <a:xfrm flipV="1">
            <a:off x="4074805" y="2019342"/>
            <a:ext cx="2938769" cy="156368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3"/>
            <a:endCxn id="5" idx="2"/>
          </p:cNvCxnSpPr>
          <p:nvPr/>
        </p:nvCxnSpPr>
        <p:spPr>
          <a:xfrm>
            <a:off x="4074805" y="3583030"/>
            <a:ext cx="2676832" cy="201934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437" y="5326062"/>
            <a:ext cx="4191000" cy="960263"/>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Business Logic and Joins in the dashboard </a:t>
            </a:r>
          </a:p>
        </p:txBody>
      </p:sp>
    </p:spTree>
    <p:extLst>
      <p:ext uri="{BB962C8B-B14F-4D97-AF65-F5344CB8AC3E}">
        <p14:creationId xmlns:p14="http://schemas.microsoft.com/office/powerpoint/2010/main" val="383381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Agenda</a:t>
            </a:r>
          </a:p>
        </p:txBody>
      </p:sp>
      <p:sp>
        <p:nvSpPr>
          <p:cNvPr id="6" name="Text Placeholder 5"/>
          <p:cNvSpPr>
            <a:spLocks noGrp="1"/>
          </p:cNvSpPr>
          <p:nvPr>
            <p:ph type="body" sz="quarter" idx="10"/>
          </p:nvPr>
        </p:nvSpPr>
        <p:spPr>
          <a:xfrm>
            <a:off x="277003" y="1200935"/>
            <a:ext cx="11887200" cy="5139869"/>
          </a:xfrm>
        </p:spPr>
        <p:txBody>
          <a:bodyPr/>
          <a:lstStyle/>
          <a:p>
            <a:pPr marL="571500" indent="-571500">
              <a:buFont typeface="Arial" panose="020B0604020202020204" pitchFamily="34" charset="0"/>
              <a:buChar char="•"/>
            </a:pPr>
            <a:r>
              <a:rPr lang="en-US" dirty="0"/>
              <a:t>Why did we build it?</a:t>
            </a:r>
          </a:p>
          <a:p>
            <a:endParaRPr lang="en-US" dirty="0"/>
          </a:p>
          <a:p>
            <a:pPr marL="571500" indent="-571500">
              <a:buFont typeface="Arial" panose="020B0604020202020204" pitchFamily="34" charset="0"/>
              <a:buChar char="•"/>
            </a:pPr>
            <a:r>
              <a:rPr lang="en-US" dirty="0"/>
              <a:t>What is PolyBase?</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SQL 16 Querying WASB/ Hadoop</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Common Scenarios</a:t>
            </a:r>
          </a:p>
          <a:p>
            <a:pPr lvl="1"/>
            <a:r>
              <a:rPr lang="en-US" dirty="0"/>
              <a:t>			</a:t>
            </a:r>
          </a:p>
        </p:txBody>
      </p:sp>
    </p:spTree>
    <p:extLst>
      <p:ext uri="{BB962C8B-B14F-4D97-AF65-F5344CB8AC3E}">
        <p14:creationId xmlns:p14="http://schemas.microsoft.com/office/powerpoint/2010/main" val="2282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3688"/>
            <a:ext cx="11889564" cy="917575"/>
          </a:xfrm>
        </p:spPr>
        <p:txBody>
          <a:bodyPr/>
          <a:lstStyle/>
          <a:p>
            <a:r>
              <a:rPr lang="en-US" dirty="0" err="1"/>
              <a:t>Dashboarding</a:t>
            </a:r>
            <a:endParaRPr lang="en-US" dirty="0"/>
          </a:p>
        </p:txBody>
      </p:sp>
      <p:pic>
        <p:nvPicPr>
          <p:cNvPr id="3" name="Picture 2"/>
          <p:cNvPicPr>
            <a:picLocks noChangeAspect="1"/>
          </p:cNvPicPr>
          <p:nvPr/>
        </p:nvPicPr>
        <p:blipFill>
          <a:blip r:embed="rId3"/>
          <a:stretch>
            <a:fillRect/>
          </a:stretch>
        </p:blipFill>
        <p:spPr>
          <a:xfrm>
            <a:off x="427037" y="2201862"/>
            <a:ext cx="3647768" cy="2762336"/>
          </a:xfrm>
          <a:prstGeom prst="rect">
            <a:avLst/>
          </a:prstGeom>
        </p:spPr>
      </p:pic>
      <p:sp>
        <p:nvSpPr>
          <p:cNvPr id="4" name="Can 3"/>
          <p:cNvSpPr/>
          <p:nvPr/>
        </p:nvSpPr>
        <p:spPr bwMode="auto">
          <a:xfrm>
            <a:off x="7056437" y="754062"/>
            <a:ext cx="2776537" cy="2751180"/>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gradFill>
                  <a:gsLst>
                    <a:gs pos="5439">
                      <a:srgbClr val="F8F8F8"/>
                    </a:gs>
                    <a:gs pos="10000">
                      <a:srgbClr val="F8F8F8"/>
                    </a:gs>
                  </a:gsLst>
                  <a:lin ang="5400000" scaled="0"/>
                </a:gradFill>
                <a:effectLst/>
                <a:uLnTx/>
                <a:uFillTx/>
              </a:rPr>
              <a:t>SQL</a:t>
            </a:r>
          </a:p>
        </p:txBody>
      </p:sp>
      <p:sp>
        <p:nvSpPr>
          <p:cNvPr id="5" name="Cube 4"/>
          <p:cNvSpPr/>
          <p:nvPr/>
        </p:nvSpPr>
        <p:spPr bwMode="auto">
          <a:xfrm>
            <a:off x="6523037" y="3954462"/>
            <a:ext cx="3124200" cy="2971800"/>
          </a:xfrm>
          <a:prstGeom prst="cub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rPr>
              <a:t>Hadoop</a:t>
            </a:r>
          </a:p>
        </p:txBody>
      </p:sp>
      <p:cxnSp>
        <p:nvCxnSpPr>
          <p:cNvPr id="7" name="Straight Arrow Connector 6"/>
          <p:cNvCxnSpPr>
            <a:stCxn id="3" idx="3"/>
            <a:endCxn id="4" idx="2"/>
          </p:cNvCxnSpPr>
          <p:nvPr/>
        </p:nvCxnSpPr>
        <p:spPr>
          <a:xfrm flipV="1">
            <a:off x="4074805" y="2129652"/>
            <a:ext cx="2981632" cy="145337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3"/>
            <a:endCxn id="5" idx="0"/>
          </p:cNvCxnSpPr>
          <p:nvPr/>
        </p:nvCxnSpPr>
        <p:spPr>
          <a:xfrm>
            <a:off x="8444706" y="3505242"/>
            <a:ext cx="11906" cy="4492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8437" y="5326062"/>
            <a:ext cx="4191000" cy="960263"/>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Business Logic and Joins in the database. Simple views.</a:t>
            </a:r>
          </a:p>
        </p:txBody>
      </p:sp>
    </p:spTree>
    <p:extLst>
      <p:ext uri="{BB962C8B-B14F-4D97-AF65-F5344CB8AC3E}">
        <p14:creationId xmlns:p14="http://schemas.microsoft.com/office/powerpoint/2010/main" val="310960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3688"/>
            <a:ext cx="11889564" cy="917575"/>
          </a:xfrm>
        </p:spPr>
        <p:txBody>
          <a:bodyPr/>
          <a:lstStyle/>
          <a:p>
            <a:r>
              <a:rPr lang="en-US" dirty="0"/>
              <a:t>Data </a:t>
            </a:r>
            <a:r>
              <a:rPr lang="en-US"/>
              <a:t>Movement for… </a:t>
            </a:r>
            <a:endParaRPr lang="en-US" dirty="0"/>
          </a:p>
        </p:txBody>
      </p:sp>
      <p:sp>
        <p:nvSpPr>
          <p:cNvPr id="4" name="Can 3"/>
          <p:cNvSpPr/>
          <p:nvPr/>
        </p:nvSpPr>
        <p:spPr bwMode="auto">
          <a:xfrm>
            <a:off x="1036637" y="1363662"/>
            <a:ext cx="2776537" cy="2751180"/>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gradFill>
                  <a:gsLst>
                    <a:gs pos="5439">
                      <a:srgbClr val="F8F8F8"/>
                    </a:gs>
                    <a:gs pos="10000">
                      <a:srgbClr val="F8F8F8"/>
                    </a:gs>
                  </a:gsLst>
                  <a:lin ang="5400000" scaled="0"/>
                </a:gradFill>
                <a:effectLst/>
                <a:uLnTx/>
                <a:uFillTx/>
              </a:rPr>
              <a:t>SQL</a:t>
            </a:r>
          </a:p>
        </p:txBody>
      </p:sp>
      <p:sp>
        <p:nvSpPr>
          <p:cNvPr id="9" name="Cloud 8"/>
          <p:cNvSpPr/>
          <p:nvPr/>
        </p:nvSpPr>
        <p:spPr bwMode="auto">
          <a:xfrm>
            <a:off x="4770437" y="2659062"/>
            <a:ext cx="3048000" cy="2209800"/>
          </a:xfrm>
          <a:prstGeom prst="cloud">
            <a:avLst/>
          </a:prstGeom>
          <a:solidFill>
            <a:schemeClr val="bg1"/>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rPr>
              <a:t>Azure Storage</a:t>
            </a:r>
          </a:p>
        </p:txBody>
      </p:sp>
      <p:cxnSp>
        <p:nvCxnSpPr>
          <p:cNvPr id="12" name="Straight Arrow Connector 11"/>
          <p:cNvCxnSpPr>
            <a:stCxn id="4" idx="4"/>
            <a:endCxn id="9" idx="2"/>
          </p:cNvCxnSpPr>
          <p:nvPr/>
        </p:nvCxnSpPr>
        <p:spPr>
          <a:xfrm>
            <a:off x="3813174" y="2739252"/>
            <a:ext cx="966717" cy="102471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6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3688"/>
            <a:ext cx="11889564" cy="917575"/>
          </a:xfrm>
        </p:spPr>
        <p:txBody>
          <a:bodyPr/>
          <a:lstStyle/>
          <a:p>
            <a:r>
              <a:rPr lang="en-US" dirty="0"/>
              <a:t>Data Movement for Dev/Test </a:t>
            </a:r>
          </a:p>
        </p:txBody>
      </p:sp>
      <p:sp>
        <p:nvSpPr>
          <p:cNvPr id="4" name="Can 3"/>
          <p:cNvSpPr/>
          <p:nvPr/>
        </p:nvSpPr>
        <p:spPr bwMode="auto">
          <a:xfrm>
            <a:off x="655637" y="2354262"/>
            <a:ext cx="2776537" cy="2751180"/>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gradFill>
                  <a:gsLst>
                    <a:gs pos="5439">
                      <a:srgbClr val="F8F8F8"/>
                    </a:gs>
                    <a:gs pos="10000">
                      <a:srgbClr val="F8F8F8"/>
                    </a:gs>
                  </a:gsLst>
                  <a:lin ang="5400000" scaled="0"/>
                </a:gradFill>
                <a:effectLst/>
                <a:uLnTx/>
                <a:uFillTx/>
              </a:rPr>
              <a:t>SQL</a:t>
            </a:r>
          </a:p>
        </p:txBody>
      </p:sp>
      <p:sp>
        <p:nvSpPr>
          <p:cNvPr id="9" name="Cloud 8"/>
          <p:cNvSpPr/>
          <p:nvPr/>
        </p:nvSpPr>
        <p:spPr bwMode="auto">
          <a:xfrm>
            <a:off x="4770437" y="2659062"/>
            <a:ext cx="3048000" cy="2209800"/>
          </a:xfrm>
          <a:prstGeom prst="cloud">
            <a:avLst/>
          </a:prstGeom>
          <a:solidFill>
            <a:schemeClr val="bg1"/>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rPr>
              <a:t>Azure Storage</a:t>
            </a:r>
          </a:p>
        </p:txBody>
      </p:sp>
      <p:cxnSp>
        <p:nvCxnSpPr>
          <p:cNvPr id="12" name="Straight Arrow Connector 11"/>
          <p:cNvCxnSpPr>
            <a:stCxn id="4" idx="4"/>
            <a:endCxn id="9" idx="2"/>
          </p:cNvCxnSpPr>
          <p:nvPr/>
        </p:nvCxnSpPr>
        <p:spPr>
          <a:xfrm>
            <a:off x="3432174" y="3729852"/>
            <a:ext cx="1347717" cy="3411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 name="Can 2"/>
          <p:cNvSpPr/>
          <p:nvPr/>
        </p:nvSpPr>
        <p:spPr bwMode="auto">
          <a:xfrm>
            <a:off x="9418637" y="1363662"/>
            <a:ext cx="1981200" cy="1676400"/>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rPr>
              <a:t>SQL Dev/Test</a:t>
            </a:r>
          </a:p>
        </p:txBody>
      </p:sp>
      <p:cxnSp>
        <p:nvCxnSpPr>
          <p:cNvPr id="10" name="Straight Arrow Connector 9"/>
          <p:cNvCxnSpPr>
            <a:stCxn id="9" idx="0"/>
            <a:endCxn id="3" idx="2"/>
          </p:cNvCxnSpPr>
          <p:nvPr/>
        </p:nvCxnSpPr>
        <p:spPr>
          <a:xfrm flipV="1">
            <a:off x="7815897" y="2201862"/>
            <a:ext cx="1602740" cy="15621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Can 12"/>
          <p:cNvSpPr/>
          <p:nvPr/>
        </p:nvSpPr>
        <p:spPr bwMode="auto">
          <a:xfrm>
            <a:off x="9418637" y="3344862"/>
            <a:ext cx="1981200" cy="1676400"/>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rPr>
              <a:t>SQL Dev/Test</a:t>
            </a:r>
          </a:p>
        </p:txBody>
      </p:sp>
      <p:cxnSp>
        <p:nvCxnSpPr>
          <p:cNvPr id="14" name="Straight Arrow Connector 13"/>
          <p:cNvCxnSpPr>
            <a:endCxn id="13" idx="2"/>
          </p:cNvCxnSpPr>
          <p:nvPr/>
        </p:nvCxnSpPr>
        <p:spPr>
          <a:xfrm>
            <a:off x="7894637" y="3763962"/>
            <a:ext cx="1524000" cy="4191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Can 14"/>
          <p:cNvSpPr/>
          <p:nvPr/>
        </p:nvSpPr>
        <p:spPr bwMode="auto">
          <a:xfrm>
            <a:off x="9494837" y="5249862"/>
            <a:ext cx="1981200" cy="1676400"/>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rPr>
              <a:t>SQL Dev/Test</a:t>
            </a:r>
          </a:p>
        </p:txBody>
      </p:sp>
      <p:cxnSp>
        <p:nvCxnSpPr>
          <p:cNvPr id="17" name="Straight Arrow Connector 16"/>
          <p:cNvCxnSpPr>
            <a:stCxn id="9" idx="0"/>
            <a:endCxn id="15" idx="2"/>
          </p:cNvCxnSpPr>
          <p:nvPr/>
        </p:nvCxnSpPr>
        <p:spPr>
          <a:xfrm>
            <a:off x="7815897" y="3763962"/>
            <a:ext cx="1678940" cy="23241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0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3688"/>
            <a:ext cx="11889564" cy="917575"/>
          </a:xfrm>
        </p:spPr>
        <p:txBody>
          <a:bodyPr/>
          <a:lstStyle/>
          <a:p>
            <a:r>
              <a:rPr lang="en-US" dirty="0"/>
              <a:t>Data Movement for DR</a:t>
            </a:r>
          </a:p>
        </p:txBody>
      </p:sp>
      <p:sp>
        <p:nvSpPr>
          <p:cNvPr id="4" name="Can 3"/>
          <p:cNvSpPr/>
          <p:nvPr/>
        </p:nvSpPr>
        <p:spPr bwMode="auto">
          <a:xfrm>
            <a:off x="1036637" y="1363662"/>
            <a:ext cx="2776537" cy="2751180"/>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gradFill>
                  <a:gsLst>
                    <a:gs pos="5439">
                      <a:srgbClr val="F8F8F8"/>
                    </a:gs>
                    <a:gs pos="10000">
                      <a:srgbClr val="F8F8F8"/>
                    </a:gs>
                  </a:gsLst>
                  <a:lin ang="5400000" scaled="0"/>
                </a:gradFill>
                <a:effectLst/>
                <a:uLnTx/>
                <a:uFillTx/>
              </a:rPr>
              <a:t>SQL</a:t>
            </a:r>
          </a:p>
        </p:txBody>
      </p:sp>
      <p:sp>
        <p:nvSpPr>
          <p:cNvPr id="9" name="Cloud 8"/>
          <p:cNvSpPr/>
          <p:nvPr/>
        </p:nvSpPr>
        <p:spPr bwMode="auto">
          <a:xfrm>
            <a:off x="4770437" y="2659062"/>
            <a:ext cx="3048000" cy="2209800"/>
          </a:xfrm>
          <a:prstGeom prst="cloud">
            <a:avLst/>
          </a:prstGeom>
          <a:solidFill>
            <a:schemeClr val="bg1"/>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rPr>
              <a:t>Azure Storage</a:t>
            </a:r>
          </a:p>
        </p:txBody>
      </p:sp>
      <p:sp>
        <p:nvSpPr>
          <p:cNvPr id="6" name="Cloud 5"/>
          <p:cNvSpPr/>
          <p:nvPr/>
        </p:nvSpPr>
        <p:spPr bwMode="auto">
          <a:xfrm>
            <a:off x="8048624" y="1744662"/>
            <a:ext cx="4267200" cy="4648200"/>
          </a:xfrm>
          <a:prstGeom prst="cloud">
            <a:avLst/>
          </a:prstGeom>
          <a:solidFill>
            <a:schemeClr val="bg1"/>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0" name="Can 9"/>
          <p:cNvSpPr/>
          <p:nvPr/>
        </p:nvSpPr>
        <p:spPr bwMode="auto">
          <a:xfrm>
            <a:off x="9158215" y="2963862"/>
            <a:ext cx="1752600" cy="1676400"/>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rPr>
              <a:t>SQL DW</a:t>
            </a:r>
          </a:p>
        </p:txBody>
      </p:sp>
      <p:sp>
        <p:nvSpPr>
          <p:cNvPr id="17" name="Cube 16"/>
          <p:cNvSpPr/>
          <p:nvPr/>
        </p:nvSpPr>
        <p:spPr bwMode="auto">
          <a:xfrm>
            <a:off x="884237" y="4411662"/>
            <a:ext cx="2819400" cy="2514600"/>
          </a:xfrm>
          <a:prstGeom prst="cube">
            <a:avLst/>
          </a:prstGeom>
          <a:solidFill>
            <a:schemeClr val="accent6"/>
          </a:solidFill>
          <a:ln>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gradFill>
                  <a:gsLst>
                    <a:gs pos="5439">
                      <a:srgbClr val="F8F8F8"/>
                    </a:gs>
                    <a:gs pos="10000">
                      <a:srgbClr val="F8F8F8"/>
                    </a:gs>
                  </a:gsLst>
                  <a:lin ang="5400000" scaled="0"/>
                </a:gradFill>
                <a:effectLst/>
                <a:uLnTx/>
                <a:uFillTx/>
              </a:rPr>
              <a:t>APS</a:t>
            </a: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cxnSp>
        <p:nvCxnSpPr>
          <p:cNvPr id="25" name="Straight Arrow Connector 24"/>
          <p:cNvCxnSpPr>
            <a:stCxn id="9" idx="0"/>
            <a:endCxn id="10" idx="2"/>
          </p:cNvCxnSpPr>
          <p:nvPr/>
        </p:nvCxnSpPr>
        <p:spPr>
          <a:xfrm>
            <a:off x="7815897" y="3763962"/>
            <a:ext cx="1342318" cy="381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 idx="4"/>
            <a:endCxn id="9" idx="2"/>
          </p:cNvCxnSpPr>
          <p:nvPr/>
        </p:nvCxnSpPr>
        <p:spPr>
          <a:xfrm>
            <a:off x="3813174" y="2739252"/>
            <a:ext cx="966717" cy="102471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2"/>
            <a:endCxn id="17" idx="5"/>
          </p:cNvCxnSpPr>
          <p:nvPr/>
        </p:nvCxnSpPr>
        <p:spPr>
          <a:xfrm flipH="1">
            <a:off x="3703637" y="3763962"/>
            <a:ext cx="1076254" cy="15906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9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3688"/>
            <a:ext cx="11889564" cy="917575"/>
          </a:xfrm>
        </p:spPr>
        <p:txBody>
          <a:bodyPr/>
          <a:lstStyle/>
          <a:p>
            <a:r>
              <a:rPr lang="en-US" dirty="0"/>
              <a:t>Data Movement for Cloud Data Warehousing</a:t>
            </a:r>
          </a:p>
        </p:txBody>
      </p:sp>
      <p:sp>
        <p:nvSpPr>
          <p:cNvPr id="9" name="Cloud 8"/>
          <p:cNvSpPr/>
          <p:nvPr/>
        </p:nvSpPr>
        <p:spPr bwMode="auto">
          <a:xfrm>
            <a:off x="4770437" y="2659062"/>
            <a:ext cx="3048000" cy="2209800"/>
          </a:xfrm>
          <a:prstGeom prst="cloud">
            <a:avLst/>
          </a:prstGeom>
          <a:solidFill>
            <a:schemeClr val="bg1"/>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rPr>
              <a:t>Azure Storage</a:t>
            </a:r>
          </a:p>
        </p:txBody>
      </p:sp>
      <p:sp>
        <p:nvSpPr>
          <p:cNvPr id="6" name="Cloud 5"/>
          <p:cNvSpPr/>
          <p:nvPr/>
        </p:nvSpPr>
        <p:spPr bwMode="auto">
          <a:xfrm>
            <a:off x="8048624" y="1744662"/>
            <a:ext cx="4267200" cy="4648200"/>
          </a:xfrm>
          <a:prstGeom prst="cloud">
            <a:avLst/>
          </a:prstGeom>
          <a:solidFill>
            <a:schemeClr val="bg1"/>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0" name="Can 9"/>
          <p:cNvSpPr/>
          <p:nvPr/>
        </p:nvSpPr>
        <p:spPr bwMode="auto">
          <a:xfrm>
            <a:off x="9158215" y="2963862"/>
            <a:ext cx="1752600" cy="1676400"/>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rPr>
              <a:t>SQL DW</a:t>
            </a:r>
          </a:p>
        </p:txBody>
      </p:sp>
      <p:cxnSp>
        <p:nvCxnSpPr>
          <p:cNvPr id="14" name="Straight Arrow Connector 13"/>
          <p:cNvCxnSpPr>
            <a:stCxn id="9" idx="0"/>
            <a:endCxn id="10" idx="2"/>
          </p:cNvCxnSpPr>
          <p:nvPr/>
        </p:nvCxnSpPr>
        <p:spPr>
          <a:xfrm>
            <a:off x="7815897" y="3763962"/>
            <a:ext cx="1342318" cy="381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76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PolyBase Going Forward</a:t>
            </a:r>
          </a:p>
        </p:txBody>
      </p:sp>
    </p:spTree>
    <p:extLst>
      <p:ext uri="{BB962C8B-B14F-4D97-AF65-F5344CB8AC3E}">
        <p14:creationId xmlns:p14="http://schemas.microsoft.com/office/powerpoint/2010/main" val="355155143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3688"/>
            <a:ext cx="11889564" cy="917575"/>
          </a:xfrm>
        </p:spPr>
        <p:txBody>
          <a:bodyPr/>
          <a:lstStyle/>
          <a:p>
            <a:r>
              <a:rPr lang="en-US" dirty="0"/>
              <a:t>Call to Action</a:t>
            </a:r>
          </a:p>
        </p:txBody>
      </p:sp>
      <p:sp>
        <p:nvSpPr>
          <p:cNvPr id="3" name="TextBox 2"/>
          <p:cNvSpPr txBox="1"/>
          <p:nvPr/>
        </p:nvSpPr>
        <p:spPr>
          <a:xfrm>
            <a:off x="503237" y="1439862"/>
            <a:ext cx="10287000" cy="4311950"/>
          </a:xfrm>
          <a:prstGeom prst="rect">
            <a:avLst/>
          </a:prstGeom>
          <a:noFill/>
        </p:spPr>
        <p:txBody>
          <a:bodyPr wrap="square" lIns="182880" tIns="146304" rIns="182880" bIns="146304" rtlCol="0">
            <a:spAutoFit/>
          </a:bodyPr>
          <a:lstStyle/>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Try PolyBase </a:t>
            </a:r>
          </a:p>
          <a:p>
            <a:pPr marL="0" marR="0" lvl="1"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hlinkClick r:id="rId3"/>
              </a:rPr>
              <a:t>SQL 16 Evaluation Download</a:t>
            </a: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 </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Let us know features we are missing! </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hlinkClick r:id="rId4"/>
              </a:rPr>
              <a:t>SQL Server Feedback</a:t>
            </a: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 </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hlinkClick r:id="rId5"/>
              </a:rPr>
              <a:t>SQL DW Feedback</a:t>
            </a: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If you get stuck, Just ask!</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hlinkClick r:id="rId6"/>
              </a:rPr>
              <a:t>SQL Server Forum</a:t>
            </a: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 </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hlinkClick r:id="rId7"/>
              </a:rPr>
              <a:t>SQL DW Forum</a:t>
            </a: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 </a:t>
            </a:r>
          </a:p>
        </p:txBody>
      </p:sp>
    </p:spTree>
    <p:extLst>
      <p:ext uri="{BB962C8B-B14F-4D97-AF65-F5344CB8AC3E}">
        <p14:creationId xmlns:p14="http://schemas.microsoft.com/office/powerpoint/2010/main" val="344638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endParaRPr lang="en-US" sz="7200" dirty="0"/>
          </a:p>
        </p:txBody>
      </p:sp>
    </p:spTree>
    <p:extLst>
      <p:ext uri="{BB962C8B-B14F-4D97-AF65-F5344CB8AC3E}">
        <p14:creationId xmlns:p14="http://schemas.microsoft.com/office/powerpoint/2010/main" val="166456643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 Away – Number of Files</a:t>
            </a:r>
          </a:p>
        </p:txBody>
      </p:sp>
      <p:graphicFrame>
        <p:nvGraphicFramePr>
          <p:cNvPr id="3" name="Table 2"/>
          <p:cNvGraphicFramePr>
            <a:graphicFrameLocks noGrp="1"/>
          </p:cNvGraphicFramePr>
          <p:nvPr>
            <p:extLst/>
          </p:nvPr>
        </p:nvGraphicFramePr>
        <p:xfrm>
          <a:off x="457197" y="1211264"/>
          <a:ext cx="10409239" cy="5181598"/>
        </p:xfrm>
        <a:graphic>
          <a:graphicData uri="http://schemas.openxmlformats.org/drawingml/2006/table">
            <a:tbl>
              <a:tblPr firstRow="1" bandRow="1">
                <a:tableStyleId>{D7AC3CCA-C797-4891-BE02-D94E43425B78}</a:tableStyleId>
              </a:tblPr>
              <a:tblGrid>
                <a:gridCol w="4206010">
                  <a:extLst>
                    <a:ext uri="{9D8B030D-6E8A-4147-A177-3AD203B41FA5}">
                      <a16:colId xmlns:a16="http://schemas.microsoft.com/office/drawing/2014/main" val="647709861"/>
                    </a:ext>
                  </a:extLst>
                </a:gridCol>
                <a:gridCol w="893549">
                  <a:extLst>
                    <a:ext uri="{9D8B030D-6E8A-4147-A177-3AD203B41FA5}">
                      <a16:colId xmlns:a16="http://schemas.microsoft.com/office/drawing/2014/main" val="3652213084"/>
                    </a:ext>
                  </a:extLst>
                </a:gridCol>
                <a:gridCol w="1080301">
                  <a:extLst>
                    <a:ext uri="{9D8B030D-6E8A-4147-A177-3AD203B41FA5}">
                      <a16:colId xmlns:a16="http://schemas.microsoft.com/office/drawing/2014/main" val="2090324855"/>
                    </a:ext>
                  </a:extLst>
                </a:gridCol>
                <a:gridCol w="1080301">
                  <a:extLst>
                    <a:ext uri="{9D8B030D-6E8A-4147-A177-3AD203B41FA5}">
                      <a16:colId xmlns:a16="http://schemas.microsoft.com/office/drawing/2014/main" val="842317535"/>
                    </a:ext>
                  </a:extLst>
                </a:gridCol>
                <a:gridCol w="1472679">
                  <a:extLst>
                    <a:ext uri="{9D8B030D-6E8A-4147-A177-3AD203B41FA5}">
                      <a16:colId xmlns:a16="http://schemas.microsoft.com/office/drawing/2014/main" val="1940854673"/>
                    </a:ext>
                  </a:extLst>
                </a:gridCol>
                <a:gridCol w="1676399">
                  <a:extLst>
                    <a:ext uri="{9D8B030D-6E8A-4147-A177-3AD203B41FA5}">
                      <a16:colId xmlns:a16="http://schemas.microsoft.com/office/drawing/2014/main" val="1448770524"/>
                    </a:ext>
                  </a:extLst>
                </a:gridCol>
              </a:tblGrid>
              <a:tr h="948978">
                <a:tc>
                  <a:txBody>
                    <a:bodyPr/>
                    <a:lstStyle/>
                    <a:p>
                      <a:pPr algn="ctr"/>
                      <a:r>
                        <a:rPr lang="en-US" b="0" dirty="0"/>
                        <a:t>Node</a:t>
                      </a:r>
                      <a:r>
                        <a:rPr lang="en-US" b="0" baseline="0" dirty="0"/>
                        <a:t> Count</a:t>
                      </a:r>
                      <a:endParaRPr lang="en-US" b="0" dirty="0"/>
                    </a:p>
                  </a:txBody>
                  <a:tcPr anchor="ctr">
                    <a:solidFill>
                      <a:schemeClr val="tx2">
                        <a:lumMod val="20000"/>
                        <a:lumOff val="80000"/>
                      </a:schemeClr>
                    </a:solidFill>
                  </a:tcPr>
                </a:tc>
                <a:tc>
                  <a:txBody>
                    <a:bodyPr/>
                    <a:lstStyle/>
                    <a:p>
                      <a:pPr algn="ctr"/>
                      <a:r>
                        <a:rPr lang="en-US" b="0" dirty="0"/>
                        <a:t>1</a:t>
                      </a:r>
                    </a:p>
                  </a:txBody>
                  <a:tcPr anchor="ctr">
                    <a:solidFill>
                      <a:schemeClr val="bg1"/>
                    </a:solidFill>
                  </a:tcPr>
                </a:tc>
                <a:tc>
                  <a:txBody>
                    <a:bodyPr/>
                    <a:lstStyle/>
                    <a:p>
                      <a:pPr algn="ctr"/>
                      <a:r>
                        <a:rPr lang="en-US" b="0" dirty="0"/>
                        <a:t>2</a:t>
                      </a:r>
                    </a:p>
                  </a:txBody>
                  <a:tcPr anchor="ctr">
                    <a:solidFill>
                      <a:schemeClr val="bg1"/>
                    </a:solidFill>
                  </a:tcPr>
                </a:tc>
                <a:tc>
                  <a:txBody>
                    <a:bodyPr/>
                    <a:lstStyle/>
                    <a:p>
                      <a:pPr algn="ctr"/>
                      <a:r>
                        <a:rPr lang="en-US" b="0" dirty="0"/>
                        <a:t>3</a:t>
                      </a:r>
                    </a:p>
                  </a:txBody>
                  <a:tcPr anchor="ctr">
                    <a:solidFill>
                      <a:schemeClr val="bg1"/>
                    </a:solidFill>
                  </a:tcPr>
                </a:tc>
                <a:tc>
                  <a:txBody>
                    <a:bodyPr/>
                    <a:lstStyle/>
                    <a:p>
                      <a:pPr algn="ctr"/>
                      <a:r>
                        <a:rPr lang="en-US" b="0" dirty="0"/>
                        <a:t>4</a:t>
                      </a:r>
                    </a:p>
                  </a:txBody>
                  <a:tcPr anchor="ctr">
                    <a:solidFill>
                      <a:schemeClr val="bg1"/>
                    </a:solidFill>
                  </a:tcPr>
                </a:tc>
                <a:tc>
                  <a:txBody>
                    <a:bodyPr/>
                    <a:lstStyle/>
                    <a:p>
                      <a:pPr algn="ctr"/>
                      <a:r>
                        <a:rPr lang="en-US" b="0" dirty="0"/>
                        <a:t>5</a:t>
                      </a:r>
                    </a:p>
                  </a:txBody>
                  <a:tcPr anchor="ctr">
                    <a:solidFill>
                      <a:schemeClr val="bg1"/>
                    </a:solidFill>
                  </a:tcPr>
                </a:tc>
                <a:extLst>
                  <a:ext uri="{0D108BD9-81ED-4DB2-BD59-A6C34878D82A}">
                    <a16:rowId xmlns:a16="http://schemas.microsoft.com/office/drawing/2014/main" val="1934444671"/>
                  </a:ext>
                </a:extLst>
              </a:tr>
              <a:tr h="948978">
                <a:tc>
                  <a:txBody>
                    <a:bodyPr/>
                    <a:lstStyle/>
                    <a:p>
                      <a:pPr algn="ctr"/>
                      <a:r>
                        <a:rPr lang="en-US" dirty="0"/>
                        <a:t>Readers</a:t>
                      </a:r>
                    </a:p>
                    <a:p>
                      <a:pPr algn="ctr"/>
                      <a:endParaRPr lang="en-US" dirty="0"/>
                    </a:p>
                  </a:txBody>
                  <a:tcPr anchor="ctr">
                    <a:solidFill>
                      <a:schemeClr val="tx2">
                        <a:lumMod val="20000"/>
                        <a:lumOff val="80000"/>
                      </a:schemeClr>
                    </a:solidFill>
                  </a:tcPr>
                </a:tc>
                <a:tc>
                  <a:txBody>
                    <a:bodyPr/>
                    <a:lstStyle/>
                    <a:p>
                      <a:pPr algn="ctr"/>
                      <a:r>
                        <a:rPr lang="en-US" dirty="0"/>
                        <a:t>8</a:t>
                      </a:r>
                    </a:p>
                  </a:txBody>
                  <a:tcPr anchor="ctr">
                    <a:solidFill>
                      <a:schemeClr val="bg1"/>
                    </a:solidFill>
                  </a:tcPr>
                </a:tc>
                <a:tc>
                  <a:txBody>
                    <a:bodyPr/>
                    <a:lstStyle/>
                    <a:p>
                      <a:pPr algn="ctr"/>
                      <a:r>
                        <a:rPr lang="en-US" dirty="0"/>
                        <a:t>16</a:t>
                      </a:r>
                    </a:p>
                  </a:txBody>
                  <a:tcPr anchor="ctr">
                    <a:solidFill>
                      <a:schemeClr val="bg1"/>
                    </a:solidFill>
                  </a:tcPr>
                </a:tc>
                <a:tc>
                  <a:txBody>
                    <a:bodyPr/>
                    <a:lstStyle/>
                    <a:p>
                      <a:pPr algn="ctr"/>
                      <a:r>
                        <a:rPr lang="en-US" dirty="0"/>
                        <a:t>24</a:t>
                      </a:r>
                    </a:p>
                  </a:txBody>
                  <a:tcPr anchor="ctr">
                    <a:solidFill>
                      <a:schemeClr val="bg1"/>
                    </a:solidFill>
                  </a:tcPr>
                </a:tc>
                <a:tc>
                  <a:txBody>
                    <a:bodyPr/>
                    <a:lstStyle/>
                    <a:p>
                      <a:pPr algn="ctr"/>
                      <a:r>
                        <a:rPr lang="en-US" dirty="0"/>
                        <a:t>32</a:t>
                      </a:r>
                    </a:p>
                  </a:txBody>
                  <a:tcPr anchor="ctr">
                    <a:solidFill>
                      <a:schemeClr val="bg1"/>
                    </a:solidFill>
                  </a:tcPr>
                </a:tc>
                <a:tc>
                  <a:txBody>
                    <a:bodyPr/>
                    <a:lstStyle/>
                    <a:p>
                      <a:pPr algn="ctr"/>
                      <a:r>
                        <a:rPr lang="en-US" dirty="0"/>
                        <a:t>40</a:t>
                      </a:r>
                    </a:p>
                  </a:txBody>
                  <a:tcPr anchor="ctr">
                    <a:solidFill>
                      <a:schemeClr val="bg1"/>
                    </a:solidFill>
                  </a:tcPr>
                </a:tc>
                <a:extLst>
                  <a:ext uri="{0D108BD9-81ED-4DB2-BD59-A6C34878D82A}">
                    <a16:rowId xmlns:a16="http://schemas.microsoft.com/office/drawing/2014/main" val="3553139376"/>
                  </a:ext>
                </a:extLst>
              </a:tr>
              <a:tr h="549806">
                <a:tc>
                  <a:txBody>
                    <a:bodyPr/>
                    <a:lstStyle/>
                    <a:p>
                      <a:pPr algn="ctr"/>
                      <a:r>
                        <a:rPr lang="en-US" dirty="0"/>
                        <a:t>Converters</a:t>
                      </a:r>
                    </a:p>
                  </a:txBody>
                  <a:tcPr anchor="ctr">
                    <a:solidFill>
                      <a:schemeClr val="tx2">
                        <a:lumMod val="20000"/>
                        <a:lumOff val="80000"/>
                      </a:schemeClr>
                    </a:solidFill>
                  </a:tcPr>
                </a:tc>
                <a:tc>
                  <a:txBody>
                    <a:bodyPr/>
                    <a:lstStyle/>
                    <a:p>
                      <a:pPr algn="ctr"/>
                      <a:r>
                        <a:rPr lang="en-US" dirty="0"/>
                        <a:t>8</a:t>
                      </a:r>
                    </a:p>
                  </a:txBody>
                  <a:tcPr anchor="ctr">
                    <a:solidFill>
                      <a:schemeClr val="bg1"/>
                    </a:solidFill>
                  </a:tcPr>
                </a:tc>
                <a:tc>
                  <a:txBody>
                    <a:bodyPr/>
                    <a:lstStyle/>
                    <a:p>
                      <a:pPr algn="ctr"/>
                      <a:r>
                        <a:rPr lang="en-US" dirty="0"/>
                        <a:t>16</a:t>
                      </a:r>
                    </a:p>
                  </a:txBody>
                  <a:tcPr anchor="ctr">
                    <a:solidFill>
                      <a:schemeClr val="bg1"/>
                    </a:solidFill>
                  </a:tcPr>
                </a:tc>
                <a:tc>
                  <a:txBody>
                    <a:bodyPr/>
                    <a:lstStyle/>
                    <a:p>
                      <a:pPr algn="ctr"/>
                      <a:r>
                        <a:rPr lang="en-US" dirty="0"/>
                        <a:t>24</a:t>
                      </a:r>
                    </a:p>
                  </a:txBody>
                  <a:tcPr anchor="ctr">
                    <a:solidFill>
                      <a:schemeClr val="bg1"/>
                    </a:solidFill>
                  </a:tcPr>
                </a:tc>
                <a:tc>
                  <a:txBody>
                    <a:bodyPr/>
                    <a:lstStyle/>
                    <a:p>
                      <a:pPr algn="ctr"/>
                      <a:r>
                        <a:rPr lang="en-US" dirty="0"/>
                        <a:t>32</a:t>
                      </a:r>
                    </a:p>
                  </a:txBody>
                  <a:tcPr anchor="ctr">
                    <a:solidFill>
                      <a:schemeClr val="bg1"/>
                    </a:solidFill>
                  </a:tcPr>
                </a:tc>
                <a:tc>
                  <a:txBody>
                    <a:bodyPr/>
                    <a:lstStyle/>
                    <a:p>
                      <a:pPr algn="ctr"/>
                      <a:r>
                        <a:rPr lang="en-US" dirty="0"/>
                        <a:t>40</a:t>
                      </a:r>
                    </a:p>
                  </a:txBody>
                  <a:tcPr anchor="ctr">
                    <a:solidFill>
                      <a:schemeClr val="bg1"/>
                    </a:solidFill>
                  </a:tcPr>
                </a:tc>
                <a:extLst>
                  <a:ext uri="{0D108BD9-81ED-4DB2-BD59-A6C34878D82A}">
                    <a16:rowId xmlns:a16="http://schemas.microsoft.com/office/drawing/2014/main" val="2343421674"/>
                  </a:ext>
                </a:extLst>
              </a:tr>
              <a:tr h="549806">
                <a:tc>
                  <a:txBody>
                    <a:bodyPr/>
                    <a:lstStyle/>
                    <a:p>
                      <a:pPr algn="ctr"/>
                      <a:r>
                        <a:rPr lang="en-US" dirty="0"/>
                        <a:t>Writers</a:t>
                      </a:r>
                      <a:r>
                        <a:rPr lang="en-US" baseline="0" dirty="0"/>
                        <a:t> </a:t>
                      </a:r>
                      <a:endParaRPr lang="en-US" dirty="0"/>
                    </a:p>
                  </a:txBody>
                  <a:tcPr anchor="ctr">
                    <a:solidFill>
                      <a:schemeClr val="tx2">
                        <a:lumMod val="20000"/>
                        <a:lumOff val="80000"/>
                      </a:schemeClr>
                    </a:solidFill>
                  </a:tcPr>
                </a:tc>
                <a:tc>
                  <a:txBody>
                    <a:bodyPr/>
                    <a:lstStyle/>
                    <a:p>
                      <a:pPr algn="ctr"/>
                      <a:r>
                        <a:rPr lang="en-US" dirty="0"/>
                        <a:t>8</a:t>
                      </a:r>
                    </a:p>
                  </a:txBody>
                  <a:tcPr anchor="ctr">
                    <a:solidFill>
                      <a:schemeClr val="bg1"/>
                    </a:solidFill>
                  </a:tcPr>
                </a:tc>
                <a:tc>
                  <a:txBody>
                    <a:bodyPr/>
                    <a:lstStyle/>
                    <a:p>
                      <a:pPr algn="ctr"/>
                      <a:r>
                        <a:rPr lang="en-US" dirty="0"/>
                        <a:t>16</a:t>
                      </a:r>
                    </a:p>
                  </a:txBody>
                  <a:tcPr anchor="ctr">
                    <a:solidFill>
                      <a:schemeClr val="bg1"/>
                    </a:solidFill>
                  </a:tcPr>
                </a:tc>
                <a:tc>
                  <a:txBody>
                    <a:bodyPr/>
                    <a:lstStyle/>
                    <a:p>
                      <a:pPr algn="ctr"/>
                      <a:r>
                        <a:rPr lang="en-US" dirty="0"/>
                        <a:t>24</a:t>
                      </a:r>
                    </a:p>
                  </a:txBody>
                  <a:tcPr anchor="ctr">
                    <a:solidFill>
                      <a:schemeClr val="bg1"/>
                    </a:solidFill>
                  </a:tcPr>
                </a:tc>
                <a:tc>
                  <a:txBody>
                    <a:bodyPr/>
                    <a:lstStyle/>
                    <a:p>
                      <a:pPr algn="ctr"/>
                      <a:r>
                        <a:rPr lang="en-US" dirty="0"/>
                        <a:t>32</a:t>
                      </a:r>
                    </a:p>
                  </a:txBody>
                  <a:tcPr anchor="ctr">
                    <a:solidFill>
                      <a:schemeClr val="bg1"/>
                    </a:solidFill>
                  </a:tcPr>
                </a:tc>
                <a:tc>
                  <a:txBody>
                    <a:bodyPr/>
                    <a:lstStyle/>
                    <a:p>
                      <a:pPr algn="ctr"/>
                      <a:r>
                        <a:rPr lang="en-US" dirty="0"/>
                        <a:t>40</a:t>
                      </a:r>
                    </a:p>
                  </a:txBody>
                  <a:tcPr anchor="ctr">
                    <a:solidFill>
                      <a:schemeClr val="bg1"/>
                    </a:solidFill>
                  </a:tcPr>
                </a:tc>
                <a:extLst>
                  <a:ext uri="{0D108BD9-81ED-4DB2-BD59-A6C34878D82A}">
                    <a16:rowId xmlns:a16="http://schemas.microsoft.com/office/drawing/2014/main" val="129360178"/>
                  </a:ext>
                </a:extLst>
              </a:tr>
              <a:tr h="983669">
                <a:tc>
                  <a:txBody>
                    <a:bodyPr/>
                    <a:lstStyle/>
                    <a:p>
                      <a:pPr algn="ctr"/>
                      <a:r>
                        <a:rPr lang="en-US" dirty="0"/>
                        <a:t>Optimal</a:t>
                      </a:r>
                      <a:r>
                        <a:rPr lang="en-US" baseline="0" dirty="0"/>
                        <a:t> minimum number of files </a:t>
                      </a:r>
                      <a:endParaRPr lang="en-US" dirty="0"/>
                    </a:p>
                  </a:txBody>
                  <a:tcPr anchor="ctr">
                    <a:solidFill>
                      <a:schemeClr val="tx2">
                        <a:lumMod val="20000"/>
                        <a:lumOff val="80000"/>
                      </a:schemeClr>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extLst>
                  <a:ext uri="{0D108BD9-81ED-4DB2-BD59-A6C34878D82A}">
                    <a16:rowId xmlns:a16="http://schemas.microsoft.com/office/drawing/2014/main" val="2562193503"/>
                  </a:ext>
                </a:extLst>
              </a:tr>
              <a:tr h="549806">
                <a:tc>
                  <a:txBody>
                    <a:bodyPr/>
                    <a:lstStyle/>
                    <a:p>
                      <a:pPr algn="ctr"/>
                      <a:r>
                        <a:rPr lang="en-US" dirty="0"/>
                        <a:t>Next Optimal</a:t>
                      </a:r>
                    </a:p>
                  </a:txBody>
                  <a:tcPr anchor="ctr">
                    <a:solidFill>
                      <a:schemeClr val="tx2">
                        <a:lumMod val="20000"/>
                        <a:lumOff val="80000"/>
                      </a:schemeClr>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extLst>
                  <a:ext uri="{0D108BD9-81ED-4DB2-BD59-A6C34878D82A}">
                    <a16:rowId xmlns:a16="http://schemas.microsoft.com/office/drawing/2014/main" val="1209509656"/>
                  </a:ext>
                </a:extLst>
              </a:tr>
              <a:tr h="650555">
                <a:tc>
                  <a:txBody>
                    <a:bodyPr/>
                    <a:lstStyle/>
                    <a:p>
                      <a:pPr algn="ctr"/>
                      <a:r>
                        <a:rPr lang="en-US" dirty="0"/>
                        <a:t>Equation</a:t>
                      </a:r>
                    </a:p>
                  </a:txBody>
                  <a:tcPr anchor="ctr">
                    <a:solidFill>
                      <a:schemeClr val="tx2">
                        <a:lumMod val="20000"/>
                        <a:lumOff val="80000"/>
                      </a:schemeClr>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extLst>
                  <a:ext uri="{0D108BD9-81ED-4DB2-BD59-A6C34878D82A}">
                    <a16:rowId xmlns:a16="http://schemas.microsoft.com/office/drawing/2014/main" val="3551370026"/>
                  </a:ext>
                </a:extLst>
              </a:tr>
            </a:tbl>
          </a:graphicData>
        </a:graphic>
      </p:graphicFrame>
    </p:spTree>
    <p:extLst>
      <p:ext uri="{BB962C8B-B14F-4D97-AF65-F5344CB8AC3E}">
        <p14:creationId xmlns:p14="http://schemas.microsoft.com/office/powerpoint/2010/main" val="422237957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 Away – Number of Files</a:t>
            </a:r>
          </a:p>
        </p:txBody>
      </p:sp>
      <p:graphicFrame>
        <p:nvGraphicFramePr>
          <p:cNvPr id="3" name="Table 2"/>
          <p:cNvGraphicFramePr>
            <a:graphicFrameLocks noGrp="1"/>
          </p:cNvGraphicFramePr>
          <p:nvPr>
            <p:extLst/>
          </p:nvPr>
        </p:nvGraphicFramePr>
        <p:xfrm>
          <a:off x="457197" y="1211264"/>
          <a:ext cx="10409239" cy="5162759"/>
        </p:xfrm>
        <a:graphic>
          <a:graphicData uri="http://schemas.openxmlformats.org/drawingml/2006/table">
            <a:tbl>
              <a:tblPr firstRow="1" bandRow="1">
                <a:tableStyleId>{D7AC3CCA-C797-4891-BE02-D94E43425B78}</a:tableStyleId>
              </a:tblPr>
              <a:tblGrid>
                <a:gridCol w="4206010">
                  <a:extLst>
                    <a:ext uri="{9D8B030D-6E8A-4147-A177-3AD203B41FA5}">
                      <a16:colId xmlns:a16="http://schemas.microsoft.com/office/drawing/2014/main" val="647709861"/>
                    </a:ext>
                  </a:extLst>
                </a:gridCol>
                <a:gridCol w="893549">
                  <a:extLst>
                    <a:ext uri="{9D8B030D-6E8A-4147-A177-3AD203B41FA5}">
                      <a16:colId xmlns:a16="http://schemas.microsoft.com/office/drawing/2014/main" val="3652213084"/>
                    </a:ext>
                  </a:extLst>
                </a:gridCol>
                <a:gridCol w="1080301">
                  <a:extLst>
                    <a:ext uri="{9D8B030D-6E8A-4147-A177-3AD203B41FA5}">
                      <a16:colId xmlns:a16="http://schemas.microsoft.com/office/drawing/2014/main" val="2090324855"/>
                    </a:ext>
                  </a:extLst>
                </a:gridCol>
                <a:gridCol w="1080301">
                  <a:extLst>
                    <a:ext uri="{9D8B030D-6E8A-4147-A177-3AD203B41FA5}">
                      <a16:colId xmlns:a16="http://schemas.microsoft.com/office/drawing/2014/main" val="842317535"/>
                    </a:ext>
                  </a:extLst>
                </a:gridCol>
                <a:gridCol w="1472679">
                  <a:extLst>
                    <a:ext uri="{9D8B030D-6E8A-4147-A177-3AD203B41FA5}">
                      <a16:colId xmlns:a16="http://schemas.microsoft.com/office/drawing/2014/main" val="1940854673"/>
                    </a:ext>
                  </a:extLst>
                </a:gridCol>
                <a:gridCol w="1676399">
                  <a:extLst>
                    <a:ext uri="{9D8B030D-6E8A-4147-A177-3AD203B41FA5}">
                      <a16:colId xmlns:a16="http://schemas.microsoft.com/office/drawing/2014/main" val="1448770524"/>
                    </a:ext>
                  </a:extLst>
                </a:gridCol>
              </a:tblGrid>
              <a:tr h="948978">
                <a:tc>
                  <a:txBody>
                    <a:bodyPr/>
                    <a:lstStyle/>
                    <a:p>
                      <a:pPr algn="ctr"/>
                      <a:r>
                        <a:rPr lang="en-US" b="0" dirty="0"/>
                        <a:t>Node</a:t>
                      </a:r>
                      <a:r>
                        <a:rPr lang="en-US" b="0" baseline="0" dirty="0"/>
                        <a:t> Count</a:t>
                      </a:r>
                      <a:endParaRPr lang="en-US" b="0" dirty="0"/>
                    </a:p>
                  </a:txBody>
                  <a:tcPr anchor="ctr">
                    <a:solidFill>
                      <a:schemeClr val="tx2">
                        <a:lumMod val="20000"/>
                        <a:lumOff val="80000"/>
                      </a:schemeClr>
                    </a:solidFill>
                  </a:tcPr>
                </a:tc>
                <a:tc>
                  <a:txBody>
                    <a:bodyPr/>
                    <a:lstStyle/>
                    <a:p>
                      <a:pPr algn="ctr"/>
                      <a:r>
                        <a:rPr lang="en-US" b="0" dirty="0"/>
                        <a:t>1</a:t>
                      </a:r>
                    </a:p>
                  </a:txBody>
                  <a:tcPr anchor="ctr">
                    <a:solidFill>
                      <a:schemeClr val="bg1"/>
                    </a:solidFill>
                  </a:tcPr>
                </a:tc>
                <a:tc>
                  <a:txBody>
                    <a:bodyPr/>
                    <a:lstStyle/>
                    <a:p>
                      <a:pPr algn="ctr"/>
                      <a:r>
                        <a:rPr lang="en-US" b="0" dirty="0"/>
                        <a:t>2</a:t>
                      </a:r>
                    </a:p>
                  </a:txBody>
                  <a:tcPr anchor="ctr">
                    <a:solidFill>
                      <a:schemeClr val="bg1"/>
                    </a:solidFill>
                  </a:tcPr>
                </a:tc>
                <a:tc>
                  <a:txBody>
                    <a:bodyPr/>
                    <a:lstStyle/>
                    <a:p>
                      <a:pPr algn="ctr"/>
                      <a:r>
                        <a:rPr lang="en-US" b="0" dirty="0"/>
                        <a:t>3</a:t>
                      </a:r>
                    </a:p>
                  </a:txBody>
                  <a:tcPr anchor="ctr">
                    <a:solidFill>
                      <a:schemeClr val="bg1"/>
                    </a:solidFill>
                  </a:tcPr>
                </a:tc>
                <a:tc>
                  <a:txBody>
                    <a:bodyPr/>
                    <a:lstStyle/>
                    <a:p>
                      <a:pPr algn="ctr"/>
                      <a:r>
                        <a:rPr lang="en-US" b="0" dirty="0"/>
                        <a:t>4</a:t>
                      </a:r>
                    </a:p>
                  </a:txBody>
                  <a:tcPr anchor="ctr">
                    <a:solidFill>
                      <a:schemeClr val="bg1"/>
                    </a:solidFill>
                  </a:tcPr>
                </a:tc>
                <a:tc>
                  <a:txBody>
                    <a:bodyPr/>
                    <a:lstStyle/>
                    <a:p>
                      <a:pPr algn="ctr"/>
                      <a:r>
                        <a:rPr lang="en-US" b="0" dirty="0"/>
                        <a:t>5</a:t>
                      </a:r>
                    </a:p>
                  </a:txBody>
                  <a:tcPr anchor="ctr">
                    <a:solidFill>
                      <a:schemeClr val="bg1"/>
                    </a:solidFill>
                  </a:tcPr>
                </a:tc>
                <a:extLst>
                  <a:ext uri="{0D108BD9-81ED-4DB2-BD59-A6C34878D82A}">
                    <a16:rowId xmlns:a16="http://schemas.microsoft.com/office/drawing/2014/main" val="1934444671"/>
                  </a:ext>
                </a:extLst>
              </a:tr>
              <a:tr h="948978">
                <a:tc>
                  <a:txBody>
                    <a:bodyPr/>
                    <a:lstStyle/>
                    <a:p>
                      <a:pPr algn="ctr"/>
                      <a:r>
                        <a:rPr lang="en-US" dirty="0"/>
                        <a:t>Readers</a:t>
                      </a:r>
                    </a:p>
                    <a:p>
                      <a:pPr algn="ctr"/>
                      <a:endParaRPr lang="en-US" dirty="0"/>
                    </a:p>
                  </a:txBody>
                  <a:tcPr anchor="ctr">
                    <a:solidFill>
                      <a:schemeClr val="tx2">
                        <a:lumMod val="20000"/>
                        <a:lumOff val="80000"/>
                      </a:schemeClr>
                    </a:solidFill>
                  </a:tcPr>
                </a:tc>
                <a:tc>
                  <a:txBody>
                    <a:bodyPr/>
                    <a:lstStyle/>
                    <a:p>
                      <a:pPr algn="ctr"/>
                      <a:r>
                        <a:rPr lang="en-US" dirty="0"/>
                        <a:t>8</a:t>
                      </a:r>
                    </a:p>
                  </a:txBody>
                  <a:tcPr anchor="ctr">
                    <a:solidFill>
                      <a:schemeClr val="bg1"/>
                    </a:solidFill>
                  </a:tcPr>
                </a:tc>
                <a:tc>
                  <a:txBody>
                    <a:bodyPr/>
                    <a:lstStyle/>
                    <a:p>
                      <a:pPr algn="ctr"/>
                      <a:r>
                        <a:rPr lang="en-US" dirty="0"/>
                        <a:t>16</a:t>
                      </a:r>
                    </a:p>
                  </a:txBody>
                  <a:tcPr anchor="ctr">
                    <a:solidFill>
                      <a:schemeClr val="bg1"/>
                    </a:solidFill>
                  </a:tcPr>
                </a:tc>
                <a:tc>
                  <a:txBody>
                    <a:bodyPr/>
                    <a:lstStyle/>
                    <a:p>
                      <a:pPr algn="ctr"/>
                      <a:r>
                        <a:rPr lang="en-US" dirty="0"/>
                        <a:t>24</a:t>
                      </a:r>
                    </a:p>
                  </a:txBody>
                  <a:tcPr anchor="ctr">
                    <a:solidFill>
                      <a:schemeClr val="bg1"/>
                    </a:solidFill>
                  </a:tcPr>
                </a:tc>
                <a:tc>
                  <a:txBody>
                    <a:bodyPr/>
                    <a:lstStyle/>
                    <a:p>
                      <a:pPr algn="ctr"/>
                      <a:r>
                        <a:rPr lang="en-US" dirty="0"/>
                        <a:t>32</a:t>
                      </a:r>
                    </a:p>
                  </a:txBody>
                  <a:tcPr anchor="ctr">
                    <a:solidFill>
                      <a:schemeClr val="bg1"/>
                    </a:solidFill>
                  </a:tcPr>
                </a:tc>
                <a:tc>
                  <a:txBody>
                    <a:bodyPr/>
                    <a:lstStyle/>
                    <a:p>
                      <a:pPr algn="ctr"/>
                      <a:r>
                        <a:rPr lang="en-US" dirty="0"/>
                        <a:t>40</a:t>
                      </a:r>
                    </a:p>
                  </a:txBody>
                  <a:tcPr anchor="ctr">
                    <a:solidFill>
                      <a:schemeClr val="bg1"/>
                    </a:solidFill>
                  </a:tcPr>
                </a:tc>
                <a:extLst>
                  <a:ext uri="{0D108BD9-81ED-4DB2-BD59-A6C34878D82A}">
                    <a16:rowId xmlns:a16="http://schemas.microsoft.com/office/drawing/2014/main" val="3553139376"/>
                  </a:ext>
                </a:extLst>
              </a:tr>
              <a:tr h="549806">
                <a:tc>
                  <a:txBody>
                    <a:bodyPr/>
                    <a:lstStyle/>
                    <a:p>
                      <a:pPr algn="ctr"/>
                      <a:r>
                        <a:rPr lang="en-US" dirty="0"/>
                        <a:t>Converters</a:t>
                      </a:r>
                    </a:p>
                  </a:txBody>
                  <a:tcPr anchor="ctr">
                    <a:solidFill>
                      <a:schemeClr val="tx2">
                        <a:lumMod val="20000"/>
                        <a:lumOff val="80000"/>
                      </a:schemeClr>
                    </a:solidFill>
                  </a:tcPr>
                </a:tc>
                <a:tc>
                  <a:txBody>
                    <a:bodyPr/>
                    <a:lstStyle/>
                    <a:p>
                      <a:pPr algn="ctr"/>
                      <a:r>
                        <a:rPr lang="en-US" dirty="0"/>
                        <a:t>8</a:t>
                      </a:r>
                    </a:p>
                  </a:txBody>
                  <a:tcPr anchor="ctr">
                    <a:solidFill>
                      <a:schemeClr val="bg1"/>
                    </a:solidFill>
                  </a:tcPr>
                </a:tc>
                <a:tc>
                  <a:txBody>
                    <a:bodyPr/>
                    <a:lstStyle/>
                    <a:p>
                      <a:pPr algn="ctr"/>
                      <a:r>
                        <a:rPr lang="en-US" dirty="0"/>
                        <a:t>16</a:t>
                      </a:r>
                    </a:p>
                  </a:txBody>
                  <a:tcPr anchor="ctr">
                    <a:solidFill>
                      <a:schemeClr val="bg1"/>
                    </a:solidFill>
                  </a:tcPr>
                </a:tc>
                <a:tc>
                  <a:txBody>
                    <a:bodyPr/>
                    <a:lstStyle/>
                    <a:p>
                      <a:pPr algn="ctr"/>
                      <a:r>
                        <a:rPr lang="en-US" dirty="0"/>
                        <a:t>24</a:t>
                      </a:r>
                    </a:p>
                  </a:txBody>
                  <a:tcPr anchor="ctr">
                    <a:solidFill>
                      <a:schemeClr val="bg1"/>
                    </a:solidFill>
                  </a:tcPr>
                </a:tc>
                <a:tc>
                  <a:txBody>
                    <a:bodyPr/>
                    <a:lstStyle/>
                    <a:p>
                      <a:pPr algn="ctr"/>
                      <a:r>
                        <a:rPr lang="en-US" dirty="0"/>
                        <a:t>32</a:t>
                      </a:r>
                    </a:p>
                  </a:txBody>
                  <a:tcPr anchor="ctr">
                    <a:solidFill>
                      <a:schemeClr val="bg1"/>
                    </a:solidFill>
                  </a:tcPr>
                </a:tc>
                <a:tc>
                  <a:txBody>
                    <a:bodyPr/>
                    <a:lstStyle/>
                    <a:p>
                      <a:pPr algn="ctr"/>
                      <a:r>
                        <a:rPr lang="en-US" dirty="0"/>
                        <a:t>40</a:t>
                      </a:r>
                    </a:p>
                  </a:txBody>
                  <a:tcPr anchor="ctr">
                    <a:solidFill>
                      <a:schemeClr val="bg1"/>
                    </a:solidFill>
                  </a:tcPr>
                </a:tc>
                <a:extLst>
                  <a:ext uri="{0D108BD9-81ED-4DB2-BD59-A6C34878D82A}">
                    <a16:rowId xmlns:a16="http://schemas.microsoft.com/office/drawing/2014/main" val="2343421674"/>
                  </a:ext>
                </a:extLst>
              </a:tr>
              <a:tr h="549806">
                <a:tc>
                  <a:txBody>
                    <a:bodyPr/>
                    <a:lstStyle/>
                    <a:p>
                      <a:pPr algn="ctr"/>
                      <a:r>
                        <a:rPr lang="en-US" dirty="0"/>
                        <a:t>Writers</a:t>
                      </a:r>
                      <a:r>
                        <a:rPr lang="en-US" baseline="0" dirty="0"/>
                        <a:t> </a:t>
                      </a:r>
                      <a:endParaRPr lang="en-US" dirty="0"/>
                    </a:p>
                  </a:txBody>
                  <a:tcPr anchor="ctr">
                    <a:solidFill>
                      <a:schemeClr val="tx2">
                        <a:lumMod val="20000"/>
                        <a:lumOff val="80000"/>
                      </a:schemeClr>
                    </a:solidFill>
                  </a:tcPr>
                </a:tc>
                <a:tc>
                  <a:txBody>
                    <a:bodyPr/>
                    <a:lstStyle/>
                    <a:p>
                      <a:pPr algn="ctr"/>
                      <a:r>
                        <a:rPr lang="en-US" dirty="0"/>
                        <a:t>8</a:t>
                      </a:r>
                    </a:p>
                  </a:txBody>
                  <a:tcPr anchor="ctr">
                    <a:solidFill>
                      <a:schemeClr val="bg1"/>
                    </a:solidFill>
                  </a:tcPr>
                </a:tc>
                <a:tc>
                  <a:txBody>
                    <a:bodyPr/>
                    <a:lstStyle/>
                    <a:p>
                      <a:pPr algn="ctr"/>
                      <a:r>
                        <a:rPr lang="en-US" dirty="0"/>
                        <a:t>16</a:t>
                      </a:r>
                    </a:p>
                  </a:txBody>
                  <a:tcPr anchor="ctr">
                    <a:solidFill>
                      <a:schemeClr val="bg1"/>
                    </a:solidFill>
                  </a:tcPr>
                </a:tc>
                <a:tc>
                  <a:txBody>
                    <a:bodyPr/>
                    <a:lstStyle/>
                    <a:p>
                      <a:pPr algn="ctr"/>
                      <a:r>
                        <a:rPr lang="en-US" dirty="0"/>
                        <a:t>24</a:t>
                      </a:r>
                    </a:p>
                  </a:txBody>
                  <a:tcPr anchor="ctr">
                    <a:solidFill>
                      <a:schemeClr val="bg1"/>
                    </a:solidFill>
                  </a:tcPr>
                </a:tc>
                <a:tc>
                  <a:txBody>
                    <a:bodyPr/>
                    <a:lstStyle/>
                    <a:p>
                      <a:pPr algn="ctr"/>
                      <a:r>
                        <a:rPr lang="en-US" dirty="0"/>
                        <a:t>32</a:t>
                      </a:r>
                    </a:p>
                  </a:txBody>
                  <a:tcPr anchor="ctr">
                    <a:solidFill>
                      <a:schemeClr val="bg1"/>
                    </a:solidFill>
                  </a:tcPr>
                </a:tc>
                <a:tc>
                  <a:txBody>
                    <a:bodyPr/>
                    <a:lstStyle/>
                    <a:p>
                      <a:pPr algn="ctr"/>
                      <a:r>
                        <a:rPr lang="en-US" dirty="0"/>
                        <a:t>40</a:t>
                      </a:r>
                    </a:p>
                  </a:txBody>
                  <a:tcPr anchor="ctr">
                    <a:solidFill>
                      <a:schemeClr val="bg1"/>
                    </a:solidFill>
                  </a:tcPr>
                </a:tc>
                <a:extLst>
                  <a:ext uri="{0D108BD9-81ED-4DB2-BD59-A6C34878D82A}">
                    <a16:rowId xmlns:a16="http://schemas.microsoft.com/office/drawing/2014/main" val="129360178"/>
                  </a:ext>
                </a:extLst>
              </a:tr>
              <a:tr h="964830">
                <a:tc>
                  <a:txBody>
                    <a:bodyPr/>
                    <a:lstStyle/>
                    <a:p>
                      <a:pPr algn="ctr"/>
                      <a:r>
                        <a:rPr lang="en-US"/>
                        <a:t>Optimal</a:t>
                      </a:r>
                      <a:r>
                        <a:rPr lang="en-US" baseline="0"/>
                        <a:t> minimum number of files </a:t>
                      </a:r>
                      <a:endParaRPr lang="en-US" dirty="0"/>
                    </a:p>
                  </a:txBody>
                  <a:tcPr anchor="ctr">
                    <a:solidFill>
                      <a:schemeClr val="tx2">
                        <a:lumMod val="20000"/>
                        <a:lumOff val="80000"/>
                      </a:schemeClr>
                    </a:solidFill>
                  </a:tcPr>
                </a:tc>
                <a:tc>
                  <a:txBody>
                    <a:bodyPr/>
                    <a:lstStyle/>
                    <a:p>
                      <a:pPr algn="ctr"/>
                      <a:r>
                        <a:rPr lang="en-US" dirty="0"/>
                        <a:t>8</a:t>
                      </a:r>
                    </a:p>
                  </a:txBody>
                  <a:tcPr anchor="ctr">
                    <a:solidFill>
                      <a:schemeClr val="bg1"/>
                    </a:solidFill>
                  </a:tcPr>
                </a:tc>
                <a:tc>
                  <a:txBody>
                    <a:bodyPr/>
                    <a:lstStyle/>
                    <a:p>
                      <a:pPr algn="ctr"/>
                      <a:r>
                        <a:rPr lang="en-US" dirty="0"/>
                        <a:t>16</a:t>
                      </a:r>
                    </a:p>
                  </a:txBody>
                  <a:tcPr anchor="ctr">
                    <a:solidFill>
                      <a:schemeClr val="bg1"/>
                    </a:solidFill>
                  </a:tcPr>
                </a:tc>
                <a:tc>
                  <a:txBody>
                    <a:bodyPr/>
                    <a:lstStyle/>
                    <a:p>
                      <a:pPr algn="ctr"/>
                      <a:r>
                        <a:rPr lang="en-US" dirty="0"/>
                        <a:t>24</a:t>
                      </a:r>
                    </a:p>
                  </a:txBody>
                  <a:tcPr anchor="ctr">
                    <a:solidFill>
                      <a:schemeClr val="bg1"/>
                    </a:solidFill>
                  </a:tcPr>
                </a:tc>
                <a:tc>
                  <a:txBody>
                    <a:bodyPr/>
                    <a:lstStyle/>
                    <a:p>
                      <a:pPr algn="ctr"/>
                      <a:r>
                        <a:rPr lang="en-US" dirty="0"/>
                        <a:t>32</a:t>
                      </a:r>
                    </a:p>
                  </a:txBody>
                  <a:tcPr anchor="ctr">
                    <a:solidFill>
                      <a:schemeClr val="bg1"/>
                    </a:solidFill>
                  </a:tcPr>
                </a:tc>
                <a:tc>
                  <a:txBody>
                    <a:bodyPr/>
                    <a:lstStyle/>
                    <a:p>
                      <a:pPr algn="ctr"/>
                      <a:r>
                        <a:rPr lang="en-US" dirty="0"/>
                        <a:t>40</a:t>
                      </a:r>
                    </a:p>
                  </a:txBody>
                  <a:tcPr anchor="ctr">
                    <a:solidFill>
                      <a:schemeClr val="bg1"/>
                    </a:solidFill>
                  </a:tcPr>
                </a:tc>
                <a:extLst>
                  <a:ext uri="{0D108BD9-81ED-4DB2-BD59-A6C34878D82A}">
                    <a16:rowId xmlns:a16="http://schemas.microsoft.com/office/drawing/2014/main" val="2562193503"/>
                  </a:ext>
                </a:extLst>
              </a:tr>
              <a:tr h="549806">
                <a:tc>
                  <a:txBody>
                    <a:bodyPr/>
                    <a:lstStyle/>
                    <a:p>
                      <a:pPr algn="ctr"/>
                      <a:r>
                        <a:rPr lang="en-US" dirty="0"/>
                        <a:t>Next Optimal</a:t>
                      </a:r>
                    </a:p>
                  </a:txBody>
                  <a:tcPr anchor="ctr">
                    <a:solidFill>
                      <a:schemeClr val="tx2">
                        <a:lumMod val="20000"/>
                        <a:lumOff val="80000"/>
                      </a:schemeClr>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extLst>
                  <a:ext uri="{0D108BD9-81ED-4DB2-BD59-A6C34878D82A}">
                    <a16:rowId xmlns:a16="http://schemas.microsoft.com/office/drawing/2014/main" val="1209509656"/>
                  </a:ext>
                </a:extLst>
              </a:tr>
              <a:tr h="650555">
                <a:tc>
                  <a:txBody>
                    <a:bodyPr/>
                    <a:lstStyle/>
                    <a:p>
                      <a:pPr algn="ctr"/>
                      <a:r>
                        <a:rPr lang="en-US" dirty="0"/>
                        <a:t>Equation</a:t>
                      </a:r>
                    </a:p>
                  </a:txBody>
                  <a:tcPr anchor="ctr">
                    <a:solidFill>
                      <a:schemeClr val="tx2">
                        <a:lumMod val="20000"/>
                        <a:lumOff val="80000"/>
                      </a:schemeClr>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tc>
                  <a:txBody>
                    <a:bodyPr/>
                    <a:lstStyle/>
                    <a:p>
                      <a:pPr algn="ctr"/>
                      <a:endParaRPr lang="en-US" dirty="0"/>
                    </a:p>
                  </a:txBody>
                  <a:tcPr anchor="ctr">
                    <a:solidFill>
                      <a:schemeClr val="bg1"/>
                    </a:solidFill>
                  </a:tcPr>
                </a:tc>
                <a:extLst>
                  <a:ext uri="{0D108BD9-81ED-4DB2-BD59-A6C34878D82A}">
                    <a16:rowId xmlns:a16="http://schemas.microsoft.com/office/drawing/2014/main" val="3551370026"/>
                  </a:ext>
                </a:extLst>
              </a:tr>
            </a:tbl>
          </a:graphicData>
        </a:graphic>
      </p:graphicFrame>
    </p:spTree>
    <p:extLst>
      <p:ext uri="{BB962C8B-B14F-4D97-AF65-F5344CB8AC3E}">
        <p14:creationId xmlns:p14="http://schemas.microsoft.com/office/powerpoint/2010/main" val="42384097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sz="7200" dirty="0"/>
              <a:t>Why </a:t>
            </a:r>
            <a:r>
              <a:rPr lang="en-US" dirty="0"/>
              <a:t>did we build it? </a:t>
            </a:r>
            <a:endParaRPr lang="en-US" sz="7200" dirty="0"/>
          </a:p>
        </p:txBody>
      </p:sp>
    </p:spTree>
    <p:extLst>
      <p:ext uri="{BB962C8B-B14F-4D97-AF65-F5344CB8AC3E}">
        <p14:creationId xmlns:p14="http://schemas.microsoft.com/office/powerpoint/2010/main" val="153530133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 Away – Number of Files</a:t>
            </a:r>
          </a:p>
        </p:txBody>
      </p:sp>
      <p:graphicFrame>
        <p:nvGraphicFramePr>
          <p:cNvPr id="3" name="Table 2"/>
          <p:cNvGraphicFramePr>
            <a:graphicFrameLocks noGrp="1"/>
          </p:cNvGraphicFramePr>
          <p:nvPr>
            <p:extLst/>
          </p:nvPr>
        </p:nvGraphicFramePr>
        <p:xfrm>
          <a:off x="457197" y="1211264"/>
          <a:ext cx="10409239" cy="5181598"/>
        </p:xfrm>
        <a:graphic>
          <a:graphicData uri="http://schemas.openxmlformats.org/drawingml/2006/table">
            <a:tbl>
              <a:tblPr firstRow="1" bandRow="1">
                <a:tableStyleId>{D7AC3CCA-C797-4891-BE02-D94E43425B78}</a:tableStyleId>
              </a:tblPr>
              <a:tblGrid>
                <a:gridCol w="4206010">
                  <a:extLst>
                    <a:ext uri="{9D8B030D-6E8A-4147-A177-3AD203B41FA5}">
                      <a16:colId xmlns:a16="http://schemas.microsoft.com/office/drawing/2014/main" val="647709861"/>
                    </a:ext>
                  </a:extLst>
                </a:gridCol>
                <a:gridCol w="893549">
                  <a:extLst>
                    <a:ext uri="{9D8B030D-6E8A-4147-A177-3AD203B41FA5}">
                      <a16:colId xmlns:a16="http://schemas.microsoft.com/office/drawing/2014/main" val="3652213084"/>
                    </a:ext>
                  </a:extLst>
                </a:gridCol>
                <a:gridCol w="1080301">
                  <a:extLst>
                    <a:ext uri="{9D8B030D-6E8A-4147-A177-3AD203B41FA5}">
                      <a16:colId xmlns:a16="http://schemas.microsoft.com/office/drawing/2014/main" val="2090324855"/>
                    </a:ext>
                  </a:extLst>
                </a:gridCol>
                <a:gridCol w="1080301">
                  <a:extLst>
                    <a:ext uri="{9D8B030D-6E8A-4147-A177-3AD203B41FA5}">
                      <a16:colId xmlns:a16="http://schemas.microsoft.com/office/drawing/2014/main" val="842317535"/>
                    </a:ext>
                  </a:extLst>
                </a:gridCol>
                <a:gridCol w="1472679">
                  <a:extLst>
                    <a:ext uri="{9D8B030D-6E8A-4147-A177-3AD203B41FA5}">
                      <a16:colId xmlns:a16="http://schemas.microsoft.com/office/drawing/2014/main" val="1940854673"/>
                    </a:ext>
                  </a:extLst>
                </a:gridCol>
                <a:gridCol w="1676399">
                  <a:extLst>
                    <a:ext uri="{9D8B030D-6E8A-4147-A177-3AD203B41FA5}">
                      <a16:colId xmlns:a16="http://schemas.microsoft.com/office/drawing/2014/main" val="1448770524"/>
                    </a:ext>
                  </a:extLst>
                </a:gridCol>
              </a:tblGrid>
              <a:tr h="948978">
                <a:tc>
                  <a:txBody>
                    <a:bodyPr/>
                    <a:lstStyle/>
                    <a:p>
                      <a:pPr algn="ctr"/>
                      <a:r>
                        <a:rPr lang="en-US" b="0" dirty="0"/>
                        <a:t>Node</a:t>
                      </a:r>
                      <a:r>
                        <a:rPr lang="en-US" b="0" baseline="0" dirty="0"/>
                        <a:t> Count</a:t>
                      </a:r>
                      <a:endParaRPr lang="en-US" b="0" dirty="0"/>
                    </a:p>
                  </a:txBody>
                  <a:tcPr anchor="ctr">
                    <a:solidFill>
                      <a:schemeClr val="tx2">
                        <a:lumMod val="20000"/>
                        <a:lumOff val="80000"/>
                      </a:schemeClr>
                    </a:solidFill>
                  </a:tcPr>
                </a:tc>
                <a:tc>
                  <a:txBody>
                    <a:bodyPr/>
                    <a:lstStyle/>
                    <a:p>
                      <a:pPr algn="ctr"/>
                      <a:r>
                        <a:rPr lang="en-US" b="0" dirty="0"/>
                        <a:t>1</a:t>
                      </a:r>
                    </a:p>
                  </a:txBody>
                  <a:tcPr anchor="ctr">
                    <a:solidFill>
                      <a:schemeClr val="bg1"/>
                    </a:solidFill>
                  </a:tcPr>
                </a:tc>
                <a:tc>
                  <a:txBody>
                    <a:bodyPr/>
                    <a:lstStyle/>
                    <a:p>
                      <a:pPr algn="ctr"/>
                      <a:r>
                        <a:rPr lang="en-US" b="0" dirty="0"/>
                        <a:t>2</a:t>
                      </a:r>
                    </a:p>
                  </a:txBody>
                  <a:tcPr anchor="ctr">
                    <a:solidFill>
                      <a:schemeClr val="bg1"/>
                    </a:solidFill>
                  </a:tcPr>
                </a:tc>
                <a:tc>
                  <a:txBody>
                    <a:bodyPr/>
                    <a:lstStyle/>
                    <a:p>
                      <a:pPr algn="ctr"/>
                      <a:r>
                        <a:rPr lang="en-US" b="0" dirty="0"/>
                        <a:t>3</a:t>
                      </a:r>
                    </a:p>
                  </a:txBody>
                  <a:tcPr anchor="ctr">
                    <a:solidFill>
                      <a:schemeClr val="bg1"/>
                    </a:solidFill>
                  </a:tcPr>
                </a:tc>
                <a:tc>
                  <a:txBody>
                    <a:bodyPr/>
                    <a:lstStyle/>
                    <a:p>
                      <a:pPr algn="ctr"/>
                      <a:r>
                        <a:rPr lang="en-US" b="0" dirty="0"/>
                        <a:t>4</a:t>
                      </a:r>
                    </a:p>
                  </a:txBody>
                  <a:tcPr anchor="ctr">
                    <a:solidFill>
                      <a:schemeClr val="bg1"/>
                    </a:solidFill>
                  </a:tcPr>
                </a:tc>
                <a:tc>
                  <a:txBody>
                    <a:bodyPr/>
                    <a:lstStyle/>
                    <a:p>
                      <a:pPr algn="ctr"/>
                      <a:r>
                        <a:rPr lang="en-US" b="0" dirty="0"/>
                        <a:t>5</a:t>
                      </a:r>
                    </a:p>
                  </a:txBody>
                  <a:tcPr anchor="ctr">
                    <a:solidFill>
                      <a:schemeClr val="bg1"/>
                    </a:solidFill>
                  </a:tcPr>
                </a:tc>
                <a:extLst>
                  <a:ext uri="{0D108BD9-81ED-4DB2-BD59-A6C34878D82A}">
                    <a16:rowId xmlns:a16="http://schemas.microsoft.com/office/drawing/2014/main" val="1934444671"/>
                  </a:ext>
                </a:extLst>
              </a:tr>
              <a:tr h="948978">
                <a:tc>
                  <a:txBody>
                    <a:bodyPr/>
                    <a:lstStyle/>
                    <a:p>
                      <a:pPr algn="ctr"/>
                      <a:r>
                        <a:rPr lang="en-US" dirty="0"/>
                        <a:t>Readers</a:t>
                      </a:r>
                    </a:p>
                    <a:p>
                      <a:pPr algn="ctr"/>
                      <a:endParaRPr lang="en-US" dirty="0"/>
                    </a:p>
                  </a:txBody>
                  <a:tcPr anchor="ctr">
                    <a:solidFill>
                      <a:schemeClr val="tx2">
                        <a:lumMod val="20000"/>
                        <a:lumOff val="80000"/>
                      </a:schemeClr>
                    </a:solidFill>
                  </a:tcPr>
                </a:tc>
                <a:tc>
                  <a:txBody>
                    <a:bodyPr/>
                    <a:lstStyle/>
                    <a:p>
                      <a:pPr algn="ctr"/>
                      <a:r>
                        <a:rPr lang="en-US" dirty="0"/>
                        <a:t>8</a:t>
                      </a:r>
                    </a:p>
                  </a:txBody>
                  <a:tcPr anchor="ctr">
                    <a:solidFill>
                      <a:schemeClr val="bg1"/>
                    </a:solidFill>
                  </a:tcPr>
                </a:tc>
                <a:tc>
                  <a:txBody>
                    <a:bodyPr/>
                    <a:lstStyle/>
                    <a:p>
                      <a:pPr algn="ctr"/>
                      <a:r>
                        <a:rPr lang="en-US" dirty="0"/>
                        <a:t>16</a:t>
                      </a:r>
                    </a:p>
                  </a:txBody>
                  <a:tcPr anchor="ctr">
                    <a:solidFill>
                      <a:schemeClr val="bg1"/>
                    </a:solidFill>
                  </a:tcPr>
                </a:tc>
                <a:tc>
                  <a:txBody>
                    <a:bodyPr/>
                    <a:lstStyle/>
                    <a:p>
                      <a:pPr algn="ctr"/>
                      <a:r>
                        <a:rPr lang="en-US" dirty="0"/>
                        <a:t>24</a:t>
                      </a:r>
                    </a:p>
                  </a:txBody>
                  <a:tcPr anchor="ctr">
                    <a:solidFill>
                      <a:schemeClr val="bg1"/>
                    </a:solidFill>
                  </a:tcPr>
                </a:tc>
                <a:tc>
                  <a:txBody>
                    <a:bodyPr/>
                    <a:lstStyle/>
                    <a:p>
                      <a:pPr algn="ctr"/>
                      <a:r>
                        <a:rPr lang="en-US" dirty="0"/>
                        <a:t>32</a:t>
                      </a:r>
                    </a:p>
                  </a:txBody>
                  <a:tcPr anchor="ctr">
                    <a:solidFill>
                      <a:schemeClr val="bg1"/>
                    </a:solidFill>
                  </a:tcPr>
                </a:tc>
                <a:tc>
                  <a:txBody>
                    <a:bodyPr/>
                    <a:lstStyle/>
                    <a:p>
                      <a:pPr algn="ctr"/>
                      <a:r>
                        <a:rPr lang="en-US" dirty="0"/>
                        <a:t>40</a:t>
                      </a:r>
                    </a:p>
                  </a:txBody>
                  <a:tcPr anchor="ctr">
                    <a:solidFill>
                      <a:schemeClr val="bg1"/>
                    </a:solidFill>
                  </a:tcPr>
                </a:tc>
                <a:extLst>
                  <a:ext uri="{0D108BD9-81ED-4DB2-BD59-A6C34878D82A}">
                    <a16:rowId xmlns:a16="http://schemas.microsoft.com/office/drawing/2014/main" val="3553139376"/>
                  </a:ext>
                </a:extLst>
              </a:tr>
              <a:tr h="549806">
                <a:tc>
                  <a:txBody>
                    <a:bodyPr/>
                    <a:lstStyle/>
                    <a:p>
                      <a:pPr algn="ctr"/>
                      <a:r>
                        <a:rPr lang="en-US" dirty="0"/>
                        <a:t>Converters</a:t>
                      </a:r>
                    </a:p>
                  </a:txBody>
                  <a:tcPr anchor="ctr">
                    <a:solidFill>
                      <a:schemeClr val="tx2">
                        <a:lumMod val="20000"/>
                        <a:lumOff val="80000"/>
                      </a:schemeClr>
                    </a:solidFill>
                  </a:tcPr>
                </a:tc>
                <a:tc>
                  <a:txBody>
                    <a:bodyPr/>
                    <a:lstStyle/>
                    <a:p>
                      <a:pPr algn="ctr"/>
                      <a:r>
                        <a:rPr lang="en-US" dirty="0"/>
                        <a:t>8</a:t>
                      </a:r>
                    </a:p>
                  </a:txBody>
                  <a:tcPr anchor="ctr">
                    <a:solidFill>
                      <a:schemeClr val="bg1"/>
                    </a:solidFill>
                  </a:tcPr>
                </a:tc>
                <a:tc>
                  <a:txBody>
                    <a:bodyPr/>
                    <a:lstStyle/>
                    <a:p>
                      <a:pPr algn="ctr"/>
                      <a:r>
                        <a:rPr lang="en-US" dirty="0"/>
                        <a:t>16</a:t>
                      </a:r>
                    </a:p>
                  </a:txBody>
                  <a:tcPr anchor="ctr">
                    <a:solidFill>
                      <a:schemeClr val="bg1"/>
                    </a:solidFill>
                  </a:tcPr>
                </a:tc>
                <a:tc>
                  <a:txBody>
                    <a:bodyPr/>
                    <a:lstStyle/>
                    <a:p>
                      <a:pPr algn="ctr"/>
                      <a:r>
                        <a:rPr lang="en-US" dirty="0"/>
                        <a:t>24</a:t>
                      </a:r>
                    </a:p>
                  </a:txBody>
                  <a:tcPr anchor="ctr">
                    <a:solidFill>
                      <a:schemeClr val="bg1"/>
                    </a:solidFill>
                  </a:tcPr>
                </a:tc>
                <a:tc>
                  <a:txBody>
                    <a:bodyPr/>
                    <a:lstStyle/>
                    <a:p>
                      <a:pPr algn="ctr"/>
                      <a:r>
                        <a:rPr lang="en-US" dirty="0"/>
                        <a:t>32</a:t>
                      </a:r>
                    </a:p>
                  </a:txBody>
                  <a:tcPr anchor="ctr">
                    <a:solidFill>
                      <a:schemeClr val="bg1"/>
                    </a:solidFill>
                  </a:tcPr>
                </a:tc>
                <a:tc>
                  <a:txBody>
                    <a:bodyPr/>
                    <a:lstStyle/>
                    <a:p>
                      <a:pPr algn="ctr"/>
                      <a:r>
                        <a:rPr lang="en-US" dirty="0"/>
                        <a:t>40</a:t>
                      </a:r>
                    </a:p>
                  </a:txBody>
                  <a:tcPr anchor="ctr">
                    <a:solidFill>
                      <a:schemeClr val="bg1"/>
                    </a:solidFill>
                  </a:tcPr>
                </a:tc>
                <a:extLst>
                  <a:ext uri="{0D108BD9-81ED-4DB2-BD59-A6C34878D82A}">
                    <a16:rowId xmlns:a16="http://schemas.microsoft.com/office/drawing/2014/main" val="2343421674"/>
                  </a:ext>
                </a:extLst>
              </a:tr>
              <a:tr h="549806">
                <a:tc>
                  <a:txBody>
                    <a:bodyPr/>
                    <a:lstStyle/>
                    <a:p>
                      <a:pPr algn="ctr"/>
                      <a:r>
                        <a:rPr lang="en-US" dirty="0"/>
                        <a:t>Writers</a:t>
                      </a:r>
                      <a:r>
                        <a:rPr lang="en-US" baseline="0" dirty="0"/>
                        <a:t> </a:t>
                      </a:r>
                      <a:endParaRPr lang="en-US" dirty="0"/>
                    </a:p>
                  </a:txBody>
                  <a:tcPr anchor="ctr">
                    <a:solidFill>
                      <a:schemeClr val="tx2">
                        <a:lumMod val="20000"/>
                        <a:lumOff val="80000"/>
                      </a:schemeClr>
                    </a:solidFill>
                  </a:tcPr>
                </a:tc>
                <a:tc>
                  <a:txBody>
                    <a:bodyPr/>
                    <a:lstStyle/>
                    <a:p>
                      <a:pPr algn="ctr"/>
                      <a:r>
                        <a:rPr lang="en-US" dirty="0"/>
                        <a:t>8</a:t>
                      </a:r>
                    </a:p>
                  </a:txBody>
                  <a:tcPr anchor="ctr">
                    <a:solidFill>
                      <a:schemeClr val="bg1"/>
                    </a:solidFill>
                  </a:tcPr>
                </a:tc>
                <a:tc>
                  <a:txBody>
                    <a:bodyPr/>
                    <a:lstStyle/>
                    <a:p>
                      <a:pPr algn="ctr"/>
                      <a:r>
                        <a:rPr lang="en-US" dirty="0"/>
                        <a:t>16</a:t>
                      </a:r>
                    </a:p>
                  </a:txBody>
                  <a:tcPr anchor="ctr">
                    <a:solidFill>
                      <a:schemeClr val="bg1"/>
                    </a:solidFill>
                  </a:tcPr>
                </a:tc>
                <a:tc>
                  <a:txBody>
                    <a:bodyPr/>
                    <a:lstStyle/>
                    <a:p>
                      <a:pPr algn="ctr"/>
                      <a:r>
                        <a:rPr lang="en-US" dirty="0"/>
                        <a:t>24</a:t>
                      </a:r>
                    </a:p>
                  </a:txBody>
                  <a:tcPr anchor="ctr">
                    <a:solidFill>
                      <a:schemeClr val="bg1"/>
                    </a:solidFill>
                  </a:tcPr>
                </a:tc>
                <a:tc>
                  <a:txBody>
                    <a:bodyPr/>
                    <a:lstStyle/>
                    <a:p>
                      <a:pPr algn="ctr"/>
                      <a:r>
                        <a:rPr lang="en-US" dirty="0"/>
                        <a:t>32</a:t>
                      </a:r>
                    </a:p>
                  </a:txBody>
                  <a:tcPr anchor="ctr">
                    <a:solidFill>
                      <a:schemeClr val="bg1"/>
                    </a:solidFill>
                  </a:tcPr>
                </a:tc>
                <a:tc>
                  <a:txBody>
                    <a:bodyPr/>
                    <a:lstStyle/>
                    <a:p>
                      <a:pPr algn="ctr"/>
                      <a:r>
                        <a:rPr lang="en-US" dirty="0"/>
                        <a:t>40</a:t>
                      </a:r>
                    </a:p>
                  </a:txBody>
                  <a:tcPr anchor="ctr">
                    <a:solidFill>
                      <a:schemeClr val="bg1"/>
                    </a:solidFill>
                  </a:tcPr>
                </a:tc>
                <a:extLst>
                  <a:ext uri="{0D108BD9-81ED-4DB2-BD59-A6C34878D82A}">
                    <a16:rowId xmlns:a16="http://schemas.microsoft.com/office/drawing/2014/main" val="129360178"/>
                  </a:ext>
                </a:extLst>
              </a:tr>
              <a:tr h="983669">
                <a:tc>
                  <a:txBody>
                    <a:bodyPr/>
                    <a:lstStyle/>
                    <a:p>
                      <a:pPr algn="ctr"/>
                      <a:r>
                        <a:rPr lang="en-US"/>
                        <a:t>Optimal</a:t>
                      </a:r>
                      <a:r>
                        <a:rPr lang="en-US" baseline="0"/>
                        <a:t> minimum number of files </a:t>
                      </a:r>
                      <a:endParaRPr lang="en-US" dirty="0"/>
                    </a:p>
                  </a:txBody>
                  <a:tcPr anchor="ctr">
                    <a:solidFill>
                      <a:schemeClr val="tx2">
                        <a:lumMod val="20000"/>
                        <a:lumOff val="80000"/>
                      </a:schemeClr>
                    </a:solidFill>
                  </a:tcPr>
                </a:tc>
                <a:tc>
                  <a:txBody>
                    <a:bodyPr/>
                    <a:lstStyle/>
                    <a:p>
                      <a:pPr algn="ctr"/>
                      <a:r>
                        <a:rPr lang="en-US" dirty="0"/>
                        <a:t>8</a:t>
                      </a:r>
                    </a:p>
                  </a:txBody>
                  <a:tcPr anchor="ctr">
                    <a:solidFill>
                      <a:schemeClr val="bg1"/>
                    </a:solidFill>
                  </a:tcPr>
                </a:tc>
                <a:tc>
                  <a:txBody>
                    <a:bodyPr/>
                    <a:lstStyle/>
                    <a:p>
                      <a:pPr algn="ctr"/>
                      <a:r>
                        <a:rPr lang="en-US" dirty="0"/>
                        <a:t>16</a:t>
                      </a:r>
                    </a:p>
                  </a:txBody>
                  <a:tcPr anchor="ctr">
                    <a:solidFill>
                      <a:schemeClr val="bg1"/>
                    </a:solidFill>
                  </a:tcPr>
                </a:tc>
                <a:tc>
                  <a:txBody>
                    <a:bodyPr/>
                    <a:lstStyle/>
                    <a:p>
                      <a:pPr algn="ctr"/>
                      <a:r>
                        <a:rPr lang="en-US" dirty="0"/>
                        <a:t>24</a:t>
                      </a:r>
                    </a:p>
                  </a:txBody>
                  <a:tcPr anchor="ctr">
                    <a:solidFill>
                      <a:schemeClr val="bg1"/>
                    </a:solidFill>
                  </a:tcPr>
                </a:tc>
                <a:tc>
                  <a:txBody>
                    <a:bodyPr/>
                    <a:lstStyle/>
                    <a:p>
                      <a:pPr algn="ctr"/>
                      <a:r>
                        <a:rPr lang="en-US" dirty="0"/>
                        <a:t>32</a:t>
                      </a:r>
                    </a:p>
                  </a:txBody>
                  <a:tcPr anchor="ctr">
                    <a:solidFill>
                      <a:schemeClr val="bg1"/>
                    </a:solidFill>
                  </a:tcPr>
                </a:tc>
                <a:tc>
                  <a:txBody>
                    <a:bodyPr/>
                    <a:lstStyle/>
                    <a:p>
                      <a:pPr algn="ctr"/>
                      <a:r>
                        <a:rPr lang="en-US" dirty="0"/>
                        <a:t>40</a:t>
                      </a:r>
                    </a:p>
                  </a:txBody>
                  <a:tcPr anchor="ctr">
                    <a:solidFill>
                      <a:schemeClr val="bg1"/>
                    </a:solidFill>
                  </a:tcPr>
                </a:tc>
                <a:extLst>
                  <a:ext uri="{0D108BD9-81ED-4DB2-BD59-A6C34878D82A}">
                    <a16:rowId xmlns:a16="http://schemas.microsoft.com/office/drawing/2014/main" val="2562193503"/>
                  </a:ext>
                </a:extLst>
              </a:tr>
              <a:tr h="549806">
                <a:tc>
                  <a:txBody>
                    <a:bodyPr/>
                    <a:lstStyle/>
                    <a:p>
                      <a:pPr algn="ctr"/>
                      <a:r>
                        <a:rPr lang="en-US" dirty="0"/>
                        <a:t>Next Optimal</a:t>
                      </a:r>
                    </a:p>
                  </a:txBody>
                  <a:tcPr anchor="ctr">
                    <a:solidFill>
                      <a:schemeClr val="tx2">
                        <a:lumMod val="20000"/>
                        <a:lumOff val="80000"/>
                      </a:schemeClr>
                    </a:solidFill>
                  </a:tcPr>
                </a:tc>
                <a:tc>
                  <a:txBody>
                    <a:bodyPr/>
                    <a:lstStyle/>
                    <a:p>
                      <a:pPr algn="ctr"/>
                      <a:r>
                        <a:rPr lang="en-US"/>
                        <a:t>16</a:t>
                      </a:r>
                      <a:endParaRPr lang="en-US" dirty="0"/>
                    </a:p>
                  </a:txBody>
                  <a:tcPr anchor="ctr">
                    <a:solidFill>
                      <a:schemeClr val="bg1"/>
                    </a:solidFill>
                  </a:tcPr>
                </a:tc>
                <a:tc>
                  <a:txBody>
                    <a:bodyPr/>
                    <a:lstStyle/>
                    <a:p>
                      <a:pPr algn="ctr"/>
                      <a:r>
                        <a:rPr lang="en-US"/>
                        <a:t>32</a:t>
                      </a:r>
                      <a:endParaRPr lang="en-US" dirty="0"/>
                    </a:p>
                  </a:txBody>
                  <a:tcPr anchor="ctr">
                    <a:solidFill>
                      <a:schemeClr val="bg1"/>
                    </a:solidFill>
                  </a:tcPr>
                </a:tc>
                <a:tc>
                  <a:txBody>
                    <a:bodyPr/>
                    <a:lstStyle/>
                    <a:p>
                      <a:pPr algn="ctr"/>
                      <a:r>
                        <a:rPr lang="en-US"/>
                        <a:t>48</a:t>
                      </a:r>
                      <a:endParaRPr lang="en-US" dirty="0"/>
                    </a:p>
                  </a:txBody>
                  <a:tcPr anchor="ctr">
                    <a:solidFill>
                      <a:schemeClr val="bg1"/>
                    </a:solidFill>
                  </a:tcPr>
                </a:tc>
                <a:tc>
                  <a:txBody>
                    <a:bodyPr/>
                    <a:lstStyle/>
                    <a:p>
                      <a:pPr algn="ctr"/>
                      <a:r>
                        <a:rPr lang="en-US"/>
                        <a:t>64</a:t>
                      </a:r>
                      <a:endParaRPr lang="en-US" dirty="0"/>
                    </a:p>
                  </a:txBody>
                  <a:tcPr anchor="ctr">
                    <a:solidFill>
                      <a:schemeClr val="bg1"/>
                    </a:solidFill>
                  </a:tcPr>
                </a:tc>
                <a:tc>
                  <a:txBody>
                    <a:bodyPr/>
                    <a:lstStyle/>
                    <a:p>
                      <a:pPr algn="ctr"/>
                      <a:r>
                        <a:rPr lang="en-US"/>
                        <a:t>80</a:t>
                      </a:r>
                      <a:endParaRPr lang="en-US" dirty="0"/>
                    </a:p>
                  </a:txBody>
                  <a:tcPr anchor="ctr">
                    <a:solidFill>
                      <a:schemeClr val="bg1"/>
                    </a:solidFill>
                  </a:tcPr>
                </a:tc>
                <a:extLst>
                  <a:ext uri="{0D108BD9-81ED-4DB2-BD59-A6C34878D82A}">
                    <a16:rowId xmlns:a16="http://schemas.microsoft.com/office/drawing/2014/main" val="1209509656"/>
                  </a:ext>
                </a:extLst>
              </a:tr>
              <a:tr h="650555">
                <a:tc>
                  <a:txBody>
                    <a:bodyPr/>
                    <a:lstStyle/>
                    <a:p>
                      <a:pPr algn="ctr"/>
                      <a:r>
                        <a:rPr lang="en-US" dirty="0"/>
                        <a:t>Equation</a:t>
                      </a:r>
                    </a:p>
                  </a:txBody>
                  <a:tcPr anchor="ctr">
                    <a:solidFill>
                      <a:schemeClr val="tx2">
                        <a:lumMod val="20000"/>
                        <a:lumOff val="80000"/>
                      </a:schemeClr>
                    </a:solidFill>
                  </a:tcPr>
                </a:tc>
                <a:tc>
                  <a:txBody>
                    <a:bodyPr/>
                    <a:lstStyle/>
                    <a:p>
                      <a:pPr algn="ctr"/>
                      <a:r>
                        <a:rPr lang="en-US"/>
                        <a:t>n*8</a:t>
                      </a:r>
                      <a:endParaRPr lang="en-US" dirty="0"/>
                    </a:p>
                  </a:txBody>
                  <a:tcPr anchor="ctr">
                    <a:solidFill>
                      <a:schemeClr val="bg1"/>
                    </a:solidFill>
                  </a:tcPr>
                </a:tc>
                <a:tc>
                  <a:txBody>
                    <a:bodyPr/>
                    <a:lstStyle/>
                    <a:p>
                      <a:pPr algn="ctr"/>
                      <a:r>
                        <a:rPr lang="en-US"/>
                        <a:t>n*16</a:t>
                      </a:r>
                      <a:endParaRPr lang="en-US" dirty="0"/>
                    </a:p>
                  </a:txBody>
                  <a:tcPr anchor="ctr">
                    <a:solidFill>
                      <a:schemeClr val="bg1"/>
                    </a:solidFill>
                  </a:tcPr>
                </a:tc>
                <a:tc>
                  <a:txBody>
                    <a:bodyPr/>
                    <a:lstStyle/>
                    <a:p>
                      <a:pPr algn="ctr"/>
                      <a:r>
                        <a:rPr lang="en-US"/>
                        <a:t>n*24</a:t>
                      </a:r>
                      <a:endParaRPr lang="en-US" dirty="0"/>
                    </a:p>
                  </a:txBody>
                  <a:tcPr anchor="ctr">
                    <a:solidFill>
                      <a:schemeClr val="bg1"/>
                    </a:solidFill>
                  </a:tcPr>
                </a:tc>
                <a:tc>
                  <a:txBody>
                    <a:bodyPr/>
                    <a:lstStyle/>
                    <a:p>
                      <a:pPr algn="ctr"/>
                      <a:r>
                        <a:rPr lang="en-US"/>
                        <a:t>n*32</a:t>
                      </a:r>
                      <a:endParaRPr lang="en-US" dirty="0"/>
                    </a:p>
                  </a:txBody>
                  <a:tcPr anchor="ctr">
                    <a:solidFill>
                      <a:schemeClr val="bg1"/>
                    </a:solidFill>
                  </a:tcPr>
                </a:tc>
                <a:tc>
                  <a:txBody>
                    <a:bodyPr/>
                    <a:lstStyle/>
                    <a:p>
                      <a:pPr algn="ctr"/>
                      <a:r>
                        <a:rPr lang="en-US" dirty="0"/>
                        <a:t>n*40</a:t>
                      </a:r>
                    </a:p>
                  </a:txBody>
                  <a:tcPr anchor="ctr">
                    <a:solidFill>
                      <a:schemeClr val="bg1"/>
                    </a:solidFill>
                  </a:tcPr>
                </a:tc>
                <a:extLst>
                  <a:ext uri="{0D108BD9-81ED-4DB2-BD59-A6C34878D82A}">
                    <a16:rowId xmlns:a16="http://schemas.microsoft.com/office/drawing/2014/main" val="3551370026"/>
                  </a:ext>
                </a:extLst>
              </a:tr>
            </a:tbl>
          </a:graphicData>
        </a:graphic>
      </p:graphicFrame>
    </p:spTree>
    <p:extLst>
      <p:ext uri="{BB962C8B-B14F-4D97-AF65-F5344CB8AC3E}">
        <p14:creationId xmlns:p14="http://schemas.microsoft.com/office/powerpoint/2010/main" val="98225314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205492" y="4640262"/>
            <a:ext cx="897946" cy="114300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 name="Title 1"/>
          <p:cNvSpPr>
            <a:spLocks noGrp="1"/>
          </p:cNvSpPr>
          <p:nvPr>
            <p:ph type="title"/>
          </p:nvPr>
        </p:nvSpPr>
        <p:spPr/>
        <p:txBody>
          <a:bodyPr/>
          <a:lstStyle/>
          <a:p>
            <a:r>
              <a:rPr lang="en-US" dirty="0"/>
              <a:t>Key Take Away – File size Skew impacts Perf</a:t>
            </a:r>
          </a:p>
        </p:txBody>
      </p:sp>
      <p:cxnSp>
        <p:nvCxnSpPr>
          <p:cNvPr id="4" name="Straight Arrow Connector 3"/>
          <p:cNvCxnSpPr/>
          <p:nvPr/>
        </p:nvCxnSpPr>
        <p:spPr>
          <a:xfrm flipV="1">
            <a:off x="1189038" y="1668462"/>
            <a:ext cx="0" cy="411480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189038" y="5783263"/>
            <a:ext cx="9144000"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05492" y="4868863"/>
            <a:ext cx="9144000"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9038" y="3954463"/>
            <a:ext cx="9144000"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9037" y="3040063"/>
            <a:ext cx="9144000"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2560637" y="5554665"/>
            <a:ext cx="914400" cy="228597"/>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5" name="Rectangle 14"/>
          <p:cNvSpPr/>
          <p:nvPr/>
        </p:nvSpPr>
        <p:spPr bwMode="auto">
          <a:xfrm>
            <a:off x="3940466" y="5630862"/>
            <a:ext cx="914400" cy="15240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6" name="Rectangle 15"/>
          <p:cNvSpPr/>
          <p:nvPr/>
        </p:nvSpPr>
        <p:spPr bwMode="auto">
          <a:xfrm>
            <a:off x="5305021" y="5478463"/>
            <a:ext cx="914400" cy="295520"/>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7" name="Rectangle 16"/>
          <p:cNvSpPr/>
          <p:nvPr/>
        </p:nvSpPr>
        <p:spPr bwMode="auto">
          <a:xfrm>
            <a:off x="6711933" y="5630861"/>
            <a:ext cx="914400" cy="14312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8" name="TextBox 17"/>
          <p:cNvSpPr txBox="1"/>
          <p:nvPr/>
        </p:nvSpPr>
        <p:spPr>
          <a:xfrm>
            <a:off x="1398588" y="5701487"/>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19" name="TextBox 18"/>
          <p:cNvSpPr txBox="1"/>
          <p:nvPr/>
        </p:nvSpPr>
        <p:spPr>
          <a:xfrm>
            <a:off x="2751137" y="5702421"/>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2</a:t>
            </a:r>
          </a:p>
        </p:txBody>
      </p:sp>
      <p:sp>
        <p:nvSpPr>
          <p:cNvPr id="20" name="TextBox 19"/>
          <p:cNvSpPr txBox="1"/>
          <p:nvPr/>
        </p:nvSpPr>
        <p:spPr>
          <a:xfrm>
            <a:off x="4130966" y="5698930"/>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3</a:t>
            </a:r>
          </a:p>
        </p:txBody>
      </p:sp>
      <p:sp>
        <p:nvSpPr>
          <p:cNvPr id="21" name="TextBox 20"/>
          <p:cNvSpPr txBox="1"/>
          <p:nvPr/>
        </p:nvSpPr>
        <p:spPr>
          <a:xfrm>
            <a:off x="5510795" y="5698930"/>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4</a:t>
            </a:r>
          </a:p>
        </p:txBody>
      </p:sp>
      <p:sp>
        <p:nvSpPr>
          <p:cNvPr id="22" name="TextBox 21"/>
          <p:cNvSpPr txBox="1"/>
          <p:nvPr/>
        </p:nvSpPr>
        <p:spPr>
          <a:xfrm>
            <a:off x="6888218" y="5698930"/>
            <a:ext cx="486467"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5</a:t>
            </a:r>
          </a:p>
        </p:txBody>
      </p:sp>
      <p:sp>
        <p:nvSpPr>
          <p:cNvPr id="23" name="Rectangle 22"/>
          <p:cNvSpPr/>
          <p:nvPr/>
        </p:nvSpPr>
        <p:spPr bwMode="auto">
          <a:xfrm>
            <a:off x="8047038" y="5630861"/>
            <a:ext cx="914400" cy="14312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4" name="TextBox 23"/>
          <p:cNvSpPr txBox="1"/>
          <p:nvPr/>
        </p:nvSpPr>
        <p:spPr>
          <a:xfrm>
            <a:off x="8223323" y="5698930"/>
            <a:ext cx="486467"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6</a:t>
            </a:r>
          </a:p>
        </p:txBody>
      </p:sp>
      <p:sp>
        <p:nvSpPr>
          <p:cNvPr id="25" name="TextBox 24"/>
          <p:cNvSpPr txBox="1"/>
          <p:nvPr/>
        </p:nvSpPr>
        <p:spPr>
          <a:xfrm>
            <a:off x="41444" y="4582631"/>
            <a:ext cx="1413697"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512 MB</a:t>
            </a:r>
          </a:p>
        </p:txBody>
      </p:sp>
      <p:sp>
        <p:nvSpPr>
          <p:cNvPr id="26" name="TextBox 25"/>
          <p:cNvSpPr txBox="1"/>
          <p:nvPr/>
        </p:nvSpPr>
        <p:spPr>
          <a:xfrm>
            <a:off x="-53805" y="3693978"/>
            <a:ext cx="1719093"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1024 MB</a:t>
            </a:r>
          </a:p>
        </p:txBody>
      </p:sp>
      <p:sp>
        <p:nvSpPr>
          <p:cNvPr id="27" name="TextBox 26"/>
          <p:cNvSpPr txBox="1"/>
          <p:nvPr/>
        </p:nvSpPr>
        <p:spPr>
          <a:xfrm>
            <a:off x="-64628" y="2805325"/>
            <a:ext cx="1719093"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a:ln>
                  <a:noFill/>
                </a:ln>
                <a:gradFill>
                  <a:gsLst>
                    <a:gs pos="2917">
                      <a:schemeClr val="tx1"/>
                    </a:gs>
                    <a:gs pos="30000">
                      <a:schemeClr val="tx1"/>
                    </a:gs>
                  </a:gsLst>
                  <a:lin ang="5400000" scaled="0"/>
                </a:gradFill>
                <a:effectLst/>
                <a:uLnTx/>
                <a:uFillTx/>
              </a:rPr>
              <a:t>1536 </a:t>
            </a: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MB</a:t>
            </a:r>
          </a:p>
        </p:txBody>
      </p:sp>
      <p:sp>
        <p:nvSpPr>
          <p:cNvPr id="28" name="TextBox 27"/>
          <p:cNvSpPr txBox="1"/>
          <p:nvPr/>
        </p:nvSpPr>
        <p:spPr>
          <a:xfrm>
            <a:off x="3361921" y="5994449"/>
            <a:ext cx="3886200" cy="6278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Files</a:t>
            </a:r>
          </a:p>
        </p:txBody>
      </p:sp>
    </p:spTree>
    <p:extLst>
      <p:ext uri="{BB962C8B-B14F-4D97-AF65-F5344CB8AC3E}">
        <p14:creationId xmlns:p14="http://schemas.microsoft.com/office/powerpoint/2010/main" val="334198038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205492" y="4868864"/>
            <a:ext cx="897946" cy="914400"/>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 name="Title 1"/>
          <p:cNvSpPr>
            <a:spLocks noGrp="1"/>
          </p:cNvSpPr>
          <p:nvPr>
            <p:ph type="title"/>
          </p:nvPr>
        </p:nvSpPr>
        <p:spPr/>
        <p:txBody>
          <a:bodyPr/>
          <a:lstStyle/>
          <a:p>
            <a:r>
              <a:rPr lang="en-US" dirty="0"/>
              <a:t>Key Take Away – File size Skew impacts Perf</a:t>
            </a:r>
          </a:p>
        </p:txBody>
      </p:sp>
      <p:cxnSp>
        <p:nvCxnSpPr>
          <p:cNvPr id="4" name="Straight Arrow Connector 3"/>
          <p:cNvCxnSpPr/>
          <p:nvPr/>
        </p:nvCxnSpPr>
        <p:spPr>
          <a:xfrm flipV="1">
            <a:off x="1189038" y="1668462"/>
            <a:ext cx="0" cy="411480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189038" y="5783263"/>
            <a:ext cx="9144000"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05492" y="4868863"/>
            <a:ext cx="9144000"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9038" y="3954463"/>
            <a:ext cx="9144000"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9037" y="3040063"/>
            <a:ext cx="9144000"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2560637" y="5554665"/>
            <a:ext cx="914400" cy="228597"/>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5" name="Rectangle 14"/>
          <p:cNvSpPr/>
          <p:nvPr/>
        </p:nvSpPr>
        <p:spPr bwMode="auto">
          <a:xfrm>
            <a:off x="3940466" y="5630862"/>
            <a:ext cx="914400" cy="15240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6" name="Rectangle 15"/>
          <p:cNvSpPr/>
          <p:nvPr/>
        </p:nvSpPr>
        <p:spPr bwMode="auto">
          <a:xfrm>
            <a:off x="5305021" y="5478463"/>
            <a:ext cx="914400" cy="295520"/>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7" name="Rectangle 16"/>
          <p:cNvSpPr/>
          <p:nvPr/>
        </p:nvSpPr>
        <p:spPr bwMode="auto">
          <a:xfrm>
            <a:off x="6711933" y="5630861"/>
            <a:ext cx="914400" cy="14312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8" name="TextBox 17"/>
          <p:cNvSpPr txBox="1"/>
          <p:nvPr/>
        </p:nvSpPr>
        <p:spPr>
          <a:xfrm>
            <a:off x="1398588" y="5701487"/>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19" name="TextBox 18"/>
          <p:cNvSpPr txBox="1"/>
          <p:nvPr/>
        </p:nvSpPr>
        <p:spPr>
          <a:xfrm>
            <a:off x="2751137" y="5702421"/>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2</a:t>
            </a:r>
          </a:p>
        </p:txBody>
      </p:sp>
      <p:sp>
        <p:nvSpPr>
          <p:cNvPr id="20" name="TextBox 19"/>
          <p:cNvSpPr txBox="1"/>
          <p:nvPr/>
        </p:nvSpPr>
        <p:spPr>
          <a:xfrm>
            <a:off x="4130966" y="5698930"/>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3</a:t>
            </a:r>
          </a:p>
        </p:txBody>
      </p:sp>
      <p:sp>
        <p:nvSpPr>
          <p:cNvPr id="21" name="TextBox 20"/>
          <p:cNvSpPr txBox="1"/>
          <p:nvPr/>
        </p:nvSpPr>
        <p:spPr>
          <a:xfrm>
            <a:off x="5510795" y="5698930"/>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4</a:t>
            </a:r>
          </a:p>
        </p:txBody>
      </p:sp>
      <p:sp>
        <p:nvSpPr>
          <p:cNvPr id="22" name="TextBox 21"/>
          <p:cNvSpPr txBox="1"/>
          <p:nvPr/>
        </p:nvSpPr>
        <p:spPr>
          <a:xfrm>
            <a:off x="6888218" y="5698930"/>
            <a:ext cx="486467"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5</a:t>
            </a:r>
          </a:p>
        </p:txBody>
      </p:sp>
      <p:sp>
        <p:nvSpPr>
          <p:cNvPr id="23" name="Rectangle 22"/>
          <p:cNvSpPr/>
          <p:nvPr/>
        </p:nvSpPr>
        <p:spPr bwMode="auto">
          <a:xfrm>
            <a:off x="8047038" y="5630861"/>
            <a:ext cx="914400" cy="14312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4" name="TextBox 23"/>
          <p:cNvSpPr txBox="1"/>
          <p:nvPr/>
        </p:nvSpPr>
        <p:spPr>
          <a:xfrm>
            <a:off x="8223323" y="5698930"/>
            <a:ext cx="486467"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6</a:t>
            </a:r>
          </a:p>
        </p:txBody>
      </p:sp>
      <p:sp>
        <p:nvSpPr>
          <p:cNvPr id="25" name="TextBox 24"/>
          <p:cNvSpPr txBox="1"/>
          <p:nvPr/>
        </p:nvSpPr>
        <p:spPr>
          <a:xfrm>
            <a:off x="41444" y="4582631"/>
            <a:ext cx="1413697"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512 MB</a:t>
            </a:r>
          </a:p>
        </p:txBody>
      </p:sp>
      <p:sp>
        <p:nvSpPr>
          <p:cNvPr id="26" name="TextBox 25"/>
          <p:cNvSpPr txBox="1"/>
          <p:nvPr/>
        </p:nvSpPr>
        <p:spPr>
          <a:xfrm>
            <a:off x="-53805" y="3693978"/>
            <a:ext cx="1719093"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1024 MB</a:t>
            </a:r>
          </a:p>
        </p:txBody>
      </p:sp>
      <p:sp>
        <p:nvSpPr>
          <p:cNvPr id="27" name="TextBox 26"/>
          <p:cNvSpPr txBox="1"/>
          <p:nvPr/>
        </p:nvSpPr>
        <p:spPr>
          <a:xfrm>
            <a:off x="-64628" y="2805325"/>
            <a:ext cx="1719093"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a:ln>
                  <a:noFill/>
                </a:ln>
                <a:gradFill>
                  <a:gsLst>
                    <a:gs pos="2917">
                      <a:schemeClr val="tx1"/>
                    </a:gs>
                    <a:gs pos="30000">
                      <a:schemeClr val="tx1"/>
                    </a:gs>
                  </a:gsLst>
                  <a:lin ang="5400000" scaled="0"/>
                </a:gradFill>
                <a:effectLst/>
                <a:uLnTx/>
                <a:uFillTx/>
              </a:rPr>
              <a:t>1536 </a:t>
            </a: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MB</a:t>
            </a:r>
          </a:p>
        </p:txBody>
      </p:sp>
      <p:sp>
        <p:nvSpPr>
          <p:cNvPr id="28" name="Rectangle 27"/>
          <p:cNvSpPr/>
          <p:nvPr/>
        </p:nvSpPr>
        <p:spPr bwMode="auto">
          <a:xfrm>
            <a:off x="9408197" y="5627369"/>
            <a:ext cx="914400" cy="14312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9" name="TextBox 28"/>
          <p:cNvSpPr txBox="1"/>
          <p:nvPr/>
        </p:nvSpPr>
        <p:spPr>
          <a:xfrm>
            <a:off x="9584482" y="5695438"/>
            <a:ext cx="738115"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30" name="TextBox 29"/>
          <p:cNvSpPr txBox="1"/>
          <p:nvPr/>
        </p:nvSpPr>
        <p:spPr>
          <a:xfrm>
            <a:off x="3361921" y="5994449"/>
            <a:ext cx="3886200" cy="6278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Files</a:t>
            </a:r>
          </a:p>
        </p:txBody>
      </p:sp>
    </p:spTree>
    <p:extLst>
      <p:ext uri="{BB962C8B-B14F-4D97-AF65-F5344CB8AC3E}">
        <p14:creationId xmlns:p14="http://schemas.microsoft.com/office/powerpoint/2010/main" val="222056363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205492" y="3612528"/>
            <a:ext cx="897946" cy="2170736"/>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 name="Title 1"/>
          <p:cNvSpPr>
            <a:spLocks noGrp="1"/>
          </p:cNvSpPr>
          <p:nvPr>
            <p:ph type="title"/>
          </p:nvPr>
        </p:nvSpPr>
        <p:spPr/>
        <p:txBody>
          <a:bodyPr/>
          <a:lstStyle/>
          <a:p>
            <a:r>
              <a:rPr lang="en-US" dirty="0"/>
              <a:t>Key Take Away – File size Skew impacts Perf</a:t>
            </a:r>
          </a:p>
        </p:txBody>
      </p:sp>
      <p:cxnSp>
        <p:nvCxnSpPr>
          <p:cNvPr id="4" name="Straight Arrow Connector 3"/>
          <p:cNvCxnSpPr/>
          <p:nvPr/>
        </p:nvCxnSpPr>
        <p:spPr>
          <a:xfrm flipV="1">
            <a:off x="1189038" y="1668462"/>
            <a:ext cx="0" cy="411480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189038" y="5783263"/>
            <a:ext cx="9144000"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05492" y="4868863"/>
            <a:ext cx="9144000"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9038" y="3954463"/>
            <a:ext cx="9144000"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9037" y="3040063"/>
            <a:ext cx="9144000"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2560637" y="4582631"/>
            <a:ext cx="914400" cy="120063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5" name="Rectangle 14"/>
          <p:cNvSpPr/>
          <p:nvPr/>
        </p:nvSpPr>
        <p:spPr bwMode="auto">
          <a:xfrm>
            <a:off x="3940466" y="3116262"/>
            <a:ext cx="914400" cy="266700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8" name="TextBox 17"/>
          <p:cNvSpPr txBox="1"/>
          <p:nvPr/>
        </p:nvSpPr>
        <p:spPr>
          <a:xfrm>
            <a:off x="1398588" y="5701487"/>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19" name="TextBox 18"/>
          <p:cNvSpPr txBox="1"/>
          <p:nvPr/>
        </p:nvSpPr>
        <p:spPr>
          <a:xfrm>
            <a:off x="2751137" y="5702421"/>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2</a:t>
            </a:r>
          </a:p>
        </p:txBody>
      </p:sp>
      <p:sp>
        <p:nvSpPr>
          <p:cNvPr id="20" name="TextBox 19"/>
          <p:cNvSpPr txBox="1"/>
          <p:nvPr/>
        </p:nvSpPr>
        <p:spPr>
          <a:xfrm>
            <a:off x="4130966" y="5698930"/>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3</a:t>
            </a:r>
          </a:p>
        </p:txBody>
      </p:sp>
      <p:sp>
        <p:nvSpPr>
          <p:cNvPr id="25" name="TextBox 24"/>
          <p:cNvSpPr txBox="1"/>
          <p:nvPr/>
        </p:nvSpPr>
        <p:spPr>
          <a:xfrm>
            <a:off x="41444" y="4582631"/>
            <a:ext cx="1413697"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512 MB</a:t>
            </a:r>
          </a:p>
        </p:txBody>
      </p:sp>
      <p:sp>
        <p:nvSpPr>
          <p:cNvPr id="26" name="TextBox 25"/>
          <p:cNvSpPr txBox="1"/>
          <p:nvPr/>
        </p:nvSpPr>
        <p:spPr>
          <a:xfrm>
            <a:off x="-53805" y="3693978"/>
            <a:ext cx="1719093"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1024 MB</a:t>
            </a:r>
          </a:p>
        </p:txBody>
      </p:sp>
      <p:sp>
        <p:nvSpPr>
          <p:cNvPr id="27" name="TextBox 26"/>
          <p:cNvSpPr txBox="1"/>
          <p:nvPr/>
        </p:nvSpPr>
        <p:spPr>
          <a:xfrm>
            <a:off x="-64628" y="2805325"/>
            <a:ext cx="1719093"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a:ln>
                  <a:noFill/>
                </a:ln>
                <a:gradFill>
                  <a:gsLst>
                    <a:gs pos="2917">
                      <a:schemeClr val="tx1"/>
                    </a:gs>
                    <a:gs pos="30000">
                      <a:schemeClr val="tx1"/>
                    </a:gs>
                  </a:gsLst>
                  <a:lin ang="5400000" scaled="0"/>
                </a:gradFill>
                <a:effectLst/>
                <a:uLnTx/>
                <a:uFillTx/>
              </a:rPr>
              <a:t>1536 </a:t>
            </a: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MB</a:t>
            </a:r>
          </a:p>
        </p:txBody>
      </p:sp>
      <p:sp>
        <p:nvSpPr>
          <p:cNvPr id="30" name="TextBox 29"/>
          <p:cNvSpPr txBox="1"/>
          <p:nvPr/>
        </p:nvSpPr>
        <p:spPr>
          <a:xfrm>
            <a:off x="3361921" y="5994449"/>
            <a:ext cx="3886200" cy="6278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Files</a:t>
            </a:r>
          </a:p>
        </p:txBody>
      </p:sp>
    </p:spTree>
    <p:extLst>
      <p:ext uri="{BB962C8B-B14F-4D97-AF65-F5344CB8AC3E}">
        <p14:creationId xmlns:p14="http://schemas.microsoft.com/office/powerpoint/2010/main" val="318699546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205492" y="3612528"/>
            <a:ext cx="897946" cy="2170736"/>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 name="Title 1"/>
          <p:cNvSpPr>
            <a:spLocks noGrp="1"/>
          </p:cNvSpPr>
          <p:nvPr>
            <p:ph type="title"/>
          </p:nvPr>
        </p:nvSpPr>
        <p:spPr/>
        <p:txBody>
          <a:bodyPr/>
          <a:lstStyle/>
          <a:p>
            <a:r>
              <a:rPr lang="en-US" dirty="0"/>
              <a:t>Key Take Away – File size Skew impacts Perf</a:t>
            </a:r>
          </a:p>
        </p:txBody>
      </p:sp>
      <p:cxnSp>
        <p:nvCxnSpPr>
          <p:cNvPr id="4" name="Straight Arrow Connector 3"/>
          <p:cNvCxnSpPr/>
          <p:nvPr/>
        </p:nvCxnSpPr>
        <p:spPr>
          <a:xfrm flipV="1">
            <a:off x="1189038" y="1668462"/>
            <a:ext cx="0" cy="411480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189038" y="5783263"/>
            <a:ext cx="9144000"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05492" y="4868863"/>
            <a:ext cx="9144000"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9038" y="3954463"/>
            <a:ext cx="9144000"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9037" y="3040063"/>
            <a:ext cx="9144000"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98588" y="5701487"/>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25" name="TextBox 24"/>
          <p:cNvSpPr txBox="1"/>
          <p:nvPr/>
        </p:nvSpPr>
        <p:spPr>
          <a:xfrm>
            <a:off x="41444" y="4582631"/>
            <a:ext cx="1413697"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512 MB</a:t>
            </a:r>
          </a:p>
        </p:txBody>
      </p:sp>
      <p:sp>
        <p:nvSpPr>
          <p:cNvPr id="26" name="TextBox 25"/>
          <p:cNvSpPr txBox="1"/>
          <p:nvPr/>
        </p:nvSpPr>
        <p:spPr>
          <a:xfrm>
            <a:off x="-53805" y="3693978"/>
            <a:ext cx="1719093"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1024 MB</a:t>
            </a:r>
          </a:p>
        </p:txBody>
      </p:sp>
      <p:sp>
        <p:nvSpPr>
          <p:cNvPr id="27" name="TextBox 26"/>
          <p:cNvSpPr txBox="1"/>
          <p:nvPr/>
        </p:nvSpPr>
        <p:spPr>
          <a:xfrm>
            <a:off x="-64628" y="2805325"/>
            <a:ext cx="1719093"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a:ln>
                  <a:noFill/>
                </a:ln>
                <a:gradFill>
                  <a:gsLst>
                    <a:gs pos="2917">
                      <a:schemeClr val="tx1"/>
                    </a:gs>
                    <a:gs pos="30000">
                      <a:schemeClr val="tx1"/>
                    </a:gs>
                  </a:gsLst>
                  <a:lin ang="5400000" scaled="0"/>
                </a:gradFill>
                <a:effectLst/>
                <a:uLnTx/>
                <a:uFillTx/>
              </a:rPr>
              <a:t>1536 </a:t>
            </a: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MB</a:t>
            </a:r>
          </a:p>
        </p:txBody>
      </p:sp>
      <p:sp>
        <p:nvSpPr>
          <p:cNvPr id="17" name="TextBox 16"/>
          <p:cNvSpPr txBox="1"/>
          <p:nvPr/>
        </p:nvSpPr>
        <p:spPr>
          <a:xfrm>
            <a:off x="3361921" y="5994449"/>
            <a:ext cx="3886200" cy="6278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Files</a:t>
            </a:r>
          </a:p>
        </p:txBody>
      </p:sp>
    </p:spTree>
    <p:extLst>
      <p:ext uri="{BB962C8B-B14F-4D97-AF65-F5344CB8AC3E}">
        <p14:creationId xmlns:p14="http://schemas.microsoft.com/office/powerpoint/2010/main" val="305776994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205492" y="4867278"/>
            <a:ext cx="897946" cy="915986"/>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 name="Title 1"/>
          <p:cNvSpPr>
            <a:spLocks noGrp="1"/>
          </p:cNvSpPr>
          <p:nvPr>
            <p:ph type="title"/>
          </p:nvPr>
        </p:nvSpPr>
        <p:spPr/>
        <p:txBody>
          <a:bodyPr/>
          <a:lstStyle/>
          <a:p>
            <a:r>
              <a:rPr lang="en-US" dirty="0"/>
              <a:t>Key Take Away – File size Skew impacts Perf</a:t>
            </a:r>
          </a:p>
        </p:txBody>
      </p:sp>
      <p:cxnSp>
        <p:nvCxnSpPr>
          <p:cNvPr id="4" name="Straight Arrow Connector 3"/>
          <p:cNvCxnSpPr/>
          <p:nvPr/>
        </p:nvCxnSpPr>
        <p:spPr>
          <a:xfrm flipV="1">
            <a:off x="1189038" y="1668462"/>
            <a:ext cx="0" cy="411480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189038" y="5783263"/>
            <a:ext cx="10667999"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05492" y="4868863"/>
            <a:ext cx="10499145"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9038" y="3954463"/>
            <a:ext cx="10515599"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9037" y="3040063"/>
            <a:ext cx="10515600"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98588" y="5701487"/>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25" name="TextBox 24"/>
          <p:cNvSpPr txBox="1"/>
          <p:nvPr/>
        </p:nvSpPr>
        <p:spPr>
          <a:xfrm>
            <a:off x="41444" y="4582631"/>
            <a:ext cx="1413697"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512 MB</a:t>
            </a:r>
          </a:p>
        </p:txBody>
      </p:sp>
      <p:sp>
        <p:nvSpPr>
          <p:cNvPr id="26" name="TextBox 25"/>
          <p:cNvSpPr txBox="1"/>
          <p:nvPr/>
        </p:nvSpPr>
        <p:spPr>
          <a:xfrm>
            <a:off x="-53805" y="3693978"/>
            <a:ext cx="1719093"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1024 MB</a:t>
            </a:r>
          </a:p>
        </p:txBody>
      </p:sp>
      <p:sp>
        <p:nvSpPr>
          <p:cNvPr id="27" name="TextBox 26"/>
          <p:cNvSpPr txBox="1"/>
          <p:nvPr/>
        </p:nvSpPr>
        <p:spPr>
          <a:xfrm>
            <a:off x="-64628" y="2805325"/>
            <a:ext cx="1719093"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a:ln>
                  <a:noFill/>
                </a:ln>
                <a:gradFill>
                  <a:gsLst>
                    <a:gs pos="2917">
                      <a:schemeClr val="tx1"/>
                    </a:gs>
                    <a:gs pos="30000">
                      <a:schemeClr val="tx1"/>
                    </a:gs>
                  </a:gsLst>
                  <a:lin ang="5400000" scaled="0"/>
                </a:gradFill>
                <a:effectLst/>
                <a:uLnTx/>
                <a:uFillTx/>
              </a:rPr>
              <a:t>1536 </a:t>
            </a: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MB</a:t>
            </a:r>
          </a:p>
        </p:txBody>
      </p:sp>
      <p:sp>
        <p:nvSpPr>
          <p:cNvPr id="17" name="Rectangle 16"/>
          <p:cNvSpPr/>
          <p:nvPr/>
        </p:nvSpPr>
        <p:spPr bwMode="auto">
          <a:xfrm>
            <a:off x="5312065" y="4868862"/>
            <a:ext cx="897946" cy="91440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1" name="TextBox 20"/>
          <p:cNvSpPr txBox="1"/>
          <p:nvPr/>
        </p:nvSpPr>
        <p:spPr>
          <a:xfrm>
            <a:off x="5505161" y="5701487"/>
            <a:ext cx="70485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22" name="Rectangle 21"/>
          <p:cNvSpPr/>
          <p:nvPr/>
        </p:nvSpPr>
        <p:spPr bwMode="auto">
          <a:xfrm>
            <a:off x="6691892" y="5471285"/>
            <a:ext cx="897946" cy="311979"/>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3" name="TextBox 22"/>
          <p:cNvSpPr txBox="1"/>
          <p:nvPr/>
        </p:nvSpPr>
        <p:spPr>
          <a:xfrm>
            <a:off x="6884988" y="5701488"/>
            <a:ext cx="70485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33" name="TextBox 32"/>
          <p:cNvSpPr txBox="1"/>
          <p:nvPr/>
        </p:nvSpPr>
        <p:spPr>
          <a:xfrm>
            <a:off x="3361921" y="5994449"/>
            <a:ext cx="3886200" cy="6278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Files</a:t>
            </a:r>
          </a:p>
        </p:txBody>
      </p:sp>
    </p:spTree>
    <p:extLst>
      <p:ext uri="{BB962C8B-B14F-4D97-AF65-F5344CB8AC3E}">
        <p14:creationId xmlns:p14="http://schemas.microsoft.com/office/powerpoint/2010/main" val="377810717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205492" y="4868863"/>
            <a:ext cx="897946" cy="91440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 name="Title 1"/>
          <p:cNvSpPr>
            <a:spLocks noGrp="1"/>
          </p:cNvSpPr>
          <p:nvPr>
            <p:ph type="title"/>
          </p:nvPr>
        </p:nvSpPr>
        <p:spPr/>
        <p:txBody>
          <a:bodyPr/>
          <a:lstStyle/>
          <a:p>
            <a:r>
              <a:rPr lang="en-US" dirty="0"/>
              <a:t>Key Take Away – File size Skew impacts Perf</a:t>
            </a:r>
          </a:p>
        </p:txBody>
      </p:sp>
      <p:cxnSp>
        <p:nvCxnSpPr>
          <p:cNvPr id="4" name="Straight Arrow Connector 3"/>
          <p:cNvCxnSpPr/>
          <p:nvPr/>
        </p:nvCxnSpPr>
        <p:spPr>
          <a:xfrm flipV="1">
            <a:off x="1189038" y="1668462"/>
            <a:ext cx="0" cy="411480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189038" y="5783263"/>
            <a:ext cx="10667999"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05492" y="4868863"/>
            <a:ext cx="10499145"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9038" y="3954463"/>
            <a:ext cx="10515599"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9037" y="3040063"/>
            <a:ext cx="10515600"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98588" y="5701487"/>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19" name="TextBox 18"/>
          <p:cNvSpPr txBox="1"/>
          <p:nvPr/>
        </p:nvSpPr>
        <p:spPr>
          <a:xfrm>
            <a:off x="2751137" y="5702421"/>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2</a:t>
            </a:r>
          </a:p>
        </p:txBody>
      </p:sp>
      <p:sp>
        <p:nvSpPr>
          <p:cNvPr id="25" name="TextBox 24"/>
          <p:cNvSpPr txBox="1"/>
          <p:nvPr/>
        </p:nvSpPr>
        <p:spPr>
          <a:xfrm>
            <a:off x="41444" y="4582631"/>
            <a:ext cx="1413697"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512 MB</a:t>
            </a:r>
          </a:p>
        </p:txBody>
      </p:sp>
      <p:sp>
        <p:nvSpPr>
          <p:cNvPr id="26" name="TextBox 25"/>
          <p:cNvSpPr txBox="1"/>
          <p:nvPr/>
        </p:nvSpPr>
        <p:spPr>
          <a:xfrm>
            <a:off x="-53805" y="3693978"/>
            <a:ext cx="1719093"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1024 MB</a:t>
            </a:r>
          </a:p>
        </p:txBody>
      </p:sp>
      <p:sp>
        <p:nvSpPr>
          <p:cNvPr id="27" name="TextBox 26"/>
          <p:cNvSpPr txBox="1"/>
          <p:nvPr/>
        </p:nvSpPr>
        <p:spPr>
          <a:xfrm>
            <a:off x="-64628" y="2805325"/>
            <a:ext cx="1719093"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a:ln>
                  <a:noFill/>
                </a:ln>
                <a:gradFill>
                  <a:gsLst>
                    <a:gs pos="2917">
                      <a:schemeClr val="tx1"/>
                    </a:gs>
                    <a:gs pos="30000">
                      <a:schemeClr val="tx1"/>
                    </a:gs>
                  </a:gsLst>
                  <a:lin ang="5400000" scaled="0"/>
                </a:gradFill>
                <a:effectLst/>
                <a:uLnTx/>
                <a:uFillTx/>
              </a:rPr>
              <a:t>1536MB</a:t>
            </a: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sp>
        <p:nvSpPr>
          <p:cNvPr id="17" name="Rectangle 16"/>
          <p:cNvSpPr/>
          <p:nvPr/>
        </p:nvSpPr>
        <p:spPr bwMode="auto">
          <a:xfrm>
            <a:off x="5312065" y="4868862"/>
            <a:ext cx="897946" cy="91440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1" name="TextBox 20"/>
          <p:cNvSpPr txBox="1"/>
          <p:nvPr/>
        </p:nvSpPr>
        <p:spPr>
          <a:xfrm>
            <a:off x="5505161" y="5701487"/>
            <a:ext cx="70485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22" name="Rectangle 21"/>
          <p:cNvSpPr/>
          <p:nvPr/>
        </p:nvSpPr>
        <p:spPr bwMode="auto">
          <a:xfrm>
            <a:off x="6691892" y="5471285"/>
            <a:ext cx="897946" cy="311979"/>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3" name="TextBox 22"/>
          <p:cNvSpPr txBox="1"/>
          <p:nvPr/>
        </p:nvSpPr>
        <p:spPr>
          <a:xfrm>
            <a:off x="6884988" y="5701488"/>
            <a:ext cx="70485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33" name="Rectangle 32"/>
          <p:cNvSpPr/>
          <p:nvPr/>
        </p:nvSpPr>
        <p:spPr bwMode="auto">
          <a:xfrm>
            <a:off x="2560637" y="4582631"/>
            <a:ext cx="914400" cy="120063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34" name="TextBox 33"/>
          <p:cNvSpPr txBox="1"/>
          <p:nvPr/>
        </p:nvSpPr>
        <p:spPr>
          <a:xfrm>
            <a:off x="3361921" y="5994449"/>
            <a:ext cx="3886200" cy="6278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Files</a:t>
            </a:r>
          </a:p>
        </p:txBody>
      </p:sp>
    </p:spTree>
    <p:extLst>
      <p:ext uri="{BB962C8B-B14F-4D97-AF65-F5344CB8AC3E}">
        <p14:creationId xmlns:p14="http://schemas.microsoft.com/office/powerpoint/2010/main" val="414915964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205492" y="4867278"/>
            <a:ext cx="897946" cy="915986"/>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 name="Title 1"/>
          <p:cNvSpPr>
            <a:spLocks noGrp="1"/>
          </p:cNvSpPr>
          <p:nvPr>
            <p:ph type="title"/>
          </p:nvPr>
        </p:nvSpPr>
        <p:spPr/>
        <p:txBody>
          <a:bodyPr/>
          <a:lstStyle/>
          <a:p>
            <a:r>
              <a:rPr lang="en-US" dirty="0"/>
              <a:t>Key Take Away – File size Skew impacts Perf</a:t>
            </a:r>
          </a:p>
        </p:txBody>
      </p:sp>
      <p:cxnSp>
        <p:nvCxnSpPr>
          <p:cNvPr id="4" name="Straight Arrow Connector 3"/>
          <p:cNvCxnSpPr/>
          <p:nvPr/>
        </p:nvCxnSpPr>
        <p:spPr>
          <a:xfrm flipV="1">
            <a:off x="1189038" y="1668462"/>
            <a:ext cx="0" cy="411480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189038" y="5783263"/>
            <a:ext cx="10667999"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05492" y="4868863"/>
            <a:ext cx="10499145"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9038" y="3954463"/>
            <a:ext cx="10515599"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9037" y="3040063"/>
            <a:ext cx="10515600"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2560637" y="4867278"/>
            <a:ext cx="914400" cy="915984"/>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8" name="TextBox 17"/>
          <p:cNvSpPr txBox="1"/>
          <p:nvPr/>
        </p:nvSpPr>
        <p:spPr>
          <a:xfrm>
            <a:off x="1398588" y="5701487"/>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19" name="TextBox 18"/>
          <p:cNvSpPr txBox="1"/>
          <p:nvPr/>
        </p:nvSpPr>
        <p:spPr>
          <a:xfrm>
            <a:off x="2751137" y="5702421"/>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2</a:t>
            </a:r>
          </a:p>
        </p:txBody>
      </p:sp>
      <p:sp>
        <p:nvSpPr>
          <p:cNvPr id="25" name="TextBox 24"/>
          <p:cNvSpPr txBox="1"/>
          <p:nvPr/>
        </p:nvSpPr>
        <p:spPr>
          <a:xfrm>
            <a:off x="41444" y="4582631"/>
            <a:ext cx="1413697"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512 MB</a:t>
            </a:r>
          </a:p>
        </p:txBody>
      </p:sp>
      <p:sp>
        <p:nvSpPr>
          <p:cNvPr id="26" name="TextBox 25"/>
          <p:cNvSpPr txBox="1"/>
          <p:nvPr/>
        </p:nvSpPr>
        <p:spPr>
          <a:xfrm>
            <a:off x="-53805" y="3693978"/>
            <a:ext cx="1719093"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1024 MB</a:t>
            </a:r>
          </a:p>
        </p:txBody>
      </p:sp>
      <p:sp>
        <p:nvSpPr>
          <p:cNvPr id="27" name="TextBox 26"/>
          <p:cNvSpPr txBox="1"/>
          <p:nvPr/>
        </p:nvSpPr>
        <p:spPr>
          <a:xfrm>
            <a:off x="-64628" y="2805325"/>
            <a:ext cx="1719093"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a:ln>
                  <a:noFill/>
                </a:ln>
                <a:gradFill>
                  <a:gsLst>
                    <a:gs pos="2917">
                      <a:schemeClr val="tx1"/>
                    </a:gs>
                    <a:gs pos="30000">
                      <a:schemeClr val="tx1"/>
                    </a:gs>
                  </a:gsLst>
                  <a:lin ang="5400000" scaled="0"/>
                </a:gradFill>
                <a:effectLst/>
                <a:uLnTx/>
                <a:uFillTx/>
              </a:rPr>
              <a:t>1536MB</a:t>
            </a: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sp>
        <p:nvSpPr>
          <p:cNvPr id="17" name="Rectangle 16"/>
          <p:cNvSpPr/>
          <p:nvPr/>
        </p:nvSpPr>
        <p:spPr bwMode="auto">
          <a:xfrm>
            <a:off x="5312065" y="4868862"/>
            <a:ext cx="897946" cy="91440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1" name="TextBox 20"/>
          <p:cNvSpPr txBox="1"/>
          <p:nvPr/>
        </p:nvSpPr>
        <p:spPr>
          <a:xfrm>
            <a:off x="5505161" y="5701487"/>
            <a:ext cx="70485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22" name="Rectangle 21"/>
          <p:cNvSpPr/>
          <p:nvPr/>
        </p:nvSpPr>
        <p:spPr bwMode="auto">
          <a:xfrm>
            <a:off x="6691892" y="5471285"/>
            <a:ext cx="897946" cy="311979"/>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3" name="TextBox 22"/>
          <p:cNvSpPr txBox="1"/>
          <p:nvPr/>
        </p:nvSpPr>
        <p:spPr>
          <a:xfrm>
            <a:off x="6884988" y="5701488"/>
            <a:ext cx="70485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24" name="Rectangle 23"/>
          <p:cNvSpPr/>
          <p:nvPr/>
        </p:nvSpPr>
        <p:spPr bwMode="auto">
          <a:xfrm>
            <a:off x="8006344" y="5326062"/>
            <a:ext cx="897946" cy="457202"/>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8" name="TextBox 27"/>
          <p:cNvSpPr txBox="1"/>
          <p:nvPr/>
        </p:nvSpPr>
        <p:spPr>
          <a:xfrm>
            <a:off x="8199440" y="5701488"/>
            <a:ext cx="70485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2*</a:t>
            </a:r>
          </a:p>
        </p:txBody>
      </p:sp>
      <p:sp>
        <p:nvSpPr>
          <p:cNvPr id="34" name="TextBox 33"/>
          <p:cNvSpPr txBox="1"/>
          <p:nvPr/>
        </p:nvSpPr>
        <p:spPr>
          <a:xfrm>
            <a:off x="3361921" y="5994449"/>
            <a:ext cx="3886200" cy="6278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Files</a:t>
            </a:r>
          </a:p>
        </p:txBody>
      </p:sp>
    </p:spTree>
    <p:extLst>
      <p:ext uri="{BB962C8B-B14F-4D97-AF65-F5344CB8AC3E}">
        <p14:creationId xmlns:p14="http://schemas.microsoft.com/office/powerpoint/2010/main" val="66058375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205492" y="4868863"/>
            <a:ext cx="897946" cy="91440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 name="Title 1"/>
          <p:cNvSpPr>
            <a:spLocks noGrp="1"/>
          </p:cNvSpPr>
          <p:nvPr>
            <p:ph type="title"/>
          </p:nvPr>
        </p:nvSpPr>
        <p:spPr/>
        <p:txBody>
          <a:bodyPr/>
          <a:lstStyle/>
          <a:p>
            <a:r>
              <a:rPr lang="en-US" dirty="0"/>
              <a:t>Key Take Away – File size Skew impacts Perf</a:t>
            </a:r>
          </a:p>
        </p:txBody>
      </p:sp>
      <p:cxnSp>
        <p:nvCxnSpPr>
          <p:cNvPr id="4" name="Straight Arrow Connector 3"/>
          <p:cNvCxnSpPr/>
          <p:nvPr/>
        </p:nvCxnSpPr>
        <p:spPr>
          <a:xfrm flipV="1">
            <a:off x="1189038" y="1668462"/>
            <a:ext cx="0" cy="411480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189038" y="5783263"/>
            <a:ext cx="10667999"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05492" y="4868863"/>
            <a:ext cx="10499145"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9038" y="3954463"/>
            <a:ext cx="10515599"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9037" y="3040063"/>
            <a:ext cx="10515600"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2560637" y="4867278"/>
            <a:ext cx="914400" cy="915984"/>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5" name="Rectangle 14"/>
          <p:cNvSpPr/>
          <p:nvPr/>
        </p:nvSpPr>
        <p:spPr bwMode="auto">
          <a:xfrm>
            <a:off x="3940466" y="4920356"/>
            <a:ext cx="914400" cy="862907"/>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8" name="TextBox 17"/>
          <p:cNvSpPr txBox="1"/>
          <p:nvPr/>
        </p:nvSpPr>
        <p:spPr>
          <a:xfrm>
            <a:off x="1398588" y="5701487"/>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19" name="TextBox 18"/>
          <p:cNvSpPr txBox="1"/>
          <p:nvPr/>
        </p:nvSpPr>
        <p:spPr>
          <a:xfrm>
            <a:off x="2751137" y="5702421"/>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2</a:t>
            </a:r>
          </a:p>
        </p:txBody>
      </p:sp>
      <p:sp>
        <p:nvSpPr>
          <p:cNvPr id="20" name="TextBox 19"/>
          <p:cNvSpPr txBox="1"/>
          <p:nvPr/>
        </p:nvSpPr>
        <p:spPr>
          <a:xfrm>
            <a:off x="4130966" y="5698930"/>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3</a:t>
            </a:r>
          </a:p>
        </p:txBody>
      </p:sp>
      <p:sp>
        <p:nvSpPr>
          <p:cNvPr id="25" name="TextBox 24"/>
          <p:cNvSpPr txBox="1"/>
          <p:nvPr/>
        </p:nvSpPr>
        <p:spPr>
          <a:xfrm>
            <a:off x="41444" y="4582631"/>
            <a:ext cx="1413697"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512 MB</a:t>
            </a:r>
          </a:p>
        </p:txBody>
      </p:sp>
      <p:sp>
        <p:nvSpPr>
          <p:cNvPr id="26" name="TextBox 25"/>
          <p:cNvSpPr txBox="1"/>
          <p:nvPr/>
        </p:nvSpPr>
        <p:spPr>
          <a:xfrm>
            <a:off x="-53805" y="3693978"/>
            <a:ext cx="1719093"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1024 MB</a:t>
            </a:r>
          </a:p>
        </p:txBody>
      </p:sp>
      <p:sp>
        <p:nvSpPr>
          <p:cNvPr id="27" name="TextBox 26"/>
          <p:cNvSpPr txBox="1"/>
          <p:nvPr/>
        </p:nvSpPr>
        <p:spPr>
          <a:xfrm>
            <a:off x="-64628" y="2805325"/>
            <a:ext cx="1719093"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a:ln>
                  <a:noFill/>
                </a:ln>
                <a:gradFill>
                  <a:gsLst>
                    <a:gs pos="2917">
                      <a:schemeClr val="tx1"/>
                    </a:gs>
                    <a:gs pos="30000">
                      <a:schemeClr val="tx1"/>
                    </a:gs>
                  </a:gsLst>
                  <a:lin ang="5400000" scaled="0"/>
                </a:gradFill>
                <a:effectLst/>
                <a:uLnTx/>
                <a:uFillTx/>
              </a:rPr>
              <a:t>1536MB</a:t>
            </a: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sp>
        <p:nvSpPr>
          <p:cNvPr id="17" name="Rectangle 16"/>
          <p:cNvSpPr/>
          <p:nvPr/>
        </p:nvSpPr>
        <p:spPr bwMode="auto">
          <a:xfrm>
            <a:off x="5312065" y="4868862"/>
            <a:ext cx="897946" cy="91440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1" name="TextBox 20"/>
          <p:cNvSpPr txBox="1"/>
          <p:nvPr/>
        </p:nvSpPr>
        <p:spPr>
          <a:xfrm>
            <a:off x="5505161" y="5701487"/>
            <a:ext cx="70485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22" name="Rectangle 21"/>
          <p:cNvSpPr/>
          <p:nvPr/>
        </p:nvSpPr>
        <p:spPr bwMode="auto">
          <a:xfrm>
            <a:off x="6691892" y="5471285"/>
            <a:ext cx="897946" cy="311979"/>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3" name="TextBox 22"/>
          <p:cNvSpPr txBox="1"/>
          <p:nvPr/>
        </p:nvSpPr>
        <p:spPr>
          <a:xfrm>
            <a:off x="6884988" y="5701488"/>
            <a:ext cx="70485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24" name="Rectangle 23"/>
          <p:cNvSpPr/>
          <p:nvPr/>
        </p:nvSpPr>
        <p:spPr bwMode="auto">
          <a:xfrm>
            <a:off x="8006344" y="5326062"/>
            <a:ext cx="897946" cy="457202"/>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8" name="TextBox 27"/>
          <p:cNvSpPr txBox="1"/>
          <p:nvPr/>
        </p:nvSpPr>
        <p:spPr>
          <a:xfrm>
            <a:off x="8199440" y="5701488"/>
            <a:ext cx="70485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2*</a:t>
            </a:r>
          </a:p>
        </p:txBody>
      </p:sp>
      <p:sp>
        <p:nvSpPr>
          <p:cNvPr id="33" name="Rectangle 32"/>
          <p:cNvSpPr/>
          <p:nvPr/>
        </p:nvSpPr>
        <p:spPr bwMode="auto">
          <a:xfrm>
            <a:off x="3940466" y="3116262"/>
            <a:ext cx="914400" cy="266700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34" name="TextBox 33"/>
          <p:cNvSpPr txBox="1"/>
          <p:nvPr/>
        </p:nvSpPr>
        <p:spPr>
          <a:xfrm>
            <a:off x="3361921" y="6011862"/>
            <a:ext cx="3886200" cy="6278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Files</a:t>
            </a:r>
          </a:p>
        </p:txBody>
      </p:sp>
    </p:spTree>
    <p:extLst>
      <p:ext uri="{BB962C8B-B14F-4D97-AF65-F5344CB8AC3E}">
        <p14:creationId xmlns:p14="http://schemas.microsoft.com/office/powerpoint/2010/main" val="966680962"/>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205492" y="4868863"/>
            <a:ext cx="897946" cy="91440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 name="Title 1"/>
          <p:cNvSpPr>
            <a:spLocks noGrp="1"/>
          </p:cNvSpPr>
          <p:nvPr>
            <p:ph type="title"/>
          </p:nvPr>
        </p:nvSpPr>
        <p:spPr/>
        <p:txBody>
          <a:bodyPr/>
          <a:lstStyle/>
          <a:p>
            <a:r>
              <a:rPr lang="en-US" dirty="0"/>
              <a:t>Key Take Away – File size Skew impacts Perf</a:t>
            </a:r>
          </a:p>
        </p:txBody>
      </p:sp>
      <p:cxnSp>
        <p:nvCxnSpPr>
          <p:cNvPr id="4" name="Straight Arrow Connector 3"/>
          <p:cNvCxnSpPr/>
          <p:nvPr/>
        </p:nvCxnSpPr>
        <p:spPr>
          <a:xfrm flipV="1">
            <a:off x="1189038" y="1668462"/>
            <a:ext cx="0" cy="411480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189038" y="5783263"/>
            <a:ext cx="10667999"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05492" y="4868863"/>
            <a:ext cx="10499145"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9038" y="3954463"/>
            <a:ext cx="10515599"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9037" y="3040063"/>
            <a:ext cx="10515600"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2560637" y="4868863"/>
            <a:ext cx="914400" cy="914399"/>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5" name="Rectangle 14"/>
          <p:cNvSpPr/>
          <p:nvPr/>
        </p:nvSpPr>
        <p:spPr bwMode="auto">
          <a:xfrm>
            <a:off x="3940466" y="4868864"/>
            <a:ext cx="914400" cy="914400"/>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8" name="TextBox 17"/>
          <p:cNvSpPr txBox="1"/>
          <p:nvPr/>
        </p:nvSpPr>
        <p:spPr>
          <a:xfrm>
            <a:off x="1398588" y="5701487"/>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19" name="TextBox 18"/>
          <p:cNvSpPr txBox="1"/>
          <p:nvPr/>
        </p:nvSpPr>
        <p:spPr>
          <a:xfrm>
            <a:off x="2751137" y="5702421"/>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2</a:t>
            </a:r>
          </a:p>
        </p:txBody>
      </p:sp>
      <p:sp>
        <p:nvSpPr>
          <p:cNvPr id="20" name="TextBox 19"/>
          <p:cNvSpPr txBox="1"/>
          <p:nvPr/>
        </p:nvSpPr>
        <p:spPr>
          <a:xfrm>
            <a:off x="4130966" y="5698930"/>
            <a:ext cx="5334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3</a:t>
            </a:r>
          </a:p>
        </p:txBody>
      </p:sp>
      <p:sp>
        <p:nvSpPr>
          <p:cNvPr id="25" name="TextBox 24"/>
          <p:cNvSpPr txBox="1"/>
          <p:nvPr/>
        </p:nvSpPr>
        <p:spPr>
          <a:xfrm>
            <a:off x="41444" y="4582631"/>
            <a:ext cx="1413697"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512 MB</a:t>
            </a:r>
          </a:p>
        </p:txBody>
      </p:sp>
      <p:sp>
        <p:nvSpPr>
          <p:cNvPr id="26" name="TextBox 25"/>
          <p:cNvSpPr txBox="1"/>
          <p:nvPr/>
        </p:nvSpPr>
        <p:spPr>
          <a:xfrm>
            <a:off x="-53805" y="3693978"/>
            <a:ext cx="1719093"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1024 MB</a:t>
            </a:r>
          </a:p>
        </p:txBody>
      </p:sp>
      <p:sp>
        <p:nvSpPr>
          <p:cNvPr id="27" name="TextBox 26"/>
          <p:cNvSpPr txBox="1"/>
          <p:nvPr/>
        </p:nvSpPr>
        <p:spPr>
          <a:xfrm>
            <a:off x="-64628" y="2805325"/>
            <a:ext cx="1719093"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a:ln>
                  <a:noFill/>
                </a:ln>
                <a:gradFill>
                  <a:gsLst>
                    <a:gs pos="2917">
                      <a:schemeClr val="tx1"/>
                    </a:gs>
                    <a:gs pos="30000">
                      <a:schemeClr val="tx1"/>
                    </a:gs>
                  </a:gsLst>
                  <a:lin ang="5400000" scaled="0"/>
                </a:gradFill>
                <a:effectLst/>
                <a:uLnTx/>
                <a:uFillTx/>
              </a:rPr>
              <a:t>1536MB</a:t>
            </a: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sp>
        <p:nvSpPr>
          <p:cNvPr id="17" name="Rectangle 16"/>
          <p:cNvSpPr/>
          <p:nvPr/>
        </p:nvSpPr>
        <p:spPr bwMode="auto">
          <a:xfrm>
            <a:off x="5312065" y="4868862"/>
            <a:ext cx="897946" cy="914401"/>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1" name="TextBox 20"/>
          <p:cNvSpPr txBox="1"/>
          <p:nvPr/>
        </p:nvSpPr>
        <p:spPr>
          <a:xfrm>
            <a:off x="5505161" y="5701487"/>
            <a:ext cx="70485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22" name="Rectangle 21"/>
          <p:cNvSpPr/>
          <p:nvPr/>
        </p:nvSpPr>
        <p:spPr bwMode="auto">
          <a:xfrm>
            <a:off x="6691892" y="5471285"/>
            <a:ext cx="897946" cy="311979"/>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3" name="TextBox 22"/>
          <p:cNvSpPr txBox="1"/>
          <p:nvPr/>
        </p:nvSpPr>
        <p:spPr>
          <a:xfrm>
            <a:off x="6884988" y="5701488"/>
            <a:ext cx="70485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1*</a:t>
            </a:r>
          </a:p>
        </p:txBody>
      </p:sp>
      <p:sp>
        <p:nvSpPr>
          <p:cNvPr id="24" name="Rectangle 23"/>
          <p:cNvSpPr/>
          <p:nvPr/>
        </p:nvSpPr>
        <p:spPr bwMode="auto">
          <a:xfrm>
            <a:off x="8006344" y="5326062"/>
            <a:ext cx="897946" cy="457202"/>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8" name="TextBox 27"/>
          <p:cNvSpPr txBox="1"/>
          <p:nvPr/>
        </p:nvSpPr>
        <p:spPr>
          <a:xfrm>
            <a:off x="8199440" y="5701488"/>
            <a:ext cx="70485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2*</a:t>
            </a:r>
          </a:p>
        </p:txBody>
      </p:sp>
      <p:sp>
        <p:nvSpPr>
          <p:cNvPr id="29" name="Rectangle 28"/>
          <p:cNvSpPr/>
          <p:nvPr/>
        </p:nvSpPr>
        <p:spPr bwMode="auto">
          <a:xfrm>
            <a:off x="9426160" y="4868863"/>
            <a:ext cx="897946" cy="894044"/>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30" name="TextBox 29"/>
          <p:cNvSpPr txBox="1"/>
          <p:nvPr/>
        </p:nvSpPr>
        <p:spPr>
          <a:xfrm>
            <a:off x="9619256" y="5681131"/>
            <a:ext cx="70485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3*</a:t>
            </a:r>
          </a:p>
        </p:txBody>
      </p:sp>
      <p:sp>
        <p:nvSpPr>
          <p:cNvPr id="31" name="Rectangle 30"/>
          <p:cNvSpPr/>
          <p:nvPr/>
        </p:nvSpPr>
        <p:spPr bwMode="auto">
          <a:xfrm>
            <a:off x="10790777" y="4945060"/>
            <a:ext cx="897946" cy="838202"/>
          </a:xfrm>
          <a:prstGeom prst="rect">
            <a:avLst/>
          </a:prstGeom>
          <a:solidFill>
            <a:schemeClr val="accent5"/>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32" name="TextBox 31"/>
          <p:cNvSpPr txBox="1"/>
          <p:nvPr/>
        </p:nvSpPr>
        <p:spPr>
          <a:xfrm>
            <a:off x="10983873" y="5701488"/>
            <a:ext cx="70485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3*</a:t>
            </a:r>
          </a:p>
        </p:txBody>
      </p:sp>
      <p:sp>
        <p:nvSpPr>
          <p:cNvPr id="33" name="TextBox 32"/>
          <p:cNvSpPr txBox="1"/>
          <p:nvPr/>
        </p:nvSpPr>
        <p:spPr>
          <a:xfrm>
            <a:off x="3361921" y="5994449"/>
            <a:ext cx="3886200" cy="6278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Files</a:t>
            </a:r>
          </a:p>
        </p:txBody>
      </p:sp>
    </p:spTree>
    <p:extLst>
      <p:ext uri="{BB962C8B-B14F-4D97-AF65-F5344CB8AC3E}">
        <p14:creationId xmlns:p14="http://schemas.microsoft.com/office/powerpoint/2010/main" val="230552048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endParaRPr lang="en-US" dirty="0"/>
          </a:p>
        </p:txBody>
      </p:sp>
      <p:sp>
        <p:nvSpPr>
          <p:cNvPr id="6" name="Text Placeholder 5"/>
          <p:cNvSpPr>
            <a:spLocks noGrp="1"/>
          </p:cNvSpPr>
          <p:nvPr>
            <p:ph type="body" sz="quarter" idx="10"/>
          </p:nvPr>
        </p:nvSpPr>
        <p:spPr>
          <a:xfrm>
            <a:off x="274638" y="1212850"/>
            <a:ext cx="11887200" cy="5478423"/>
          </a:xfrm>
        </p:spPr>
        <p:txBody>
          <a:bodyPr/>
          <a:lstStyle/>
          <a:p>
            <a:pPr algn="ctr"/>
            <a:r>
              <a:rPr lang="en-US" dirty="0"/>
              <a:t>There’s a lot of data in the world… </a:t>
            </a:r>
          </a:p>
          <a:p>
            <a:endParaRPr lang="en-US" dirty="0"/>
          </a:p>
          <a:p>
            <a:endParaRPr lang="en-US" dirty="0"/>
          </a:p>
          <a:p>
            <a:endParaRPr lang="en-US" dirty="0"/>
          </a:p>
          <a:p>
            <a:endParaRPr lang="en-US" dirty="0"/>
          </a:p>
          <a:p>
            <a:endParaRPr lang="en-US" dirty="0"/>
          </a:p>
          <a:p>
            <a:pPr algn="ctr"/>
            <a:endParaRPr lang="en-US" dirty="0"/>
          </a:p>
          <a:p>
            <a:pPr algn="ctr"/>
            <a:r>
              <a:rPr lang="en-US" dirty="0"/>
              <a:t>And it’s only getting BIGGER!</a:t>
            </a:r>
          </a:p>
        </p:txBody>
      </p:sp>
      <p:pic>
        <p:nvPicPr>
          <p:cNvPr id="2" name="Picture 1"/>
          <p:cNvPicPr>
            <a:picLocks noChangeAspect="1"/>
          </p:cNvPicPr>
          <p:nvPr/>
        </p:nvPicPr>
        <p:blipFill>
          <a:blip r:embed="rId3"/>
          <a:stretch>
            <a:fillRect/>
          </a:stretch>
        </p:blipFill>
        <p:spPr>
          <a:xfrm>
            <a:off x="884237" y="2125663"/>
            <a:ext cx="2887663" cy="2887663"/>
          </a:xfrm>
          <a:prstGeom prst="rect">
            <a:avLst/>
          </a:prstGeom>
        </p:spPr>
      </p:pic>
      <p:pic>
        <p:nvPicPr>
          <p:cNvPr id="3" name="Picture 2"/>
          <p:cNvPicPr>
            <a:picLocks noChangeAspect="1"/>
          </p:cNvPicPr>
          <p:nvPr/>
        </p:nvPicPr>
        <p:blipFill>
          <a:blip r:embed="rId4"/>
          <a:stretch>
            <a:fillRect/>
          </a:stretch>
        </p:blipFill>
        <p:spPr>
          <a:xfrm>
            <a:off x="6994005" y="2125663"/>
            <a:ext cx="2958032" cy="2958032"/>
          </a:xfrm>
          <a:prstGeom prst="rect">
            <a:avLst/>
          </a:prstGeom>
        </p:spPr>
      </p:pic>
      <p:sp>
        <p:nvSpPr>
          <p:cNvPr id="4" name="Arrow: Right 3"/>
          <p:cNvSpPr/>
          <p:nvPr/>
        </p:nvSpPr>
        <p:spPr bwMode="auto">
          <a:xfrm>
            <a:off x="4237037" y="3040063"/>
            <a:ext cx="2209800" cy="1523999"/>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Tree>
    <p:extLst>
      <p:ext uri="{BB962C8B-B14F-4D97-AF65-F5344CB8AC3E}">
        <p14:creationId xmlns:p14="http://schemas.microsoft.com/office/powerpoint/2010/main" val="39185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3025273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39893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103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The nature of data is changing.</a:t>
            </a:r>
            <a:br>
              <a:rPr lang="en-US" dirty="0"/>
            </a:br>
            <a:endParaRPr lang="en-US" dirty="0"/>
          </a:p>
        </p:txBody>
      </p:sp>
      <p:sp>
        <p:nvSpPr>
          <p:cNvPr id="6" name="Text Placeholder 5"/>
          <p:cNvSpPr>
            <a:spLocks noGrp="1"/>
          </p:cNvSpPr>
          <p:nvPr>
            <p:ph type="body" sz="quarter" idx="10"/>
          </p:nvPr>
        </p:nvSpPr>
        <p:spPr>
          <a:xfrm>
            <a:off x="274638" y="1212850"/>
            <a:ext cx="11887200" cy="4124206"/>
          </a:xfrm>
        </p:spPr>
        <p:txBody>
          <a:bodyPr/>
          <a:lstStyle/>
          <a:p>
            <a:endParaRPr lang="en-US" dirty="0"/>
          </a:p>
          <a:p>
            <a:r>
              <a:rPr lang="en-US" dirty="0"/>
              <a:t>     Relational 				      Semi-Structured</a:t>
            </a:r>
          </a:p>
          <a:p>
            <a:r>
              <a:rPr lang="en-US" dirty="0"/>
              <a:t>											</a:t>
            </a:r>
          </a:p>
          <a:p>
            <a:endParaRPr lang="en-US" dirty="0"/>
          </a:p>
          <a:p>
            <a:endParaRPr lang="en-US" dirty="0"/>
          </a:p>
          <a:p>
            <a:endParaRPr lang="en-US" dirty="0"/>
          </a:p>
        </p:txBody>
      </p:sp>
      <p:graphicFrame>
        <p:nvGraphicFramePr>
          <p:cNvPr id="5" name="Table 4"/>
          <p:cNvGraphicFramePr>
            <a:graphicFrameLocks noGrp="1"/>
          </p:cNvGraphicFramePr>
          <p:nvPr>
            <p:extLst/>
          </p:nvPr>
        </p:nvGraphicFramePr>
        <p:xfrm>
          <a:off x="503237" y="2706429"/>
          <a:ext cx="2882472" cy="1137047"/>
        </p:xfrm>
        <a:graphic>
          <a:graphicData uri="http://schemas.openxmlformats.org/drawingml/2006/table">
            <a:tbl>
              <a:tblPr firstRow="1" bandRow="1">
                <a:tableStyleId>{5C22544A-7EE6-4342-B048-85BDC9FD1C3A}</a:tableStyleId>
              </a:tblPr>
              <a:tblGrid>
                <a:gridCol w="960824">
                  <a:extLst>
                    <a:ext uri="{9D8B030D-6E8A-4147-A177-3AD203B41FA5}">
                      <a16:colId xmlns:a16="http://schemas.microsoft.com/office/drawing/2014/main" val="3835244822"/>
                    </a:ext>
                  </a:extLst>
                </a:gridCol>
                <a:gridCol w="960824">
                  <a:extLst>
                    <a:ext uri="{9D8B030D-6E8A-4147-A177-3AD203B41FA5}">
                      <a16:colId xmlns:a16="http://schemas.microsoft.com/office/drawing/2014/main" val="1575576751"/>
                    </a:ext>
                  </a:extLst>
                </a:gridCol>
                <a:gridCol w="960824">
                  <a:extLst>
                    <a:ext uri="{9D8B030D-6E8A-4147-A177-3AD203B41FA5}">
                      <a16:colId xmlns:a16="http://schemas.microsoft.com/office/drawing/2014/main" val="1120857760"/>
                    </a:ext>
                  </a:extLst>
                </a:gridCol>
              </a:tblGrid>
              <a:tr h="395367">
                <a:tc>
                  <a:txBody>
                    <a:bodyPr/>
                    <a:lstStyle/>
                    <a:p>
                      <a:r>
                        <a:rPr lang="en-US" dirty="0"/>
                        <a:t>Id</a:t>
                      </a:r>
                    </a:p>
                  </a:txBody>
                  <a:tcPr/>
                </a:tc>
                <a:tc>
                  <a:txBody>
                    <a:bodyPr/>
                    <a:lstStyle/>
                    <a:p>
                      <a:r>
                        <a:rPr lang="en-US" dirty="0" err="1"/>
                        <a:t>Sale_id</a:t>
                      </a:r>
                      <a:endParaRPr lang="en-US" dirty="0"/>
                    </a:p>
                  </a:txBody>
                  <a:tcPr/>
                </a:tc>
                <a:tc>
                  <a:txBody>
                    <a:bodyPr/>
                    <a:lstStyle/>
                    <a:p>
                      <a:r>
                        <a:rPr lang="en-US" dirty="0"/>
                        <a:t>Value</a:t>
                      </a:r>
                    </a:p>
                  </a:txBody>
                  <a:tcPr/>
                </a:tc>
                <a:extLst>
                  <a:ext uri="{0D108BD9-81ED-4DB2-BD59-A6C34878D82A}">
                    <a16:rowId xmlns:a16="http://schemas.microsoft.com/office/drawing/2014/main" val="3528762436"/>
                  </a:ext>
                </a:extLst>
              </a:tr>
              <a:tr h="370840">
                <a:tc>
                  <a:txBody>
                    <a:bodyPr/>
                    <a:lstStyle/>
                    <a:p>
                      <a:r>
                        <a:rPr lang="en-US" dirty="0"/>
                        <a:t>1</a:t>
                      </a:r>
                    </a:p>
                  </a:txBody>
                  <a:tcPr/>
                </a:tc>
                <a:tc>
                  <a:txBody>
                    <a:bodyPr/>
                    <a:lstStyle/>
                    <a:p>
                      <a:r>
                        <a:rPr lang="en-US" dirty="0"/>
                        <a:t>12</a:t>
                      </a:r>
                    </a:p>
                  </a:txBody>
                  <a:tcPr/>
                </a:tc>
                <a:tc>
                  <a:txBody>
                    <a:bodyPr/>
                    <a:lstStyle/>
                    <a:p>
                      <a:r>
                        <a:rPr lang="en-US" dirty="0"/>
                        <a:t>$1.54</a:t>
                      </a:r>
                    </a:p>
                  </a:txBody>
                  <a:tcPr/>
                </a:tc>
                <a:extLst>
                  <a:ext uri="{0D108BD9-81ED-4DB2-BD59-A6C34878D82A}">
                    <a16:rowId xmlns:a16="http://schemas.microsoft.com/office/drawing/2014/main" val="3643241427"/>
                  </a:ext>
                </a:extLst>
              </a:tr>
              <a:tr h="370840">
                <a:tc>
                  <a:txBody>
                    <a:bodyPr/>
                    <a:lstStyle/>
                    <a:p>
                      <a:r>
                        <a:rPr lang="en-US" dirty="0"/>
                        <a:t>2</a:t>
                      </a:r>
                    </a:p>
                  </a:txBody>
                  <a:tcPr/>
                </a:tc>
                <a:tc>
                  <a:txBody>
                    <a:bodyPr/>
                    <a:lstStyle/>
                    <a:p>
                      <a:r>
                        <a:rPr lang="en-US" dirty="0"/>
                        <a:t>215</a:t>
                      </a:r>
                    </a:p>
                  </a:txBody>
                  <a:tcPr/>
                </a:tc>
                <a:tc>
                  <a:txBody>
                    <a:bodyPr/>
                    <a:lstStyle/>
                    <a:p>
                      <a:r>
                        <a:rPr lang="en-US" dirty="0"/>
                        <a:t>$2.21</a:t>
                      </a:r>
                    </a:p>
                  </a:txBody>
                  <a:tcPr/>
                </a:tc>
                <a:extLst>
                  <a:ext uri="{0D108BD9-81ED-4DB2-BD59-A6C34878D82A}">
                    <a16:rowId xmlns:a16="http://schemas.microsoft.com/office/drawing/2014/main" val="3010119251"/>
                  </a:ext>
                </a:extLst>
              </a:tr>
            </a:tbl>
          </a:graphicData>
        </a:graphic>
      </p:graphicFrame>
      <p:pic>
        <p:nvPicPr>
          <p:cNvPr id="7" name="Picture 6"/>
          <p:cNvPicPr>
            <a:picLocks noChangeAspect="1"/>
          </p:cNvPicPr>
          <p:nvPr/>
        </p:nvPicPr>
        <p:blipFill>
          <a:blip r:embed="rId3"/>
          <a:stretch>
            <a:fillRect/>
          </a:stretch>
        </p:blipFill>
        <p:spPr>
          <a:xfrm>
            <a:off x="6794651" y="3123350"/>
            <a:ext cx="1727281" cy="904575"/>
          </a:xfrm>
          <a:prstGeom prst="rect">
            <a:avLst/>
          </a:prstGeom>
        </p:spPr>
      </p:pic>
      <p:pic>
        <p:nvPicPr>
          <p:cNvPr id="8" name="Picture 7"/>
          <p:cNvPicPr>
            <a:picLocks noChangeAspect="1"/>
          </p:cNvPicPr>
          <p:nvPr/>
        </p:nvPicPr>
        <p:blipFill>
          <a:blip r:embed="rId4"/>
          <a:stretch>
            <a:fillRect/>
          </a:stretch>
        </p:blipFill>
        <p:spPr>
          <a:xfrm>
            <a:off x="8047037" y="4774813"/>
            <a:ext cx="1582990" cy="1124486"/>
          </a:xfrm>
          <a:prstGeom prst="rect">
            <a:avLst/>
          </a:prstGeom>
        </p:spPr>
      </p:pic>
      <p:pic>
        <p:nvPicPr>
          <p:cNvPr id="9" name="Picture 8"/>
          <p:cNvPicPr>
            <a:picLocks noChangeAspect="1"/>
          </p:cNvPicPr>
          <p:nvPr/>
        </p:nvPicPr>
        <p:blipFill>
          <a:blip r:embed="rId5"/>
          <a:stretch>
            <a:fillRect/>
          </a:stretch>
        </p:blipFill>
        <p:spPr>
          <a:xfrm>
            <a:off x="10104437" y="3044975"/>
            <a:ext cx="500250" cy="957622"/>
          </a:xfrm>
          <a:prstGeom prst="rect">
            <a:avLst/>
          </a:prstGeom>
        </p:spPr>
      </p:pic>
      <p:pic>
        <p:nvPicPr>
          <p:cNvPr id="10" name="Picture 9"/>
          <p:cNvPicPr>
            <a:picLocks noChangeAspect="1"/>
          </p:cNvPicPr>
          <p:nvPr/>
        </p:nvPicPr>
        <p:blipFill>
          <a:blip r:embed="rId6"/>
          <a:stretch>
            <a:fillRect/>
          </a:stretch>
        </p:blipFill>
        <p:spPr>
          <a:xfrm>
            <a:off x="350837" y="4139253"/>
            <a:ext cx="868133" cy="2395606"/>
          </a:xfrm>
          <a:prstGeom prst="rect">
            <a:avLst/>
          </a:prstGeom>
        </p:spPr>
      </p:pic>
      <p:sp>
        <p:nvSpPr>
          <p:cNvPr id="11" name="Arrow: Right 3"/>
          <p:cNvSpPr/>
          <p:nvPr/>
        </p:nvSpPr>
        <p:spPr bwMode="auto">
          <a:xfrm>
            <a:off x="4237037" y="3040063"/>
            <a:ext cx="2209800" cy="1523999"/>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pic>
        <p:nvPicPr>
          <p:cNvPr id="12" name="Picture 11"/>
          <p:cNvPicPr>
            <a:picLocks noChangeAspect="1"/>
          </p:cNvPicPr>
          <p:nvPr/>
        </p:nvPicPr>
        <p:blipFill>
          <a:blip r:embed="rId7"/>
          <a:stretch>
            <a:fillRect/>
          </a:stretch>
        </p:blipFill>
        <p:spPr>
          <a:xfrm>
            <a:off x="1703416" y="4183062"/>
            <a:ext cx="2122495" cy="2143932"/>
          </a:xfrm>
          <a:prstGeom prst="rect">
            <a:avLst/>
          </a:prstGeom>
        </p:spPr>
      </p:pic>
    </p:spTree>
    <p:extLst>
      <p:ext uri="{BB962C8B-B14F-4D97-AF65-F5344CB8AC3E}">
        <p14:creationId xmlns:p14="http://schemas.microsoft.com/office/powerpoint/2010/main" val="7200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What is PolyBase?</a:t>
            </a:r>
          </a:p>
        </p:txBody>
      </p:sp>
    </p:spTree>
    <p:extLst>
      <p:ext uri="{BB962C8B-B14F-4D97-AF65-F5344CB8AC3E}">
        <p14:creationId xmlns:p14="http://schemas.microsoft.com/office/powerpoint/2010/main" val="20812043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Picture</a:t>
            </a:r>
          </a:p>
        </p:txBody>
      </p:sp>
      <p:sp>
        <p:nvSpPr>
          <p:cNvPr id="3" name="Oval 2"/>
          <p:cNvSpPr/>
          <p:nvPr/>
        </p:nvSpPr>
        <p:spPr bwMode="auto">
          <a:xfrm>
            <a:off x="701116" y="1995984"/>
            <a:ext cx="2862686" cy="2732140"/>
          </a:xfrm>
          <a:prstGeom prst="ellipse">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3999" b="1" i="0" u="none" strike="noStrike" kern="0" cap="none" spc="0" normalizeH="0" baseline="0" noProof="0" dirty="0">
                <a:ln>
                  <a:noFill/>
                </a:ln>
                <a:gradFill>
                  <a:gsLst>
                    <a:gs pos="0">
                      <a:srgbClr val="FFFFFF"/>
                    </a:gs>
                    <a:gs pos="100000">
                      <a:srgbClr val="FFFFFF"/>
                    </a:gs>
                  </a:gsLst>
                  <a:lin ang="5400000" scaled="0"/>
                </a:gradFill>
                <a:effectLst/>
                <a:uLnTx/>
                <a:uFillTx/>
                <a:latin typeface="+mj-lt"/>
              </a:rPr>
              <a:t>RDBMS</a:t>
            </a:r>
            <a:endParaRPr kumimoji="0" lang="en-US" sz="3264" b="1" i="0" u="none" strike="noStrike" kern="0" cap="none" spc="0" normalizeH="0" baseline="0" noProof="0" dirty="0">
              <a:ln>
                <a:noFill/>
              </a:ln>
              <a:gradFill>
                <a:gsLst>
                  <a:gs pos="0">
                    <a:srgbClr val="FFFFFF"/>
                  </a:gs>
                  <a:gs pos="100000">
                    <a:srgbClr val="FFFFFF"/>
                  </a:gs>
                </a:gsLst>
                <a:lin ang="5400000" scaled="0"/>
              </a:gradFill>
              <a:effectLst/>
              <a:uLnTx/>
              <a:uFillTx/>
              <a:latin typeface="+mj-lt"/>
            </a:endParaRPr>
          </a:p>
        </p:txBody>
      </p:sp>
      <p:sp>
        <p:nvSpPr>
          <p:cNvPr id="22" name="Oval 21"/>
          <p:cNvSpPr/>
          <p:nvPr/>
        </p:nvSpPr>
        <p:spPr bwMode="auto">
          <a:xfrm>
            <a:off x="8400220" y="1995984"/>
            <a:ext cx="2862686" cy="2732140"/>
          </a:xfrm>
          <a:prstGeom prst="ellipse">
            <a:avLst/>
          </a:prstGeom>
          <a:solidFill>
            <a:srgbClr val="672A7B"/>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3599" b="1" i="0" u="none" strike="noStrike" kern="0" cap="none" spc="0" normalizeH="0" baseline="0" noProof="0" dirty="0">
                <a:ln>
                  <a:noFill/>
                </a:ln>
                <a:gradFill>
                  <a:gsLst>
                    <a:gs pos="0">
                      <a:srgbClr val="FFFFFF"/>
                    </a:gs>
                    <a:gs pos="100000">
                      <a:srgbClr val="FFFFFF"/>
                    </a:gs>
                  </a:gsLst>
                  <a:lin ang="5400000" scaled="0"/>
                </a:gradFill>
                <a:effectLst/>
                <a:uLnTx/>
                <a:uFillTx/>
                <a:latin typeface="+mj-lt"/>
              </a:rPr>
              <a:t>HDFS</a:t>
            </a:r>
            <a:endParaRPr kumimoji="0" lang="en-US" sz="2400" b="1" i="0" u="none" strike="noStrike" kern="0" cap="none" spc="0" normalizeH="0" baseline="0" noProof="0" dirty="0">
              <a:ln>
                <a:noFill/>
              </a:ln>
              <a:gradFill>
                <a:gsLst>
                  <a:gs pos="0">
                    <a:srgbClr val="FFFFFF"/>
                  </a:gs>
                  <a:gs pos="100000">
                    <a:srgbClr val="FFFFFF"/>
                  </a:gs>
                </a:gsLst>
                <a:lin ang="5400000" scaled="0"/>
              </a:gradFill>
              <a:effectLst/>
              <a:uLnTx/>
              <a:uFillTx/>
              <a:latin typeface="+mj-lt"/>
            </a:endParaRPr>
          </a:p>
        </p:txBody>
      </p:sp>
      <p:sp>
        <p:nvSpPr>
          <p:cNvPr id="24" name="Content Placeholder 2"/>
          <p:cNvSpPr txBox="1">
            <a:spLocks/>
          </p:cNvSpPr>
          <p:nvPr/>
        </p:nvSpPr>
        <p:spPr>
          <a:xfrm>
            <a:off x="1262826" y="5018290"/>
            <a:ext cx="10162620" cy="11717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198" b="1" i="0" u="none" strike="noStrike" kern="1200" cap="none" spc="0" normalizeH="0" baseline="0" noProof="0" dirty="0">
                <a:ln>
                  <a:noFill/>
                </a:ln>
                <a:solidFill>
                  <a:schemeClr val="tx1"/>
                </a:solidFill>
                <a:effectLst/>
                <a:uLnTx/>
                <a:uFillTx/>
                <a:latin typeface="Segoe UI Light"/>
                <a:ea typeface="+mn-ea"/>
                <a:cs typeface="+mn-cs"/>
              </a:rPr>
              <a:t>Provides a scalable, T-SQL language extension for combining data from both universes</a:t>
            </a:r>
          </a:p>
        </p:txBody>
      </p:sp>
      <p:sp>
        <p:nvSpPr>
          <p:cNvPr id="5" name="TextBox 4"/>
          <p:cNvSpPr txBox="1"/>
          <p:nvPr/>
        </p:nvSpPr>
        <p:spPr>
          <a:xfrm>
            <a:off x="4509030" y="2830062"/>
            <a:ext cx="2997857" cy="1079068"/>
          </a:xfrm>
          <a:prstGeom prst="rect">
            <a:avLst/>
          </a:prstGeom>
          <a:noFill/>
        </p:spPr>
        <p:txBody>
          <a:bodyPr wrap="none" lIns="186494" tIns="149196" rIns="186494" bIns="149196" rtlCol="0">
            <a:spAutoFit/>
          </a:bodyPr>
          <a:lstStyle/>
          <a:p>
            <a:pPr marL="0" marR="0" lvl="0" indent="0" defTabSz="914400" eaLnBrk="1" fontAlgn="auto" latinLnBrk="0" hangingPunct="1">
              <a:lnSpc>
                <a:spcPct val="90000"/>
              </a:lnSpc>
              <a:spcBef>
                <a:spcPts val="0"/>
              </a:spcBef>
              <a:spcAft>
                <a:spcPts val="612"/>
              </a:spcAft>
              <a:buClrTx/>
              <a:buSzTx/>
              <a:buFontTx/>
              <a:buNone/>
              <a:tabLst/>
              <a:defRPr/>
            </a:pPr>
            <a:r>
              <a:rPr kumimoji="0" lang="en-US" sz="5506"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PolyBase</a:t>
            </a:r>
          </a:p>
        </p:txBody>
      </p:sp>
      <p:cxnSp>
        <p:nvCxnSpPr>
          <p:cNvPr id="8" name="Straight Connector 7"/>
          <p:cNvCxnSpPr>
            <a:stCxn id="3" idx="6"/>
            <a:endCxn id="5" idx="1"/>
          </p:cNvCxnSpPr>
          <p:nvPr/>
        </p:nvCxnSpPr>
        <p:spPr>
          <a:xfrm>
            <a:off x="3563802" y="3362055"/>
            <a:ext cx="945228" cy="754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22" idx="2"/>
          </p:cNvCxnSpPr>
          <p:nvPr/>
        </p:nvCxnSpPr>
        <p:spPr>
          <a:xfrm flipV="1">
            <a:off x="7506887" y="3362055"/>
            <a:ext cx="893333" cy="754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27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deeper understanding</a:t>
            </a:r>
          </a:p>
        </p:txBody>
      </p:sp>
      <p:pic>
        <p:nvPicPr>
          <p:cNvPr id="7" name="Picture 6"/>
          <p:cNvPicPr>
            <a:picLocks noChangeAspect="1"/>
          </p:cNvPicPr>
          <p:nvPr/>
        </p:nvPicPr>
        <p:blipFill>
          <a:blip r:embed="rId3"/>
          <a:stretch>
            <a:fillRect/>
          </a:stretch>
        </p:blipFill>
        <p:spPr>
          <a:xfrm>
            <a:off x="154585" y="1363662"/>
            <a:ext cx="12129671" cy="5367337"/>
          </a:xfrm>
          <a:prstGeom prst="rect">
            <a:avLst/>
          </a:prstGeom>
        </p:spPr>
      </p:pic>
    </p:spTree>
    <p:extLst>
      <p:ext uri="{BB962C8B-B14F-4D97-AF65-F5344CB8AC3E}">
        <p14:creationId xmlns:p14="http://schemas.microsoft.com/office/powerpoint/2010/main" val="312582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63611EB3-9A97-4D4F-B762-41E80201E286}"/>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010D9A64-1D32-41D6-8220-BE29D3027D94}"/>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792B4888-C2F9-45FC-AD5D-E824DE8783D2}"/>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2919AEDD-0101-441B-B6AF-1CDAE3B8CD78}"/>
    </a:ext>
  </a:extLst>
</a:theme>
</file>

<file path=ppt/theme/theme5.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Casey Karst</External_x0020_Speaker>
    <m6878b9dd7994da4ba144f95347d99c6 xmlns="01c77077-aee4-4b5f-bd4e-9cd40a6fff29">
      <Terms xmlns="http://schemas.microsoft.com/office/infopath/2007/PartnerControls"/>
    </m6878b9dd7994da4ba144f95347d99c6>
    <Presentation_x0020_Date xmlns="01c77077-aee4-4b5f-bd4e-9cd40a6fff29">2016-09-27T04:00:00+00:00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BRK3129</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01c77077-aee4-4b5f-bd4e-9cd40a6fff29"/>
    <ds:schemaRef ds:uri="http://www.w3.org/XML/1998/namespace"/>
    <ds:schemaRef ds:uri="http://schemas.microsoft.com/office/2006/documentManagement/types"/>
    <ds:schemaRef ds:uri="http://purl.org/dc/dcmitype/"/>
    <ds:schemaRef ds:uri="http://purl.org/dc/elements/1.1/"/>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8ff673fc-3231-4e3a-893b-6d7f7cd32766"/>
    <ds:schemaRef ds:uri="230e9df3-be65-4c73-a93b-d1236ebd677e"/>
    <ds:schemaRef ds:uri="http://purl.org/dc/term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4</TotalTime>
  <Words>3994</Words>
  <Application>Microsoft Office PowerPoint</Application>
  <PresentationFormat>Custom</PresentationFormat>
  <Paragraphs>631</Paragraphs>
  <Slides>52</Slides>
  <Notes>34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52</vt:i4>
      </vt:variant>
    </vt:vector>
  </HeadingPairs>
  <TitlesOfParts>
    <vt:vector size="63" baseType="lpstr">
      <vt:lpstr>Arial</vt:lpstr>
      <vt:lpstr>Consolas</vt:lpstr>
      <vt:lpstr>Courier New</vt:lpstr>
      <vt:lpstr>Segoe UI</vt:lpstr>
      <vt:lpstr>Segoe UI Light</vt:lpstr>
      <vt:lpstr>Wingdings</vt:lpstr>
      <vt:lpstr>5-50002_Ignite_Breakout_Template</vt:lpstr>
      <vt:lpstr>6-30537_Envision 2016 Concurrent Template_Dark</vt:lpstr>
      <vt:lpstr>1_5-50002_Ignite_Breakout_Template</vt:lpstr>
      <vt:lpstr>2_5-50002_Ignite_Breakout_Template</vt:lpstr>
      <vt:lpstr>3_5-50002_Ignite_Breakout_Template</vt:lpstr>
      <vt:lpstr>Query Big Data using the Expanded T-SQL footprint with PolyBase in SQL Server 2016 </vt:lpstr>
      <vt:lpstr>Session objectives and takeaways</vt:lpstr>
      <vt:lpstr>Agenda</vt:lpstr>
      <vt:lpstr>Why did we build it? </vt:lpstr>
      <vt:lpstr>PowerPoint Presentation</vt:lpstr>
      <vt:lpstr>The nature of data is changing. </vt:lpstr>
      <vt:lpstr>What is PolyBase?</vt:lpstr>
      <vt:lpstr>Big Picture</vt:lpstr>
      <vt:lpstr>A little deeper understanding</vt:lpstr>
      <vt:lpstr>PolyBase Scenarios </vt:lpstr>
      <vt:lpstr>PolyBase in SQL 2016</vt:lpstr>
      <vt:lpstr>SQL Server 2016</vt:lpstr>
      <vt:lpstr>PolyBase Internal Databases</vt:lpstr>
      <vt:lpstr>SQL Server Scale-Out Group</vt:lpstr>
      <vt:lpstr>Data moves between clusters in parallel</vt:lpstr>
      <vt:lpstr> PolyBase Querying WASB</vt:lpstr>
      <vt:lpstr>PolyBase Scale-out Group Deep Dive</vt:lpstr>
      <vt:lpstr>Anatomy of a PolyBase Scaleout Group</vt:lpstr>
      <vt:lpstr>PolyBase Query Life Cycle</vt:lpstr>
      <vt:lpstr>PolyBase Query Life Cycle</vt:lpstr>
      <vt:lpstr>PolyBase Query Life Cycle</vt:lpstr>
      <vt:lpstr>PolyBase Query Life Cycle</vt:lpstr>
      <vt:lpstr>PolyBase Query Life Cycle</vt:lpstr>
      <vt:lpstr>Data moves between clusters in parallel</vt:lpstr>
      <vt:lpstr>Common Scenarios</vt:lpstr>
      <vt:lpstr>Expanding reach of Analysts</vt:lpstr>
      <vt:lpstr>Expanding reach of Analysts</vt:lpstr>
      <vt:lpstr> PolyBase Querying Hadoop</vt:lpstr>
      <vt:lpstr>Dashboarding</vt:lpstr>
      <vt:lpstr>Dashboarding</vt:lpstr>
      <vt:lpstr>Data Movement for… </vt:lpstr>
      <vt:lpstr>Data Movement for Dev/Test </vt:lpstr>
      <vt:lpstr>Data Movement for DR</vt:lpstr>
      <vt:lpstr>Data Movement for Cloud Data Warehousing</vt:lpstr>
      <vt:lpstr>PolyBase Going Forward</vt:lpstr>
      <vt:lpstr>Call to Action</vt:lpstr>
      <vt:lpstr>Appendix</vt:lpstr>
      <vt:lpstr>Key Take Away – Number of Files</vt:lpstr>
      <vt:lpstr>Key Take Away – Number of Files</vt:lpstr>
      <vt:lpstr>Key Take Away – Number of Files</vt:lpstr>
      <vt:lpstr>Key Take Away – File size Skew impacts Perf</vt:lpstr>
      <vt:lpstr>Key Take Away – File size Skew impacts Perf</vt:lpstr>
      <vt:lpstr>Key Take Away – File size Skew impacts Perf</vt:lpstr>
      <vt:lpstr>Key Take Away – File size Skew impacts Perf</vt:lpstr>
      <vt:lpstr>Key Take Away – File size Skew impacts Perf</vt:lpstr>
      <vt:lpstr>Key Take Away – File size Skew impacts Perf</vt:lpstr>
      <vt:lpstr>Key Take Away – File size Skew impacts Perf</vt:lpstr>
      <vt:lpstr>Key Take Away – File size Skew impacts Perf</vt:lpstr>
      <vt:lpstr>Key Take Away – File size Skew impacts Perf</vt:lpstr>
      <vt:lpstr>Free IT Pro resources To advance your career in cloud technology</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Query Big Data using the expanded T-SQL footprint with Polybase in SQL Server 2016</dc:title>
  <dc:subject>&lt;Speech title here&gt;</dc:subject>
  <dc:creator>MS Events 0077</dc:creator>
  <cp:keywords>Microsoft 2016</cp:keywords>
  <dc:description>Template: Mitchell Derrey, Silverfox Productions_x000d_
Formatting: _x000d_
Audience Type:</dc:description>
  <cp:lastModifiedBy>MS Events 0089</cp:lastModifiedBy>
  <cp:revision>2</cp:revision>
  <dcterms:created xsi:type="dcterms:W3CDTF">2016-09-27T18:49:19Z</dcterms:created>
  <dcterms:modified xsi:type="dcterms:W3CDTF">2016-09-27T18:57:14Z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