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4" r:id="rId7"/>
  </p:sldMasterIdLst>
  <p:notesMasterIdLst>
    <p:notesMasterId r:id="rId61"/>
  </p:notesMasterIdLst>
  <p:handoutMasterIdLst>
    <p:handoutMasterId r:id="rId62"/>
  </p:handoutMasterIdLst>
  <p:sldIdLst>
    <p:sldId id="1393" r:id="rId8"/>
    <p:sldId id="1449" r:id="rId9"/>
    <p:sldId id="1450" r:id="rId10"/>
    <p:sldId id="1451" r:id="rId11"/>
    <p:sldId id="1452" r:id="rId12"/>
    <p:sldId id="1453" r:id="rId13"/>
    <p:sldId id="1454" r:id="rId14"/>
    <p:sldId id="1455" r:id="rId15"/>
    <p:sldId id="1456" r:id="rId16"/>
    <p:sldId id="1457" r:id="rId17"/>
    <p:sldId id="1458" r:id="rId18"/>
    <p:sldId id="1459" r:id="rId19"/>
    <p:sldId id="1460" r:id="rId20"/>
    <p:sldId id="1461" r:id="rId21"/>
    <p:sldId id="1462" r:id="rId22"/>
    <p:sldId id="1463" r:id="rId23"/>
    <p:sldId id="1464" r:id="rId24"/>
    <p:sldId id="1465" r:id="rId25"/>
    <p:sldId id="1466" r:id="rId26"/>
    <p:sldId id="1467" r:id="rId27"/>
    <p:sldId id="1468" r:id="rId28"/>
    <p:sldId id="1469" r:id="rId29"/>
    <p:sldId id="1470" r:id="rId30"/>
    <p:sldId id="1471" r:id="rId31"/>
    <p:sldId id="1472" r:id="rId32"/>
    <p:sldId id="1473" r:id="rId33"/>
    <p:sldId id="1474" r:id="rId34"/>
    <p:sldId id="1475" r:id="rId35"/>
    <p:sldId id="1476" r:id="rId36"/>
    <p:sldId id="1477" r:id="rId37"/>
    <p:sldId id="1478" r:id="rId38"/>
    <p:sldId id="1479" r:id="rId39"/>
    <p:sldId id="1480" r:id="rId40"/>
    <p:sldId id="1481" r:id="rId41"/>
    <p:sldId id="1482" r:id="rId42"/>
    <p:sldId id="1483" r:id="rId43"/>
    <p:sldId id="1484" r:id="rId44"/>
    <p:sldId id="1485" r:id="rId45"/>
    <p:sldId id="1486" r:id="rId46"/>
    <p:sldId id="1487" r:id="rId47"/>
    <p:sldId id="1488" r:id="rId48"/>
    <p:sldId id="1489" r:id="rId49"/>
    <p:sldId id="1490" r:id="rId50"/>
    <p:sldId id="1491" r:id="rId51"/>
    <p:sldId id="1492" r:id="rId52"/>
    <p:sldId id="1493" r:id="rId53"/>
    <p:sldId id="1494" r:id="rId54"/>
    <p:sldId id="1495" r:id="rId55"/>
    <p:sldId id="1496" r:id="rId56"/>
    <p:sldId id="1497" r:id="rId57"/>
    <p:sldId id="1448" r:id="rId58"/>
    <p:sldId id="1407" r:id="rId59"/>
    <p:sldId id="1392" r:id="rId6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0"/>
    <a:srgbClr val="292929"/>
    <a:srgbClr val="FFFFFF"/>
    <a:srgbClr val="BAD80A"/>
    <a:srgbClr val="A80000"/>
    <a:srgbClr val="5C2D91"/>
    <a:srgbClr val="0078D7"/>
    <a:srgbClr val="107C10"/>
    <a:srgbClr val="000000"/>
    <a:srgbClr val="D83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84860" autoAdjust="0"/>
  </p:normalViewPr>
  <p:slideViewPr>
    <p:cSldViewPr>
      <p:cViewPr varScale="1">
        <p:scale>
          <a:sx n="88" d="100"/>
          <a:sy n="88" d="100"/>
        </p:scale>
        <p:origin x="152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2C44E-4084-460E-9FF2-EF21DCDDAB2F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20924F-1E2B-4404-87B5-093329228884}">
      <dgm:prSet/>
      <dgm:spPr/>
      <dgm:t>
        <a:bodyPr/>
        <a:lstStyle/>
        <a:p>
          <a:r>
            <a:rPr lang="en-US"/>
            <a:t>Where is your data?</a:t>
          </a:r>
        </a:p>
      </dgm:t>
    </dgm:pt>
    <dgm:pt modelId="{D9E52131-1C5D-4BED-B904-6F3F8CE33278}" type="parTrans" cxnId="{CF59CAC9-7C7E-4D30-B999-C1C688A6A94B}">
      <dgm:prSet/>
      <dgm:spPr/>
      <dgm:t>
        <a:bodyPr/>
        <a:lstStyle/>
        <a:p>
          <a:endParaRPr lang="en-US"/>
        </a:p>
      </dgm:t>
    </dgm:pt>
    <dgm:pt modelId="{8B44273A-B3DE-47F3-B7EE-93602DF3851B}" type="sibTrans" cxnId="{CF59CAC9-7C7E-4D30-B999-C1C688A6A94B}">
      <dgm:prSet/>
      <dgm:spPr/>
      <dgm:t>
        <a:bodyPr/>
        <a:lstStyle/>
        <a:p>
          <a:endParaRPr lang="en-US"/>
        </a:p>
      </dgm:t>
    </dgm:pt>
    <dgm:pt modelId="{7D241B80-7140-4CE5-AFDA-AA8045CEC40D}">
      <dgm:prSet/>
      <dgm:spPr/>
      <dgm:t>
        <a:bodyPr/>
        <a:lstStyle/>
        <a:p>
          <a:r>
            <a:rPr lang="en-US"/>
            <a:t>Cloud</a:t>
          </a:r>
        </a:p>
      </dgm:t>
    </dgm:pt>
    <dgm:pt modelId="{FE350C45-7FC0-4CB7-A7BA-8DC62D7168BE}" type="parTrans" cxnId="{D03269EA-9A8D-4C90-8FA2-F07F8E1421B3}">
      <dgm:prSet/>
      <dgm:spPr/>
      <dgm:t>
        <a:bodyPr/>
        <a:lstStyle/>
        <a:p>
          <a:endParaRPr lang="en-US"/>
        </a:p>
      </dgm:t>
    </dgm:pt>
    <dgm:pt modelId="{030FC998-0EB0-442A-9DAF-9CF909DB2D7B}" type="sibTrans" cxnId="{D03269EA-9A8D-4C90-8FA2-F07F8E1421B3}">
      <dgm:prSet/>
      <dgm:spPr/>
      <dgm:t>
        <a:bodyPr/>
        <a:lstStyle/>
        <a:p>
          <a:endParaRPr lang="en-US"/>
        </a:p>
      </dgm:t>
    </dgm:pt>
    <dgm:pt modelId="{AEAB4BCA-169D-4F43-AD1A-CBBB30B3B776}">
      <dgm:prSet/>
      <dgm:spPr/>
      <dgm:t>
        <a:bodyPr/>
        <a:lstStyle/>
        <a:p>
          <a:r>
            <a:rPr lang="en-US" dirty="0"/>
            <a:t>On-premises</a:t>
          </a:r>
        </a:p>
      </dgm:t>
    </dgm:pt>
    <dgm:pt modelId="{CE3D93AC-20C7-4C3F-AD47-3142CC15D91A}" type="parTrans" cxnId="{657A910F-2DC1-47B9-B6AD-83A121C5FB3E}">
      <dgm:prSet/>
      <dgm:spPr/>
      <dgm:t>
        <a:bodyPr/>
        <a:lstStyle/>
        <a:p>
          <a:endParaRPr lang="en-US"/>
        </a:p>
      </dgm:t>
    </dgm:pt>
    <dgm:pt modelId="{134564AF-AE3B-4D5A-B0B0-98789390D8EE}" type="sibTrans" cxnId="{657A910F-2DC1-47B9-B6AD-83A121C5FB3E}">
      <dgm:prSet/>
      <dgm:spPr/>
      <dgm:t>
        <a:bodyPr/>
        <a:lstStyle/>
        <a:p>
          <a:endParaRPr lang="en-US"/>
        </a:p>
      </dgm:t>
    </dgm:pt>
    <dgm:pt modelId="{AF425125-0CF5-4F38-9B7C-B53BFA9572F7}">
      <dgm:prSet/>
      <dgm:spPr/>
      <dgm:t>
        <a:bodyPr/>
        <a:lstStyle/>
        <a:p>
          <a:r>
            <a:rPr lang="en-US"/>
            <a:t>How do  you connect? </a:t>
          </a:r>
        </a:p>
      </dgm:t>
    </dgm:pt>
    <dgm:pt modelId="{54214E54-5684-4111-9BCD-3028784552BF}" type="parTrans" cxnId="{E00D16EA-840B-485F-9EAE-B035156F112D}">
      <dgm:prSet/>
      <dgm:spPr/>
      <dgm:t>
        <a:bodyPr/>
        <a:lstStyle/>
        <a:p>
          <a:endParaRPr lang="en-US"/>
        </a:p>
      </dgm:t>
    </dgm:pt>
    <dgm:pt modelId="{FD70BF1B-3B62-4237-A671-1ECE3844C6B6}" type="sibTrans" cxnId="{E00D16EA-840B-485F-9EAE-B035156F112D}">
      <dgm:prSet/>
      <dgm:spPr/>
      <dgm:t>
        <a:bodyPr/>
        <a:lstStyle/>
        <a:p>
          <a:endParaRPr lang="en-US"/>
        </a:p>
      </dgm:t>
    </dgm:pt>
    <dgm:pt modelId="{4C9E79F7-D1CE-4FF2-A305-91F949C12197}">
      <dgm:prSet/>
      <dgm:spPr/>
      <dgm:t>
        <a:bodyPr/>
        <a:lstStyle/>
        <a:p>
          <a:r>
            <a:rPr lang="en-US"/>
            <a:t>Import data</a:t>
          </a:r>
        </a:p>
      </dgm:t>
    </dgm:pt>
    <dgm:pt modelId="{91D59E99-DA7A-42B6-A7A2-CEF303FCEE9F}" type="parTrans" cxnId="{FF9A251E-96A1-452C-BFF5-2DBADFD08BF2}">
      <dgm:prSet/>
      <dgm:spPr/>
      <dgm:t>
        <a:bodyPr/>
        <a:lstStyle/>
        <a:p>
          <a:endParaRPr lang="en-US"/>
        </a:p>
      </dgm:t>
    </dgm:pt>
    <dgm:pt modelId="{E0BD83A5-4E7F-4DAC-BBA9-5E37DDE03C13}" type="sibTrans" cxnId="{FF9A251E-96A1-452C-BFF5-2DBADFD08BF2}">
      <dgm:prSet/>
      <dgm:spPr/>
      <dgm:t>
        <a:bodyPr/>
        <a:lstStyle/>
        <a:p>
          <a:endParaRPr lang="en-US"/>
        </a:p>
      </dgm:t>
    </dgm:pt>
    <dgm:pt modelId="{4AD2BB30-9058-41D3-8D13-5017D702D6A3}">
      <dgm:prSet/>
      <dgm:spPr/>
      <dgm:t>
        <a:bodyPr/>
        <a:lstStyle/>
        <a:p>
          <a:r>
            <a:rPr lang="en-US"/>
            <a:t>Direct Query</a:t>
          </a:r>
        </a:p>
      </dgm:t>
    </dgm:pt>
    <dgm:pt modelId="{341A0A57-3352-4BE2-89C2-B783C50EE24C}" type="parTrans" cxnId="{4195275D-9D5C-4EB3-8CB9-DF86B9686CAE}">
      <dgm:prSet/>
      <dgm:spPr/>
      <dgm:t>
        <a:bodyPr/>
        <a:lstStyle/>
        <a:p>
          <a:endParaRPr lang="en-US"/>
        </a:p>
      </dgm:t>
    </dgm:pt>
    <dgm:pt modelId="{C982C48B-B941-4118-A72E-DE63F7F69658}" type="sibTrans" cxnId="{4195275D-9D5C-4EB3-8CB9-DF86B9686CAE}">
      <dgm:prSet/>
      <dgm:spPr/>
      <dgm:t>
        <a:bodyPr/>
        <a:lstStyle/>
        <a:p>
          <a:endParaRPr lang="en-US"/>
        </a:p>
      </dgm:t>
    </dgm:pt>
    <dgm:pt modelId="{BA5E2635-7513-4DB0-B0B0-9C64CCD465B4}">
      <dgm:prSet/>
      <dgm:spPr/>
      <dgm:t>
        <a:bodyPr/>
        <a:lstStyle/>
        <a:p>
          <a:endParaRPr lang="en-US" dirty="0"/>
        </a:p>
      </dgm:t>
    </dgm:pt>
    <dgm:pt modelId="{650E47DC-E53D-46E5-A5D9-06DCCA82BF03}" type="parTrans" cxnId="{98E96C2F-E385-4147-B796-9042797A7671}">
      <dgm:prSet/>
      <dgm:spPr/>
      <dgm:t>
        <a:bodyPr/>
        <a:lstStyle/>
        <a:p>
          <a:endParaRPr lang="en-US"/>
        </a:p>
      </dgm:t>
    </dgm:pt>
    <dgm:pt modelId="{A2094466-E9B2-4BD3-AA82-307DF3CADBB4}" type="sibTrans" cxnId="{98E96C2F-E385-4147-B796-9042797A7671}">
      <dgm:prSet/>
      <dgm:spPr/>
      <dgm:t>
        <a:bodyPr/>
        <a:lstStyle/>
        <a:p>
          <a:endParaRPr lang="en-US"/>
        </a:p>
      </dgm:t>
    </dgm:pt>
    <dgm:pt modelId="{9853AEAC-B7B9-407C-87EC-FA79A8104914}">
      <dgm:prSet/>
      <dgm:spPr/>
      <dgm:t>
        <a:bodyPr/>
        <a:lstStyle/>
        <a:p>
          <a:r>
            <a:rPr lang="en-US"/>
            <a:t>How do you refresh?</a:t>
          </a:r>
        </a:p>
      </dgm:t>
    </dgm:pt>
    <dgm:pt modelId="{89A6E1CD-5D32-4F41-974D-19D6EE998C7E}" type="parTrans" cxnId="{5F2556F6-83A5-4318-809B-85937EB051D2}">
      <dgm:prSet/>
      <dgm:spPr/>
      <dgm:t>
        <a:bodyPr/>
        <a:lstStyle/>
        <a:p>
          <a:endParaRPr lang="en-US"/>
        </a:p>
      </dgm:t>
    </dgm:pt>
    <dgm:pt modelId="{ABA57859-4E36-4681-AE9C-702D121B2D90}" type="sibTrans" cxnId="{5F2556F6-83A5-4318-809B-85937EB051D2}">
      <dgm:prSet/>
      <dgm:spPr/>
      <dgm:t>
        <a:bodyPr/>
        <a:lstStyle/>
        <a:p>
          <a:endParaRPr lang="en-US"/>
        </a:p>
      </dgm:t>
    </dgm:pt>
    <dgm:pt modelId="{82DD7AE3-E316-40AC-A6C1-03D78E3186F0}">
      <dgm:prSet/>
      <dgm:spPr/>
      <dgm:t>
        <a:bodyPr/>
        <a:lstStyle/>
        <a:p>
          <a:r>
            <a:rPr lang="en-US"/>
            <a:t>Personal Gateway</a:t>
          </a:r>
        </a:p>
      </dgm:t>
    </dgm:pt>
    <dgm:pt modelId="{982DCE05-1544-4DF8-8185-77409B7C850F}" type="parTrans" cxnId="{C5C4AABF-3DEC-43EA-92FB-C0A7D9AA309C}">
      <dgm:prSet/>
      <dgm:spPr/>
      <dgm:t>
        <a:bodyPr/>
        <a:lstStyle/>
        <a:p>
          <a:endParaRPr lang="en-US"/>
        </a:p>
      </dgm:t>
    </dgm:pt>
    <dgm:pt modelId="{C7A629C9-A4DD-4090-86A8-8E6AA6407675}" type="sibTrans" cxnId="{C5C4AABF-3DEC-43EA-92FB-C0A7D9AA309C}">
      <dgm:prSet/>
      <dgm:spPr/>
      <dgm:t>
        <a:bodyPr/>
        <a:lstStyle/>
        <a:p>
          <a:endParaRPr lang="en-US"/>
        </a:p>
      </dgm:t>
    </dgm:pt>
    <dgm:pt modelId="{D5DAD6FB-5E20-4EB3-880A-A06D3A2B3B5C}">
      <dgm:prSet/>
      <dgm:spPr/>
      <dgm:t>
        <a:bodyPr/>
        <a:lstStyle/>
        <a:p>
          <a:r>
            <a:rPr lang="en-US" dirty="0"/>
            <a:t>On-premises data gateway</a:t>
          </a:r>
        </a:p>
      </dgm:t>
    </dgm:pt>
    <dgm:pt modelId="{255A8AD0-C6FC-4EDD-BEAE-880304474F16}" type="parTrans" cxnId="{8624041C-907F-46B9-9410-2D4768A4693F}">
      <dgm:prSet/>
      <dgm:spPr/>
      <dgm:t>
        <a:bodyPr/>
        <a:lstStyle/>
        <a:p>
          <a:endParaRPr lang="en-US"/>
        </a:p>
      </dgm:t>
    </dgm:pt>
    <dgm:pt modelId="{5FD1DCD7-5273-4276-B20D-CF1EB770361B}" type="sibTrans" cxnId="{8624041C-907F-46B9-9410-2D4768A4693F}">
      <dgm:prSet/>
      <dgm:spPr/>
      <dgm:t>
        <a:bodyPr/>
        <a:lstStyle/>
        <a:p>
          <a:endParaRPr lang="en-US"/>
        </a:p>
      </dgm:t>
    </dgm:pt>
    <dgm:pt modelId="{E1584DFD-592D-4949-8018-DD693975086D}" type="pres">
      <dgm:prSet presAssocID="{DB52C44E-4084-460E-9FF2-EF21DCDDAB2F}" presName="Name0" presStyleCnt="0">
        <dgm:presLayoutVars>
          <dgm:dir/>
          <dgm:resizeHandles val="exact"/>
        </dgm:presLayoutVars>
      </dgm:prSet>
      <dgm:spPr/>
    </dgm:pt>
    <dgm:pt modelId="{0E2818E8-2200-4DF3-9961-4DCB82112D02}" type="pres">
      <dgm:prSet presAssocID="{EC20924F-1E2B-4404-87B5-093329228884}" presName="node" presStyleLbl="node1" presStyleIdx="0" presStyleCnt="3">
        <dgm:presLayoutVars>
          <dgm:bulletEnabled val="1"/>
        </dgm:presLayoutVars>
      </dgm:prSet>
      <dgm:spPr/>
    </dgm:pt>
    <dgm:pt modelId="{94E22140-3097-4957-A594-F91F7AB0A702}" type="pres">
      <dgm:prSet presAssocID="{8B44273A-B3DE-47F3-B7EE-93602DF3851B}" presName="sibTrans" presStyleCnt="0"/>
      <dgm:spPr/>
    </dgm:pt>
    <dgm:pt modelId="{53FBB3BD-284D-41AE-A039-054EDB71FA56}" type="pres">
      <dgm:prSet presAssocID="{AF425125-0CF5-4F38-9B7C-B53BFA9572F7}" presName="node" presStyleLbl="node1" presStyleIdx="1" presStyleCnt="3">
        <dgm:presLayoutVars>
          <dgm:bulletEnabled val="1"/>
        </dgm:presLayoutVars>
      </dgm:prSet>
      <dgm:spPr/>
    </dgm:pt>
    <dgm:pt modelId="{FEB039D0-31C1-4476-AA31-BFC27DF0A129}" type="pres">
      <dgm:prSet presAssocID="{FD70BF1B-3B62-4237-A671-1ECE3844C6B6}" presName="sibTrans" presStyleCnt="0"/>
      <dgm:spPr/>
    </dgm:pt>
    <dgm:pt modelId="{4684A02A-4888-4519-9651-6B3FA7E4E748}" type="pres">
      <dgm:prSet presAssocID="{9853AEAC-B7B9-407C-87EC-FA79A8104914}" presName="node" presStyleLbl="node1" presStyleIdx="2" presStyleCnt="3">
        <dgm:presLayoutVars>
          <dgm:bulletEnabled val="1"/>
        </dgm:presLayoutVars>
      </dgm:prSet>
      <dgm:spPr/>
    </dgm:pt>
  </dgm:ptLst>
  <dgm:cxnLst>
    <dgm:cxn modelId="{222D1E18-708D-9841-B627-E6C5611D1BA3}" type="presOf" srcId="{4C9E79F7-D1CE-4FF2-A305-91F949C12197}" destId="{53FBB3BD-284D-41AE-A039-054EDB71FA56}" srcOrd="0" destOrd="1" presId="urn:microsoft.com/office/officeart/2005/8/layout/hList6"/>
    <dgm:cxn modelId="{CF59CAC9-7C7E-4D30-B999-C1C688A6A94B}" srcId="{DB52C44E-4084-460E-9FF2-EF21DCDDAB2F}" destId="{EC20924F-1E2B-4404-87B5-093329228884}" srcOrd="0" destOrd="0" parTransId="{D9E52131-1C5D-4BED-B904-6F3F8CE33278}" sibTransId="{8B44273A-B3DE-47F3-B7EE-93602DF3851B}"/>
    <dgm:cxn modelId="{C5C4AABF-3DEC-43EA-92FB-C0A7D9AA309C}" srcId="{9853AEAC-B7B9-407C-87EC-FA79A8104914}" destId="{82DD7AE3-E316-40AC-A6C1-03D78E3186F0}" srcOrd="0" destOrd="0" parTransId="{982DCE05-1544-4DF8-8185-77409B7C850F}" sibTransId="{C7A629C9-A4DD-4090-86A8-8E6AA6407675}"/>
    <dgm:cxn modelId="{4195275D-9D5C-4EB3-8CB9-DF86B9686CAE}" srcId="{AF425125-0CF5-4F38-9B7C-B53BFA9572F7}" destId="{4AD2BB30-9058-41D3-8D13-5017D702D6A3}" srcOrd="1" destOrd="0" parTransId="{341A0A57-3352-4BE2-89C2-B783C50EE24C}" sibTransId="{C982C48B-B941-4118-A72E-DE63F7F69658}"/>
    <dgm:cxn modelId="{657A910F-2DC1-47B9-B6AD-83A121C5FB3E}" srcId="{EC20924F-1E2B-4404-87B5-093329228884}" destId="{AEAB4BCA-169D-4F43-AD1A-CBBB30B3B776}" srcOrd="1" destOrd="0" parTransId="{CE3D93AC-20C7-4C3F-AD47-3142CC15D91A}" sibTransId="{134564AF-AE3B-4D5A-B0B0-98789390D8EE}"/>
    <dgm:cxn modelId="{E8AA737D-33ED-BE44-9AE4-630BCF2655EF}" type="presOf" srcId="{AEAB4BCA-169D-4F43-AD1A-CBBB30B3B776}" destId="{0E2818E8-2200-4DF3-9961-4DCB82112D02}" srcOrd="0" destOrd="2" presId="urn:microsoft.com/office/officeart/2005/8/layout/hList6"/>
    <dgm:cxn modelId="{1574BD0A-3A73-B04D-A35F-0434974EC993}" type="presOf" srcId="{DB52C44E-4084-460E-9FF2-EF21DCDDAB2F}" destId="{E1584DFD-592D-4949-8018-DD693975086D}" srcOrd="0" destOrd="0" presId="urn:microsoft.com/office/officeart/2005/8/layout/hList6"/>
    <dgm:cxn modelId="{006F0E47-BFD4-214D-8544-CFF09D814C0E}" type="presOf" srcId="{D5DAD6FB-5E20-4EB3-880A-A06D3A2B3B5C}" destId="{4684A02A-4888-4519-9651-6B3FA7E4E748}" srcOrd="0" destOrd="2" presId="urn:microsoft.com/office/officeart/2005/8/layout/hList6"/>
    <dgm:cxn modelId="{0188D4CF-A451-5C49-BD4E-BD03E77DD7DE}" type="presOf" srcId="{4AD2BB30-9058-41D3-8D13-5017D702D6A3}" destId="{53FBB3BD-284D-41AE-A039-054EDB71FA56}" srcOrd="0" destOrd="2" presId="urn:microsoft.com/office/officeart/2005/8/layout/hList6"/>
    <dgm:cxn modelId="{98E96C2F-E385-4147-B796-9042797A7671}" srcId="{AF425125-0CF5-4F38-9B7C-B53BFA9572F7}" destId="{BA5E2635-7513-4DB0-B0B0-9C64CCD465B4}" srcOrd="2" destOrd="0" parTransId="{650E47DC-E53D-46E5-A5D9-06DCCA82BF03}" sibTransId="{A2094466-E9B2-4BD3-AA82-307DF3CADBB4}"/>
    <dgm:cxn modelId="{5F2556F6-83A5-4318-809B-85937EB051D2}" srcId="{DB52C44E-4084-460E-9FF2-EF21DCDDAB2F}" destId="{9853AEAC-B7B9-407C-87EC-FA79A8104914}" srcOrd="2" destOrd="0" parTransId="{89A6E1CD-5D32-4F41-974D-19D6EE998C7E}" sibTransId="{ABA57859-4E36-4681-AE9C-702D121B2D90}"/>
    <dgm:cxn modelId="{173090D7-27D3-2349-90E1-56D055EFF2A0}" type="presOf" srcId="{BA5E2635-7513-4DB0-B0B0-9C64CCD465B4}" destId="{53FBB3BD-284D-41AE-A039-054EDB71FA56}" srcOrd="0" destOrd="3" presId="urn:microsoft.com/office/officeart/2005/8/layout/hList6"/>
    <dgm:cxn modelId="{D03269EA-9A8D-4C90-8FA2-F07F8E1421B3}" srcId="{EC20924F-1E2B-4404-87B5-093329228884}" destId="{7D241B80-7140-4CE5-AFDA-AA8045CEC40D}" srcOrd="0" destOrd="0" parTransId="{FE350C45-7FC0-4CB7-A7BA-8DC62D7168BE}" sibTransId="{030FC998-0EB0-442A-9DAF-9CF909DB2D7B}"/>
    <dgm:cxn modelId="{7953515A-53F1-864C-B38F-4F003045770C}" type="presOf" srcId="{9853AEAC-B7B9-407C-87EC-FA79A8104914}" destId="{4684A02A-4888-4519-9651-6B3FA7E4E748}" srcOrd="0" destOrd="0" presId="urn:microsoft.com/office/officeart/2005/8/layout/hList6"/>
    <dgm:cxn modelId="{6EA98EB0-3DC6-AD4D-A604-C60FC3012C16}" type="presOf" srcId="{7D241B80-7140-4CE5-AFDA-AA8045CEC40D}" destId="{0E2818E8-2200-4DF3-9961-4DCB82112D02}" srcOrd="0" destOrd="1" presId="urn:microsoft.com/office/officeart/2005/8/layout/hList6"/>
    <dgm:cxn modelId="{334C0088-5630-7D4F-8A99-F1958B2D6688}" type="presOf" srcId="{82DD7AE3-E316-40AC-A6C1-03D78E3186F0}" destId="{4684A02A-4888-4519-9651-6B3FA7E4E748}" srcOrd="0" destOrd="1" presId="urn:microsoft.com/office/officeart/2005/8/layout/hList6"/>
    <dgm:cxn modelId="{776D7460-3DC5-5742-907A-933210A9BB47}" type="presOf" srcId="{AF425125-0CF5-4F38-9B7C-B53BFA9572F7}" destId="{53FBB3BD-284D-41AE-A039-054EDB71FA56}" srcOrd="0" destOrd="0" presId="urn:microsoft.com/office/officeart/2005/8/layout/hList6"/>
    <dgm:cxn modelId="{FF9A251E-96A1-452C-BFF5-2DBADFD08BF2}" srcId="{AF425125-0CF5-4F38-9B7C-B53BFA9572F7}" destId="{4C9E79F7-D1CE-4FF2-A305-91F949C12197}" srcOrd="0" destOrd="0" parTransId="{91D59E99-DA7A-42B6-A7A2-CEF303FCEE9F}" sibTransId="{E0BD83A5-4E7F-4DAC-BBA9-5E37DDE03C13}"/>
    <dgm:cxn modelId="{8624041C-907F-46B9-9410-2D4768A4693F}" srcId="{9853AEAC-B7B9-407C-87EC-FA79A8104914}" destId="{D5DAD6FB-5E20-4EB3-880A-A06D3A2B3B5C}" srcOrd="1" destOrd="0" parTransId="{255A8AD0-C6FC-4EDD-BEAE-880304474F16}" sibTransId="{5FD1DCD7-5273-4276-B20D-CF1EB770361B}"/>
    <dgm:cxn modelId="{E43CBD18-8F79-BC4C-8400-82FE06E960E6}" type="presOf" srcId="{EC20924F-1E2B-4404-87B5-093329228884}" destId="{0E2818E8-2200-4DF3-9961-4DCB82112D02}" srcOrd="0" destOrd="0" presId="urn:microsoft.com/office/officeart/2005/8/layout/hList6"/>
    <dgm:cxn modelId="{E00D16EA-840B-485F-9EAE-B035156F112D}" srcId="{DB52C44E-4084-460E-9FF2-EF21DCDDAB2F}" destId="{AF425125-0CF5-4F38-9B7C-B53BFA9572F7}" srcOrd="1" destOrd="0" parTransId="{54214E54-5684-4111-9BCD-3028784552BF}" sibTransId="{FD70BF1B-3B62-4237-A671-1ECE3844C6B6}"/>
    <dgm:cxn modelId="{007BE1BC-0FB5-C549-A71A-F59C9B6BB439}" type="presParOf" srcId="{E1584DFD-592D-4949-8018-DD693975086D}" destId="{0E2818E8-2200-4DF3-9961-4DCB82112D02}" srcOrd="0" destOrd="0" presId="urn:microsoft.com/office/officeart/2005/8/layout/hList6"/>
    <dgm:cxn modelId="{7D9C261A-AF05-4641-81D0-DDE6EEBC287B}" type="presParOf" srcId="{E1584DFD-592D-4949-8018-DD693975086D}" destId="{94E22140-3097-4957-A594-F91F7AB0A702}" srcOrd="1" destOrd="0" presId="urn:microsoft.com/office/officeart/2005/8/layout/hList6"/>
    <dgm:cxn modelId="{4A10176C-1E24-FA4D-94DC-496F0BF872B6}" type="presParOf" srcId="{E1584DFD-592D-4949-8018-DD693975086D}" destId="{53FBB3BD-284D-41AE-A039-054EDB71FA56}" srcOrd="2" destOrd="0" presId="urn:microsoft.com/office/officeart/2005/8/layout/hList6"/>
    <dgm:cxn modelId="{6C5194CB-5300-264B-87B8-34339E786E4F}" type="presParOf" srcId="{E1584DFD-592D-4949-8018-DD693975086D}" destId="{FEB039D0-31C1-4476-AA31-BFC27DF0A129}" srcOrd="3" destOrd="0" presId="urn:microsoft.com/office/officeart/2005/8/layout/hList6"/>
    <dgm:cxn modelId="{6FA804E1-4C2D-2B4B-B678-37F9A44C2832}" type="presParOf" srcId="{E1584DFD-592D-4949-8018-DD693975086D}" destId="{4684A02A-4888-4519-9651-6B3FA7E4E74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D930F3-9B0E-423E-B8CB-DE1163E802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D2CA1F-10F2-4E0A-A291-AA6FEC47CE3A}">
      <dgm:prSet phldrT="[Text]" custT="1"/>
      <dgm:spPr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8016" tIns="42672" rIns="42672" bIns="42672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Create</a:t>
          </a:r>
        </a:p>
      </dgm:t>
    </dgm:pt>
    <dgm:pt modelId="{F8EC6CB1-F1ED-48B7-80D6-DC738CFE2A71}" type="parTrans" cxnId="{D0E259FE-0FA5-4EA0-A9DE-C9F1283ADE64}">
      <dgm:prSet/>
      <dgm:spPr/>
      <dgm:t>
        <a:bodyPr/>
        <a:lstStyle/>
        <a:p>
          <a:endParaRPr lang="en-US"/>
        </a:p>
      </dgm:t>
    </dgm:pt>
    <dgm:pt modelId="{37F42C60-CFEB-400A-962B-7B9E26BC3C24}" type="sibTrans" cxnId="{D0E259FE-0FA5-4EA0-A9DE-C9F1283ADE64}">
      <dgm:prSet/>
      <dgm:spPr/>
      <dgm:t>
        <a:bodyPr/>
        <a:lstStyle/>
        <a:p>
          <a:endParaRPr lang="en-US"/>
        </a:p>
      </dgm:t>
    </dgm:pt>
    <dgm:pt modelId="{A6C6C606-FD3F-4807-A2EA-5E949070DE12}">
      <dgm:prSet phldrT="[Text]" custT="1"/>
      <dgm:spPr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8016" tIns="42672" rIns="42672" bIns="42672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Collaborate</a:t>
          </a:r>
        </a:p>
      </dgm:t>
    </dgm:pt>
    <dgm:pt modelId="{015400F0-1CC9-40F2-B4FB-A780402E2025}" type="parTrans" cxnId="{D5EF53B3-81A8-4782-B69C-220495DCE56B}">
      <dgm:prSet/>
      <dgm:spPr/>
      <dgm:t>
        <a:bodyPr/>
        <a:lstStyle/>
        <a:p>
          <a:endParaRPr lang="en-US"/>
        </a:p>
      </dgm:t>
    </dgm:pt>
    <dgm:pt modelId="{ADEF4BAC-410F-41E5-A82D-C5E9A7FFDC7C}" type="sibTrans" cxnId="{D5EF53B3-81A8-4782-B69C-220495DCE56B}">
      <dgm:prSet/>
      <dgm:spPr/>
      <dgm:t>
        <a:bodyPr/>
        <a:lstStyle/>
        <a:p>
          <a:endParaRPr lang="en-US"/>
        </a:p>
      </dgm:t>
    </dgm:pt>
    <dgm:pt modelId="{01E1DD07-2EDD-4D38-822B-31D36B6FDE50}">
      <dgm:prSet phldrT="[Text]" custT="1"/>
      <dgm:spPr>
        <a:solidFill>
          <a:srgbClr val="FFB900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8016" tIns="42672" rIns="42672" bIns="42672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Distribute</a:t>
          </a:r>
        </a:p>
      </dgm:t>
    </dgm:pt>
    <dgm:pt modelId="{737D0783-ABFF-4FE9-9255-BD0A54B63566}" type="parTrans" cxnId="{13DC9867-26D0-4E62-AEB9-9B3C0A8598AF}">
      <dgm:prSet/>
      <dgm:spPr/>
      <dgm:t>
        <a:bodyPr/>
        <a:lstStyle/>
        <a:p>
          <a:endParaRPr lang="en-US"/>
        </a:p>
      </dgm:t>
    </dgm:pt>
    <dgm:pt modelId="{EB82DDB1-6B00-4D0C-8649-EB41B7260845}" type="sibTrans" cxnId="{13DC9867-26D0-4E62-AEB9-9B3C0A8598AF}">
      <dgm:prSet/>
      <dgm:spPr/>
      <dgm:t>
        <a:bodyPr/>
        <a:lstStyle/>
        <a:p>
          <a:endParaRPr lang="en-US"/>
        </a:p>
      </dgm:t>
    </dgm:pt>
    <dgm:pt modelId="{21B0337D-D33C-4BC2-8400-E77E97F9BD7A}" type="pres">
      <dgm:prSet presAssocID="{C6D930F3-9B0E-423E-B8CB-DE1163E80232}" presName="Name0" presStyleCnt="0">
        <dgm:presLayoutVars>
          <dgm:dir/>
          <dgm:animLvl val="lvl"/>
          <dgm:resizeHandles val="exact"/>
        </dgm:presLayoutVars>
      </dgm:prSet>
      <dgm:spPr/>
    </dgm:pt>
    <dgm:pt modelId="{6F44E038-31C0-4EDA-8200-AC9EEA180C22}" type="pres">
      <dgm:prSet presAssocID="{DBD2CA1F-10F2-4E0A-A291-AA6FEC47CE3A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3142" y="1453362"/>
          <a:ext cx="3828090" cy="1531236"/>
        </a:xfrm>
        <a:prstGeom prst="chevron">
          <a:avLst/>
        </a:prstGeom>
      </dgm:spPr>
    </dgm:pt>
    <dgm:pt modelId="{EB6141A1-3087-41E9-AA93-71A75787A320}" type="pres">
      <dgm:prSet presAssocID="{37F42C60-CFEB-400A-962B-7B9E26BC3C24}" presName="parTxOnlySpace" presStyleCnt="0"/>
      <dgm:spPr/>
    </dgm:pt>
    <dgm:pt modelId="{DB22CF1A-460D-4F1D-8428-6DDE860C441D}" type="pres">
      <dgm:prSet presAssocID="{A6C6C606-FD3F-4807-A2EA-5E949070DE12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3448423" y="1453362"/>
          <a:ext cx="3828090" cy="1531236"/>
        </a:xfrm>
        <a:prstGeom prst="chevron">
          <a:avLst/>
        </a:prstGeom>
      </dgm:spPr>
    </dgm:pt>
    <dgm:pt modelId="{6BC38F4B-7AC7-4A4D-84E9-52422D762620}" type="pres">
      <dgm:prSet presAssocID="{ADEF4BAC-410F-41E5-A82D-C5E9A7FFDC7C}" presName="parTxOnlySpace" presStyleCnt="0"/>
      <dgm:spPr/>
    </dgm:pt>
    <dgm:pt modelId="{92956111-0DB4-4E4C-9EAC-A74BE319140E}" type="pres">
      <dgm:prSet presAssocID="{01E1DD07-2EDD-4D38-822B-31D36B6FDE50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6893705" y="1453362"/>
          <a:ext cx="3828090" cy="1531236"/>
        </a:xfrm>
        <a:prstGeom prst="chevron">
          <a:avLst/>
        </a:prstGeom>
      </dgm:spPr>
    </dgm:pt>
  </dgm:ptLst>
  <dgm:cxnLst>
    <dgm:cxn modelId="{13DC9867-26D0-4E62-AEB9-9B3C0A8598AF}" srcId="{C6D930F3-9B0E-423E-B8CB-DE1163E80232}" destId="{01E1DD07-2EDD-4D38-822B-31D36B6FDE50}" srcOrd="2" destOrd="0" parTransId="{737D0783-ABFF-4FE9-9255-BD0A54B63566}" sibTransId="{EB82DDB1-6B00-4D0C-8649-EB41B7260845}"/>
    <dgm:cxn modelId="{F0E0AC5B-78B1-456D-9C19-5ABF8BA3BDC7}" type="presOf" srcId="{DBD2CA1F-10F2-4E0A-A291-AA6FEC47CE3A}" destId="{6F44E038-31C0-4EDA-8200-AC9EEA180C22}" srcOrd="0" destOrd="0" presId="urn:microsoft.com/office/officeart/2005/8/layout/chevron1"/>
    <dgm:cxn modelId="{0DC1B98A-A949-4E90-A5A6-48000FEE41E4}" type="presOf" srcId="{C6D930F3-9B0E-423E-B8CB-DE1163E80232}" destId="{21B0337D-D33C-4BC2-8400-E77E97F9BD7A}" srcOrd="0" destOrd="0" presId="urn:microsoft.com/office/officeart/2005/8/layout/chevron1"/>
    <dgm:cxn modelId="{BE896891-5D48-4BBC-9A4B-A7738EE5141B}" type="presOf" srcId="{01E1DD07-2EDD-4D38-822B-31D36B6FDE50}" destId="{92956111-0DB4-4E4C-9EAC-A74BE319140E}" srcOrd="0" destOrd="0" presId="urn:microsoft.com/office/officeart/2005/8/layout/chevron1"/>
    <dgm:cxn modelId="{8B5525E2-5811-4E3B-B902-8409F20F9651}" type="presOf" srcId="{A6C6C606-FD3F-4807-A2EA-5E949070DE12}" destId="{DB22CF1A-460D-4F1D-8428-6DDE860C441D}" srcOrd="0" destOrd="0" presId="urn:microsoft.com/office/officeart/2005/8/layout/chevron1"/>
    <dgm:cxn modelId="{D0E259FE-0FA5-4EA0-A9DE-C9F1283ADE64}" srcId="{C6D930F3-9B0E-423E-B8CB-DE1163E80232}" destId="{DBD2CA1F-10F2-4E0A-A291-AA6FEC47CE3A}" srcOrd="0" destOrd="0" parTransId="{F8EC6CB1-F1ED-48B7-80D6-DC738CFE2A71}" sibTransId="{37F42C60-CFEB-400A-962B-7B9E26BC3C24}"/>
    <dgm:cxn modelId="{D5EF53B3-81A8-4782-B69C-220495DCE56B}" srcId="{C6D930F3-9B0E-423E-B8CB-DE1163E80232}" destId="{A6C6C606-FD3F-4807-A2EA-5E949070DE12}" srcOrd="1" destOrd="0" parTransId="{015400F0-1CC9-40F2-B4FB-A780402E2025}" sibTransId="{ADEF4BAC-410F-41E5-A82D-C5E9A7FFDC7C}"/>
    <dgm:cxn modelId="{098471B0-6CFF-4485-8F16-4AA37DC605EE}" type="presParOf" srcId="{21B0337D-D33C-4BC2-8400-E77E97F9BD7A}" destId="{6F44E038-31C0-4EDA-8200-AC9EEA180C22}" srcOrd="0" destOrd="0" presId="urn:microsoft.com/office/officeart/2005/8/layout/chevron1"/>
    <dgm:cxn modelId="{997A4BB4-18C2-40A8-98A7-0747A31B322D}" type="presParOf" srcId="{21B0337D-D33C-4BC2-8400-E77E97F9BD7A}" destId="{EB6141A1-3087-41E9-AA93-71A75787A320}" srcOrd="1" destOrd="0" presId="urn:microsoft.com/office/officeart/2005/8/layout/chevron1"/>
    <dgm:cxn modelId="{3E4FEEFD-9843-44CB-86D4-D23CAE4FD8D1}" type="presParOf" srcId="{21B0337D-D33C-4BC2-8400-E77E97F9BD7A}" destId="{DB22CF1A-460D-4F1D-8428-6DDE860C441D}" srcOrd="2" destOrd="0" presId="urn:microsoft.com/office/officeart/2005/8/layout/chevron1"/>
    <dgm:cxn modelId="{3A8A740E-18E0-47D5-95CA-4550838BDCB2}" type="presParOf" srcId="{21B0337D-D33C-4BC2-8400-E77E97F9BD7A}" destId="{6BC38F4B-7AC7-4A4D-84E9-52422D762620}" srcOrd="3" destOrd="0" presId="urn:microsoft.com/office/officeart/2005/8/layout/chevron1"/>
    <dgm:cxn modelId="{D2F22B8B-7380-424A-AE1F-81A5B59AB571}" type="presParOf" srcId="{21B0337D-D33C-4BC2-8400-E77E97F9BD7A}" destId="{92956111-0DB4-4E4C-9EAC-A74BE319140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20187A-7CC1-402D-B606-9EC2325778F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1E72F2-42FC-4C7F-B8FF-E63C0AE0FA72}">
      <dgm:prSet phldrT="[Text]"/>
      <dgm:spPr/>
      <dgm:t>
        <a:bodyPr/>
        <a:lstStyle/>
        <a:p>
          <a:r>
            <a:rPr lang="en-US" dirty="0"/>
            <a:t>How Power BI secures your data</a:t>
          </a:r>
        </a:p>
      </dgm:t>
    </dgm:pt>
    <dgm:pt modelId="{C0F7069D-91E0-4360-89F2-0FBFE624081D}" type="parTrans" cxnId="{7E75C66E-F5D6-4094-B9C7-F0A027440A52}">
      <dgm:prSet/>
      <dgm:spPr/>
      <dgm:t>
        <a:bodyPr/>
        <a:lstStyle/>
        <a:p>
          <a:endParaRPr lang="en-US"/>
        </a:p>
      </dgm:t>
    </dgm:pt>
    <dgm:pt modelId="{B69886AB-DD62-4582-9CF0-1C1F90045600}" type="sibTrans" cxnId="{7E75C66E-F5D6-4094-B9C7-F0A027440A52}">
      <dgm:prSet/>
      <dgm:spPr/>
      <dgm:t>
        <a:bodyPr/>
        <a:lstStyle/>
        <a:p>
          <a:endParaRPr lang="en-US"/>
        </a:p>
      </dgm:t>
    </dgm:pt>
    <dgm:pt modelId="{F729C3F9-8A74-4F30-8497-2EF50D23E501}">
      <dgm:prSet phldrT="[Text]" custT="1"/>
      <dgm:spPr/>
      <dgm:t>
        <a:bodyPr/>
        <a:lstStyle/>
        <a:p>
          <a:r>
            <a:rPr lang="en-US" sz="3400" dirty="0"/>
            <a:t>User authentication</a:t>
          </a:r>
        </a:p>
      </dgm:t>
    </dgm:pt>
    <dgm:pt modelId="{566CECFB-BBA2-4CCE-9FF0-0B01813FEDE2}" type="parTrans" cxnId="{D3E52CA8-C22A-4457-AB72-1EC075DDE0B8}">
      <dgm:prSet/>
      <dgm:spPr/>
      <dgm:t>
        <a:bodyPr/>
        <a:lstStyle/>
        <a:p>
          <a:endParaRPr lang="en-US"/>
        </a:p>
      </dgm:t>
    </dgm:pt>
    <dgm:pt modelId="{13D0045C-4895-4508-AA7E-537E077BF16C}" type="sibTrans" cxnId="{D3E52CA8-C22A-4457-AB72-1EC075DDE0B8}">
      <dgm:prSet/>
      <dgm:spPr/>
      <dgm:t>
        <a:bodyPr/>
        <a:lstStyle/>
        <a:p>
          <a:endParaRPr lang="en-US"/>
        </a:p>
      </dgm:t>
    </dgm:pt>
    <dgm:pt modelId="{FF51DD9A-3C96-42DF-B3FF-7E788AF477E6}">
      <dgm:prSet phldrT="[Text]" custT="1"/>
      <dgm:spPr/>
      <dgm:t>
        <a:bodyPr/>
        <a:lstStyle/>
        <a:p>
          <a:r>
            <a:rPr lang="en-US" sz="3400" dirty="0"/>
            <a:t>Encryption of data at rest</a:t>
          </a:r>
        </a:p>
      </dgm:t>
    </dgm:pt>
    <dgm:pt modelId="{76E49D1F-A51F-4165-A0A4-55F0C300A645}" type="parTrans" cxnId="{F920E71F-446B-44EA-BECF-2B39F8AB7E75}">
      <dgm:prSet/>
      <dgm:spPr/>
      <dgm:t>
        <a:bodyPr/>
        <a:lstStyle/>
        <a:p>
          <a:endParaRPr lang="en-US"/>
        </a:p>
      </dgm:t>
    </dgm:pt>
    <dgm:pt modelId="{71B72B17-0CBD-4237-ACFB-DCF62AF057B3}" type="sibTrans" cxnId="{F920E71F-446B-44EA-BECF-2B39F8AB7E75}">
      <dgm:prSet/>
      <dgm:spPr/>
      <dgm:t>
        <a:bodyPr/>
        <a:lstStyle/>
        <a:p>
          <a:endParaRPr lang="en-US"/>
        </a:p>
      </dgm:t>
    </dgm:pt>
    <dgm:pt modelId="{6173A9A7-F850-4EA2-AC35-76598C53F261}">
      <dgm:prSet phldrT="[Text]"/>
      <dgm:spPr/>
      <dgm:t>
        <a:bodyPr/>
        <a:lstStyle/>
        <a:p>
          <a:r>
            <a:rPr lang="en-US" dirty="0"/>
            <a:t>How you configure and restrict access</a:t>
          </a:r>
        </a:p>
      </dgm:t>
    </dgm:pt>
    <dgm:pt modelId="{A84FD955-7069-4FBA-86EC-1F25A73FC023}" type="parTrans" cxnId="{D0D5CB2F-388E-4CC5-A478-22DCDF86D06C}">
      <dgm:prSet/>
      <dgm:spPr/>
      <dgm:t>
        <a:bodyPr/>
        <a:lstStyle/>
        <a:p>
          <a:endParaRPr lang="en-US"/>
        </a:p>
      </dgm:t>
    </dgm:pt>
    <dgm:pt modelId="{C63FDE4A-C2FA-4F63-B758-361630730DEB}" type="sibTrans" cxnId="{D0D5CB2F-388E-4CC5-A478-22DCDF86D06C}">
      <dgm:prSet/>
      <dgm:spPr/>
      <dgm:t>
        <a:bodyPr/>
        <a:lstStyle/>
        <a:p>
          <a:endParaRPr lang="en-US"/>
        </a:p>
      </dgm:t>
    </dgm:pt>
    <dgm:pt modelId="{852851F0-F54C-4416-8B4B-90117F97CB13}">
      <dgm:prSet phldrT="[Text]" custT="1"/>
      <dgm:spPr/>
      <dgm:t>
        <a:bodyPr/>
        <a:lstStyle/>
        <a:p>
          <a:r>
            <a:rPr lang="en-US" sz="3400" dirty="0"/>
            <a:t>Data authorization</a:t>
          </a:r>
        </a:p>
      </dgm:t>
    </dgm:pt>
    <dgm:pt modelId="{8C582FD4-09DF-4FA0-BC02-4D655D261D85}" type="parTrans" cxnId="{0BE8AA3B-6E58-49DC-B56A-0C1B09E5868D}">
      <dgm:prSet/>
      <dgm:spPr/>
      <dgm:t>
        <a:bodyPr/>
        <a:lstStyle/>
        <a:p>
          <a:endParaRPr lang="en-US"/>
        </a:p>
      </dgm:t>
    </dgm:pt>
    <dgm:pt modelId="{EDC37B09-D309-4C0C-84B8-D6F2CD1B6AD7}" type="sibTrans" cxnId="{0BE8AA3B-6E58-49DC-B56A-0C1B09E5868D}">
      <dgm:prSet/>
      <dgm:spPr/>
      <dgm:t>
        <a:bodyPr/>
        <a:lstStyle/>
        <a:p>
          <a:endParaRPr lang="en-US"/>
        </a:p>
      </dgm:t>
    </dgm:pt>
    <dgm:pt modelId="{6DC1FC58-A474-4DB2-8E3B-6295B4842553}">
      <dgm:prSet phldrT="[Text]" custT="1"/>
      <dgm:spPr/>
      <dgm:t>
        <a:bodyPr/>
        <a:lstStyle/>
        <a:p>
          <a:r>
            <a:rPr lang="en-US" sz="3400" dirty="0"/>
            <a:t>Row-level security</a:t>
          </a:r>
        </a:p>
      </dgm:t>
    </dgm:pt>
    <dgm:pt modelId="{CD92D582-02FC-4601-AF2C-155B6DB79B28}" type="parTrans" cxnId="{A1FFBEFE-56DD-4E60-BAEB-67D2EA95233D}">
      <dgm:prSet/>
      <dgm:spPr/>
      <dgm:t>
        <a:bodyPr/>
        <a:lstStyle/>
        <a:p>
          <a:endParaRPr lang="en-US"/>
        </a:p>
      </dgm:t>
    </dgm:pt>
    <dgm:pt modelId="{CE37031B-3A15-4648-82CA-A2ED2E5CF98B}" type="sibTrans" cxnId="{A1FFBEFE-56DD-4E60-BAEB-67D2EA95233D}">
      <dgm:prSet/>
      <dgm:spPr/>
      <dgm:t>
        <a:bodyPr/>
        <a:lstStyle/>
        <a:p>
          <a:endParaRPr lang="en-US"/>
        </a:p>
      </dgm:t>
    </dgm:pt>
    <dgm:pt modelId="{2E7FC9E5-B044-416F-8901-3A605705CABB}">
      <dgm:prSet phldrT="[Text]" custT="1"/>
      <dgm:spPr/>
      <dgm:t>
        <a:bodyPr/>
        <a:lstStyle/>
        <a:p>
          <a:r>
            <a:rPr lang="en-US" sz="3400" dirty="0"/>
            <a:t>Transport encryption</a:t>
          </a:r>
        </a:p>
      </dgm:t>
    </dgm:pt>
    <dgm:pt modelId="{804D18AE-E898-4290-9A16-0C507A863592}" type="parTrans" cxnId="{10CDF137-5E86-4F34-AA0A-687483F7C9D3}">
      <dgm:prSet/>
      <dgm:spPr/>
      <dgm:t>
        <a:bodyPr/>
        <a:lstStyle/>
        <a:p>
          <a:endParaRPr lang="en-US"/>
        </a:p>
      </dgm:t>
    </dgm:pt>
    <dgm:pt modelId="{22F9EFD0-21E9-4D0A-B3A5-96F1B8F2BA9E}" type="sibTrans" cxnId="{10CDF137-5E86-4F34-AA0A-687483F7C9D3}">
      <dgm:prSet/>
      <dgm:spPr/>
      <dgm:t>
        <a:bodyPr/>
        <a:lstStyle/>
        <a:p>
          <a:endParaRPr lang="en-US"/>
        </a:p>
      </dgm:t>
    </dgm:pt>
    <dgm:pt modelId="{C6119FA9-A14B-4EBF-AED2-36FB72A1DCB1}">
      <dgm:prSet phldrT="[Text]" custT="1"/>
      <dgm:spPr/>
      <dgm:t>
        <a:bodyPr/>
        <a:lstStyle/>
        <a:p>
          <a:r>
            <a:rPr lang="en-US" sz="3400" dirty="0"/>
            <a:t>Policy controls</a:t>
          </a:r>
        </a:p>
      </dgm:t>
    </dgm:pt>
    <dgm:pt modelId="{B7DF130A-34E7-4003-82FE-02B5FDFA2006}" type="parTrans" cxnId="{789580B2-1BB9-44B8-BB89-E612C1BE46D2}">
      <dgm:prSet/>
      <dgm:spPr/>
      <dgm:t>
        <a:bodyPr/>
        <a:lstStyle/>
        <a:p>
          <a:endParaRPr lang="en-US"/>
        </a:p>
      </dgm:t>
    </dgm:pt>
    <dgm:pt modelId="{17BD25CF-123B-4FE2-BC9F-0C8FD7940F8D}" type="sibTrans" cxnId="{789580B2-1BB9-44B8-BB89-E612C1BE46D2}">
      <dgm:prSet/>
      <dgm:spPr/>
      <dgm:t>
        <a:bodyPr/>
        <a:lstStyle/>
        <a:p>
          <a:endParaRPr lang="en-US"/>
        </a:p>
      </dgm:t>
    </dgm:pt>
    <dgm:pt modelId="{4A68AFC6-30AA-44F9-B5F6-11D918223AB3}" type="pres">
      <dgm:prSet presAssocID="{F820187A-7CC1-402D-B606-9EC2325778FF}" presName="Name0" presStyleCnt="0">
        <dgm:presLayoutVars>
          <dgm:dir/>
          <dgm:animLvl val="lvl"/>
          <dgm:resizeHandles val="exact"/>
        </dgm:presLayoutVars>
      </dgm:prSet>
      <dgm:spPr/>
    </dgm:pt>
    <dgm:pt modelId="{0C9B650C-FE32-401C-A894-D4BCAB08CADC}" type="pres">
      <dgm:prSet presAssocID="{5F1E72F2-42FC-4C7F-B8FF-E63C0AE0FA72}" presName="composite" presStyleCnt="0"/>
      <dgm:spPr/>
    </dgm:pt>
    <dgm:pt modelId="{8583CFFD-3CC8-44C5-888A-212EADA486DD}" type="pres">
      <dgm:prSet presAssocID="{5F1E72F2-42FC-4C7F-B8FF-E63C0AE0FA7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32F6BEE-08E3-4C5D-BEDC-33C1D3E14DB0}" type="pres">
      <dgm:prSet presAssocID="{5F1E72F2-42FC-4C7F-B8FF-E63C0AE0FA72}" presName="desTx" presStyleLbl="alignAccFollowNode1" presStyleIdx="0" presStyleCnt="2">
        <dgm:presLayoutVars>
          <dgm:bulletEnabled val="1"/>
        </dgm:presLayoutVars>
      </dgm:prSet>
      <dgm:spPr/>
    </dgm:pt>
    <dgm:pt modelId="{8A63155F-C542-4A04-8586-5B2595BC60AB}" type="pres">
      <dgm:prSet presAssocID="{B69886AB-DD62-4582-9CF0-1C1F90045600}" presName="space" presStyleCnt="0"/>
      <dgm:spPr/>
    </dgm:pt>
    <dgm:pt modelId="{925FF85E-3C3A-47AC-BD49-0E6B43CFE2DE}" type="pres">
      <dgm:prSet presAssocID="{6173A9A7-F850-4EA2-AC35-76598C53F261}" presName="composite" presStyleCnt="0"/>
      <dgm:spPr/>
    </dgm:pt>
    <dgm:pt modelId="{95C42595-0AC5-4A09-9398-1DCF7E763F93}" type="pres">
      <dgm:prSet presAssocID="{6173A9A7-F850-4EA2-AC35-76598C53F2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17F5BDA-D531-4049-82B9-9758EF398E67}" type="pres">
      <dgm:prSet presAssocID="{6173A9A7-F850-4EA2-AC35-76598C53F26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BE8AA3B-6E58-49DC-B56A-0C1B09E5868D}" srcId="{6173A9A7-F850-4EA2-AC35-76598C53F261}" destId="{852851F0-F54C-4416-8B4B-90117F97CB13}" srcOrd="0" destOrd="0" parTransId="{8C582FD4-09DF-4FA0-BC02-4D655D261D85}" sibTransId="{EDC37B09-D309-4C0C-84B8-D6F2CD1B6AD7}"/>
    <dgm:cxn modelId="{E3B972E6-B4FC-47EE-9F71-035FBF3077DA}" type="presOf" srcId="{FF51DD9A-3C96-42DF-B3FF-7E788AF477E6}" destId="{532F6BEE-08E3-4C5D-BEDC-33C1D3E14DB0}" srcOrd="0" destOrd="2" presId="urn:microsoft.com/office/officeart/2005/8/layout/hList1"/>
    <dgm:cxn modelId="{98621DC4-035E-46F4-B54D-B2EC0568928A}" type="presOf" srcId="{852851F0-F54C-4416-8B4B-90117F97CB13}" destId="{D17F5BDA-D531-4049-82B9-9758EF398E67}" srcOrd="0" destOrd="0" presId="urn:microsoft.com/office/officeart/2005/8/layout/hList1"/>
    <dgm:cxn modelId="{10CDF137-5E86-4F34-AA0A-687483F7C9D3}" srcId="{5F1E72F2-42FC-4C7F-B8FF-E63C0AE0FA72}" destId="{2E7FC9E5-B044-416F-8901-3A605705CABB}" srcOrd="1" destOrd="0" parTransId="{804D18AE-E898-4290-9A16-0C507A863592}" sibTransId="{22F9EFD0-21E9-4D0A-B3A5-96F1B8F2BA9E}"/>
    <dgm:cxn modelId="{B6E3B43D-F457-4006-943B-0044945C8024}" type="presOf" srcId="{6173A9A7-F850-4EA2-AC35-76598C53F261}" destId="{95C42595-0AC5-4A09-9398-1DCF7E763F93}" srcOrd="0" destOrd="0" presId="urn:microsoft.com/office/officeart/2005/8/layout/hList1"/>
    <dgm:cxn modelId="{C0A119B6-7274-4DB0-B9DB-48EF209ECC94}" type="presOf" srcId="{F820187A-7CC1-402D-B606-9EC2325778FF}" destId="{4A68AFC6-30AA-44F9-B5F6-11D918223AB3}" srcOrd="0" destOrd="0" presId="urn:microsoft.com/office/officeart/2005/8/layout/hList1"/>
    <dgm:cxn modelId="{42290CC0-A581-41F9-9CD2-FD6EE005A74E}" type="presOf" srcId="{2E7FC9E5-B044-416F-8901-3A605705CABB}" destId="{532F6BEE-08E3-4C5D-BEDC-33C1D3E14DB0}" srcOrd="0" destOrd="1" presId="urn:microsoft.com/office/officeart/2005/8/layout/hList1"/>
    <dgm:cxn modelId="{F920E71F-446B-44EA-BECF-2B39F8AB7E75}" srcId="{5F1E72F2-42FC-4C7F-B8FF-E63C0AE0FA72}" destId="{FF51DD9A-3C96-42DF-B3FF-7E788AF477E6}" srcOrd="2" destOrd="0" parTransId="{76E49D1F-A51F-4165-A0A4-55F0C300A645}" sibTransId="{71B72B17-0CBD-4237-ACFB-DCF62AF057B3}"/>
    <dgm:cxn modelId="{789580B2-1BB9-44B8-BB89-E612C1BE46D2}" srcId="{6173A9A7-F850-4EA2-AC35-76598C53F261}" destId="{C6119FA9-A14B-4EBF-AED2-36FB72A1DCB1}" srcOrd="2" destOrd="0" parTransId="{B7DF130A-34E7-4003-82FE-02B5FDFA2006}" sibTransId="{17BD25CF-123B-4FE2-BC9F-0C8FD7940F8D}"/>
    <dgm:cxn modelId="{D0D5CB2F-388E-4CC5-A478-22DCDF86D06C}" srcId="{F820187A-7CC1-402D-B606-9EC2325778FF}" destId="{6173A9A7-F850-4EA2-AC35-76598C53F261}" srcOrd="1" destOrd="0" parTransId="{A84FD955-7069-4FBA-86EC-1F25A73FC023}" sibTransId="{C63FDE4A-C2FA-4F63-B758-361630730DEB}"/>
    <dgm:cxn modelId="{7E75C66E-F5D6-4094-B9C7-F0A027440A52}" srcId="{F820187A-7CC1-402D-B606-9EC2325778FF}" destId="{5F1E72F2-42FC-4C7F-B8FF-E63C0AE0FA72}" srcOrd="0" destOrd="0" parTransId="{C0F7069D-91E0-4360-89F2-0FBFE624081D}" sibTransId="{B69886AB-DD62-4582-9CF0-1C1F90045600}"/>
    <dgm:cxn modelId="{393B3D77-A8D5-4EAC-BC09-630C01097CA1}" type="presOf" srcId="{F729C3F9-8A74-4F30-8497-2EF50D23E501}" destId="{532F6BEE-08E3-4C5D-BEDC-33C1D3E14DB0}" srcOrd="0" destOrd="0" presId="urn:microsoft.com/office/officeart/2005/8/layout/hList1"/>
    <dgm:cxn modelId="{217718D8-9F4B-4A8C-A2CF-B0202C90FF0E}" type="presOf" srcId="{5F1E72F2-42FC-4C7F-B8FF-E63C0AE0FA72}" destId="{8583CFFD-3CC8-44C5-888A-212EADA486DD}" srcOrd="0" destOrd="0" presId="urn:microsoft.com/office/officeart/2005/8/layout/hList1"/>
    <dgm:cxn modelId="{A1FFBEFE-56DD-4E60-BAEB-67D2EA95233D}" srcId="{6173A9A7-F850-4EA2-AC35-76598C53F261}" destId="{6DC1FC58-A474-4DB2-8E3B-6295B4842553}" srcOrd="1" destOrd="0" parTransId="{CD92D582-02FC-4601-AF2C-155B6DB79B28}" sibTransId="{CE37031B-3A15-4648-82CA-A2ED2E5CF98B}"/>
    <dgm:cxn modelId="{17496F16-55F8-4B1C-B3D9-4E3EC217ACBA}" type="presOf" srcId="{C6119FA9-A14B-4EBF-AED2-36FB72A1DCB1}" destId="{D17F5BDA-D531-4049-82B9-9758EF398E67}" srcOrd="0" destOrd="2" presId="urn:microsoft.com/office/officeart/2005/8/layout/hList1"/>
    <dgm:cxn modelId="{D3E52CA8-C22A-4457-AB72-1EC075DDE0B8}" srcId="{5F1E72F2-42FC-4C7F-B8FF-E63C0AE0FA72}" destId="{F729C3F9-8A74-4F30-8497-2EF50D23E501}" srcOrd="0" destOrd="0" parTransId="{566CECFB-BBA2-4CCE-9FF0-0B01813FEDE2}" sibTransId="{13D0045C-4895-4508-AA7E-537E077BF16C}"/>
    <dgm:cxn modelId="{1887EED3-7B7E-43F8-B4C9-6519504C0DFA}" type="presOf" srcId="{6DC1FC58-A474-4DB2-8E3B-6295B4842553}" destId="{D17F5BDA-D531-4049-82B9-9758EF398E67}" srcOrd="0" destOrd="1" presId="urn:microsoft.com/office/officeart/2005/8/layout/hList1"/>
    <dgm:cxn modelId="{10C2FBA5-085C-426F-B068-4DFCE8C68912}" type="presParOf" srcId="{4A68AFC6-30AA-44F9-B5F6-11D918223AB3}" destId="{0C9B650C-FE32-401C-A894-D4BCAB08CADC}" srcOrd="0" destOrd="0" presId="urn:microsoft.com/office/officeart/2005/8/layout/hList1"/>
    <dgm:cxn modelId="{B0A42214-1A6A-4068-99D0-C2F9BCD9ACB0}" type="presParOf" srcId="{0C9B650C-FE32-401C-A894-D4BCAB08CADC}" destId="{8583CFFD-3CC8-44C5-888A-212EADA486DD}" srcOrd="0" destOrd="0" presId="urn:microsoft.com/office/officeart/2005/8/layout/hList1"/>
    <dgm:cxn modelId="{E70DC9DF-2DC1-462C-968E-71FC7F91D9CF}" type="presParOf" srcId="{0C9B650C-FE32-401C-A894-D4BCAB08CADC}" destId="{532F6BEE-08E3-4C5D-BEDC-33C1D3E14DB0}" srcOrd="1" destOrd="0" presId="urn:microsoft.com/office/officeart/2005/8/layout/hList1"/>
    <dgm:cxn modelId="{D0C90AFE-CB00-42B7-9633-37BD85376670}" type="presParOf" srcId="{4A68AFC6-30AA-44F9-B5F6-11D918223AB3}" destId="{8A63155F-C542-4A04-8586-5B2595BC60AB}" srcOrd="1" destOrd="0" presId="urn:microsoft.com/office/officeart/2005/8/layout/hList1"/>
    <dgm:cxn modelId="{B37A6A9A-A732-4D82-BCB3-38BEEA1A215F}" type="presParOf" srcId="{4A68AFC6-30AA-44F9-B5F6-11D918223AB3}" destId="{925FF85E-3C3A-47AC-BD49-0E6B43CFE2DE}" srcOrd="2" destOrd="0" presId="urn:microsoft.com/office/officeart/2005/8/layout/hList1"/>
    <dgm:cxn modelId="{7557EAB9-B4AE-434C-90FA-521CF4B39AFF}" type="presParOf" srcId="{925FF85E-3C3A-47AC-BD49-0E6B43CFE2DE}" destId="{95C42595-0AC5-4A09-9398-1DCF7E763F93}" srcOrd="0" destOrd="0" presId="urn:microsoft.com/office/officeart/2005/8/layout/hList1"/>
    <dgm:cxn modelId="{BCC2865D-00A7-4F17-A311-6C355BA66908}" type="presParOf" srcId="{925FF85E-3C3A-47AC-BD49-0E6B43CFE2DE}" destId="{D17F5BDA-D531-4049-82B9-9758EF398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2C44E-4084-460E-9FF2-EF21DCDDAB2F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E171093-BAD2-4471-BF33-03E00AFD9CB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Where is your data?</a:t>
          </a:r>
        </a:p>
      </dgm:t>
    </dgm:pt>
    <dgm:pt modelId="{968D089E-26E1-4637-BE6B-E20B491F8E5A}" type="parTrans" cxnId="{6BB0AB6B-2E6F-45C2-B87E-C07353373407}">
      <dgm:prSet/>
      <dgm:spPr/>
      <dgm:t>
        <a:bodyPr/>
        <a:lstStyle/>
        <a:p>
          <a:endParaRPr lang="en-US"/>
        </a:p>
      </dgm:t>
    </dgm:pt>
    <dgm:pt modelId="{BC2F7656-0E0D-45E5-A1F2-8F0E093A14FB}" type="sibTrans" cxnId="{6BB0AB6B-2E6F-45C2-B87E-C07353373407}">
      <dgm:prSet/>
      <dgm:spPr/>
      <dgm:t>
        <a:bodyPr/>
        <a:lstStyle/>
        <a:p>
          <a:endParaRPr lang="en-US"/>
        </a:p>
      </dgm:t>
    </dgm:pt>
    <dgm:pt modelId="{A8C98EF3-1EA8-4367-B4A6-C5ADBDD417CA}">
      <dgm:prSet/>
      <dgm:spPr>
        <a:solidFill>
          <a:schemeClr val="accent2"/>
        </a:solidFill>
      </dgm:spPr>
      <dgm:t>
        <a:bodyPr/>
        <a:lstStyle/>
        <a:p>
          <a:r>
            <a:rPr lang="en-US"/>
            <a:t>Cloud</a:t>
          </a:r>
        </a:p>
      </dgm:t>
    </dgm:pt>
    <dgm:pt modelId="{FA854A60-1341-43DE-8237-690C217C4D5E}" type="parTrans" cxnId="{5B4D5110-0BE2-4E3A-814A-C5B58EE4EF31}">
      <dgm:prSet/>
      <dgm:spPr/>
      <dgm:t>
        <a:bodyPr/>
        <a:lstStyle/>
        <a:p>
          <a:endParaRPr lang="en-US"/>
        </a:p>
      </dgm:t>
    </dgm:pt>
    <dgm:pt modelId="{DC01CDA4-4240-4FA8-9121-12A8EFAA2489}" type="sibTrans" cxnId="{5B4D5110-0BE2-4E3A-814A-C5B58EE4EF31}">
      <dgm:prSet/>
      <dgm:spPr/>
      <dgm:t>
        <a:bodyPr/>
        <a:lstStyle/>
        <a:p>
          <a:endParaRPr lang="en-US"/>
        </a:p>
      </dgm:t>
    </dgm:pt>
    <dgm:pt modelId="{9FC2A922-32FC-4ABA-9B8E-2D01A1B8D16C}">
      <dgm:prSet/>
      <dgm:spPr>
        <a:solidFill>
          <a:schemeClr val="accent2"/>
        </a:solidFill>
      </dgm:spPr>
      <dgm:t>
        <a:bodyPr/>
        <a:lstStyle/>
        <a:p>
          <a:r>
            <a:rPr lang="en-US"/>
            <a:t>On-premises</a:t>
          </a:r>
        </a:p>
      </dgm:t>
    </dgm:pt>
    <dgm:pt modelId="{D6FF1711-1F81-45AB-8AEE-948A73776E6B}" type="parTrans" cxnId="{FB4143B5-42B3-4B92-8143-3FF26B31E2B0}">
      <dgm:prSet/>
      <dgm:spPr/>
      <dgm:t>
        <a:bodyPr/>
        <a:lstStyle/>
        <a:p>
          <a:endParaRPr lang="en-US"/>
        </a:p>
      </dgm:t>
    </dgm:pt>
    <dgm:pt modelId="{7E8690A4-FAA5-45C4-A557-249389319CED}" type="sibTrans" cxnId="{FB4143B5-42B3-4B92-8143-3FF26B31E2B0}">
      <dgm:prSet/>
      <dgm:spPr/>
      <dgm:t>
        <a:bodyPr/>
        <a:lstStyle/>
        <a:p>
          <a:endParaRPr lang="en-US"/>
        </a:p>
      </dgm:t>
    </dgm:pt>
    <dgm:pt modelId="{35472ECF-B1E6-4C60-B9F9-9BD8710589D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How do  you connect? </a:t>
          </a:r>
        </a:p>
      </dgm:t>
    </dgm:pt>
    <dgm:pt modelId="{DB4A40EC-16A6-4A84-8C38-98FD350604F1}" type="parTrans" cxnId="{87F1FAAA-9211-4C97-ACCD-790BEE9916D6}">
      <dgm:prSet/>
      <dgm:spPr/>
      <dgm:t>
        <a:bodyPr/>
        <a:lstStyle/>
        <a:p>
          <a:endParaRPr lang="en-US"/>
        </a:p>
      </dgm:t>
    </dgm:pt>
    <dgm:pt modelId="{7A6A3959-DC8E-444C-B748-8A3EB54AD7F3}" type="sibTrans" cxnId="{87F1FAAA-9211-4C97-ACCD-790BEE9916D6}">
      <dgm:prSet/>
      <dgm:spPr/>
      <dgm:t>
        <a:bodyPr/>
        <a:lstStyle/>
        <a:p>
          <a:endParaRPr lang="en-US"/>
        </a:p>
      </dgm:t>
    </dgm:pt>
    <dgm:pt modelId="{047CFF04-B17F-401E-A91F-39D3A48CD24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/>
            <a:t>Import data</a:t>
          </a:r>
        </a:p>
      </dgm:t>
    </dgm:pt>
    <dgm:pt modelId="{1DFC1232-B5A6-49ED-AE6F-B45E9A5D599B}" type="parTrans" cxnId="{BAC9533E-EFED-4D18-B015-A42477299F90}">
      <dgm:prSet/>
      <dgm:spPr/>
      <dgm:t>
        <a:bodyPr/>
        <a:lstStyle/>
        <a:p>
          <a:endParaRPr lang="en-US"/>
        </a:p>
      </dgm:t>
    </dgm:pt>
    <dgm:pt modelId="{E7BE1075-9B43-4459-8BAE-6957112028C8}" type="sibTrans" cxnId="{BAC9533E-EFED-4D18-B015-A42477299F90}">
      <dgm:prSet/>
      <dgm:spPr/>
      <dgm:t>
        <a:bodyPr/>
        <a:lstStyle/>
        <a:p>
          <a:endParaRPr lang="en-US"/>
        </a:p>
      </dgm:t>
    </dgm:pt>
    <dgm:pt modelId="{B5BBA70F-CFD5-4178-83D6-3058E5DE76B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/>
            <a:t>Direct Query</a:t>
          </a:r>
        </a:p>
      </dgm:t>
    </dgm:pt>
    <dgm:pt modelId="{FB4836BC-67B8-4CD0-891A-A0D9B80FE0F5}" type="parTrans" cxnId="{0A780E73-28E5-4145-8447-5FCE6939E62F}">
      <dgm:prSet/>
      <dgm:spPr/>
      <dgm:t>
        <a:bodyPr/>
        <a:lstStyle/>
        <a:p>
          <a:endParaRPr lang="en-US"/>
        </a:p>
      </dgm:t>
    </dgm:pt>
    <dgm:pt modelId="{5CA50B13-D392-48F3-BF53-F3EB41E9F14A}" type="sibTrans" cxnId="{0A780E73-28E5-4145-8447-5FCE6939E62F}">
      <dgm:prSet/>
      <dgm:spPr/>
      <dgm:t>
        <a:bodyPr/>
        <a:lstStyle/>
        <a:p>
          <a:endParaRPr lang="en-US"/>
        </a:p>
      </dgm:t>
    </dgm:pt>
    <dgm:pt modelId="{FA15884E-0780-4F3E-9EC6-25CB1118F87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285750" marR="0" lvl="1" indent="-285750" algn="l" defTabSz="1333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8CDDF588-FC3D-41DB-8E61-F552AD4FB485}" type="parTrans" cxnId="{0CA79D45-E356-4231-9769-9C3583ED03E4}">
      <dgm:prSet/>
      <dgm:spPr/>
      <dgm:t>
        <a:bodyPr/>
        <a:lstStyle/>
        <a:p>
          <a:endParaRPr lang="en-US"/>
        </a:p>
      </dgm:t>
    </dgm:pt>
    <dgm:pt modelId="{AB54C637-F305-49A8-82FC-48BDEFA42386}" type="sibTrans" cxnId="{0CA79D45-E356-4231-9769-9C3583ED03E4}">
      <dgm:prSet/>
      <dgm:spPr/>
      <dgm:t>
        <a:bodyPr/>
        <a:lstStyle/>
        <a:p>
          <a:endParaRPr lang="en-US"/>
        </a:p>
      </dgm:t>
    </dgm:pt>
    <dgm:pt modelId="{C2EDE29E-2B5E-49E0-B359-DD5F8B40209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How do you refresh?</a:t>
          </a:r>
        </a:p>
      </dgm:t>
    </dgm:pt>
    <dgm:pt modelId="{5ABB541E-FE78-48AD-929C-5A9F5D791F36}" type="parTrans" cxnId="{42A1609A-8DE2-48A7-B61F-ECE53F7326C0}">
      <dgm:prSet/>
      <dgm:spPr/>
      <dgm:t>
        <a:bodyPr/>
        <a:lstStyle/>
        <a:p>
          <a:endParaRPr lang="en-US"/>
        </a:p>
      </dgm:t>
    </dgm:pt>
    <dgm:pt modelId="{0B9D7704-5AF0-4313-BC5F-8B0059AE6A92}" type="sibTrans" cxnId="{42A1609A-8DE2-48A7-B61F-ECE53F7326C0}">
      <dgm:prSet/>
      <dgm:spPr/>
      <dgm:t>
        <a:bodyPr/>
        <a:lstStyle/>
        <a:p>
          <a:endParaRPr lang="en-US"/>
        </a:p>
      </dgm:t>
    </dgm:pt>
    <dgm:pt modelId="{0A94DA83-5205-46D8-B824-37A358E7F63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Personal Gateway</a:t>
          </a:r>
        </a:p>
      </dgm:t>
    </dgm:pt>
    <dgm:pt modelId="{74028CB7-0065-41BA-9564-178141C8469E}" type="parTrans" cxnId="{EB7E1EB6-6438-4A1D-A407-05A51ED45475}">
      <dgm:prSet/>
      <dgm:spPr/>
      <dgm:t>
        <a:bodyPr/>
        <a:lstStyle/>
        <a:p>
          <a:endParaRPr lang="en-US"/>
        </a:p>
      </dgm:t>
    </dgm:pt>
    <dgm:pt modelId="{DB10523B-3F2E-4901-AC71-9F24B7FE5E69}" type="sibTrans" cxnId="{EB7E1EB6-6438-4A1D-A407-05A51ED45475}">
      <dgm:prSet/>
      <dgm:spPr/>
      <dgm:t>
        <a:bodyPr/>
        <a:lstStyle/>
        <a:p>
          <a:endParaRPr lang="en-US"/>
        </a:p>
      </dgm:t>
    </dgm:pt>
    <dgm:pt modelId="{51DBA594-7D03-429F-87E1-24A57CFD4EB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On-premises data gateway</a:t>
          </a:r>
        </a:p>
      </dgm:t>
    </dgm:pt>
    <dgm:pt modelId="{223F9C20-82BD-4A91-95E3-CF1E1349A2FA}" type="parTrans" cxnId="{FA180E1D-FF95-4359-8F4E-670788311A36}">
      <dgm:prSet/>
      <dgm:spPr/>
      <dgm:t>
        <a:bodyPr/>
        <a:lstStyle/>
        <a:p>
          <a:endParaRPr lang="en-US"/>
        </a:p>
      </dgm:t>
    </dgm:pt>
    <dgm:pt modelId="{12ECACEC-A92C-47CF-9E22-71C402A316C2}" type="sibTrans" cxnId="{FA180E1D-FF95-4359-8F4E-670788311A36}">
      <dgm:prSet/>
      <dgm:spPr/>
      <dgm:t>
        <a:bodyPr/>
        <a:lstStyle/>
        <a:p>
          <a:endParaRPr lang="en-US"/>
        </a:p>
      </dgm:t>
    </dgm:pt>
    <dgm:pt modelId="{E1584DFD-592D-4949-8018-DD693975086D}" type="pres">
      <dgm:prSet presAssocID="{DB52C44E-4084-460E-9FF2-EF21DCDDAB2F}" presName="Name0" presStyleCnt="0">
        <dgm:presLayoutVars>
          <dgm:dir/>
          <dgm:resizeHandles val="exact"/>
        </dgm:presLayoutVars>
      </dgm:prSet>
      <dgm:spPr/>
    </dgm:pt>
    <dgm:pt modelId="{3169B1B5-F575-4434-9590-15B462AD6975}" type="pres">
      <dgm:prSet presAssocID="{FE171093-BAD2-4471-BF33-03E00AFD9CB1}" presName="node" presStyleLbl="node1" presStyleIdx="0" presStyleCnt="3">
        <dgm:presLayoutVars>
          <dgm:bulletEnabled val="1"/>
        </dgm:presLayoutVars>
      </dgm:prSet>
      <dgm:spPr/>
    </dgm:pt>
    <dgm:pt modelId="{DB3A0E1E-C887-45AE-9D2F-67F578E90F92}" type="pres">
      <dgm:prSet presAssocID="{BC2F7656-0E0D-45E5-A1F2-8F0E093A14FB}" presName="sibTrans" presStyleCnt="0"/>
      <dgm:spPr/>
    </dgm:pt>
    <dgm:pt modelId="{2A78689C-C105-46FB-8B75-6A88D784DE83}" type="pres">
      <dgm:prSet presAssocID="{35472ECF-B1E6-4C60-B9F9-9BD8710589D5}" presName="node" presStyleLbl="node1" presStyleIdx="1" presStyleCnt="3">
        <dgm:presLayoutVars>
          <dgm:bulletEnabled val="1"/>
        </dgm:presLayoutVars>
      </dgm:prSet>
      <dgm:spPr/>
    </dgm:pt>
    <dgm:pt modelId="{37C8CAB6-DF00-43E8-B7B0-D4CC911D0C88}" type="pres">
      <dgm:prSet presAssocID="{7A6A3959-DC8E-444C-B748-8A3EB54AD7F3}" presName="sibTrans" presStyleCnt="0"/>
      <dgm:spPr/>
    </dgm:pt>
    <dgm:pt modelId="{40844540-905F-4D55-9622-1A931B87B0D9}" type="pres">
      <dgm:prSet presAssocID="{C2EDE29E-2B5E-49E0-B359-DD5F8B40209D}" presName="node" presStyleLbl="node1" presStyleIdx="2" presStyleCnt="3">
        <dgm:presLayoutVars>
          <dgm:bulletEnabled val="1"/>
        </dgm:presLayoutVars>
      </dgm:prSet>
      <dgm:spPr/>
    </dgm:pt>
  </dgm:ptLst>
  <dgm:cxnLst>
    <dgm:cxn modelId="{6BB0AB6B-2E6F-45C2-B87E-C07353373407}" srcId="{DB52C44E-4084-460E-9FF2-EF21DCDDAB2F}" destId="{FE171093-BAD2-4471-BF33-03E00AFD9CB1}" srcOrd="0" destOrd="0" parTransId="{968D089E-26E1-4637-BE6B-E20B491F8E5A}" sibTransId="{BC2F7656-0E0D-45E5-A1F2-8F0E093A14FB}"/>
    <dgm:cxn modelId="{C7C08F7F-C8E1-0742-AFBC-7D3109B1DF7D}" type="presOf" srcId="{047CFF04-B17F-401E-A91F-39D3A48CD245}" destId="{2A78689C-C105-46FB-8B75-6A88D784DE83}" srcOrd="0" destOrd="1" presId="urn:microsoft.com/office/officeart/2005/8/layout/hList6"/>
    <dgm:cxn modelId="{56793B49-80A8-524D-BC27-624FCCDB3182}" type="presOf" srcId="{FA15884E-0780-4F3E-9EC6-25CB1118F878}" destId="{2A78689C-C105-46FB-8B75-6A88D784DE83}" srcOrd="0" destOrd="3" presId="urn:microsoft.com/office/officeart/2005/8/layout/hList6"/>
    <dgm:cxn modelId="{44FB6940-C90E-1D42-BFDE-F16230FCC4C0}" type="presOf" srcId="{C2EDE29E-2B5E-49E0-B359-DD5F8B40209D}" destId="{40844540-905F-4D55-9622-1A931B87B0D9}" srcOrd="0" destOrd="0" presId="urn:microsoft.com/office/officeart/2005/8/layout/hList6"/>
    <dgm:cxn modelId="{45621C0F-D2AD-5847-95AA-59ED987C5AC5}" type="presOf" srcId="{FE171093-BAD2-4471-BF33-03E00AFD9CB1}" destId="{3169B1B5-F575-4434-9590-15B462AD6975}" srcOrd="0" destOrd="0" presId="urn:microsoft.com/office/officeart/2005/8/layout/hList6"/>
    <dgm:cxn modelId="{0A780E73-28E5-4145-8447-5FCE6939E62F}" srcId="{35472ECF-B1E6-4C60-B9F9-9BD8710589D5}" destId="{B5BBA70F-CFD5-4178-83D6-3058E5DE76B0}" srcOrd="1" destOrd="0" parTransId="{FB4836BC-67B8-4CD0-891A-A0D9B80FE0F5}" sibTransId="{5CA50B13-D392-48F3-BF53-F3EB41E9F14A}"/>
    <dgm:cxn modelId="{FB4143B5-42B3-4B92-8143-3FF26B31E2B0}" srcId="{FE171093-BAD2-4471-BF33-03E00AFD9CB1}" destId="{9FC2A922-32FC-4ABA-9B8E-2D01A1B8D16C}" srcOrd="1" destOrd="0" parTransId="{D6FF1711-1F81-45AB-8AEE-948A73776E6B}" sibTransId="{7E8690A4-FAA5-45C4-A557-249389319CED}"/>
    <dgm:cxn modelId="{4025AC7F-9910-D741-9D01-83C479D1BA71}" type="presOf" srcId="{35472ECF-B1E6-4C60-B9F9-9BD8710589D5}" destId="{2A78689C-C105-46FB-8B75-6A88D784DE83}" srcOrd="0" destOrd="0" presId="urn:microsoft.com/office/officeart/2005/8/layout/hList6"/>
    <dgm:cxn modelId="{5138DA44-69F4-C64A-BE6E-D08F09D4AB0F}" type="presOf" srcId="{9FC2A922-32FC-4ABA-9B8E-2D01A1B8D16C}" destId="{3169B1B5-F575-4434-9590-15B462AD6975}" srcOrd="0" destOrd="2" presId="urn:microsoft.com/office/officeart/2005/8/layout/hList6"/>
    <dgm:cxn modelId="{0CA79D45-E356-4231-9769-9C3583ED03E4}" srcId="{35472ECF-B1E6-4C60-B9F9-9BD8710589D5}" destId="{FA15884E-0780-4F3E-9EC6-25CB1118F878}" srcOrd="2" destOrd="0" parTransId="{8CDDF588-FC3D-41DB-8E61-F552AD4FB485}" sibTransId="{AB54C637-F305-49A8-82FC-48BDEFA42386}"/>
    <dgm:cxn modelId="{87F1FAAA-9211-4C97-ACCD-790BEE9916D6}" srcId="{DB52C44E-4084-460E-9FF2-EF21DCDDAB2F}" destId="{35472ECF-B1E6-4C60-B9F9-9BD8710589D5}" srcOrd="1" destOrd="0" parTransId="{DB4A40EC-16A6-4A84-8C38-98FD350604F1}" sibTransId="{7A6A3959-DC8E-444C-B748-8A3EB54AD7F3}"/>
    <dgm:cxn modelId="{75FE0B37-85AF-3743-A819-AFF43115DFC2}" type="presOf" srcId="{51DBA594-7D03-429F-87E1-24A57CFD4EB4}" destId="{40844540-905F-4D55-9622-1A931B87B0D9}" srcOrd="0" destOrd="2" presId="urn:microsoft.com/office/officeart/2005/8/layout/hList6"/>
    <dgm:cxn modelId="{BAC9533E-EFED-4D18-B015-A42477299F90}" srcId="{35472ECF-B1E6-4C60-B9F9-9BD8710589D5}" destId="{047CFF04-B17F-401E-A91F-39D3A48CD245}" srcOrd="0" destOrd="0" parTransId="{1DFC1232-B5A6-49ED-AE6F-B45E9A5D599B}" sibTransId="{E7BE1075-9B43-4459-8BAE-6957112028C8}"/>
    <dgm:cxn modelId="{DB558725-2577-964B-93E0-C03084A9471D}" type="presOf" srcId="{0A94DA83-5205-46D8-B824-37A358E7F632}" destId="{40844540-905F-4D55-9622-1A931B87B0D9}" srcOrd="0" destOrd="1" presId="urn:microsoft.com/office/officeart/2005/8/layout/hList6"/>
    <dgm:cxn modelId="{FA180E1D-FF95-4359-8F4E-670788311A36}" srcId="{C2EDE29E-2B5E-49E0-B359-DD5F8B40209D}" destId="{51DBA594-7D03-429F-87E1-24A57CFD4EB4}" srcOrd="1" destOrd="0" parTransId="{223F9C20-82BD-4A91-95E3-CF1E1349A2FA}" sibTransId="{12ECACEC-A92C-47CF-9E22-71C402A316C2}"/>
    <dgm:cxn modelId="{42A1609A-8DE2-48A7-B61F-ECE53F7326C0}" srcId="{DB52C44E-4084-460E-9FF2-EF21DCDDAB2F}" destId="{C2EDE29E-2B5E-49E0-B359-DD5F8B40209D}" srcOrd="2" destOrd="0" parTransId="{5ABB541E-FE78-48AD-929C-5A9F5D791F36}" sibTransId="{0B9D7704-5AF0-4313-BC5F-8B0059AE6A92}"/>
    <dgm:cxn modelId="{D438649F-09BC-604B-A118-D432F6DD68DE}" type="presOf" srcId="{B5BBA70F-CFD5-4178-83D6-3058E5DE76B0}" destId="{2A78689C-C105-46FB-8B75-6A88D784DE83}" srcOrd="0" destOrd="2" presId="urn:microsoft.com/office/officeart/2005/8/layout/hList6"/>
    <dgm:cxn modelId="{5B4D5110-0BE2-4E3A-814A-C5B58EE4EF31}" srcId="{FE171093-BAD2-4471-BF33-03E00AFD9CB1}" destId="{A8C98EF3-1EA8-4367-B4A6-C5ADBDD417CA}" srcOrd="0" destOrd="0" parTransId="{FA854A60-1341-43DE-8237-690C217C4D5E}" sibTransId="{DC01CDA4-4240-4FA8-9121-12A8EFAA2489}"/>
    <dgm:cxn modelId="{5C8F5FDA-393D-844F-AE84-DBC93FA91E6D}" type="presOf" srcId="{A8C98EF3-1EA8-4367-B4A6-C5ADBDD417CA}" destId="{3169B1B5-F575-4434-9590-15B462AD6975}" srcOrd="0" destOrd="1" presId="urn:microsoft.com/office/officeart/2005/8/layout/hList6"/>
    <dgm:cxn modelId="{EB7E1EB6-6438-4A1D-A407-05A51ED45475}" srcId="{C2EDE29E-2B5E-49E0-B359-DD5F8B40209D}" destId="{0A94DA83-5205-46D8-B824-37A358E7F632}" srcOrd="0" destOrd="0" parTransId="{74028CB7-0065-41BA-9564-178141C8469E}" sibTransId="{DB10523B-3F2E-4901-AC71-9F24B7FE5E69}"/>
    <dgm:cxn modelId="{0AAF4A55-DD6A-D44B-9EF7-034E93D2AF5D}" type="presOf" srcId="{DB52C44E-4084-460E-9FF2-EF21DCDDAB2F}" destId="{E1584DFD-592D-4949-8018-DD693975086D}" srcOrd="0" destOrd="0" presId="urn:microsoft.com/office/officeart/2005/8/layout/hList6"/>
    <dgm:cxn modelId="{C8D7B188-926F-0F47-A0C0-7F7BDD628115}" type="presParOf" srcId="{E1584DFD-592D-4949-8018-DD693975086D}" destId="{3169B1B5-F575-4434-9590-15B462AD6975}" srcOrd="0" destOrd="0" presId="urn:microsoft.com/office/officeart/2005/8/layout/hList6"/>
    <dgm:cxn modelId="{9C10C5B3-E964-0143-9380-1C14757EE297}" type="presParOf" srcId="{E1584DFD-592D-4949-8018-DD693975086D}" destId="{DB3A0E1E-C887-45AE-9D2F-67F578E90F92}" srcOrd="1" destOrd="0" presId="urn:microsoft.com/office/officeart/2005/8/layout/hList6"/>
    <dgm:cxn modelId="{439F8E41-79B2-7B44-946E-260275153B65}" type="presParOf" srcId="{E1584DFD-592D-4949-8018-DD693975086D}" destId="{2A78689C-C105-46FB-8B75-6A88D784DE83}" srcOrd="2" destOrd="0" presId="urn:microsoft.com/office/officeart/2005/8/layout/hList6"/>
    <dgm:cxn modelId="{5F7F0025-8216-304C-9015-BA7E6F718A67}" type="presParOf" srcId="{E1584DFD-592D-4949-8018-DD693975086D}" destId="{37C8CAB6-DF00-43E8-B7B0-D4CC911D0C88}" srcOrd="3" destOrd="0" presId="urn:microsoft.com/office/officeart/2005/8/layout/hList6"/>
    <dgm:cxn modelId="{A967638B-F738-5648-9379-AFDEAB5F305E}" type="presParOf" srcId="{E1584DFD-592D-4949-8018-DD693975086D}" destId="{40844540-905F-4D55-9622-1A931B87B0D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2C44E-4084-460E-9FF2-EF21DCDDAB2F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05E49FF-5C5D-45F7-B206-E3971852271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Where is your data?</a:t>
          </a:r>
          <a:endParaRPr lang="en-US">
            <a:solidFill>
              <a:schemeClr val="tx1"/>
            </a:solidFill>
          </a:endParaRPr>
        </a:p>
      </dgm:t>
    </dgm:pt>
    <dgm:pt modelId="{8681F54B-46F1-41E1-BC9F-E27BFBD81C98}" type="parTrans" cxnId="{B6DF6F32-D158-4C32-817E-24A303928E88}">
      <dgm:prSet/>
      <dgm:spPr/>
      <dgm:t>
        <a:bodyPr/>
        <a:lstStyle/>
        <a:p>
          <a:endParaRPr lang="en-US"/>
        </a:p>
      </dgm:t>
    </dgm:pt>
    <dgm:pt modelId="{255BE040-6667-4BAB-B845-ED221B5DBEEB}" type="sibTrans" cxnId="{B6DF6F32-D158-4C32-817E-24A303928E88}">
      <dgm:prSet/>
      <dgm:spPr/>
      <dgm:t>
        <a:bodyPr/>
        <a:lstStyle/>
        <a:p>
          <a:endParaRPr lang="en-US"/>
        </a:p>
      </dgm:t>
    </dgm:pt>
    <dgm:pt modelId="{63359FC1-69A8-4FC7-B046-054D3EEFFE2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Cloud</a:t>
          </a:r>
        </a:p>
      </dgm:t>
    </dgm:pt>
    <dgm:pt modelId="{A4EC84DF-7B1C-4CEA-8A03-055CECD45AC6}" type="parTrans" cxnId="{3BCB757F-E61B-43F0-931F-8AD3248917A0}">
      <dgm:prSet/>
      <dgm:spPr/>
      <dgm:t>
        <a:bodyPr/>
        <a:lstStyle/>
        <a:p>
          <a:endParaRPr lang="en-US"/>
        </a:p>
      </dgm:t>
    </dgm:pt>
    <dgm:pt modelId="{D980E07D-BCBE-47F7-BFAB-C6237507F292}" type="sibTrans" cxnId="{3BCB757F-E61B-43F0-931F-8AD3248917A0}">
      <dgm:prSet/>
      <dgm:spPr/>
      <dgm:t>
        <a:bodyPr/>
        <a:lstStyle/>
        <a:p>
          <a:endParaRPr lang="en-US"/>
        </a:p>
      </dgm:t>
    </dgm:pt>
    <dgm:pt modelId="{60C0E82E-99A8-4718-97B7-E8535AC4D8C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On-premises</a:t>
          </a:r>
        </a:p>
      </dgm:t>
    </dgm:pt>
    <dgm:pt modelId="{36F525B4-9BD3-40D8-9151-2F846626109F}" type="parTrans" cxnId="{FCE85115-7266-471F-8C02-F3017A3917AC}">
      <dgm:prSet/>
      <dgm:spPr/>
      <dgm:t>
        <a:bodyPr/>
        <a:lstStyle/>
        <a:p>
          <a:endParaRPr lang="en-US"/>
        </a:p>
      </dgm:t>
    </dgm:pt>
    <dgm:pt modelId="{1784DC4D-F937-4CBB-B259-7FE4618BC80F}" type="sibTrans" cxnId="{FCE85115-7266-471F-8C02-F3017A3917AC}">
      <dgm:prSet/>
      <dgm:spPr/>
      <dgm:t>
        <a:bodyPr/>
        <a:lstStyle/>
        <a:p>
          <a:endParaRPr lang="en-US"/>
        </a:p>
      </dgm:t>
    </dgm:pt>
    <dgm:pt modelId="{952C4DB1-4E36-4884-B913-1BAA69799E43}">
      <dgm:prSet/>
      <dgm:spPr>
        <a:solidFill>
          <a:schemeClr val="accent2"/>
        </a:solidFill>
      </dgm:spPr>
      <dgm:t>
        <a:bodyPr/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How do  you connect? </a:t>
          </a:r>
        </a:p>
      </dgm:t>
    </dgm:pt>
    <dgm:pt modelId="{4DF01545-2506-44FD-A3C6-F04D0575C198}" type="parTrans" cxnId="{C9183715-B8AF-4131-9A38-C49FB6827C4A}">
      <dgm:prSet/>
      <dgm:spPr/>
      <dgm:t>
        <a:bodyPr/>
        <a:lstStyle/>
        <a:p>
          <a:endParaRPr lang="en-US"/>
        </a:p>
      </dgm:t>
    </dgm:pt>
    <dgm:pt modelId="{DA9DAA38-68CF-450A-AC77-02AAD0D0D491}" type="sibTrans" cxnId="{C9183715-B8AF-4131-9A38-C49FB6827C4A}">
      <dgm:prSet/>
      <dgm:spPr/>
      <dgm:t>
        <a:bodyPr/>
        <a:lstStyle/>
        <a:p>
          <a:endParaRPr lang="en-US"/>
        </a:p>
      </dgm:t>
    </dgm:pt>
    <dgm:pt modelId="{61E60017-B51E-4197-B98E-9B53E21EA34A}">
      <dgm:prSet/>
      <dgm:spPr>
        <a:solidFill>
          <a:schemeClr val="accent2"/>
        </a:solidFill>
      </dgm:spPr>
      <dgm:t>
        <a:bodyPr/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/>
            <a:t>Import data</a:t>
          </a:r>
        </a:p>
      </dgm:t>
    </dgm:pt>
    <dgm:pt modelId="{E2524211-0613-473A-AF0F-454C2E4C8B59}" type="parTrans" cxnId="{77B43AE6-8DB5-4845-AA21-749414DD480F}">
      <dgm:prSet/>
      <dgm:spPr/>
      <dgm:t>
        <a:bodyPr/>
        <a:lstStyle/>
        <a:p>
          <a:endParaRPr lang="en-US"/>
        </a:p>
      </dgm:t>
    </dgm:pt>
    <dgm:pt modelId="{859445CA-A3EC-4EC6-A82C-9E85BF2E0E10}" type="sibTrans" cxnId="{77B43AE6-8DB5-4845-AA21-749414DD480F}">
      <dgm:prSet/>
      <dgm:spPr/>
      <dgm:t>
        <a:bodyPr/>
        <a:lstStyle/>
        <a:p>
          <a:endParaRPr lang="en-US"/>
        </a:p>
      </dgm:t>
    </dgm:pt>
    <dgm:pt modelId="{D99994DD-F075-4828-BD00-4E94AF35FF89}">
      <dgm:prSet/>
      <dgm:spPr>
        <a:solidFill>
          <a:schemeClr val="accent2"/>
        </a:solidFill>
      </dgm:spPr>
      <dgm:t>
        <a:bodyPr/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/>
            <a:t>Direct Query</a:t>
          </a:r>
        </a:p>
      </dgm:t>
    </dgm:pt>
    <dgm:pt modelId="{78F1BBBE-49AB-4E04-92DF-BF5D22003556}" type="parTrans" cxnId="{6ECE5BA9-DBBE-43DE-9387-1722CCBF8123}">
      <dgm:prSet/>
      <dgm:spPr/>
      <dgm:t>
        <a:bodyPr/>
        <a:lstStyle/>
        <a:p>
          <a:endParaRPr lang="en-US"/>
        </a:p>
      </dgm:t>
    </dgm:pt>
    <dgm:pt modelId="{B3D72DD3-997C-41D2-A6FF-3E3FFCBC774B}" type="sibTrans" cxnId="{6ECE5BA9-DBBE-43DE-9387-1722CCBF8123}">
      <dgm:prSet/>
      <dgm:spPr/>
      <dgm:t>
        <a:bodyPr/>
        <a:lstStyle/>
        <a:p>
          <a:endParaRPr lang="en-US"/>
        </a:p>
      </dgm:t>
    </dgm:pt>
    <dgm:pt modelId="{B190D1AB-955F-4079-B001-95B2424F2629}">
      <dgm:prSet/>
      <dgm:spPr>
        <a:solidFill>
          <a:schemeClr val="accent2"/>
        </a:solidFill>
      </dgm:spPr>
      <dgm:t>
        <a:bodyPr/>
        <a:lstStyle/>
        <a:p>
          <a:pPr marL="285750" marR="0" lvl="1" indent="-285750" algn="l" defTabSz="1244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0961D8FA-FFCE-45A3-BBC4-0A7A0BF188E7}" type="parTrans" cxnId="{65F469CA-F0F6-4A6F-9FB3-4FA084C720C1}">
      <dgm:prSet/>
      <dgm:spPr/>
      <dgm:t>
        <a:bodyPr/>
        <a:lstStyle/>
        <a:p>
          <a:endParaRPr lang="en-US"/>
        </a:p>
      </dgm:t>
    </dgm:pt>
    <dgm:pt modelId="{FACA8497-7C00-4DC3-933F-6A1C8C3236C2}" type="sibTrans" cxnId="{65F469CA-F0F6-4A6F-9FB3-4FA084C720C1}">
      <dgm:prSet/>
      <dgm:spPr/>
      <dgm:t>
        <a:bodyPr/>
        <a:lstStyle/>
        <a:p>
          <a:endParaRPr lang="en-US"/>
        </a:p>
      </dgm:t>
    </dgm:pt>
    <dgm:pt modelId="{5BF851BB-A3C7-49E5-8AB7-A6462E3B110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How do you refresh?</a:t>
          </a:r>
        </a:p>
      </dgm:t>
    </dgm:pt>
    <dgm:pt modelId="{43470318-C1D3-4200-88A6-0F82385F65E3}" type="parTrans" cxnId="{0EB03664-ABB0-4F31-9A27-42258B65CE73}">
      <dgm:prSet/>
      <dgm:spPr/>
      <dgm:t>
        <a:bodyPr/>
        <a:lstStyle/>
        <a:p>
          <a:endParaRPr lang="en-US"/>
        </a:p>
      </dgm:t>
    </dgm:pt>
    <dgm:pt modelId="{9A6D8AAD-0A7F-4B08-8D1B-CEFC82086ECB}" type="sibTrans" cxnId="{0EB03664-ABB0-4F31-9A27-42258B65CE73}">
      <dgm:prSet/>
      <dgm:spPr/>
      <dgm:t>
        <a:bodyPr/>
        <a:lstStyle/>
        <a:p>
          <a:endParaRPr lang="en-US"/>
        </a:p>
      </dgm:t>
    </dgm:pt>
    <dgm:pt modelId="{96CE2EAF-4F3C-43DD-9E15-4F8A647748F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Personal Gateway</a:t>
          </a:r>
        </a:p>
      </dgm:t>
    </dgm:pt>
    <dgm:pt modelId="{4E44E26E-87EE-425C-88B4-0DED247EA040}" type="parTrans" cxnId="{BB9F3D1E-2027-4F8A-9CDC-B4B7825D4FC1}">
      <dgm:prSet/>
      <dgm:spPr/>
      <dgm:t>
        <a:bodyPr/>
        <a:lstStyle/>
        <a:p>
          <a:endParaRPr lang="en-US"/>
        </a:p>
      </dgm:t>
    </dgm:pt>
    <dgm:pt modelId="{E2A9B753-CE17-4492-9863-58C3CB882D3F}" type="sibTrans" cxnId="{BB9F3D1E-2027-4F8A-9CDC-B4B7825D4FC1}">
      <dgm:prSet/>
      <dgm:spPr/>
      <dgm:t>
        <a:bodyPr/>
        <a:lstStyle/>
        <a:p>
          <a:endParaRPr lang="en-US"/>
        </a:p>
      </dgm:t>
    </dgm:pt>
    <dgm:pt modelId="{146E2703-7578-40E3-96C8-CF999E95046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On-premises data gateway</a:t>
          </a:r>
        </a:p>
      </dgm:t>
    </dgm:pt>
    <dgm:pt modelId="{024E2FC1-C232-4A64-BEDA-D4A19C614DBC}" type="parTrans" cxnId="{AFA15EB8-28D3-4249-B317-9EA81EBA89DE}">
      <dgm:prSet/>
      <dgm:spPr/>
      <dgm:t>
        <a:bodyPr/>
        <a:lstStyle/>
        <a:p>
          <a:endParaRPr lang="en-US"/>
        </a:p>
      </dgm:t>
    </dgm:pt>
    <dgm:pt modelId="{56F8CED1-2A3B-48DE-9281-06D1D94F9E77}" type="sibTrans" cxnId="{AFA15EB8-28D3-4249-B317-9EA81EBA89DE}">
      <dgm:prSet/>
      <dgm:spPr/>
      <dgm:t>
        <a:bodyPr/>
        <a:lstStyle/>
        <a:p>
          <a:endParaRPr lang="en-US"/>
        </a:p>
      </dgm:t>
    </dgm:pt>
    <dgm:pt modelId="{E1584DFD-592D-4949-8018-DD693975086D}" type="pres">
      <dgm:prSet presAssocID="{DB52C44E-4084-460E-9FF2-EF21DCDDAB2F}" presName="Name0" presStyleCnt="0">
        <dgm:presLayoutVars>
          <dgm:dir/>
          <dgm:resizeHandles val="exact"/>
        </dgm:presLayoutVars>
      </dgm:prSet>
      <dgm:spPr/>
    </dgm:pt>
    <dgm:pt modelId="{23BC23C0-2CCC-4E4F-B2E8-23A6EE307C94}" type="pres">
      <dgm:prSet presAssocID="{E05E49FF-5C5D-45F7-B206-E39718522710}" presName="node" presStyleLbl="node1" presStyleIdx="0" presStyleCnt="3">
        <dgm:presLayoutVars>
          <dgm:bulletEnabled val="1"/>
        </dgm:presLayoutVars>
      </dgm:prSet>
      <dgm:spPr/>
    </dgm:pt>
    <dgm:pt modelId="{F41DEC86-797D-4559-9664-5A2B4A52D92C}" type="pres">
      <dgm:prSet presAssocID="{255BE040-6667-4BAB-B845-ED221B5DBEEB}" presName="sibTrans" presStyleCnt="0"/>
      <dgm:spPr/>
    </dgm:pt>
    <dgm:pt modelId="{04EBD2DC-B46F-4214-A81D-7971C74C29D7}" type="pres">
      <dgm:prSet presAssocID="{952C4DB1-4E36-4884-B913-1BAA69799E43}" presName="node" presStyleLbl="node1" presStyleIdx="1" presStyleCnt="3" custLinFactNeighborY="-5200">
        <dgm:presLayoutVars>
          <dgm:bulletEnabled val="1"/>
        </dgm:presLayoutVars>
      </dgm:prSet>
      <dgm:spPr/>
    </dgm:pt>
    <dgm:pt modelId="{0B326346-AE3A-4DDE-A6CC-D6313C1D7C2D}" type="pres">
      <dgm:prSet presAssocID="{DA9DAA38-68CF-450A-AC77-02AAD0D0D491}" presName="sibTrans" presStyleCnt="0"/>
      <dgm:spPr/>
    </dgm:pt>
    <dgm:pt modelId="{64C1203B-76D4-4AEB-9FDF-E4900EC07D91}" type="pres">
      <dgm:prSet presAssocID="{5BF851BB-A3C7-49E5-8AB7-A6462E3B1106}" presName="node" presStyleLbl="node1" presStyleIdx="2" presStyleCnt="3">
        <dgm:presLayoutVars>
          <dgm:bulletEnabled val="1"/>
        </dgm:presLayoutVars>
      </dgm:prSet>
      <dgm:spPr/>
    </dgm:pt>
  </dgm:ptLst>
  <dgm:cxnLst>
    <dgm:cxn modelId="{30972299-28BD-0642-BE67-51F6D6C86202}" type="presOf" srcId="{B190D1AB-955F-4079-B001-95B2424F2629}" destId="{04EBD2DC-B46F-4214-A81D-7971C74C29D7}" srcOrd="0" destOrd="3" presId="urn:microsoft.com/office/officeart/2005/8/layout/hList6"/>
    <dgm:cxn modelId="{77B43AE6-8DB5-4845-AA21-749414DD480F}" srcId="{952C4DB1-4E36-4884-B913-1BAA69799E43}" destId="{61E60017-B51E-4197-B98E-9B53E21EA34A}" srcOrd="0" destOrd="0" parTransId="{E2524211-0613-473A-AF0F-454C2E4C8B59}" sibTransId="{859445CA-A3EC-4EC6-A82C-9E85BF2E0E10}"/>
    <dgm:cxn modelId="{D8204CAC-08F5-8B43-A049-FCAC5F366D5D}" type="presOf" srcId="{63359FC1-69A8-4FC7-B046-054D3EEFFE20}" destId="{23BC23C0-2CCC-4E4F-B2E8-23A6EE307C94}" srcOrd="0" destOrd="1" presId="urn:microsoft.com/office/officeart/2005/8/layout/hList6"/>
    <dgm:cxn modelId="{AFA15EB8-28D3-4249-B317-9EA81EBA89DE}" srcId="{5BF851BB-A3C7-49E5-8AB7-A6462E3B1106}" destId="{146E2703-7578-40E3-96C8-CF999E95046C}" srcOrd="1" destOrd="0" parTransId="{024E2FC1-C232-4A64-BEDA-D4A19C614DBC}" sibTransId="{56F8CED1-2A3B-48DE-9281-06D1D94F9E77}"/>
    <dgm:cxn modelId="{FF1EFD77-AC1F-4147-A20C-01F1020AF71F}" type="presOf" srcId="{146E2703-7578-40E3-96C8-CF999E95046C}" destId="{64C1203B-76D4-4AEB-9FDF-E4900EC07D91}" srcOrd="0" destOrd="2" presId="urn:microsoft.com/office/officeart/2005/8/layout/hList6"/>
    <dgm:cxn modelId="{0153D41D-171B-6948-A3C4-C6F9EC358122}" type="presOf" srcId="{61E60017-B51E-4197-B98E-9B53E21EA34A}" destId="{04EBD2DC-B46F-4214-A81D-7971C74C29D7}" srcOrd="0" destOrd="1" presId="urn:microsoft.com/office/officeart/2005/8/layout/hList6"/>
    <dgm:cxn modelId="{FF86ED90-C291-7F43-A1E6-657B04352DDF}" type="presOf" srcId="{D99994DD-F075-4828-BD00-4E94AF35FF89}" destId="{04EBD2DC-B46F-4214-A81D-7971C74C29D7}" srcOrd="0" destOrd="2" presId="urn:microsoft.com/office/officeart/2005/8/layout/hList6"/>
    <dgm:cxn modelId="{B4C1FFF9-9771-1E40-A1DF-0FA3AFE76663}" type="presOf" srcId="{60C0E82E-99A8-4718-97B7-E8535AC4D8C5}" destId="{23BC23C0-2CCC-4E4F-B2E8-23A6EE307C94}" srcOrd="0" destOrd="2" presId="urn:microsoft.com/office/officeart/2005/8/layout/hList6"/>
    <dgm:cxn modelId="{902A8595-20B1-2748-A65C-E00D986A0EA7}" type="presOf" srcId="{96CE2EAF-4F3C-43DD-9E15-4F8A647748F3}" destId="{64C1203B-76D4-4AEB-9FDF-E4900EC07D91}" srcOrd="0" destOrd="1" presId="urn:microsoft.com/office/officeart/2005/8/layout/hList6"/>
    <dgm:cxn modelId="{6ECE5BA9-DBBE-43DE-9387-1722CCBF8123}" srcId="{952C4DB1-4E36-4884-B913-1BAA69799E43}" destId="{D99994DD-F075-4828-BD00-4E94AF35FF89}" srcOrd="1" destOrd="0" parTransId="{78F1BBBE-49AB-4E04-92DF-BF5D22003556}" sibTransId="{B3D72DD3-997C-41D2-A6FF-3E3FFCBC774B}"/>
    <dgm:cxn modelId="{FCE85115-7266-471F-8C02-F3017A3917AC}" srcId="{E05E49FF-5C5D-45F7-B206-E39718522710}" destId="{60C0E82E-99A8-4718-97B7-E8535AC4D8C5}" srcOrd="1" destOrd="0" parTransId="{36F525B4-9BD3-40D8-9151-2F846626109F}" sibTransId="{1784DC4D-F937-4CBB-B259-7FE4618BC80F}"/>
    <dgm:cxn modelId="{3BCB757F-E61B-43F0-931F-8AD3248917A0}" srcId="{E05E49FF-5C5D-45F7-B206-E39718522710}" destId="{63359FC1-69A8-4FC7-B046-054D3EEFFE20}" srcOrd="0" destOrd="0" parTransId="{A4EC84DF-7B1C-4CEA-8A03-055CECD45AC6}" sibTransId="{D980E07D-BCBE-47F7-BFAB-C6237507F292}"/>
    <dgm:cxn modelId="{196587AE-8FE2-DC45-871D-DEF0E96B294E}" type="presOf" srcId="{5BF851BB-A3C7-49E5-8AB7-A6462E3B1106}" destId="{64C1203B-76D4-4AEB-9FDF-E4900EC07D91}" srcOrd="0" destOrd="0" presId="urn:microsoft.com/office/officeart/2005/8/layout/hList6"/>
    <dgm:cxn modelId="{BDF199BE-A7E4-094E-AE53-38EB71B023E5}" type="presOf" srcId="{DB52C44E-4084-460E-9FF2-EF21DCDDAB2F}" destId="{E1584DFD-592D-4949-8018-DD693975086D}" srcOrd="0" destOrd="0" presId="urn:microsoft.com/office/officeart/2005/8/layout/hList6"/>
    <dgm:cxn modelId="{2C475153-D8CE-004C-9366-2D38F8F09C0C}" type="presOf" srcId="{E05E49FF-5C5D-45F7-B206-E39718522710}" destId="{23BC23C0-2CCC-4E4F-B2E8-23A6EE307C94}" srcOrd="0" destOrd="0" presId="urn:microsoft.com/office/officeart/2005/8/layout/hList6"/>
    <dgm:cxn modelId="{0EB03664-ABB0-4F31-9A27-42258B65CE73}" srcId="{DB52C44E-4084-460E-9FF2-EF21DCDDAB2F}" destId="{5BF851BB-A3C7-49E5-8AB7-A6462E3B1106}" srcOrd="2" destOrd="0" parTransId="{43470318-C1D3-4200-88A6-0F82385F65E3}" sibTransId="{9A6D8AAD-0A7F-4B08-8D1B-CEFC82086ECB}"/>
    <dgm:cxn modelId="{65F469CA-F0F6-4A6F-9FB3-4FA084C720C1}" srcId="{952C4DB1-4E36-4884-B913-1BAA69799E43}" destId="{B190D1AB-955F-4079-B001-95B2424F2629}" srcOrd="2" destOrd="0" parTransId="{0961D8FA-FFCE-45A3-BBC4-0A7A0BF188E7}" sibTransId="{FACA8497-7C00-4DC3-933F-6A1C8C3236C2}"/>
    <dgm:cxn modelId="{C9183715-B8AF-4131-9A38-C49FB6827C4A}" srcId="{DB52C44E-4084-460E-9FF2-EF21DCDDAB2F}" destId="{952C4DB1-4E36-4884-B913-1BAA69799E43}" srcOrd="1" destOrd="0" parTransId="{4DF01545-2506-44FD-A3C6-F04D0575C198}" sibTransId="{DA9DAA38-68CF-450A-AC77-02AAD0D0D491}"/>
    <dgm:cxn modelId="{46997502-B3AE-594F-98DF-BA23805DAB7B}" type="presOf" srcId="{952C4DB1-4E36-4884-B913-1BAA69799E43}" destId="{04EBD2DC-B46F-4214-A81D-7971C74C29D7}" srcOrd="0" destOrd="0" presId="urn:microsoft.com/office/officeart/2005/8/layout/hList6"/>
    <dgm:cxn modelId="{BB9F3D1E-2027-4F8A-9CDC-B4B7825D4FC1}" srcId="{5BF851BB-A3C7-49E5-8AB7-A6462E3B1106}" destId="{96CE2EAF-4F3C-43DD-9E15-4F8A647748F3}" srcOrd="0" destOrd="0" parTransId="{4E44E26E-87EE-425C-88B4-0DED247EA040}" sibTransId="{E2A9B753-CE17-4492-9863-58C3CB882D3F}"/>
    <dgm:cxn modelId="{B6DF6F32-D158-4C32-817E-24A303928E88}" srcId="{DB52C44E-4084-460E-9FF2-EF21DCDDAB2F}" destId="{E05E49FF-5C5D-45F7-B206-E39718522710}" srcOrd="0" destOrd="0" parTransId="{8681F54B-46F1-41E1-BC9F-E27BFBD81C98}" sibTransId="{255BE040-6667-4BAB-B845-ED221B5DBEEB}"/>
    <dgm:cxn modelId="{9367A946-C57E-9C46-82FB-A11AF720B5F3}" type="presParOf" srcId="{E1584DFD-592D-4949-8018-DD693975086D}" destId="{23BC23C0-2CCC-4E4F-B2E8-23A6EE307C94}" srcOrd="0" destOrd="0" presId="urn:microsoft.com/office/officeart/2005/8/layout/hList6"/>
    <dgm:cxn modelId="{0D371460-6684-9648-9F35-0951B178E57C}" type="presParOf" srcId="{E1584DFD-592D-4949-8018-DD693975086D}" destId="{F41DEC86-797D-4559-9664-5A2B4A52D92C}" srcOrd="1" destOrd="0" presId="urn:microsoft.com/office/officeart/2005/8/layout/hList6"/>
    <dgm:cxn modelId="{AFC3B5CC-F217-7441-B589-A9DB1AF99B43}" type="presParOf" srcId="{E1584DFD-592D-4949-8018-DD693975086D}" destId="{04EBD2DC-B46F-4214-A81D-7971C74C29D7}" srcOrd="2" destOrd="0" presId="urn:microsoft.com/office/officeart/2005/8/layout/hList6"/>
    <dgm:cxn modelId="{55322136-8AED-3C48-9383-2239175E874B}" type="presParOf" srcId="{E1584DFD-592D-4949-8018-DD693975086D}" destId="{0B326346-AE3A-4DDE-A6CC-D6313C1D7C2D}" srcOrd="3" destOrd="0" presId="urn:microsoft.com/office/officeart/2005/8/layout/hList6"/>
    <dgm:cxn modelId="{893D85E9-7E4B-AC40-909C-D1E67796E3E9}" type="presParOf" srcId="{E1584DFD-592D-4949-8018-DD693975086D}" destId="{64C1203B-76D4-4AEB-9FDF-E4900EC07D9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2C44E-4084-460E-9FF2-EF21DCDDAB2F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8C40AD6-61DC-4481-8FE7-172153362B8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Where is your data?</a:t>
          </a:r>
        </a:p>
      </dgm:t>
    </dgm:pt>
    <dgm:pt modelId="{B33D2ADC-4764-48C5-86A4-B89B2D9574CF}" type="parTrans" cxnId="{1A88DCFF-2B49-45DF-B4DF-FAECE34ABD93}">
      <dgm:prSet/>
      <dgm:spPr/>
      <dgm:t>
        <a:bodyPr/>
        <a:lstStyle/>
        <a:p>
          <a:endParaRPr lang="en-US"/>
        </a:p>
      </dgm:t>
    </dgm:pt>
    <dgm:pt modelId="{018E5DDF-3842-4634-8522-5ABE058F2137}" type="sibTrans" cxnId="{1A88DCFF-2B49-45DF-B4DF-FAECE34ABD93}">
      <dgm:prSet/>
      <dgm:spPr/>
      <dgm:t>
        <a:bodyPr/>
        <a:lstStyle/>
        <a:p>
          <a:endParaRPr lang="en-US"/>
        </a:p>
      </dgm:t>
    </dgm:pt>
    <dgm:pt modelId="{B166C9E0-3C65-4BAA-A8FE-06F46711BDD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Cloud</a:t>
          </a:r>
        </a:p>
      </dgm:t>
    </dgm:pt>
    <dgm:pt modelId="{7CF67198-06BE-402D-99F7-31F3721AB7CC}" type="parTrans" cxnId="{86F4F976-B6F7-45EA-816D-B61EC5D05E29}">
      <dgm:prSet/>
      <dgm:spPr/>
      <dgm:t>
        <a:bodyPr/>
        <a:lstStyle/>
        <a:p>
          <a:endParaRPr lang="en-US"/>
        </a:p>
      </dgm:t>
    </dgm:pt>
    <dgm:pt modelId="{80130BD0-2A89-4702-82BE-7EC106AB9A0F}" type="sibTrans" cxnId="{86F4F976-B6F7-45EA-816D-B61EC5D05E29}">
      <dgm:prSet/>
      <dgm:spPr/>
      <dgm:t>
        <a:bodyPr/>
        <a:lstStyle/>
        <a:p>
          <a:endParaRPr lang="en-US"/>
        </a:p>
      </dgm:t>
    </dgm:pt>
    <dgm:pt modelId="{E7447226-C22C-43BC-94E3-B51C90BEDF4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On-premises</a:t>
          </a:r>
        </a:p>
      </dgm:t>
    </dgm:pt>
    <dgm:pt modelId="{6B3B3A69-8AC4-4FDC-9464-570A2A686A4D}" type="parTrans" cxnId="{70D92595-CDF0-445A-A055-F543C31119C6}">
      <dgm:prSet/>
      <dgm:spPr/>
      <dgm:t>
        <a:bodyPr/>
        <a:lstStyle/>
        <a:p>
          <a:endParaRPr lang="en-US"/>
        </a:p>
      </dgm:t>
    </dgm:pt>
    <dgm:pt modelId="{C462EBD5-F892-4954-AC7E-FA5FA2D44AD4}" type="sibTrans" cxnId="{70D92595-CDF0-445A-A055-F543C31119C6}">
      <dgm:prSet/>
      <dgm:spPr/>
      <dgm:t>
        <a:bodyPr/>
        <a:lstStyle/>
        <a:p>
          <a:endParaRPr lang="en-US"/>
        </a:p>
      </dgm:t>
    </dgm:pt>
    <dgm:pt modelId="{4952986D-5DD7-4A68-ACE3-8A7C2CE1786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How do  you connect? </a:t>
          </a:r>
        </a:p>
      </dgm:t>
    </dgm:pt>
    <dgm:pt modelId="{29E163DC-5C0A-4DC9-8F69-8D6F78D9796B}" type="parTrans" cxnId="{1D862B16-A4B0-4907-9652-AF2E2AC3A7D5}">
      <dgm:prSet/>
      <dgm:spPr/>
      <dgm:t>
        <a:bodyPr/>
        <a:lstStyle/>
        <a:p>
          <a:endParaRPr lang="en-US"/>
        </a:p>
      </dgm:t>
    </dgm:pt>
    <dgm:pt modelId="{778F97DA-28F7-4051-B216-C99EFD054FF1}" type="sibTrans" cxnId="{1D862B16-A4B0-4907-9652-AF2E2AC3A7D5}">
      <dgm:prSet/>
      <dgm:spPr/>
      <dgm:t>
        <a:bodyPr/>
        <a:lstStyle/>
        <a:p>
          <a:endParaRPr lang="en-US"/>
        </a:p>
      </dgm:t>
    </dgm:pt>
    <dgm:pt modelId="{55ACC581-D2F6-4E42-AE99-50C937EEB99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Import data</a:t>
          </a:r>
        </a:p>
      </dgm:t>
    </dgm:pt>
    <dgm:pt modelId="{3E42B1C0-4587-404A-91C7-23391968D132}" type="parTrans" cxnId="{85C99180-1E92-4406-B450-192828A27455}">
      <dgm:prSet/>
      <dgm:spPr/>
      <dgm:t>
        <a:bodyPr/>
        <a:lstStyle/>
        <a:p>
          <a:endParaRPr lang="en-US"/>
        </a:p>
      </dgm:t>
    </dgm:pt>
    <dgm:pt modelId="{2D925A0E-4F27-492D-9836-F86CE2A9C4AF}" type="sibTrans" cxnId="{85C99180-1E92-4406-B450-192828A27455}">
      <dgm:prSet/>
      <dgm:spPr/>
      <dgm:t>
        <a:bodyPr/>
        <a:lstStyle/>
        <a:p>
          <a:endParaRPr lang="en-US"/>
        </a:p>
      </dgm:t>
    </dgm:pt>
    <dgm:pt modelId="{D465A9F6-3246-4F32-A256-DA7368D481A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Direct Query</a:t>
          </a:r>
        </a:p>
      </dgm:t>
    </dgm:pt>
    <dgm:pt modelId="{0FD320BD-0FE2-4A41-BA0A-B52C8EA09BC4}" type="parTrans" cxnId="{70413774-923D-4DF5-971A-B81F11529162}">
      <dgm:prSet/>
      <dgm:spPr/>
      <dgm:t>
        <a:bodyPr/>
        <a:lstStyle/>
        <a:p>
          <a:endParaRPr lang="en-US"/>
        </a:p>
      </dgm:t>
    </dgm:pt>
    <dgm:pt modelId="{720CE371-9113-466D-BEDD-9354C9E3EF36}" type="sibTrans" cxnId="{70413774-923D-4DF5-971A-B81F11529162}">
      <dgm:prSet/>
      <dgm:spPr/>
      <dgm:t>
        <a:bodyPr/>
        <a:lstStyle/>
        <a:p>
          <a:endParaRPr lang="en-US"/>
        </a:p>
      </dgm:t>
    </dgm:pt>
    <dgm:pt modelId="{8F7AEA8E-14FA-4887-A889-FB652042E62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066B4A49-2D75-4240-ADB1-AFB478F5018D}" type="parTrans" cxnId="{310FEA3D-549E-4465-BA19-7A07BCABA6AB}">
      <dgm:prSet/>
      <dgm:spPr/>
      <dgm:t>
        <a:bodyPr/>
        <a:lstStyle/>
        <a:p>
          <a:endParaRPr lang="en-US"/>
        </a:p>
      </dgm:t>
    </dgm:pt>
    <dgm:pt modelId="{886EDBBD-129B-4A01-83A7-20964E734155}" type="sibTrans" cxnId="{310FEA3D-549E-4465-BA19-7A07BCABA6AB}">
      <dgm:prSet/>
      <dgm:spPr/>
      <dgm:t>
        <a:bodyPr/>
        <a:lstStyle/>
        <a:p>
          <a:endParaRPr lang="en-US"/>
        </a:p>
      </dgm:t>
    </dgm:pt>
    <dgm:pt modelId="{A7AE965E-6F62-44E4-B596-C55199A57669}">
      <dgm:prSet/>
      <dgm:spPr>
        <a:solidFill>
          <a:schemeClr val="accent2"/>
        </a:solidFill>
      </dgm:spPr>
      <dgm:t>
        <a:bodyPr/>
        <a:lstStyle/>
        <a:p>
          <a:r>
            <a:rPr lang="en-US"/>
            <a:t>How do you refresh?</a:t>
          </a:r>
        </a:p>
      </dgm:t>
    </dgm:pt>
    <dgm:pt modelId="{398739A5-BE23-4AD7-A259-10ACAF3FB39A}" type="parTrans" cxnId="{4D47FE26-D12F-4C83-AC79-69B797E427E3}">
      <dgm:prSet/>
      <dgm:spPr/>
      <dgm:t>
        <a:bodyPr/>
        <a:lstStyle/>
        <a:p>
          <a:endParaRPr lang="en-US"/>
        </a:p>
      </dgm:t>
    </dgm:pt>
    <dgm:pt modelId="{84273E3F-22C8-43DA-8305-FFD24836634F}" type="sibTrans" cxnId="{4D47FE26-D12F-4C83-AC79-69B797E427E3}">
      <dgm:prSet/>
      <dgm:spPr/>
      <dgm:t>
        <a:bodyPr/>
        <a:lstStyle/>
        <a:p>
          <a:endParaRPr lang="en-US"/>
        </a:p>
      </dgm:t>
    </dgm:pt>
    <dgm:pt modelId="{875C5C9D-37F2-484D-B33E-E478ED083C4D}">
      <dgm:prSet/>
      <dgm:spPr>
        <a:solidFill>
          <a:schemeClr val="accent2"/>
        </a:solidFill>
      </dgm:spPr>
      <dgm:t>
        <a:bodyPr/>
        <a:lstStyle/>
        <a:p>
          <a:r>
            <a:rPr lang="en-US"/>
            <a:t>Personal Gateway</a:t>
          </a:r>
        </a:p>
      </dgm:t>
    </dgm:pt>
    <dgm:pt modelId="{342ED281-9679-4EBA-976B-30876FD721F0}" type="parTrans" cxnId="{6909C7C4-E854-4C63-B7AD-AAC9CA95EDF2}">
      <dgm:prSet/>
      <dgm:spPr/>
      <dgm:t>
        <a:bodyPr/>
        <a:lstStyle/>
        <a:p>
          <a:endParaRPr lang="en-US"/>
        </a:p>
      </dgm:t>
    </dgm:pt>
    <dgm:pt modelId="{C77B8D15-8D0E-42DB-A847-B662AD506DC4}" type="sibTrans" cxnId="{6909C7C4-E854-4C63-B7AD-AAC9CA95EDF2}">
      <dgm:prSet/>
      <dgm:spPr/>
      <dgm:t>
        <a:bodyPr/>
        <a:lstStyle/>
        <a:p>
          <a:endParaRPr lang="en-US"/>
        </a:p>
      </dgm:t>
    </dgm:pt>
    <dgm:pt modelId="{E77465CE-2C1F-423F-B402-081292A04435}">
      <dgm:prSet/>
      <dgm:spPr>
        <a:solidFill>
          <a:schemeClr val="accent2"/>
        </a:solidFill>
      </dgm:spPr>
      <dgm:t>
        <a:bodyPr/>
        <a:lstStyle/>
        <a:p>
          <a:r>
            <a:rPr lang="en-US"/>
            <a:t>On-premises data gateway</a:t>
          </a:r>
        </a:p>
      </dgm:t>
    </dgm:pt>
    <dgm:pt modelId="{A6F3232D-5EBA-4B44-8ACC-61EAEA90E2F0}" type="parTrans" cxnId="{D75A0A93-F539-4A8C-B531-7FEFCCE2D1B5}">
      <dgm:prSet/>
      <dgm:spPr/>
      <dgm:t>
        <a:bodyPr/>
        <a:lstStyle/>
        <a:p>
          <a:endParaRPr lang="en-US"/>
        </a:p>
      </dgm:t>
    </dgm:pt>
    <dgm:pt modelId="{AE99D937-1231-4E0C-B883-F34ADF9C6E85}" type="sibTrans" cxnId="{D75A0A93-F539-4A8C-B531-7FEFCCE2D1B5}">
      <dgm:prSet/>
      <dgm:spPr/>
      <dgm:t>
        <a:bodyPr/>
        <a:lstStyle/>
        <a:p>
          <a:endParaRPr lang="en-US"/>
        </a:p>
      </dgm:t>
    </dgm:pt>
    <dgm:pt modelId="{E1584DFD-592D-4949-8018-DD693975086D}" type="pres">
      <dgm:prSet presAssocID="{DB52C44E-4084-460E-9FF2-EF21DCDDAB2F}" presName="Name0" presStyleCnt="0">
        <dgm:presLayoutVars>
          <dgm:dir/>
          <dgm:resizeHandles val="exact"/>
        </dgm:presLayoutVars>
      </dgm:prSet>
      <dgm:spPr/>
    </dgm:pt>
    <dgm:pt modelId="{E109B88E-9409-4568-8AB5-8FBD97E3102B}" type="pres">
      <dgm:prSet presAssocID="{A8C40AD6-61DC-4481-8FE7-172153362B8E}" presName="node" presStyleLbl="node1" presStyleIdx="0" presStyleCnt="3">
        <dgm:presLayoutVars>
          <dgm:bulletEnabled val="1"/>
        </dgm:presLayoutVars>
      </dgm:prSet>
      <dgm:spPr/>
    </dgm:pt>
    <dgm:pt modelId="{A810FA81-5C6F-4DB4-A795-C49975A5A416}" type="pres">
      <dgm:prSet presAssocID="{018E5DDF-3842-4634-8522-5ABE058F2137}" presName="sibTrans" presStyleCnt="0"/>
      <dgm:spPr/>
    </dgm:pt>
    <dgm:pt modelId="{CC9E9F43-8D30-4AFA-AEF5-4ED70B57049C}" type="pres">
      <dgm:prSet presAssocID="{4952986D-5DD7-4A68-ACE3-8A7C2CE1786A}" presName="node" presStyleLbl="node1" presStyleIdx="1" presStyleCnt="3">
        <dgm:presLayoutVars>
          <dgm:bulletEnabled val="1"/>
        </dgm:presLayoutVars>
      </dgm:prSet>
      <dgm:spPr/>
    </dgm:pt>
    <dgm:pt modelId="{8662C973-3281-4289-BA40-CFF902FF3C13}" type="pres">
      <dgm:prSet presAssocID="{778F97DA-28F7-4051-B216-C99EFD054FF1}" presName="sibTrans" presStyleCnt="0"/>
      <dgm:spPr/>
    </dgm:pt>
    <dgm:pt modelId="{0B64123B-599D-497B-AC47-C00297285EDF}" type="pres">
      <dgm:prSet presAssocID="{A7AE965E-6F62-44E4-B596-C55199A57669}" presName="node" presStyleLbl="node1" presStyleIdx="2" presStyleCnt="3">
        <dgm:presLayoutVars>
          <dgm:bulletEnabled val="1"/>
        </dgm:presLayoutVars>
      </dgm:prSet>
      <dgm:spPr/>
    </dgm:pt>
  </dgm:ptLst>
  <dgm:cxnLst>
    <dgm:cxn modelId="{FF1B7714-D4B0-EF43-A2AC-65E7BB7A13D6}" type="presOf" srcId="{DB52C44E-4084-460E-9FF2-EF21DCDDAB2F}" destId="{E1584DFD-592D-4949-8018-DD693975086D}" srcOrd="0" destOrd="0" presId="urn:microsoft.com/office/officeart/2005/8/layout/hList6"/>
    <dgm:cxn modelId="{70D92595-CDF0-445A-A055-F543C31119C6}" srcId="{A8C40AD6-61DC-4481-8FE7-172153362B8E}" destId="{E7447226-C22C-43BC-94E3-B51C90BEDF43}" srcOrd="1" destOrd="0" parTransId="{6B3B3A69-8AC4-4FDC-9464-570A2A686A4D}" sibTransId="{C462EBD5-F892-4954-AC7E-FA5FA2D44AD4}"/>
    <dgm:cxn modelId="{85C99180-1E92-4406-B450-192828A27455}" srcId="{4952986D-5DD7-4A68-ACE3-8A7C2CE1786A}" destId="{55ACC581-D2F6-4E42-AE99-50C937EEB996}" srcOrd="0" destOrd="0" parTransId="{3E42B1C0-4587-404A-91C7-23391968D132}" sibTransId="{2D925A0E-4F27-492D-9836-F86CE2A9C4AF}"/>
    <dgm:cxn modelId="{43669CBE-ADB5-7F46-9D7C-3367B3B5D201}" type="presOf" srcId="{E7447226-C22C-43BC-94E3-B51C90BEDF43}" destId="{E109B88E-9409-4568-8AB5-8FBD97E3102B}" srcOrd="0" destOrd="2" presId="urn:microsoft.com/office/officeart/2005/8/layout/hList6"/>
    <dgm:cxn modelId="{D75A0A93-F539-4A8C-B531-7FEFCCE2D1B5}" srcId="{A7AE965E-6F62-44E4-B596-C55199A57669}" destId="{E77465CE-2C1F-423F-B402-081292A04435}" srcOrd="1" destOrd="0" parTransId="{A6F3232D-5EBA-4B44-8ACC-61EAEA90E2F0}" sibTransId="{AE99D937-1231-4E0C-B883-F34ADF9C6E85}"/>
    <dgm:cxn modelId="{88668209-9C95-F34A-B891-6D9660ED4AE1}" type="presOf" srcId="{A7AE965E-6F62-44E4-B596-C55199A57669}" destId="{0B64123B-599D-497B-AC47-C00297285EDF}" srcOrd="0" destOrd="0" presId="urn:microsoft.com/office/officeart/2005/8/layout/hList6"/>
    <dgm:cxn modelId="{4D47FE26-D12F-4C83-AC79-69B797E427E3}" srcId="{DB52C44E-4084-460E-9FF2-EF21DCDDAB2F}" destId="{A7AE965E-6F62-44E4-B596-C55199A57669}" srcOrd="2" destOrd="0" parTransId="{398739A5-BE23-4AD7-A259-10ACAF3FB39A}" sibTransId="{84273E3F-22C8-43DA-8305-FFD24836634F}"/>
    <dgm:cxn modelId="{70413774-923D-4DF5-971A-B81F11529162}" srcId="{4952986D-5DD7-4A68-ACE3-8A7C2CE1786A}" destId="{D465A9F6-3246-4F32-A256-DA7368D481A6}" srcOrd="1" destOrd="0" parTransId="{0FD320BD-0FE2-4A41-BA0A-B52C8EA09BC4}" sibTransId="{720CE371-9113-466D-BEDD-9354C9E3EF36}"/>
    <dgm:cxn modelId="{F19DFEEA-635E-B94F-B2DF-64814FB455A4}" type="presOf" srcId="{D465A9F6-3246-4F32-A256-DA7368D481A6}" destId="{CC9E9F43-8D30-4AFA-AEF5-4ED70B57049C}" srcOrd="0" destOrd="2" presId="urn:microsoft.com/office/officeart/2005/8/layout/hList6"/>
    <dgm:cxn modelId="{985C122B-9FB1-474C-B546-1250D10A97F1}" type="presOf" srcId="{55ACC581-D2F6-4E42-AE99-50C937EEB996}" destId="{CC9E9F43-8D30-4AFA-AEF5-4ED70B57049C}" srcOrd="0" destOrd="1" presId="urn:microsoft.com/office/officeart/2005/8/layout/hList6"/>
    <dgm:cxn modelId="{B2114F72-F4E9-6040-9275-A0B0E8451753}" type="presOf" srcId="{B166C9E0-3C65-4BAA-A8FE-06F46711BDD2}" destId="{E109B88E-9409-4568-8AB5-8FBD97E3102B}" srcOrd="0" destOrd="1" presId="urn:microsoft.com/office/officeart/2005/8/layout/hList6"/>
    <dgm:cxn modelId="{9750ED88-BCA1-D647-98F1-BEB1860775A3}" type="presOf" srcId="{4952986D-5DD7-4A68-ACE3-8A7C2CE1786A}" destId="{CC9E9F43-8D30-4AFA-AEF5-4ED70B57049C}" srcOrd="0" destOrd="0" presId="urn:microsoft.com/office/officeart/2005/8/layout/hList6"/>
    <dgm:cxn modelId="{1A88DCFF-2B49-45DF-B4DF-FAECE34ABD93}" srcId="{DB52C44E-4084-460E-9FF2-EF21DCDDAB2F}" destId="{A8C40AD6-61DC-4481-8FE7-172153362B8E}" srcOrd="0" destOrd="0" parTransId="{B33D2ADC-4764-48C5-86A4-B89B2D9574CF}" sibTransId="{018E5DDF-3842-4634-8522-5ABE058F2137}"/>
    <dgm:cxn modelId="{1D862B16-A4B0-4907-9652-AF2E2AC3A7D5}" srcId="{DB52C44E-4084-460E-9FF2-EF21DCDDAB2F}" destId="{4952986D-5DD7-4A68-ACE3-8A7C2CE1786A}" srcOrd="1" destOrd="0" parTransId="{29E163DC-5C0A-4DC9-8F69-8D6F78D9796B}" sibTransId="{778F97DA-28F7-4051-B216-C99EFD054FF1}"/>
    <dgm:cxn modelId="{6909C7C4-E854-4C63-B7AD-AAC9CA95EDF2}" srcId="{A7AE965E-6F62-44E4-B596-C55199A57669}" destId="{875C5C9D-37F2-484D-B33E-E478ED083C4D}" srcOrd="0" destOrd="0" parTransId="{342ED281-9679-4EBA-976B-30876FD721F0}" sibTransId="{C77B8D15-8D0E-42DB-A847-B662AD506DC4}"/>
    <dgm:cxn modelId="{310FEA3D-549E-4465-BA19-7A07BCABA6AB}" srcId="{4952986D-5DD7-4A68-ACE3-8A7C2CE1786A}" destId="{8F7AEA8E-14FA-4887-A889-FB652042E62F}" srcOrd="2" destOrd="0" parTransId="{066B4A49-2D75-4240-ADB1-AFB478F5018D}" sibTransId="{886EDBBD-129B-4A01-83A7-20964E734155}"/>
    <dgm:cxn modelId="{ACFD1A42-4E4B-6D4C-8B23-BEC8C2388AA0}" type="presOf" srcId="{E77465CE-2C1F-423F-B402-081292A04435}" destId="{0B64123B-599D-497B-AC47-C00297285EDF}" srcOrd="0" destOrd="2" presId="urn:microsoft.com/office/officeart/2005/8/layout/hList6"/>
    <dgm:cxn modelId="{2B542D88-F715-4643-A60D-523DF8815EE7}" type="presOf" srcId="{875C5C9D-37F2-484D-B33E-E478ED083C4D}" destId="{0B64123B-599D-497B-AC47-C00297285EDF}" srcOrd="0" destOrd="1" presId="urn:microsoft.com/office/officeart/2005/8/layout/hList6"/>
    <dgm:cxn modelId="{ACA7A0A4-7126-DD4E-9480-899043750753}" type="presOf" srcId="{8F7AEA8E-14FA-4887-A889-FB652042E62F}" destId="{CC9E9F43-8D30-4AFA-AEF5-4ED70B57049C}" srcOrd="0" destOrd="3" presId="urn:microsoft.com/office/officeart/2005/8/layout/hList6"/>
    <dgm:cxn modelId="{AC447DE8-A183-3F42-9DE2-2EA17FDDAE24}" type="presOf" srcId="{A8C40AD6-61DC-4481-8FE7-172153362B8E}" destId="{E109B88E-9409-4568-8AB5-8FBD97E3102B}" srcOrd="0" destOrd="0" presId="urn:microsoft.com/office/officeart/2005/8/layout/hList6"/>
    <dgm:cxn modelId="{86F4F976-B6F7-45EA-816D-B61EC5D05E29}" srcId="{A8C40AD6-61DC-4481-8FE7-172153362B8E}" destId="{B166C9E0-3C65-4BAA-A8FE-06F46711BDD2}" srcOrd="0" destOrd="0" parTransId="{7CF67198-06BE-402D-99F7-31F3721AB7CC}" sibTransId="{80130BD0-2A89-4702-82BE-7EC106AB9A0F}"/>
    <dgm:cxn modelId="{00A3CE7B-1BC7-D74C-A512-992DF05067C8}" type="presParOf" srcId="{E1584DFD-592D-4949-8018-DD693975086D}" destId="{E109B88E-9409-4568-8AB5-8FBD97E3102B}" srcOrd="0" destOrd="0" presId="urn:microsoft.com/office/officeart/2005/8/layout/hList6"/>
    <dgm:cxn modelId="{50F3F621-F46C-9947-8C8B-55076EA4BD4F}" type="presParOf" srcId="{E1584DFD-592D-4949-8018-DD693975086D}" destId="{A810FA81-5C6F-4DB4-A795-C49975A5A416}" srcOrd="1" destOrd="0" presId="urn:microsoft.com/office/officeart/2005/8/layout/hList6"/>
    <dgm:cxn modelId="{420256CD-FB6C-BB4B-8DBB-DF664F7D3FCE}" type="presParOf" srcId="{E1584DFD-592D-4949-8018-DD693975086D}" destId="{CC9E9F43-8D30-4AFA-AEF5-4ED70B57049C}" srcOrd="2" destOrd="0" presId="urn:microsoft.com/office/officeart/2005/8/layout/hList6"/>
    <dgm:cxn modelId="{C58B209E-69ED-294D-BC86-544BA1C115B8}" type="presParOf" srcId="{E1584DFD-592D-4949-8018-DD693975086D}" destId="{8662C973-3281-4289-BA40-CFF902FF3C13}" srcOrd="3" destOrd="0" presId="urn:microsoft.com/office/officeart/2005/8/layout/hList6"/>
    <dgm:cxn modelId="{4B5CBE61-8254-1443-AF37-89093D60FDBA}" type="presParOf" srcId="{E1584DFD-592D-4949-8018-DD693975086D}" destId="{0B64123B-599D-497B-AC47-C00297285E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D930F3-9B0E-423E-B8CB-DE1163E802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D2CA1F-10F2-4E0A-A291-AA6FEC47CE3A}">
      <dgm:prSet phldrT="[Text]"/>
      <dgm:spPr/>
      <dgm:t>
        <a:bodyPr/>
        <a:lstStyle/>
        <a:p>
          <a:r>
            <a:rPr lang="en-US" dirty="0"/>
            <a:t>Create</a:t>
          </a:r>
        </a:p>
      </dgm:t>
    </dgm:pt>
    <dgm:pt modelId="{F8EC6CB1-F1ED-48B7-80D6-DC738CFE2A71}" type="parTrans" cxnId="{D0E259FE-0FA5-4EA0-A9DE-C9F1283ADE64}">
      <dgm:prSet/>
      <dgm:spPr/>
      <dgm:t>
        <a:bodyPr/>
        <a:lstStyle/>
        <a:p>
          <a:endParaRPr lang="en-US"/>
        </a:p>
      </dgm:t>
    </dgm:pt>
    <dgm:pt modelId="{37F42C60-CFEB-400A-962B-7B9E26BC3C24}" type="sibTrans" cxnId="{D0E259FE-0FA5-4EA0-A9DE-C9F1283ADE64}">
      <dgm:prSet/>
      <dgm:spPr/>
      <dgm:t>
        <a:bodyPr/>
        <a:lstStyle/>
        <a:p>
          <a:endParaRPr lang="en-US"/>
        </a:p>
      </dgm:t>
    </dgm:pt>
    <dgm:pt modelId="{A6C6C606-FD3F-4807-A2EA-5E949070DE12}">
      <dgm:prSet phldrT="[Text]"/>
      <dgm:spPr/>
      <dgm:t>
        <a:bodyPr/>
        <a:lstStyle/>
        <a:p>
          <a:r>
            <a:rPr lang="en-US" dirty="0"/>
            <a:t>Collaborate</a:t>
          </a:r>
        </a:p>
      </dgm:t>
    </dgm:pt>
    <dgm:pt modelId="{015400F0-1CC9-40F2-B4FB-A780402E2025}" type="parTrans" cxnId="{D5EF53B3-81A8-4782-B69C-220495DCE56B}">
      <dgm:prSet/>
      <dgm:spPr/>
      <dgm:t>
        <a:bodyPr/>
        <a:lstStyle/>
        <a:p>
          <a:endParaRPr lang="en-US"/>
        </a:p>
      </dgm:t>
    </dgm:pt>
    <dgm:pt modelId="{ADEF4BAC-410F-41E5-A82D-C5E9A7FFDC7C}" type="sibTrans" cxnId="{D5EF53B3-81A8-4782-B69C-220495DCE56B}">
      <dgm:prSet/>
      <dgm:spPr/>
      <dgm:t>
        <a:bodyPr/>
        <a:lstStyle/>
        <a:p>
          <a:endParaRPr lang="en-US"/>
        </a:p>
      </dgm:t>
    </dgm:pt>
    <dgm:pt modelId="{01E1DD07-2EDD-4D38-822B-31D36B6FDE50}">
      <dgm:prSet phldrT="[Text]"/>
      <dgm:spPr/>
      <dgm:t>
        <a:bodyPr/>
        <a:lstStyle/>
        <a:p>
          <a:r>
            <a:rPr lang="en-US" dirty="0"/>
            <a:t>Distribute</a:t>
          </a:r>
        </a:p>
      </dgm:t>
    </dgm:pt>
    <dgm:pt modelId="{737D0783-ABFF-4FE9-9255-BD0A54B63566}" type="parTrans" cxnId="{13DC9867-26D0-4E62-AEB9-9B3C0A8598AF}">
      <dgm:prSet/>
      <dgm:spPr/>
      <dgm:t>
        <a:bodyPr/>
        <a:lstStyle/>
        <a:p>
          <a:endParaRPr lang="en-US"/>
        </a:p>
      </dgm:t>
    </dgm:pt>
    <dgm:pt modelId="{EB82DDB1-6B00-4D0C-8649-EB41B7260845}" type="sibTrans" cxnId="{13DC9867-26D0-4E62-AEB9-9B3C0A8598AF}">
      <dgm:prSet/>
      <dgm:spPr/>
      <dgm:t>
        <a:bodyPr/>
        <a:lstStyle/>
        <a:p>
          <a:endParaRPr lang="en-US"/>
        </a:p>
      </dgm:t>
    </dgm:pt>
    <dgm:pt modelId="{21B0337D-D33C-4BC2-8400-E77E97F9BD7A}" type="pres">
      <dgm:prSet presAssocID="{C6D930F3-9B0E-423E-B8CB-DE1163E80232}" presName="Name0" presStyleCnt="0">
        <dgm:presLayoutVars>
          <dgm:dir/>
          <dgm:animLvl val="lvl"/>
          <dgm:resizeHandles val="exact"/>
        </dgm:presLayoutVars>
      </dgm:prSet>
      <dgm:spPr/>
    </dgm:pt>
    <dgm:pt modelId="{6F44E038-31C0-4EDA-8200-AC9EEA180C22}" type="pres">
      <dgm:prSet presAssocID="{DBD2CA1F-10F2-4E0A-A291-AA6FEC47CE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B6141A1-3087-41E9-AA93-71A75787A320}" type="pres">
      <dgm:prSet presAssocID="{37F42C60-CFEB-400A-962B-7B9E26BC3C24}" presName="parTxOnlySpace" presStyleCnt="0"/>
      <dgm:spPr/>
    </dgm:pt>
    <dgm:pt modelId="{DB22CF1A-460D-4F1D-8428-6DDE860C441D}" type="pres">
      <dgm:prSet presAssocID="{A6C6C606-FD3F-4807-A2EA-5E949070DE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C38F4B-7AC7-4A4D-84E9-52422D762620}" type="pres">
      <dgm:prSet presAssocID="{ADEF4BAC-410F-41E5-A82D-C5E9A7FFDC7C}" presName="parTxOnlySpace" presStyleCnt="0"/>
      <dgm:spPr/>
    </dgm:pt>
    <dgm:pt modelId="{92956111-0DB4-4E4C-9EAC-A74BE319140E}" type="pres">
      <dgm:prSet presAssocID="{01E1DD07-2EDD-4D38-822B-31D36B6FDE5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DC9867-26D0-4E62-AEB9-9B3C0A8598AF}" srcId="{C6D930F3-9B0E-423E-B8CB-DE1163E80232}" destId="{01E1DD07-2EDD-4D38-822B-31D36B6FDE50}" srcOrd="2" destOrd="0" parTransId="{737D0783-ABFF-4FE9-9255-BD0A54B63566}" sibTransId="{EB82DDB1-6B00-4D0C-8649-EB41B7260845}"/>
    <dgm:cxn modelId="{F0E0AC5B-78B1-456D-9C19-5ABF8BA3BDC7}" type="presOf" srcId="{DBD2CA1F-10F2-4E0A-A291-AA6FEC47CE3A}" destId="{6F44E038-31C0-4EDA-8200-AC9EEA180C22}" srcOrd="0" destOrd="0" presId="urn:microsoft.com/office/officeart/2005/8/layout/chevron1"/>
    <dgm:cxn modelId="{0DC1B98A-A949-4E90-A5A6-48000FEE41E4}" type="presOf" srcId="{C6D930F3-9B0E-423E-B8CB-DE1163E80232}" destId="{21B0337D-D33C-4BC2-8400-E77E97F9BD7A}" srcOrd="0" destOrd="0" presId="urn:microsoft.com/office/officeart/2005/8/layout/chevron1"/>
    <dgm:cxn modelId="{BE896891-5D48-4BBC-9A4B-A7738EE5141B}" type="presOf" srcId="{01E1DD07-2EDD-4D38-822B-31D36B6FDE50}" destId="{92956111-0DB4-4E4C-9EAC-A74BE319140E}" srcOrd="0" destOrd="0" presId="urn:microsoft.com/office/officeart/2005/8/layout/chevron1"/>
    <dgm:cxn modelId="{8B5525E2-5811-4E3B-B902-8409F20F9651}" type="presOf" srcId="{A6C6C606-FD3F-4807-A2EA-5E949070DE12}" destId="{DB22CF1A-460D-4F1D-8428-6DDE860C441D}" srcOrd="0" destOrd="0" presId="urn:microsoft.com/office/officeart/2005/8/layout/chevron1"/>
    <dgm:cxn modelId="{D0E259FE-0FA5-4EA0-A9DE-C9F1283ADE64}" srcId="{C6D930F3-9B0E-423E-B8CB-DE1163E80232}" destId="{DBD2CA1F-10F2-4E0A-A291-AA6FEC47CE3A}" srcOrd="0" destOrd="0" parTransId="{F8EC6CB1-F1ED-48B7-80D6-DC738CFE2A71}" sibTransId="{37F42C60-CFEB-400A-962B-7B9E26BC3C24}"/>
    <dgm:cxn modelId="{D5EF53B3-81A8-4782-B69C-220495DCE56B}" srcId="{C6D930F3-9B0E-423E-B8CB-DE1163E80232}" destId="{A6C6C606-FD3F-4807-A2EA-5E949070DE12}" srcOrd="1" destOrd="0" parTransId="{015400F0-1CC9-40F2-B4FB-A780402E2025}" sibTransId="{ADEF4BAC-410F-41E5-A82D-C5E9A7FFDC7C}"/>
    <dgm:cxn modelId="{098471B0-6CFF-4485-8F16-4AA37DC605EE}" type="presParOf" srcId="{21B0337D-D33C-4BC2-8400-E77E97F9BD7A}" destId="{6F44E038-31C0-4EDA-8200-AC9EEA180C22}" srcOrd="0" destOrd="0" presId="urn:microsoft.com/office/officeart/2005/8/layout/chevron1"/>
    <dgm:cxn modelId="{997A4BB4-18C2-40A8-98A7-0747A31B322D}" type="presParOf" srcId="{21B0337D-D33C-4BC2-8400-E77E97F9BD7A}" destId="{EB6141A1-3087-41E9-AA93-71A75787A320}" srcOrd="1" destOrd="0" presId="urn:microsoft.com/office/officeart/2005/8/layout/chevron1"/>
    <dgm:cxn modelId="{3E4FEEFD-9843-44CB-86D4-D23CAE4FD8D1}" type="presParOf" srcId="{21B0337D-D33C-4BC2-8400-E77E97F9BD7A}" destId="{DB22CF1A-460D-4F1D-8428-6DDE860C441D}" srcOrd="2" destOrd="0" presId="urn:microsoft.com/office/officeart/2005/8/layout/chevron1"/>
    <dgm:cxn modelId="{3A8A740E-18E0-47D5-95CA-4550838BDCB2}" type="presParOf" srcId="{21B0337D-D33C-4BC2-8400-E77E97F9BD7A}" destId="{6BC38F4B-7AC7-4A4D-84E9-52422D762620}" srcOrd="3" destOrd="0" presId="urn:microsoft.com/office/officeart/2005/8/layout/chevron1"/>
    <dgm:cxn modelId="{D2F22B8B-7380-424A-AE1F-81A5B59AB571}" type="presParOf" srcId="{21B0337D-D33C-4BC2-8400-E77E97F9BD7A}" destId="{92956111-0DB4-4E4C-9EAC-A74BE319140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D930F3-9B0E-423E-B8CB-DE1163E802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D2CA1F-10F2-4E0A-A291-AA6FEC47CE3A}">
      <dgm:prSet phldrT="[Text]" custT="1"/>
      <dgm:spPr>
        <a:solidFill>
          <a:srgbClr val="FFB900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8016" tIns="42672" rIns="42672" bIns="42672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Create</a:t>
          </a:r>
        </a:p>
      </dgm:t>
    </dgm:pt>
    <dgm:pt modelId="{F8EC6CB1-F1ED-48B7-80D6-DC738CFE2A71}" type="parTrans" cxnId="{D0E259FE-0FA5-4EA0-A9DE-C9F1283ADE64}">
      <dgm:prSet/>
      <dgm:spPr/>
      <dgm:t>
        <a:bodyPr/>
        <a:lstStyle/>
        <a:p>
          <a:endParaRPr lang="en-US"/>
        </a:p>
      </dgm:t>
    </dgm:pt>
    <dgm:pt modelId="{37F42C60-CFEB-400A-962B-7B9E26BC3C24}" type="sibTrans" cxnId="{D0E259FE-0FA5-4EA0-A9DE-C9F1283ADE64}">
      <dgm:prSet/>
      <dgm:spPr/>
      <dgm:t>
        <a:bodyPr/>
        <a:lstStyle/>
        <a:p>
          <a:endParaRPr lang="en-US"/>
        </a:p>
      </dgm:t>
    </dgm:pt>
    <dgm:pt modelId="{A6C6C606-FD3F-4807-A2EA-5E949070DE12}">
      <dgm:prSet phldrT="[Text]" custT="1"/>
      <dgm:spPr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8016" tIns="42672" rIns="42672" bIns="42672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Collaborate</a:t>
          </a:r>
        </a:p>
      </dgm:t>
    </dgm:pt>
    <dgm:pt modelId="{015400F0-1CC9-40F2-B4FB-A780402E2025}" type="parTrans" cxnId="{D5EF53B3-81A8-4782-B69C-220495DCE56B}">
      <dgm:prSet/>
      <dgm:spPr/>
      <dgm:t>
        <a:bodyPr/>
        <a:lstStyle/>
        <a:p>
          <a:endParaRPr lang="en-US"/>
        </a:p>
      </dgm:t>
    </dgm:pt>
    <dgm:pt modelId="{ADEF4BAC-410F-41E5-A82D-C5E9A7FFDC7C}" type="sibTrans" cxnId="{D5EF53B3-81A8-4782-B69C-220495DCE56B}">
      <dgm:prSet/>
      <dgm:spPr/>
      <dgm:t>
        <a:bodyPr/>
        <a:lstStyle/>
        <a:p>
          <a:endParaRPr lang="en-US"/>
        </a:p>
      </dgm:t>
    </dgm:pt>
    <dgm:pt modelId="{01E1DD07-2EDD-4D38-822B-31D36B6FDE50}">
      <dgm:prSet phldrT="[Text]" custT="1"/>
      <dgm:spPr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8016" tIns="42672" rIns="42672" bIns="42672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Distribute</a:t>
          </a:r>
        </a:p>
      </dgm:t>
    </dgm:pt>
    <dgm:pt modelId="{737D0783-ABFF-4FE9-9255-BD0A54B63566}" type="parTrans" cxnId="{13DC9867-26D0-4E62-AEB9-9B3C0A8598AF}">
      <dgm:prSet/>
      <dgm:spPr/>
      <dgm:t>
        <a:bodyPr/>
        <a:lstStyle/>
        <a:p>
          <a:endParaRPr lang="en-US"/>
        </a:p>
      </dgm:t>
    </dgm:pt>
    <dgm:pt modelId="{EB82DDB1-6B00-4D0C-8649-EB41B7260845}" type="sibTrans" cxnId="{13DC9867-26D0-4E62-AEB9-9B3C0A8598AF}">
      <dgm:prSet/>
      <dgm:spPr/>
      <dgm:t>
        <a:bodyPr/>
        <a:lstStyle/>
        <a:p>
          <a:endParaRPr lang="en-US"/>
        </a:p>
      </dgm:t>
    </dgm:pt>
    <dgm:pt modelId="{21B0337D-D33C-4BC2-8400-E77E97F9BD7A}" type="pres">
      <dgm:prSet presAssocID="{C6D930F3-9B0E-423E-B8CB-DE1163E80232}" presName="Name0" presStyleCnt="0">
        <dgm:presLayoutVars>
          <dgm:dir/>
          <dgm:animLvl val="lvl"/>
          <dgm:resizeHandles val="exact"/>
        </dgm:presLayoutVars>
      </dgm:prSet>
      <dgm:spPr/>
    </dgm:pt>
    <dgm:pt modelId="{6F44E038-31C0-4EDA-8200-AC9EEA180C22}" type="pres">
      <dgm:prSet presAssocID="{DBD2CA1F-10F2-4E0A-A291-AA6FEC47CE3A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3142" y="1453362"/>
          <a:ext cx="3828090" cy="1531236"/>
        </a:xfrm>
        <a:prstGeom prst="chevron">
          <a:avLst/>
        </a:prstGeom>
      </dgm:spPr>
    </dgm:pt>
    <dgm:pt modelId="{EB6141A1-3087-41E9-AA93-71A75787A320}" type="pres">
      <dgm:prSet presAssocID="{37F42C60-CFEB-400A-962B-7B9E26BC3C24}" presName="parTxOnlySpace" presStyleCnt="0"/>
      <dgm:spPr/>
    </dgm:pt>
    <dgm:pt modelId="{DB22CF1A-460D-4F1D-8428-6DDE860C441D}" type="pres">
      <dgm:prSet presAssocID="{A6C6C606-FD3F-4807-A2EA-5E949070DE12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3448423" y="1453362"/>
          <a:ext cx="3828090" cy="1531236"/>
        </a:xfrm>
        <a:prstGeom prst="chevron">
          <a:avLst/>
        </a:prstGeom>
      </dgm:spPr>
    </dgm:pt>
    <dgm:pt modelId="{6BC38F4B-7AC7-4A4D-84E9-52422D762620}" type="pres">
      <dgm:prSet presAssocID="{ADEF4BAC-410F-41E5-A82D-C5E9A7FFDC7C}" presName="parTxOnlySpace" presStyleCnt="0"/>
      <dgm:spPr/>
    </dgm:pt>
    <dgm:pt modelId="{92956111-0DB4-4E4C-9EAC-A74BE319140E}" type="pres">
      <dgm:prSet presAssocID="{01E1DD07-2EDD-4D38-822B-31D36B6FDE50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6893705" y="1453362"/>
          <a:ext cx="3828090" cy="1531236"/>
        </a:xfrm>
        <a:prstGeom prst="chevron">
          <a:avLst/>
        </a:prstGeom>
      </dgm:spPr>
    </dgm:pt>
  </dgm:ptLst>
  <dgm:cxnLst>
    <dgm:cxn modelId="{13DC9867-26D0-4E62-AEB9-9B3C0A8598AF}" srcId="{C6D930F3-9B0E-423E-B8CB-DE1163E80232}" destId="{01E1DD07-2EDD-4D38-822B-31D36B6FDE50}" srcOrd="2" destOrd="0" parTransId="{737D0783-ABFF-4FE9-9255-BD0A54B63566}" sibTransId="{EB82DDB1-6B00-4D0C-8649-EB41B7260845}"/>
    <dgm:cxn modelId="{F0E0AC5B-78B1-456D-9C19-5ABF8BA3BDC7}" type="presOf" srcId="{DBD2CA1F-10F2-4E0A-A291-AA6FEC47CE3A}" destId="{6F44E038-31C0-4EDA-8200-AC9EEA180C22}" srcOrd="0" destOrd="0" presId="urn:microsoft.com/office/officeart/2005/8/layout/chevron1"/>
    <dgm:cxn modelId="{0DC1B98A-A949-4E90-A5A6-48000FEE41E4}" type="presOf" srcId="{C6D930F3-9B0E-423E-B8CB-DE1163E80232}" destId="{21B0337D-D33C-4BC2-8400-E77E97F9BD7A}" srcOrd="0" destOrd="0" presId="urn:microsoft.com/office/officeart/2005/8/layout/chevron1"/>
    <dgm:cxn modelId="{BE896891-5D48-4BBC-9A4B-A7738EE5141B}" type="presOf" srcId="{01E1DD07-2EDD-4D38-822B-31D36B6FDE50}" destId="{92956111-0DB4-4E4C-9EAC-A74BE319140E}" srcOrd="0" destOrd="0" presId="urn:microsoft.com/office/officeart/2005/8/layout/chevron1"/>
    <dgm:cxn modelId="{8B5525E2-5811-4E3B-B902-8409F20F9651}" type="presOf" srcId="{A6C6C606-FD3F-4807-A2EA-5E949070DE12}" destId="{DB22CF1A-460D-4F1D-8428-6DDE860C441D}" srcOrd="0" destOrd="0" presId="urn:microsoft.com/office/officeart/2005/8/layout/chevron1"/>
    <dgm:cxn modelId="{D0E259FE-0FA5-4EA0-A9DE-C9F1283ADE64}" srcId="{C6D930F3-9B0E-423E-B8CB-DE1163E80232}" destId="{DBD2CA1F-10F2-4E0A-A291-AA6FEC47CE3A}" srcOrd="0" destOrd="0" parTransId="{F8EC6CB1-F1ED-48B7-80D6-DC738CFE2A71}" sibTransId="{37F42C60-CFEB-400A-962B-7B9E26BC3C24}"/>
    <dgm:cxn modelId="{D5EF53B3-81A8-4782-B69C-220495DCE56B}" srcId="{C6D930F3-9B0E-423E-B8CB-DE1163E80232}" destId="{A6C6C606-FD3F-4807-A2EA-5E949070DE12}" srcOrd="1" destOrd="0" parTransId="{015400F0-1CC9-40F2-B4FB-A780402E2025}" sibTransId="{ADEF4BAC-410F-41E5-A82D-C5E9A7FFDC7C}"/>
    <dgm:cxn modelId="{098471B0-6CFF-4485-8F16-4AA37DC605EE}" type="presParOf" srcId="{21B0337D-D33C-4BC2-8400-E77E97F9BD7A}" destId="{6F44E038-31C0-4EDA-8200-AC9EEA180C22}" srcOrd="0" destOrd="0" presId="urn:microsoft.com/office/officeart/2005/8/layout/chevron1"/>
    <dgm:cxn modelId="{997A4BB4-18C2-40A8-98A7-0747A31B322D}" type="presParOf" srcId="{21B0337D-D33C-4BC2-8400-E77E97F9BD7A}" destId="{EB6141A1-3087-41E9-AA93-71A75787A320}" srcOrd="1" destOrd="0" presId="urn:microsoft.com/office/officeart/2005/8/layout/chevron1"/>
    <dgm:cxn modelId="{3E4FEEFD-9843-44CB-86D4-D23CAE4FD8D1}" type="presParOf" srcId="{21B0337D-D33C-4BC2-8400-E77E97F9BD7A}" destId="{DB22CF1A-460D-4F1D-8428-6DDE860C441D}" srcOrd="2" destOrd="0" presId="urn:microsoft.com/office/officeart/2005/8/layout/chevron1"/>
    <dgm:cxn modelId="{3A8A740E-18E0-47D5-95CA-4550838BDCB2}" type="presParOf" srcId="{21B0337D-D33C-4BC2-8400-E77E97F9BD7A}" destId="{6BC38F4B-7AC7-4A4D-84E9-52422D762620}" srcOrd="3" destOrd="0" presId="urn:microsoft.com/office/officeart/2005/8/layout/chevron1"/>
    <dgm:cxn modelId="{D2F22B8B-7380-424A-AE1F-81A5B59AB571}" type="presParOf" srcId="{21B0337D-D33C-4BC2-8400-E77E97F9BD7A}" destId="{92956111-0DB4-4E4C-9EAC-A74BE319140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C73FCB-999F-4648-A6B0-0F9C3235F33A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72185-31BB-4075-A9B2-60B98475F50D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Tiles</a:t>
          </a:r>
        </a:p>
      </dgm:t>
    </dgm:pt>
    <dgm:pt modelId="{A7662720-E869-471C-A35B-E7666D1CCF97}" type="parTrans" cxnId="{7C96B9C0-411E-4A0B-B9CC-CCDA61B898A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84BEFCFE-4214-499D-B038-4313ED00711E}" type="sibTrans" cxnId="{7C96B9C0-411E-4A0B-B9CC-CCDA61B898A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D134CE2-4706-4B26-92FE-0E47F1AB59F1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Report Tile</a:t>
          </a:r>
        </a:p>
      </dgm:t>
    </dgm:pt>
    <dgm:pt modelId="{013A917C-E134-4C6D-B817-49F6338EA268}" type="parTrans" cxnId="{57949A74-0E12-4444-8ED4-1C0F1BB8CF3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8737EE6-B2D1-4A44-9B9C-2BD9DC423C6C}" type="sibTrans" cxnId="{57949A74-0E12-4444-8ED4-1C0F1BB8CF3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185AB2F-5B63-4DF4-8C1E-1EAEC3C8DFD2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Direct or live connection</a:t>
          </a:r>
        </a:p>
      </dgm:t>
    </dgm:pt>
    <dgm:pt modelId="{34FBE43E-861E-4D92-B6FD-0DEE45F0567F}" type="parTrans" cxnId="{DEEAB6B9-324A-4108-8EDD-4D070E32243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124621E-8239-4477-A265-8669CADCCB00}" type="sibTrans" cxnId="{DEEAB6B9-324A-4108-8EDD-4D070E32243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10BF091-C6CE-4278-A2F2-2322E9552FBE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Cloud Model</a:t>
          </a:r>
        </a:p>
      </dgm:t>
    </dgm:pt>
    <dgm:pt modelId="{E7ACC33A-3A31-4DF8-B858-32CBEBDDDE66}" type="parTrans" cxnId="{0E430103-65F2-439C-BBAA-7A4A0E351D5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D2986E5-3BD7-48FC-B832-FB23C2E2BCAE}" type="sibTrans" cxnId="{0E430103-65F2-439C-BBAA-7A4A0E351D5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EA29D27-DB15-43AB-983E-373923E358FD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Excel Tiles</a:t>
          </a:r>
        </a:p>
      </dgm:t>
    </dgm:pt>
    <dgm:pt modelId="{87092CAD-C157-4057-991B-D192033771B9}" type="parTrans" cxnId="{4A2437EF-C2F0-47B5-B0A2-1AF14A13312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5470C18-52AF-4780-8EC8-3733D68CDCCF}" type="sibTrans" cxnId="{4A2437EF-C2F0-47B5-B0A2-1AF14A13312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E1AC0B7-206E-47CD-B2A9-8F7027609155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Excel  Charts and visuals</a:t>
          </a:r>
        </a:p>
      </dgm:t>
    </dgm:pt>
    <dgm:pt modelId="{62331E39-9147-4D31-9E63-59DE77802004}" type="parTrans" cxnId="{B8E3BC54-CC13-477B-B135-D404CA58D434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DD804E4-9917-4254-8670-291D572350EA}" type="sibTrans" cxnId="{B8E3BC54-CC13-477B-B135-D404CA58D434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C630C00-9B4F-43C0-8585-5E257808202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Excel ranges</a:t>
          </a:r>
        </a:p>
      </dgm:t>
    </dgm:pt>
    <dgm:pt modelId="{FC5978EC-8039-479F-A33E-1277760B679A}" type="parTrans" cxnId="{FE97FDC6-C56B-486A-9E77-CD347820945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198FF0A1-DEC3-42B4-9A1A-58E7D9A354F6}" type="sibTrans" cxnId="{FE97FDC6-C56B-486A-9E77-CD347820945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059F55F-AE68-438D-B400-7DD83EAA39D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Widgets</a:t>
          </a:r>
        </a:p>
      </dgm:t>
    </dgm:pt>
    <dgm:pt modelId="{FE26CA52-DF03-4217-B0EE-AAD4EFCC71C3}" type="parTrans" cxnId="{69571545-94F1-4429-BF9D-A652722C216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319A3323-52C9-4C0B-95EF-8094F0976A8B}" type="sibTrans" cxnId="{69571545-94F1-4429-BF9D-A652722C2167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CB40606-CE7F-47DA-AB7A-2D70B8041FA7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Videos &amp; Images</a:t>
          </a:r>
        </a:p>
      </dgm:t>
    </dgm:pt>
    <dgm:pt modelId="{68B48435-424B-414D-9439-D78A9EC118CB}" type="parTrans" cxnId="{05FE57A0-6B96-40DA-B3F9-360DABBD174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1DC41C06-74EC-4C74-9D3E-1BB824372DF3}" type="sibTrans" cxnId="{05FE57A0-6B96-40DA-B3F9-360DABBD174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257C1A3-4A0C-4AE7-AABB-525E3BB2A5EC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Web</a:t>
          </a:r>
        </a:p>
      </dgm:t>
    </dgm:pt>
    <dgm:pt modelId="{B3609B26-FF86-41F1-96C6-BD76E84F0B49}" type="parTrans" cxnId="{AE23C84F-13C7-46A1-855C-0B0F1105695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2A447D5-AF2A-40F5-8E90-1622B698335D}" type="sibTrans" cxnId="{AE23C84F-13C7-46A1-855C-0B0F11056950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E6AC12C-706F-4DC3-BF6B-4F37498D78FC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Text</a:t>
          </a:r>
        </a:p>
      </dgm:t>
    </dgm:pt>
    <dgm:pt modelId="{47128BA7-CB56-49EF-AB53-9A26DD456592}" type="parTrans" cxnId="{D8291953-7EB7-4054-A5A2-45B920EB9BD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57A8BC5-919F-42B1-A032-1DAED8747A12}" type="sibTrans" cxnId="{D8291953-7EB7-4054-A5A2-45B920EB9BD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16A4462-86F6-45CC-B2F4-303084C89B8F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SSRS</a:t>
          </a:r>
        </a:p>
      </dgm:t>
    </dgm:pt>
    <dgm:pt modelId="{868FE5F3-FDF2-4F28-90F2-A6F8195A3DE5}" type="parTrans" cxnId="{1D4D7583-E4FD-40BD-B7BA-C97DE037255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1583C117-05E7-4CEB-8D57-F1F534F95B27}" type="sibTrans" cxnId="{1D4D7583-E4FD-40BD-B7BA-C97DE037255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1403008-C497-4400-8EC0-CA59FC7DF2C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Q&amp;A and Insights</a:t>
          </a:r>
        </a:p>
      </dgm:t>
    </dgm:pt>
    <dgm:pt modelId="{2370D2A5-2D7B-420D-8B0D-A8BA0E942A42}" type="parTrans" cxnId="{3CB245CD-02E5-4A21-A5DB-DD7918F7BF8E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BE72F84-1897-4A41-94D1-EACD792C8554}" type="sibTrans" cxnId="{3CB245CD-02E5-4A21-A5DB-DD7918F7BF8E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6BEF378-75AF-4144-9704-7B53C8A9C55A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Real-time streaming</a:t>
          </a:r>
        </a:p>
      </dgm:t>
    </dgm:pt>
    <dgm:pt modelId="{71F46EEA-6609-476C-B566-11DC1A4732C4}" type="parTrans" cxnId="{05B736DD-8785-48ED-8458-619A4D4EAE81}">
      <dgm:prSet/>
      <dgm:spPr/>
      <dgm:t>
        <a:bodyPr/>
        <a:lstStyle/>
        <a:p>
          <a:endParaRPr lang="en-US"/>
        </a:p>
      </dgm:t>
    </dgm:pt>
    <dgm:pt modelId="{75DE6B75-08A9-42EC-8A1B-78E6D4EBF136}" type="sibTrans" cxnId="{05B736DD-8785-48ED-8458-619A4D4EAE81}">
      <dgm:prSet/>
      <dgm:spPr/>
      <dgm:t>
        <a:bodyPr/>
        <a:lstStyle/>
        <a:p>
          <a:endParaRPr lang="en-US"/>
        </a:p>
      </dgm:t>
    </dgm:pt>
    <dgm:pt modelId="{11E9E2A9-2376-45D6-A00F-9AA29D161623}" type="pres">
      <dgm:prSet presAssocID="{75C73FCB-999F-4648-A6B0-0F9C3235F3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9D9F3B-A09D-4271-B2AC-61573C6F7EAA}" type="pres">
      <dgm:prSet presAssocID="{E1F72185-31BB-4075-A9B2-60B98475F50D}" presName="hierRoot1" presStyleCnt="0">
        <dgm:presLayoutVars>
          <dgm:hierBranch val="init"/>
        </dgm:presLayoutVars>
      </dgm:prSet>
      <dgm:spPr/>
    </dgm:pt>
    <dgm:pt modelId="{9218A8A4-E068-498F-AB8C-27934E619F26}" type="pres">
      <dgm:prSet presAssocID="{E1F72185-31BB-4075-A9B2-60B98475F50D}" presName="rootComposite1" presStyleCnt="0"/>
      <dgm:spPr/>
    </dgm:pt>
    <dgm:pt modelId="{9EED752E-2C29-44E4-9A0E-1452F6CF5FD3}" type="pres">
      <dgm:prSet presAssocID="{E1F72185-31BB-4075-A9B2-60B98475F50D}" presName="rootText1" presStyleLbl="node0" presStyleIdx="0" presStyleCnt="1">
        <dgm:presLayoutVars>
          <dgm:chPref val="3"/>
        </dgm:presLayoutVars>
      </dgm:prSet>
      <dgm:spPr/>
    </dgm:pt>
    <dgm:pt modelId="{1D2BAF3C-36CD-4DA8-B8FC-4E4583EA7E99}" type="pres">
      <dgm:prSet presAssocID="{E1F72185-31BB-4075-A9B2-60B98475F50D}" presName="rootConnector1" presStyleLbl="node1" presStyleIdx="0" presStyleCnt="0"/>
      <dgm:spPr/>
    </dgm:pt>
    <dgm:pt modelId="{3FE461C5-3FB8-4B59-BAE7-E13580689DBA}" type="pres">
      <dgm:prSet presAssocID="{E1F72185-31BB-4075-A9B2-60B98475F50D}" presName="hierChild2" presStyleCnt="0"/>
      <dgm:spPr/>
    </dgm:pt>
    <dgm:pt modelId="{E05698AA-5543-4DEB-B45D-9ABAC8B77D24}" type="pres">
      <dgm:prSet presAssocID="{013A917C-E134-4C6D-B817-49F6338EA268}" presName="Name64" presStyleLbl="parChTrans1D2" presStyleIdx="0" presStyleCnt="4"/>
      <dgm:spPr/>
    </dgm:pt>
    <dgm:pt modelId="{4CEEEA73-544F-4DD1-8B72-7FD4E490CDAA}" type="pres">
      <dgm:prSet presAssocID="{FD134CE2-4706-4B26-92FE-0E47F1AB59F1}" presName="hierRoot2" presStyleCnt="0">
        <dgm:presLayoutVars>
          <dgm:hierBranch val="init"/>
        </dgm:presLayoutVars>
      </dgm:prSet>
      <dgm:spPr/>
    </dgm:pt>
    <dgm:pt modelId="{A8DFDC04-DC07-43B1-91DB-939B080F3C12}" type="pres">
      <dgm:prSet presAssocID="{FD134CE2-4706-4B26-92FE-0E47F1AB59F1}" presName="rootComposite" presStyleCnt="0"/>
      <dgm:spPr/>
    </dgm:pt>
    <dgm:pt modelId="{73A8721F-D0D1-44D1-BEB2-EE238A574405}" type="pres">
      <dgm:prSet presAssocID="{FD134CE2-4706-4B26-92FE-0E47F1AB59F1}" presName="rootText" presStyleLbl="node2" presStyleIdx="0" presStyleCnt="4">
        <dgm:presLayoutVars>
          <dgm:chPref val="3"/>
        </dgm:presLayoutVars>
      </dgm:prSet>
      <dgm:spPr/>
    </dgm:pt>
    <dgm:pt modelId="{5D11AB41-3C88-4752-8D6C-7BF7C323B0D6}" type="pres">
      <dgm:prSet presAssocID="{FD134CE2-4706-4B26-92FE-0E47F1AB59F1}" presName="rootConnector" presStyleLbl="node2" presStyleIdx="0" presStyleCnt="4"/>
      <dgm:spPr/>
    </dgm:pt>
    <dgm:pt modelId="{2AA16C55-6B72-47C4-80F9-DF011185CA15}" type="pres">
      <dgm:prSet presAssocID="{FD134CE2-4706-4B26-92FE-0E47F1AB59F1}" presName="hierChild4" presStyleCnt="0"/>
      <dgm:spPr/>
    </dgm:pt>
    <dgm:pt modelId="{EFCB0311-636C-44AA-B6B0-2D17FA63ED7B}" type="pres">
      <dgm:prSet presAssocID="{34FBE43E-861E-4D92-B6FD-0DEE45F0567F}" presName="Name64" presStyleLbl="parChTrans1D3" presStyleIdx="0" presStyleCnt="9"/>
      <dgm:spPr/>
    </dgm:pt>
    <dgm:pt modelId="{A3F4C6AC-F231-44B8-ABD9-5694C5AFE91A}" type="pres">
      <dgm:prSet presAssocID="{B185AB2F-5B63-4DF4-8C1E-1EAEC3C8DFD2}" presName="hierRoot2" presStyleCnt="0">
        <dgm:presLayoutVars>
          <dgm:hierBranch val="init"/>
        </dgm:presLayoutVars>
      </dgm:prSet>
      <dgm:spPr/>
    </dgm:pt>
    <dgm:pt modelId="{57E08F16-9AE0-4720-AC82-6F018BAAFF27}" type="pres">
      <dgm:prSet presAssocID="{B185AB2F-5B63-4DF4-8C1E-1EAEC3C8DFD2}" presName="rootComposite" presStyleCnt="0"/>
      <dgm:spPr/>
    </dgm:pt>
    <dgm:pt modelId="{2C3D41FD-5F1A-45B3-8FFB-D90B05DCBAF0}" type="pres">
      <dgm:prSet presAssocID="{B185AB2F-5B63-4DF4-8C1E-1EAEC3C8DFD2}" presName="rootText" presStyleLbl="node3" presStyleIdx="0" presStyleCnt="9">
        <dgm:presLayoutVars>
          <dgm:chPref val="3"/>
        </dgm:presLayoutVars>
      </dgm:prSet>
      <dgm:spPr/>
    </dgm:pt>
    <dgm:pt modelId="{3EBB823D-D2A0-4590-AACF-12D0BDF467E2}" type="pres">
      <dgm:prSet presAssocID="{B185AB2F-5B63-4DF4-8C1E-1EAEC3C8DFD2}" presName="rootConnector" presStyleLbl="node3" presStyleIdx="0" presStyleCnt="9"/>
      <dgm:spPr/>
    </dgm:pt>
    <dgm:pt modelId="{13266ADA-7D67-4590-8B67-D6108576D7A1}" type="pres">
      <dgm:prSet presAssocID="{B185AB2F-5B63-4DF4-8C1E-1EAEC3C8DFD2}" presName="hierChild4" presStyleCnt="0"/>
      <dgm:spPr/>
    </dgm:pt>
    <dgm:pt modelId="{71025888-FF50-48B7-9E9B-AAF34F69DEED}" type="pres">
      <dgm:prSet presAssocID="{B185AB2F-5B63-4DF4-8C1E-1EAEC3C8DFD2}" presName="hierChild5" presStyleCnt="0"/>
      <dgm:spPr/>
    </dgm:pt>
    <dgm:pt modelId="{8D2CA1B3-9BB8-48CD-8834-DCFE52A6FB48}" type="pres">
      <dgm:prSet presAssocID="{E7ACC33A-3A31-4DF8-B858-32CBEBDDDE66}" presName="Name64" presStyleLbl="parChTrans1D3" presStyleIdx="1" presStyleCnt="9"/>
      <dgm:spPr/>
    </dgm:pt>
    <dgm:pt modelId="{6722E92A-4C6B-4C47-8E40-F9C23E6470F2}" type="pres">
      <dgm:prSet presAssocID="{C10BF091-C6CE-4278-A2F2-2322E9552FBE}" presName="hierRoot2" presStyleCnt="0">
        <dgm:presLayoutVars>
          <dgm:hierBranch val="init"/>
        </dgm:presLayoutVars>
      </dgm:prSet>
      <dgm:spPr/>
    </dgm:pt>
    <dgm:pt modelId="{ED72D2FE-DA0F-464A-BACA-075BEC2F0FE0}" type="pres">
      <dgm:prSet presAssocID="{C10BF091-C6CE-4278-A2F2-2322E9552FBE}" presName="rootComposite" presStyleCnt="0"/>
      <dgm:spPr/>
    </dgm:pt>
    <dgm:pt modelId="{F07484C2-88DE-4CDB-AFF2-47F0FA064B8E}" type="pres">
      <dgm:prSet presAssocID="{C10BF091-C6CE-4278-A2F2-2322E9552FBE}" presName="rootText" presStyleLbl="node3" presStyleIdx="1" presStyleCnt="9">
        <dgm:presLayoutVars>
          <dgm:chPref val="3"/>
        </dgm:presLayoutVars>
      </dgm:prSet>
      <dgm:spPr/>
    </dgm:pt>
    <dgm:pt modelId="{A211CCC9-C39C-4181-ABB2-EA08204BEBD1}" type="pres">
      <dgm:prSet presAssocID="{C10BF091-C6CE-4278-A2F2-2322E9552FBE}" presName="rootConnector" presStyleLbl="node3" presStyleIdx="1" presStyleCnt="9"/>
      <dgm:spPr/>
    </dgm:pt>
    <dgm:pt modelId="{34DCA5B0-B1B9-4F8D-9FCC-38A017F6E6CF}" type="pres">
      <dgm:prSet presAssocID="{C10BF091-C6CE-4278-A2F2-2322E9552FBE}" presName="hierChild4" presStyleCnt="0"/>
      <dgm:spPr/>
    </dgm:pt>
    <dgm:pt modelId="{0562B149-29F8-43C0-85C0-A8DF81965BE7}" type="pres">
      <dgm:prSet presAssocID="{C10BF091-C6CE-4278-A2F2-2322E9552FBE}" presName="hierChild5" presStyleCnt="0"/>
      <dgm:spPr/>
    </dgm:pt>
    <dgm:pt modelId="{9E39CC2E-B73E-4AF4-99CC-45CE7F983699}" type="pres">
      <dgm:prSet presAssocID="{868FE5F3-FDF2-4F28-90F2-A6F8195A3DE5}" presName="Name64" presStyleLbl="parChTrans1D3" presStyleIdx="2" presStyleCnt="9"/>
      <dgm:spPr/>
    </dgm:pt>
    <dgm:pt modelId="{6DC0CF02-BD84-431F-857E-A1BF896CF633}" type="pres">
      <dgm:prSet presAssocID="{216A4462-86F6-45CC-B2F4-303084C89B8F}" presName="hierRoot2" presStyleCnt="0">
        <dgm:presLayoutVars>
          <dgm:hierBranch val="init"/>
        </dgm:presLayoutVars>
      </dgm:prSet>
      <dgm:spPr/>
    </dgm:pt>
    <dgm:pt modelId="{19737B1D-4F2E-45E0-BA67-EBBECE3BED6E}" type="pres">
      <dgm:prSet presAssocID="{216A4462-86F6-45CC-B2F4-303084C89B8F}" presName="rootComposite" presStyleCnt="0"/>
      <dgm:spPr/>
    </dgm:pt>
    <dgm:pt modelId="{5DF14E6B-3BE1-4FBB-95C9-94392E2C1B10}" type="pres">
      <dgm:prSet presAssocID="{216A4462-86F6-45CC-B2F4-303084C89B8F}" presName="rootText" presStyleLbl="node3" presStyleIdx="2" presStyleCnt="9">
        <dgm:presLayoutVars>
          <dgm:chPref val="3"/>
        </dgm:presLayoutVars>
      </dgm:prSet>
      <dgm:spPr/>
    </dgm:pt>
    <dgm:pt modelId="{C9E96347-1681-4766-AF16-BDD393CA79AC}" type="pres">
      <dgm:prSet presAssocID="{216A4462-86F6-45CC-B2F4-303084C89B8F}" presName="rootConnector" presStyleLbl="node3" presStyleIdx="2" presStyleCnt="9"/>
      <dgm:spPr/>
    </dgm:pt>
    <dgm:pt modelId="{23E7247B-1854-4300-AB57-F84C98D8C64B}" type="pres">
      <dgm:prSet presAssocID="{216A4462-86F6-45CC-B2F4-303084C89B8F}" presName="hierChild4" presStyleCnt="0"/>
      <dgm:spPr/>
    </dgm:pt>
    <dgm:pt modelId="{9938CB23-BEE4-4103-AA69-10C7514147B5}" type="pres">
      <dgm:prSet presAssocID="{216A4462-86F6-45CC-B2F4-303084C89B8F}" presName="hierChild5" presStyleCnt="0"/>
      <dgm:spPr/>
    </dgm:pt>
    <dgm:pt modelId="{79960448-D948-400A-8CAC-63B4437305A4}" type="pres">
      <dgm:prSet presAssocID="{FD134CE2-4706-4B26-92FE-0E47F1AB59F1}" presName="hierChild5" presStyleCnt="0"/>
      <dgm:spPr/>
    </dgm:pt>
    <dgm:pt modelId="{BCB1730F-8FC7-4AAC-B233-BC11BFDD770D}" type="pres">
      <dgm:prSet presAssocID="{87092CAD-C157-4057-991B-D192033771B9}" presName="Name64" presStyleLbl="parChTrans1D2" presStyleIdx="1" presStyleCnt="4"/>
      <dgm:spPr/>
    </dgm:pt>
    <dgm:pt modelId="{F7AF8B1A-9006-4CAA-83C0-2CA05961EE1F}" type="pres">
      <dgm:prSet presAssocID="{4EA29D27-DB15-43AB-983E-373923E358FD}" presName="hierRoot2" presStyleCnt="0">
        <dgm:presLayoutVars>
          <dgm:hierBranch val="init"/>
        </dgm:presLayoutVars>
      </dgm:prSet>
      <dgm:spPr/>
    </dgm:pt>
    <dgm:pt modelId="{DE66BB22-F3F7-4FED-AB90-C4CA109D10A7}" type="pres">
      <dgm:prSet presAssocID="{4EA29D27-DB15-43AB-983E-373923E358FD}" presName="rootComposite" presStyleCnt="0"/>
      <dgm:spPr/>
    </dgm:pt>
    <dgm:pt modelId="{051D4A8D-F07A-46DE-8CBC-52454CFDCB90}" type="pres">
      <dgm:prSet presAssocID="{4EA29D27-DB15-43AB-983E-373923E358FD}" presName="rootText" presStyleLbl="node2" presStyleIdx="1" presStyleCnt="4">
        <dgm:presLayoutVars>
          <dgm:chPref val="3"/>
        </dgm:presLayoutVars>
      </dgm:prSet>
      <dgm:spPr/>
    </dgm:pt>
    <dgm:pt modelId="{6A148283-7C2D-4D18-A64B-6E48045345FE}" type="pres">
      <dgm:prSet presAssocID="{4EA29D27-DB15-43AB-983E-373923E358FD}" presName="rootConnector" presStyleLbl="node2" presStyleIdx="1" presStyleCnt="4"/>
      <dgm:spPr/>
    </dgm:pt>
    <dgm:pt modelId="{C1D1105C-B465-4F99-8CC8-02E8969A2065}" type="pres">
      <dgm:prSet presAssocID="{4EA29D27-DB15-43AB-983E-373923E358FD}" presName="hierChild4" presStyleCnt="0"/>
      <dgm:spPr/>
    </dgm:pt>
    <dgm:pt modelId="{D8E157A3-591E-4818-ACBB-07C657015A21}" type="pres">
      <dgm:prSet presAssocID="{62331E39-9147-4D31-9E63-59DE77802004}" presName="Name64" presStyleLbl="parChTrans1D3" presStyleIdx="3" presStyleCnt="9"/>
      <dgm:spPr/>
    </dgm:pt>
    <dgm:pt modelId="{009E44C9-F7F0-4408-B669-21FD7E7506A6}" type="pres">
      <dgm:prSet presAssocID="{5E1AC0B7-206E-47CD-B2A9-8F7027609155}" presName="hierRoot2" presStyleCnt="0">
        <dgm:presLayoutVars>
          <dgm:hierBranch val="init"/>
        </dgm:presLayoutVars>
      </dgm:prSet>
      <dgm:spPr/>
    </dgm:pt>
    <dgm:pt modelId="{C2D6D9DF-498A-4C86-A127-8EBA25AE2BFB}" type="pres">
      <dgm:prSet presAssocID="{5E1AC0B7-206E-47CD-B2A9-8F7027609155}" presName="rootComposite" presStyleCnt="0"/>
      <dgm:spPr/>
    </dgm:pt>
    <dgm:pt modelId="{A5F853A5-D7D5-4DB9-86EE-50A4E6CC0920}" type="pres">
      <dgm:prSet presAssocID="{5E1AC0B7-206E-47CD-B2A9-8F7027609155}" presName="rootText" presStyleLbl="node3" presStyleIdx="3" presStyleCnt="9">
        <dgm:presLayoutVars>
          <dgm:chPref val="3"/>
        </dgm:presLayoutVars>
      </dgm:prSet>
      <dgm:spPr/>
    </dgm:pt>
    <dgm:pt modelId="{C10C53F4-2CD7-45F2-A60E-C761DC22CF6F}" type="pres">
      <dgm:prSet presAssocID="{5E1AC0B7-206E-47CD-B2A9-8F7027609155}" presName="rootConnector" presStyleLbl="node3" presStyleIdx="3" presStyleCnt="9"/>
      <dgm:spPr/>
    </dgm:pt>
    <dgm:pt modelId="{2EA9C6F9-D663-4463-AE11-E010389FDD6D}" type="pres">
      <dgm:prSet presAssocID="{5E1AC0B7-206E-47CD-B2A9-8F7027609155}" presName="hierChild4" presStyleCnt="0"/>
      <dgm:spPr/>
    </dgm:pt>
    <dgm:pt modelId="{9B3E4D77-3499-42BE-AC56-68EAC9027D5B}" type="pres">
      <dgm:prSet presAssocID="{5E1AC0B7-206E-47CD-B2A9-8F7027609155}" presName="hierChild5" presStyleCnt="0"/>
      <dgm:spPr/>
    </dgm:pt>
    <dgm:pt modelId="{9DEC7499-C5B7-4DE6-8462-DF69D16E993E}" type="pres">
      <dgm:prSet presAssocID="{FC5978EC-8039-479F-A33E-1277760B679A}" presName="Name64" presStyleLbl="parChTrans1D3" presStyleIdx="4" presStyleCnt="9"/>
      <dgm:spPr/>
    </dgm:pt>
    <dgm:pt modelId="{6A2F1D7B-B6FF-465B-8ECF-A576E70BA169}" type="pres">
      <dgm:prSet presAssocID="{DC630C00-9B4F-43C0-8585-5E257808202B}" presName="hierRoot2" presStyleCnt="0">
        <dgm:presLayoutVars>
          <dgm:hierBranch val="init"/>
        </dgm:presLayoutVars>
      </dgm:prSet>
      <dgm:spPr/>
    </dgm:pt>
    <dgm:pt modelId="{326C5407-0CB9-49C7-8253-0DF8D7871C06}" type="pres">
      <dgm:prSet presAssocID="{DC630C00-9B4F-43C0-8585-5E257808202B}" presName="rootComposite" presStyleCnt="0"/>
      <dgm:spPr/>
    </dgm:pt>
    <dgm:pt modelId="{AE7983D8-6167-49B6-98A6-3A38DD084B88}" type="pres">
      <dgm:prSet presAssocID="{DC630C00-9B4F-43C0-8585-5E257808202B}" presName="rootText" presStyleLbl="node3" presStyleIdx="4" presStyleCnt="9">
        <dgm:presLayoutVars>
          <dgm:chPref val="3"/>
        </dgm:presLayoutVars>
      </dgm:prSet>
      <dgm:spPr/>
    </dgm:pt>
    <dgm:pt modelId="{16F32AE4-686A-4A13-98B7-60C00F22364F}" type="pres">
      <dgm:prSet presAssocID="{DC630C00-9B4F-43C0-8585-5E257808202B}" presName="rootConnector" presStyleLbl="node3" presStyleIdx="4" presStyleCnt="9"/>
      <dgm:spPr/>
    </dgm:pt>
    <dgm:pt modelId="{4DA77752-6D31-477D-BF23-1B6BED2858B9}" type="pres">
      <dgm:prSet presAssocID="{DC630C00-9B4F-43C0-8585-5E257808202B}" presName="hierChild4" presStyleCnt="0"/>
      <dgm:spPr/>
    </dgm:pt>
    <dgm:pt modelId="{499BC61A-5F4A-44E9-A5FE-3414E6FBA080}" type="pres">
      <dgm:prSet presAssocID="{DC630C00-9B4F-43C0-8585-5E257808202B}" presName="hierChild5" presStyleCnt="0"/>
      <dgm:spPr/>
    </dgm:pt>
    <dgm:pt modelId="{6484A172-F4D2-41EE-ACD6-F6B11005B1FB}" type="pres">
      <dgm:prSet presAssocID="{4EA29D27-DB15-43AB-983E-373923E358FD}" presName="hierChild5" presStyleCnt="0"/>
      <dgm:spPr/>
    </dgm:pt>
    <dgm:pt modelId="{996F51BD-D73A-4D90-9A65-562219AEB3BC}" type="pres">
      <dgm:prSet presAssocID="{2370D2A5-2D7B-420D-8B0D-A8BA0E942A42}" presName="Name64" presStyleLbl="parChTrans1D2" presStyleIdx="2" presStyleCnt="4"/>
      <dgm:spPr/>
    </dgm:pt>
    <dgm:pt modelId="{B439D171-4B21-40B4-A0A4-32F35705EFE4}" type="pres">
      <dgm:prSet presAssocID="{91403008-C497-4400-8EC0-CA59FC7DF2CB}" presName="hierRoot2" presStyleCnt="0">
        <dgm:presLayoutVars>
          <dgm:hierBranch val="init"/>
        </dgm:presLayoutVars>
      </dgm:prSet>
      <dgm:spPr/>
    </dgm:pt>
    <dgm:pt modelId="{AFBECCDE-39ED-4291-A91C-AF538DEAD49D}" type="pres">
      <dgm:prSet presAssocID="{91403008-C497-4400-8EC0-CA59FC7DF2CB}" presName="rootComposite" presStyleCnt="0"/>
      <dgm:spPr/>
    </dgm:pt>
    <dgm:pt modelId="{E4782A2C-3A1A-4091-81D0-39D0F884592E}" type="pres">
      <dgm:prSet presAssocID="{91403008-C497-4400-8EC0-CA59FC7DF2CB}" presName="rootText" presStyleLbl="node2" presStyleIdx="2" presStyleCnt="4">
        <dgm:presLayoutVars>
          <dgm:chPref val="3"/>
        </dgm:presLayoutVars>
      </dgm:prSet>
      <dgm:spPr/>
    </dgm:pt>
    <dgm:pt modelId="{5AB29C51-0D80-4E97-A4CC-231B13CC8B7F}" type="pres">
      <dgm:prSet presAssocID="{91403008-C497-4400-8EC0-CA59FC7DF2CB}" presName="rootConnector" presStyleLbl="node2" presStyleIdx="2" presStyleCnt="4"/>
      <dgm:spPr/>
    </dgm:pt>
    <dgm:pt modelId="{24AC14E1-91C0-413D-BEF7-7C3F844FC1A2}" type="pres">
      <dgm:prSet presAssocID="{91403008-C497-4400-8EC0-CA59FC7DF2CB}" presName="hierChild4" presStyleCnt="0"/>
      <dgm:spPr/>
    </dgm:pt>
    <dgm:pt modelId="{E609DFCA-0546-4C98-A20E-FE38E4E38C05}" type="pres">
      <dgm:prSet presAssocID="{91403008-C497-4400-8EC0-CA59FC7DF2CB}" presName="hierChild5" presStyleCnt="0"/>
      <dgm:spPr/>
    </dgm:pt>
    <dgm:pt modelId="{F8AAABE7-A939-449F-8C25-BD52FBCEBA2E}" type="pres">
      <dgm:prSet presAssocID="{FE26CA52-DF03-4217-B0EE-AAD4EFCC71C3}" presName="Name64" presStyleLbl="parChTrans1D2" presStyleIdx="3" presStyleCnt="4"/>
      <dgm:spPr/>
    </dgm:pt>
    <dgm:pt modelId="{3823229E-BAEA-43AA-86B5-9E9FCDD6A3B2}" type="pres">
      <dgm:prSet presAssocID="{B059F55F-AE68-438D-B400-7DD83EAA39DB}" presName="hierRoot2" presStyleCnt="0">
        <dgm:presLayoutVars>
          <dgm:hierBranch val="init"/>
        </dgm:presLayoutVars>
      </dgm:prSet>
      <dgm:spPr/>
    </dgm:pt>
    <dgm:pt modelId="{A2E8F9C4-261C-4279-A078-9043E6F4AC09}" type="pres">
      <dgm:prSet presAssocID="{B059F55F-AE68-438D-B400-7DD83EAA39DB}" presName="rootComposite" presStyleCnt="0"/>
      <dgm:spPr/>
    </dgm:pt>
    <dgm:pt modelId="{DAA59FED-A3DB-484D-A733-C2456CC7F71A}" type="pres">
      <dgm:prSet presAssocID="{B059F55F-AE68-438D-B400-7DD83EAA39DB}" presName="rootText" presStyleLbl="node2" presStyleIdx="3" presStyleCnt="4">
        <dgm:presLayoutVars>
          <dgm:chPref val="3"/>
        </dgm:presLayoutVars>
      </dgm:prSet>
      <dgm:spPr/>
    </dgm:pt>
    <dgm:pt modelId="{4EB17015-7BBF-4342-BD7D-335059974642}" type="pres">
      <dgm:prSet presAssocID="{B059F55F-AE68-438D-B400-7DD83EAA39DB}" presName="rootConnector" presStyleLbl="node2" presStyleIdx="3" presStyleCnt="4"/>
      <dgm:spPr/>
    </dgm:pt>
    <dgm:pt modelId="{76B362C4-C66A-4432-95D8-F9A93D1C7582}" type="pres">
      <dgm:prSet presAssocID="{B059F55F-AE68-438D-B400-7DD83EAA39DB}" presName="hierChild4" presStyleCnt="0"/>
      <dgm:spPr/>
    </dgm:pt>
    <dgm:pt modelId="{A74EE6CF-734B-459F-AD2B-9E33B4826268}" type="pres">
      <dgm:prSet presAssocID="{47128BA7-CB56-49EF-AB53-9A26DD456592}" presName="Name64" presStyleLbl="parChTrans1D3" presStyleIdx="5" presStyleCnt="9"/>
      <dgm:spPr/>
    </dgm:pt>
    <dgm:pt modelId="{49AE50B3-6F9B-4DE1-BDDB-AD72E369A348}" type="pres">
      <dgm:prSet presAssocID="{6E6AC12C-706F-4DC3-BF6B-4F37498D78FC}" presName="hierRoot2" presStyleCnt="0">
        <dgm:presLayoutVars>
          <dgm:hierBranch val="init"/>
        </dgm:presLayoutVars>
      </dgm:prSet>
      <dgm:spPr/>
    </dgm:pt>
    <dgm:pt modelId="{7BB2FE6D-E218-41A4-9E3D-1E4849F557DB}" type="pres">
      <dgm:prSet presAssocID="{6E6AC12C-706F-4DC3-BF6B-4F37498D78FC}" presName="rootComposite" presStyleCnt="0"/>
      <dgm:spPr/>
    </dgm:pt>
    <dgm:pt modelId="{75B8AC9F-5684-41C0-A24E-7994DB761DEE}" type="pres">
      <dgm:prSet presAssocID="{6E6AC12C-706F-4DC3-BF6B-4F37498D78FC}" presName="rootText" presStyleLbl="node3" presStyleIdx="5" presStyleCnt="9">
        <dgm:presLayoutVars>
          <dgm:chPref val="3"/>
        </dgm:presLayoutVars>
      </dgm:prSet>
      <dgm:spPr/>
    </dgm:pt>
    <dgm:pt modelId="{629CC6EF-C688-4AF8-8F9E-D2B8EA2DF0D9}" type="pres">
      <dgm:prSet presAssocID="{6E6AC12C-706F-4DC3-BF6B-4F37498D78FC}" presName="rootConnector" presStyleLbl="node3" presStyleIdx="5" presStyleCnt="9"/>
      <dgm:spPr/>
    </dgm:pt>
    <dgm:pt modelId="{CA0C520F-A0C2-424E-8B67-136F9348B4FA}" type="pres">
      <dgm:prSet presAssocID="{6E6AC12C-706F-4DC3-BF6B-4F37498D78FC}" presName="hierChild4" presStyleCnt="0"/>
      <dgm:spPr/>
    </dgm:pt>
    <dgm:pt modelId="{319C5CE8-6BA3-47E3-A5FC-FB2D8BE794FD}" type="pres">
      <dgm:prSet presAssocID="{6E6AC12C-706F-4DC3-BF6B-4F37498D78FC}" presName="hierChild5" presStyleCnt="0"/>
      <dgm:spPr/>
    </dgm:pt>
    <dgm:pt modelId="{C56E60D0-26D4-451B-BCED-7B9D061325E7}" type="pres">
      <dgm:prSet presAssocID="{68B48435-424B-414D-9439-D78A9EC118CB}" presName="Name64" presStyleLbl="parChTrans1D3" presStyleIdx="6" presStyleCnt="9"/>
      <dgm:spPr/>
    </dgm:pt>
    <dgm:pt modelId="{3F66A79C-040C-4115-9EAE-F558FCEFE53B}" type="pres">
      <dgm:prSet presAssocID="{2CB40606-CE7F-47DA-AB7A-2D70B8041FA7}" presName="hierRoot2" presStyleCnt="0">
        <dgm:presLayoutVars>
          <dgm:hierBranch val="init"/>
        </dgm:presLayoutVars>
      </dgm:prSet>
      <dgm:spPr/>
    </dgm:pt>
    <dgm:pt modelId="{E1F738D5-D8EB-4E87-91C0-B512FF2750E4}" type="pres">
      <dgm:prSet presAssocID="{2CB40606-CE7F-47DA-AB7A-2D70B8041FA7}" presName="rootComposite" presStyleCnt="0"/>
      <dgm:spPr/>
    </dgm:pt>
    <dgm:pt modelId="{66C733A1-7629-41A3-9F9F-B9C7EA0B206A}" type="pres">
      <dgm:prSet presAssocID="{2CB40606-CE7F-47DA-AB7A-2D70B8041FA7}" presName="rootText" presStyleLbl="node3" presStyleIdx="6" presStyleCnt="9">
        <dgm:presLayoutVars>
          <dgm:chPref val="3"/>
        </dgm:presLayoutVars>
      </dgm:prSet>
      <dgm:spPr/>
    </dgm:pt>
    <dgm:pt modelId="{F20AB6DE-1A03-4340-9796-599A6CA6DF0C}" type="pres">
      <dgm:prSet presAssocID="{2CB40606-CE7F-47DA-AB7A-2D70B8041FA7}" presName="rootConnector" presStyleLbl="node3" presStyleIdx="6" presStyleCnt="9"/>
      <dgm:spPr/>
    </dgm:pt>
    <dgm:pt modelId="{07586BB9-B6D9-41FC-A6C2-5D58BF29EF52}" type="pres">
      <dgm:prSet presAssocID="{2CB40606-CE7F-47DA-AB7A-2D70B8041FA7}" presName="hierChild4" presStyleCnt="0"/>
      <dgm:spPr/>
    </dgm:pt>
    <dgm:pt modelId="{C22E2EE9-2AC0-4D8D-94B1-A96F7D5F4DB2}" type="pres">
      <dgm:prSet presAssocID="{2CB40606-CE7F-47DA-AB7A-2D70B8041FA7}" presName="hierChild5" presStyleCnt="0"/>
      <dgm:spPr/>
    </dgm:pt>
    <dgm:pt modelId="{A4F2FC91-3E00-40A0-BA61-1B6A3F3F54A5}" type="pres">
      <dgm:prSet presAssocID="{B3609B26-FF86-41F1-96C6-BD76E84F0B49}" presName="Name64" presStyleLbl="parChTrans1D3" presStyleIdx="7" presStyleCnt="9"/>
      <dgm:spPr/>
    </dgm:pt>
    <dgm:pt modelId="{06C318F0-46D3-4D7B-A7A7-3066B5D57917}" type="pres">
      <dgm:prSet presAssocID="{9257C1A3-4A0C-4AE7-AABB-525E3BB2A5EC}" presName="hierRoot2" presStyleCnt="0">
        <dgm:presLayoutVars>
          <dgm:hierBranch val="init"/>
        </dgm:presLayoutVars>
      </dgm:prSet>
      <dgm:spPr/>
    </dgm:pt>
    <dgm:pt modelId="{5AA7104C-E72B-44B6-A58E-373218F6617D}" type="pres">
      <dgm:prSet presAssocID="{9257C1A3-4A0C-4AE7-AABB-525E3BB2A5EC}" presName="rootComposite" presStyleCnt="0"/>
      <dgm:spPr/>
    </dgm:pt>
    <dgm:pt modelId="{FA26BF61-81F3-46BA-B7EC-5EC071C04E79}" type="pres">
      <dgm:prSet presAssocID="{9257C1A3-4A0C-4AE7-AABB-525E3BB2A5EC}" presName="rootText" presStyleLbl="node3" presStyleIdx="7" presStyleCnt="9">
        <dgm:presLayoutVars>
          <dgm:chPref val="3"/>
        </dgm:presLayoutVars>
      </dgm:prSet>
      <dgm:spPr/>
    </dgm:pt>
    <dgm:pt modelId="{86B2CA96-DE0F-4D05-9B36-52C79EF369C9}" type="pres">
      <dgm:prSet presAssocID="{9257C1A3-4A0C-4AE7-AABB-525E3BB2A5EC}" presName="rootConnector" presStyleLbl="node3" presStyleIdx="7" presStyleCnt="9"/>
      <dgm:spPr/>
    </dgm:pt>
    <dgm:pt modelId="{C0B7B29B-6ADF-4FDD-BC49-492EB7C6E9D7}" type="pres">
      <dgm:prSet presAssocID="{9257C1A3-4A0C-4AE7-AABB-525E3BB2A5EC}" presName="hierChild4" presStyleCnt="0"/>
      <dgm:spPr/>
    </dgm:pt>
    <dgm:pt modelId="{116DB1C1-6B32-4412-83CD-03E1CB5E4B72}" type="pres">
      <dgm:prSet presAssocID="{9257C1A3-4A0C-4AE7-AABB-525E3BB2A5EC}" presName="hierChild5" presStyleCnt="0"/>
      <dgm:spPr/>
    </dgm:pt>
    <dgm:pt modelId="{DB7C097B-97F2-4961-B74D-70AD668E384B}" type="pres">
      <dgm:prSet presAssocID="{71F46EEA-6609-476C-B566-11DC1A4732C4}" presName="Name64" presStyleLbl="parChTrans1D3" presStyleIdx="8" presStyleCnt="9"/>
      <dgm:spPr/>
    </dgm:pt>
    <dgm:pt modelId="{044A68C1-C61E-4B0D-96B3-27598E4F9B14}" type="pres">
      <dgm:prSet presAssocID="{D6BEF378-75AF-4144-9704-7B53C8A9C55A}" presName="hierRoot2" presStyleCnt="0">
        <dgm:presLayoutVars>
          <dgm:hierBranch val="init"/>
        </dgm:presLayoutVars>
      </dgm:prSet>
      <dgm:spPr/>
    </dgm:pt>
    <dgm:pt modelId="{69548DAD-570C-4E0A-BBDE-21E82F62100B}" type="pres">
      <dgm:prSet presAssocID="{D6BEF378-75AF-4144-9704-7B53C8A9C55A}" presName="rootComposite" presStyleCnt="0"/>
      <dgm:spPr/>
    </dgm:pt>
    <dgm:pt modelId="{E28F1BE4-0CCA-44EF-A0DF-9FC38E0F234C}" type="pres">
      <dgm:prSet presAssocID="{D6BEF378-75AF-4144-9704-7B53C8A9C55A}" presName="rootText" presStyleLbl="node3" presStyleIdx="8" presStyleCnt="9">
        <dgm:presLayoutVars>
          <dgm:chPref val="3"/>
        </dgm:presLayoutVars>
      </dgm:prSet>
      <dgm:spPr/>
    </dgm:pt>
    <dgm:pt modelId="{5EB0195B-4315-4148-9E4D-8C8E96B82A61}" type="pres">
      <dgm:prSet presAssocID="{D6BEF378-75AF-4144-9704-7B53C8A9C55A}" presName="rootConnector" presStyleLbl="node3" presStyleIdx="8" presStyleCnt="9"/>
      <dgm:spPr/>
    </dgm:pt>
    <dgm:pt modelId="{45189E7C-5367-4A33-B8DD-518D04BB8048}" type="pres">
      <dgm:prSet presAssocID="{D6BEF378-75AF-4144-9704-7B53C8A9C55A}" presName="hierChild4" presStyleCnt="0"/>
      <dgm:spPr/>
    </dgm:pt>
    <dgm:pt modelId="{6876882D-BEE0-4E9D-9906-56609C6B0430}" type="pres">
      <dgm:prSet presAssocID="{D6BEF378-75AF-4144-9704-7B53C8A9C55A}" presName="hierChild5" presStyleCnt="0"/>
      <dgm:spPr/>
    </dgm:pt>
    <dgm:pt modelId="{907A9F64-1163-4D4F-91B3-E105E8A11A23}" type="pres">
      <dgm:prSet presAssocID="{B059F55F-AE68-438D-B400-7DD83EAA39DB}" presName="hierChild5" presStyleCnt="0"/>
      <dgm:spPr/>
    </dgm:pt>
    <dgm:pt modelId="{4BAD5E04-05CB-4CA7-BB60-0BE10B3B0699}" type="pres">
      <dgm:prSet presAssocID="{E1F72185-31BB-4075-A9B2-60B98475F50D}" presName="hierChild3" presStyleCnt="0"/>
      <dgm:spPr/>
    </dgm:pt>
  </dgm:ptLst>
  <dgm:cxnLst>
    <dgm:cxn modelId="{9E61CDCB-068C-46E7-9BE7-6C0806B751D3}" type="presOf" srcId="{91403008-C497-4400-8EC0-CA59FC7DF2CB}" destId="{5AB29C51-0D80-4E97-A4CC-231B13CC8B7F}" srcOrd="1" destOrd="0" presId="urn:microsoft.com/office/officeart/2009/3/layout/HorizontalOrganizationChart"/>
    <dgm:cxn modelId="{06A742B7-59F2-40AD-B59F-614E0B8B7B80}" type="presOf" srcId="{2370D2A5-2D7B-420D-8B0D-A8BA0E942A42}" destId="{996F51BD-D73A-4D90-9A65-562219AEB3BC}" srcOrd="0" destOrd="0" presId="urn:microsoft.com/office/officeart/2009/3/layout/HorizontalOrganizationChart"/>
    <dgm:cxn modelId="{282C5492-A5CD-4B20-BE61-A3E293904119}" type="presOf" srcId="{C10BF091-C6CE-4278-A2F2-2322E9552FBE}" destId="{F07484C2-88DE-4CDB-AFF2-47F0FA064B8E}" srcOrd="0" destOrd="0" presId="urn:microsoft.com/office/officeart/2009/3/layout/HorizontalOrganizationChart"/>
    <dgm:cxn modelId="{2A14C243-A0D7-4287-B17F-5E114453D173}" type="presOf" srcId="{68B48435-424B-414D-9439-D78A9EC118CB}" destId="{C56E60D0-26D4-451B-BCED-7B9D061325E7}" srcOrd="0" destOrd="0" presId="urn:microsoft.com/office/officeart/2009/3/layout/HorizontalOrganizationChart"/>
    <dgm:cxn modelId="{5F7F6488-AA72-452C-AA64-DA531CCB087D}" type="presOf" srcId="{71F46EEA-6609-476C-B566-11DC1A4732C4}" destId="{DB7C097B-97F2-4961-B74D-70AD668E384B}" srcOrd="0" destOrd="0" presId="urn:microsoft.com/office/officeart/2009/3/layout/HorizontalOrganizationChart"/>
    <dgm:cxn modelId="{ACCEC228-285A-4AF5-85D8-36F124B626C0}" type="presOf" srcId="{62331E39-9147-4D31-9E63-59DE77802004}" destId="{D8E157A3-591E-4818-ACBB-07C657015A21}" srcOrd="0" destOrd="0" presId="urn:microsoft.com/office/officeart/2009/3/layout/HorizontalOrganizationChart"/>
    <dgm:cxn modelId="{FB732AE3-BEC2-493A-9867-4F91A58A3209}" type="presOf" srcId="{FC5978EC-8039-479F-A33E-1277760B679A}" destId="{9DEC7499-C5B7-4DE6-8462-DF69D16E993E}" srcOrd="0" destOrd="0" presId="urn:microsoft.com/office/officeart/2009/3/layout/HorizontalOrganizationChart"/>
    <dgm:cxn modelId="{FCB66796-B2A7-47C1-9921-2D96582D9878}" type="presOf" srcId="{4EA29D27-DB15-43AB-983E-373923E358FD}" destId="{051D4A8D-F07A-46DE-8CBC-52454CFDCB90}" srcOrd="0" destOrd="0" presId="urn:microsoft.com/office/officeart/2009/3/layout/HorizontalOrganizationChart"/>
    <dgm:cxn modelId="{1383B84C-7947-4511-94C1-243F4026EB6B}" type="presOf" srcId="{B059F55F-AE68-438D-B400-7DD83EAA39DB}" destId="{DAA59FED-A3DB-484D-A733-C2456CC7F71A}" srcOrd="0" destOrd="0" presId="urn:microsoft.com/office/officeart/2009/3/layout/HorizontalOrganizationChart"/>
    <dgm:cxn modelId="{D8291953-7EB7-4054-A5A2-45B920EB9BD1}" srcId="{B059F55F-AE68-438D-B400-7DD83EAA39DB}" destId="{6E6AC12C-706F-4DC3-BF6B-4F37498D78FC}" srcOrd="0" destOrd="0" parTransId="{47128BA7-CB56-49EF-AB53-9A26DD456592}" sibTransId="{657A8BC5-919F-42B1-A032-1DAED8747A12}"/>
    <dgm:cxn modelId="{B81BB735-39BC-4FF8-913C-A38507D84C4A}" type="presOf" srcId="{216A4462-86F6-45CC-B2F4-303084C89B8F}" destId="{5DF14E6B-3BE1-4FBB-95C9-94392E2C1B10}" srcOrd="0" destOrd="0" presId="urn:microsoft.com/office/officeart/2009/3/layout/HorizontalOrganizationChart"/>
    <dgm:cxn modelId="{DFB58D6B-33EA-4C57-AE34-8469764A852C}" type="presOf" srcId="{2CB40606-CE7F-47DA-AB7A-2D70B8041FA7}" destId="{F20AB6DE-1A03-4340-9796-599A6CA6DF0C}" srcOrd="1" destOrd="0" presId="urn:microsoft.com/office/officeart/2009/3/layout/HorizontalOrganizationChart"/>
    <dgm:cxn modelId="{EE3A0261-D67C-481A-87D6-A41DA8D1EE07}" type="presOf" srcId="{B185AB2F-5B63-4DF4-8C1E-1EAEC3C8DFD2}" destId="{3EBB823D-D2A0-4590-AACF-12D0BDF467E2}" srcOrd="1" destOrd="0" presId="urn:microsoft.com/office/officeart/2009/3/layout/HorizontalOrganizationChart"/>
    <dgm:cxn modelId="{45545A30-541C-4859-AF60-CB0BE843CE4D}" type="presOf" srcId="{E1F72185-31BB-4075-A9B2-60B98475F50D}" destId="{1D2BAF3C-36CD-4DA8-B8FC-4E4583EA7E99}" srcOrd="1" destOrd="0" presId="urn:microsoft.com/office/officeart/2009/3/layout/HorizontalOrganizationChart"/>
    <dgm:cxn modelId="{12B18F01-134C-4464-B524-944A699D0172}" type="presOf" srcId="{B185AB2F-5B63-4DF4-8C1E-1EAEC3C8DFD2}" destId="{2C3D41FD-5F1A-45B3-8FFB-D90B05DCBAF0}" srcOrd="0" destOrd="0" presId="urn:microsoft.com/office/officeart/2009/3/layout/HorizontalOrganizationChart"/>
    <dgm:cxn modelId="{69571545-94F1-4429-BF9D-A652722C2167}" srcId="{E1F72185-31BB-4075-A9B2-60B98475F50D}" destId="{B059F55F-AE68-438D-B400-7DD83EAA39DB}" srcOrd="3" destOrd="0" parTransId="{FE26CA52-DF03-4217-B0EE-AAD4EFCC71C3}" sibTransId="{319A3323-52C9-4C0B-95EF-8094F0976A8B}"/>
    <dgm:cxn modelId="{4A2437EF-C2F0-47B5-B0A2-1AF14A133120}" srcId="{E1F72185-31BB-4075-A9B2-60B98475F50D}" destId="{4EA29D27-DB15-43AB-983E-373923E358FD}" srcOrd="1" destOrd="0" parTransId="{87092CAD-C157-4057-991B-D192033771B9}" sibTransId="{65470C18-52AF-4780-8EC8-3733D68CDCCF}"/>
    <dgm:cxn modelId="{57949A74-0E12-4444-8ED4-1C0F1BB8CF39}" srcId="{E1F72185-31BB-4075-A9B2-60B98475F50D}" destId="{FD134CE2-4706-4B26-92FE-0E47F1AB59F1}" srcOrd="0" destOrd="0" parTransId="{013A917C-E134-4C6D-B817-49F6338EA268}" sibTransId="{F8737EE6-B2D1-4A44-9B9C-2BD9DC423C6C}"/>
    <dgm:cxn modelId="{DEEAB6B9-324A-4108-8EDD-4D070E322437}" srcId="{FD134CE2-4706-4B26-92FE-0E47F1AB59F1}" destId="{B185AB2F-5B63-4DF4-8C1E-1EAEC3C8DFD2}" srcOrd="0" destOrd="0" parTransId="{34FBE43E-861E-4D92-B6FD-0DEE45F0567F}" sibTransId="{5124621E-8239-4477-A265-8669CADCCB00}"/>
    <dgm:cxn modelId="{000896EF-549F-4CCC-AC83-1C605DEF1EBB}" type="presOf" srcId="{87092CAD-C157-4057-991B-D192033771B9}" destId="{BCB1730F-8FC7-4AAC-B233-BC11BFDD770D}" srcOrd="0" destOrd="0" presId="urn:microsoft.com/office/officeart/2009/3/layout/HorizontalOrganizationChart"/>
    <dgm:cxn modelId="{744A39BE-5DD8-4AA9-A696-EC631B629BDD}" type="presOf" srcId="{D6BEF378-75AF-4144-9704-7B53C8A9C55A}" destId="{E28F1BE4-0CCA-44EF-A0DF-9FC38E0F234C}" srcOrd="0" destOrd="0" presId="urn:microsoft.com/office/officeart/2009/3/layout/HorizontalOrganizationChart"/>
    <dgm:cxn modelId="{1D4D7583-E4FD-40BD-B7BA-C97DE0372559}" srcId="{FD134CE2-4706-4B26-92FE-0E47F1AB59F1}" destId="{216A4462-86F6-45CC-B2F4-303084C89B8F}" srcOrd="2" destOrd="0" parTransId="{868FE5F3-FDF2-4F28-90F2-A6F8195A3DE5}" sibTransId="{1583C117-05E7-4CEB-8D57-F1F534F95B27}"/>
    <dgm:cxn modelId="{AE23C84F-13C7-46A1-855C-0B0F11056950}" srcId="{B059F55F-AE68-438D-B400-7DD83EAA39DB}" destId="{9257C1A3-4A0C-4AE7-AABB-525E3BB2A5EC}" srcOrd="2" destOrd="0" parTransId="{B3609B26-FF86-41F1-96C6-BD76E84F0B49}" sibTransId="{42A447D5-AF2A-40F5-8E90-1622B698335D}"/>
    <dgm:cxn modelId="{05B736DD-8785-48ED-8458-619A4D4EAE81}" srcId="{B059F55F-AE68-438D-B400-7DD83EAA39DB}" destId="{D6BEF378-75AF-4144-9704-7B53C8A9C55A}" srcOrd="3" destOrd="0" parTransId="{71F46EEA-6609-476C-B566-11DC1A4732C4}" sibTransId="{75DE6B75-08A9-42EC-8A1B-78E6D4EBF136}"/>
    <dgm:cxn modelId="{8D2885CA-180A-4AE9-ADAF-9D96BC592F5A}" type="presOf" srcId="{FE26CA52-DF03-4217-B0EE-AAD4EFCC71C3}" destId="{F8AAABE7-A939-449F-8C25-BD52FBCEBA2E}" srcOrd="0" destOrd="0" presId="urn:microsoft.com/office/officeart/2009/3/layout/HorizontalOrganizationChart"/>
    <dgm:cxn modelId="{ACEAFD0D-A94F-453A-B047-3F4842D47016}" type="presOf" srcId="{B3609B26-FF86-41F1-96C6-BD76E84F0B49}" destId="{A4F2FC91-3E00-40A0-BA61-1B6A3F3F54A5}" srcOrd="0" destOrd="0" presId="urn:microsoft.com/office/officeart/2009/3/layout/HorizontalOrganizationChart"/>
    <dgm:cxn modelId="{FE97FDC6-C56B-486A-9E77-CD3478209452}" srcId="{4EA29D27-DB15-43AB-983E-373923E358FD}" destId="{DC630C00-9B4F-43C0-8585-5E257808202B}" srcOrd="1" destOrd="0" parTransId="{FC5978EC-8039-479F-A33E-1277760B679A}" sibTransId="{198FF0A1-DEC3-42B4-9A1A-58E7D9A354F6}"/>
    <dgm:cxn modelId="{170D17EB-5A33-4D48-99A9-1C5E4C816523}" type="presOf" srcId="{013A917C-E134-4C6D-B817-49F6338EA268}" destId="{E05698AA-5543-4DEB-B45D-9ABAC8B77D24}" srcOrd="0" destOrd="0" presId="urn:microsoft.com/office/officeart/2009/3/layout/HorizontalOrganizationChart"/>
    <dgm:cxn modelId="{2D14A731-0F0E-4038-A9F9-112B83590950}" type="presOf" srcId="{91403008-C497-4400-8EC0-CA59FC7DF2CB}" destId="{E4782A2C-3A1A-4091-81D0-39D0F884592E}" srcOrd="0" destOrd="0" presId="urn:microsoft.com/office/officeart/2009/3/layout/HorizontalOrganizationChart"/>
    <dgm:cxn modelId="{0E430103-65F2-439C-BBAA-7A4A0E351D50}" srcId="{FD134CE2-4706-4B26-92FE-0E47F1AB59F1}" destId="{C10BF091-C6CE-4278-A2F2-2322E9552FBE}" srcOrd="1" destOrd="0" parTransId="{E7ACC33A-3A31-4DF8-B858-32CBEBDDDE66}" sibTransId="{CD2986E5-3BD7-48FC-B832-FB23C2E2BCAE}"/>
    <dgm:cxn modelId="{A4368EB2-8868-44F3-8223-A9E93381532B}" type="presOf" srcId="{B059F55F-AE68-438D-B400-7DD83EAA39DB}" destId="{4EB17015-7BBF-4342-BD7D-335059974642}" srcOrd="1" destOrd="0" presId="urn:microsoft.com/office/officeart/2009/3/layout/HorizontalOrganizationChart"/>
    <dgm:cxn modelId="{3CB245CD-02E5-4A21-A5DB-DD7918F7BF8E}" srcId="{E1F72185-31BB-4075-A9B2-60B98475F50D}" destId="{91403008-C497-4400-8EC0-CA59FC7DF2CB}" srcOrd="2" destOrd="0" parTransId="{2370D2A5-2D7B-420D-8B0D-A8BA0E942A42}" sibTransId="{9BE72F84-1897-4A41-94D1-EACD792C8554}"/>
    <dgm:cxn modelId="{4B7C7D0B-E468-4F30-A7CB-F09CF1378877}" type="presOf" srcId="{75C73FCB-999F-4648-A6B0-0F9C3235F33A}" destId="{11E9E2A9-2376-45D6-A00F-9AA29D161623}" srcOrd="0" destOrd="0" presId="urn:microsoft.com/office/officeart/2009/3/layout/HorizontalOrganizationChart"/>
    <dgm:cxn modelId="{A52664E2-38F5-40D7-84C2-B21F51332BFE}" type="presOf" srcId="{E1F72185-31BB-4075-A9B2-60B98475F50D}" destId="{9EED752E-2C29-44E4-9A0E-1452F6CF5FD3}" srcOrd="0" destOrd="0" presId="urn:microsoft.com/office/officeart/2009/3/layout/HorizontalOrganizationChart"/>
    <dgm:cxn modelId="{0A7B0905-ED13-4B0B-BEFB-7B7970475BFE}" type="presOf" srcId="{5E1AC0B7-206E-47CD-B2A9-8F7027609155}" destId="{A5F853A5-D7D5-4DB9-86EE-50A4E6CC0920}" srcOrd="0" destOrd="0" presId="urn:microsoft.com/office/officeart/2009/3/layout/HorizontalOrganizationChart"/>
    <dgm:cxn modelId="{F0614CE1-23E5-4587-9DA6-52C1649E471B}" type="presOf" srcId="{4EA29D27-DB15-43AB-983E-373923E358FD}" destId="{6A148283-7C2D-4D18-A64B-6E48045345FE}" srcOrd="1" destOrd="0" presId="urn:microsoft.com/office/officeart/2009/3/layout/HorizontalOrganizationChart"/>
    <dgm:cxn modelId="{7981802E-A270-4E74-9187-215B6BFB0A61}" type="presOf" srcId="{D6BEF378-75AF-4144-9704-7B53C8A9C55A}" destId="{5EB0195B-4315-4148-9E4D-8C8E96B82A61}" srcOrd="1" destOrd="0" presId="urn:microsoft.com/office/officeart/2009/3/layout/HorizontalOrganizationChart"/>
    <dgm:cxn modelId="{15C4D918-F5F7-416A-AC7A-F97DCA2C6443}" type="presOf" srcId="{47128BA7-CB56-49EF-AB53-9A26DD456592}" destId="{A74EE6CF-734B-459F-AD2B-9E33B4826268}" srcOrd="0" destOrd="0" presId="urn:microsoft.com/office/officeart/2009/3/layout/HorizontalOrganizationChart"/>
    <dgm:cxn modelId="{578882D9-4F6C-4B09-AC72-70B208B2EB17}" type="presOf" srcId="{34FBE43E-861E-4D92-B6FD-0DEE45F0567F}" destId="{EFCB0311-636C-44AA-B6B0-2D17FA63ED7B}" srcOrd="0" destOrd="0" presId="urn:microsoft.com/office/officeart/2009/3/layout/HorizontalOrganizationChart"/>
    <dgm:cxn modelId="{7C96B9C0-411E-4A0B-B9CC-CCDA61B898AF}" srcId="{75C73FCB-999F-4648-A6B0-0F9C3235F33A}" destId="{E1F72185-31BB-4075-A9B2-60B98475F50D}" srcOrd="0" destOrd="0" parTransId="{A7662720-E869-471C-A35B-E7666D1CCF97}" sibTransId="{84BEFCFE-4214-499D-B038-4313ED00711E}"/>
    <dgm:cxn modelId="{E6EF5170-3CE6-499C-B355-B5C6188EA5D4}" type="presOf" srcId="{6E6AC12C-706F-4DC3-BF6B-4F37498D78FC}" destId="{75B8AC9F-5684-41C0-A24E-7994DB761DEE}" srcOrd="0" destOrd="0" presId="urn:microsoft.com/office/officeart/2009/3/layout/HorizontalOrganizationChart"/>
    <dgm:cxn modelId="{A9314EFA-5DD0-4974-924A-A87842B72CBB}" type="presOf" srcId="{5E1AC0B7-206E-47CD-B2A9-8F7027609155}" destId="{C10C53F4-2CD7-45F2-A60E-C761DC22CF6F}" srcOrd="1" destOrd="0" presId="urn:microsoft.com/office/officeart/2009/3/layout/HorizontalOrganizationChart"/>
    <dgm:cxn modelId="{335305C6-7D2D-4962-BBA2-F9B3B2BFE7F0}" type="presOf" srcId="{FD134CE2-4706-4B26-92FE-0E47F1AB59F1}" destId="{73A8721F-D0D1-44D1-BEB2-EE238A574405}" srcOrd="0" destOrd="0" presId="urn:microsoft.com/office/officeart/2009/3/layout/HorizontalOrganizationChart"/>
    <dgm:cxn modelId="{B2443915-9827-457F-849F-257BAE83031B}" type="presOf" srcId="{FD134CE2-4706-4B26-92FE-0E47F1AB59F1}" destId="{5D11AB41-3C88-4752-8D6C-7BF7C323B0D6}" srcOrd="1" destOrd="0" presId="urn:microsoft.com/office/officeart/2009/3/layout/HorizontalOrganizationChart"/>
    <dgm:cxn modelId="{05FE57A0-6B96-40DA-B3F9-360DABBD1742}" srcId="{B059F55F-AE68-438D-B400-7DD83EAA39DB}" destId="{2CB40606-CE7F-47DA-AB7A-2D70B8041FA7}" srcOrd="1" destOrd="0" parTransId="{68B48435-424B-414D-9439-D78A9EC118CB}" sibTransId="{1DC41C06-74EC-4C74-9D3E-1BB824372DF3}"/>
    <dgm:cxn modelId="{BA70DE83-052E-4D15-820E-8B5A648E96FC}" type="presOf" srcId="{E7ACC33A-3A31-4DF8-B858-32CBEBDDDE66}" destId="{8D2CA1B3-9BB8-48CD-8834-DCFE52A6FB48}" srcOrd="0" destOrd="0" presId="urn:microsoft.com/office/officeart/2009/3/layout/HorizontalOrganizationChart"/>
    <dgm:cxn modelId="{59F16B66-FB1A-4CC5-B379-28D38DD991D8}" type="presOf" srcId="{9257C1A3-4A0C-4AE7-AABB-525E3BB2A5EC}" destId="{86B2CA96-DE0F-4D05-9B36-52C79EF369C9}" srcOrd="1" destOrd="0" presId="urn:microsoft.com/office/officeart/2009/3/layout/HorizontalOrganizationChart"/>
    <dgm:cxn modelId="{B8E3BC54-CC13-477B-B135-D404CA58D434}" srcId="{4EA29D27-DB15-43AB-983E-373923E358FD}" destId="{5E1AC0B7-206E-47CD-B2A9-8F7027609155}" srcOrd="0" destOrd="0" parTransId="{62331E39-9147-4D31-9E63-59DE77802004}" sibTransId="{4DD804E4-9917-4254-8670-291D572350EA}"/>
    <dgm:cxn modelId="{2A9C41DB-A1EE-45CF-AFD9-00D41B09FE9C}" type="presOf" srcId="{216A4462-86F6-45CC-B2F4-303084C89B8F}" destId="{C9E96347-1681-4766-AF16-BDD393CA79AC}" srcOrd="1" destOrd="0" presId="urn:microsoft.com/office/officeart/2009/3/layout/HorizontalOrganizationChart"/>
    <dgm:cxn modelId="{5460495A-7C1D-47AD-B9D1-B933CE7D5722}" type="presOf" srcId="{868FE5F3-FDF2-4F28-90F2-A6F8195A3DE5}" destId="{9E39CC2E-B73E-4AF4-99CC-45CE7F983699}" srcOrd="0" destOrd="0" presId="urn:microsoft.com/office/officeart/2009/3/layout/HorizontalOrganizationChart"/>
    <dgm:cxn modelId="{B8FBCDA4-43B7-45BC-868E-3B401490B6E2}" type="presOf" srcId="{2CB40606-CE7F-47DA-AB7A-2D70B8041FA7}" destId="{66C733A1-7629-41A3-9F9F-B9C7EA0B206A}" srcOrd="0" destOrd="0" presId="urn:microsoft.com/office/officeart/2009/3/layout/HorizontalOrganizationChart"/>
    <dgm:cxn modelId="{8AE01AFA-7D85-40AE-BA11-16F961E2EAB0}" type="presOf" srcId="{DC630C00-9B4F-43C0-8585-5E257808202B}" destId="{AE7983D8-6167-49B6-98A6-3A38DD084B88}" srcOrd="0" destOrd="0" presId="urn:microsoft.com/office/officeart/2009/3/layout/HorizontalOrganizationChart"/>
    <dgm:cxn modelId="{783AABEE-4903-44B9-AAFA-957B9039653A}" type="presOf" srcId="{DC630C00-9B4F-43C0-8585-5E257808202B}" destId="{16F32AE4-686A-4A13-98B7-60C00F22364F}" srcOrd="1" destOrd="0" presId="urn:microsoft.com/office/officeart/2009/3/layout/HorizontalOrganizationChart"/>
    <dgm:cxn modelId="{A4ECC45D-670D-4210-992B-D24EEA48CF7F}" type="presOf" srcId="{6E6AC12C-706F-4DC3-BF6B-4F37498D78FC}" destId="{629CC6EF-C688-4AF8-8F9E-D2B8EA2DF0D9}" srcOrd="1" destOrd="0" presId="urn:microsoft.com/office/officeart/2009/3/layout/HorizontalOrganizationChart"/>
    <dgm:cxn modelId="{9C0D244B-5212-4015-9E51-671CFF877BDE}" type="presOf" srcId="{C10BF091-C6CE-4278-A2F2-2322E9552FBE}" destId="{A211CCC9-C39C-4181-ABB2-EA08204BEBD1}" srcOrd="1" destOrd="0" presId="urn:microsoft.com/office/officeart/2009/3/layout/HorizontalOrganizationChart"/>
    <dgm:cxn modelId="{8BBD8975-252B-4A2E-AF9B-B8BC2B59CAAB}" type="presOf" srcId="{9257C1A3-4A0C-4AE7-AABB-525E3BB2A5EC}" destId="{FA26BF61-81F3-46BA-B7EC-5EC071C04E79}" srcOrd="0" destOrd="0" presId="urn:microsoft.com/office/officeart/2009/3/layout/HorizontalOrganizationChart"/>
    <dgm:cxn modelId="{16F5E210-C6C7-4095-BC0E-5E36E14AD369}" type="presParOf" srcId="{11E9E2A9-2376-45D6-A00F-9AA29D161623}" destId="{C69D9F3B-A09D-4271-B2AC-61573C6F7EAA}" srcOrd="0" destOrd="0" presId="urn:microsoft.com/office/officeart/2009/3/layout/HorizontalOrganizationChart"/>
    <dgm:cxn modelId="{D0B5C726-DFEB-40A1-B1AA-6A398D4511E4}" type="presParOf" srcId="{C69D9F3B-A09D-4271-B2AC-61573C6F7EAA}" destId="{9218A8A4-E068-498F-AB8C-27934E619F26}" srcOrd="0" destOrd="0" presId="urn:microsoft.com/office/officeart/2009/3/layout/HorizontalOrganizationChart"/>
    <dgm:cxn modelId="{64C3F587-1C8E-4798-8A4A-C75655DA0840}" type="presParOf" srcId="{9218A8A4-E068-498F-AB8C-27934E619F26}" destId="{9EED752E-2C29-44E4-9A0E-1452F6CF5FD3}" srcOrd="0" destOrd="0" presId="urn:microsoft.com/office/officeart/2009/3/layout/HorizontalOrganizationChart"/>
    <dgm:cxn modelId="{B49B728E-CCD3-42AC-AFC8-3A7DE485C675}" type="presParOf" srcId="{9218A8A4-E068-498F-AB8C-27934E619F26}" destId="{1D2BAF3C-36CD-4DA8-B8FC-4E4583EA7E99}" srcOrd="1" destOrd="0" presId="urn:microsoft.com/office/officeart/2009/3/layout/HorizontalOrganizationChart"/>
    <dgm:cxn modelId="{2238D458-A903-4AEA-B7E3-622045E1B8DE}" type="presParOf" srcId="{C69D9F3B-A09D-4271-B2AC-61573C6F7EAA}" destId="{3FE461C5-3FB8-4B59-BAE7-E13580689DBA}" srcOrd="1" destOrd="0" presId="urn:microsoft.com/office/officeart/2009/3/layout/HorizontalOrganizationChart"/>
    <dgm:cxn modelId="{92CD4078-2DD3-4CF9-8E0D-521088F87913}" type="presParOf" srcId="{3FE461C5-3FB8-4B59-BAE7-E13580689DBA}" destId="{E05698AA-5543-4DEB-B45D-9ABAC8B77D24}" srcOrd="0" destOrd="0" presId="urn:microsoft.com/office/officeart/2009/3/layout/HorizontalOrganizationChart"/>
    <dgm:cxn modelId="{8E44062E-F1DA-42B8-A986-61DC6D2DEBE1}" type="presParOf" srcId="{3FE461C5-3FB8-4B59-BAE7-E13580689DBA}" destId="{4CEEEA73-544F-4DD1-8B72-7FD4E490CDAA}" srcOrd="1" destOrd="0" presId="urn:microsoft.com/office/officeart/2009/3/layout/HorizontalOrganizationChart"/>
    <dgm:cxn modelId="{29BB3992-31AA-4D32-868D-C863621AE798}" type="presParOf" srcId="{4CEEEA73-544F-4DD1-8B72-7FD4E490CDAA}" destId="{A8DFDC04-DC07-43B1-91DB-939B080F3C12}" srcOrd="0" destOrd="0" presId="urn:microsoft.com/office/officeart/2009/3/layout/HorizontalOrganizationChart"/>
    <dgm:cxn modelId="{902DB38C-EC43-49A3-AA80-8666F9FFB492}" type="presParOf" srcId="{A8DFDC04-DC07-43B1-91DB-939B080F3C12}" destId="{73A8721F-D0D1-44D1-BEB2-EE238A574405}" srcOrd="0" destOrd="0" presId="urn:microsoft.com/office/officeart/2009/3/layout/HorizontalOrganizationChart"/>
    <dgm:cxn modelId="{DA8C25FF-1B60-4716-B3CA-B4D62CFA0072}" type="presParOf" srcId="{A8DFDC04-DC07-43B1-91DB-939B080F3C12}" destId="{5D11AB41-3C88-4752-8D6C-7BF7C323B0D6}" srcOrd="1" destOrd="0" presId="urn:microsoft.com/office/officeart/2009/3/layout/HorizontalOrganizationChart"/>
    <dgm:cxn modelId="{0B8C4AD4-CE2E-4FDD-BA82-35268FE5B1B1}" type="presParOf" srcId="{4CEEEA73-544F-4DD1-8B72-7FD4E490CDAA}" destId="{2AA16C55-6B72-47C4-80F9-DF011185CA15}" srcOrd="1" destOrd="0" presId="urn:microsoft.com/office/officeart/2009/3/layout/HorizontalOrganizationChart"/>
    <dgm:cxn modelId="{D6680C34-9140-4841-91B6-948E7B2C5923}" type="presParOf" srcId="{2AA16C55-6B72-47C4-80F9-DF011185CA15}" destId="{EFCB0311-636C-44AA-B6B0-2D17FA63ED7B}" srcOrd="0" destOrd="0" presId="urn:microsoft.com/office/officeart/2009/3/layout/HorizontalOrganizationChart"/>
    <dgm:cxn modelId="{99A30594-0953-4327-ADE8-313BB5FC5415}" type="presParOf" srcId="{2AA16C55-6B72-47C4-80F9-DF011185CA15}" destId="{A3F4C6AC-F231-44B8-ABD9-5694C5AFE91A}" srcOrd="1" destOrd="0" presId="urn:microsoft.com/office/officeart/2009/3/layout/HorizontalOrganizationChart"/>
    <dgm:cxn modelId="{BF6B6060-CFE1-45F6-82B4-0873BC2BDD42}" type="presParOf" srcId="{A3F4C6AC-F231-44B8-ABD9-5694C5AFE91A}" destId="{57E08F16-9AE0-4720-AC82-6F018BAAFF27}" srcOrd="0" destOrd="0" presId="urn:microsoft.com/office/officeart/2009/3/layout/HorizontalOrganizationChart"/>
    <dgm:cxn modelId="{91ED4581-55B6-48FD-8223-1E8FA8BDBCA1}" type="presParOf" srcId="{57E08F16-9AE0-4720-AC82-6F018BAAFF27}" destId="{2C3D41FD-5F1A-45B3-8FFB-D90B05DCBAF0}" srcOrd="0" destOrd="0" presId="urn:microsoft.com/office/officeart/2009/3/layout/HorizontalOrganizationChart"/>
    <dgm:cxn modelId="{ED0FF9DD-D06B-470B-B539-BAE499BD2CAE}" type="presParOf" srcId="{57E08F16-9AE0-4720-AC82-6F018BAAFF27}" destId="{3EBB823D-D2A0-4590-AACF-12D0BDF467E2}" srcOrd="1" destOrd="0" presId="urn:microsoft.com/office/officeart/2009/3/layout/HorizontalOrganizationChart"/>
    <dgm:cxn modelId="{5F352534-78F6-46D9-A3F7-45C7E2C2448B}" type="presParOf" srcId="{A3F4C6AC-F231-44B8-ABD9-5694C5AFE91A}" destId="{13266ADA-7D67-4590-8B67-D6108576D7A1}" srcOrd="1" destOrd="0" presId="urn:microsoft.com/office/officeart/2009/3/layout/HorizontalOrganizationChart"/>
    <dgm:cxn modelId="{502067D9-4BBD-4EFE-BC66-F0D18026933B}" type="presParOf" srcId="{A3F4C6AC-F231-44B8-ABD9-5694C5AFE91A}" destId="{71025888-FF50-48B7-9E9B-AAF34F69DEED}" srcOrd="2" destOrd="0" presId="urn:microsoft.com/office/officeart/2009/3/layout/HorizontalOrganizationChart"/>
    <dgm:cxn modelId="{992522C9-97C9-449C-BB67-0621CF79C39D}" type="presParOf" srcId="{2AA16C55-6B72-47C4-80F9-DF011185CA15}" destId="{8D2CA1B3-9BB8-48CD-8834-DCFE52A6FB48}" srcOrd="2" destOrd="0" presId="urn:microsoft.com/office/officeart/2009/3/layout/HorizontalOrganizationChart"/>
    <dgm:cxn modelId="{AC066046-DE17-4B44-9999-E97F3D9488B2}" type="presParOf" srcId="{2AA16C55-6B72-47C4-80F9-DF011185CA15}" destId="{6722E92A-4C6B-4C47-8E40-F9C23E6470F2}" srcOrd="3" destOrd="0" presId="urn:microsoft.com/office/officeart/2009/3/layout/HorizontalOrganizationChart"/>
    <dgm:cxn modelId="{EC547494-A461-4BB2-8225-ADFC3186FCE6}" type="presParOf" srcId="{6722E92A-4C6B-4C47-8E40-F9C23E6470F2}" destId="{ED72D2FE-DA0F-464A-BACA-075BEC2F0FE0}" srcOrd="0" destOrd="0" presId="urn:microsoft.com/office/officeart/2009/3/layout/HorizontalOrganizationChart"/>
    <dgm:cxn modelId="{C9C1A486-0EFC-46CF-808A-B3D74C3670A6}" type="presParOf" srcId="{ED72D2FE-DA0F-464A-BACA-075BEC2F0FE0}" destId="{F07484C2-88DE-4CDB-AFF2-47F0FA064B8E}" srcOrd="0" destOrd="0" presId="urn:microsoft.com/office/officeart/2009/3/layout/HorizontalOrganizationChart"/>
    <dgm:cxn modelId="{48094C6F-5B85-4ED7-A8DF-F7552D859250}" type="presParOf" srcId="{ED72D2FE-DA0F-464A-BACA-075BEC2F0FE0}" destId="{A211CCC9-C39C-4181-ABB2-EA08204BEBD1}" srcOrd="1" destOrd="0" presId="urn:microsoft.com/office/officeart/2009/3/layout/HorizontalOrganizationChart"/>
    <dgm:cxn modelId="{72126325-A29B-4853-BC26-38E50AAC56B4}" type="presParOf" srcId="{6722E92A-4C6B-4C47-8E40-F9C23E6470F2}" destId="{34DCA5B0-B1B9-4F8D-9FCC-38A017F6E6CF}" srcOrd="1" destOrd="0" presId="urn:microsoft.com/office/officeart/2009/3/layout/HorizontalOrganizationChart"/>
    <dgm:cxn modelId="{E8B4F72A-C421-4C0C-B4D2-FDE370D59CFC}" type="presParOf" srcId="{6722E92A-4C6B-4C47-8E40-F9C23E6470F2}" destId="{0562B149-29F8-43C0-85C0-A8DF81965BE7}" srcOrd="2" destOrd="0" presId="urn:microsoft.com/office/officeart/2009/3/layout/HorizontalOrganizationChart"/>
    <dgm:cxn modelId="{B17BE31F-5EAE-4C37-9FA0-287D78AE6435}" type="presParOf" srcId="{2AA16C55-6B72-47C4-80F9-DF011185CA15}" destId="{9E39CC2E-B73E-4AF4-99CC-45CE7F983699}" srcOrd="4" destOrd="0" presId="urn:microsoft.com/office/officeart/2009/3/layout/HorizontalOrganizationChart"/>
    <dgm:cxn modelId="{4268BE0F-0424-4142-9771-00E451790740}" type="presParOf" srcId="{2AA16C55-6B72-47C4-80F9-DF011185CA15}" destId="{6DC0CF02-BD84-431F-857E-A1BF896CF633}" srcOrd="5" destOrd="0" presId="urn:microsoft.com/office/officeart/2009/3/layout/HorizontalOrganizationChart"/>
    <dgm:cxn modelId="{D56FB338-2FCC-4829-BB91-0A80FBEEDF02}" type="presParOf" srcId="{6DC0CF02-BD84-431F-857E-A1BF896CF633}" destId="{19737B1D-4F2E-45E0-BA67-EBBECE3BED6E}" srcOrd="0" destOrd="0" presId="urn:microsoft.com/office/officeart/2009/3/layout/HorizontalOrganizationChart"/>
    <dgm:cxn modelId="{0F8EA559-8294-4D9A-BFC4-BFF10132FDF9}" type="presParOf" srcId="{19737B1D-4F2E-45E0-BA67-EBBECE3BED6E}" destId="{5DF14E6B-3BE1-4FBB-95C9-94392E2C1B10}" srcOrd="0" destOrd="0" presId="urn:microsoft.com/office/officeart/2009/3/layout/HorizontalOrganizationChart"/>
    <dgm:cxn modelId="{0F93CAAE-669A-4AD5-BD9B-AF0E9A9E2143}" type="presParOf" srcId="{19737B1D-4F2E-45E0-BA67-EBBECE3BED6E}" destId="{C9E96347-1681-4766-AF16-BDD393CA79AC}" srcOrd="1" destOrd="0" presId="urn:microsoft.com/office/officeart/2009/3/layout/HorizontalOrganizationChart"/>
    <dgm:cxn modelId="{47688F3F-F616-4EBA-A967-9CCBD37C6232}" type="presParOf" srcId="{6DC0CF02-BD84-431F-857E-A1BF896CF633}" destId="{23E7247B-1854-4300-AB57-F84C98D8C64B}" srcOrd="1" destOrd="0" presId="urn:microsoft.com/office/officeart/2009/3/layout/HorizontalOrganizationChart"/>
    <dgm:cxn modelId="{34DA1A94-26C5-4CDF-B0D5-27D2E9B7994E}" type="presParOf" srcId="{6DC0CF02-BD84-431F-857E-A1BF896CF633}" destId="{9938CB23-BEE4-4103-AA69-10C7514147B5}" srcOrd="2" destOrd="0" presId="urn:microsoft.com/office/officeart/2009/3/layout/HorizontalOrganizationChart"/>
    <dgm:cxn modelId="{67961A17-B53A-4895-BE03-2D763C631689}" type="presParOf" srcId="{4CEEEA73-544F-4DD1-8B72-7FD4E490CDAA}" destId="{79960448-D948-400A-8CAC-63B4437305A4}" srcOrd="2" destOrd="0" presId="urn:microsoft.com/office/officeart/2009/3/layout/HorizontalOrganizationChart"/>
    <dgm:cxn modelId="{C60D8F23-7E44-45DC-ADF6-FC848E780B89}" type="presParOf" srcId="{3FE461C5-3FB8-4B59-BAE7-E13580689DBA}" destId="{BCB1730F-8FC7-4AAC-B233-BC11BFDD770D}" srcOrd="2" destOrd="0" presId="urn:microsoft.com/office/officeart/2009/3/layout/HorizontalOrganizationChart"/>
    <dgm:cxn modelId="{1143BF71-279B-4B7B-AB48-62C663E092A8}" type="presParOf" srcId="{3FE461C5-3FB8-4B59-BAE7-E13580689DBA}" destId="{F7AF8B1A-9006-4CAA-83C0-2CA05961EE1F}" srcOrd="3" destOrd="0" presId="urn:microsoft.com/office/officeart/2009/3/layout/HorizontalOrganizationChart"/>
    <dgm:cxn modelId="{B74E85E5-206E-44B7-89A6-2E50EF8BAD76}" type="presParOf" srcId="{F7AF8B1A-9006-4CAA-83C0-2CA05961EE1F}" destId="{DE66BB22-F3F7-4FED-AB90-C4CA109D10A7}" srcOrd="0" destOrd="0" presId="urn:microsoft.com/office/officeart/2009/3/layout/HorizontalOrganizationChart"/>
    <dgm:cxn modelId="{BA5B0D93-43B0-4BE5-9576-3AC875FBB54B}" type="presParOf" srcId="{DE66BB22-F3F7-4FED-AB90-C4CA109D10A7}" destId="{051D4A8D-F07A-46DE-8CBC-52454CFDCB90}" srcOrd="0" destOrd="0" presId="urn:microsoft.com/office/officeart/2009/3/layout/HorizontalOrganizationChart"/>
    <dgm:cxn modelId="{36D49B2A-E0B9-4982-81E6-5D361C8FFB49}" type="presParOf" srcId="{DE66BB22-F3F7-4FED-AB90-C4CA109D10A7}" destId="{6A148283-7C2D-4D18-A64B-6E48045345FE}" srcOrd="1" destOrd="0" presId="urn:microsoft.com/office/officeart/2009/3/layout/HorizontalOrganizationChart"/>
    <dgm:cxn modelId="{24643D7E-F37E-49BE-B459-D567CEBE2125}" type="presParOf" srcId="{F7AF8B1A-9006-4CAA-83C0-2CA05961EE1F}" destId="{C1D1105C-B465-4F99-8CC8-02E8969A2065}" srcOrd="1" destOrd="0" presId="urn:microsoft.com/office/officeart/2009/3/layout/HorizontalOrganizationChart"/>
    <dgm:cxn modelId="{0B2799CA-E0E8-4EE1-8171-9D44175780CB}" type="presParOf" srcId="{C1D1105C-B465-4F99-8CC8-02E8969A2065}" destId="{D8E157A3-591E-4818-ACBB-07C657015A21}" srcOrd="0" destOrd="0" presId="urn:microsoft.com/office/officeart/2009/3/layout/HorizontalOrganizationChart"/>
    <dgm:cxn modelId="{7D64A775-88AF-4F24-B70A-D0167718AC23}" type="presParOf" srcId="{C1D1105C-B465-4F99-8CC8-02E8969A2065}" destId="{009E44C9-F7F0-4408-B669-21FD7E7506A6}" srcOrd="1" destOrd="0" presId="urn:microsoft.com/office/officeart/2009/3/layout/HorizontalOrganizationChart"/>
    <dgm:cxn modelId="{E266BF12-20BE-4DBB-831F-E005E87D9E0F}" type="presParOf" srcId="{009E44C9-F7F0-4408-B669-21FD7E7506A6}" destId="{C2D6D9DF-498A-4C86-A127-8EBA25AE2BFB}" srcOrd="0" destOrd="0" presId="urn:microsoft.com/office/officeart/2009/3/layout/HorizontalOrganizationChart"/>
    <dgm:cxn modelId="{7CAAF7C9-B6E7-4A48-9D57-1B3A31416CCB}" type="presParOf" srcId="{C2D6D9DF-498A-4C86-A127-8EBA25AE2BFB}" destId="{A5F853A5-D7D5-4DB9-86EE-50A4E6CC0920}" srcOrd="0" destOrd="0" presId="urn:microsoft.com/office/officeart/2009/3/layout/HorizontalOrganizationChart"/>
    <dgm:cxn modelId="{8F7844B7-1A1F-4D97-A283-7DE230CF75E4}" type="presParOf" srcId="{C2D6D9DF-498A-4C86-A127-8EBA25AE2BFB}" destId="{C10C53F4-2CD7-45F2-A60E-C761DC22CF6F}" srcOrd="1" destOrd="0" presId="urn:microsoft.com/office/officeart/2009/3/layout/HorizontalOrganizationChart"/>
    <dgm:cxn modelId="{6BCBE486-AB31-4294-B552-C3A191D3B547}" type="presParOf" srcId="{009E44C9-F7F0-4408-B669-21FD7E7506A6}" destId="{2EA9C6F9-D663-4463-AE11-E010389FDD6D}" srcOrd="1" destOrd="0" presId="urn:microsoft.com/office/officeart/2009/3/layout/HorizontalOrganizationChart"/>
    <dgm:cxn modelId="{FD9A6F8E-8103-4B07-A5BD-5ECD37118E12}" type="presParOf" srcId="{009E44C9-F7F0-4408-B669-21FD7E7506A6}" destId="{9B3E4D77-3499-42BE-AC56-68EAC9027D5B}" srcOrd="2" destOrd="0" presId="urn:microsoft.com/office/officeart/2009/3/layout/HorizontalOrganizationChart"/>
    <dgm:cxn modelId="{167EA91D-8D39-4322-A9F0-59AB73963F9F}" type="presParOf" srcId="{C1D1105C-B465-4F99-8CC8-02E8969A2065}" destId="{9DEC7499-C5B7-4DE6-8462-DF69D16E993E}" srcOrd="2" destOrd="0" presId="urn:microsoft.com/office/officeart/2009/3/layout/HorizontalOrganizationChart"/>
    <dgm:cxn modelId="{997983F1-6D4D-4009-940D-A42E959D719B}" type="presParOf" srcId="{C1D1105C-B465-4F99-8CC8-02E8969A2065}" destId="{6A2F1D7B-B6FF-465B-8ECF-A576E70BA169}" srcOrd="3" destOrd="0" presId="urn:microsoft.com/office/officeart/2009/3/layout/HorizontalOrganizationChart"/>
    <dgm:cxn modelId="{79D9EBF1-1B62-4489-A30B-3374C6DCCC5E}" type="presParOf" srcId="{6A2F1D7B-B6FF-465B-8ECF-A576E70BA169}" destId="{326C5407-0CB9-49C7-8253-0DF8D7871C06}" srcOrd="0" destOrd="0" presId="urn:microsoft.com/office/officeart/2009/3/layout/HorizontalOrganizationChart"/>
    <dgm:cxn modelId="{F6ECFF7B-7905-4556-B070-43BAB4E0D6BE}" type="presParOf" srcId="{326C5407-0CB9-49C7-8253-0DF8D7871C06}" destId="{AE7983D8-6167-49B6-98A6-3A38DD084B88}" srcOrd="0" destOrd="0" presId="urn:microsoft.com/office/officeart/2009/3/layout/HorizontalOrganizationChart"/>
    <dgm:cxn modelId="{161691B9-3ECC-4DD7-8A80-F677E4D3DBF1}" type="presParOf" srcId="{326C5407-0CB9-49C7-8253-0DF8D7871C06}" destId="{16F32AE4-686A-4A13-98B7-60C00F22364F}" srcOrd="1" destOrd="0" presId="urn:microsoft.com/office/officeart/2009/3/layout/HorizontalOrganizationChart"/>
    <dgm:cxn modelId="{53E729F7-3ABA-4ECC-BD80-371E36E966C2}" type="presParOf" srcId="{6A2F1D7B-B6FF-465B-8ECF-A576E70BA169}" destId="{4DA77752-6D31-477D-BF23-1B6BED2858B9}" srcOrd="1" destOrd="0" presId="urn:microsoft.com/office/officeart/2009/3/layout/HorizontalOrganizationChart"/>
    <dgm:cxn modelId="{6FB4E26D-356E-461C-87C1-5A1784CAAE9C}" type="presParOf" srcId="{6A2F1D7B-B6FF-465B-8ECF-A576E70BA169}" destId="{499BC61A-5F4A-44E9-A5FE-3414E6FBA080}" srcOrd="2" destOrd="0" presId="urn:microsoft.com/office/officeart/2009/3/layout/HorizontalOrganizationChart"/>
    <dgm:cxn modelId="{AF8242E8-55F3-40D1-AFD0-DE555DCFB92D}" type="presParOf" srcId="{F7AF8B1A-9006-4CAA-83C0-2CA05961EE1F}" destId="{6484A172-F4D2-41EE-ACD6-F6B11005B1FB}" srcOrd="2" destOrd="0" presId="urn:microsoft.com/office/officeart/2009/3/layout/HorizontalOrganizationChart"/>
    <dgm:cxn modelId="{04B90500-E7A4-4A7F-8270-513FA931E1F2}" type="presParOf" srcId="{3FE461C5-3FB8-4B59-BAE7-E13580689DBA}" destId="{996F51BD-D73A-4D90-9A65-562219AEB3BC}" srcOrd="4" destOrd="0" presId="urn:microsoft.com/office/officeart/2009/3/layout/HorizontalOrganizationChart"/>
    <dgm:cxn modelId="{F92A1F65-B462-4B50-ACB0-B9B462EF20EA}" type="presParOf" srcId="{3FE461C5-3FB8-4B59-BAE7-E13580689DBA}" destId="{B439D171-4B21-40B4-A0A4-32F35705EFE4}" srcOrd="5" destOrd="0" presId="urn:microsoft.com/office/officeart/2009/3/layout/HorizontalOrganizationChart"/>
    <dgm:cxn modelId="{AFCA7C1D-B42F-4CAE-910A-94738461F65E}" type="presParOf" srcId="{B439D171-4B21-40B4-A0A4-32F35705EFE4}" destId="{AFBECCDE-39ED-4291-A91C-AF538DEAD49D}" srcOrd="0" destOrd="0" presId="urn:microsoft.com/office/officeart/2009/3/layout/HorizontalOrganizationChart"/>
    <dgm:cxn modelId="{183DEF1B-A9DB-4CA9-AC75-4CD31D2C42D3}" type="presParOf" srcId="{AFBECCDE-39ED-4291-A91C-AF538DEAD49D}" destId="{E4782A2C-3A1A-4091-81D0-39D0F884592E}" srcOrd="0" destOrd="0" presId="urn:microsoft.com/office/officeart/2009/3/layout/HorizontalOrganizationChart"/>
    <dgm:cxn modelId="{609262DB-E888-41EC-B98C-AF39CC4C4CB3}" type="presParOf" srcId="{AFBECCDE-39ED-4291-A91C-AF538DEAD49D}" destId="{5AB29C51-0D80-4E97-A4CC-231B13CC8B7F}" srcOrd="1" destOrd="0" presId="urn:microsoft.com/office/officeart/2009/3/layout/HorizontalOrganizationChart"/>
    <dgm:cxn modelId="{9011CA85-C014-45B5-89E1-D596A38A1E1F}" type="presParOf" srcId="{B439D171-4B21-40B4-A0A4-32F35705EFE4}" destId="{24AC14E1-91C0-413D-BEF7-7C3F844FC1A2}" srcOrd="1" destOrd="0" presId="urn:microsoft.com/office/officeart/2009/3/layout/HorizontalOrganizationChart"/>
    <dgm:cxn modelId="{87E9CC89-612D-40F1-8A65-BF2444A45517}" type="presParOf" srcId="{B439D171-4B21-40B4-A0A4-32F35705EFE4}" destId="{E609DFCA-0546-4C98-A20E-FE38E4E38C05}" srcOrd="2" destOrd="0" presId="urn:microsoft.com/office/officeart/2009/3/layout/HorizontalOrganizationChart"/>
    <dgm:cxn modelId="{51C7100C-7B64-4454-9443-AA7A6E3B8AC6}" type="presParOf" srcId="{3FE461C5-3FB8-4B59-BAE7-E13580689DBA}" destId="{F8AAABE7-A939-449F-8C25-BD52FBCEBA2E}" srcOrd="6" destOrd="0" presId="urn:microsoft.com/office/officeart/2009/3/layout/HorizontalOrganizationChart"/>
    <dgm:cxn modelId="{4F3C0EA7-7118-479C-8D34-8227F9458715}" type="presParOf" srcId="{3FE461C5-3FB8-4B59-BAE7-E13580689DBA}" destId="{3823229E-BAEA-43AA-86B5-9E9FCDD6A3B2}" srcOrd="7" destOrd="0" presId="urn:microsoft.com/office/officeart/2009/3/layout/HorizontalOrganizationChart"/>
    <dgm:cxn modelId="{75834963-4DC1-4F2F-8A3F-11F635C3F3C6}" type="presParOf" srcId="{3823229E-BAEA-43AA-86B5-9E9FCDD6A3B2}" destId="{A2E8F9C4-261C-4279-A078-9043E6F4AC09}" srcOrd="0" destOrd="0" presId="urn:microsoft.com/office/officeart/2009/3/layout/HorizontalOrganizationChart"/>
    <dgm:cxn modelId="{4983F909-BB0B-4FE1-92C6-E337F9030231}" type="presParOf" srcId="{A2E8F9C4-261C-4279-A078-9043E6F4AC09}" destId="{DAA59FED-A3DB-484D-A733-C2456CC7F71A}" srcOrd="0" destOrd="0" presId="urn:microsoft.com/office/officeart/2009/3/layout/HorizontalOrganizationChart"/>
    <dgm:cxn modelId="{21ECF2EE-4C6B-44E6-898B-D8AEA2CE63F3}" type="presParOf" srcId="{A2E8F9C4-261C-4279-A078-9043E6F4AC09}" destId="{4EB17015-7BBF-4342-BD7D-335059974642}" srcOrd="1" destOrd="0" presId="urn:microsoft.com/office/officeart/2009/3/layout/HorizontalOrganizationChart"/>
    <dgm:cxn modelId="{39E3549D-AC58-43CD-A3D0-E486D512C532}" type="presParOf" srcId="{3823229E-BAEA-43AA-86B5-9E9FCDD6A3B2}" destId="{76B362C4-C66A-4432-95D8-F9A93D1C7582}" srcOrd="1" destOrd="0" presId="urn:microsoft.com/office/officeart/2009/3/layout/HorizontalOrganizationChart"/>
    <dgm:cxn modelId="{7136D138-D85F-4773-8BF3-7049A3E46B03}" type="presParOf" srcId="{76B362C4-C66A-4432-95D8-F9A93D1C7582}" destId="{A74EE6CF-734B-459F-AD2B-9E33B4826268}" srcOrd="0" destOrd="0" presId="urn:microsoft.com/office/officeart/2009/3/layout/HorizontalOrganizationChart"/>
    <dgm:cxn modelId="{A73D1C28-F475-423C-A0AC-C050E698B829}" type="presParOf" srcId="{76B362C4-C66A-4432-95D8-F9A93D1C7582}" destId="{49AE50B3-6F9B-4DE1-BDDB-AD72E369A348}" srcOrd="1" destOrd="0" presId="urn:microsoft.com/office/officeart/2009/3/layout/HorizontalOrganizationChart"/>
    <dgm:cxn modelId="{240EBD12-4BF7-4B96-8DE7-C4D194E5B020}" type="presParOf" srcId="{49AE50B3-6F9B-4DE1-BDDB-AD72E369A348}" destId="{7BB2FE6D-E218-41A4-9E3D-1E4849F557DB}" srcOrd="0" destOrd="0" presId="urn:microsoft.com/office/officeart/2009/3/layout/HorizontalOrganizationChart"/>
    <dgm:cxn modelId="{12459302-C971-4714-80E2-FAA94E0259C7}" type="presParOf" srcId="{7BB2FE6D-E218-41A4-9E3D-1E4849F557DB}" destId="{75B8AC9F-5684-41C0-A24E-7994DB761DEE}" srcOrd="0" destOrd="0" presId="urn:microsoft.com/office/officeart/2009/3/layout/HorizontalOrganizationChart"/>
    <dgm:cxn modelId="{318B82A7-53B8-4E8A-8705-5D72268C0306}" type="presParOf" srcId="{7BB2FE6D-E218-41A4-9E3D-1E4849F557DB}" destId="{629CC6EF-C688-4AF8-8F9E-D2B8EA2DF0D9}" srcOrd="1" destOrd="0" presId="urn:microsoft.com/office/officeart/2009/3/layout/HorizontalOrganizationChart"/>
    <dgm:cxn modelId="{236EECBE-3C44-4A60-9D6E-891E98C92BB7}" type="presParOf" srcId="{49AE50B3-6F9B-4DE1-BDDB-AD72E369A348}" destId="{CA0C520F-A0C2-424E-8B67-136F9348B4FA}" srcOrd="1" destOrd="0" presId="urn:microsoft.com/office/officeart/2009/3/layout/HorizontalOrganizationChart"/>
    <dgm:cxn modelId="{D3BEDE31-1B0D-4971-9ADB-49A568AFE045}" type="presParOf" srcId="{49AE50B3-6F9B-4DE1-BDDB-AD72E369A348}" destId="{319C5CE8-6BA3-47E3-A5FC-FB2D8BE794FD}" srcOrd="2" destOrd="0" presId="urn:microsoft.com/office/officeart/2009/3/layout/HorizontalOrganizationChart"/>
    <dgm:cxn modelId="{B7A80177-FCB2-439F-ADD1-05EB01986397}" type="presParOf" srcId="{76B362C4-C66A-4432-95D8-F9A93D1C7582}" destId="{C56E60D0-26D4-451B-BCED-7B9D061325E7}" srcOrd="2" destOrd="0" presId="urn:microsoft.com/office/officeart/2009/3/layout/HorizontalOrganizationChart"/>
    <dgm:cxn modelId="{9E6C84AD-B5DD-4D54-8415-15815CBC02C1}" type="presParOf" srcId="{76B362C4-C66A-4432-95D8-F9A93D1C7582}" destId="{3F66A79C-040C-4115-9EAE-F558FCEFE53B}" srcOrd="3" destOrd="0" presId="urn:microsoft.com/office/officeart/2009/3/layout/HorizontalOrganizationChart"/>
    <dgm:cxn modelId="{8747FB58-AB7E-4714-859E-2F37FC0CE475}" type="presParOf" srcId="{3F66A79C-040C-4115-9EAE-F558FCEFE53B}" destId="{E1F738D5-D8EB-4E87-91C0-B512FF2750E4}" srcOrd="0" destOrd="0" presId="urn:microsoft.com/office/officeart/2009/3/layout/HorizontalOrganizationChart"/>
    <dgm:cxn modelId="{967B1B3C-002E-4D35-9E0E-08694E318516}" type="presParOf" srcId="{E1F738D5-D8EB-4E87-91C0-B512FF2750E4}" destId="{66C733A1-7629-41A3-9F9F-B9C7EA0B206A}" srcOrd="0" destOrd="0" presId="urn:microsoft.com/office/officeart/2009/3/layout/HorizontalOrganizationChart"/>
    <dgm:cxn modelId="{1A953EFD-FEA2-4E57-90AB-AFD10D32BF73}" type="presParOf" srcId="{E1F738D5-D8EB-4E87-91C0-B512FF2750E4}" destId="{F20AB6DE-1A03-4340-9796-599A6CA6DF0C}" srcOrd="1" destOrd="0" presId="urn:microsoft.com/office/officeart/2009/3/layout/HorizontalOrganizationChart"/>
    <dgm:cxn modelId="{777C6659-EA86-4E2A-94E2-EAFC301202E5}" type="presParOf" srcId="{3F66A79C-040C-4115-9EAE-F558FCEFE53B}" destId="{07586BB9-B6D9-41FC-A6C2-5D58BF29EF52}" srcOrd="1" destOrd="0" presId="urn:microsoft.com/office/officeart/2009/3/layout/HorizontalOrganizationChart"/>
    <dgm:cxn modelId="{A58BA282-C27F-4B21-88BD-F6D7D109413F}" type="presParOf" srcId="{3F66A79C-040C-4115-9EAE-F558FCEFE53B}" destId="{C22E2EE9-2AC0-4D8D-94B1-A96F7D5F4DB2}" srcOrd="2" destOrd="0" presId="urn:microsoft.com/office/officeart/2009/3/layout/HorizontalOrganizationChart"/>
    <dgm:cxn modelId="{66B74932-836B-4ED0-A0F2-97E05166940F}" type="presParOf" srcId="{76B362C4-C66A-4432-95D8-F9A93D1C7582}" destId="{A4F2FC91-3E00-40A0-BA61-1B6A3F3F54A5}" srcOrd="4" destOrd="0" presId="urn:microsoft.com/office/officeart/2009/3/layout/HorizontalOrganizationChart"/>
    <dgm:cxn modelId="{E0EEB274-0EEF-442E-9BCA-34A05BF06E92}" type="presParOf" srcId="{76B362C4-C66A-4432-95D8-F9A93D1C7582}" destId="{06C318F0-46D3-4D7B-A7A7-3066B5D57917}" srcOrd="5" destOrd="0" presId="urn:microsoft.com/office/officeart/2009/3/layout/HorizontalOrganizationChart"/>
    <dgm:cxn modelId="{833D89A6-C665-4810-9302-48E590EAF526}" type="presParOf" srcId="{06C318F0-46D3-4D7B-A7A7-3066B5D57917}" destId="{5AA7104C-E72B-44B6-A58E-373218F6617D}" srcOrd="0" destOrd="0" presId="urn:microsoft.com/office/officeart/2009/3/layout/HorizontalOrganizationChart"/>
    <dgm:cxn modelId="{3561EC7A-AEA9-47F5-A87A-B2E6FAA95190}" type="presParOf" srcId="{5AA7104C-E72B-44B6-A58E-373218F6617D}" destId="{FA26BF61-81F3-46BA-B7EC-5EC071C04E79}" srcOrd="0" destOrd="0" presId="urn:microsoft.com/office/officeart/2009/3/layout/HorizontalOrganizationChart"/>
    <dgm:cxn modelId="{EF8FF1A5-F30E-4C08-9A72-82D129B2FA37}" type="presParOf" srcId="{5AA7104C-E72B-44B6-A58E-373218F6617D}" destId="{86B2CA96-DE0F-4D05-9B36-52C79EF369C9}" srcOrd="1" destOrd="0" presId="urn:microsoft.com/office/officeart/2009/3/layout/HorizontalOrganizationChart"/>
    <dgm:cxn modelId="{6132A5D6-EF71-4CD3-8AE7-A832072C3582}" type="presParOf" srcId="{06C318F0-46D3-4D7B-A7A7-3066B5D57917}" destId="{C0B7B29B-6ADF-4FDD-BC49-492EB7C6E9D7}" srcOrd="1" destOrd="0" presId="urn:microsoft.com/office/officeart/2009/3/layout/HorizontalOrganizationChart"/>
    <dgm:cxn modelId="{CBEF3C13-A7FC-416F-AD84-BD14DC39F421}" type="presParOf" srcId="{06C318F0-46D3-4D7B-A7A7-3066B5D57917}" destId="{116DB1C1-6B32-4412-83CD-03E1CB5E4B72}" srcOrd="2" destOrd="0" presId="urn:microsoft.com/office/officeart/2009/3/layout/HorizontalOrganizationChart"/>
    <dgm:cxn modelId="{8951D9A8-C708-4152-B46A-1D5738775AF8}" type="presParOf" srcId="{76B362C4-C66A-4432-95D8-F9A93D1C7582}" destId="{DB7C097B-97F2-4961-B74D-70AD668E384B}" srcOrd="6" destOrd="0" presId="urn:microsoft.com/office/officeart/2009/3/layout/HorizontalOrganizationChart"/>
    <dgm:cxn modelId="{2EEDFEF5-0F6D-43C6-9B9F-12BEB6A8196B}" type="presParOf" srcId="{76B362C4-C66A-4432-95D8-F9A93D1C7582}" destId="{044A68C1-C61E-4B0D-96B3-27598E4F9B14}" srcOrd="7" destOrd="0" presId="urn:microsoft.com/office/officeart/2009/3/layout/HorizontalOrganizationChart"/>
    <dgm:cxn modelId="{27091306-02BE-4F0A-BDFD-44B2102A92F1}" type="presParOf" srcId="{044A68C1-C61E-4B0D-96B3-27598E4F9B14}" destId="{69548DAD-570C-4E0A-BBDE-21E82F62100B}" srcOrd="0" destOrd="0" presId="urn:microsoft.com/office/officeart/2009/3/layout/HorizontalOrganizationChart"/>
    <dgm:cxn modelId="{4B24EC4E-AEA7-4ED6-9D58-EC20D869A32B}" type="presParOf" srcId="{69548DAD-570C-4E0A-BBDE-21E82F62100B}" destId="{E28F1BE4-0CCA-44EF-A0DF-9FC38E0F234C}" srcOrd="0" destOrd="0" presId="urn:microsoft.com/office/officeart/2009/3/layout/HorizontalOrganizationChart"/>
    <dgm:cxn modelId="{D472AA4F-0E2F-40DA-9DD8-CA815720DD0F}" type="presParOf" srcId="{69548DAD-570C-4E0A-BBDE-21E82F62100B}" destId="{5EB0195B-4315-4148-9E4D-8C8E96B82A61}" srcOrd="1" destOrd="0" presId="urn:microsoft.com/office/officeart/2009/3/layout/HorizontalOrganizationChart"/>
    <dgm:cxn modelId="{5A421655-BA75-4864-A029-0BA78AE7D8C6}" type="presParOf" srcId="{044A68C1-C61E-4B0D-96B3-27598E4F9B14}" destId="{45189E7C-5367-4A33-B8DD-518D04BB8048}" srcOrd="1" destOrd="0" presId="urn:microsoft.com/office/officeart/2009/3/layout/HorizontalOrganizationChart"/>
    <dgm:cxn modelId="{90B6B535-A8E2-409E-ABED-A868515C25B7}" type="presParOf" srcId="{044A68C1-C61E-4B0D-96B3-27598E4F9B14}" destId="{6876882D-BEE0-4E9D-9906-56609C6B0430}" srcOrd="2" destOrd="0" presId="urn:microsoft.com/office/officeart/2009/3/layout/HorizontalOrganizationChart"/>
    <dgm:cxn modelId="{8F4AE65E-523D-42C6-AD45-5E822C41D7F6}" type="presParOf" srcId="{3823229E-BAEA-43AA-86B5-9E9FCDD6A3B2}" destId="{907A9F64-1163-4D4F-91B3-E105E8A11A23}" srcOrd="2" destOrd="0" presId="urn:microsoft.com/office/officeart/2009/3/layout/HorizontalOrganizationChart"/>
    <dgm:cxn modelId="{D130E3B1-1448-4FB0-8B41-C884E9B9929D}" type="presParOf" srcId="{C69D9F3B-A09D-4271-B2AC-61573C6F7EAA}" destId="{4BAD5E04-05CB-4CA7-BB60-0BE10B3B069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D930F3-9B0E-423E-B8CB-DE1163E802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D2CA1F-10F2-4E0A-A291-AA6FEC47CE3A}">
      <dgm:prSet phldrT="[Text]"/>
      <dgm:spPr/>
      <dgm:t>
        <a:bodyPr/>
        <a:lstStyle/>
        <a:p>
          <a:r>
            <a:rPr lang="en-US" dirty="0"/>
            <a:t>Create</a:t>
          </a:r>
        </a:p>
      </dgm:t>
    </dgm:pt>
    <dgm:pt modelId="{F8EC6CB1-F1ED-48B7-80D6-DC738CFE2A71}" type="parTrans" cxnId="{D0E259FE-0FA5-4EA0-A9DE-C9F1283ADE64}">
      <dgm:prSet/>
      <dgm:spPr/>
      <dgm:t>
        <a:bodyPr/>
        <a:lstStyle/>
        <a:p>
          <a:endParaRPr lang="en-US"/>
        </a:p>
      </dgm:t>
    </dgm:pt>
    <dgm:pt modelId="{37F42C60-CFEB-400A-962B-7B9E26BC3C24}" type="sibTrans" cxnId="{D0E259FE-0FA5-4EA0-A9DE-C9F1283ADE64}">
      <dgm:prSet/>
      <dgm:spPr/>
      <dgm:t>
        <a:bodyPr/>
        <a:lstStyle/>
        <a:p>
          <a:endParaRPr lang="en-US"/>
        </a:p>
      </dgm:t>
    </dgm:pt>
    <dgm:pt modelId="{A6C6C606-FD3F-4807-A2EA-5E949070DE1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Collaborate</a:t>
          </a:r>
        </a:p>
      </dgm:t>
    </dgm:pt>
    <dgm:pt modelId="{015400F0-1CC9-40F2-B4FB-A780402E2025}" type="parTrans" cxnId="{D5EF53B3-81A8-4782-B69C-220495DCE56B}">
      <dgm:prSet/>
      <dgm:spPr/>
      <dgm:t>
        <a:bodyPr/>
        <a:lstStyle/>
        <a:p>
          <a:endParaRPr lang="en-US"/>
        </a:p>
      </dgm:t>
    </dgm:pt>
    <dgm:pt modelId="{ADEF4BAC-410F-41E5-A82D-C5E9A7FFDC7C}" type="sibTrans" cxnId="{D5EF53B3-81A8-4782-B69C-220495DCE56B}">
      <dgm:prSet/>
      <dgm:spPr/>
      <dgm:t>
        <a:bodyPr/>
        <a:lstStyle/>
        <a:p>
          <a:endParaRPr lang="en-US"/>
        </a:p>
      </dgm:t>
    </dgm:pt>
    <dgm:pt modelId="{01E1DD07-2EDD-4D38-822B-31D36B6FDE50}">
      <dgm:prSet phldrT="[Text]"/>
      <dgm:spPr/>
      <dgm:t>
        <a:bodyPr/>
        <a:lstStyle/>
        <a:p>
          <a:r>
            <a:rPr lang="en-US" dirty="0"/>
            <a:t>Distribute</a:t>
          </a:r>
        </a:p>
      </dgm:t>
    </dgm:pt>
    <dgm:pt modelId="{737D0783-ABFF-4FE9-9255-BD0A54B63566}" type="parTrans" cxnId="{13DC9867-26D0-4E62-AEB9-9B3C0A8598AF}">
      <dgm:prSet/>
      <dgm:spPr/>
      <dgm:t>
        <a:bodyPr/>
        <a:lstStyle/>
        <a:p>
          <a:endParaRPr lang="en-US"/>
        </a:p>
      </dgm:t>
    </dgm:pt>
    <dgm:pt modelId="{EB82DDB1-6B00-4D0C-8649-EB41B7260845}" type="sibTrans" cxnId="{13DC9867-26D0-4E62-AEB9-9B3C0A8598AF}">
      <dgm:prSet/>
      <dgm:spPr/>
      <dgm:t>
        <a:bodyPr/>
        <a:lstStyle/>
        <a:p>
          <a:endParaRPr lang="en-US"/>
        </a:p>
      </dgm:t>
    </dgm:pt>
    <dgm:pt modelId="{21B0337D-D33C-4BC2-8400-E77E97F9BD7A}" type="pres">
      <dgm:prSet presAssocID="{C6D930F3-9B0E-423E-B8CB-DE1163E80232}" presName="Name0" presStyleCnt="0">
        <dgm:presLayoutVars>
          <dgm:dir/>
          <dgm:animLvl val="lvl"/>
          <dgm:resizeHandles val="exact"/>
        </dgm:presLayoutVars>
      </dgm:prSet>
      <dgm:spPr/>
    </dgm:pt>
    <dgm:pt modelId="{6F44E038-31C0-4EDA-8200-AC9EEA180C22}" type="pres">
      <dgm:prSet presAssocID="{DBD2CA1F-10F2-4E0A-A291-AA6FEC47CE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B6141A1-3087-41E9-AA93-71A75787A320}" type="pres">
      <dgm:prSet presAssocID="{37F42C60-CFEB-400A-962B-7B9E26BC3C24}" presName="parTxOnlySpace" presStyleCnt="0"/>
      <dgm:spPr/>
    </dgm:pt>
    <dgm:pt modelId="{DB22CF1A-460D-4F1D-8428-6DDE860C441D}" type="pres">
      <dgm:prSet presAssocID="{A6C6C606-FD3F-4807-A2EA-5E949070DE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C38F4B-7AC7-4A4D-84E9-52422D762620}" type="pres">
      <dgm:prSet presAssocID="{ADEF4BAC-410F-41E5-A82D-C5E9A7FFDC7C}" presName="parTxOnlySpace" presStyleCnt="0"/>
      <dgm:spPr/>
    </dgm:pt>
    <dgm:pt modelId="{92956111-0DB4-4E4C-9EAC-A74BE319140E}" type="pres">
      <dgm:prSet presAssocID="{01E1DD07-2EDD-4D38-822B-31D36B6FDE5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DC9867-26D0-4E62-AEB9-9B3C0A8598AF}" srcId="{C6D930F3-9B0E-423E-B8CB-DE1163E80232}" destId="{01E1DD07-2EDD-4D38-822B-31D36B6FDE50}" srcOrd="2" destOrd="0" parTransId="{737D0783-ABFF-4FE9-9255-BD0A54B63566}" sibTransId="{EB82DDB1-6B00-4D0C-8649-EB41B7260845}"/>
    <dgm:cxn modelId="{F0E0AC5B-78B1-456D-9C19-5ABF8BA3BDC7}" type="presOf" srcId="{DBD2CA1F-10F2-4E0A-A291-AA6FEC47CE3A}" destId="{6F44E038-31C0-4EDA-8200-AC9EEA180C22}" srcOrd="0" destOrd="0" presId="urn:microsoft.com/office/officeart/2005/8/layout/chevron1"/>
    <dgm:cxn modelId="{0DC1B98A-A949-4E90-A5A6-48000FEE41E4}" type="presOf" srcId="{C6D930F3-9B0E-423E-B8CB-DE1163E80232}" destId="{21B0337D-D33C-4BC2-8400-E77E97F9BD7A}" srcOrd="0" destOrd="0" presId="urn:microsoft.com/office/officeart/2005/8/layout/chevron1"/>
    <dgm:cxn modelId="{BE896891-5D48-4BBC-9A4B-A7738EE5141B}" type="presOf" srcId="{01E1DD07-2EDD-4D38-822B-31D36B6FDE50}" destId="{92956111-0DB4-4E4C-9EAC-A74BE319140E}" srcOrd="0" destOrd="0" presId="urn:microsoft.com/office/officeart/2005/8/layout/chevron1"/>
    <dgm:cxn modelId="{8B5525E2-5811-4E3B-B902-8409F20F9651}" type="presOf" srcId="{A6C6C606-FD3F-4807-A2EA-5E949070DE12}" destId="{DB22CF1A-460D-4F1D-8428-6DDE860C441D}" srcOrd="0" destOrd="0" presId="urn:microsoft.com/office/officeart/2005/8/layout/chevron1"/>
    <dgm:cxn modelId="{D0E259FE-0FA5-4EA0-A9DE-C9F1283ADE64}" srcId="{C6D930F3-9B0E-423E-B8CB-DE1163E80232}" destId="{DBD2CA1F-10F2-4E0A-A291-AA6FEC47CE3A}" srcOrd="0" destOrd="0" parTransId="{F8EC6CB1-F1ED-48B7-80D6-DC738CFE2A71}" sibTransId="{37F42C60-CFEB-400A-962B-7B9E26BC3C24}"/>
    <dgm:cxn modelId="{D5EF53B3-81A8-4782-B69C-220495DCE56B}" srcId="{C6D930F3-9B0E-423E-B8CB-DE1163E80232}" destId="{A6C6C606-FD3F-4807-A2EA-5E949070DE12}" srcOrd="1" destOrd="0" parTransId="{015400F0-1CC9-40F2-B4FB-A780402E2025}" sibTransId="{ADEF4BAC-410F-41E5-A82D-C5E9A7FFDC7C}"/>
    <dgm:cxn modelId="{098471B0-6CFF-4485-8F16-4AA37DC605EE}" type="presParOf" srcId="{21B0337D-D33C-4BC2-8400-E77E97F9BD7A}" destId="{6F44E038-31C0-4EDA-8200-AC9EEA180C22}" srcOrd="0" destOrd="0" presId="urn:microsoft.com/office/officeart/2005/8/layout/chevron1"/>
    <dgm:cxn modelId="{997A4BB4-18C2-40A8-98A7-0747A31B322D}" type="presParOf" srcId="{21B0337D-D33C-4BC2-8400-E77E97F9BD7A}" destId="{EB6141A1-3087-41E9-AA93-71A75787A320}" srcOrd="1" destOrd="0" presId="urn:microsoft.com/office/officeart/2005/8/layout/chevron1"/>
    <dgm:cxn modelId="{3E4FEEFD-9843-44CB-86D4-D23CAE4FD8D1}" type="presParOf" srcId="{21B0337D-D33C-4BC2-8400-E77E97F9BD7A}" destId="{DB22CF1A-460D-4F1D-8428-6DDE860C441D}" srcOrd="2" destOrd="0" presId="urn:microsoft.com/office/officeart/2005/8/layout/chevron1"/>
    <dgm:cxn modelId="{3A8A740E-18E0-47D5-95CA-4550838BDCB2}" type="presParOf" srcId="{21B0337D-D33C-4BC2-8400-E77E97F9BD7A}" destId="{6BC38F4B-7AC7-4A4D-84E9-52422D762620}" srcOrd="3" destOrd="0" presId="urn:microsoft.com/office/officeart/2005/8/layout/chevron1"/>
    <dgm:cxn modelId="{D2F22B8B-7380-424A-AE1F-81A5B59AB571}" type="presParOf" srcId="{21B0337D-D33C-4BC2-8400-E77E97F9BD7A}" destId="{92956111-0DB4-4E4C-9EAC-A74BE319140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75DA3D-ABB8-4E9B-9664-87A455F5EA9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12178-8A90-445D-AB45-0606309BC4B9}">
      <dgm:prSet phldrT="[Text]"/>
      <dgm:spPr/>
      <dgm:t>
        <a:bodyPr/>
        <a:lstStyle/>
        <a:p>
          <a:r>
            <a:rPr lang="en-US" dirty="0"/>
            <a:t>My Workspace</a:t>
          </a:r>
        </a:p>
      </dgm:t>
    </dgm:pt>
    <dgm:pt modelId="{DB0426CC-B91B-4695-AF31-AE7E107E3F0F}" type="parTrans" cxnId="{A41F4165-AA38-4EA8-8799-BAC08E9F32E9}">
      <dgm:prSet/>
      <dgm:spPr/>
      <dgm:t>
        <a:bodyPr/>
        <a:lstStyle/>
        <a:p>
          <a:endParaRPr lang="en-US"/>
        </a:p>
      </dgm:t>
    </dgm:pt>
    <dgm:pt modelId="{627E6584-2707-4AD5-97E0-EB2C67640F61}" type="sibTrans" cxnId="{A41F4165-AA38-4EA8-8799-BAC08E9F32E9}">
      <dgm:prSet/>
      <dgm:spPr/>
      <dgm:t>
        <a:bodyPr/>
        <a:lstStyle/>
        <a:p>
          <a:endParaRPr lang="en-US"/>
        </a:p>
      </dgm:t>
    </dgm:pt>
    <dgm:pt modelId="{5ADF9D01-73D0-4E35-A5F2-DA682F5EF961}">
      <dgm:prSet phldrT="[Text]"/>
      <dgm:spPr/>
      <dgm:t>
        <a:bodyPr/>
        <a:lstStyle/>
        <a:p>
          <a:r>
            <a:rPr lang="en-US" dirty="0"/>
            <a:t>Group Workspaces</a:t>
          </a:r>
        </a:p>
      </dgm:t>
    </dgm:pt>
    <dgm:pt modelId="{B3DCBA40-8530-49FB-A9AA-F98ABB8BE2E4}" type="parTrans" cxnId="{64B842AE-5725-4AF9-9891-86808ADF0A47}">
      <dgm:prSet/>
      <dgm:spPr/>
      <dgm:t>
        <a:bodyPr/>
        <a:lstStyle/>
        <a:p>
          <a:endParaRPr lang="en-US"/>
        </a:p>
      </dgm:t>
    </dgm:pt>
    <dgm:pt modelId="{2220071E-ED03-4C66-9CBE-DA3EEB8553F8}" type="sibTrans" cxnId="{64B842AE-5725-4AF9-9891-86808ADF0A47}">
      <dgm:prSet/>
      <dgm:spPr/>
      <dgm:t>
        <a:bodyPr/>
        <a:lstStyle/>
        <a:p>
          <a:endParaRPr lang="en-US"/>
        </a:p>
      </dgm:t>
    </dgm:pt>
    <dgm:pt modelId="{9B15E902-CA8B-47AC-89AD-F08C5FAF2D97}">
      <dgm:prSet phldrT="[Text]"/>
      <dgm:spPr/>
      <dgm:t>
        <a:bodyPr/>
        <a:lstStyle/>
        <a:p>
          <a:r>
            <a:rPr lang="en-US" dirty="0"/>
            <a:t>Dashboards</a:t>
          </a:r>
        </a:p>
      </dgm:t>
    </dgm:pt>
    <dgm:pt modelId="{D5F1988D-C6E8-47F6-A151-3E9368E99CBA}" type="parTrans" cxnId="{9D34F313-2619-4521-8BF9-2971755399A5}">
      <dgm:prSet/>
      <dgm:spPr/>
      <dgm:t>
        <a:bodyPr/>
        <a:lstStyle/>
        <a:p>
          <a:endParaRPr lang="en-US"/>
        </a:p>
      </dgm:t>
    </dgm:pt>
    <dgm:pt modelId="{335D3C5B-82BB-44B5-B82D-841E64D8076D}" type="sibTrans" cxnId="{9D34F313-2619-4521-8BF9-2971755399A5}">
      <dgm:prSet/>
      <dgm:spPr/>
      <dgm:t>
        <a:bodyPr/>
        <a:lstStyle/>
        <a:p>
          <a:endParaRPr lang="en-US"/>
        </a:p>
      </dgm:t>
    </dgm:pt>
    <dgm:pt modelId="{9BB77A72-42DC-4D57-A78D-833AD3A06230}">
      <dgm:prSet phldrT="[Text]"/>
      <dgm:spPr/>
      <dgm:t>
        <a:bodyPr/>
        <a:lstStyle/>
        <a:p>
          <a:r>
            <a:rPr lang="en-US" dirty="0"/>
            <a:t>Reports</a:t>
          </a:r>
        </a:p>
      </dgm:t>
    </dgm:pt>
    <dgm:pt modelId="{6ED35190-3D8D-4423-99BD-F6009C5CE7D7}" type="parTrans" cxnId="{52C4D1AA-93BC-4351-9822-CDD3CC35F06B}">
      <dgm:prSet/>
      <dgm:spPr/>
      <dgm:t>
        <a:bodyPr/>
        <a:lstStyle/>
        <a:p>
          <a:endParaRPr lang="en-US"/>
        </a:p>
      </dgm:t>
    </dgm:pt>
    <dgm:pt modelId="{D33A421F-24E7-4B75-ABD1-0001825DE776}" type="sibTrans" cxnId="{52C4D1AA-93BC-4351-9822-CDD3CC35F06B}">
      <dgm:prSet/>
      <dgm:spPr/>
      <dgm:t>
        <a:bodyPr/>
        <a:lstStyle/>
        <a:p>
          <a:endParaRPr lang="en-US"/>
        </a:p>
      </dgm:t>
    </dgm:pt>
    <dgm:pt modelId="{74912FA3-1365-42AF-9458-8ACCD4C82E11}">
      <dgm:prSet phldrT="[Text]"/>
      <dgm:spPr/>
      <dgm:t>
        <a:bodyPr/>
        <a:lstStyle/>
        <a:p>
          <a:r>
            <a:rPr lang="en-US" dirty="0"/>
            <a:t>Datasets</a:t>
          </a:r>
        </a:p>
      </dgm:t>
    </dgm:pt>
    <dgm:pt modelId="{1A7D712D-DDA6-4D57-8EFF-49A734DDE888}" type="parTrans" cxnId="{76D87B2B-E97A-4D38-88B7-DFC46B1F3E7E}">
      <dgm:prSet/>
      <dgm:spPr/>
      <dgm:t>
        <a:bodyPr/>
        <a:lstStyle/>
        <a:p>
          <a:endParaRPr lang="en-US"/>
        </a:p>
      </dgm:t>
    </dgm:pt>
    <dgm:pt modelId="{7A6A7BE2-ED45-4C9B-9521-6F27C1E536BF}" type="sibTrans" cxnId="{76D87B2B-E97A-4D38-88B7-DFC46B1F3E7E}">
      <dgm:prSet/>
      <dgm:spPr/>
      <dgm:t>
        <a:bodyPr/>
        <a:lstStyle/>
        <a:p>
          <a:endParaRPr lang="en-US"/>
        </a:p>
      </dgm:t>
    </dgm:pt>
    <dgm:pt modelId="{7E8DC8C4-E863-4E98-B029-9DF38E8ABB17}">
      <dgm:prSet phldrT="[Text]"/>
      <dgm:spPr/>
      <dgm:t>
        <a:bodyPr/>
        <a:lstStyle/>
        <a:p>
          <a:r>
            <a:rPr lang="en-US" dirty="0"/>
            <a:t>Content packs</a:t>
          </a:r>
        </a:p>
      </dgm:t>
    </dgm:pt>
    <dgm:pt modelId="{648CE152-7C8D-45CC-9984-D908BEE02176}" type="parTrans" cxnId="{200742DE-21B9-463B-9766-522097A38451}">
      <dgm:prSet/>
      <dgm:spPr/>
      <dgm:t>
        <a:bodyPr/>
        <a:lstStyle/>
        <a:p>
          <a:endParaRPr lang="en-US"/>
        </a:p>
      </dgm:t>
    </dgm:pt>
    <dgm:pt modelId="{CF85F69A-3CEC-4D61-8716-BA9F0E027195}" type="sibTrans" cxnId="{200742DE-21B9-463B-9766-522097A38451}">
      <dgm:prSet/>
      <dgm:spPr/>
      <dgm:t>
        <a:bodyPr/>
        <a:lstStyle/>
        <a:p>
          <a:endParaRPr lang="en-US"/>
        </a:p>
      </dgm:t>
    </dgm:pt>
    <dgm:pt modelId="{76F88D05-CBE8-43CE-9638-EDF87E9D3045}">
      <dgm:prSet phldrT="[Text]"/>
      <dgm:spPr/>
      <dgm:t>
        <a:bodyPr/>
        <a:lstStyle/>
        <a:p>
          <a:r>
            <a:rPr lang="en-US" dirty="0"/>
            <a:t>Co-owned Dashboards</a:t>
          </a:r>
        </a:p>
      </dgm:t>
    </dgm:pt>
    <dgm:pt modelId="{FE1AB170-C325-44E9-829F-FE3DAC423D3F}" type="parTrans" cxnId="{41E2796B-DE2A-461B-9C6A-5A1887DD056F}">
      <dgm:prSet/>
      <dgm:spPr/>
      <dgm:t>
        <a:bodyPr/>
        <a:lstStyle/>
        <a:p>
          <a:endParaRPr lang="en-US"/>
        </a:p>
      </dgm:t>
    </dgm:pt>
    <dgm:pt modelId="{74F1B49F-5E64-49C9-85BD-49BBB5D57FF2}" type="sibTrans" cxnId="{41E2796B-DE2A-461B-9C6A-5A1887DD056F}">
      <dgm:prSet/>
      <dgm:spPr/>
      <dgm:t>
        <a:bodyPr/>
        <a:lstStyle/>
        <a:p>
          <a:endParaRPr lang="en-US"/>
        </a:p>
      </dgm:t>
    </dgm:pt>
    <dgm:pt modelId="{C70D64F1-1A58-4852-BAC3-03C2DED5B753}">
      <dgm:prSet phldrT="[Text]"/>
      <dgm:spPr/>
      <dgm:t>
        <a:bodyPr/>
        <a:lstStyle/>
        <a:p>
          <a:r>
            <a:rPr lang="en-US" dirty="0"/>
            <a:t>Co-owned Reports</a:t>
          </a:r>
        </a:p>
      </dgm:t>
    </dgm:pt>
    <dgm:pt modelId="{652F84CF-66A7-46BA-813B-AE1918DB9659}" type="parTrans" cxnId="{A382CDBE-0B46-449C-ABBF-233D4573BFC8}">
      <dgm:prSet/>
      <dgm:spPr/>
      <dgm:t>
        <a:bodyPr/>
        <a:lstStyle/>
        <a:p>
          <a:endParaRPr lang="en-US"/>
        </a:p>
      </dgm:t>
    </dgm:pt>
    <dgm:pt modelId="{66689CF9-60BD-43CB-B54C-19F556F79318}" type="sibTrans" cxnId="{A382CDBE-0B46-449C-ABBF-233D4573BFC8}">
      <dgm:prSet/>
      <dgm:spPr/>
      <dgm:t>
        <a:bodyPr/>
        <a:lstStyle/>
        <a:p>
          <a:endParaRPr lang="en-US"/>
        </a:p>
      </dgm:t>
    </dgm:pt>
    <dgm:pt modelId="{937123FC-9557-45D3-9D71-D6CE14F6CAEC}">
      <dgm:prSet phldrT="[Text]"/>
      <dgm:spPr/>
      <dgm:t>
        <a:bodyPr/>
        <a:lstStyle/>
        <a:p>
          <a:r>
            <a:rPr lang="en-US" dirty="0"/>
            <a:t>Co-owned Datasets</a:t>
          </a:r>
        </a:p>
      </dgm:t>
    </dgm:pt>
    <dgm:pt modelId="{DF0E0D79-518B-4EC0-9966-FC5F5969EE82}" type="parTrans" cxnId="{9F79BBDC-0520-44B6-B8FD-20651AB2E9FD}">
      <dgm:prSet/>
      <dgm:spPr/>
      <dgm:t>
        <a:bodyPr/>
        <a:lstStyle/>
        <a:p>
          <a:endParaRPr lang="en-US"/>
        </a:p>
      </dgm:t>
    </dgm:pt>
    <dgm:pt modelId="{FE579DF7-12E0-4C8D-BA41-B84000C6E1C3}" type="sibTrans" cxnId="{9F79BBDC-0520-44B6-B8FD-20651AB2E9FD}">
      <dgm:prSet/>
      <dgm:spPr/>
      <dgm:t>
        <a:bodyPr/>
        <a:lstStyle/>
        <a:p>
          <a:endParaRPr lang="en-US"/>
        </a:p>
      </dgm:t>
    </dgm:pt>
    <dgm:pt modelId="{7B5E74EB-61EA-421D-9448-7A2446D82F1F}">
      <dgm:prSet phldrT="[Text]"/>
      <dgm:spPr/>
      <dgm:t>
        <a:bodyPr/>
        <a:lstStyle/>
        <a:p>
          <a:r>
            <a:rPr lang="en-US" dirty="0"/>
            <a:t>Co-owned Content packs</a:t>
          </a:r>
        </a:p>
      </dgm:t>
    </dgm:pt>
    <dgm:pt modelId="{298E050F-9001-4AFB-AF15-F748BEAEAAC6}" type="parTrans" cxnId="{D86A0D9C-5667-4C79-9AC5-19CA79E3F149}">
      <dgm:prSet/>
      <dgm:spPr/>
      <dgm:t>
        <a:bodyPr/>
        <a:lstStyle/>
        <a:p>
          <a:endParaRPr lang="en-US"/>
        </a:p>
      </dgm:t>
    </dgm:pt>
    <dgm:pt modelId="{DC665AD7-20E6-48E7-8552-E6C65EF5F597}" type="sibTrans" cxnId="{D86A0D9C-5667-4C79-9AC5-19CA79E3F149}">
      <dgm:prSet/>
      <dgm:spPr/>
      <dgm:t>
        <a:bodyPr/>
        <a:lstStyle/>
        <a:p>
          <a:endParaRPr lang="en-US"/>
        </a:p>
      </dgm:t>
    </dgm:pt>
    <dgm:pt modelId="{0423C7DF-7B03-476A-96E1-97A59ED994B2}" type="pres">
      <dgm:prSet presAssocID="{7D75DA3D-ABB8-4E9B-9664-87A455F5EA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5967FD-E8B5-4F92-BDC7-0022DC9A6552}" type="pres">
      <dgm:prSet presAssocID="{07212178-8A90-445D-AB45-0606309BC4B9}" presName="root" presStyleCnt="0"/>
      <dgm:spPr/>
    </dgm:pt>
    <dgm:pt modelId="{A28B8EE7-0444-4693-9837-BEEE8594ECE8}" type="pres">
      <dgm:prSet presAssocID="{07212178-8A90-445D-AB45-0606309BC4B9}" presName="rootComposite" presStyleCnt="0"/>
      <dgm:spPr/>
    </dgm:pt>
    <dgm:pt modelId="{A981F5F1-248F-4FE0-8D2D-666E6C328725}" type="pres">
      <dgm:prSet presAssocID="{07212178-8A90-445D-AB45-0606309BC4B9}" presName="rootText" presStyleLbl="node1" presStyleIdx="0" presStyleCnt="2"/>
      <dgm:spPr/>
    </dgm:pt>
    <dgm:pt modelId="{A010D16F-5152-4782-941E-D22724EDE46B}" type="pres">
      <dgm:prSet presAssocID="{07212178-8A90-445D-AB45-0606309BC4B9}" presName="rootConnector" presStyleLbl="node1" presStyleIdx="0" presStyleCnt="2"/>
      <dgm:spPr/>
    </dgm:pt>
    <dgm:pt modelId="{13EFF0FC-DC35-4B04-8649-01D3B3562B3E}" type="pres">
      <dgm:prSet presAssocID="{07212178-8A90-445D-AB45-0606309BC4B9}" presName="childShape" presStyleCnt="0"/>
      <dgm:spPr/>
    </dgm:pt>
    <dgm:pt modelId="{E1D1A6ED-6F95-429E-A760-F22A948A4F21}" type="pres">
      <dgm:prSet presAssocID="{D5F1988D-C6E8-47F6-A151-3E9368E99CBA}" presName="Name13" presStyleLbl="parChTrans1D2" presStyleIdx="0" presStyleCnt="8"/>
      <dgm:spPr/>
    </dgm:pt>
    <dgm:pt modelId="{135FBFBB-B6B5-4CFD-B065-B3AD702DBB93}" type="pres">
      <dgm:prSet presAssocID="{9B15E902-CA8B-47AC-89AD-F08C5FAF2D97}" presName="childText" presStyleLbl="bgAcc1" presStyleIdx="0" presStyleCnt="8">
        <dgm:presLayoutVars>
          <dgm:bulletEnabled val="1"/>
        </dgm:presLayoutVars>
      </dgm:prSet>
      <dgm:spPr/>
    </dgm:pt>
    <dgm:pt modelId="{98C4474F-B078-4DD1-B046-068D9025FB21}" type="pres">
      <dgm:prSet presAssocID="{6ED35190-3D8D-4423-99BD-F6009C5CE7D7}" presName="Name13" presStyleLbl="parChTrans1D2" presStyleIdx="1" presStyleCnt="8"/>
      <dgm:spPr/>
    </dgm:pt>
    <dgm:pt modelId="{21B6467A-5002-40C8-B8E4-C57F57E02D84}" type="pres">
      <dgm:prSet presAssocID="{9BB77A72-42DC-4D57-A78D-833AD3A06230}" presName="childText" presStyleLbl="bgAcc1" presStyleIdx="1" presStyleCnt="8">
        <dgm:presLayoutVars>
          <dgm:bulletEnabled val="1"/>
        </dgm:presLayoutVars>
      </dgm:prSet>
      <dgm:spPr/>
    </dgm:pt>
    <dgm:pt modelId="{269CC5E7-69C3-4020-B4BC-1FC2983116A2}" type="pres">
      <dgm:prSet presAssocID="{1A7D712D-DDA6-4D57-8EFF-49A734DDE888}" presName="Name13" presStyleLbl="parChTrans1D2" presStyleIdx="2" presStyleCnt="8"/>
      <dgm:spPr/>
    </dgm:pt>
    <dgm:pt modelId="{35DE0F82-2C62-477D-8DF4-EFE91991369B}" type="pres">
      <dgm:prSet presAssocID="{74912FA3-1365-42AF-9458-8ACCD4C82E11}" presName="childText" presStyleLbl="bgAcc1" presStyleIdx="2" presStyleCnt="8">
        <dgm:presLayoutVars>
          <dgm:bulletEnabled val="1"/>
        </dgm:presLayoutVars>
      </dgm:prSet>
      <dgm:spPr/>
    </dgm:pt>
    <dgm:pt modelId="{AEA56CEC-7DF1-406F-80CE-DF7B02EE05C0}" type="pres">
      <dgm:prSet presAssocID="{648CE152-7C8D-45CC-9984-D908BEE02176}" presName="Name13" presStyleLbl="parChTrans1D2" presStyleIdx="3" presStyleCnt="8"/>
      <dgm:spPr/>
    </dgm:pt>
    <dgm:pt modelId="{45A49CD1-4167-4962-A4D9-9A9FA3F9C219}" type="pres">
      <dgm:prSet presAssocID="{7E8DC8C4-E863-4E98-B029-9DF38E8ABB17}" presName="childText" presStyleLbl="bgAcc1" presStyleIdx="3" presStyleCnt="8">
        <dgm:presLayoutVars>
          <dgm:bulletEnabled val="1"/>
        </dgm:presLayoutVars>
      </dgm:prSet>
      <dgm:spPr/>
    </dgm:pt>
    <dgm:pt modelId="{5A696723-7CF2-464A-8F34-EDE7B5C1AC86}" type="pres">
      <dgm:prSet presAssocID="{5ADF9D01-73D0-4E35-A5F2-DA682F5EF961}" presName="root" presStyleCnt="0"/>
      <dgm:spPr/>
    </dgm:pt>
    <dgm:pt modelId="{2033BC1F-E8DD-4029-BF11-561482D9134A}" type="pres">
      <dgm:prSet presAssocID="{5ADF9D01-73D0-4E35-A5F2-DA682F5EF961}" presName="rootComposite" presStyleCnt="0"/>
      <dgm:spPr/>
    </dgm:pt>
    <dgm:pt modelId="{F1D28415-76B7-4F19-8124-8204DE2DAC7D}" type="pres">
      <dgm:prSet presAssocID="{5ADF9D01-73D0-4E35-A5F2-DA682F5EF961}" presName="rootText" presStyleLbl="node1" presStyleIdx="1" presStyleCnt="2"/>
      <dgm:spPr/>
    </dgm:pt>
    <dgm:pt modelId="{483BCCD5-310D-4986-834A-D0352DF28510}" type="pres">
      <dgm:prSet presAssocID="{5ADF9D01-73D0-4E35-A5F2-DA682F5EF961}" presName="rootConnector" presStyleLbl="node1" presStyleIdx="1" presStyleCnt="2"/>
      <dgm:spPr/>
    </dgm:pt>
    <dgm:pt modelId="{8753C99A-056C-43C1-93F1-2C1F2F72E84E}" type="pres">
      <dgm:prSet presAssocID="{5ADF9D01-73D0-4E35-A5F2-DA682F5EF961}" presName="childShape" presStyleCnt="0"/>
      <dgm:spPr/>
    </dgm:pt>
    <dgm:pt modelId="{CBB86CF8-BA9D-4E6B-BB61-1606A9E4E823}" type="pres">
      <dgm:prSet presAssocID="{FE1AB170-C325-44E9-829F-FE3DAC423D3F}" presName="Name13" presStyleLbl="parChTrans1D2" presStyleIdx="4" presStyleCnt="8"/>
      <dgm:spPr/>
    </dgm:pt>
    <dgm:pt modelId="{E6AE229A-99B7-4E8E-B1AC-2C9560D69938}" type="pres">
      <dgm:prSet presAssocID="{76F88D05-CBE8-43CE-9638-EDF87E9D3045}" presName="childText" presStyleLbl="bgAcc1" presStyleIdx="4" presStyleCnt="8">
        <dgm:presLayoutVars>
          <dgm:bulletEnabled val="1"/>
        </dgm:presLayoutVars>
      </dgm:prSet>
      <dgm:spPr/>
    </dgm:pt>
    <dgm:pt modelId="{D9E8FB3A-30BD-4160-A789-A1910B126171}" type="pres">
      <dgm:prSet presAssocID="{652F84CF-66A7-46BA-813B-AE1918DB9659}" presName="Name13" presStyleLbl="parChTrans1D2" presStyleIdx="5" presStyleCnt="8"/>
      <dgm:spPr/>
    </dgm:pt>
    <dgm:pt modelId="{A9723160-1275-41BD-8D28-3B42694B29D8}" type="pres">
      <dgm:prSet presAssocID="{C70D64F1-1A58-4852-BAC3-03C2DED5B753}" presName="childText" presStyleLbl="bgAcc1" presStyleIdx="5" presStyleCnt="8">
        <dgm:presLayoutVars>
          <dgm:bulletEnabled val="1"/>
        </dgm:presLayoutVars>
      </dgm:prSet>
      <dgm:spPr/>
    </dgm:pt>
    <dgm:pt modelId="{6D63633B-E446-4FE0-9FA9-520C4172177F}" type="pres">
      <dgm:prSet presAssocID="{DF0E0D79-518B-4EC0-9966-FC5F5969EE82}" presName="Name13" presStyleLbl="parChTrans1D2" presStyleIdx="6" presStyleCnt="8"/>
      <dgm:spPr/>
    </dgm:pt>
    <dgm:pt modelId="{16439873-4968-4D2A-BBAD-A1A7691DDDE2}" type="pres">
      <dgm:prSet presAssocID="{937123FC-9557-45D3-9D71-D6CE14F6CAEC}" presName="childText" presStyleLbl="bgAcc1" presStyleIdx="6" presStyleCnt="8">
        <dgm:presLayoutVars>
          <dgm:bulletEnabled val="1"/>
        </dgm:presLayoutVars>
      </dgm:prSet>
      <dgm:spPr/>
    </dgm:pt>
    <dgm:pt modelId="{E2BBB204-E7D2-48C8-9415-133D240510CF}" type="pres">
      <dgm:prSet presAssocID="{298E050F-9001-4AFB-AF15-F748BEAEAAC6}" presName="Name13" presStyleLbl="parChTrans1D2" presStyleIdx="7" presStyleCnt="8"/>
      <dgm:spPr/>
    </dgm:pt>
    <dgm:pt modelId="{AB737B40-1570-407A-8955-0952C6408061}" type="pres">
      <dgm:prSet presAssocID="{7B5E74EB-61EA-421D-9448-7A2446D82F1F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200742DE-21B9-463B-9766-522097A38451}" srcId="{07212178-8A90-445D-AB45-0606309BC4B9}" destId="{7E8DC8C4-E863-4E98-B029-9DF38E8ABB17}" srcOrd="3" destOrd="0" parTransId="{648CE152-7C8D-45CC-9984-D908BEE02176}" sibTransId="{CF85F69A-3CEC-4D61-8716-BA9F0E027195}"/>
    <dgm:cxn modelId="{6F9EC1B3-5E22-4094-9D5C-4932517504CC}" type="presOf" srcId="{D5F1988D-C6E8-47F6-A151-3E9368E99CBA}" destId="{E1D1A6ED-6F95-429E-A760-F22A948A4F21}" srcOrd="0" destOrd="0" presId="urn:microsoft.com/office/officeart/2005/8/layout/hierarchy3"/>
    <dgm:cxn modelId="{CF4B955B-DE4F-4C01-AA27-891D469E13BC}" type="presOf" srcId="{7D75DA3D-ABB8-4E9B-9664-87A455F5EA97}" destId="{0423C7DF-7B03-476A-96E1-97A59ED994B2}" srcOrd="0" destOrd="0" presId="urn:microsoft.com/office/officeart/2005/8/layout/hierarchy3"/>
    <dgm:cxn modelId="{45D308AE-45A1-4B22-A546-649241A4A456}" type="presOf" srcId="{5ADF9D01-73D0-4E35-A5F2-DA682F5EF961}" destId="{483BCCD5-310D-4986-834A-D0352DF28510}" srcOrd="1" destOrd="0" presId="urn:microsoft.com/office/officeart/2005/8/layout/hierarchy3"/>
    <dgm:cxn modelId="{8157239E-A39B-4D45-A5CA-35E5C6B13732}" type="presOf" srcId="{9B15E902-CA8B-47AC-89AD-F08C5FAF2D97}" destId="{135FBFBB-B6B5-4CFD-B065-B3AD702DBB93}" srcOrd="0" destOrd="0" presId="urn:microsoft.com/office/officeart/2005/8/layout/hierarchy3"/>
    <dgm:cxn modelId="{8FAF21E3-CD86-46B9-A89A-0836336B23B6}" type="presOf" srcId="{5ADF9D01-73D0-4E35-A5F2-DA682F5EF961}" destId="{F1D28415-76B7-4F19-8124-8204DE2DAC7D}" srcOrd="0" destOrd="0" presId="urn:microsoft.com/office/officeart/2005/8/layout/hierarchy3"/>
    <dgm:cxn modelId="{64B842AE-5725-4AF9-9891-86808ADF0A47}" srcId="{7D75DA3D-ABB8-4E9B-9664-87A455F5EA97}" destId="{5ADF9D01-73D0-4E35-A5F2-DA682F5EF961}" srcOrd="1" destOrd="0" parTransId="{B3DCBA40-8530-49FB-A9AA-F98ABB8BE2E4}" sibTransId="{2220071E-ED03-4C66-9CBE-DA3EEB8553F8}"/>
    <dgm:cxn modelId="{D86A0D9C-5667-4C79-9AC5-19CA79E3F149}" srcId="{5ADF9D01-73D0-4E35-A5F2-DA682F5EF961}" destId="{7B5E74EB-61EA-421D-9448-7A2446D82F1F}" srcOrd="3" destOrd="0" parTransId="{298E050F-9001-4AFB-AF15-F748BEAEAAC6}" sibTransId="{DC665AD7-20E6-48E7-8552-E6C65EF5F597}"/>
    <dgm:cxn modelId="{74CDF41B-AC9D-4576-BEE9-9ACE7FDD8A4E}" type="presOf" srcId="{76F88D05-CBE8-43CE-9638-EDF87E9D3045}" destId="{E6AE229A-99B7-4E8E-B1AC-2C9560D69938}" srcOrd="0" destOrd="0" presId="urn:microsoft.com/office/officeart/2005/8/layout/hierarchy3"/>
    <dgm:cxn modelId="{76D87B2B-E97A-4D38-88B7-DFC46B1F3E7E}" srcId="{07212178-8A90-445D-AB45-0606309BC4B9}" destId="{74912FA3-1365-42AF-9458-8ACCD4C82E11}" srcOrd="2" destOrd="0" parTransId="{1A7D712D-DDA6-4D57-8EFF-49A734DDE888}" sibTransId="{7A6A7BE2-ED45-4C9B-9521-6F27C1E536BF}"/>
    <dgm:cxn modelId="{019669DB-86F4-4682-92A3-73BB504E691E}" type="presOf" srcId="{74912FA3-1365-42AF-9458-8ACCD4C82E11}" destId="{35DE0F82-2C62-477D-8DF4-EFE91991369B}" srcOrd="0" destOrd="0" presId="urn:microsoft.com/office/officeart/2005/8/layout/hierarchy3"/>
    <dgm:cxn modelId="{B939FF19-ACA2-4DF9-86D9-A7A239D15CC3}" type="presOf" srcId="{648CE152-7C8D-45CC-9984-D908BEE02176}" destId="{AEA56CEC-7DF1-406F-80CE-DF7B02EE05C0}" srcOrd="0" destOrd="0" presId="urn:microsoft.com/office/officeart/2005/8/layout/hierarchy3"/>
    <dgm:cxn modelId="{E8C70D4E-7591-4CD6-9ACB-5C689BBAB9A9}" type="presOf" srcId="{298E050F-9001-4AFB-AF15-F748BEAEAAC6}" destId="{E2BBB204-E7D2-48C8-9415-133D240510CF}" srcOrd="0" destOrd="0" presId="urn:microsoft.com/office/officeart/2005/8/layout/hierarchy3"/>
    <dgm:cxn modelId="{2BECBC21-7F54-48BE-9089-0A541E8632D5}" type="presOf" srcId="{07212178-8A90-445D-AB45-0606309BC4B9}" destId="{A981F5F1-248F-4FE0-8D2D-666E6C328725}" srcOrd="0" destOrd="0" presId="urn:microsoft.com/office/officeart/2005/8/layout/hierarchy3"/>
    <dgm:cxn modelId="{8175830D-980C-41BD-B9A2-9C6BDDD9C239}" type="presOf" srcId="{7B5E74EB-61EA-421D-9448-7A2446D82F1F}" destId="{AB737B40-1570-407A-8955-0952C6408061}" srcOrd="0" destOrd="0" presId="urn:microsoft.com/office/officeart/2005/8/layout/hierarchy3"/>
    <dgm:cxn modelId="{9D34F313-2619-4521-8BF9-2971755399A5}" srcId="{07212178-8A90-445D-AB45-0606309BC4B9}" destId="{9B15E902-CA8B-47AC-89AD-F08C5FAF2D97}" srcOrd="0" destOrd="0" parTransId="{D5F1988D-C6E8-47F6-A151-3E9368E99CBA}" sibTransId="{335D3C5B-82BB-44B5-B82D-841E64D8076D}"/>
    <dgm:cxn modelId="{72DC6691-C482-45A6-B243-5D430B7AF5DC}" type="presOf" srcId="{6ED35190-3D8D-4423-99BD-F6009C5CE7D7}" destId="{98C4474F-B078-4DD1-B046-068D9025FB21}" srcOrd="0" destOrd="0" presId="urn:microsoft.com/office/officeart/2005/8/layout/hierarchy3"/>
    <dgm:cxn modelId="{9F79BBDC-0520-44B6-B8FD-20651AB2E9FD}" srcId="{5ADF9D01-73D0-4E35-A5F2-DA682F5EF961}" destId="{937123FC-9557-45D3-9D71-D6CE14F6CAEC}" srcOrd="2" destOrd="0" parTransId="{DF0E0D79-518B-4EC0-9966-FC5F5969EE82}" sibTransId="{FE579DF7-12E0-4C8D-BA41-B84000C6E1C3}"/>
    <dgm:cxn modelId="{A41F4165-AA38-4EA8-8799-BAC08E9F32E9}" srcId="{7D75DA3D-ABB8-4E9B-9664-87A455F5EA97}" destId="{07212178-8A90-445D-AB45-0606309BC4B9}" srcOrd="0" destOrd="0" parTransId="{DB0426CC-B91B-4695-AF31-AE7E107E3F0F}" sibTransId="{627E6584-2707-4AD5-97E0-EB2C67640F61}"/>
    <dgm:cxn modelId="{52C4D1AA-93BC-4351-9822-CDD3CC35F06B}" srcId="{07212178-8A90-445D-AB45-0606309BC4B9}" destId="{9BB77A72-42DC-4D57-A78D-833AD3A06230}" srcOrd="1" destOrd="0" parTransId="{6ED35190-3D8D-4423-99BD-F6009C5CE7D7}" sibTransId="{D33A421F-24E7-4B75-ABD1-0001825DE776}"/>
    <dgm:cxn modelId="{F3F07803-C0DE-4A4D-9E9B-8E4F86CA859D}" type="presOf" srcId="{9BB77A72-42DC-4D57-A78D-833AD3A06230}" destId="{21B6467A-5002-40C8-B8E4-C57F57E02D84}" srcOrd="0" destOrd="0" presId="urn:microsoft.com/office/officeart/2005/8/layout/hierarchy3"/>
    <dgm:cxn modelId="{41C1B3F5-B9FF-4CEB-96B1-CB0C6E832736}" type="presOf" srcId="{DF0E0D79-518B-4EC0-9966-FC5F5969EE82}" destId="{6D63633B-E446-4FE0-9FA9-520C4172177F}" srcOrd="0" destOrd="0" presId="urn:microsoft.com/office/officeart/2005/8/layout/hierarchy3"/>
    <dgm:cxn modelId="{837144F4-9604-471F-A9BF-7727AC9B8F25}" type="presOf" srcId="{937123FC-9557-45D3-9D71-D6CE14F6CAEC}" destId="{16439873-4968-4D2A-BBAD-A1A7691DDDE2}" srcOrd="0" destOrd="0" presId="urn:microsoft.com/office/officeart/2005/8/layout/hierarchy3"/>
    <dgm:cxn modelId="{C1626400-A8FD-4721-BE20-5BA1EB250A69}" type="presOf" srcId="{7E8DC8C4-E863-4E98-B029-9DF38E8ABB17}" destId="{45A49CD1-4167-4962-A4D9-9A9FA3F9C219}" srcOrd="0" destOrd="0" presId="urn:microsoft.com/office/officeart/2005/8/layout/hierarchy3"/>
    <dgm:cxn modelId="{41E2796B-DE2A-461B-9C6A-5A1887DD056F}" srcId="{5ADF9D01-73D0-4E35-A5F2-DA682F5EF961}" destId="{76F88D05-CBE8-43CE-9638-EDF87E9D3045}" srcOrd="0" destOrd="0" parTransId="{FE1AB170-C325-44E9-829F-FE3DAC423D3F}" sibTransId="{74F1B49F-5E64-49C9-85BD-49BBB5D57FF2}"/>
    <dgm:cxn modelId="{4794BB0B-7F70-468F-8D0E-43E096048169}" type="presOf" srcId="{652F84CF-66A7-46BA-813B-AE1918DB9659}" destId="{D9E8FB3A-30BD-4160-A789-A1910B126171}" srcOrd="0" destOrd="0" presId="urn:microsoft.com/office/officeart/2005/8/layout/hierarchy3"/>
    <dgm:cxn modelId="{8F130CC5-AA2B-4DCB-B36B-14034FE9309E}" type="presOf" srcId="{07212178-8A90-445D-AB45-0606309BC4B9}" destId="{A010D16F-5152-4782-941E-D22724EDE46B}" srcOrd="1" destOrd="0" presId="urn:microsoft.com/office/officeart/2005/8/layout/hierarchy3"/>
    <dgm:cxn modelId="{A382CDBE-0B46-449C-ABBF-233D4573BFC8}" srcId="{5ADF9D01-73D0-4E35-A5F2-DA682F5EF961}" destId="{C70D64F1-1A58-4852-BAC3-03C2DED5B753}" srcOrd="1" destOrd="0" parTransId="{652F84CF-66A7-46BA-813B-AE1918DB9659}" sibTransId="{66689CF9-60BD-43CB-B54C-19F556F79318}"/>
    <dgm:cxn modelId="{5534BF6D-0A9C-46FD-B4EA-D0B98581F7B5}" type="presOf" srcId="{FE1AB170-C325-44E9-829F-FE3DAC423D3F}" destId="{CBB86CF8-BA9D-4E6B-BB61-1606A9E4E823}" srcOrd="0" destOrd="0" presId="urn:microsoft.com/office/officeart/2005/8/layout/hierarchy3"/>
    <dgm:cxn modelId="{91E89894-7615-4281-AA92-1A5393A56857}" type="presOf" srcId="{1A7D712D-DDA6-4D57-8EFF-49A734DDE888}" destId="{269CC5E7-69C3-4020-B4BC-1FC2983116A2}" srcOrd="0" destOrd="0" presId="urn:microsoft.com/office/officeart/2005/8/layout/hierarchy3"/>
    <dgm:cxn modelId="{CA1E1EC4-AD42-4A7A-B13A-A40B468E79D0}" type="presOf" srcId="{C70D64F1-1A58-4852-BAC3-03C2DED5B753}" destId="{A9723160-1275-41BD-8D28-3B42694B29D8}" srcOrd="0" destOrd="0" presId="urn:microsoft.com/office/officeart/2005/8/layout/hierarchy3"/>
    <dgm:cxn modelId="{EB0CC665-6781-43B5-AB2A-750D4925AF97}" type="presParOf" srcId="{0423C7DF-7B03-476A-96E1-97A59ED994B2}" destId="{885967FD-E8B5-4F92-BDC7-0022DC9A6552}" srcOrd="0" destOrd="0" presId="urn:microsoft.com/office/officeart/2005/8/layout/hierarchy3"/>
    <dgm:cxn modelId="{0951E394-40A0-4D87-84F8-3A6C6135BE89}" type="presParOf" srcId="{885967FD-E8B5-4F92-BDC7-0022DC9A6552}" destId="{A28B8EE7-0444-4693-9837-BEEE8594ECE8}" srcOrd="0" destOrd="0" presId="urn:microsoft.com/office/officeart/2005/8/layout/hierarchy3"/>
    <dgm:cxn modelId="{4878CBC4-BC5C-47E1-8227-5CD723FE386B}" type="presParOf" srcId="{A28B8EE7-0444-4693-9837-BEEE8594ECE8}" destId="{A981F5F1-248F-4FE0-8D2D-666E6C328725}" srcOrd="0" destOrd="0" presId="urn:microsoft.com/office/officeart/2005/8/layout/hierarchy3"/>
    <dgm:cxn modelId="{6918BBD9-9A05-4256-A96C-869FA2DC1E81}" type="presParOf" srcId="{A28B8EE7-0444-4693-9837-BEEE8594ECE8}" destId="{A010D16F-5152-4782-941E-D22724EDE46B}" srcOrd="1" destOrd="0" presId="urn:microsoft.com/office/officeart/2005/8/layout/hierarchy3"/>
    <dgm:cxn modelId="{47CAF10A-5656-47B8-863B-FA95833BDDCF}" type="presParOf" srcId="{885967FD-E8B5-4F92-BDC7-0022DC9A6552}" destId="{13EFF0FC-DC35-4B04-8649-01D3B3562B3E}" srcOrd="1" destOrd="0" presId="urn:microsoft.com/office/officeart/2005/8/layout/hierarchy3"/>
    <dgm:cxn modelId="{9141B234-FFB4-4CF7-8472-FE14A3992049}" type="presParOf" srcId="{13EFF0FC-DC35-4B04-8649-01D3B3562B3E}" destId="{E1D1A6ED-6F95-429E-A760-F22A948A4F21}" srcOrd="0" destOrd="0" presId="urn:microsoft.com/office/officeart/2005/8/layout/hierarchy3"/>
    <dgm:cxn modelId="{DBADCEB0-BFCB-4F2B-9BE9-6EA9EE9C6852}" type="presParOf" srcId="{13EFF0FC-DC35-4B04-8649-01D3B3562B3E}" destId="{135FBFBB-B6B5-4CFD-B065-B3AD702DBB93}" srcOrd="1" destOrd="0" presId="urn:microsoft.com/office/officeart/2005/8/layout/hierarchy3"/>
    <dgm:cxn modelId="{0E34FFB4-9E7A-4A35-92EF-9EB2A94C70B6}" type="presParOf" srcId="{13EFF0FC-DC35-4B04-8649-01D3B3562B3E}" destId="{98C4474F-B078-4DD1-B046-068D9025FB21}" srcOrd="2" destOrd="0" presId="urn:microsoft.com/office/officeart/2005/8/layout/hierarchy3"/>
    <dgm:cxn modelId="{29BD2C95-42A1-40D8-AA29-9E50473D606D}" type="presParOf" srcId="{13EFF0FC-DC35-4B04-8649-01D3B3562B3E}" destId="{21B6467A-5002-40C8-B8E4-C57F57E02D84}" srcOrd="3" destOrd="0" presId="urn:microsoft.com/office/officeart/2005/8/layout/hierarchy3"/>
    <dgm:cxn modelId="{42138408-08A8-4B7A-B84E-ECBCEA9DAD98}" type="presParOf" srcId="{13EFF0FC-DC35-4B04-8649-01D3B3562B3E}" destId="{269CC5E7-69C3-4020-B4BC-1FC2983116A2}" srcOrd="4" destOrd="0" presId="urn:microsoft.com/office/officeart/2005/8/layout/hierarchy3"/>
    <dgm:cxn modelId="{50D4D791-A7B6-4161-8C11-B0545CBE343B}" type="presParOf" srcId="{13EFF0FC-DC35-4B04-8649-01D3B3562B3E}" destId="{35DE0F82-2C62-477D-8DF4-EFE91991369B}" srcOrd="5" destOrd="0" presId="urn:microsoft.com/office/officeart/2005/8/layout/hierarchy3"/>
    <dgm:cxn modelId="{6414F74F-261B-4DEB-9D4B-E63A9FA8D3E1}" type="presParOf" srcId="{13EFF0FC-DC35-4B04-8649-01D3B3562B3E}" destId="{AEA56CEC-7DF1-406F-80CE-DF7B02EE05C0}" srcOrd="6" destOrd="0" presId="urn:microsoft.com/office/officeart/2005/8/layout/hierarchy3"/>
    <dgm:cxn modelId="{539EF67A-242D-4DEF-9439-C7BFBEB20A6F}" type="presParOf" srcId="{13EFF0FC-DC35-4B04-8649-01D3B3562B3E}" destId="{45A49CD1-4167-4962-A4D9-9A9FA3F9C219}" srcOrd="7" destOrd="0" presId="urn:microsoft.com/office/officeart/2005/8/layout/hierarchy3"/>
    <dgm:cxn modelId="{166FE983-5F7C-422F-8F16-48B44CA589C3}" type="presParOf" srcId="{0423C7DF-7B03-476A-96E1-97A59ED994B2}" destId="{5A696723-7CF2-464A-8F34-EDE7B5C1AC86}" srcOrd="1" destOrd="0" presId="urn:microsoft.com/office/officeart/2005/8/layout/hierarchy3"/>
    <dgm:cxn modelId="{A7F3BD7D-DF12-4035-B5BE-420A51340303}" type="presParOf" srcId="{5A696723-7CF2-464A-8F34-EDE7B5C1AC86}" destId="{2033BC1F-E8DD-4029-BF11-561482D9134A}" srcOrd="0" destOrd="0" presId="urn:microsoft.com/office/officeart/2005/8/layout/hierarchy3"/>
    <dgm:cxn modelId="{E67749AF-FBAD-401B-839A-EE55F45AD31A}" type="presParOf" srcId="{2033BC1F-E8DD-4029-BF11-561482D9134A}" destId="{F1D28415-76B7-4F19-8124-8204DE2DAC7D}" srcOrd="0" destOrd="0" presId="urn:microsoft.com/office/officeart/2005/8/layout/hierarchy3"/>
    <dgm:cxn modelId="{B6FDF655-CD8B-4BF4-8BE0-17DC11C7E195}" type="presParOf" srcId="{2033BC1F-E8DD-4029-BF11-561482D9134A}" destId="{483BCCD5-310D-4986-834A-D0352DF28510}" srcOrd="1" destOrd="0" presId="urn:microsoft.com/office/officeart/2005/8/layout/hierarchy3"/>
    <dgm:cxn modelId="{EFED6C31-E116-453B-9FDB-387FDA9EAE42}" type="presParOf" srcId="{5A696723-7CF2-464A-8F34-EDE7B5C1AC86}" destId="{8753C99A-056C-43C1-93F1-2C1F2F72E84E}" srcOrd="1" destOrd="0" presId="urn:microsoft.com/office/officeart/2005/8/layout/hierarchy3"/>
    <dgm:cxn modelId="{B4215D91-26B4-4EAE-A425-8E8A12663282}" type="presParOf" srcId="{8753C99A-056C-43C1-93F1-2C1F2F72E84E}" destId="{CBB86CF8-BA9D-4E6B-BB61-1606A9E4E823}" srcOrd="0" destOrd="0" presId="urn:microsoft.com/office/officeart/2005/8/layout/hierarchy3"/>
    <dgm:cxn modelId="{C6BEF1AA-3056-42B8-976C-85C6B11F24B3}" type="presParOf" srcId="{8753C99A-056C-43C1-93F1-2C1F2F72E84E}" destId="{E6AE229A-99B7-4E8E-B1AC-2C9560D69938}" srcOrd="1" destOrd="0" presId="urn:microsoft.com/office/officeart/2005/8/layout/hierarchy3"/>
    <dgm:cxn modelId="{49970F81-045F-46A0-8EB7-75DA58F25DAD}" type="presParOf" srcId="{8753C99A-056C-43C1-93F1-2C1F2F72E84E}" destId="{D9E8FB3A-30BD-4160-A789-A1910B126171}" srcOrd="2" destOrd="0" presId="urn:microsoft.com/office/officeart/2005/8/layout/hierarchy3"/>
    <dgm:cxn modelId="{5B436A52-8ABA-4769-B704-7673DBA819C5}" type="presParOf" srcId="{8753C99A-056C-43C1-93F1-2C1F2F72E84E}" destId="{A9723160-1275-41BD-8D28-3B42694B29D8}" srcOrd="3" destOrd="0" presId="urn:microsoft.com/office/officeart/2005/8/layout/hierarchy3"/>
    <dgm:cxn modelId="{B72F2F70-8A88-437D-BFB4-7CA0CC55AE2E}" type="presParOf" srcId="{8753C99A-056C-43C1-93F1-2C1F2F72E84E}" destId="{6D63633B-E446-4FE0-9FA9-520C4172177F}" srcOrd="4" destOrd="0" presId="urn:microsoft.com/office/officeart/2005/8/layout/hierarchy3"/>
    <dgm:cxn modelId="{87A224F5-0E38-49E8-B2D2-63939ECA1B56}" type="presParOf" srcId="{8753C99A-056C-43C1-93F1-2C1F2F72E84E}" destId="{16439873-4968-4D2A-BBAD-A1A7691DDDE2}" srcOrd="5" destOrd="0" presId="urn:microsoft.com/office/officeart/2005/8/layout/hierarchy3"/>
    <dgm:cxn modelId="{5E95FACF-2CDE-4BF1-9C29-DBDB74E5DA7C}" type="presParOf" srcId="{8753C99A-056C-43C1-93F1-2C1F2F72E84E}" destId="{E2BBB204-E7D2-48C8-9415-133D240510CF}" srcOrd="6" destOrd="0" presId="urn:microsoft.com/office/officeart/2005/8/layout/hierarchy3"/>
    <dgm:cxn modelId="{C818DDFC-2AF6-4842-B0B7-13697B0E275B}" type="presParOf" srcId="{8753C99A-056C-43C1-93F1-2C1F2F72E84E}" destId="{AB737B40-1570-407A-8955-0952C640806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818E8-2200-4DF3-9961-4DCB82112D02}">
      <dsp:nvSpPr>
        <dsp:cNvPr id="0" name=""/>
        <dsp:cNvSpPr/>
      </dsp:nvSpPr>
      <dsp:spPr>
        <a:xfrm rot="16200000">
          <a:off x="-633378" y="634736"/>
          <a:ext cx="4799919" cy="35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2692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Where is your data?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Cloud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On-premises</a:t>
          </a:r>
        </a:p>
      </dsp:txBody>
      <dsp:txXfrm rot="5400000">
        <a:off x="1359" y="959983"/>
        <a:ext cx="3530446" cy="2879951"/>
      </dsp:txXfrm>
    </dsp:sp>
    <dsp:sp modelId="{53FBB3BD-284D-41AE-A039-054EDB71FA56}">
      <dsp:nvSpPr>
        <dsp:cNvPr id="0" name=""/>
        <dsp:cNvSpPr/>
      </dsp:nvSpPr>
      <dsp:spPr>
        <a:xfrm rot="16200000">
          <a:off x="3161851" y="634736"/>
          <a:ext cx="4799919" cy="35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2692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How do  you connect?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Import data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Direct Query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/>
        </a:p>
      </dsp:txBody>
      <dsp:txXfrm rot="5400000">
        <a:off x="3796588" y="959983"/>
        <a:ext cx="3530446" cy="2879951"/>
      </dsp:txXfrm>
    </dsp:sp>
    <dsp:sp modelId="{4684A02A-4888-4519-9651-6B3FA7E4E748}">
      <dsp:nvSpPr>
        <dsp:cNvPr id="0" name=""/>
        <dsp:cNvSpPr/>
      </dsp:nvSpPr>
      <dsp:spPr>
        <a:xfrm rot="16200000">
          <a:off x="6957081" y="634736"/>
          <a:ext cx="4799919" cy="353044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2692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How do you refresh?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Personal Gateway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On-premises data gateway</a:t>
          </a:r>
        </a:p>
      </dsp:txBody>
      <dsp:txXfrm rot="5400000">
        <a:off x="7591818" y="959983"/>
        <a:ext cx="3530446" cy="2879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E038-31C0-4EDA-8200-AC9EEA180C22}">
      <dsp:nvSpPr>
        <dsp:cNvPr id="0" name=""/>
        <dsp:cNvSpPr/>
      </dsp:nvSpPr>
      <dsp:spPr>
        <a:xfrm>
          <a:off x="3142" y="1453362"/>
          <a:ext cx="3828090" cy="1531236"/>
        </a:xfrm>
        <a:prstGeom prst="chevron">
          <a:avLst/>
        </a:prstGeom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Create</a:t>
          </a:r>
        </a:p>
      </dsp:txBody>
      <dsp:txXfrm>
        <a:off x="768760" y="1453362"/>
        <a:ext cx="2296854" cy="1531236"/>
      </dsp:txXfrm>
    </dsp:sp>
    <dsp:sp modelId="{DB22CF1A-460D-4F1D-8428-6DDE860C441D}">
      <dsp:nvSpPr>
        <dsp:cNvPr id="0" name=""/>
        <dsp:cNvSpPr/>
      </dsp:nvSpPr>
      <dsp:spPr>
        <a:xfrm>
          <a:off x="3448423" y="1453362"/>
          <a:ext cx="3828090" cy="1531236"/>
        </a:xfrm>
        <a:prstGeom prst="chevron">
          <a:avLst/>
        </a:prstGeom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Collaborate</a:t>
          </a:r>
        </a:p>
      </dsp:txBody>
      <dsp:txXfrm>
        <a:off x="4214041" y="1453362"/>
        <a:ext cx="2296854" cy="1531236"/>
      </dsp:txXfrm>
    </dsp:sp>
    <dsp:sp modelId="{92956111-0DB4-4E4C-9EAC-A74BE319140E}">
      <dsp:nvSpPr>
        <dsp:cNvPr id="0" name=""/>
        <dsp:cNvSpPr/>
      </dsp:nvSpPr>
      <dsp:spPr>
        <a:xfrm>
          <a:off x="6893705" y="1453362"/>
          <a:ext cx="3828090" cy="1531236"/>
        </a:xfrm>
        <a:prstGeom prst="chevron">
          <a:avLst/>
        </a:prstGeom>
        <a:solidFill>
          <a:srgbClr val="FFB900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Distribute</a:t>
          </a:r>
        </a:p>
      </dsp:txBody>
      <dsp:txXfrm>
        <a:off x="7659323" y="1453362"/>
        <a:ext cx="2296854" cy="15312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3CFFD-3CC8-44C5-888A-212EADA486DD}">
      <dsp:nvSpPr>
        <dsp:cNvPr id="0" name=""/>
        <dsp:cNvSpPr/>
      </dsp:nvSpPr>
      <dsp:spPr>
        <a:xfrm>
          <a:off x="58" y="712772"/>
          <a:ext cx="5554712" cy="1773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How Power BI secures your data</a:t>
          </a:r>
        </a:p>
      </dsp:txBody>
      <dsp:txXfrm>
        <a:off x="58" y="712772"/>
        <a:ext cx="5554712" cy="1773342"/>
      </dsp:txXfrm>
    </dsp:sp>
    <dsp:sp modelId="{532F6BEE-08E3-4C5D-BEDC-33C1D3E14DB0}">
      <dsp:nvSpPr>
        <dsp:cNvPr id="0" name=""/>
        <dsp:cNvSpPr/>
      </dsp:nvSpPr>
      <dsp:spPr>
        <a:xfrm>
          <a:off x="58" y="2486114"/>
          <a:ext cx="5554712" cy="22097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User authentication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Transport encryption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Encryption of data at rest</a:t>
          </a:r>
        </a:p>
      </dsp:txBody>
      <dsp:txXfrm>
        <a:off x="58" y="2486114"/>
        <a:ext cx="5554712" cy="2209724"/>
      </dsp:txXfrm>
    </dsp:sp>
    <dsp:sp modelId="{95C42595-0AC5-4A09-9398-1DCF7E763F93}">
      <dsp:nvSpPr>
        <dsp:cNvPr id="0" name=""/>
        <dsp:cNvSpPr/>
      </dsp:nvSpPr>
      <dsp:spPr>
        <a:xfrm>
          <a:off x="6332429" y="712772"/>
          <a:ext cx="5554712" cy="1773342"/>
        </a:xfrm>
        <a:prstGeom prst="rect">
          <a:avLst/>
        </a:prstGeom>
        <a:solidFill>
          <a:schemeClr val="accent2">
            <a:hueOff val="-12390699"/>
            <a:satOff val="-100000"/>
            <a:lumOff val="-10784"/>
            <a:alphaOff val="0"/>
          </a:schemeClr>
        </a:solidFill>
        <a:ln w="10795" cap="flat" cmpd="sng" algn="ctr">
          <a:solidFill>
            <a:schemeClr val="accent2">
              <a:hueOff val="-12390699"/>
              <a:satOff val="-100000"/>
              <a:lumOff val="-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How you configure and restrict access</a:t>
          </a:r>
        </a:p>
      </dsp:txBody>
      <dsp:txXfrm>
        <a:off x="6332429" y="712772"/>
        <a:ext cx="5554712" cy="1773342"/>
      </dsp:txXfrm>
    </dsp:sp>
    <dsp:sp modelId="{D17F5BDA-D531-4049-82B9-9758EF398E67}">
      <dsp:nvSpPr>
        <dsp:cNvPr id="0" name=""/>
        <dsp:cNvSpPr/>
      </dsp:nvSpPr>
      <dsp:spPr>
        <a:xfrm>
          <a:off x="6332429" y="2486114"/>
          <a:ext cx="5554712" cy="2209724"/>
        </a:xfrm>
        <a:prstGeom prst="rect">
          <a:avLst/>
        </a:prstGeom>
        <a:solidFill>
          <a:schemeClr val="accent2">
            <a:tint val="40000"/>
            <a:alpha val="90000"/>
            <a:hueOff val="-13323292"/>
            <a:satOff val="-55067"/>
            <a:lumOff val="-5311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13323292"/>
              <a:satOff val="-55067"/>
              <a:lumOff val="-53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Data authorization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Row-level security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Policy controls</a:t>
          </a:r>
        </a:p>
      </dsp:txBody>
      <dsp:txXfrm>
        <a:off x="6332429" y="2486114"/>
        <a:ext cx="5554712" cy="220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9B1B5-F575-4434-9590-15B462AD6975}">
      <dsp:nvSpPr>
        <dsp:cNvPr id="0" name=""/>
        <dsp:cNvSpPr/>
      </dsp:nvSpPr>
      <dsp:spPr>
        <a:xfrm rot="16200000">
          <a:off x="-611001" y="612377"/>
          <a:ext cx="4804242" cy="3579486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9843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Where is your data?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Cloud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On-premises</a:t>
          </a:r>
        </a:p>
      </dsp:txBody>
      <dsp:txXfrm rot="5400000">
        <a:off x="1377" y="960847"/>
        <a:ext cx="3579486" cy="2882546"/>
      </dsp:txXfrm>
    </dsp:sp>
    <dsp:sp modelId="{2A78689C-C105-46FB-8B75-6A88D784DE83}">
      <dsp:nvSpPr>
        <dsp:cNvPr id="0" name=""/>
        <dsp:cNvSpPr/>
      </dsp:nvSpPr>
      <dsp:spPr>
        <a:xfrm rot="16200000">
          <a:off x="3236946" y="612377"/>
          <a:ext cx="4804242" cy="357948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9843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How do  you connect? </a:t>
          </a: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/>
            <a:t>Import data</a:t>
          </a: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Direct Query</a:t>
          </a:r>
        </a:p>
        <a:p>
          <a:pPr marL="285750" marR="0" lvl="1" indent="-285750" algn="l" defTabSz="1333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3000" kern="1200" dirty="0"/>
        </a:p>
      </dsp:txBody>
      <dsp:txXfrm rot="5400000">
        <a:off x="3849324" y="960847"/>
        <a:ext cx="3579486" cy="2882546"/>
      </dsp:txXfrm>
    </dsp:sp>
    <dsp:sp modelId="{40844540-905F-4D55-9622-1A931B87B0D9}">
      <dsp:nvSpPr>
        <dsp:cNvPr id="0" name=""/>
        <dsp:cNvSpPr/>
      </dsp:nvSpPr>
      <dsp:spPr>
        <a:xfrm rot="16200000">
          <a:off x="7084894" y="612377"/>
          <a:ext cx="4804242" cy="357948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9843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How do you refresh?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Personal Gateway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On-premises data gateway</a:t>
          </a:r>
        </a:p>
      </dsp:txBody>
      <dsp:txXfrm rot="5400000">
        <a:off x="7697272" y="960847"/>
        <a:ext cx="3579486" cy="288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C23C0-2CCC-4E4F-B2E8-23A6EE307C94}">
      <dsp:nvSpPr>
        <dsp:cNvPr id="0" name=""/>
        <dsp:cNvSpPr/>
      </dsp:nvSpPr>
      <dsp:spPr>
        <a:xfrm rot="16200000">
          <a:off x="-685614" y="686925"/>
          <a:ext cx="4784070" cy="3410218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615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Where is your data?</a:t>
          </a:r>
          <a:endParaRPr lang="en-US" sz="3600" kern="120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solidFill>
                <a:schemeClr val="bg1"/>
              </a:solidFill>
            </a:rPr>
            <a:t>Cloud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solidFill>
                <a:schemeClr val="bg1"/>
              </a:solidFill>
            </a:rPr>
            <a:t>On-premises</a:t>
          </a:r>
        </a:p>
      </dsp:txBody>
      <dsp:txXfrm rot="5400000">
        <a:off x="1312" y="956813"/>
        <a:ext cx="3410218" cy="2870442"/>
      </dsp:txXfrm>
    </dsp:sp>
    <dsp:sp modelId="{04EBD2DC-B46F-4214-A81D-7971C74C29D7}">
      <dsp:nvSpPr>
        <dsp:cNvPr id="0" name=""/>
        <dsp:cNvSpPr/>
      </dsp:nvSpPr>
      <dsp:spPr>
        <a:xfrm rot="16200000">
          <a:off x="2980370" y="686925"/>
          <a:ext cx="4784070" cy="3410218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615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do  you connect? </a:t>
          </a: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/>
            <a:t>Import data</a:t>
          </a: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/>
            <a:t>Direct Query</a:t>
          </a:r>
        </a:p>
        <a:p>
          <a:pPr marL="285750" marR="0" lvl="1" indent="-285750" algn="l" defTabSz="1244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800" kern="1200" dirty="0"/>
        </a:p>
      </dsp:txBody>
      <dsp:txXfrm rot="5400000">
        <a:off x="3667296" y="956813"/>
        <a:ext cx="3410218" cy="2870442"/>
      </dsp:txXfrm>
    </dsp:sp>
    <dsp:sp modelId="{64C1203B-76D4-4AEB-9FDF-E4900EC07D91}">
      <dsp:nvSpPr>
        <dsp:cNvPr id="0" name=""/>
        <dsp:cNvSpPr/>
      </dsp:nvSpPr>
      <dsp:spPr>
        <a:xfrm rot="16200000">
          <a:off x="6646355" y="686925"/>
          <a:ext cx="4784070" cy="3410218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615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do you refresh?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Personal Gateway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On-premises data gateway</a:t>
          </a:r>
        </a:p>
      </dsp:txBody>
      <dsp:txXfrm rot="5400000">
        <a:off x="7333281" y="956813"/>
        <a:ext cx="3410218" cy="2870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B88E-9409-4568-8AB5-8FBD97E3102B}">
      <dsp:nvSpPr>
        <dsp:cNvPr id="0" name=""/>
        <dsp:cNvSpPr/>
      </dsp:nvSpPr>
      <dsp:spPr>
        <a:xfrm rot="16200000">
          <a:off x="-819177" y="820591"/>
          <a:ext cx="5317393" cy="3676210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175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Where is your data?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Cloud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On-premises</a:t>
          </a:r>
        </a:p>
      </dsp:txBody>
      <dsp:txXfrm rot="5400000">
        <a:off x="1415" y="1063478"/>
        <a:ext cx="3676210" cy="3190435"/>
      </dsp:txXfrm>
    </dsp:sp>
    <dsp:sp modelId="{CC9E9F43-8D30-4AFA-AEF5-4ED70B57049C}">
      <dsp:nvSpPr>
        <dsp:cNvPr id="0" name=""/>
        <dsp:cNvSpPr/>
      </dsp:nvSpPr>
      <dsp:spPr>
        <a:xfrm rot="16200000">
          <a:off x="3132749" y="820591"/>
          <a:ext cx="5317393" cy="3676210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175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How do  you connect?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Import data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Direct Query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kern="1200" dirty="0"/>
        </a:p>
      </dsp:txBody>
      <dsp:txXfrm rot="5400000">
        <a:off x="3953341" y="1063478"/>
        <a:ext cx="3676210" cy="3190435"/>
      </dsp:txXfrm>
    </dsp:sp>
    <dsp:sp modelId="{0B64123B-599D-497B-AC47-C00297285EDF}">
      <dsp:nvSpPr>
        <dsp:cNvPr id="0" name=""/>
        <dsp:cNvSpPr/>
      </dsp:nvSpPr>
      <dsp:spPr>
        <a:xfrm rot="16200000">
          <a:off x="7084675" y="820591"/>
          <a:ext cx="5317393" cy="3676210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175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How do you refresh?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Personal Gateway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On-premises data gateway</a:t>
          </a:r>
        </a:p>
      </dsp:txBody>
      <dsp:txXfrm rot="5400000">
        <a:off x="7905267" y="1063478"/>
        <a:ext cx="3676210" cy="319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E038-31C0-4EDA-8200-AC9EEA180C22}">
      <dsp:nvSpPr>
        <dsp:cNvPr id="0" name=""/>
        <dsp:cNvSpPr/>
      </dsp:nvSpPr>
      <dsp:spPr>
        <a:xfrm>
          <a:off x="3142" y="1453362"/>
          <a:ext cx="3828090" cy="153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Create</a:t>
          </a:r>
        </a:p>
      </dsp:txBody>
      <dsp:txXfrm>
        <a:off x="768760" y="1453362"/>
        <a:ext cx="2296854" cy="1531236"/>
      </dsp:txXfrm>
    </dsp:sp>
    <dsp:sp modelId="{DB22CF1A-460D-4F1D-8428-6DDE860C441D}">
      <dsp:nvSpPr>
        <dsp:cNvPr id="0" name=""/>
        <dsp:cNvSpPr/>
      </dsp:nvSpPr>
      <dsp:spPr>
        <a:xfrm>
          <a:off x="3448423" y="1453362"/>
          <a:ext cx="3828090" cy="153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Collaborate</a:t>
          </a:r>
        </a:p>
      </dsp:txBody>
      <dsp:txXfrm>
        <a:off x="4214041" y="1453362"/>
        <a:ext cx="2296854" cy="1531236"/>
      </dsp:txXfrm>
    </dsp:sp>
    <dsp:sp modelId="{92956111-0DB4-4E4C-9EAC-A74BE319140E}">
      <dsp:nvSpPr>
        <dsp:cNvPr id="0" name=""/>
        <dsp:cNvSpPr/>
      </dsp:nvSpPr>
      <dsp:spPr>
        <a:xfrm>
          <a:off x="6893705" y="1453362"/>
          <a:ext cx="3828090" cy="153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Distribute</a:t>
          </a:r>
        </a:p>
      </dsp:txBody>
      <dsp:txXfrm>
        <a:off x="7659323" y="1453362"/>
        <a:ext cx="2296854" cy="1531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E038-31C0-4EDA-8200-AC9EEA180C22}">
      <dsp:nvSpPr>
        <dsp:cNvPr id="0" name=""/>
        <dsp:cNvSpPr/>
      </dsp:nvSpPr>
      <dsp:spPr>
        <a:xfrm>
          <a:off x="3142" y="1453362"/>
          <a:ext cx="3828090" cy="1531236"/>
        </a:xfrm>
        <a:prstGeom prst="chevron">
          <a:avLst/>
        </a:prstGeom>
        <a:solidFill>
          <a:srgbClr val="FFB900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Create</a:t>
          </a:r>
        </a:p>
      </dsp:txBody>
      <dsp:txXfrm>
        <a:off x="768760" y="1453362"/>
        <a:ext cx="2296854" cy="1531236"/>
      </dsp:txXfrm>
    </dsp:sp>
    <dsp:sp modelId="{DB22CF1A-460D-4F1D-8428-6DDE860C441D}">
      <dsp:nvSpPr>
        <dsp:cNvPr id="0" name=""/>
        <dsp:cNvSpPr/>
      </dsp:nvSpPr>
      <dsp:spPr>
        <a:xfrm>
          <a:off x="3448423" y="1453362"/>
          <a:ext cx="3828090" cy="1531236"/>
        </a:xfrm>
        <a:prstGeom prst="chevron">
          <a:avLst/>
        </a:prstGeom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Collaborate</a:t>
          </a:r>
        </a:p>
      </dsp:txBody>
      <dsp:txXfrm>
        <a:off x="4214041" y="1453362"/>
        <a:ext cx="2296854" cy="1531236"/>
      </dsp:txXfrm>
    </dsp:sp>
    <dsp:sp modelId="{92956111-0DB4-4E4C-9EAC-A74BE319140E}">
      <dsp:nvSpPr>
        <dsp:cNvPr id="0" name=""/>
        <dsp:cNvSpPr/>
      </dsp:nvSpPr>
      <dsp:spPr>
        <a:xfrm>
          <a:off x="6893705" y="1453362"/>
          <a:ext cx="3828090" cy="1531236"/>
        </a:xfrm>
        <a:prstGeom prst="chevron">
          <a:avLst/>
        </a:prstGeom>
        <a:solidFill>
          <a:srgbClr val="D83B01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Distribute</a:t>
          </a:r>
        </a:p>
      </dsp:txBody>
      <dsp:txXfrm>
        <a:off x="7659323" y="1453362"/>
        <a:ext cx="2296854" cy="1531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C097B-97F2-4961-B74D-70AD668E384B}">
      <dsp:nvSpPr>
        <dsp:cNvPr id="0" name=""/>
        <dsp:cNvSpPr/>
      </dsp:nvSpPr>
      <dsp:spPr>
        <a:xfrm>
          <a:off x="4883046" y="4349405"/>
          <a:ext cx="295022" cy="951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11" y="0"/>
              </a:lnTo>
              <a:lnTo>
                <a:pt x="147511" y="951446"/>
              </a:lnTo>
              <a:lnTo>
                <a:pt x="295022" y="95144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2FC91-3E00-40A0-BA61-1B6A3F3F54A5}">
      <dsp:nvSpPr>
        <dsp:cNvPr id="0" name=""/>
        <dsp:cNvSpPr/>
      </dsp:nvSpPr>
      <dsp:spPr>
        <a:xfrm>
          <a:off x="4883046" y="4349405"/>
          <a:ext cx="295022" cy="31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11" y="0"/>
              </a:lnTo>
              <a:lnTo>
                <a:pt x="147511" y="317148"/>
              </a:lnTo>
              <a:lnTo>
                <a:pt x="295022" y="3171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E60D0-26D4-451B-BCED-7B9D061325E7}">
      <dsp:nvSpPr>
        <dsp:cNvPr id="0" name=""/>
        <dsp:cNvSpPr/>
      </dsp:nvSpPr>
      <dsp:spPr>
        <a:xfrm>
          <a:off x="4883046" y="4032256"/>
          <a:ext cx="295022" cy="317148"/>
        </a:xfrm>
        <a:custGeom>
          <a:avLst/>
          <a:gdLst/>
          <a:ahLst/>
          <a:cxnLst/>
          <a:rect l="0" t="0" r="0" b="0"/>
          <a:pathLst>
            <a:path>
              <a:moveTo>
                <a:pt x="0" y="317148"/>
              </a:moveTo>
              <a:lnTo>
                <a:pt x="147511" y="317148"/>
              </a:lnTo>
              <a:lnTo>
                <a:pt x="147511" y="0"/>
              </a:lnTo>
              <a:lnTo>
                <a:pt x="295022" y="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EE6CF-734B-459F-AD2B-9E33B4826268}">
      <dsp:nvSpPr>
        <dsp:cNvPr id="0" name=""/>
        <dsp:cNvSpPr/>
      </dsp:nvSpPr>
      <dsp:spPr>
        <a:xfrm>
          <a:off x="4883046" y="3397958"/>
          <a:ext cx="295022" cy="951446"/>
        </a:xfrm>
        <a:custGeom>
          <a:avLst/>
          <a:gdLst/>
          <a:ahLst/>
          <a:cxnLst/>
          <a:rect l="0" t="0" r="0" b="0"/>
          <a:pathLst>
            <a:path>
              <a:moveTo>
                <a:pt x="0" y="951446"/>
              </a:moveTo>
              <a:lnTo>
                <a:pt x="147511" y="951446"/>
              </a:lnTo>
              <a:lnTo>
                <a:pt x="147511" y="0"/>
              </a:lnTo>
              <a:lnTo>
                <a:pt x="295022" y="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AABE7-A939-449F-8C25-BD52FBCEBA2E}">
      <dsp:nvSpPr>
        <dsp:cNvPr id="0" name=""/>
        <dsp:cNvSpPr/>
      </dsp:nvSpPr>
      <dsp:spPr>
        <a:xfrm>
          <a:off x="3112913" y="2605086"/>
          <a:ext cx="295022" cy="174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11" y="0"/>
              </a:lnTo>
              <a:lnTo>
                <a:pt x="147511" y="1744318"/>
              </a:lnTo>
              <a:lnTo>
                <a:pt x="295022" y="17443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51BD-D73A-4D90-9A65-562219AEB3BC}">
      <dsp:nvSpPr>
        <dsp:cNvPr id="0" name=""/>
        <dsp:cNvSpPr/>
      </dsp:nvSpPr>
      <dsp:spPr>
        <a:xfrm>
          <a:off x="3112913" y="2605086"/>
          <a:ext cx="295022" cy="47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11" y="0"/>
              </a:lnTo>
              <a:lnTo>
                <a:pt x="147511" y="475723"/>
              </a:lnTo>
              <a:lnTo>
                <a:pt x="295022" y="47572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C7499-C5B7-4DE6-8462-DF69D16E993E}">
      <dsp:nvSpPr>
        <dsp:cNvPr id="0" name=""/>
        <dsp:cNvSpPr/>
      </dsp:nvSpPr>
      <dsp:spPr>
        <a:xfrm>
          <a:off x="4883046" y="2446512"/>
          <a:ext cx="295022" cy="31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11" y="0"/>
              </a:lnTo>
              <a:lnTo>
                <a:pt x="147511" y="317148"/>
              </a:lnTo>
              <a:lnTo>
                <a:pt x="295022" y="3171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157A3-591E-4818-ACBB-07C657015A21}">
      <dsp:nvSpPr>
        <dsp:cNvPr id="0" name=""/>
        <dsp:cNvSpPr/>
      </dsp:nvSpPr>
      <dsp:spPr>
        <a:xfrm>
          <a:off x="4883046" y="2129363"/>
          <a:ext cx="295022" cy="317148"/>
        </a:xfrm>
        <a:custGeom>
          <a:avLst/>
          <a:gdLst/>
          <a:ahLst/>
          <a:cxnLst/>
          <a:rect l="0" t="0" r="0" b="0"/>
          <a:pathLst>
            <a:path>
              <a:moveTo>
                <a:pt x="0" y="317148"/>
              </a:moveTo>
              <a:lnTo>
                <a:pt x="147511" y="317148"/>
              </a:lnTo>
              <a:lnTo>
                <a:pt x="147511" y="0"/>
              </a:lnTo>
              <a:lnTo>
                <a:pt x="295022" y="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1730F-8FC7-4AAC-B233-BC11BFDD770D}">
      <dsp:nvSpPr>
        <dsp:cNvPr id="0" name=""/>
        <dsp:cNvSpPr/>
      </dsp:nvSpPr>
      <dsp:spPr>
        <a:xfrm>
          <a:off x="3112913" y="2446512"/>
          <a:ext cx="295022" cy="158574"/>
        </a:xfrm>
        <a:custGeom>
          <a:avLst/>
          <a:gdLst/>
          <a:ahLst/>
          <a:cxnLst/>
          <a:rect l="0" t="0" r="0" b="0"/>
          <a:pathLst>
            <a:path>
              <a:moveTo>
                <a:pt x="0" y="158574"/>
              </a:moveTo>
              <a:lnTo>
                <a:pt x="147511" y="158574"/>
              </a:lnTo>
              <a:lnTo>
                <a:pt x="147511" y="0"/>
              </a:lnTo>
              <a:lnTo>
                <a:pt x="295022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CC2E-B73E-4AF4-99CC-45CE7F983699}">
      <dsp:nvSpPr>
        <dsp:cNvPr id="0" name=""/>
        <dsp:cNvSpPr/>
      </dsp:nvSpPr>
      <dsp:spPr>
        <a:xfrm>
          <a:off x="4883046" y="860768"/>
          <a:ext cx="295022" cy="63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511" y="0"/>
              </a:lnTo>
              <a:lnTo>
                <a:pt x="147511" y="634297"/>
              </a:lnTo>
              <a:lnTo>
                <a:pt x="295022" y="63429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CA1B3-9BB8-48CD-8834-DCFE52A6FB48}">
      <dsp:nvSpPr>
        <dsp:cNvPr id="0" name=""/>
        <dsp:cNvSpPr/>
      </dsp:nvSpPr>
      <dsp:spPr>
        <a:xfrm>
          <a:off x="4883046" y="815048"/>
          <a:ext cx="295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022" y="4572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B0311-636C-44AA-B6B0-2D17FA63ED7B}">
      <dsp:nvSpPr>
        <dsp:cNvPr id="0" name=""/>
        <dsp:cNvSpPr/>
      </dsp:nvSpPr>
      <dsp:spPr>
        <a:xfrm>
          <a:off x="4883046" y="226470"/>
          <a:ext cx="295022" cy="634297"/>
        </a:xfrm>
        <a:custGeom>
          <a:avLst/>
          <a:gdLst/>
          <a:ahLst/>
          <a:cxnLst/>
          <a:rect l="0" t="0" r="0" b="0"/>
          <a:pathLst>
            <a:path>
              <a:moveTo>
                <a:pt x="0" y="634297"/>
              </a:moveTo>
              <a:lnTo>
                <a:pt x="147511" y="634297"/>
              </a:lnTo>
              <a:lnTo>
                <a:pt x="147511" y="0"/>
              </a:lnTo>
              <a:lnTo>
                <a:pt x="295022" y="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698AA-5543-4DEB-B45D-9ABAC8B77D24}">
      <dsp:nvSpPr>
        <dsp:cNvPr id="0" name=""/>
        <dsp:cNvSpPr/>
      </dsp:nvSpPr>
      <dsp:spPr>
        <a:xfrm>
          <a:off x="3112913" y="860768"/>
          <a:ext cx="295022" cy="1744318"/>
        </a:xfrm>
        <a:custGeom>
          <a:avLst/>
          <a:gdLst/>
          <a:ahLst/>
          <a:cxnLst/>
          <a:rect l="0" t="0" r="0" b="0"/>
          <a:pathLst>
            <a:path>
              <a:moveTo>
                <a:pt x="0" y="1744318"/>
              </a:moveTo>
              <a:lnTo>
                <a:pt x="147511" y="1744318"/>
              </a:lnTo>
              <a:lnTo>
                <a:pt x="147511" y="0"/>
              </a:lnTo>
              <a:lnTo>
                <a:pt x="295022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D752E-2C29-44E4-9A0E-1452F6CF5FD3}">
      <dsp:nvSpPr>
        <dsp:cNvPr id="0" name=""/>
        <dsp:cNvSpPr/>
      </dsp:nvSpPr>
      <dsp:spPr>
        <a:xfrm>
          <a:off x="1637803" y="2380132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Tiles</a:t>
          </a:r>
        </a:p>
      </dsp:txBody>
      <dsp:txXfrm>
        <a:off x="1637803" y="2380132"/>
        <a:ext cx="1475110" cy="449908"/>
      </dsp:txXfrm>
    </dsp:sp>
    <dsp:sp modelId="{73A8721F-D0D1-44D1-BEB2-EE238A574405}">
      <dsp:nvSpPr>
        <dsp:cNvPr id="0" name=""/>
        <dsp:cNvSpPr/>
      </dsp:nvSpPr>
      <dsp:spPr>
        <a:xfrm>
          <a:off x="3407936" y="635813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Report Tile</a:t>
          </a:r>
        </a:p>
      </dsp:txBody>
      <dsp:txXfrm>
        <a:off x="3407936" y="635813"/>
        <a:ext cx="1475110" cy="449908"/>
      </dsp:txXfrm>
    </dsp:sp>
    <dsp:sp modelId="{2C3D41FD-5F1A-45B3-8FFB-D90B05DCBAF0}">
      <dsp:nvSpPr>
        <dsp:cNvPr id="0" name=""/>
        <dsp:cNvSpPr/>
      </dsp:nvSpPr>
      <dsp:spPr>
        <a:xfrm>
          <a:off x="5178069" y="1516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Direct or live connection</a:t>
          </a:r>
        </a:p>
      </dsp:txBody>
      <dsp:txXfrm>
        <a:off x="5178069" y="1516"/>
        <a:ext cx="1475110" cy="449908"/>
      </dsp:txXfrm>
    </dsp:sp>
    <dsp:sp modelId="{F07484C2-88DE-4CDB-AFF2-47F0FA064B8E}">
      <dsp:nvSpPr>
        <dsp:cNvPr id="0" name=""/>
        <dsp:cNvSpPr/>
      </dsp:nvSpPr>
      <dsp:spPr>
        <a:xfrm>
          <a:off x="5178069" y="635813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Cloud Model</a:t>
          </a:r>
        </a:p>
      </dsp:txBody>
      <dsp:txXfrm>
        <a:off x="5178069" y="635813"/>
        <a:ext cx="1475110" cy="449908"/>
      </dsp:txXfrm>
    </dsp:sp>
    <dsp:sp modelId="{5DF14E6B-3BE1-4FBB-95C9-94392E2C1B10}">
      <dsp:nvSpPr>
        <dsp:cNvPr id="0" name=""/>
        <dsp:cNvSpPr/>
      </dsp:nvSpPr>
      <dsp:spPr>
        <a:xfrm>
          <a:off x="5178069" y="1270111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SSRS</a:t>
          </a:r>
        </a:p>
      </dsp:txBody>
      <dsp:txXfrm>
        <a:off x="5178069" y="1270111"/>
        <a:ext cx="1475110" cy="449908"/>
      </dsp:txXfrm>
    </dsp:sp>
    <dsp:sp modelId="{051D4A8D-F07A-46DE-8CBC-52454CFDCB90}">
      <dsp:nvSpPr>
        <dsp:cNvPr id="0" name=""/>
        <dsp:cNvSpPr/>
      </dsp:nvSpPr>
      <dsp:spPr>
        <a:xfrm>
          <a:off x="3407936" y="2221557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Excel Tiles</a:t>
          </a:r>
        </a:p>
      </dsp:txBody>
      <dsp:txXfrm>
        <a:off x="3407936" y="2221557"/>
        <a:ext cx="1475110" cy="449908"/>
      </dsp:txXfrm>
    </dsp:sp>
    <dsp:sp modelId="{A5F853A5-D7D5-4DB9-86EE-50A4E6CC0920}">
      <dsp:nvSpPr>
        <dsp:cNvPr id="0" name=""/>
        <dsp:cNvSpPr/>
      </dsp:nvSpPr>
      <dsp:spPr>
        <a:xfrm>
          <a:off x="5178069" y="1904408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Excel  Charts and visuals</a:t>
          </a:r>
        </a:p>
      </dsp:txBody>
      <dsp:txXfrm>
        <a:off x="5178069" y="1904408"/>
        <a:ext cx="1475110" cy="449908"/>
      </dsp:txXfrm>
    </dsp:sp>
    <dsp:sp modelId="{AE7983D8-6167-49B6-98A6-3A38DD084B88}">
      <dsp:nvSpPr>
        <dsp:cNvPr id="0" name=""/>
        <dsp:cNvSpPr/>
      </dsp:nvSpPr>
      <dsp:spPr>
        <a:xfrm>
          <a:off x="5178069" y="2538706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Excel ranges</a:t>
          </a:r>
        </a:p>
      </dsp:txBody>
      <dsp:txXfrm>
        <a:off x="5178069" y="2538706"/>
        <a:ext cx="1475110" cy="449908"/>
      </dsp:txXfrm>
    </dsp:sp>
    <dsp:sp modelId="{E4782A2C-3A1A-4091-81D0-39D0F884592E}">
      <dsp:nvSpPr>
        <dsp:cNvPr id="0" name=""/>
        <dsp:cNvSpPr/>
      </dsp:nvSpPr>
      <dsp:spPr>
        <a:xfrm>
          <a:off x="3407936" y="2855855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Q&amp;A and Insights</a:t>
          </a:r>
        </a:p>
      </dsp:txBody>
      <dsp:txXfrm>
        <a:off x="3407936" y="2855855"/>
        <a:ext cx="1475110" cy="449908"/>
      </dsp:txXfrm>
    </dsp:sp>
    <dsp:sp modelId="{DAA59FED-A3DB-484D-A733-C2456CC7F71A}">
      <dsp:nvSpPr>
        <dsp:cNvPr id="0" name=""/>
        <dsp:cNvSpPr/>
      </dsp:nvSpPr>
      <dsp:spPr>
        <a:xfrm>
          <a:off x="3407936" y="4124450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Widgets</a:t>
          </a:r>
        </a:p>
      </dsp:txBody>
      <dsp:txXfrm>
        <a:off x="3407936" y="4124450"/>
        <a:ext cx="1475110" cy="449908"/>
      </dsp:txXfrm>
    </dsp:sp>
    <dsp:sp modelId="{75B8AC9F-5684-41C0-A24E-7994DB761DEE}">
      <dsp:nvSpPr>
        <dsp:cNvPr id="0" name=""/>
        <dsp:cNvSpPr/>
      </dsp:nvSpPr>
      <dsp:spPr>
        <a:xfrm>
          <a:off x="5178069" y="3173004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Text</a:t>
          </a:r>
        </a:p>
      </dsp:txBody>
      <dsp:txXfrm>
        <a:off x="5178069" y="3173004"/>
        <a:ext cx="1475110" cy="449908"/>
      </dsp:txXfrm>
    </dsp:sp>
    <dsp:sp modelId="{66C733A1-7629-41A3-9F9F-B9C7EA0B206A}">
      <dsp:nvSpPr>
        <dsp:cNvPr id="0" name=""/>
        <dsp:cNvSpPr/>
      </dsp:nvSpPr>
      <dsp:spPr>
        <a:xfrm>
          <a:off x="5178069" y="3807301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Videos &amp; Images</a:t>
          </a:r>
        </a:p>
      </dsp:txBody>
      <dsp:txXfrm>
        <a:off x="5178069" y="3807301"/>
        <a:ext cx="1475110" cy="449908"/>
      </dsp:txXfrm>
    </dsp:sp>
    <dsp:sp modelId="{FA26BF61-81F3-46BA-B7EC-5EC071C04E79}">
      <dsp:nvSpPr>
        <dsp:cNvPr id="0" name=""/>
        <dsp:cNvSpPr/>
      </dsp:nvSpPr>
      <dsp:spPr>
        <a:xfrm>
          <a:off x="5178069" y="4441599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Web</a:t>
          </a:r>
        </a:p>
      </dsp:txBody>
      <dsp:txXfrm>
        <a:off x="5178069" y="4441599"/>
        <a:ext cx="1475110" cy="449908"/>
      </dsp:txXfrm>
    </dsp:sp>
    <dsp:sp modelId="{E28F1BE4-0CCA-44EF-A0DF-9FC38E0F234C}">
      <dsp:nvSpPr>
        <dsp:cNvPr id="0" name=""/>
        <dsp:cNvSpPr/>
      </dsp:nvSpPr>
      <dsp:spPr>
        <a:xfrm>
          <a:off x="5178069" y="5075897"/>
          <a:ext cx="1475110" cy="449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Real-time streaming</a:t>
          </a:r>
        </a:p>
      </dsp:txBody>
      <dsp:txXfrm>
        <a:off x="5178069" y="5075897"/>
        <a:ext cx="1475110" cy="449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E038-31C0-4EDA-8200-AC9EEA180C22}">
      <dsp:nvSpPr>
        <dsp:cNvPr id="0" name=""/>
        <dsp:cNvSpPr/>
      </dsp:nvSpPr>
      <dsp:spPr>
        <a:xfrm>
          <a:off x="3142" y="1453362"/>
          <a:ext cx="3828090" cy="153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Create</a:t>
          </a:r>
        </a:p>
      </dsp:txBody>
      <dsp:txXfrm>
        <a:off x="768760" y="1453362"/>
        <a:ext cx="2296854" cy="1531236"/>
      </dsp:txXfrm>
    </dsp:sp>
    <dsp:sp modelId="{DB22CF1A-460D-4F1D-8428-6DDE860C441D}">
      <dsp:nvSpPr>
        <dsp:cNvPr id="0" name=""/>
        <dsp:cNvSpPr/>
      </dsp:nvSpPr>
      <dsp:spPr>
        <a:xfrm>
          <a:off x="3448423" y="1453362"/>
          <a:ext cx="3828090" cy="1531236"/>
        </a:xfrm>
        <a:prstGeom prst="chevron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Collaborate</a:t>
          </a:r>
        </a:p>
      </dsp:txBody>
      <dsp:txXfrm>
        <a:off x="4214041" y="1453362"/>
        <a:ext cx="2296854" cy="1531236"/>
      </dsp:txXfrm>
    </dsp:sp>
    <dsp:sp modelId="{92956111-0DB4-4E4C-9EAC-A74BE319140E}">
      <dsp:nvSpPr>
        <dsp:cNvPr id="0" name=""/>
        <dsp:cNvSpPr/>
      </dsp:nvSpPr>
      <dsp:spPr>
        <a:xfrm>
          <a:off x="6893705" y="1453362"/>
          <a:ext cx="3828090" cy="153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Distribute</a:t>
          </a:r>
        </a:p>
      </dsp:txBody>
      <dsp:txXfrm>
        <a:off x="7659323" y="1453362"/>
        <a:ext cx="2296854" cy="1531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1F5F1-248F-4FE0-8D2D-666E6C328725}">
      <dsp:nvSpPr>
        <dsp:cNvPr id="0" name=""/>
        <dsp:cNvSpPr/>
      </dsp:nvSpPr>
      <dsp:spPr>
        <a:xfrm>
          <a:off x="1308867" y="1640"/>
          <a:ext cx="1776377" cy="8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My Workspace</a:t>
          </a:r>
        </a:p>
      </dsp:txBody>
      <dsp:txXfrm>
        <a:off x="1334881" y="27654"/>
        <a:ext cx="1724349" cy="836160"/>
      </dsp:txXfrm>
    </dsp:sp>
    <dsp:sp modelId="{E1D1A6ED-6F95-429E-A760-F22A948A4F21}">
      <dsp:nvSpPr>
        <dsp:cNvPr id="0" name=""/>
        <dsp:cNvSpPr/>
      </dsp:nvSpPr>
      <dsp:spPr>
        <a:xfrm>
          <a:off x="1486504" y="889829"/>
          <a:ext cx="177637" cy="6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41"/>
              </a:lnTo>
              <a:lnTo>
                <a:pt x="177637" y="6661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FBFBB-B6B5-4CFD-B065-B3AD702DBB93}">
      <dsp:nvSpPr>
        <dsp:cNvPr id="0" name=""/>
        <dsp:cNvSpPr/>
      </dsp:nvSpPr>
      <dsp:spPr>
        <a:xfrm>
          <a:off x="1664142" y="1111876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Dashboards</a:t>
          </a:r>
        </a:p>
      </dsp:txBody>
      <dsp:txXfrm>
        <a:off x="1690156" y="1137890"/>
        <a:ext cx="1369073" cy="836160"/>
      </dsp:txXfrm>
    </dsp:sp>
    <dsp:sp modelId="{98C4474F-B078-4DD1-B046-068D9025FB21}">
      <dsp:nvSpPr>
        <dsp:cNvPr id="0" name=""/>
        <dsp:cNvSpPr/>
      </dsp:nvSpPr>
      <dsp:spPr>
        <a:xfrm>
          <a:off x="1486504" y="889829"/>
          <a:ext cx="177637" cy="17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377"/>
              </a:lnTo>
              <a:lnTo>
                <a:pt x="177637" y="17763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6467A-5002-40C8-B8E4-C57F57E02D84}">
      <dsp:nvSpPr>
        <dsp:cNvPr id="0" name=""/>
        <dsp:cNvSpPr/>
      </dsp:nvSpPr>
      <dsp:spPr>
        <a:xfrm>
          <a:off x="1664142" y="2222112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Reports</a:t>
          </a:r>
        </a:p>
      </dsp:txBody>
      <dsp:txXfrm>
        <a:off x="1690156" y="2248126"/>
        <a:ext cx="1369073" cy="836160"/>
      </dsp:txXfrm>
    </dsp:sp>
    <dsp:sp modelId="{269CC5E7-69C3-4020-B4BC-1FC2983116A2}">
      <dsp:nvSpPr>
        <dsp:cNvPr id="0" name=""/>
        <dsp:cNvSpPr/>
      </dsp:nvSpPr>
      <dsp:spPr>
        <a:xfrm>
          <a:off x="1486504" y="889829"/>
          <a:ext cx="177637" cy="288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6613"/>
              </a:lnTo>
              <a:lnTo>
                <a:pt x="177637" y="288661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E0F82-2C62-477D-8DF4-EFE91991369B}">
      <dsp:nvSpPr>
        <dsp:cNvPr id="0" name=""/>
        <dsp:cNvSpPr/>
      </dsp:nvSpPr>
      <dsp:spPr>
        <a:xfrm>
          <a:off x="1664142" y="3332347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Datasets</a:t>
          </a:r>
        </a:p>
      </dsp:txBody>
      <dsp:txXfrm>
        <a:off x="1690156" y="3358361"/>
        <a:ext cx="1369073" cy="836160"/>
      </dsp:txXfrm>
    </dsp:sp>
    <dsp:sp modelId="{AEA56CEC-7DF1-406F-80CE-DF7B02EE05C0}">
      <dsp:nvSpPr>
        <dsp:cNvPr id="0" name=""/>
        <dsp:cNvSpPr/>
      </dsp:nvSpPr>
      <dsp:spPr>
        <a:xfrm>
          <a:off x="1486504" y="889829"/>
          <a:ext cx="177637" cy="3996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848"/>
              </a:lnTo>
              <a:lnTo>
                <a:pt x="177637" y="399684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49CD1-4167-4962-A4D9-9A9FA3F9C219}">
      <dsp:nvSpPr>
        <dsp:cNvPr id="0" name=""/>
        <dsp:cNvSpPr/>
      </dsp:nvSpPr>
      <dsp:spPr>
        <a:xfrm>
          <a:off x="1664142" y="4442583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Content packs</a:t>
          </a:r>
        </a:p>
      </dsp:txBody>
      <dsp:txXfrm>
        <a:off x="1690156" y="4468597"/>
        <a:ext cx="1369073" cy="836160"/>
      </dsp:txXfrm>
    </dsp:sp>
    <dsp:sp modelId="{F1D28415-76B7-4F19-8124-8204DE2DAC7D}">
      <dsp:nvSpPr>
        <dsp:cNvPr id="0" name=""/>
        <dsp:cNvSpPr/>
      </dsp:nvSpPr>
      <dsp:spPr>
        <a:xfrm>
          <a:off x="3529338" y="1640"/>
          <a:ext cx="1776377" cy="8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Group Workspaces</a:t>
          </a:r>
        </a:p>
      </dsp:txBody>
      <dsp:txXfrm>
        <a:off x="3555352" y="27654"/>
        <a:ext cx="1724349" cy="836160"/>
      </dsp:txXfrm>
    </dsp:sp>
    <dsp:sp modelId="{CBB86CF8-BA9D-4E6B-BB61-1606A9E4E823}">
      <dsp:nvSpPr>
        <dsp:cNvPr id="0" name=""/>
        <dsp:cNvSpPr/>
      </dsp:nvSpPr>
      <dsp:spPr>
        <a:xfrm>
          <a:off x="3706976" y="889829"/>
          <a:ext cx="177637" cy="6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41"/>
              </a:lnTo>
              <a:lnTo>
                <a:pt x="177637" y="6661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E229A-99B7-4E8E-B1AC-2C9560D69938}">
      <dsp:nvSpPr>
        <dsp:cNvPr id="0" name=""/>
        <dsp:cNvSpPr/>
      </dsp:nvSpPr>
      <dsp:spPr>
        <a:xfrm>
          <a:off x="3884614" y="1111876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Co-owned Dashboards</a:t>
          </a:r>
        </a:p>
      </dsp:txBody>
      <dsp:txXfrm>
        <a:off x="3910628" y="1137890"/>
        <a:ext cx="1369073" cy="836160"/>
      </dsp:txXfrm>
    </dsp:sp>
    <dsp:sp modelId="{D9E8FB3A-30BD-4160-A789-A1910B126171}">
      <dsp:nvSpPr>
        <dsp:cNvPr id="0" name=""/>
        <dsp:cNvSpPr/>
      </dsp:nvSpPr>
      <dsp:spPr>
        <a:xfrm>
          <a:off x="3706976" y="889829"/>
          <a:ext cx="177637" cy="17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377"/>
              </a:lnTo>
              <a:lnTo>
                <a:pt x="177637" y="17763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23160-1275-41BD-8D28-3B42694B29D8}">
      <dsp:nvSpPr>
        <dsp:cNvPr id="0" name=""/>
        <dsp:cNvSpPr/>
      </dsp:nvSpPr>
      <dsp:spPr>
        <a:xfrm>
          <a:off x="3884614" y="2222112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Co-owned Reports</a:t>
          </a:r>
        </a:p>
      </dsp:txBody>
      <dsp:txXfrm>
        <a:off x="3910628" y="2248126"/>
        <a:ext cx="1369073" cy="836160"/>
      </dsp:txXfrm>
    </dsp:sp>
    <dsp:sp modelId="{6D63633B-E446-4FE0-9FA9-520C4172177F}">
      <dsp:nvSpPr>
        <dsp:cNvPr id="0" name=""/>
        <dsp:cNvSpPr/>
      </dsp:nvSpPr>
      <dsp:spPr>
        <a:xfrm>
          <a:off x="3706976" y="889829"/>
          <a:ext cx="177637" cy="288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6613"/>
              </a:lnTo>
              <a:lnTo>
                <a:pt x="177637" y="288661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39873-4968-4D2A-BBAD-A1A7691DDDE2}">
      <dsp:nvSpPr>
        <dsp:cNvPr id="0" name=""/>
        <dsp:cNvSpPr/>
      </dsp:nvSpPr>
      <dsp:spPr>
        <a:xfrm>
          <a:off x="3884614" y="3332347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Co-owned Datasets</a:t>
          </a:r>
        </a:p>
      </dsp:txBody>
      <dsp:txXfrm>
        <a:off x="3910628" y="3358361"/>
        <a:ext cx="1369073" cy="836160"/>
      </dsp:txXfrm>
    </dsp:sp>
    <dsp:sp modelId="{E2BBB204-E7D2-48C8-9415-133D240510CF}">
      <dsp:nvSpPr>
        <dsp:cNvPr id="0" name=""/>
        <dsp:cNvSpPr/>
      </dsp:nvSpPr>
      <dsp:spPr>
        <a:xfrm>
          <a:off x="3706976" y="889829"/>
          <a:ext cx="177637" cy="3996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848"/>
              </a:lnTo>
              <a:lnTo>
                <a:pt x="177637" y="399684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37B40-1570-407A-8955-0952C6408061}">
      <dsp:nvSpPr>
        <dsp:cNvPr id="0" name=""/>
        <dsp:cNvSpPr/>
      </dsp:nvSpPr>
      <dsp:spPr>
        <a:xfrm>
          <a:off x="3884614" y="4442583"/>
          <a:ext cx="1421101" cy="8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Co-owned Content packs</a:t>
          </a:r>
        </a:p>
      </dsp:txBody>
      <dsp:txXfrm>
        <a:off x="3910628" y="4468597"/>
        <a:ext cx="1369073" cy="83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9/28/2016 12:07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9/28/2016 12:07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9/28/2016 12:07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6621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282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293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9686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828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634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091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5900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Data Insights Summit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8362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8613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565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8026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2655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7225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314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4037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4511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1245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4919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3228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454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B2ED8-C573-45EF-BF68-CEC19505703A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282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4840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9/28/2016 12:07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6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12:07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0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9/28/2016 12:07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32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70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0643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6725">
              <a:spcAft>
                <a:spcPts val="356"/>
              </a:spcAft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66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8D5E3-B0C4-244E-905F-C9848084E0A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6662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75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0643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65AC4-17B0-4E19-8496-B264E70A18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040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7314-FDFA-284E-BDC9-5AE80F83B61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549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6621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12:07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156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96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07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62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03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00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65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3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13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04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563470" y="6696086"/>
            <a:ext cx="3309538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49" spc="150" dirty="0">
                <a:gradFill>
                  <a:gsLst>
                    <a:gs pos="0">
                      <a:prstClr val="black">
                        <a:alpha val="50000"/>
                      </a:prstClr>
                    </a:gs>
                    <a:gs pos="86000">
                      <a:prstClr val="black">
                        <a:alpha val="50000"/>
                      </a:prst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4009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3DF9C7AA-370D-7C40-8E75-7500BC955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97"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0AD43DCC-D388-1141-8A74-BAAE85B2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usingpbiworkspac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ka.ms/pbideploywhitepape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pbicortanasetu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https://aka.ms/pbisecuritywhitepaper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nw75r3" TargetMode="External"/><Relationship Id="rId2" Type="http://schemas.openxmlformats.org/officeDocument/2006/relationships/hyperlink" Target="https://aka.ms/m2g7w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a.ms/wenojj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hyperlink" Target="https://aka.ms/ignite.mobileapp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for the Enterprise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Adam Wilson</a:t>
            </a:r>
          </a:p>
          <a:p>
            <a:pPr>
              <a:lnSpc>
                <a:spcPct val="150000"/>
              </a:lnSpc>
            </a:pPr>
            <a:r>
              <a:rPr lang="en-US" dirty="0"/>
              <a:t>Dimah Zaidalkilani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42637" y="220662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BRK3128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want to refresh data?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28680" y="1540793"/>
          <a:ext cx="11388214" cy="40789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7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15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Import (cached mode)</a:t>
                      </a:r>
                      <a:endParaRPr lang="en-US" sz="1900" b="0" kern="1200" dirty="0">
                        <a:solidFill>
                          <a:srgbClr val="EDC3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Direct query or Live connection</a:t>
                      </a:r>
                      <a:endParaRPr lang="en-US" sz="1900" b="0" kern="1200" dirty="0">
                        <a:solidFill>
                          <a:srgbClr val="EDC30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Refresh frequency</a:t>
                      </a:r>
                      <a:endParaRPr lang="en-US" sz="1900" kern="1200" dirty="0">
                        <a:solidFill>
                          <a:srgbClr val="5858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Scheduled - hourly or daily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Real-time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extLst>
                  <a:ext uri="{0D108BD9-81ED-4DB2-BD59-A6C34878D82A}">
                    <a16:rowId xmlns:a16="http://schemas.microsoft.com/office/drawing/2014/main" val="220916223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Performance</a:t>
                      </a:r>
                      <a:endParaRPr lang="en-US" sz="1900" kern="1200" dirty="0">
                        <a:solidFill>
                          <a:srgbClr val="5858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No noticeable delay since data is already cached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Depends on how</a:t>
                      </a:r>
                      <a:r>
                        <a:rPr lang="en-US" sz="1900" kern="1200" baseline="0" dirty="0"/>
                        <a:t> fast the data source is as queries are executed in real-time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Data storage in Power BI</a:t>
                      </a:r>
                      <a:endParaRPr lang="en-US" sz="1900" kern="1200" dirty="0">
                        <a:solidFill>
                          <a:srgbClr val="5858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Since it is cached mode, data is stored in the cloud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No data is stored in Power BI. Data is always on-premises*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Data size</a:t>
                      </a:r>
                      <a:endParaRPr lang="en-US" sz="1900" kern="1200" dirty="0">
                        <a:solidFill>
                          <a:srgbClr val="5858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Current limit of 1 GB (compressed) per</a:t>
                      </a:r>
                      <a:r>
                        <a:rPr lang="en-US" sz="1900" kern="1200" baseline="0" dirty="0"/>
                        <a:t> </a:t>
                      </a:r>
                      <a:r>
                        <a:rPr lang="en-US" sz="1900" kern="1200" dirty="0"/>
                        <a:t>model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The on-premises database is the limit; no Power BI limitation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baseline="0" dirty="0"/>
                        <a:t>Security </a:t>
                      </a:r>
                      <a:endParaRPr lang="en-US" sz="1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baseline="0" dirty="0"/>
                        <a:t>Can create row-level security on the PBI dataset (import only)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900" kern="1200" dirty="0"/>
                        <a:t>Re-use</a:t>
                      </a:r>
                      <a:r>
                        <a:rPr lang="en-US" sz="1900" kern="1200" baseline="0" dirty="0"/>
                        <a:t> on-</a:t>
                      </a:r>
                      <a:r>
                        <a:rPr lang="en-US" sz="1900" kern="1200" baseline="0" dirty="0" err="1"/>
                        <a:t>prem</a:t>
                      </a:r>
                      <a:r>
                        <a:rPr lang="en-US" sz="1900" kern="1200" baseline="0" dirty="0"/>
                        <a:t> row level security for Analysis Services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11" marR="124311" marT="62156" marB="62156"/>
                </a:tc>
                <a:extLst>
                  <a:ext uri="{0D108BD9-81ED-4DB2-BD59-A6C34878D82A}">
                    <a16:rowId xmlns:a16="http://schemas.microsoft.com/office/drawing/2014/main" val="281756202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4168" y="6150625"/>
            <a:ext cx="11388213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32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rPr>
              <a:t>*Some data is cached for optimizing first-time load performance</a:t>
            </a:r>
            <a:endParaRPr kumimoji="0" lang="en-US" sz="244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356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refresh in Power BI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349535" y="1227436"/>
          <a:ext cx="11582892" cy="531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21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883" y="1654424"/>
            <a:ext cx="12434711" cy="5339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04021" y="5993891"/>
            <a:ext cx="8974405" cy="843164"/>
          </a:xfrm>
          <a:prstGeom prst="rect">
            <a:avLst/>
          </a:prstGeom>
          <a:solidFill>
            <a:srgbClr val="0078D7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17" y="5963924"/>
            <a:ext cx="12434076" cy="103010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3" y="6153901"/>
            <a:ext cx="2103138" cy="840128"/>
          </a:xfrm>
          <a:prstGeom prst="rect">
            <a:avLst/>
          </a:prstGeom>
          <a:noFill/>
        </p:spPr>
        <p:txBody>
          <a:bodyPr wrap="square" lIns="182854" tIns="91427" rIns="91427" bIns="182854" rtlCol="0" anchor="t">
            <a:no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On-premises data sources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0292" y="144940"/>
            <a:ext cx="12341407" cy="726235"/>
          </a:xfrm>
          <a:prstGeom prst="rect">
            <a:avLst/>
          </a:prstGeom>
        </p:spPr>
        <p:txBody>
          <a:bodyPr vert="horz" wrap="square" lIns="146283" tIns="91427" rIns="146283" bIns="91427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On-premises data gateway </a:t>
            </a:r>
            <a:br>
              <a:rPr kumimoji="0" lang="en-US" sz="4399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</a:br>
            <a:endParaRPr kumimoji="0" lang="en-US" sz="4399" b="0" i="0" u="none" strike="noStrike" kern="1200" cap="none" spc="-102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16244" y="6095478"/>
            <a:ext cx="8749960" cy="639989"/>
            <a:chOff x="2028838" y="6081500"/>
            <a:chExt cx="8751201" cy="640080"/>
          </a:xfrm>
        </p:grpSpPr>
        <p:sp>
          <p:nvSpPr>
            <p:cNvPr id="29" name="TextBox 28"/>
            <p:cNvSpPr txBox="1"/>
            <p:nvPr/>
          </p:nvSpPr>
          <p:spPr>
            <a:xfrm>
              <a:off x="2028838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0892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4865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76919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201579" y="6247652"/>
              <a:ext cx="1578460" cy="31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Files, SharePoint</a:t>
              </a:r>
            </a:p>
          </p:txBody>
        </p:sp>
        <p:sp>
          <p:nvSpPr>
            <p:cNvPr id="169" name="Freeform 168"/>
            <p:cNvSpPr>
              <a:spLocks noChangeAspect="1"/>
            </p:cNvSpPr>
            <p:nvPr/>
          </p:nvSpPr>
          <p:spPr bwMode="auto">
            <a:xfrm>
              <a:off x="4333995" y="6174773"/>
              <a:ext cx="415358" cy="453534"/>
            </a:xfrm>
            <a:custGeom>
              <a:avLst/>
              <a:gdLst>
                <a:gd name="connsiteX0" fmla="*/ 125323 w 1014215"/>
                <a:gd name="connsiteY0" fmla="*/ 329467 h 1107432"/>
                <a:gd name="connsiteX1" fmla="*/ 476077 w 1014215"/>
                <a:gd name="connsiteY1" fmla="*/ 532127 h 1107432"/>
                <a:gd name="connsiteX2" fmla="*/ 474864 w 1014215"/>
                <a:gd name="connsiteY2" fmla="*/ 1098952 h 1107432"/>
                <a:gd name="connsiteX3" fmla="*/ 459087 w 1014215"/>
                <a:gd name="connsiteY3" fmla="*/ 1107432 h 1107432"/>
                <a:gd name="connsiteX4" fmla="*/ 108333 w 1014215"/>
                <a:gd name="connsiteY4" fmla="*/ 904772 h 1107432"/>
                <a:gd name="connsiteX5" fmla="*/ 109547 w 1014215"/>
                <a:gd name="connsiteY5" fmla="*/ 339192 h 1107432"/>
                <a:gd name="connsiteX6" fmla="*/ 998983 w 1014215"/>
                <a:gd name="connsiteY6" fmla="*/ 245825 h 1107432"/>
                <a:gd name="connsiteX7" fmla="*/ 1014215 w 1014215"/>
                <a:gd name="connsiteY7" fmla="*/ 255248 h 1107432"/>
                <a:gd name="connsiteX8" fmla="*/ 1014083 w 1014215"/>
                <a:gd name="connsiteY8" fmla="*/ 660340 h 1107432"/>
                <a:gd name="connsiteX9" fmla="*/ 523669 w 1014215"/>
                <a:gd name="connsiteY9" fmla="*/ 942080 h 1107432"/>
                <a:gd name="connsiteX10" fmla="*/ 507360 w 1014215"/>
                <a:gd name="connsiteY10" fmla="*/ 933279 h 1107432"/>
                <a:gd name="connsiteX11" fmla="*/ 507491 w 1014215"/>
                <a:gd name="connsiteY11" fmla="*/ 528187 h 1107432"/>
                <a:gd name="connsiteX12" fmla="*/ 998983 w 1014215"/>
                <a:gd name="connsiteY12" fmla="*/ 245825 h 1107432"/>
                <a:gd name="connsiteX13" fmla="*/ 351430 w 1014215"/>
                <a:gd name="connsiteY13" fmla="*/ 0 h 1107432"/>
                <a:gd name="connsiteX14" fmla="*/ 840630 w 1014215"/>
                <a:gd name="connsiteY14" fmla="*/ 283841 h 1107432"/>
                <a:gd name="connsiteX15" fmla="*/ 841164 w 1014215"/>
                <a:gd name="connsiteY15" fmla="*/ 302366 h 1107432"/>
                <a:gd name="connsiteX16" fmla="*/ 490278 w 1014215"/>
                <a:gd name="connsiteY16" fmla="*/ 504799 h 1107432"/>
                <a:gd name="connsiteX17" fmla="*/ 0 w 1014215"/>
                <a:gd name="connsiteY17" fmla="*/ 220335 h 1107432"/>
                <a:gd name="connsiteX18" fmla="*/ 544 w 1014215"/>
                <a:gd name="connsiteY18" fmla="*/ 202432 h 1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4215" h="1107432">
                  <a:moveTo>
                    <a:pt x="125323" y="329467"/>
                  </a:moveTo>
                  <a:lnTo>
                    <a:pt x="476077" y="532127"/>
                  </a:lnTo>
                  <a:cubicBezTo>
                    <a:pt x="475673" y="721095"/>
                    <a:pt x="475268" y="909985"/>
                    <a:pt x="474864" y="1098952"/>
                  </a:cubicBezTo>
                  <a:lnTo>
                    <a:pt x="459087" y="1107432"/>
                  </a:lnTo>
                  <a:lnTo>
                    <a:pt x="108333" y="904772"/>
                  </a:lnTo>
                  <a:cubicBezTo>
                    <a:pt x="111974" y="899716"/>
                    <a:pt x="106715" y="435037"/>
                    <a:pt x="109547" y="339192"/>
                  </a:cubicBezTo>
                  <a:close/>
                  <a:moveTo>
                    <a:pt x="998983" y="245825"/>
                  </a:moveTo>
                  <a:lnTo>
                    <a:pt x="1014215" y="255248"/>
                  </a:lnTo>
                  <a:lnTo>
                    <a:pt x="1014083" y="660340"/>
                  </a:lnTo>
                  <a:cubicBezTo>
                    <a:pt x="1007884" y="659716"/>
                    <a:pt x="608090" y="896609"/>
                    <a:pt x="523669" y="942080"/>
                  </a:cubicBezTo>
                  <a:lnTo>
                    <a:pt x="507360" y="933279"/>
                  </a:lnTo>
                  <a:lnTo>
                    <a:pt x="507491" y="528187"/>
                  </a:lnTo>
                  <a:cubicBezTo>
                    <a:pt x="671344" y="434054"/>
                    <a:pt x="835130" y="339959"/>
                    <a:pt x="998983" y="245825"/>
                  </a:cubicBezTo>
                  <a:close/>
                  <a:moveTo>
                    <a:pt x="351430" y="0"/>
                  </a:moveTo>
                  <a:cubicBezTo>
                    <a:pt x="353989" y="5681"/>
                    <a:pt x="759042" y="233466"/>
                    <a:pt x="840630" y="283841"/>
                  </a:cubicBezTo>
                  <a:lnTo>
                    <a:pt x="841164" y="302366"/>
                  </a:lnTo>
                  <a:lnTo>
                    <a:pt x="490278" y="504799"/>
                  </a:lnTo>
                  <a:cubicBezTo>
                    <a:pt x="326830" y="409965"/>
                    <a:pt x="163449" y="315169"/>
                    <a:pt x="0" y="220335"/>
                  </a:cubicBezTo>
                  <a:lnTo>
                    <a:pt x="544" y="20243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</p:spPr>
          <p:txBody>
            <a:bodyPr vert="horz" wrap="square" lIns="89629" tIns="44815" rIns="89629" bIns="44815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33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31733" y="6247652"/>
              <a:ext cx="1400768" cy="31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SQL Server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11043" y="6139930"/>
              <a:ext cx="1510603" cy="53345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SQL Server</a:t>
              </a:r>
              <a:b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Analysis Services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934886" y="6139930"/>
              <a:ext cx="1400768" cy="53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Other </a:t>
              </a:r>
              <a:b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data sources</a:t>
              </a:r>
            </a:p>
          </p:txBody>
        </p:sp>
        <p:grpSp>
          <p:nvGrpSpPr>
            <p:cNvPr id="173" name="Group 30"/>
            <p:cNvGrpSpPr>
              <a:grpSpLocks noChangeAspect="1"/>
            </p:cNvGrpSpPr>
            <p:nvPr/>
          </p:nvGrpSpPr>
          <p:grpSpPr bwMode="auto">
            <a:xfrm>
              <a:off x="2141199" y="6173761"/>
              <a:ext cx="346449" cy="455558"/>
              <a:chOff x="2455" y="3797"/>
              <a:chExt cx="308" cy="405"/>
            </a:xfrm>
          </p:grpSpPr>
          <p:sp>
            <p:nvSpPr>
              <p:cNvPr id="174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2457" y="3797"/>
                <a:ext cx="306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auto">
              <a:xfrm>
                <a:off x="2455" y="3852"/>
                <a:ext cx="153" cy="350"/>
              </a:xfrm>
              <a:custGeom>
                <a:avLst/>
                <a:gdLst>
                  <a:gd name="T0" fmla="*/ 0 w 75"/>
                  <a:gd name="T1" fmla="*/ 0 h 172"/>
                  <a:gd name="T2" fmla="*/ 0 w 75"/>
                  <a:gd name="T3" fmla="*/ 145 h 172"/>
                  <a:gd name="T4" fmla="*/ 75 w 75"/>
                  <a:gd name="T5" fmla="*/ 172 h 172"/>
                  <a:gd name="T6" fmla="*/ 75 w 75"/>
                  <a:gd name="T7" fmla="*/ 0 h 172"/>
                  <a:gd name="T8" fmla="*/ 0 w 75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2">
                    <a:moveTo>
                      <a:pt x="0" y="0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0"/>
                      <a:pt x="34" y="172"/>
                      <a:pt x="75" y="17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0 w 76"/>
                  <a:gd name="T1" fmla="*/ 172 h 172"/>
                  <a:gd name="T2" fmla="*/ 1 w 76"/>
                  <a:gd name="T3" fmla="*/ 172 h 172"/>
                  <a:gd name="T4" fmla="*/ 76 w 76"/>
                  <a:gd name="T5" fmla="*/ 145 h 172"/>
                  <a:gd name="T6" fmla="*/ 76 w 76"/>
                  <a:gd name="T7" fmla="*/ 0 h 172"/>
                  <a:gd name="T8" fmla="*/ 0 w 76"/>
                  <a:gd name="T9" fmla="*/ 0 h 172"/>
                  <a:gd name="T10" fmla="*/ 0 w 76"/>
                  <a:gd name="T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0" y="172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76 w 76"/>
                  <a:gd name="T1" fmla="*/ 0 h 172"/>
                  <a:gd name="T2" fmla="*/ 0 w 76"/>
                  <a:gd name="T3" fmla="*/ 0 h 172"/>
                  <a:gd name="T4" fmla="*/ 0 w 76"/>
                  <a:gd name="T5" fmla="*/ 172 h 172"/>
                  <a:gd name="T6" fmla="*/ 1 w 76"/>
                  <a:gd name="T7" fmla="*/ 172 h 172"/>
                  <a:gd name="T8" fmla="*/ 76 w 76"/>
                  <a:gd name="T9" fmla="*/ 145 h 172"/>
                  <a:gd name="T10" fmla="*/ 76 w 76"/>
                  <a:gd name="T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Oval 34"/>
              <p:cNvSpPr>
                <a:spLocks noChangeArrowheads="1"/>
              </p:cNvSpPr>
              <p:nvPr/>
            </p:nvSpPr>
            <p:spPr bwMode="auto">
              <a:xfrm>
                <a:off x="2455" y="3797"/>
                <a:ext cx="306" cy="110"/>
              </a:xfrm>
              <a:prstGeom prst="ellipse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Oval 35"/>
              <p:cNvSpPr>
                <a:spLocks noChangeArrowheads="1"/>
              </p:cNvSpPr>
              <p:nvPr/>
            </p:nvSpPr>
            <p:spPr bwMode="auto">
              <a:xfrm>
                <a:off x="2486" y="3813"/>
                <a:ext cx="244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36"/>
              <p:cNvSpPr>
                <a:spLocks/>
              </p:cNvSpPr>
              <p:nvPr/>
            </p:nvSpPr>
            <p:spPr bwMode="auto">
              <a:xfrm>
                <a:off x="2486" y="3813"/>
                <a:ext cx="244" cy="59"/>
              </a:xfrm>
              <a:custGeom>
                <a:avLst/>
                <a:gdLst>
                  <a:gd name="T0" fmla="*/ 107 w 120"/>
                  <a:gd name="T1" fmla="*/ 29 h 29"/>
                  <a:gd name="T2" fmla="*/ 120 w 120"/>
                  <a:gd name="T3" fmla="*/ 18 h 29"/>
                  <a:gd name="T4" fmla="*/ 60 w 120"/>
                  <a:gd name="T5" fmla="*/ 0 h 29"/>
                  <a:gd name="T6" fmla="*/ 0 w 120"/>
                  <a:gd name="T7" fmla="*/ 18 h 29"/>
                  <a:gd name="T8" fmla="*/ 13 w 120"/>
                  <a:gd name="T9" fmla="*/ 29 h 29"/>
                  <a:gd name="T10" fmla="*/ 60 w 120"/>
                  <a:gd name="T11" fmla="*/ 22 h 29"/>
                  <a:gd name="T12" fmla="*/ 107 w 12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29">
                    <a:moveTo>
                      <a:pt x="107" y="29"/>
                    </a:moveTo>
                    <a:cubicBezTo>
                      <a:pt x="115" y="26"/>
                      <a:pt x="120" y="22"/>
                      <a:pt x="120" y="18"/>
                    </a:cubicBezTo>
                    <a:cubicBezTo>
                      <a:pt x="120" y="8"/>
                      <a:pt x="93" y="0"/>
                      <a:pt x="60" y="0"/>
                    </a:cubicBezTo>
                    <a:cubicBezTo>
                      <a:pt x="27" y="0"/>
                      <a:pt x="0" y="8"/>
                      <a:pt x="0" y="18"/>
                    </a:cubicBezTo>
                    <a:cubicBezTo>
                      <a:pt x="0" y="22"/>
                      <a:pt x="5" y="26"/>
                      <a:pt x="13" y="29"/>
                    </a:cubicBezTo>
                    <a:cubicBezTo>
                      <a:pt x="24" y="24"/>
                      <a:pt x="41" y="22"/>
                      <a:pt x="60" y="22"/>
                    </a:cubicBezTo>
                    <a:cubicBezTo>
                      <a:pt x="79" y="22"/>
                      <a:pt x="96" y="24"/>
                      <a:pt x="107" y="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auto">
              <a:xfrm>
                <a:off x="2496" y="3986"/>
                <a:ext cx="63" cy="100"/>
              </a:xfrm>
              <a:custGeom>
                <a:avLst/>
                <a:gdLst>
                  <a:gd name="T0" fmla="*/ 31 w 31"/>
                  <a:gd name="T1" fmla="*/ 34 h 49"/>
                  <a:gd name="T2" fmla="*/ 26 w 31"/>
                  <a:gd name="T3" fmla="*/ 45 h 49"/>
                  <a:gd name="T4" fmla="*/ 13 w 31"/>
                  <a:gd name="T5" fmla="*/ 49 h 49"/>
                  <a:gd name="T6" fmla="*/ 1 w 31"/>
                  <a:gd name="T7" fmla="*/ 46 h 49"/>
                  <a:gd name="T8" fmla="*/ 1 w 31"/>
                  <a:gd name="T9" fmla="*/ 35 h 49"/>
                  <a:gd name="T10" fmla="*/ 13 w 31"/>
                  <a:gd name="T11" fmla="*/ 40 h 49"/>
                  <a:gd name="T12" fmla="*/ 18 w 31"/>
                  <a:gd name="T13" fmla="*/ 39 h 49"/>
                  <a:gd name="T14" fmla="*/ 20 w 31"/>
                  <a:gd name="T15" fmla="*/ 35 h 49"/>
                  <a:gd name="T16" fmla="*/ 18 w 31"/>
                  <a:gd name="T17" fmla="*/ 32 h 49"/>
                  <a:gd name="T18" fmla="*/ 11 w 31"/>
                  <a:gd name="T19" fmla="*/ 28 h 49"/>
                  <a:gd name="T20" fmla="*/ 0 w 31"/>
                  <a:gd name="T21" fmla="*/ 14 h 49"/>
                  <a:gd name="T22" fmla="*/ 5 w 31"/>
                  <a:gd name="T23" fmla="*/ 3 h 49"/>
                  <a:gd name="T24" fmla="*/ 18 w 31"/>
                  <a:gd name="T25" fmla="*/ 0 h 49"/>
                  <a:gd name="T26" fmla="*/ 29 w 31"/>
                  <a:gd name="T27" fmla="*/ 1 h 49"/>
                  <a:gd name="T28" fmla="*/ 29 w 31"/>
                  <a:gd name="T29" fmla="*/ 11 h 49"/>
                  <a:gd name="T30" fmla="*/ 18 w 31"/>
                  <a:gd name="T31" fmla="*/ 8 h 49"/>
                  <a:gd name="T32" fmla="*/ 13 w 31"/>
                  <a:gd name="T33" fmla="*/ 9 h 49"/>
                  <a:gd name="T34" fmla="*/ 12 w 31"/>
                  <a:gd name="T35" fmla="*/ 13 h 49"/>
                  <a:gd name="T36" fmla="*/ 13 w 31"/>
                  <a:gd name="T37" fmla="*/ 16 h 49"/>
                  <a:gd name="T38" fmla="*/ 19 w 31"/>
                  <a:gd name="T39" fmla="*/ 20 h 49"/>
                  <a:gd name="T40" fmla="*/ 28 w 31"/>
                  <a:gd name="T41" fmla="*/ 26 h 49"/>
                  <a:gd name="T42" fmla="*/ 31 w 31"/>
                  <a:gd name="T43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49">
                    <a:moveTo>
                      <a:pt x="31" y="34"/>
                    </a:moveTo>
                    <a:cubicBezTo>
                      <a:pt x="31" y="39"/>
                      <a:pt x="30" y="42"/>
                      <a:pt x="26" y="45"/>
                    </a:cubicBezTo>
                    <a:cubicBezTo>
                      <a:pt x="23" y="47"/>
                      <a:pt x="19" y="49"/>
                      <a:pt x="13" y="49"/>
                    </a:cubicBezTo>
                    <a:cubicBezTo>
                      <a:pt x="8" y="49"/>
                      <a:pt x="4" y="48"/>
                      <a:pt x="1" y="4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9"/>
                      <a:pt x="9" y="40"/>
                      <a:pt x="13" y="40"/>
                    </a:cubicBezTo>
                    <a:cubicBezTo>
                      <a:pt x="15" y="40"/>
                      <a:pt x="17" y="40"/>
                      <a:pt x="18" y="39"/>
                    </a:cubicBezTo>
                    <a:cubicBezTo>
                      <a:pt x="19" y="38"/>
                      <a:pt x="20" y="37"/>
                      <a:pt x="20" y="35"/>
                    </a:cubicBezTo>
                    <a:cubicBezTo>
                      <a:pt x="20" y="34"/>
                      <a:pt x="19" y="33"/>
                      <a:pt x="18" y="32"/>
                    </a:cubicBezTo>
                    <a:cubicBezTo>
                      <a:pt x="17" y="31"/>
                      <a:pt x="15" y="29"/>
                      <a:pt x="11" y="28"/>
                    </a:cubicBezTo>
                    <a:cubicBezTo>
                      <a:pt x="4" y="24"/>
                      <a:pt x="0" y="20"/>
                      <a:pt x="0" y="14"/>
                    </a:cubicBezTo>
                    <a:cubicBezTo>
                      <a:pt x="0" y="9"/>
                      <a:pt x="2" y="6"/>
                      <a:pt x="5" y="3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2" y="0"/>
                      <a:pt x="26" y="0"/>
                      <a:pt x="29" y="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6" y="9"/>
                      <a:pt x="22" y="8"/>
                      <a:pt x="18" y="8"/>
                    </a:cubicBezTo>
                    <a:cubicBezTo>
                      <a:pt x="16" y="8"/>
                      <a:pt x="15" y="8"/>
                      <a:pt x="13" y="9"/>
                    </a:cubicBezTo>
                    <a:cubicBezTo>
                      <a:pt x="12" y="10"/>
                      <a:pt x="12" y="11"/>
                      <a:pt x="12" y="13"/>
                    </a:cubicBezTo>
                    <a:cubicBezTo>
                      <a:pt x="12" y="14"/>
                      <a:pt x="12" y="15"/>
                      <a:pt x="13" y="16"/>
                    </a:cubicBezTo>
                    <a:cubicBezTo>
                      <a:pt x="14" y="17"/>
                      <a:pt x="16" y="19"/>
                      <a:pt x="19" y="20"/>
                    </a:cubicBezTo>
                    <a:cubicBezTo>
                      <a:pt x="23" y="22"/>
                      <a:pt x="26" y="24"/>
                      <a:pt x="28" y="26"/>
                    </a:cubicBezTo>
                    <a:cubicBezTo>
                      <a:pt x="30" y="29"/>
                      <a:pt x="31" y="31"/>
                      <a:pt x="31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38"/>
              <p:cNvSpPr>
                <a:spLocks noEditPoints="1"/>
              </p:cNvSpPr>
              <p:nvPr/>
            </p:nvSpPr>
            <p:spPr bwMode="auto">
              <a:xfrm>
                <a:off x="2569" y="3986"/>
                <a:ext cx="94" cy="122"/>
              </a:xfrm>
              <a:custGeom>
                <a:avLst/>
                <a:gdLst>
                  <a:gd name="T0" fmla="*/ 46 w 46"/>
                  <a:gd name="T1" fmla="*/ 24 h 60"/>
                  <a:gd name="T2" fmla="*/ 42 w 46"/>
                  <a:gd name="T3" fmla="*/ 38 h 60"/>
                  <a:gd name="T4" fmla="*/ 32 w 46"/>
                  <a:gd name="T5" fmla="*/ 47 h 60"/>
                  <a:gd name="T6" fmla="*/ 45 w 46"/>
                  <a:gd name="T7" fmla="*/ 60 h 60"/>
                  <a:gd name="T8" fmla="*/ 31 w 46"/>
                  <a:gd name="T9" fmla="*/ 60 h 60"/>
                  <a:gd name="T10" fmla="*/ 22 w 46"/>
                  <a:gd name="T11" fmla="*/ 49 h 60"/>
                  <a:gd name="T12" fmla="*/ 10 w 46"/>
                  <a:gd name="T13" fmla="*/ 45 h 60"/>
                  <a:gd name="T14" fmla="*/ 2 w 46"/>
                  <a:gd name="T15" fmla="*/ 37 h 60"/>
                  <a:gd name="T16" fmla="*/ 0 w 46"/>
                  <a:gd name="T17" fmla="*/ 25 h 60"/>
                  <a:gd name="T18" fmla="*/ 3 w 46"/>
                  <a:gd name="T19" fmla="*/ 12 h 60"/>
                  <a:gd name="T20" fmla="*/ 11 w 46"/>
                  <a:gd name="T21" fmla="*/ 3 h 60"/>
                  <a:gd name="T22" fmla="*/ 24 w 46"/>
                  <a:gd name="T23" fmla="*/ 0 h 60"/>
                  <a:gd name="T24" fmla="*/ 35 w 46"/>
                  <a:gd name="T25" fmla="*/ 3 h 60"/>
                  <a:gd name="T26" fmla="*/ 43 w 46"/>
                  <a:gd name="T27" fmla="*/ 11 h 60"/>
                  <a:gd name="T28" fmla="*/ 46 w 46"/>
                  <a:gd name="T29" fmla="*/ 24 h 60"/>
                  <a:gd name="T30" fmla="*/ 35 w 46"/>
                  <a:gd name="T31" fmla="*/ 24 h 60"/>
                  <a:gd name="T32" fmla="*/ 32 w 46"/>
                  <a:gd name="T33" fmla="*/ 13 h 60"/>
                  <a:gd name="T34" fmla="*/ 23 w 46"/>
                  <a:gd name="T35" fmla="*/ 9 h 60"/>
                  <a:gd name="T36" fmla="*/ 14 w 46"/>
                  <a:gd name="T37" fmla="*/ 13 h 60"/>
                  <a:gd name="T38" fmla="*/ 11 w 46"/>
                  <a:gd name="T39" fmla="*/ 24 h 60"/>
                  <a:gd name="T40" fmla="*/ 14 w 46"/>
                  <a:gd name="T41" fmla="*/ 35 h 60"/>
                  <a:gd name="T42" fmla="*/ 23 w 46"/>
                  <a:gd name="T43" fmla="*/ 39 h 60"/>
                  <a:gd name="T44" fmla="*/ 32 w 46"/>
                  <a:gd name="T45" fmla="*/ 35 h 60"/>
                  <a:gd name="T46" fmla="*/ 35 w 46"/>
                  <a:gd name="T4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60">
                    <a:moveTo>
                      <a:pt x="46" y="24"/>
                    </a:moveTo>
                    <a:cubicBezTo>
                      <a:pt x="46" y="29"/>
                      <a:pt x="45" y="34"/>
                      <a:pt x="42" y="38"/>
                    </a:cubicBezTo>
                    <a:cubicBezTo>
                      <a:pt x="40" y="42"/>
                      <a:pt x="36" y="45"/>
                      <a:pt x="32" y="4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17" y="48"/>
                      <a:pt x="14" y="47"/>
                      <a:pt x="10" y="45"/>
                    </a:cubicBezTo>
                    <a:cubicBezTo>
                      <a:pt x="7" y="43"/>
                      <a:pt x="4" y="40"/>
                      <a:pt x="2" y="37"/>
                    </a:cubicBezTo>
                    <a:cubicBezTo>
                      <a:pt x="1" y="33"/>
                      <a:pt x="0" y="29"/>
                      <a:pt x="0" y="25"/>
                    </a:cubicBezTo>
                    <a:cubicBezTo>
                      <a:pt x="0" y="20"/>
                      <a:pt x="1" y="15"/>
                      <a:pt x="3" y="12"/>
                    </a:cubicBezTo>
                    <a:cubicBezTo>
                      <a:pt x="5" y="8"/>
                      <a:pt x="8" y="5"/>
                      <a:pt x="11" y="3"/>
                    </a:cubicBezTo>
                    <a:cubicBezTo>
                      <a:pt x="15" y="1"/>
                      <a:pt x="19" y="0"/>
                      <a:pt x="24" y="0"/>
                    </a:cubicBezTo>
                    <a:cubicBezTo>
                      <a:pt x="28" y="0"/>
                      <a:pt x="32" y="1"/>
                      <a:pt x="35" y="3"/>
                    </a:cubicBezTo>
                    <a:cubicBezTo>
                      <a:pt x="39" y="5"/>
                      <a:pt x="41" y="7"/>
                      <a:pt x="43" y="11"/>
                    </a:cubicBezTo>
                    <a:cubicBezTo>
                      <a:pt x="45" y="15"/>
                      <a:pt x="46" y="19"/>
                      <a:pt x="46" y="24"/>
                    </a:cubicBezTo>
                    <a:close/>
                    <a:moveTo>
                      <a:pt x="35" y="24"/>
                    </a:moveTo>
                    <a:cubicBezTo>
                      <a:pt x="35" y="20"/>
                      <a:pt x="34" y="16"/>
                      <a:pt x="32" y="13"/>
                    </a:cubicBezTo>
                    <a:cubicBezTo>
                      <a:pt x="30" y="10"/>
                      <a:pt x="27" y="9"/>
                      <a:pt x="23" y="9"/>
                    </a:cubicBezTo>
                    <a:cubicBezTo>
                      <a:pt x="19" y="9"/>
                      <a:pt x="17" y="10"/>
                      <a:pt x="14" y="13"/>
                    </a:cubicBezTo>
                    <a:cubicBezTo>
                      <a:pt x="12" y="16"/>
                      <a:pt x="11" y="19"/>
                      <a:pt x="11" y="24"/>
                    </a:cubicBezTo>
                    <a:cubicBezTo>
                      <a:pt x="11" y="29"/>
                      <a:pt x="12" y="32"/>
                      <a:pt x="14" y="35"/>
                    </a:cubicBezTo>
                    <a:cubicBezTo>
                      <a:pt x="16" y="38"/>
                      <a:pt x="19" y="39"/>
                      <a:pt x="23" y="39"/>
                    </a:cubicBezTo>
                    <a:cubicBezTo>
                      <a:pt x="27" y="39"/>
                      <a:pt x="29" y="38"/>
                      <a:pt x="32" y="35"/>
                    </a:cubicBezTo>
                    <a:cubicBezTo>
                      <a:pt x="34" y="33"/>
                      <a:pt x="35" y="29"/>
                      <a:pt x="35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auto">
              <a:xfrm>
                <a:off x="2679" y="3986"/>
                <a:ext cx="57" cy="98"/>
              </a:xfrm>
              <a:custGeom>
                <a:avLst/>
                <a:gdLst>
                  <a:gd name="T0" fmla="*/ 57 w 57"/>
                  <a:gd name="T1" fmla="*/ 98 h 98"/>
                  <a:gd name="T2" fmla="*/ 0 w 57"/>
                  <a:gd name="T3" fmla="*/ 98 h 98"/>
                  <a:gd name="T4" fmla="*/ 0 w 57"/>
                  <a:gd name="T5" fmla="*/ 0 h 98"/>
                  <a:gd name="T6" fmla="*/ 23 w 57"/>
                  <a:gd name="T7" fmla="*/ 0 h 98"/>
                  <a:gd name="T8" fmla="*/ 23 w 57"/>
                  <a:gd name="T9" fmla="*/ 80 h 98"/>
                  <a:gd name="T10" fmla="*/ 57 w 57"/>
                  <a:gd name="T11" fmla="*/ 80 h 98"/>
                  <a:gd name="T12" fmla="*/ 57 w 57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80"/>
                    </a:lnTo>
                    <a:lnTo>
                      <a:pt x="57" y="80"/>
                    </a:lnTo>
                    <a:lnTo>
                      <a:pt x="57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32584" y="6146532"/>
              <a:ext cx="435311" cy="454434"/>
              <a:chOff x="8741682" y="6146532"/>
              <a:chExt cx="435311" cy="454434"/>
            </a:xfrm>
          </p:grpSpPr>
          <p:sp>
            <p:nvSpPr>
              <p:cNvPr id="185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8741682" y="6146532"/>
                <a:ext cx="433061" cy="45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43"/>
              <p:cNvSpPr>
                <a:spLocks/>
              </p:cNvSpPr>
              <p:nvPr/>
            </p:nvSpPr>
            <p:spPr bwMode="auto">
              <a:xfrm>
                <a:off x="8851916" y="6257891"/>
                <a:ext cx="325077" cy="343075"/>
              </a:xfrm>
              <a:custGeom>
                <a:avLst/>
                <a:gdLst>
                  <a:gd name="T0" fmla="*/ 277 w 289"/>
                  <a:gd name="T1" fmla="*/ 44 h 305"/>
                  <a:gd name="T2" fmla="*/ 245 w 289"/>
                  <a:gd name="T3" fmla="*/ 12 h 305"/>
                  <a:gd name="T4" fmla="*/ 231 w 289"/>
                  <a:gd name="T5" fmla="*/ 0 h 305"/>
                  <a:gd name="T6" fmla="*/ 229 w 289"/>
                  <a:gd name="T7" fmla="*/ 0 h 305"/>
                  <a:gd name="T8" fmla="*/ 0 w 289"/>
                  <a:gd name="T9" fmla="*/ 0 h 305"/>
                  <a:gd name="T10" fmla="*/ 0 w 289"/>
                  <a:gd name="T11" fmla="*/ 305 h 305"/>
                  <a:gd name="T12" fmla="*/ 289 w 289"/>
                  <a:gd name="T13" fmla="*/ 305 h 305"/>
                  <a:gd name="T14" fmla="*/ 289 w 289"/>
                  <a:gd name="T15" fmla="*/ 60 h 305"/>
                  <a:gd name="T16" fmla="*/ 289 w 289"/>
                  <a:gd name="T17" fmla="*/ 58 h 305"/>
                  <a:gd name="T18" fmla="*/ 277 w 289"/>
                  <a:gd name="T19" fmla="*/ 4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305">
                    <a:moveTo>
                      <a:pt x="277" y="44"/>
                    </a:moveTo>
                    <a:lnTo>
                      <a:pt x="245" y="12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289" y="305"/>
                    </a:lnTo>
                    <a:lnTo>
                      <a:pt x="289" y="60"/>
                    </a:lnTo>
                    <a:lnTo>
                      <a:pt x="289" y="58"/>
                    </a:lnTo>
                    <a:lnTo>
                      <a:pt x="277" y="44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44"/>
              <p:cNvSpPr>
                <a:spLocks/>
              </p:cNvSpPr>
              <p:nvPr/>
            </p:nvSpPr>
            <p:spPr bwMode="auto">
              <a:xfrm>
                <a:off x="8851916" y="6257891"/>
                <a:ext cx="325077" cy="343075"/>
              </a:xfrm>
              <a:custGeom>
                <a:avLst/>
                <a:gdLst>
                  <a:gd name="T0" fmla="*/ 277 w 289"/>
                  <a:gd name="T1" fmla="*/ 44 h 305"/>
                  <a:gd name="T2" fmla="*/ 245 w 289"/>
                  <a:gd name="T3" fmla="*/ 12 h 305"/>
                  <a:gd name="T4" fmla="*/ 231 w 289"/>
                  <a:gd name="T5" fmla="*/ 0 h 305"/>
                  <a:gd name="T6" fmla="*/ 229 w 289"/>
                  <a:gd name="T7" fmla="*/ 0 h 305"/>
                  <a:gd name="T8" fmla="*/ 0 w 289"/>
                  <a:gd name="T9" fmla="*/ 0 h 305"/>
                  <a:gd name="T10" fmla="*/ 0 w 289"/>
                  <a:gd name="T11" fmla="*/ 305 h 305"/>
                  <a:gd name="T12" fmla="*/ 289 w 289"/>
                  <a:gd name="T13" fmla="*/ 305 h 305"/>
                  <a:gd name="T14" fmla="*/ 289 w 289"/>
                  <a:gd name="T15" fmla="*/ 60 h 305"/>
                  <a:gd name="T16" fmla="*/ 289 w 289"/>
                  <a:gd name="T17" fmla="*/ 58 h 305"/>
                  <a:gd name="T18" fmla="*/ 277 w 289"/>
                  <a:gd name="T19" fmla="*/ 4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305">
                    <a:moveTo>
                      <a:pt x="277" y="44"/>
                    </a:moveTo>
                    <a:lnTo>
                      <a:pt x="245" y="12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289" y="305"/>
                    </a:lnTo>
                    <a:lnTo>
                      <a:pt x="289" y="60"/>
                    </a:lnTo>
                    <a:lnTo>
                      <a:pt x="289" y="58"/>
                    </a:lnTo>
                    <a:lnTo>
                      <a:pt x="277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45"/>
              <p:cNvSpPr>
                <a:spLocks/>
              </p:cNvSpPr>
              <p:nvPr/>
            </p:nvSpPr>
            <p:spPr bwMode="auto">
              <a:xfrm>
                <a:off x="8869913" y="6275888"/>
                <a:ext cx="289082" cy="307080"/>
              </a:xfrm>
              <a:custGeom>
                <a:avLst/>
                <a:gdLst>
                  <a:gd name="T0" fmla="*/ 209 w 257"/>
                  <a:gd name="T1" fmla="*/ 0 h 273"/>
                  <a:gd name="T2" fmla="*/ 0 w 257"/>
                  <a:gd name="T3" fmla="*/ 0 h 273"/>
                  <a:gd name="T4" fmla="*/ 0 w 257"/>
                  <a:gd name="T5" fmla="*/ 273 h 273"/>
                  <a:gd name="T6" fmla="*/ 257 w 257"/>
                  <a:gd name="T7" fmla="*/ 273 h 273"/>
                  <a:gd name="T8" fmla="*/ 257 w 257"/>
                  <a:gd name="T9" fmla="*/ 48 h 273"/>
                  <a:gd name="T10" fmla="*/ 209 w 257"/>
                  <a:gd name="T11" fmla="*/ 48 h 273"/>
                  <a:gd name="T12" fmla="*/ 209 w 257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73">
                    <a:moveTo>
                      <a:pt x="209" y="0"/>
                    </a:moveTo>
                    <a:lnTo>
                      <a:pt x="0" y="0"/>
                    </a:lnTo>
                    <a:lnTo>
                      <a:pt x="0" y="273"/>
                    </a:lnTo>
                    <a:lnTo>
                      <a:pt x="257" y="273"/>
                    </a:lnTo>
                    <a:lnTo>
                      <a:pt x="257" y="48"/>
                    </a:lnTo>
                    <a:lnTo>
                      <a:pt x="209" y="48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46"/>
              <p:cNvSpPr>
                <a:spLocks/>
              </p:cNvSpPr>
              <p:nvPr/>
            </p:nvSpPr>
            <p:spPr bwMode="auto">
              <a:xfrm>
                <a:off x="8869913" y="6275888"/>
                <a:ext cx="289082" cy="307080"/>
              </a:xfrm>
              <a:custGeom>
                <a:avLst/>
                <a:gdLst>
                  <a:gd name="T0" fmla="*/ 209 w 257"/>
                  <a:gd name="T1" fmla="*/ 0 h 273"/>
                  <a:gd name="T2" fmla="*/ 0 w 257"/>
                  <a:gd name="T3" fmla="*/ 0 h 273"/>
                  <a:gd name="T4" fmla="*/ 0 w 257"/>
                  <a:gd name="T5" fmla="*/ 273 h 273"/>
                  <a:gd name="T6" fmla="*/ 257 w 257"/>
                  <a:gd name="T7" fmla="*/ 273 h 273"/>
                  <a:gd name="T8" fmla="*/ 257 w 257"/>
                  <a:gd name="T9" fmla="*/ 48 h 273"/>
                  <a:gd name="T10" fmla="*/ 209 w 257"/>
                  <a:gd name="T11" fmla="*/ 48 h 273"/>
                  <a:gd name="T12" fmla="*/ 209 w 257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73">
                    <a:moveTo>
                      <a:pt x="209" y="0"/>
                    </a:moveTo>
                    <a:lnTo>
                      <a:pt x="0" y="0"/>
                    </a:lnTo>
                    <a:lnTo>
                      <a:pt x="0" y="273"/>
                    </a:lnTo>
                    <a:lnTo>
                      <a:pt x="257" y="273"/>
                    </a:lnTo>
                    <a:lnTo>
                      <a:pt x="257" y="48"/>
                    </a:lnTo>
                    <a:lnTo>
                      <a:pt x="209" y="48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47"/>
              <p:cNvSpPr>
                <a:spLocks/>
              </p:cNvSpPr>
              <p:nvPr/>
            </p:nvSpPr>
            <p:spPr bwMode="auto">
              <a:xfrm>
                <a:off x="8914907" y="6495231"/>
                <a:ext cx="129356" cy="15748"/>
              </a:xfrm>
              <a:custGeom>
                <a:avLst/>
                <a:gdLst>
                  <a:gd name="T0" fmla="*/ 0 w 57"/>
                  <a:gd name="T1" fmla="*/ 3 h 7"/>
                  <a:gd name="T2" fmla="*/ 4 w 57"/>
                  <a:gd name="T3" fmla="*/ 0 h 7"/>
                  <a:gd name="T4" fmla="*/ 53 w 57"/>
                  <a:gd name="T5" fmla="*/ 0 h 7"/>
                  <a:gd name="T6" fmla="*/ 57 w 57"/>
                  <a:gd name="T7" fmla="*/ 3 h 7"/>
                  <a:gd name="T8" fmla="*/ 53 w 57"/>
                  <a:gd name="T9" fmla="*/ 7 h 7"/>
                  <a:gd name="T10" fmla="*/ 4 w 57"/>
                  <a:gd name="T11" fmla="*/ 7 h 7"/>
                  <a:gd name="T12" fmla="*/ 0 w 57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7" y="1"/>
                      <a:pt x="57" y="3"/>
                    </a:cubicBezTo>
                    <a:cubicBezTo>
                      <a:pt x="57" y="5"/>
                      <a:pt x="55" y="7"/>
                      <a:pt x="5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48"/>
              <p:cNvSpPr>
                <a:spLocks/>
              </p:cNvSpPr>
              <p:nvPr/>
            </p:nvSpPr>
            <p:spPr bwMode="auto">
              <a:xfrm>
                <a:off x="8914907" y="6437865"/>
                <a:ext cx="201345" cy="15748"/>
              </a:xfrm>
              <a:custGeom>
                <a:avLst/>
                <a:gdLst>
                  <a:gd name="T0" fmla="*/ 0 w 89"/>
                  <a:gd name="T1" fmla="*/ 4 h 7"/>
                  <a:gd name="T2" fmla="*/ 4 w 89"/>
                  <a:gd name="T3" fmla="*/ 0 h 7"/>
                  <a:gd name="T4" fmla="*/ 86 w 89"/>
                  <a:gd name="T5" fmla="*/ 0 h 7"/>
                  <a:gd name="T6" fmla="*/ 89 w 89"/>
                  <a:gd name="T7" fmla="*/ 4 h 7"/>
                  <a:gd name="T8" fmla="*/ 86 w 89"/>
                  <a:gd name="T9" fmla="*/ 7 h 7"/>
                  <a:gd name="T10" fmla="*/ 4 w 89"/>
                  <a:gd name="T11" fmla="*/ 7 h 7"/>
                  <a:gd name="T12" fmla="*/ 0 w 89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89" y="2"/>
                      <a:pt x="89" y="4"/>
                    </a:cubicBezTo>
                    <a:cubicBezTo>
                      <a:pt x="89" y="6"/>
                      <a:pt x="88" y="7"/>
                      <a:pt x="8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49"/>
              <p:cNvSpPr>
                <a:spLocks/>
              </p:cNvSpPr>
              <p:nvPr/>
            </p:nvSpPr>
            <p:spPr bwMode="auto">
              <a:xfrm>
                <a:off x="8914907" y="6386122"/>
                <a:ext cx="201345" cy="15748"/>
              </a:xfrm>
              <a:custGeom>
                <a:avLst/>
                <a:gdLst>
                  <a:gd name="T0" fmla="*/ 0 w 89"/>
                  <a:gd name="T1" fmla="*/ 3 h 7"/>
                  <a:gd name="T2" fmla="*/ 4 w 89"/>
                  <a:gd name="T3" fmla="*/ 0 h 7"/>
                  <a:gd name="T4" fmla="*/ 86 w 89"/>
                  <a:gd name="T5" fmla="*/ 0 h 7"/>
                  <a:gd name="T6" fmla="*/ 89 w 89"/>
                  <a:gd name="T7" fmla="*/ 3 h 7"/>
                  <a:gd name="T8" fmla="*/ 86 w 89"/>
                  <a:gd name="T9" fmla="*/ 7 h 7"/>
                  <a:gd name="T10" fmla="*/ 4 w 89"/>
                  <a:gd name="T11" fmla="*/ 7 h 7"/>
                  <a:gd name="T12" fmla="*/ 0 w 8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89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Rectangle 51"/>
              <p:cNvSpPr>
                <a:spLocks noChangeArrowheads="1"/>
              </p:cNvSpPr>
              <p:nvPr/>
            </p:nvSpPr>
            <p:spPr bwMode="auto">
              <a:xfrm>
                <a:off x="8761929" y="6148782"/>
                <a:ext cx="262086" cy="5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55"/>
              <p:cNvSpPr>
                <a:spLocks/>
              </p:cNvSpPr>
              <p:nvPr/>
            </p:nvSpPr>
            <p:spPr bwMode="auto">
              <a:xfrm>
                <a:off x="8797924" y="6166779"/>
                <a:ext cx="208094" cy="35995"/>
              </a:xfrm>
              <a:custGeom>
                <a:avLst/>
                <a:gdLst>
                  <a:gd name="T0" fmla="*/ 185 w 185"/>
                  <a:gd name="T1" fmla="*/ 0 h 32"/>
                  <a:gd name="T2" fmla="*/ 0 w 185"/>
                  <a:gd name="T3" fmla="*/ 0 h 32"/>
                  <a:gd name="T4" fmla="*/ 0 w 185"/>
                  <a:gd name="T5" fmla="*/ 32 h 32"/>
                  <a:gd name="T6" fmla="*/ 48 w 185"/>
                  <a:gd name="T7" fmla="*/ 32 h 32"/>
                  <a:gd name="T8" fmla="*/ 185 w 185"/>
                  <a:gd name="T9" fmla="*/ 32 h 32"/>
                  <a:gd name="T10" fmla="*/ 185 w 18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32">
                    <a:moveTo>
                      <a:pt x="18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48" y="32"/>
                    </a:lnTo>
                    <a:lnTo>
                      <a:pt x="185" y="32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58"/>
              <p:cNvSpPr>
                <a:spLocks noChangeArrowheads="1"/>
              </p:cNvSpPr>
              <p:nvPr/>
            </p:nvSpPr>
            <p:spPr bwMode="auto">
              <a:xfrm>
                <a:off x="8815921" y="6202774"/>
                <a:ext cx="262086" cy="551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Rectangle 59"/>
              <p:cNvSpPr>
                <a:spLocks noChangeArrowheads="1"/>
              </p:cNvSpPr>
              <p:nvPr/>
            </p:nvSpPr>
            <p:spPr bwMode="auto">
              <a:xfrm>
                <a:off x="8815921" y="6202774"/>
                <a:ext cx="262086" cy="55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Rectangle 60"/>
              <p:cNvSpPr>
                <a:spLocks noChangeArrowheads="1"/>
              </p:cNvSpPr>
              <p:nvPr/>
            </p:nvSpPr>
            <p:spPr bwMode="auto">
              <a:xfrm>
                <a:off x="8797924" y="6202774"/>
                <a:ext cx="53992" cy="3442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Rectangle 61"/>
              <p:cNvSpPr>
                <a:spLocks noChangeArrowheads="1"/>
              </p:cNvSpPr>
              <p:nvPr/>
            </p:nvSpPr>
            <p:spPr bwMode="auto">
              <a:xfrm>
                <a:off x="8797924" y="6202774"/>
                <a:ext cx="53992" cy="34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Rectangle 62"/>
              <p:cNvSpPr>
                <a:spLocks noChangeArrowheads="1"/>
              </p:cNvSpPr>
              <p:nvPr/>
            </p:nvSpPr>
            <p:spPr bwMode="auto">
              <a:xfrm>
                <a:off x="8851916" y="6220771"/>
                <a:ext cx="208094" cy="37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Rectangle 63"/>
              <p:cNvSpPr>
                <a:spLocks noChangeArrowheads="1"/>
              </p:cNvSpPr>
              <p:nvPr/>
            </p:nvSpPr>
            <p:spPr bwMode="auto">
              <a:xfrm>
                <a:off x="8851916" y="6220771"/>
                <a:ext cx="208094" cy="37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8815921" y="6220771"/>
                <a:ext cx="35995" cy="308205"/>
              </a:xfrm>
              <a:custGeom>
                <a:avLst/>
                <a:gdLst>
                  <a:gd name="T0" fmla="*/ 32 w 32"/>
                  <a:gd name="T1" fmla="*/ 0 h 274"/>
                  <a:gd name="T2" fmla="*/ 16 w 32"/>
                  <a:gd name="T3" fmla="*/ 0 h 274"/>
                  <a:gd name="T4" fmla="*/ 0 w 32"/>
                  <a:gd name="T5" fmla="*/ 0 h 274"/>
                  <a:gd name="T6" fmla="*/ 0 w 32"/>
                  <a:gd name="T7" fmla="*/ 274 h 274"/>
                  <a:gd name="T8" fmla="*/ 32 w 32"/>
                  <a:gd name="T9" fmla="*/ 274 h 274"/>
                  <a:gd name="T10" fmla="*/ 32 w 32"/>
                  <a:gd name="T11" fmla="*/ 33 h 274"/>
                  <a:gd name="T12" fmla="*/ 32 w 32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4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32" y="274"/>
                    </a:lnTo>
                    <a:lnTo>
                      <a:pt x="32" y="3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8815921" y="6220771"/>
                <a:ext cx="35995" cy="308205"/>
              </a:xfrm>
              <a:custGeom>
                <a:avLst/>
                <a:gdLst>
                  <a:gd name="T0" fmla="*/ 32 w 32"/>
                  <a:gd name="T1" fmla="*/ 0 h 274"/>
                  <a:gd name="T2" fmla="*/ 16 w 32"/>
                  <a:gd name="T3" fmla="*/ 0 h 274"/>
                  <a:gd name="T4" fmla="*/ 0 w 32"/>
                  <a:gd name="T5" fmla="*/ 0 h 274"/>
                  <a:gd name="T6" fmla="*/ 0 w 32"/>
                  <a:gd name="T7" fmla="*/ 274 h 274"/>
                  <a:gd name="T8" fmla="*/ 32 w 32"/>
                  <a:gd name="T9" fmla="*/ 274 h 274"/>
                  <a:gd name="T10" fmla="*/ 32 w 32"/>
                  <a:gd name="T11" fmla="*/ 33 h 274"/>
                  <a:gd name="T12" fmla="*/ 32 w 32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4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32" y="274"/>
                    </a:lnTo>
                    <a:lnTo>
                      <a:pt x="32" y="3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5" name="Group 30"/>
            <p:cNvGrpSpPr>
              <a:grpSpLocks noChangeAspect="1"/>
            </p:cNvGrpSpPr>
            <p:nvPr/>
          </p:nvGrpSpPr>
          <p:grpSpPr bwMode="auto">
            <a:xfrm>
              <a:off x="6574931" y="6173761"/>
              <a:ext cx="346449" cy="455558"/>
              <a:chOff x="2455" y="3797"/>
              <a:chExt cx="308" cy="405"/>
            </a:xfrm>
          </p:grpSpPr>
          <p:sp>
            <p:nvSpPr>
              <p:cNvPr id="206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2457" y="3797"/>
                <a:ext cx="306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31"/>
              <p:cNvSpPr>
                <a:spLocks/>
              </p:cNvSpPr>
              <p:nvPr/>
            </p:nvSpPr>
            <p:spPr bwMode="auto">
              <a:xfrm>
                <a:off x="2455" y="3852"/>
                <a:ext cx="153" cy="350"/>
              </a:xfrm>
              <a:custGeom>
                <a:avLst/>
                <a:gdLst>
                  <a:gd name="T0" fmla="*/ 0 w 75"/>
                  <a:gd name="T1" fmla="*/ 0 h 172"/>
                  <a:gd name="T2" fmla="*/ 0 w 75"/>
                  <a:gd name="T3" fmla="*/ 145 h 172"/>
                  <a:gd name="T4" fmla="*/ 75 w 75"/>
                  <a:gd name="T5" fmla="*/ 172 h 172"/>
                  <a:gd name="T6" fmla="*/ 75 w 75"/>
                  <a:gd name="T7" fmla="*/ 0 h 172"/>
                  <a:gd name="T8" fmla="*/ 0 w 75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2">
                    <a:moveTo>
                      <a:pt x="0" y="0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0"/>
                      <a:pt x="34" y="172"/>
                      <a:pt x="75" y="17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32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0 w 76"/>
                  <a:gd name="T1" fmla="*/ 172 h 172"/>
                  <a:gd name="T2" fmla="*/ 1 w 76"/>
                  <a:gd name="T3" fmla="*/ 172 h 172"/>
                  <a:gd name="T4" fmla="*/ 76 w 76"/>
                  <a:gd name="T5" fmla="*/ 145 h 172"/>
                  <a:gd name="T6" fmla="*/ 76 w 76"/>
                  <a:gd name="T7" fmla="*/ 0 h 172"/>
                  <a:gd name="T8" fmla="*/ 0 w 76"/>
                  <a:gd name="T9" fmla="*/ 0 h 172"/>
                  <a:gd name="T10" fmla="*/ 0 w 76"/>
                  <a:gd name="T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0" y="172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76 w 76"/>
                  <a:gd name="T1" fmla="*/ 0 h 172"/>
                  <a:gd name="T2" fmla="*/ 0 w 76"/>
                  <a:gd name="T3" fmla="*/ 0 h 172"/>
                  <a:gd name="T4" fmla="*/ 0 w 76"/>
                  <a:gd name="T5" fmla="*/ 172 h 172"/>
                  <a:gd name="T6" fmla="*/ 1 w 76"/>
                  <a:gd name="T7" fmla="*/ 172 h 172"/>
                  <a:gd name="T8" fmla="*/ 76 w 76"/>
                  <a:gd name="T9" fmla="*/ 145 h 172"/>
                  <a:gd name="T10" fmla="*/ 76 w 76"/>
                  <a:gd name="T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Oval 34"/>
              <p:cNvSpPr>
                <a:spLocks noChangeArrowheads="1"/>
              </p:cNvSpPr>
              <p:nvPr/>
            </p:nvSpPr>
            <p:spPr bwMode="auto">
              <a:xfrm>
                <a:off x="2455" y="3797"/>
                <a:ext cx="306" cy="110"/>
              </a:xfrm>
              <a:prstGeom prst="ellipse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Oval 35"/>
              <p:cNvSpPr>
                <a:spLocks noChangeArrowheads="1"/>
              </p:cNvSpPr>
              <p:nvPr/>
            </p:nvSpPr>
            <p:spPr bwMode="auto">
              <a:xfrm>
                <a:off x="2486" y="3813"/>
                <a:ext cx="244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36"/>
              <p:cNvSpPr>
                <a:spLocks/>
              </p:cNvSpPr>
              <p:nvPr/>
            </p:nvSpPr>
            <p:spPr bwMode="auto">
              <a:xfrm>
                <a:off x="2486" y="3813"/>
                <a:ext cx="244" cy="59"/>
              </a:xfrm>
              <a:custGeom>
                <a:avLst/>
                <a:gdLst>
                  <a:gd name="T0" fmla="*/ 107 w 120"/>
                  <a:gd name="T1" fmla="*/ 29 h 29"/>
                  <a:gd name="T2" fmla="*/ 120 w 120"/>
                  <a:gd name="T3" fmla="*/ 18 h 29"/>
                  <a:gd name="T4" fmla="*/ 60 w 120"/>
                  <a:gd name="T5" fmla="*/ 0 h 29"/>
                  <a:gd name="T6" fmla="*/ 0 w 120"/>
                  <a:gd name="T7" fmla="*/ 18 h 29"/>
                  <a:gd name="T8" fmla="*/ 13 w 120"/>
                  <a:gd name="T9" fmla="*/ 29 h 29"/>
                  <a:gd name="T10" fmla="*/ 60 w 120"/>
                  <a:gd name="T11" fmla="*/ 22 h 29"/>
                  <a:gd name="T12" fmla="*/ 107 w 12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29">
                    <a:moveTo>
                      <a:pt x="107" y="29"/>
                    </a:moveTo>
                    <a:cubicBezTo>
                      <a:pt x="115" y="26"/>
                      <a:pt x="120" y="22"/>
                      <a:pt x="120" y="18"/>
                    </a:cubicBezTo>
                    <a:cubicBezTo>
                      <a:pt x="120" y="8"/>
                      <a:pt x="93" y="0"/>
                      <a:pt x="60" y="0"/>
                    </a:cubicBezTo>
                    <a:cubicBezTo>
                      <a:pt x="27" y="0"/>
                      <a:pt x="0" y="8"/>
                      <a:pt x="0" y="18"/>
                    </a:cubicBezTo>
                    <a:cubicBezTo>
                      <a:pt x="0" y="22"/>
                      <a:pt x="5" y="26"/>
                      <a:pt x="13" y="29"/>
                    </a:cubicBezTo>
                    <a:cubicBezTo>
                      <a:pt x="24" y="24"/>
                      <a:pt x="41" y="22"/>
                      <a:pt x="60" y="22"/>
                    </a:cubicBezTo>
                    <a:cubicBezTo>
                      <a:pt x="79" y="22"/>
                      <a:pt x="96" y="24"/>
                      <a:pt x="107" y="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61" name="Rectangle 160"/>
          <p:cNvSpPr/>
          <p:nvPr/>
        </p:nvSpPr>
        <p:spPr bwMode="auto">
          <a:xfrm>
            <a:off x="1035" y="1656658"/>
            <a:ext cx="12434076" cy="88868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82" y="1654425"/>
            <a:ext cx="2019014" cy="1090485"/>
          </a:xfrm>
          <a:prstGeom prst="rect">
            <a:avLst/>
          </a:prstGeom>
          <a:noFill/>
        </p:spPr>
        <p:txBody>
          <a:bodyPr wrap="square" lIns="182854" tIns="91427" rIns="91427" bIns="182854" rtlCol="0" anchor="t">
            <a:no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Cloud services</a:t>
            </a:r>
          </a:p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</a:br>
            <a:endParaRPr kumimoji="0" lang="en-US" sz="1199" b="1" i="0" u="none" strike="noStrike" kern="0" cap="none" spc="0" normalizeH="0" baseline="0" noProof="0" dirty="0">
              <a:ln>
                <a:noFill/>
              </a:ln>
              <a:solidFill>
                <a:srgbClr val="0078D7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525498" y="1897062"/>
            <a:ext cx="2140539" cy="395769"/>
          </a:xfrm>
          <a:prstGeom prst="rect">
            <a:avLst/>
          </a:prstGeom>
          <a:solidFill>
            <a:schemeClr val="bg1"/>
          </a:solidFill>
          <a:ln>
            <a:solidFill>
              <a:srgbClr val="0078D7"/>
            </a:solidFill>
          </a:ln>
        </p:spPr>
        <p:txBody>
          <a:bodyPr wrap="square" lIns="91427" tIns="182854" rIns="91427" bIns="182854" rtlCol="0" anchor="ctr">
            <a:noAutofit/>
          </a:bodyPr>
          <a:lstStyle/>
          <a:p>
            <a:pPr marL="0" marR="0" lvl="0" indent="0" algn="ctr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Calibri Light" panose="020F0302020204030204"/>
              </a:rPr>
              <a:t>Power BI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026854" y="3920164"/>
            <a:ext cx="1684652" cy="25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Azure Service Bus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026854" y="5027669"/>
            <a:ext cx="2992290" cy="75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Application Gateway</a:t>
            </a:r>
          </a:p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source connection credentials can only be decrypted by the gateway</a:t>
            </a:r>
            <a:endParaRPr kumimoji="0" lang="en-US" sz="1049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026856" y="2915708"/>
            <a:ext cx="4289770" cy="42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Gateway Cloud Service</a:t>
            </a:r>
            <a:br>
              <a:rPr kumimoji="0" lang="en-US" sz="104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source connection credentials are encrypted</a:t>
            </a: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6588841" y="4571857"/>
            <a:ext cx="4434" cy="274281"/>
          </a:xfrm>
          <a:prstGeom prst="straightConnector1">
            <a:avLst/>
          </a:prstGeom>
          <a:ln w="127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591057" y="3536160"/>
            <a:ext cx="0" cy="274281"/>
          </a:xfrm>
          <a:prstGeom prst="straightConnector1">
            <a:avLst/>
          </a:prstGeom>
          <a:ln w="127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4"/>
          <p:cNvGrpSpPr>
            <a:grpSpLocks noChangeAspect="1"/>
          </p:cNvGrpSpPr>
          <p:nvPr/>
        </p:nvGrpSpPr>
        <p:grpSpPr bwMode="auto">
          <a:xfrm>
            <a:off x="6260904" y="4896692"/>
            <a:ext cx="660306" cy="661894"/>
            <a:chOff x="3826" y="3056"/>
            <a:chExt cx="416" cy="417"/>
          </a:xfrm>
        </p:grpSpPr>
        <p:sp>
          <p:nvSpPr>
            <p:cNvPr id="2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6" y="3056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5"/>
            <p:cNvSpPr>
              <a:spLocks/>
            </p:cNvSpPr>
            <p:nvPr/>
          </p:nvSpPr>
          <p:spPr bwMode="auto">
            <a:xfrm>
              <a:off x="3826" y="3058"/>
              <a:ext cx="414" cy="415"/>
            </a:xfrm>
            <a:custGeom>
              <a:avLst/>
              <a:gdLst>
                <a:gd name="T0" fmla="*/ 100 w 200"/>
                <a:gd name="T1" fmla="*/ 200 h 200"/>
                <a:gd name="T2" fmla="*/ 87 w 200"/>
                <a:gd name="T3" fmla="*/ 194 h 200"/>
                <a:gd name="T4" fmla="*/ 6 w 200"/>
                <a:gd name="T5" fmla="*/ 113 h 200"/>
                <a:gd name="T6" fmla="*/ 0 w 200"/>
                <a:gd name="T7" fmla="*/ 100 h 200"/>
                <a:gd name="T8" fmla="*/ 6 w 200"/>
                <a:gd name="T9" fmla="*/ 87 h 200"/>
                <a:gd name="T10" fmla="*/ 87 w 200"/>
                <a:gd name="T11" fmla="*/ 6 h 200"/>
                <a:gd name="T12" fmla="*/ 100 w 200"/>
                <a:gd name="T13" fmla="*/ 0 h 200"/>
                <a:gd name="T14" fmla="*/ 113 w 200"/>
                <a:gd name="T15" fmla="*/ 6 h 200"/>
                <a:gd name="T16" fmla="*/ 195 w 200"/>
                <a:gd name="T17" fmla="*/ 87 h 200"/>
                <a:gd name="T18" fmla="*/ 200 w 200"/>
                <a:gd name="T19" fmla="*/ 100 h 200"/>
                <a:gd name="T20" fmla="*/ 195 w 200"/>
                <a:gd name="T21" fmla="*/ 114 h 200"/>
                <a:gd name="T22" fmla="*/ 113 w 200"/>
                <a:gd name="T23" fmla="*/ 194 h 200"/>
                <a:gd name="T24" fmla="*/ 100 w 200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00">
                  <a:moveTo>
                    <a:pt x="100" y="200"/>
                  </a:moveTo>
                  <a:cubicBezTo>
                    <a:pt x="95" y="200"/>
                    <a:pt x="90" y="198"/>
                    <a:pt x="87" y="194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2" y="110"/>
                    <a:pt x="0" y="105"/>
                    <a:pt x="0" y="100"/>
                  </a:cubicBezTo>
                  <a:cubicBezTo>
                    <a:pt x="0" y="95"/>
                    <a:pt x="2" y="90"/>
                    <a:pt x="6" y="8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2"/>
                    <a:pt x="95" y="0"/>
                    <a:pt x="100" y="0"/>
                  </a:cubicBezTo>
                  <a:cubicBezTo>
                    <a:pt x="105" y="0"/>
                    <a:pt x="110" y="2"/>
                    <a:pt x="113" y="6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8" y="91"/>
                    <a:pt x="200" y="95"/>
                    <a:pt x="200" y="100"/>
                  </a:cubicBezTo>
                  <a:cubicBezTo>
                    <a:pt x="200" y="105"/>
                    <a:pt x="198" y="110"/>
                    <a:pt x="195" y="11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0" y="198"/>
                    <a:pt x="105" y="200"/>
                    <a:pt x="100" y="200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7"/>
            <p:cNvSpPr>
              <a:spLocks/>
            </p:cNvSpPr>
            <p:nvPr/>
          </p:nvSpPr>
          <p:spPr bwMode="auto">
            <a:xfrm>
              <a:off x="3979" y="3096"/>
              <a:ext cx="108" cy="132"/>
            </a:xfrm>
            <a:custGeom>
              <a:avLst/>
              <a:gdLst>
                <a:gd name="T0" fmla="*/ 54 w 108"/>
                <a:gd name="T1" fmla="*/ 0 h 132"/>
                <a:gd name="T2" fmla="*/ 0 w 108"/>
                <a:gd name="T3" fmla="*/ 53 h 132"/>
                <a:gd name="T4" fmla="*/ 37 w 108"/>
                <a:gd name="T5" fmla="*/ 53 h 132"/>
                <a:gd name="T6" fmla="*/ 37 w 108"/>
                <a:gd name="T7" fmla="*/ 132 h 132"/>
                <a:gd name="T8" fmla="*/ 70 w 108"/>
                <a:gd name="T9" fmla="*/ 132 h 132"/>
                <a:gd name="T10" fmla="*/ 70 w 108"/>
                <a:gd name="T11" fmla="*/ 53 h 132"/>
                <a:gd name="T12" fmla="*/ 108 w 108"/>
                <a:gd name="T13" fmla="*/ 53 h 132"/>
                <a:gd name="T14" fmla="*/ 54 w 108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32">
                  <a:moveTo>
                    <a:pt x="54" y="0"/>
                  </a:moveTo>
                  <a:lnTo>
                    <a:pt x="0" y="53"/>
                  </a:lnTo>
                  <a:lnTo>
                    <a:pt x="37" y="53"/>
                  </a:lnTo>
                  <a:lnTo>
                    <a:pt x="37" y="132"/>
                  </a:lnTo>
                  <a:lnTo>
                    <a:pt x="70" y="132"/>
                  </a:lnTo>
                  <a:lnTo>
                    <a:pt x="70" y="53"/>
                  </a:lnTo>
                  <a:lnTo>
                    <a:pt x="108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8"/>
            <p:cNvSpPr>
              <a:spLocks/>
            </p:cNvSpPr>
            <p:nvPr/>
          </p:nvSpPr>
          <p:spPr bwMode="auto">
            <a:xfrm>
              <a:off x="3979" y="3303"/>
              <a:ext cx="108" cy="133"/>
            </a:xfrm>
            <a:custGeom>
              <a:avLst/>
              <a:gdLst>
                <a:gd name="T0" fmla="*/ 54 w 108"/>
                <a:gd name="T1" fmla="*/ 133 h 133"/>
                <a:gd name="T2" fmla="*/ 108 w 108"/>
                <a:gd name="T3" fmla="*/ 79 h 133"/>
                <a:gd name="T4" fmla="*/ 70 w 108"/>
                <a:gd name="T5" fmla="*/ 79 h 133"/>
                <a:gd name="T6" fmla="*/ 70 w 108"/>
                <a:gd name="T7" fmla="*/ 0 h 133"/>
                <a:gd name="T8" fmla="*/ 37 w 108"/>
                <a:gd name="T9" fmla="*/ 0 h 133"/>
                <a:gd name="T10" fmla="*/ 37 w 108"/>
                <a:gd name="T11" fmla="*/ 79 h 133"/>
                <a:gd name="T12" fmla="*/ 0 w 108"/>
                <a:gd name="T13" fmla="*/ 79 h 133"/>
                <a:gd name="T14" fmla="*/ 54 w 108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33">
                  <a:moveTo>
                    <a:pt x="54" y="133"/>
                  </a:moveTo>
                  <a:lnTo>
                    <a:pt x="108" y="79"/>
                  </a:lnTo>
                  <a:lnTo>
                    <a:pt x="70" y="79"/>
                  </a:lnTo>
                  <a:lnTo>
                    <a:pt x="70" y="0"/>
                  </a:lnTo>
                  <a:lnTo>
                    <a:pt x="37" y="0"/>
                  </a:lnTo>
                  <a:lnTo>
                    <a:pt x="37" y="79"/>
                  </a:lnTo>
                  <a:lnTo>
                    <a:pt x="0" y="79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9"/>
            <p:cNvSpPr>
              <a:spLocks/>
            </p:cNvSpPr>
            <p:nvPr/>
          </p:nvSpPr>
          <p:spPr bwMode="auto">
            <a:xfrm>
              <a:off x="4058" y="3212"/>
              <a:ext cx="128" cy="108"/>
            </a:xfrm>
            <a:custGeom>
              <a:avLst/>
              <a:gdLst>
                <a:gd name="T0" fmla="*/ 0 w 128"/>
                <a:gd name="T1" fmla="*/ 54 h 108"/>
                <a:gd name="T2" fmla="*/ 56 w 128"/>
                <a:gd name="T3" fmla="*/ 108 h 108"/>
                <a:gd name="T4" fmla="*/ 56 w 128"/>
                <a:gd name="T5" fmla="*/ 70 h 108"/>
                <a:gd name="T6" fmla="*/ 128 w 128"/>
                <a:gd name="T7" fmla="*/ 70 h 108"/>
                <a:gd name="T8" fmla="*/ 128 w 128"/>
                <a:gd name="T9" fmla="*/ 37 h 108"/>
                <a:gd name="T10" fmla="*/ 56 w 128"/>
                <a:gd name="T11" fmla="*/ 37 h 108"/>
                <a:gd name="T12" fmla="*/ 56 w 128"/>
                <a:gd name="T13" fmla="*/ 0 h 108"/>
                <a:gd name="T14" fmla="*/ 0 w 128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8">
                  <a:moveTo>
                    <a:pt x="0" y="54"/>
                  </a:moveTo>
                  <a:lnTo>
                    <a:pt x="56" y="108"/>
                  </a:lnTo>
                  <a:lnTo>
                    <a:pt x="56" y="70"/>
                  </a:lnTo>
                  <a:lnTo>
                    <a:pt x="128" y="70"/>
                  </a:lnTo>
                  <a:lnTo>
                    <a:pt x="128" y="37"/>
                  </a:lnTo>
                  <a:lnTo>
                    <a:pt x="56" y="37"/>
                  </a:lnTo>
                  <a:lnTo>
                    <a:pt x="5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0"/>
            <p:cNvSpPr>
              <a:spLocks/>
            </p:cNvSpPr>
            <p:nvPr/>
          </p:nvSpPr>
          <p:spPr bwMode="auto">
            <a:xfrm>
              <a:off x="3880" y="3212"/>
              <a:ext cx="128" cy="108"/>
            </a:xfrm>
            <a:custGeom>
              <a:avLst/>
              <a:gdLst>
                <a:gd name="T0" fmla="*/ 128 w 128"/>
                <a:gd name="T1" fmla="*/ 54 h 108"/>
                <a:gd name="T2" fmla="*/ 74 w 128"/>
                <a:gd name="T3" fmla="*/ 0 h 108"/>
                <a:gd name="T4" fmla="*/ 74 w 128"/>
                <a:gd name="T5" fmla="*/ 37 h 108"/>
                <a:gd name="T6" fmla="*/ 0 w 128"/>
                <a:gd name="T7" fmla="*/ 37 h 108"/>
                <a:gd name="T8" fmla="*/ 0 w 128"/>
                <a:gd name="T9" fmla="*/ 70 h 108"/>
                <a:gd name="T10" fmla="*/ 74 w 128"/>
                <a:gd name="T11" fmla="*/ 70 h 108"/>
                <a:gd name="T12" fmla="*/ 74 w 128"/>
                <a:gd name="T13" fmla="*/ 108 h 108"/>
                <a:gd name="T14" fmla="*/ 128 w 128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8">
                  <a:moveTo>
                    <a:pt x="128" y="54"/>
                  </a:moveTo>
                  <a:lnTo>
                    <a:pt x="74" y="0"/>
                  </a:lnTo>
                  <a:lnTo>
                    <a:pt x="74" y="37"/>
                  </a:lnTo>
                  <a:lnTo>
                    <a:pt x="0" y="37"/>
                  </a:lnTo>
                  <a:lnTo>
                    <a:pt x="0" y="70"/>
                  </a:lnTo>
                  <a:lnTo>
                    <a:pt x="74" y="70"/>
                  </a:lnTo>
                  <a:lnTo>
                    <a:pt x="74" y="108"/>
                  </a:lnTo>
                  <a:lnTo>
                    <a:pt x="12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4" name="Group 13"/>
          <p:cNvGrpSpPr>
            <a:grpSpLocks noChangeAspect="1"/>
          </p:cNvGrpSpPr>
          <p:nvPr/>
        </p:nvGrpSpPr>
        <p:grpSpPr bwMode="auto">
          <a:xfrm>
            <a:off x="6391187" y="3860996"/>
            <a:ext cx="563483" cy="660306"/>
            <a:chOff x="3887" y="2347"/>
            <a:chExt cx="355" cy="416"/>
          </a:xfrm>
        </p:grpSpPr>
        <p:sp>
          <p:nvSpPr>
            <p:cNvPr id="22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887" y="2347"/>
              <a:ext cx="355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14"/>
            <p:cNvSpPr>
              <a:spLocks/>
            </p:cNvSpPr>
            <p:nvPr/>
          </p:nvSpPr>
          <p:spPr bwMode="auto">
            <a:xfrm>
              <a:off x="3956" y="2598"/>
              <a:ext cx="116" cy="165"/>
            </a:xfrm>
            <a:custGeom>
              <a:avLst/>
              <a:gdLst>
                <a:gd name="T0" fmla="*/ 76 w 116"/>
                <a:gd name="T1" fmla="*/ 0 h 165"/>
                <a:gd name="T2" fmla="*/ 35 w 116"/>
                <a:gd name="T3" fmla="*/ 0 h 165"/>
                <a:gd name="T4" fmla="*/ 35 w 116"/>
                <a:gd name="T5" fmla="*/ 86 h 165"/>
                <a:gd name="T6" fmla="*/ 0 w 116"/>
                <a:gd name="T7" fmla="*/ 86 h 165"/>
                <a:gd name="T8" fmla="*/ 58 w 116"/>
                <a:gd name="T9" fmla="*/ 165 h 165"/>
                <a:gd name="T10" fmla="*/ 116 w 116"/>
                <a:gd name="T11" fmla="*/ 86 h 165"/>
                <a:gd name="T12" fmla="*/ 76 w 116"/>
                <a:gd name="T13" fmla="*/ 86 h 165"/>
                <a:gd name="T14" fmla="*/ 76 w 116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65">
                  <a:moveTo>
                    <a:pt x="76" y="0"/>
                  </a:moveTo>
                  <a:lnTo>
                    <a:pt x="35" y="0"/>
                  </a:lnTo>
                  <a:lnTo>
                    <a:pt x="35" y="86"/>
                  </a:lnTo>
                  <a:lnTo>
                    <a:pt x="0" y="86"/>
                  </a:lnTo>
                  <a:lnTo>
                    <a:pt x="58" y="165"/>
                  </a:lnTo>
                  <a:lnTo>
                    <a:pt x="116" y="86"/>
                  </a:lnTo>
                  <a:lnTo>
                    <a:pt x="76" y="8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Rectangle 15"/>
            <p:cNvSpPr>
              <a:spLocks noChangeArrowheads="1"/>
            </p:cNvSpPr>
            <p:nvPr/>
          </p:nvSpPr>
          <p:spPr bwMode="auto">
            <a:xfrm>
              <a:off x="3960" y="2467"/>
              <a:ext cx="101" cy="29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16"/>
            <p:cNvSpPr>
              <a:spLocks noChangeArrowheads="1"/>
            </p:cNvSpPr>
            <p:nvPr/>
          </p:nvSpPr>
          <p:spPr bwMode="auto">
            <a:xfrm>
              <a:off x="3960" y="2511"/>
              <a:ext cx="101" cy="29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17"/>
            <p:cNvSpPr>
              <a:spLocks noChangeArrowheads="1"/>
            </p:cNvSpPr>
            <p:nvPr/>
          </p:nvSpPr>
          <p:spPr bwMode="auto">
            <a:xfrm>
              <a:off x="3960" y="2554"/>
              <a:ext cx="101" cy="29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18"/>
            <p:cNvSpPr>
              <a:spLocks/>
            </p:cNvSpPr>
            <p:nvPr/>
          </p:nvSpPr>
          <p:spPr bwMode="auto">
            <a:xfrm>
              <a:off x="3889" y="2349"/>
              <a:ext cx="145" cy="319"/>
            </a:xfrm>
            <a:custGeom>
              <a:avLst/>
              <a:gdLst>
                <a:gd name="T0" fmla="*/ 64 w 70"/>
                <a:gd name="T1" fmla="*/ 0 h 154"/>
                <a:gd name="T2" fmla="*/ 52 w 70"/>
                <a:gd name="T3" fmla="*/ 0 h 154"/>
                <a:gd name="T4" fmla="*/ 18 w 70"/>
                <a:gd name="T5" fmla="*/ 0 h 154"/>
                <a:gd name="T6" fmla="*/ 11 w 70"/>
                <a:gd name="T7" fmla="*/ 0 h 154"/>
                <a:gd name="T8" fmla="*/ 6 w 70"/>
                <a:gd name="T9" fmla="*/ 0 h 154"/>
                <a:gd name="T10" fmla="*/ 0 w 70"/>
                <a:gd name="T11" fmla="*/ 7 h 154"/>
                <a:gd name="T12" fmla="*/ 0 w 70"/>
                <a:gd name="T13" fmla="*/ 98 h 154"/>
                <a:gd name="T14" fmla="*/ 0 w 70"/>
                <a:gd name="T15" fmla="*/ 98 h 154"/>
                <a:gd name="T16" fmla="*/ 0 w 70"/>
                <a:gd name="T17" fmla="*/ 147 h 154"/>
                <a:gd name="T18" fmla="*/ 8 w 70"/>
                <a:gd name="T19" fmla="*/ 154 h 154"/>
                <a:gd name="T20" fmla="*/ 14 w 70"/>
                <a:gd name="T21" fmla="*/ 154 h 154"/>
                <a:gd name="T22" fmla="*/ 41 w 70"/>
                <a:gd name="T23" fmla="*/ 154 h 154"/>
                <a:gd name="T24" fmla="*/ 41 w 70"/>
                <a:gd name="T25" fmla="*/ 133 h 154"/>
                <a:gd name="T26" fmla="*/ 21 w 70"/>
                <a:gd name="T27" fmla="*/ 133 h 154"/>
                <a:gd name="T28" fmla="*/ 21 w 70"/>
                <a:gd name="T29" fmla="*/ 116 h 154"/>
                <a:gd name="T30" fmla="*/ 21 w 70"/>
                <a:gd name="T31" fmla="*/ 96 h 154"/>
                <a:gd name="T32" fmla="*/ 21 w 70"/>
                <a:gd name="T33" fmla="*/ 21 h 154"/>
                <a:gd name="T34" fmla="*/ 49 w 70"/>
                <a:gd name="T35" fmla="*/ 21 h 154"/>
                <a:gd name="T36" fmla="*/ 49 w 70"/>
                <a:gd name="T37" fmla="*/ 49 h 154"/>
                <a:gd name="T38" fmla="*/ 70 w 70"/>
                <a:gd name="T39" fmla="*/ 49 h 154"/>
                <a:gd name="T40" fmla="*/ 70 w 70"/>
                <a:gd name="T41" fmla="*/ 5 h 154"/>
                <a:gd name="T42" fmla="*/ 64 w 70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154">
                  <a:moveTo>
                    <a:pt x="6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0" y="0"/>
                    <a:pt x="0" y="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8"/>
                    <a:pt x="6" y="154"/>
                    <a:pt x="8" y="154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0"/>
                    <a:pt x="66" y="0"/>
                    <a:pt x="64" y="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19"/>
            <p:cNvSpPr>
              <a:spLocks/>
            </p:cNvSpPr>
            <p:nvPr/>
          </p:nvSpPr>
          <p:spPr bwMode="auto">
            <a:xfrm>
              <a:off x="4051" y="2397"/>
              <a:ext cx="189" cy="277"/>
            </a:xfrm>
            <a:custGeom>
              <a:avLst/>
              <a:gdLst>
                <a:gd name="T0" fmla="*/ 58 w 91"/>
                <a:gd name="T1" fmla="*/ 68 h 134"/>
                <a:gd name="T2" fmla="*/ 52 w 91"/>
                <a:gd name="T3" fmla="*/ 68 h 134"/>
                <a:gd name="T4" fmla="*/ 0 w 91"/>
                <a:gd name="T5" fmla="*/ 0 h 134"/>
                <a:gd name="T6" fmla="*/ 0 w 91"/>
                <a:gd name="T7" fmla="*/ 21 h 134"/>
                <a:gd name="T8" fmla="*/ 30 w 91"/>
                <a:gd name="T9" fmla="*/ 77 h 134"/>
                <a:gd name="T10" fmla="*/ 29 w 91"/>
                <a:gd name="T11" fmla="*/ 91 h 134"/>
                <a:gd name="T12" fmla="*/ 57 w 91"/>
                <a:gd name="T13" fmla="*/ 90 h 134"/>
                <a:gd name="T14" fmla="*/ 70 w 91"/>
                <a:gd name="T15" fmla="*/ 100 h 134"/>
                <a:gd name="T16" fmla="*/ 70 w 91"/>
                <a:gd name="T17" fmla="*/ 113 h 134"/>
                <a:gd name="T18" fmla="*/ 0 w 91"/>
                <a:gd name="T19" fmla="*/ 113 h 134"/>
                <a:gd name="T20" fmla="*/ 0 w 91"/>
                <a:gd name="T21" fmla="*/ 134 h 134"/>
                <a:gd name="T22" fmla="*/ 83 w 91"/>
                <a:gd name="T23" fmla="*/ 134 h 134"/>
                <a:gd name="T24" fmla="*/ 91 w 91"/>
                <a:gd name="T25" fmla="*/ 127 h 134"/>
                <a:gd name="T26" fmla="*/ 91 w 91"/>
                <a:gd name="T27" fmla="*/ 123 h 134"/>
                <a:gd name="T28" fmla="*/ 91 w 91"/>
                <a:gd name="T29" fmla="*/ 112 h 134"/>
                <a:gd name="T30" fmla="*/ 91 w 91"/>
                <a:gd name="T31" fmla="*/ 98 h 134"/>
                <a:gd name="T32" fmla="*/ 58 w 91"/>
                <a:gd name="T33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34">
                  <a:moveTo>
                    <a:pt x="58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48" y="26"/>
                    <a:pt x="28" y="6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1" y="28"/>
                    <a:pt x="29" y="49"/>
                    <a:pt x="30" y="77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4" y="90"/>
                    <a:pt x="70" y="92"/>
                    <a:pt x="70" y="100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91" y="128"/>
                    <a:pt x="91" y="127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81"/>
                    <a:pt x="76" y="68"/>
                    <a:pt x="58" y="68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2" name="Group 22"/>
          <p:cNvGrpSpPr>
            <a:grpSpLocks noChangeAspect="1"/>
          </p:cNvGrpSpPr>
          <p:nvPr/>
        </p:nvGrpSpPr>
        <p:grpSpPr bwMode="auto">
          <a:xfrm>
            <a:off x="6260904" y="2925296"/>
            <a:ext cx="660306" cy="560309"/>
            <a:chOff x="3796" y="1814"/>
            <a:chExt cx="416" cy="353"/>
          </a:xfrm>
        </p:grpSpPr>
        <p:sp>
          <p:nvSpPr>
            <p:cNvPr id="233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796" y="1816"/>
              <a:ext cx="41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23"/>
            <p:cNvSpPr>
              <a:spLocks/>
            </p:cNvSpPr>
            <p:nvPr/>
          </p:nvSpPr>
          <p:spPr bwMode="auto">
            <a:xfrm>
              <a:off x="3796" y="1814"/>
              <a:ext cx="414" cy="353"/>
            </a:xfrm>
            <a:custGeom>
              <a:avLst/>
              <a:gdLst>
                <a:gd name="T0" fmla="*/ 173 w 200"/>
                <a:gd name="T1" fmla="*/ 59 h 170"/>
                <a:gd name="T2" fmla="*/ 175 w 200"/>
                <a:gd name="T3" fmla="*/ 48 h 170"/>
                <a:gd name="T4" fmla="*/ 126 w 200"/>
                <a:gd name="T5" fmla="*/ 0 h 170"/>
                <a:gd name="T6" fmla="*/ 83 w 200"/>
                <a:gd name="T7" fmla="*/ 27 h 170"/>
                <a:gd name="T8" fmla="*/ 59 w 200"/>
                <a:gd name="T9" fmla="*/ 17 h 170"/>
                <a:gd name="T10" fmla="*/ 24 w 200"/>
                <a:gd name="T11" fmla="*/ 51 h 170"/>
                <a:gd name="T12" fmla="*/ 25 w 200"/>
                <a:gd name="T13" fmla="*/ 59 h 170"/>
                <a:gd name="T14" fmla="*/ 0 w 200"/>
                <a:gd name="T15" fmla="*/ 95 h 170"/>
                <a:gd name="T16" fmla="*/ 40 w 200"/>
                <a:gd name="T17" fmla="*/ 134 h 170"/>
                <a:gd name="T18" fmla="*/ 43 w 200"/>
                <a:gd name="T19" fmla="*/ 134 h 170"/>
                <a:gd name="T20" fmla="*/ 80 w 200"/>
                <a:gd name="T21" fmla="*/ 170 h 170"/>
                <a:gd name="T22" fmla="*/ 112 w 200"/>
                <a:gd name="T23" fmla="*/ 151 h 170"/>
                <a:gd name="T24" fmla="*/ 129 w 200"/>
                <a:gd name="T25" fmla="*/ 158 h 170"/>
                <a:gd name="T26" fmla="*/ 156 w 200"/>
                <a:gd name="T27" fmla="*/ 134 h 170"/>
                <a:gd name="T28" fmla="*/ 160 w 200"/>
                <a:gd name="T29" fmla="*/ 134 h 170"/>
                <a:gd name="T30" fmla="*/ 200 w 200"/>
                <a:gd name="T31" fmla="*/ 95 h 170"/>
                <a:gd name="T32" fmla="*/ 173 w 200"/>
                <a:gd name="T33" fmla="*/ 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70">
                  <a:moveTo>
                    <a:pt x="173" y="59"/>
                  </a:moveTo>
                  <a:cubicBezTo>
                    <a:pt x="174" y="55"/>
                    <a:pt x="175" y="52"/>
                    <a:pt x="175" y="48"/>
                  </a:cubicBezTo>
                  <a:cubicBezTo>
                    <a:pt x="175" y="22"/>
                    <a:pt x="153" y="0"/>
                    <a:pt x="126" y="0"/>
                  </a:cubicBezTo>
                  <a:cubicBezTo>
                    <a:pt x="108" y="0"/>
                    <a:pt x="91" y="10"/>
                    <a:pt x="83" y="27"/>
                  </a:cubicBezTo>
                  <a:cubicBezTo>
                    <a:pt x="77" y="21"/>
                    <a:pt x="68" y="17"/>
                    <a:pt x="59" y="17"/>
                  </a:cubicBezTo>
                  <a:cubicBezTo>
                    <a:pt x="40" y="17"/>
                    <a:pt x="24" y="32"/>
                    <a:pt x="24" y="51"/>
                  </a:cubicBezTo>
                  <a:cubicBezTo>
                    <a:pt x="24" y="54"/>
                    <a:pt x="24" y="57"/>
                    <a:pt x="25" y="59"/>
                  </a:cubicBezTo>
                  <a:cubicBezTo>
                    <a:pt x="9" y="66"/>
                    <a:pt x="0" y="79"/>
                    <a:pt x="0" y="95"/>
                  </a:cubicBezTo>
                  <a:cubicBezTo>
                    <a:pt x="0" y="117"/>
                    <a:pt x="18" y="134"/>
                    <a:pt x="40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54"/>
                    <a:pt x="60" y="170"/>
                    <a:pt x="80" y="170"/>
                  </a:cubicBezTo>
                  <a:cubicBezTo>
                    <a:pt x="93" y="170"/>
                    <a:pt x="105" y="162"/>
                    <a:pt x="112" y="151"/>
                  </a:cubicBezTo>
                  <a:cubicBezTo>
                    <a:pt x="117" y="155"/>
                    <a:pt x="123" y="158"/>
                    <a:pt x="129" y="158"/>
                  </a:cubicBezTo>
                  <a:cubicBezTo>
                    <a:pt x="143" y="158"/>
                    <a:pt x="154" y="147"/>
                    <a:pt x="156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82" y="134"/>
                    <a:pt x="200" y="117"/>
                    <a:pt x="200" y="95"/>
                  </a:cubicBezTo>
                  <a:cubicBezTo>
                    <a:pt x="200" y="78"/>
                    <a:pt x="190" y="64"/>
                    <a:pt x="173" y="59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24"/>
            <p:cNvSpPr>
              <a:spLocks noEditPoints="1"/>
            </p:cNvSpPr>
            <p:nvPr/>
          </p:nvSpPr>
          <p:spPr bwMode="auto">
            <a:xfrm>
              <a:off x="3995" y="1872"/>
              <a:ext cx="134" cy="135"/>
            </a:xfrm>
            <a:custGeom>
              <a:avLst/>
              <a:gdLst>
                <a:gd name="T0" fmla="*/ 62 w 65"/>
                <a:gd name="T1" fmla="*/ 49 h 65"/>
                <a:gd name="T2" fmla="*/ 65 w 65"/>
                <a:gd name="T3" fmla="*/ 42 h 65"/>
                <a:gd name="T4" fmla="*/ 64 w 65"/>
                <a:gd name="T5" fmla="*/ 41 h 65"/>
                <a:gd name="T6" fmla="*/ 57 w 65"/>
                <a:gd name="T7" fmla="*/ 35 h 65"/>
                <a:gd name="T8" fmla="*/ 57 w 65"/>
                <a:gd name="T9" fmla="*/ 30 h 65"/>
                <a:gd name="T10" fmla="*/ 65 w 65"/>
                <a:gd name="T11" fmla="*/ 23 h 65"/>
                <a:gd name="T12" fmla="*/ 62 w 65"/>
                <a:gd name="T13" fmla="*/ 16 h 65"/>
                <a:gd name="T14" fmla="*/ 61 w 65"/>
                <a:gd name="T15" fmla="*/ 16 h 65"/>
                <a:gd name="T16" fmla="*/ 52 w 65"/>
                <a:gd name="T17" fmla="*/ 17 h 65"/>
                <a:gd name="T18" fmla="*/ 48 w 65"/>
                <a:gd name="T19" fmla="*/ 13 h 65"/>
                <a:gd name="T20" fmla="*/ 49 w 65"/>
                <a:gd name="T21" fmla="*/ 3 h 65"/>
                <a:gd name="T22" fmla="*/ 42 w 65"/>
                <a:gd name="T23" fmla="*/ 0 h 65"/>
                <a:gd name="T24" fmla="*/ 41 w 65"/>
                <a:gd name="T25" fmla="*/ 1 h 65"/>
                <a:gd name="T26" fmla="*/ 36 w 65"/>
                <a:gd name="T27" fmla="*/ 8 h 65"/>
                <a:gd name="T28" fmla="*/ 30 w 65"/>
                <a:gd name="T29" fmla="*/ 8 h 65"/>
                <a:gd name="T30" fmla="*/ 23 w 65"/>
                <a:gd name="T31" fmla="*/ 0 h 65"/>
                <a:gd name="T32" fmla="*/ 16 w 65"/>
                <a:gd name="T33" fmla="*/ 3 h 65"/>
                <a:gd name="T34" fmla="*/ 16 w 65"/>
                <a:gd name="T35" fmla="*/ 4 h 65"/>
                <a:gd name="T36" fmla="*/ 17 w 65"/>
                <a:gd name="T37" fmla="*/ 13 h 65"/>
                <a:gd name="T38" fmla="*/ 13 w 65"/>
                <a:gd name="T39" fmla="*/ 17 h 65"/>
                <a:gd name="T40" fmla="*/ 3 w 65"/>
                <a:gd name="T41" fmla="*/ 16 h 65"/>
                <a:gd name="T42" fmla="*/ 0 w 65"/>
                <a:gd name="T43" fmla="*/ 23 h 65"/>
                <a:gd name="T44" fmla="*/ 1 w 65"/>
                <a:gd name="T45" fmla="*/ 24 h 65"/>
                <a:gd name="T46" fmla="*/ 8 w 65"/>
                <a:gd name="T47" fmla="*/ 30 h 65"/>
                <a:gd name="T48" fmla="*/ 8 w 65"/>
                <a:gd name="T49" fmla="*/ 35 h 65"/>
                <a:gd name="T50" fmla="*/ 0 w 65"/>
                <a:gd name="T51" fmla="*/ 42 h 65"/>
                <a:gd name="T52" fmla="*/ 3 w 65"/>
                <a:gd name="T53" fmla="*/ 49 h 65"/>
                <a:gd name="T54" fmla="*/ 4 w 65"/>
                <a:gd name="T55" fmla="*/ 49 h 65"/>
                <a:gd name="T56" fmla="*/ 13 w 65"/>
                <a:gd name="T57" fmla="*/ 48 h 65"/>
                <a:gd name="T58" fmla="*/ 17 w 65"/>
                <a:gd name="T59" fmla="*/ 52 h 65"/>
                <a:gd name="T60" fmla="*/ 16 w 65"/>
                <a:gd name="T61" fmla="*/ 62 h 65"/>
                <a:gd name="T62" fmla="*/ 23 w 65"/>
                <a:gd name="T63" fmla="*/ 65 h 65"/>
                <a:gd name="T64" fmla="*/ 24 w 65"/>
                <a:gd name="T65" fmla="*/ 64 h 65"/>
                <a:gd name="T66" fmla="*/ 30 w 65"/>
                <a:gd name="T67" fmla="*/ 57 h 65"/>
                <a:gd name="T68" fmla="*/ 35 w 65"/>
                <a:gd name="T69" fmla="*/ 57 h 65"/>
                <a:gd name="T70" fmla="*/ 42 w 65"/>
                <a:gd name="T71" fmla="*/ 65 h 65"/>
                <a:gd name="T72" fmla="*/ 49 w 65"/>
                <a:gd name="T73" fmla="*/ 62 h 65"/>
                <a:gd name="T74" fmla="*/ 49 w 65"/>
                <a:gd name="T75" fmla="*/ 61 h 65"/>
                <a:gd name="T76" fmla="*/ 48 w 65"/>
                <a:gd name="T77" fmla="*/ 52 h 65"/>
                <a:gd name="T78" fmla="*/ 52 w 65"/>
                <a:gd name="T79" fmla="*/ 48 h 65"/>
                <a:gd name="T80" fmla="*/ 62 w 65"/>
                <a:gd name="T81" fmla="*/ 49 h 65"/>
                <a:gd name="T82" fmla="*/ 27 w 65"/>
                <a:gd name="T83" fmla="*/ 47 h 65"/>
                <a:gd name="T84" fmla="*/ 18 w 65"/>
                <a:gd name="T85" fmla="*/ 26 h 65"/>
                <a:gd name="T86" fmla="*/ 39 w 65"/>
                <a:gd name="T87" fmla="*/ 18 h 65"/>
                <a:gd name="T88" fmla="*/ 47 w 65"/>
                <a:gd name="T89" fmla="*/ 39 h 65"/>
                <a:gd name="T90" fmla="*/ 27 w 65"/>
                <a:gd name="T91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62" y="49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62" y="49"/>
                  </a:lnTo>
                  <a:close/>
                  <a:moveTo>
                    <a:pt x="27" y="47"/>
                  </a:moveTo>
                  <a:cubicBezTo>
                    <a:pt x="19" y="43"/>
                    <a:pt x="15" y="34"/>
                    <a:pt x="18" y="26"/>
                  </a:cubicBezTo>
                  <a:cubicBezTo>
                    <a:pt x="22" y="19"/>
                    <a:pt x="31" y="15"/>
                    <a:pt x="39" y="18"/>
                  </a:cubicBezTo>
                  <a:cubicBezTo>
                    <a:pt x="46" y="22"/>
                    <a:pt x="50" y="31"/>
                    <a:pt x="47" y="39"/>
                  </a:cubicBezTo>
                  <a:cubicBezTo>
                    <a:pt x="43" y="46"/>
                    <a:pt x="34" y="50"/>
                    <a:pt x="27" y="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5"/>
            <p:cNvSpPr>
              <a:spLocks noEditPoints="1"/>
            </p:cNvSpPr>
            <p:nvPr/>
          </p:nvSpPr>
          <p:spPr bwMode="auto">
            <a:xfrm>
              <a:off x="3893" y="1970"/>
              <a:ext cx="137" cy="137"/>
            </a:xfrm>
            <a:custGeom>
              <a:avLst/>
              <a:gdLst>
                <a:gd name="T0" fmla="*/ 66 w 66"/>
                <a:gd name="T1" fmla="*/ 37 h 66"/>
                <a:gd name="T2" fmla="*/ 66 w 66"/>
                <a:gd name="T3" fmla="*/ 29 h 66"/>
                <a:gd name="T4" fmla="*/ 65 w 66"/>
                <a:gd name="T5" fmla="*/ 29 h 66"/>
                <a:gd name="T6" fmla="*/ 57 w 66"/>
                <a:gd name="T7" fmla="*/ 26 h 66"/>
                <a:gd name="T8" fmla="*/ 55 w 66"/>
                <a:gd name="T9" fmla="*/ 21 h 66"/>
                <a:gd name="T10" fmla="*/ 59 w 66"/>
                <a:gd name="T11" fmla="*/ 12 h 66"/>
                <a:gd name="T12" fmla="*/ 54 w 66"/>
                <a:gd name="T13" fmla="*/ 7 h 66"/>
                <a:gd name="T14" fmla="*/ 53 w 66"/>
                <a:gd name="T15" fmla="*/ 7 h 66"/>
                <a:gd name="T16" fmla="*/ 45 w 66"/>
                <a:gd name="T17" fmla="*/ 11 h 66"/>
                <a:gd name="T18" fmla="*/ 40 w 66"/>
                <a:gd name="T19" fmla="*/ 9 h 66"/>
                <a:gd name="T20" fmla="*/ 37 w 66"/>
                <a:gd name="T21" fmla="*/ 0 h 66"/>
                <a:gd name="T22" fmla="*/ 29 w 66"/>
                <a:gd name="T23" fmla="*/ 0 h 66"/>
                <a:gd name="T24" fmla="*/ 29 w 66"/>
                <a:gd name="T25" fmla="*/ 1 h 66"/>
                <a:gd name="T26" fmla="*/ 26 w 66"/>
                <a:gd name="T27" fmla="*/ 9 h 66"/>
                <a:gd name="T28" fmla="*/ 21 w 66"/>
                <a:gd name="T29" fmla="*/ 11 h 66"/>
                <a:gd name="T30" fmla="*/ 12 w 66"/>
                <a:gd name="T31" fmla="*/ 7 h 66"/>
                <a:gd name="T32" fmla="*/ 7 w 66"/>
                <a:gd name="T33" fmla="*/ 12 h 66"/>
                <a:gd name="T34" fmla="*/ 7 w 66"/>
                <a:gd name="T35" fmla="*/ 13 h 66"/>
                <a:gd name="T36" fmla="*/ 11 w 66"/>
                <a:gd name="T37" fmla="*/ 21 h 66"/>
                <a:gd name="T38" fmla="*/ 9 w 66"/>
                <a:gd name="T39" fmla="*/ 26 h 66"/>
                <a:gd name="T40" fmla="*/ 0 w 66"/>
                <a:gd name="T41" fmla="*/ 29 h 66"/>
                <a:gd name="T42" fmla="*/ 0 w 66"/>
                <a:gd name="T43" fmla="*/ 37 h 66"/>
                <a:gd name="T44" fmla="*/ 1 w 66"/>
                <a:gd name="T45" fmla="*/ 37 h 66"/>
                <a:gd name="T46" fmla="*/ 9 w 66"/>
                <a:gd name="T47" fmla="*/ 40 h 66"/>
                <a:gd name="T48" fmla="*/ 11 w 66"/>
                <a:gd name="T49" fmla="*/ 45 h 66"/>
                <a:gd name="T50" fmla="*/ 7 w 66"/>
                <a:gd name="T51" fmla="*/ 54 h 66"/>
                <a:gd name="T52" fmla="*/ 12 w 66"/>
                <a:gd name="T53" fmla="*/ 59 h 66"/>
                <a:gd name="T54" fmla="*/ 13 w 66"/>
                <a:gd name="T55" fmla="*/ 59 h 66"/>
                <a:gd name="T56" fmla="*/ 21 w 66"/>
                <a:gd name="T57" fmla="*/ 55 h 66"/>
                <a:gd name="T58" fmla="*/ 26 w 66"/>
                <a:gd name="T59" fmla="*/ 57 h 66"/>
                <a:gd name="T60" fmla="*/ 30 w 66"/>
                <a:gd name="T61" fmla="*/ 66 h 66"/>
                <a:gd name="T62" fmla="*/ 37 w 66"/>
                <a:gd name="T63" fmla="*/ 66 h 66"/>
                <a:gd name="T64" fmla="*/ 37 w 66"/>
                <a:gd name="T65" fmla="*/ 65 h 66"/>
                <a:gd name="T66" fmla="*/ 40 w 66"/>
                <a:gd name="T67" fmla="*/ 57 h 66"/>
                <a:gd name="T68" fmla="*/ 45 w 66"/>
                <a:gd name="T69" fmla="*/ 55 h 66"/>
                <a:gd name="T70" fmla="*/ 54 w 66"/>
                <a:gd name="T71" fmla="*/ 59 h 66"/>
                <a:gd name="T72" fmla="*/ 59 w 66"/>
                <a:gd name="T73" fmla="*/ 54 h 66"/>
                <a:gd name="T74" fmla="*/ 59 w 66"/>
                <a:gd name="T75" fmla="*/ 53 h 66"/>
                <a:gd name="T76" fmla="*/ 55 w 66"/>
                <a:gd name="T77" fmla="*/ 45 h 66"/>
                <a:gd name="T78" fmla="*/ 57 w 66"/>
                <a:gd name="T79" fmla="*/ 40 h 66"/>
                <a:gd name="T80" fmla="*/ 66 w 66"/>
                <a:gd name="T81" fmla="*/ 37 h 66"/>
                <a:gd name="T82" fmla="*/ 33 w 66"/>
                <a:gd name="T83" fmla="*/ 49 h 66"/>
                <a:gd name="T84" fmla="*/ 18 w 66"/>
                <a:gd name="T85" fmla="*/ 33 h 66"/>
                <a:gd name="T86" fmla="*/ 33 w 66"/>
                <a:gd name="T87" fmla="*/ 18 h 66"/>
                <a:gd name="T88" fmla="*/ 49 w 66"/>
                <a:gd name="T89" fmla="*/ 33 h 66"/>
                <a:gd name="T90" fmla="*/ 33 w 66"/>
                <a:gd name="T91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66">
                  <a:moveTo>
                    <a:pt x="66" y="3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7" y="40"/>
                    <a:pt x="57" y="40"/>
                    <a:pt x="57" y="40"/>
                  </a:cubicBezTo>
                  <a:lnTo>
                    <a:pt x="66" y="37"/>
                  </a:lnTo>
                  <a:close/>
                  <a:moveTo>
                    <a:pt x="33" y="49"/>
                  </a:moveTo>
                  <a:cubicBezTo>
                    <a:pt x="25" y="49"/>
                    <a:pt x="18" y="42"/>
                    <a:pt x="18" y="33"/>
                  </a:cubicBezTo>
                  <a:cubicBezTo>
                    <a:pt x="18" y="25"/>
                    <a:pt x="25" y="18"/>
                    <a:pt x="33" y="18"/>
                  </a:cubicBezTo>
                  <a:cubicBezTo>
                    <a:pt x="42" y="18"/>
                    <a:pt x="49" y="25"/>
                    <a:pt x="49" y="33"/>
                  </a:cubicBezTo>
                  <a:cubicBezTo>
                    <a:pt x="49" y="42"/>
                    <a:pt x="42" y="49"/>
                    <a:pt x="33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37" name="Straight Connector 236"/>
          <p:cNvCxnSpPr/>
          <p:nvPr/>
        </p:nvCxnSpPr>
        <p:spPr>
          <a:xfrm>
            <a:off x="75480" y="4547639"/>
            <a:ext cx="12285515" cy="0"/>
          </a:xfrm>
          <a:prstGeom prst="line">
            <a:avLst/>
          </a:prstGeom>
          <a:ln>
            <a:solidFill>
              <a:srgbClr val="00205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3259522" y="2725736"/>
            <a:ext cx="3062844" cy="19852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 marL="0" marR="0" lvl="0" indent="0" defTabSz="9132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Read access, scheduled refresh, live connection</a:t>
            </a:r>
          </a:p>
        </p:txBody>
      </p:sp>
      <p:cxnSp>
        <p:nvCxnSpPr>
          <p:cNvPr id="248" name="Straight Arrow Connector 247"/>
          <p:cNvCxnSpPr>
            <a:stCxn id="166" idx="2"/>
          </p:cNvCxnSpPr>
          <p:nvPr/>
        </p:nvCxnSpPr>
        <p:spPr>
          <a:xfrm flipH="1">
            <a:off x="6595767" y="2292831"/>
            <a:ext cx="1" cy="635358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6593274" y="5586476"/>
            <a:ext cx="0" cy="359255"/>
          </a:xfrm>
          <a:prstGeom prst="straightConnector1">
            <a:avLst/>
          </a:prstGeom>
          <a:ln w="127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883" y="1654424"/>
            <a:ext cx="12434711" cy="5339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04021" y="5993891"/>
            <a:ext cx="8974405" cy="843164"/>
          </a:xfrm>
          <a:prstGeom prst="rect">
            <a:avLst/>
          </a:prstGeom>
          <a:solidFill>
            <a:srgbClr val="0078D7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17" y="5963924"/>
            <a:ext cx="12434076" cy="103010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3" y="6153901"/>
            <a:ext cx="2103138" cy="840128"/>
          </a:xfrm>
          <a:prstGeom prst="rect">
            <a:avLst/>
          </a:prstGeom>
          <a:noFill/>
        </p:spPr>
        <p:txBody>
          <a:bodyPr wrap="square" lIns="182854" tIns="91427" rIns="91427" bIns="182854" rtlCol="0" anchor="t">
            <a:no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On-premises data sources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0292" y="144940"/>
            <a:ext cx="12341407" cy="726235"/>
          </a:xfrm>
          <a:prstGeom prst="rect">
            <a:avLst/>
          </a:prstGeom>
        </p:spPr>
        <p:txBody>
          <a:bodyPr vert="horz" wrap="square" lIns="146283" tIns="91427" rIns="146283" bIns="91427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On-premises data gateway </a:t>
            </a:r>
            <a:br>
              <a:rPr kumimoji="0" lang="en-US" sz="4399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</a:br>
            <a:r>
              <a:rPr kumimoji="0" lang="en-US" sz="3199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One gateway for multiple cloud services and experiences</a:t>
            </a:r>
            <a:endParaRPr kumimoji="0" lang="en-US" sz="4399" b="0" i="0" u="none" strike="noStrike" kern="1200" cap="none" spc="-102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16244" y="6095478"/>
            <a:ext cx="8749960" cy="639989"/>
            <a:chOff x="2028838" y="6081500"/>
            <a:chExt cx="8751201" cy="640080"/>
          </a:xfrm>
        </p:grpSpPr>
        <p:sp>
          <p:nvSpPr>
            <p:cNvPr id="29" name="TextBox 28"/>
            <p:cNvSpPr txBox="1"/>
            <p:nvPr/>
          </p:nvSpPr>
          <p:spPr>
            <a:xfrm>
              <a:off x="2028838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0892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4865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76919" y="6081500"/>
              <a:ext cx="2103120" cy="64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8D7"/>
              </a:solidFill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201579" y="6247652"/>
              <a:ext cx="1578460" cy="31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Files, SharePoint</a:t>
              </a:r>
            </a:p>
          </p:txBody>
        </p:sp>
        <p:sp>
          <p:nvSpPr>
            <p:cNvPr id="169" name="Freeform 168"/>
            <p:cNvSpPr>
              <a:spLocks noChangeAspect="1"/>
            </p:cNvSpPr>
            <p:nvPr/>
          </p:nvSpPr>
          <p:spPr bwMode="auto">
            <a:xfrm>
              <a:off x="4333995" y="6174773"/>
              <a:ext cx="415358" cy="453534"/>
            </a:xfrm>
            <a:custGeom>
              <a:avLst/>
              <a:gdLst>
                <a:gd name="connsiteX0" fmla="*/ 125323 w 1014215"/>
                <a:gd name="connsiteY0" fmla="*/ 329467 h 1107432"/>
                <a:gd name="connsiteX1" fmla="*/ 476077 w 1014215"/>
                <a:gd name="connsiteY1" fmla="*/ 532127 h 1107432"/>
                <a:gd name="connsiteX2" fmla="*/ 474864 w 1014215"/>
                <a:gd name="connsiteY2" fmla="*/ 1098952 h 1107432"/>
                <a:gd name="connsiteX3" fmla="*/ 459087 w 1014215"/>
                <a:gd name="connsiteY3" fmla="*/ 1107432 h 1107432"/>
                <a:gd name="connsiteX4" fmla="*/ 108333 w 1014215"/>
                <a:gd name="connsiteY4" fmla="*/ 904772 h 1107432"/>
                <a:gd name="connsiteX5" fmla="*/ 109547 w 1014215"/>
                <a:gd name="connsiteY5" fmla="*/ 339192 h 1107432"/>
                <a:gd name="connsiteX6" fmla="*/ 998983 w 1014215"/>
                <a:gd name="connsiteY6" fmla="*/ 245825 h 1107432"/>
                <a:gd name="connsiteX7" fmla="*/ 1014215 w 1014215"/>
                <a:gd name="connsiteY7" fmla="*/ 255248 h 1107432"/>
                <a:gd name="connsiteX8" fmla="*/ 1014083 w 1014215"/>
                <a:gd name="connsiteY8" fmla="*/ 660340 h 1107432"/>
                <a:gd name="connsiteX9" fmla="*/ 523669 w 1014215"/>
                <a:gd name="connsiteY9" fmla="*/ 942080 h 1107432"/>
                <a:gd name="connsiteX10" fmla="*/ 507360 w 1014215"/>
                <a:gd name="connsiteY10" fmla="*/ 933279 h 1107432"/>
                <a:gd name="connsiteX11" fmla="*/ 507491 w 1014215"/>
                <a:gd name="connsiteY11" fmla="*/ 528187 h 1107432"/>
                <a:gd name="connsiteX12" fmla="*/ 998983 w 1014215"/>
                <a:gd name="connsiteY12" fmla="*/ 245825 h 1107432"/>
                <a:gd name="connsiteX13" fmla="*/ 351430 w 1014215"/>
                <a:gd name="connsiteY13" fmla="*/ 0 h 1107432"/>
                <a:gd name="connsiteX14" fmla="*/ 840630 w 1014215"/>
                <a:gd name="connsiteY14" fmla="*/ 283841 h 1107432"/>
                <a:gd name="connsiteX15" fmla="*/ 841164 w 1014215"/>
                <a:gd name="connsiteY15" fmla="*/ 302366 h 1107432"/>
                <a:gd name="connsiteX16" fmla="*/ 490278 w 1014215"/>
                <a:gd name="connsiteY16" fmla="*/ 504799 h 1107432"/>
                <a:gd name="connsiteX17" fmla="*/ 0 w 1014215"/>
                <a:gd name="connsiteY17" fmla="*/ 220335 h 1107432"/>
                <a:gd name="connsiteX18" fmla="*/ 544 w 1014215"/>
                <a:gd name="connsiteY18" fmla="*/ 202432 h 1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4215" h="1107432">
                  <a:moveTo>
                    <a:pt x="125323" y="329467"/>
                  </a:moveTo>
                  <a:lnTo>
                    <a:pt x="476077" y="532127"/>
                  </a:lnTo>
                  <a:cubicBezTo>
                    <a:pt x="475673" y="721095"/>
                    <a:pt x="475268" y="909985"/>
                    <a:pt x="474864" y="1098952"/>
                  </a:cubicBezTo>
                  <a:lnTo>
                    <a:pt x="459087" y="1107432"/>
                  </a:lnTo>
                  <a:lnTo>
                    <a:pt x="108333" y="904772"/>
                  </a:lnTo>
                  <a:cubicBezTo>
                    <a:pt x="111974" y="899716"/>
                    <a:pt x="106715" y="435037"/>
                    <a:pt x="109547" y="339192"/>
                  </a:cubicBezTo>
                  <a:close/>
                  <a:moveTo>
                    <a:pt x="998983" y="245825"/>
                  </a:moveTo>
                  <a:lnTo>
                    <a:pt x="1014215" y="255248"/>
                  </a:lnTo>
                  <a:lnTo>
                    <a:pt x="1014083" y="660340"/>
                  </a:lnTo>
                  <a:cubicBezTo>
                    <a:pt x="1007884" y="659716"/>
                    <a:pt x="608090" y="896609"/>
                    <a:pt x="523669" y="942080"/>
                  </a:cubicBezTo>
                  <a:lnTo>
                    <a:pt x="507360" y="933279"/>
                  </a:lnTo>
                  <a:lnTo>
                    <a:pt x="507491" y="528187"/>
                  </a:lnTo>
                  <a:cubicBezTo>
                    <a:pt x="671344" y="434054"/>
                    <a:pt x="835130" y="339959"/>
                    <a:pt x="998983" y="245825"/>
                  </a:cubicBezTo>
                  <a:close/>
                  <a:moveTo>
                    <a:pt x="351430" y="0"/>
                  </a:moveTo>
                  <a:cubicBezTo>
                    <a:pt x="353989" y="5681"/>
                    <a:pt x="759042" y="233466"/>
                    <a:pt x="840630" y="283841"/>
                  </a:cubicBezTo>
                  <a:lnTo>
                    <a:pt x="841164" y="302366"/>
                  </a:lnTo>
                  <a:lnTo>
                    <a:pt x="490278" y="504799"/>
                  </a:lnTo>
                  <a:cubicBezTo>
                    <a:pt x="326830" y="409965"/>
                    <a:pt x="163449" y="315169"/>
                    <a:pt x="0" y="220335"/>
                  </a:cubicBezTo>
                  <a:lnTo>
                    <a:pt x="544" y="20243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</p:spPr>
          <p:txBody>
            <a:bodyPr vert="horz" wrap="square" lIns="89629" tIns="44815" rIns="89629" bIns="44815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333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31733" y="6247652"/>
              <a:ext cx="1400768" cy="31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SQL Server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11043" y="6139930"/>
              <a:ext cx="1510603" cy="53345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SQL Server</a:t>
              </a:r>
              <a:b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Analysis Services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934886" y="6139930"/>
              <a:ext cx="1400768" cy="53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Other </a:t>
              </a:r>
              <a:b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data sources</a:t>
              </a:r>
            </a:p>
          </p:txBody>
        </p:sp>
        <p:grpSp>
          <p:nvGrpSpPr>
            <p:cNvPr id="173" name="Group 30"/>
            <p:cNvGrpSpPr>
              <a:grpSpLocks noChangeAspect="1"/>
            </p:cNvGrpSpPr>
            <p:nvPr/>
          </p:nvGrpSpPr>
          <p:grpSpPr bwMode="auto">
            <a:xfrm>
              <a:off x="2141199" y="6173761"/>
              <a:ext cx="346449" cy="455558"/>
              <a:chOff x="2455" y="3797"/>
              <a:chExt cx="308" cy="405"/>
            </a:xfrm>
          </p:grpSpPr>
          <p:sp>
            <p:nvSpPr>
              <p:cNvPr id="174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2457" y="3797"/>
                <a:ext cx="306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auto">
              <a:xfrm>
                <a:off x="2455" y="3852"/>
                <a:ext cx="153" cy="350"/>
              </a:xfrm>
              <a:custGeom>
                <a:avLst/>
                <a:gdLst>
                  <a:gd name="T0" fmla="*/ 0 w 75"/>
                  <a:gd name="T1" fmla="*/ 0 h 172"/>
                  <a:gd name="T2" fmla="*/ 0 w 75"/>
                  <a:gd name="T3" fmla="*/ 145 h 172"/>
                  <a:gd name="T4" fmla="*/ 75 w 75"/>
                  <a:gd name="T5" fmla="*/ 172 h 172"/>
                  <a:gd name="T6" fmla="*/ 75 w 75"/>
                  <a:gd name="T7" fmla="*/ 0 h 172"/>
                  <a:gd name="T8" fmla="*/ 0 w 75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2">
                    <a:moveTo>
                      <a:pt x="0" y="0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0"/>
                      <a:pt x="34" y="172"/>
                      <a:pt x="75" y="17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0 w 76"/>
                  <a:gd name="T1" fmla="*/ 172 h 172"/>
                  <a:gd name="T2" fmla="*/ 1 w 76"/>
                  <a:gd name="T3" fmla="*/ 172 h 172"/>
                  <a:gd name="T4" fmla="*/ 76 w 76"/>
                  <a:gd name="T5" fmla="*/ 145 h 172"/>
                  <a:gd name="T6" fmla="*/ 76 w 76"/>
                  <a:gd name="T7" fmla="*/ 0 h 172"/>
                  <a:gd name="T8" fmla="*/ 0 w 76"/>
                  <a:gd name="T9" fmla="*/ 0 h 172"/>
                  <a:gd name="T10" fmla="*/ 0 w 76"/>
                  <a:gd name="T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0" y="172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76 w 76"/>
                  <a:gd name="T1" fmla="*/ 0 h 172"/>
                  <a:gd name="T2" fmla="*/ 0 w 76"/>
                  <a:gd name="T3" fmla="*/ 0 h 172"/>
                  <a:gd name="T4" fmla="*/ 0 w 76"/>
                  <a:gd name="T5" fmla="*/ 172 h 172"/>
                  <a:gd name="T6" fmla="*/ 1 w 76"/>
                  <a:gd name="T7" fmla="*/ 172 h 172"/>
                  <a:gd name="T8" fmla="*/ 76 w 76"/>
                  <a:gd name="T9" fmla="*/ 145 h 172"/>
                  <a:gd name="T10" fmla="*/ 76 w 76"/>
                  <a:gd name="T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Oval 34"/>
              <p:cNvSpPr>
                <a:spLocks noChangeArrowheads="1"/>
              </p:cNvSpPr>
              <p:nvPr/>
            </p:nvSpPr>
            <p:spPr bwMode="auto">
              <a:xfrm>
                <a:off x="2455" y="3797"/>
                <a:ext cx="306" cy="110"/>
              </a:xfrm>
              <a:prstGeom prst="ellipse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Oval 35"/>
              <p:cNvSpPr>
                <a:spLocks noChangeArrowheads="1"/>
              </p:cNvSpPr>
              <p:nvPr/>
            </p:nvSpPr>
            <p:spPr bwMode="auto">
              <a:xfrm>
                <a:off x="2486" y="3813"/>
                <a:ext cx="244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36"/>
              <p:cNvSpPr>
                <a:spLocks/>
              </p:cNvSpPr>
              <p:nvPr/>
            </p:nvSpPr>
            <p:spPr bwMode="auto">
              <a:xfrm>
                <a:off x="2486" y="3813"/>
                <a:ext cx="244" cy="59"/>
              </a:xfrm>
              <a:custGeom>
                <a:avLst/>
                <a:gdLst>
                  <a:gd name="T0" fmla="*/ 107 w 120"/>
                  <a:gd name="T1" fmla="*/ 29 h 29"/>
                  <a:gd name="T2" fmla="*/ 120 w 120"/>
                  <a:gd name="T3" fmla="*/ 18 h 29"/>
                  <a:gd name="T4" fmla="*/ 60 w 120"/>
                  <a:gd name="T5" fmla="*/ 0 h 29"/>
                  <a:gd name="T6" fmla="*/ 0 w 120"/>
                  <a:gd name="T7" fmla="*/ 18 h 29"/>
                  <a:gd name="T8" fmla="*/ 13 w 120"/>
                  <a:gd name="T9" fmla="*/ 29 h 29"/>
                  <a:gd name="T10" fmla="*/ 60 w 120"/>
                  <a:gd name="T11" fmla="*/ 22 h 29"/>
                  <a:gd name="T12" fmla="*/ 107 w 12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29">
                    <a:moveTo>
                      <a:pt x="107" y="29"/>
                    </a:moveTo>
                    <a:cubicBezTo>
                      <a:pt x="115" y="26"/>
                      <a:pt x="120" y="22"/>
                      <a:pt x="120" y="18"/>
                    </a:cubicBezTo>
                    <a:cubicBezTo>
                      <a:pt x="120" y="8"/>
                      <a:pt x="93" y="0"/>
                      <a:pt x="60" y="0"/>
                    </a:cubicBezTo>
                    <a:cubicBezTo>
                      <a:pt x="27" y="0"/>
                      <a:pt x="0" y="8"/>
                      <a:pt x="0" y="18"/>
                    </a:cubicBezTo>
                    <a:cubicBezTo>
                      <a:pt x="0" y="22"/>
                      <a:pt x="5" y="26"/>
                      <a:pt x="13" y="29"/>
                    </a:cubicBezTo>
                    <a:cubicBezTo>
                      <a:pt x="24" y="24"/>
                      <a:pt x="41" y="22"/>
                      <a:pt x="60" y="22"/>
                    </a:cubicBezTo>
                    <a:cubicBezTo>
                      <a:pt x="79" y="22"/>
                      <a:pt x="96" y="24"/>
                      <a:pt x="107" y="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auto">
              <a:xfrm>
                <a:off x="2496" y="3986"/>
                <a:ext cx="63" cy="100"/>
              </a:xfrm>
              <a:custGeom>
                <a:avLst/>
                <a:gdLst>
                  <a:gd name="T0" fmla="*/ 31 w 31"/>
                  <a:gd name="T1" fmla="*/ 34 h 49"/>
                  <a:gd name="T2" fmla="*/ 26 w 31"/>
                  <a:gd name="T3" fmla="*/ 45 h 49"/>
                  <a:gd name="T4" fmla="*/ 13 w 31"/>
                  <a:gd name="T5" fmla="*/ 49 h 49"/>
                  <a:gd name="T6" fmla="*/ 1 w 31"/>
                  <a:gd name="T7" fmla="*/ 46 h 49"/>
                  <a:gd name="T8" fmla="*/ 1 w 31"/>
                  <a:gd name="T9" fmla="*/ 35 h 49"/>
                  <a:gd name="T10" fmla="*/ 13 w 31"/>
                  <a:gd name="T11" fmla="*/ 40 h 49"/>
                  <a:gd name="T12" fmla="*/ 18 w 31"/>
                  <a:gd name="T13" fmla="*/ 39 h 49"/>
                  <a:gd name="T14" fmla="*/ 20 w 31"/>
                  <a:gd name="T15" fmla="*/ 35 h 49"/>
                  <a:gd name="T16" fmla="*/ 18 w 31"/>
                  <a:gd name="T17" fmla="*/ 32 h 49"/>
                  <a:gd name="T18" fmla="*/ 11 w 31"/>
                  <a:gd name="T19" fmla="*/ 28 h 49"/>
                  <a:gd name="T20" fmla="*/ 0 w 31"/>
                  <a:gd name="T21" fmla="*/ 14 h 49"/>
                  <a:gd name="T22" fmla="*/ 5 w 31"/>
                  <a:gd name="T23" fmla="*/ 3 h 49"/>
                  <a:gd name="T24" fmla="*/ 18 w 31"/>
                  <a:gd name="T25" fmla="*/ 0 h 49"/>
                  <a:gd name="T26" fmla="*/ 29 w 31"/>
                  <a:gd name="T27" fmla="*/ 1 h 49"/>
                  <a:gd name="T28" fmla="*/ 29 w 31"/>
                  <a:gd name="T29" fmla="*/ 11 h 49"/>
                  <a:gd name="T30" fmla="*/ 18 w 31"/>
                  <a:gd name="T31" fmla="*/ 8 h 49"/>
                  <a:gd name="T32" fmla="*/ 13 w 31"/>
                  <a:gd name="T33" fmla="*/ 9 h 49"/>
                  <a:gd name="T34" fmla="*/ 12 w 31"/>
                  <a:gd name="T35" fmla="*/ 13 h 49"/>
                  <a:gd name="T36" fmla="*/ 13 w 31"/>
                  <a:gd name="T37" fmla="*/ 16 h 49"/>
                  <a:gd name="T38" fmla="*/ 19 w 31"/>
                  <a:gd name="T39" fmla="*/ 20 h 49"/>
                  <a:gd name="T40" fmla="*/ 28 w 31"/>
                  <a:gd name="T41" fmla="*/ 26 h 49"/>
                  <a:gd name="T42" fmla="*/ 31 w 31"/>
                  <a:gd name="T43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49">
                    <a:moveTo>
                      <a:pt x="31" y="34"/>
                    </a:moveTo>
                    <a:cubicBezTo>
                      <a:pt x="31" y="39"/>
                      <a:pt x="30" y="42"/>
                      <a:pt x="26" y="45"/>
                    </a:cubicBezTo>
                    <a:cubicBezTo>
                      <a:pt x="23" y="47"/>
                      <a:pt x="19" y="49"/>
                      <a:pt x="13" y="49"/>
                    </a:cubicBezTo>
                    <a:cubicBezTo>
                      <a:pt x="8" y="49"/>
                      <a:pt x="4" y="48"/>
                      <a:pt x="1" y="4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9"/>
                      <a:pt x="9" y="40"/>
                      <a:pt x="13" y="40"/>
                    </a:cubicBezTo>
                    <a:cubicBezTo>
                      <a:pt x="15" y="40"/>
                      <a:pt x="17" y="40"/>
                      <a:pt x="18" y="39"/>
                    </a:cubicBezTo>
                    <a:cubicBezTo>
                      <a:pt x="19" y="38"/>
                      <a:pt x="20" y="37"/>
                      <a:pt x="20" y="35"/>
                    </a:cubicBezTo>
                    <a:cubicBezTo>
                      <a:pt x="20" y="34"/>
                      <a:pt x="19" y="33"/>
                      <a:pt x="18" y="32"/>
                    </a:cubicBezTo>
                    <a:cubicBezTo>
                      <a:pt x="17" y="31"/>
                      <a:pt x="15" y="29"/>
                      <a:pt x="11" y="28"/>
                    </a:cubicBezTo>
                    <a:cubicBezTo>
                      <a:pt x="4" y="24"/>
                      <a:pt x="0" y="20"/>
                      <a:pt x="0" y="14"/>
                    </a:cubicBezTo>
                    <a:cubicBezTo>
                      <a:pt x="0" y="9"/>
                      <a:pt x="2" y="6"/>
                      <a:pt x="5" y="3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2" y="0"/>
                      <a:pt x="26" y="0"/>
                      <a:pt x="29" y="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6" y="9"/>
                      <a:pt x="22" y="8"/>
                      <a:pt x="18" y="8"/>
                    </a:cubicBezTo>
                    <a:cubicBezTo>
                      <a:pt x="16" y="8"/>
                      <a:pt x="15" y="8"/>
                      <a:pt x="13" y="9"/>
                    </a:cubicBezTo>
                    <a:cubicBezTo>
                      <a:pt x="12" y="10"/>
                      <a:pt x="12" y="11"/>
                      <a:pt x="12" y="13"/>
                    </a:cubicBezTo>
                    <a:cubicBezTo>
                      <a:pt x="12" y="14"/>
                      <a:pt x="12" y="15"/>
                      <a:pt x="13" y="16"/>
                    </a:cubicBezTo>
                    <a:cubicBezTo>
                      <a:pt x="14" y="17"/>
                      <a:pt x="16" y="19"/>
                      <a:pt x="19" y="20"/>
                    </a:cubicBezTo>
                    <a:cubicBezTo>
                      <a:pt x="23" y="22"/>
                      <a:pt x="26" y="24"/>
                      <a:pt x="28" y="26"/>
                    </a:cubicBezTo>
                    <a:cubicBezTo>
                      <a:pt x="30" y="29"/>
                      <a:pt x="31" y="31"/>
                      <a:pt x="31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38"/>
              <p:cNvSpPr>
                <a:spLocks noEditPoints="1"/>
              </p:cNvSpPr>
              <p:nvPr/>
            </p:nvSpPr>
            <p:spPr bwMode="auto">
              <a:xfrm>
                <a:off x="2569" y="3986"/>
                <a:ext cx="94" cy="122"/>
              </a:xfrm>
              <a:custGeom>
                <a:avLst/>
                <a:gdLst>
                  <a:gd name="T0" fmla="*/ 46 w 46"/>
                  <a:gd name="T1" fmla="*/ 24 h 60"/>
                  <a:gd name="T2" fmla="*/ 42 w 46"/>
                  <a:gd name="T3" fmla="*/ 38 h 60"/>
                  <a:gd name="T4" fmla="*/ 32 w 46"/>
                  <a:gd name="T5" fmla="*/ 47 h 60"/>
                  <a:gd name="T6" fmla="*/ 45 w 46"/>
                  <a:gd name="T7" fmla="*/ 60 h 60"/>
                  <a:gd name="T8" fmla="*/ 31 w 46"/>
                  <a:gd name="T9" fmla="*/ 60 h 60"/>
                  <a:gd name="T10" fmla="*/ 22 w 46"/>
                  <a:gd name="T11" fmla="*/ 49 h 60"/>
                  <a:gd name="T12" fmla="*/ 10 w 46"/>
                  <a:gd name="T13" fmla="*/ 45 h 60"/>
                  <a:gd name="T14" fmla="*/ 2 w 46"/>
                  <a:gd name="T15" fmla="*/ 37 h 60"/>
                  <a:gd name="T16" fmla="*/ 0 w 46"/>
                  <a:gd name="T17" fmla="*/ 25 h 60"/>
                  <a:gd name="T18" fmla="*/ 3 w 46"/>
                  <a:gd name="T19" fmla="*/ 12 h 60"/>
                  <a:gd name="T20" fmla="*/ 11 w 46"/>
                  <a:gd name="T21" fmla="*/ 3 h 60"/>
                  <a:gd name="T22" fmla="*/ 24 w 46"/>
                  <a:gd name="T23" fmla="*/ 0 h 60"/>
                  <a:gd name="T24" fmla="*/ 35 w 46"/>
                  <a:gd name="T25" fmla="*/ 3 h 60"/>
                  <a:gd name="T26" fmla="*/ 43 w 46"/>
                  <a:gd name="T27" fmla="*/ 11 h 60"/>
                  <a:gd name="T28" fmla="*/ 46 w 46"/>
                  <a:gd name="T29" fmla="*/ 24 h 60"/>
                  <a:gd name="T30" fmla="*/ 35 w 46"/>
                  <a:gd name="T31" fmla="*/ 24 h 60"/>
                  <a:gd name="T32" fmla="*/ 32 w 46"/>
                  <a:gd name="T33" fmla="*/ 13 h 60"/>
                  <a:gd name="T34" fmla="*/ 23 w 46"/>
                  <a:gd name="T35" fmla="*/ 9 h 60"/>
                  <a:gd name="T36" fmla="*/ 14 w 46"/>
                  <a:gd name="T37" fmla="*/ 13 h 60"/>
                  <a:gd name="T38" fmla="*/ 11 w 46"/>
                  <a:gd name="T39" fmla="*/ 24 h 60"/>
                  <a:gd name="T40" fmla="*/ 14 w 46"/>
                  <a:gd name="T41" fmla="*/ 35 h 60"/>
                  <a:gd name="T42" fmla="*/ 23 w 46"/>
                  <a:gd name="T43" fmla="*/ 39 h 60"/>
                  <a:gd name="T44" fmla="*/ 32 w 46"/>
                  <a:gd name="T45" fmla="*/ 35 h 60"/>
                  <a:gd name="T46" fmla="*/ 35 w 46"/>
                  <a:gd name="T4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60">
                    <a:moveTo>
                      <a:pt x="46" y="24"/>
                    </a:moveTo>
                    <a:cubicBezTo>
                      <a:pt x="46" y="29"/>
                      <a:pt x="45" y="34"/>
                      <a:pt x="42" y="38"/>
                    </a:cubicBezTo>
                    <a:cubicBezTo>
                      <a:pt x="40" y="42"/>
                      <a:pt x="36" y="45"/>
                      <a:pt x="32" y="4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17" y="48"/>
                      <a:pt x="14" y="47"/>
                      <a:pt x="10" y="45"/>
                    </a:cubicBezTo>
                    <a:cubicBezTo>
                      <a:pt x="7" y="43"/>
                      <a:pt x="4" y="40"/>
                      <a:pt x="2" y="37"/>
                    </a:cubicBezTo>
                    <a:cubicBezTo>
                      <a:pt x="1" y="33"/>
                      <a:pt x="0" y="29"/>
                      <a:pt x="0" y="25"/>
                    </a:cubicBezTo>
                    <a:cubicBezTo>
                      <a:pt x="0" y="20"/>
                      <a:pt x="1" y="15"/>
                      <a:pt x="3" y="12"/>
                    </a:cubicBezTo>
                    <a:cubicBezTo>
                      <a:pt x="5" y="8"/>
                      <a:pt x="8" y="5"/>
                      <a:pt x="11" y="3"/>
                    </a:cubicBezTo>
                    <a:cubicBezTo>
                      <a:pt x="15" y="1"/>
                      <a:pt x="19" y="0"/>
                      <a:pt x="24" y="0"/>
                    </a:cubicBezTo>
                    <a:cubicBezTo>
                      <a:pt x="28" y="0"/>
                      <a:pt x="32" y="1"/>
                      <a:pt x="35" y="3"/>
                    </a:cubicBezTo>
                    <a:cubicBezTo>
                      <a:pt x="39" y="5"/>
                      <a:pt x="41" y="7"/>
                      <a:pt x="43" y="11"/>
                    </a:cubicBezTo>
                    <a:cubicBezTo>
                      <a:pt x="45" y="15"/>
                      <a:pt x="46" y="19"/>
                      <a:pt x="46" y="24"/>
                    </a:cubicBezTo>
                    <a:close/>
                    <a:moveTo>
                      <a:pt x="35" y="24"/>
                    </a:moveTo>
                    <a:cubicBezTo>
                      <a:pt x="35" y="20"/>
                      <a:pt x="34" y="16"/>
                      <a:pt x="32" y="13"/>
                    </a:cubicBezTo>
                    <a:cubicBezTo>
                      <a:pt x="30" y="10"/>
                      <a:pt x="27" y="9"/>
                      <a:pt x="23" y="9"/>
                    </a:cubicBezTo>
                    <a:cubicBezTo>
                      <a:pt x="19" y="9"/>
                      <a:pt x="17" y="10"/>
                      <a:pt x="14" y="13"/>
                    </a:cubicBezTo>
                    <a:cubicBezTo>
                      <a:pt x="12" y="16"/>
                      <a:pt x="11" y="19"/>
                      <a:pt x="11" y="24"/>
                    </a:cubicBezTo>
                    <a:cubicBezTo>
                      <a:pt x="11" y="29"/>
                      <a:pt x="12" y="32"/>
                      <a:pt x="14" y="35"/>
                    </a:cubicBezTo>
                    <a:cubicBezTo>
                      <a:pt x="16" y="38"/>
                      <a:pt x="19" y="39"/>
                      <a:pt x="23" y="39"/>
                    </a:cubicBezTo>
                    <a:cubicBezTo>
                      <a:pt x="27" y="39"/>
                      <a:pt x="29" y="38"/>
                      <a:pt x="32" y="35"/>
                    </a:cubicBezTo>
                    <a:cubicBezTo>
                      <a:pt x="34" y="33"/>
                      <a:pt x="35" y="29"/>
                      <a:pt x="35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auto">
              <a:xfrm>
                <a:off x="2679" y="3986"/>
                <a:ext cx="57" cy="98"/>
              </a:xfrm>
              <a:custGeom>
                <a:avLst/>
                <a:gdLst>
                  <a:gd name="T0" fmla="*/ 57 w 57"/>
                  <a:gd name="T1" fmla="*/ 98 h 98"/>
                  <a:gd name="T2" fmla="*/ 0 w 57"/>
                  <a:gd name="T3" fmla="*/ 98 h 98"/>
                  <a:gd name="T4" fmla="*/ 0 w 57"/>
                  <a:gd name="T5" fmla="*/ 0 h 98"/>
                  <a:gd name="T6" fmla="*/ 23 w 57"/>
                  <a:gd name="T7" fmla="*/ 0 h 98"/>
                  <a:gd name="T8" fmla="*/ 23 w 57"/>
                  <a:gd name="T9" fmla="*/ 80 h 98"/>
                  <a:gd name="T10" fmla="*/ 57 w 57"/>
                  <a:gd name="T11" fmla="*/ 80 h 98"/>
                  <a:gd name="T12" fmla="*/ 57 w 57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80"/>
                    </a:lnTo>
                    <a:lnTo>
                      <a:pt x="57" y="80"/>
                    </a:lnTo>
                    <a:lnTo>
                      <a:pt x="57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32584" y="6146532"/>
              <a:ext cx="435311" cy="454434"/>
              <a:chOff x="8741682" y="6146532"/>
              <a:chExt cx="435311" cy="454434"/>
            </a:xfrm>
          </p:grpSpPr>
          <p:sp>
            <p:nvSpPr>
              <p:cNvPr id="185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8741682" y="6146532"/>
                <a:ext cx="433061" cy="45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43"/>
              <p:cNvSpPr>
                <a:spLocks/>
              </p:cNvSpPr>
              <p:nvPr/>
            </p:nvSpPr>
            <p:spPr bwMode="auto">
              <a:xfrm>
                <a:off x="8851916" y="6257891"/>
                <a:ext cx="325077" cy="343075"/>
              </a:xfrm>
              <a:custGeom>
                <a:avLst/>
                <a:gdLst>
                  <a:gd name="T0" fmla="*/ 277 w 289"/>
                  <a:gd name="T1" fmla="*/ 44 h 305"/>
                  <a:gd name="T2" fmla="*/ 245 w 289"/>
                  <a:gd name="T3" fmla="*/ 12 h 305"/>
                  <a:gd name="T4" fmla="*/ 231 w 289"/>
                  <a:gd name="T5" fmla="*/ 0 h 305"/>
                  <a:gd name="T6" fmla="*/ 229 w 289"/>
                  <a:gd name="T7" fmla="*/ 0 h 305"/>
                  <a:gd name="T8" fmla="*/ 0 w 289"/>
                  <a:gd name="T9" fmla="*/ 0 h 305"/>
                  <a:gd name="T10" fmla="*/ 0 w 289"/>
                  <a:gd name="T11" fmla="*/ 305 h 305"/>
                  <a:gd name="T12" fmla="*/ 289 w 289"/>
                  <a:gd name="T13" fmla="*/ 305 h 305"/>
                  <a:gd name="T14" fmla="*/ 289 w 289"/>
                  <a:gd name="T15" fmla="*/ 60 h 305"/>
                  <a:gd name="T16" fmla="*/ 289 w 289"/>
                  <a:gd name="T17" fmla="*/ 58 h 305"/>
                  <a:gd name="T18" fmla="*/ 277 w 289"/>
                  <a:gd name="T19" fmla="*/ 4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305">
                    <a:moveTo>
                      <a:pt x="277" y="44"/>
                    </a:moveTo>
                    <a:lnTo>
                      <a:pt x="245" y="12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289" y="305"/>
                    </a:lnTo>
                    <a:lnTo>
                      <a:pt x="289" y="60"/>
                    </a:lnTo>
                    <a:lnTo>
                      <a:pt x="289" y="58"/>
                    </a:lnTo>
                    <a:lnTo>
                      <a:pt x="277" y="44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44"/>
              <p:cNvSpPr>
                <a:spLocks/>
              </p:cNvSpPr>
              <p:nvPr/>
            </p:nvSpPr>
            <p:spPr bwMode="auto">
              <a:xfrm>
                <a:off x="8851916" y="6257891"/>
                <a:ext cx="325077" cy="343075"/>
              </a:xfrm>
              <a:custGeom>
                <a:avLst/>
                <a:gdLst>
                  <a:gd name="T0" fmla="*/ 277 w 289"/>
                  <a:gd name="T1" fmla="*/ 44 h 305"/>
                  <a:gd name="T2" fmla="*/ 245 w 289"/>
                  <a:gd name="T3" fmla="*/ 12 h 305"/>
                  <a:gd name="T4" fmla="*/ 231 w 289"/>
                  <a:gd name="T5" fmla="*/ 0 h 305"/>
                  <a:gd name="T6" fmla="*/ 229 w 289"/>
                  <a:gd name="T7" fmla="*/ 0 h 305"/>
                  <a:gd name="T8" fmla="*/ 0 w 289"/>
                  <a:gd name="T9" fmla="*/ 0 h 305"/>
                  <a:gd name="T10" fmla="*/ 0 w 289"/>
                  <a:gd name="T11" fmla="*/ 305 h 305"/>
                  <a:gd name="T12" fmla="*/ 289 w 289"/>
                  <a:gd name="T13" fmla="*/ 305 h 305"/>
                  <a:gd name="T14" fmla="*/ 289 w 289"/>
                  <a:gd name="T15" fmla="*/ 60 h 305"/>
                  <a:gd name="T16" fmla="*/ 289 w 289"/>
                  <a:gd name="T17" fmla="*/ 58 h 305"/>
                  <a:gd name="T18" fmla="*/ 277 w 289"/>
                  <a:gd name="T19" fmla="*/ 4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305">
                    <a:moveTo>
                      <a:pt x="277" y="44"/>
                    </a:moveTo>
                    <a:lnTo>
                      <a:pt x="245" y="12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289" y="305"/>
                    </a:lnTo>
                    <a:lnTo>
                      <a:pt x="289" y="60"/>
                    </a:lnTo>
                    <a:lnTo>
                      <a:pt x="289" y="58"/>
                    </a:lnTo>
                    <a:lnTo>
                      <a:pt x="277" y="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45"/>
              <p:cNvSpPr>
                <a:spLocks/>
              </p:cNvSpPr>
              <p:nvPr/>
            </p:nvSpPr>
            <p:spPr bwMode="auto">
              <a:xfrm>
                <a:off x="8869913" y="6275888"/>
                <a:ext cx="289082" cy="307080"/>
              </a:xfrm>
              <a:custGeom>
                <a:avLst/>
                <a:gdLst>
                  <a:gd name="T0" fmla="*/ 209 w 257"/>
                  <a:gd name="T1" fmla="*/ 0 h 273"/>
                  <a:gd name="T2" fmla="*/ 0 w 257"/>
                  <a:gd name="T3" fmla="*/ 0 h 273"/>
                  <a:gd name="T4" fmla="*/ 0 w 257"/>
                  <a:gd name="T5" fmla="*/ 273 h 273"/>
                  <a:gd name="T6" fmla="*/ 257 w 257"/>
                  <a:gd name="T7" fmla="*/ 273 h 273"/>
                  <a:gd name="T8" fmla="*/ 257 w 257"/>
                  <a:gd name="T9" fmla="*/ 48 h 273"/>
                  <a:gd name="T10" fmla="*/ 209 w 257"/>
                  <a:gd name="T11" fmla="*/ 48 h 273"/>
                  <a:gd name="T12" fmla="*/ 209 w 257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73">
                    <a:moveTo>
                      <a:pt x="209" y="0"/>
                    </a:moveTo>
                    <a:lnTo>
                      <a:pt x="0" y="0"/>
                    </a:lnTo>
                    <a:lnTo>
                      <a:pt x="0" y="273"/>
                    </a:lnTo>
                    <a:lnTo>
                      <a:pt x="257" y="273"/>
                    </a:lnTo>
                    <a:lnTo>
                      <a:pt x="257" y="48"/>
                    </a:lnTo>
                    <a:lnTo>
                      <a:pt x="209" y="48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46"/>
              <p:cNvSpPr>
                <a:spLocks/>
              </p:cNvSpPr>
              <p:nvPr/>
            </p:nvSpPr>
            <p:spPr bwMode="auto">
              <a:xfrm>
                <a:off x="8869913" y="6275888"/>
                <a:ext cx="289082" cy="307080"/>
              </a:xfrm>
              <a:custGeom>
                <a:avLst/>
                <a:gdLst>
                  <a:gd name="T0" fmla="*/ 209 w 257"/>
                  <a:gd name="T1" fmla="*/ 0 h 273"/>
                  <a:gd name="T2" fmla="*/ 0 w 257"/>
                  <a:gd name="T3" fmla="*/ 0 h 273"/>
                  <a:gd name="T4" fmla="*/ 0 w 257"/>
                  <a:gd name="T5" fmla="*/ 273 h 273"/>
                  <a:gd name="T6" fmla="*/ 257 w 257"/>
                  <a:gd name="T7" fmla="*/ 273 h 273"/>
                  <a:gd name="T8" fmla="*/ 257 w 257"/>
                  <a:gd name="T9" fmla="*/ 48 h 273"/>
                  <a:gd name="T10" fmla="*/ 209 w 257"/>
                  <a:gd name="T11" fmla="*/ 48 h 273"/>
                  <a:gd name="T12" fmla="*/ 209 w 257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73">
                    <a:moveTo>
                      <a:pt x="209" y="0"/>
                    </a:moveTo>
                    <a:lnTo>
                      <a:pt x="0" y="0"/>
                    </a:lnTo>
                    <a:lnTo>
                      <a:pt x="0" y="273"/>
                    </a:lnTo>
                    <a:lnTo>
                      <a:pt x="257" y="273"/>
                    </a:lnTo>
                    <a:lnTo>
                      <a:pt x="257" y="48"/>
                    </a:lnTo>
                    <a:lnTo>
                      <a:pt x="209" y="48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47"/>
              <p:cNvSpPr>
                <a:spLocks/>
              </p:cNvSpPr>
              <p:nvPr/>
            </p:nvSpPr>
            <p:spPr bwMode="auto">
              <a:xfrm>
                <a:off x="8914907" y="6495231"/>
                <a:ext cx="129356" cy="15748"/>
              </a:xfrm>
              <a:custGeom>
                <a:avLst/>
                <a:gdLst>
                  <a:gd name="T0" fmla="*/ 0 w 57"/>
                  <a:gd name="T1" fmla="*/ 3 h 7"/>
                  <a:gd name="T2" fmla="*/ 4 w 57"/>
                  <a:gd name="T3" fmla="*/ 0 h 7"/>
                  <a:gd name="T4" fmla="*/ 53 w 57"/>
                  <a:gd name="T5" fmla="*/ 0 h 7"/>
                  <a:gd name="T6" fmla="*/ 57 w 57"/>
                  <a:gd name="T7" fmla="*/ 3 h 7"/>
                  <a:gd name="T8" fmla="*/ 53 w 57"/>
                  <a:gd name="T9" fmla="*/ 7 h 7"/>
                  <a:gd name="T10" fmla="*/ 4 w 57"/>
                  <a:gd name="T11" fmla="*/ 7 h 7"/>
                  <a:gd name="T12" fmla="*/ 0 w 57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7" y="1"/>
                      <a:pt x="57" y="3"/>
                    </a:cubicBezTo>
                    <a:cubicBezTo>
                      <a:pt x="57" y="5"/>
                      <a:pt x="55" y="7"/>
                      <a:pt x="5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48"/>
              <p:cNvSpPr>
                <a:spLocks/>
              </p:cNvSpPr>
              <p:nvPr/>
            </p:nvSpPr>
            <p:spPr bwMode="auto">
              <a:xfrm>
                <a:off x="8914907" y="6437865"/>
                <a:ext cx="201345" cy="15748"/>
              </a:xfrm>
              <a:custGeom>
                <a:avLst/>
                <a:gdLst>
                  <a:gd name="T0" fmla="*/ 0 w 89"/>
                  <a:gd name="T1" fmla="*/ 4 h 7"/>
                  <a:gd name="T2" fmla="*/ 4 w 89"/>
                  <a:gd name="T3" fmla="*/ 0 h 7"/>
                  <a:gd name="T4" fmla="*/ 86 w 89"/>
                  <a:gd name="T5" fmla="*/ 0 h 7"/>
                  <a:gd name="T6" fmla="*/ 89 w 89"/>
                  <a:gd name="T7" fmla="*/ 4 h 7"/>
                  <a:gd name="T8" fmla="*/ 86 w 89"/>
                  <a:gd name="T9" fmla="*/ 7 h 7"/>
                  <a:gd name="T10" fmla="*/ 4 w 89"/>
                  <a:gd name="T11" fmla="*/ 7 h 7"/>
                  <a:gd name="T12" fmla="*/ 0 w 89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89" y="2"/>
                      <a:pt x="89" y="4"/>
                    </a:cubicBezTo>
                    <a:cubicBezTo>
                      <a:pt x="89" y="6"/>
                      <a:pt x="88" y="7"/>
                      <a:pt x="8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49"/>
              <p:cNvSpPr>
                <a:spLocks/>
              </p:cNvSpPr>
              <p:nvPr/>
            </p:nvSpPr>
            <p:spPr bwMode="auto">
              <a:xfrm>
                <a:off x="8914907" y="6386122"/>
                <a:ext cx="201345" cy="15748"/>
              </a:xfrm>
              <a:custGeom>
                <a:avLst/>
                <a:gdLst>
                  <a:gd name="T0" fmla="*/ 0 w 89"/>
                  <a:gd name="T1" fmla="*/ 3 h 7"/>
                  <a:gd name="T2" fmla="*/ 4 w 89"/>
                  <a:gd name="T3" fmla="*/ 0 h 7"/>
                  <a:gd name="T4" fmla="*/ 86 w 89"/>
                  <a:gd name="T5" fmla="*/ 0 h 7"/>
                  <a:gd name="T6" fmla="*/ 89 w 89"/>
                  <a:gd name="T7" fmla="*/ 3 h 7"/>
                  <a:gd name="T8" fmla="*/ 86 w 89"/>
                  <a:gd name="T9" fmla="*/ 7 h 7"/>
                  <a:gd name="T10" fmla="*/ 4 w 89"/>
                  <a:gd name="T11" fmla="*/ 7 h 7"/>
                  <a:gd name="T12" fmla="*/ 0 w 8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7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8" y="0"/>
                      <a:pt x="89" y="1"/>
                      <a:pt x="89" y="3"/>
                    </a:cubicBezTo>
                    <a:cubicBezTo>
                      <a:pt x="89" y="5"/>
                      <a:pt x="88" y="7"/>
                      <a:pt x="8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Rectangle 51"/>
              <p:cNvSpPr>
                <a:spLocks noChangeArrowheads="1"/>
              </p:cNvSpPr>
              <p:nvPr/>
            </p:nvSpPr>
            <p:spPr bwMode="auto">
              <a:xfrm>
                <a:off x="8761929" y="6148782"/>
                <a:ext cx="262086" cy="5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55"/>
              <p:cNvSpPr>
                <a:spLocks/>
              </p:cNvSpPr>
              <p:nvPr/>
            </p:nvSpPr>
            <p:spPr bwMode="auto">
              <a:xfrm>
                <a:off x="8797924" y="6166779"/>
                <a:ext cx="208094" cy="35995"/>
              </a:xfrm>
              <a:custGeom>
                <a:avLst/>
                <a:gdLst>
                  <a:gd name="T0" fmla="*/ 185 w 185"/>
                  <a:gd name="T1" fmla="*/ 0 h 32"/>
                  <a:gd name="T2" fmla="*/ 0 w 185"/>
                  <a:gd name="T3" fmla="*/ 0 h 32"/>
                  <a:gd name="T4" fmla="*/ 0 w 185"/>
                  <a:gd name="T5" fmla="*/ 32 h 32"/>
                  <a:gd name="T6" fmla="*/ 48 w 185"/>
                  <a:gd name="T7" fmla="*/ 32 h 32"/>
                  <a:gd name="T8" fmla="*/ 185 w 185"/>
                  <a:gd name="T9" fmla="*/ 32 h 32"/>
                  <a:gd name="T10" fmla="*/ 185 w 18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32">
                    <a:moveTo>
                      <a:pt x="18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48" y="32"/>
                    </a:lnTo>
                    <a:lnTo>
                      <a:pt x="185" y="32"/>
                    </a:lnTo>
                    <a:lnTo>
                      <a:pt x="1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58"/>
              <p:cNvSpPr>
                <a:spLocks noChangeArrowheads="1"/>
              </p:cNvSpPr>
              <p:nvPr/>
            </p:nvSpPr>
            <p:spPr bwMode="auto">
              <a:xfrm>
                <a:off x="8815921" y="6202774"/>
                <a:ext cx="262086" cy="551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Rectangle 59"/>
              <p:cNvSpPr>
                <a:spLocks noChangeArrowheads="1"/>
              </p:cNvSpPr>
              <p:nvPr/>
            </p:nvSpPr>
            <p:spPr bwMode="auto">
              <a:xfrm>
                <a:off x="8815921" y="6202774"/>
                <a:ext cx="262086" cy="55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Rectangle 60"/>
              <p:cNvSpPr>
                <a:spLocks noChangeArrowheads="1"/>
              </p:cNvSpPr>
              <p:nvPr/>
            </p:nvSpPr>
            <p:spPr bwMode="auto">
              <a:xfrm>
                <a:off x="8797924" y="6202774"/>
                <a:ext cx="53992" cy="3442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Rectangle 61"/>
              <p:cNvSpPr>
                <a:spLocks noChangeArrowheads="1"/>
              </p:cNvSpPr>
              <p:nvPr/>
            </p:nvSpPr>
            <p:spPr bwMode="auto">
              <a:xfrm>
                <a:off x="8797924" y="6202774"/>
                <a:ext cx="53992" cy="34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Rectangle 62"/>
              <p:cNvSpPr>
                <a:spLocks noChangeArrowheads="1"/>
              </p:cNvSpPr>
              <p:nvPr/>
            </p:nvSpPr>
            <p:spPr bwMode="auto">
              <a:xfrm>
                <a:off x="8851916" y="6220771"/>
                <a:ext cx="208094" cy="37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Rectangle 63"/>
              <p:cNvSpPr>
                <a:spLocks noChangeArrowheads="1"/>
              </p:cNvSpPr>
              <p:nvPr/>
            </p:nvSpPr>
            <p:spPr bwMode="auto">
              <a:xfrm>
                <a:off x="8851916" y="6220771"/>
                <a:ext cx="208094" cy="37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8815921" y="6220771"/>
                <a:ext cx="35995" cy="308205"/>
              </a:xfrm>
              <a:custGeom>
                <a:avLst/>
                <a:gdLst>
                  <a:gd name="T0" fmla="*/ 32 w 32"/>
                  <a:gd name="T1" fmla="*/ 0 h 274"/>
                  <a:gd name="T2" fmla="*/ 16 w 32"/>
                  <a:gd name="T3" fmla="*/ 0 h 274"/>
                  <a:gd name="T4" fmla="*/ 0 w 32"/>
                  <a:gd name="T5" fmla="*/ 0 h 274"/>
                  <a:gd name="T6" fmla="*/ 0 w 32"/>
                  <a:gd name="T7" fmla="*/ 274 h 274"/>
                  <a:gd name="T8" fmla="*/ 32 w 32"/>
                  <a:gd name="T9" fmla="*/ 274 h 274"/>
                  <a:gd name="T10" fmla="*/ 32 w 32"/>
                  <a:gd name="T11" fmla="*/ 33 h 274"/>
                  <a:gd name="T12" fmla="*/ 32 w 32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4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32" y="274"/>
                    </a:lnTo>
                    <a:lnTo>
                      <a:pt x="32" y="3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8815921" y="6220771"/>
                <a:ext cx="35995" cy="308205"/>
              </a:xfrm>
              <a:custGeom>
                <a:avLst/>
                <a:gdLst>
                  <a:gd name="T0" fmla="*/ 32 w 32"/>
                  <a:gd name="T1" fmla="*/ 0 h 274"/>
                  <a:gd name="T2" fmla="*/ 16 w 32"/>
                  <a:gd name="T3" fmla="*/ 0 h 274"/>
                  <a:gd name="T4" fmla="*/ 0 w 32"/>
                  <a:gd name="T5" fmla="*/ 0 h 274"/>
                  <a:gd name="T6" fmla="*/ 0 w 32"/>
                  <a:gd name="T7" fmla="*/ 274 h 274"/>
                  <a:gd name="T8" fmla="*/ 32 w 32"/>
                  <a:gd name="T9" fmla="*/ 274 h 274"/>
                  <a:gd name="T10" fmla="*/ 32 w 32"/>
                  <a:gd name="T11" fmla="*/ 33 h 274"/>
                  <a:gd name="T12" fmla="*/ 32 w 32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4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32" y="274"/>
                    </a:lnTo>
                    <a:lnTo>
                      <a:pt x="32" y="3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5" name="Group 30"/>
            <p:cNvGrpSpPr>
              <a:grpSpLocks noChangeAspect="1"/>
            </p:cNvGrpSpPr>
            <p:nvPr/>
          </p:nvGrpSpPr>
          <p:grpSpPr bwMode="auto">
            <a:xfrm>
              <a:off x="6574931" y="6173761"/>
              <a:ext cx="346449" cy="455558"/>
              <a:chOff x="2455" y="3797"/>
              <a:chExt cx="308" cy="405"/>
            </a:xfrm>
          </p:grpSpPr>
          <p:sp>
            <p:nvSpPr>
              <p:cNvPr id="206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2457" y="3797"/>
                <a:ext cx="306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31"/>
              <p:cNvSpPr>
                <a:spLocks/>
              </p:cNvSpPr>
              <p:nvPr/>
            </p:nvSpPr>
            <p:spPr bwMode="auto">
              <a:xfrm>
                <a:off x="2455" y="3852"/>
                <a:ext cx="153" cy="350"/>
              </a:xfrm>
              <a:custGeom>
                <a:avLst/>
                <a:gdLst>
                  <a:gd name="T0" fmla="*/ 0 w 75"/>
                  <a:gd name="T1" fmla="*/ 0 h 172"/>
                  <a:gd name="T2" fmla="*/ 0 w 75"/>
                  <a:gd name="T3" fmla="*/ 145 h 172"/>
                  <a:gd name="T4" fmla="*/ 75 w 75"/>
                  <a:gd name="T5" fmla="*/ 172 h 172"/>
                  <a:gd name="T6" fmla="*/ 75 w 75"/>
                  <a:gd name="T7" fmla="*/ 0 h 172"/>
                  <a:gd name="T8" fmla="*/ 0 w 75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2">
                    <a:moveTo>
                      <a:pt x="0" y="0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0"/>
                      <a:pt x="34" y="172"/>
                      <a:pt x="75" y="17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32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0 w 76"/>
                  <a:gd name="T1" fmla="*/ 172 h 172"/>
                  <a:gd name="T2" fmla="*/ 1 w 76"/>
                  <a:gd name="T3" fmla="*/ 172 h 172"/>
                  <a:gd name="T4" fmla="*/ 76 w 76"/>
                  <a:gd name="T5" fmla="*/ 145 h 172"/>
                  <a:gd name="T6" fmla="*/ 76 w 76"/>
                  <a:gd name="T7" fmla="*/ 0 h 172"/>
                  <a:gd name="T8" fmla="*/ 0 w 76"/>
                  <a:gd name="T9" fmla="*/ 0 h 172"/>
                  <a:gd name="T10" fmla="*/ 0 w 76"/>
                  <a:gd name="T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0" y="172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auto">
              <a:xfrm>
                <a:off x="2606" y="3852"/>
                <a:ext cx="155" cy="350"/>
              </a:xfrm>
              <a:custGeom>
                <a:avLst/>
                <a:gdLst>
                  <a:gd name="T0" fmla="*/ 76 w 76"/>
                  <a:gd name="T1" fmla="*/ 0 h 172"/>
                  <a:gd name="T2" fmla="*/ 0 w 76"/>
                  <a:gd name="T3" fmla="*/ 0 h 172"/>
                  <a:gd name="T4" fmla="*/ 0 w 76"/>
                  <a:gd name="T5" fmla="*/ 172 h 172"/>
                  <a:gd name="T6" fmla="*/ 1 w 76"/>
                  <a:gd name="T7" fmla="*/ 172 h 172"/>
                  <a:gd name="T8" fmla="*/ 76 w 76"/>
                  <a:gd name="T9" fmla="*/ 145 h 172"/>
                  <a:gd name="T10" fmla="*/ 76 w 76"/>
                  <a:gd name="T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72"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42" y="172"/>
                      <a:pt x="76" y="160"/>
                      <a:pt x="76" y="145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Oval 34"/>
              <p:cNvSpPr>
                <a:spLocks noChangeArrowheads="1"/>
              </p:cNvSpPr>
              <p:nvPr/>
            </p:nvSpPr>
            <p:spPr bwMode="auto">
              <a:xfrm>
                <a:off x="2455" y="3797"/>
                <a:ext cx="306" cy="110"/>
              </a:xfrm>
              <a:prstGeom prst="ellipse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Oval 35"/>
              <p:cNvSpPr>
                <a:spLocks noChangeArrowheads="1"/>
              </p:cNvSpPr>
              <p:nvPr/>
            </p:nvSpPr>
            <p:spPr bwMode="auto">
              <a:xfrm>
                <a:off x="2486" y="3813"/>
                <a:ext cx="244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36"/>
              <p:cNvSpPr>
                <a:spLocks/>
              </p:cNvSpPr>
              <p:nvPr/>
            </p:nvSpPr>
            <p:spPr bwMode="auto">
              <a:xfrm>
                <a:off x="2486" y="3813"/>
                <a:ext cx="244" cy="59"/>
              </a:xfrm>
              <a:custGeom>
                <a:avLst/>
                <a:gdLst>
                  <a:gd name="T0" fmla="*/ 107 w 120"/>
                  <a:gd name="T1" fmla="*/ 29 h 29"/>
                  <a:gd name="T2" fmla="*/ 120 w 120"/>
                  <a:gd name="T3" fmla="*/ 18 h 29"/>
                  <a:gd name="T4" fmla="*/ 60 w 120"/>
                  <a:gd name="T5" fmla="*/ 0 h 29"/>
                  <a:gd name="T6" fmla="*/ 0 w 120"/>
                  <a:gd name="T7" fmla="*/ 18 h 29"/>
                  <a:gd name="T8" fmla="*/ 13 w 120"/>
                  <a:gd name="T9" fmla="*/ 29 h 29"/>
                  <a:gd name="T10" fmla="*/ 60 w 120"/>
                  <a:gd name="T11" fmla="*/ 22 h 29"/>
                  <a:gd name="T12" fmla="*/ 107 w 12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29">
                    <a:moveTo>
                      <a:pt x="107" y="29"/>
                    </a:moveTo>
                    <a:cubicBezTo>
                      <a:pt x="115" y="26"/>
                      <a:pt x="120" y="22"/>
                      <a:pt x="120" y="18"/>
                    </a:cubicBezTo>
                    <a:cubicBezTo>
                      <a:pt x="120" y="8"/>
                      <a:pt x="93" y="0"/>
                      <a:pt x="60" y="0"/>
                    </a:cubicBezTo>
                    <a:cubicBezTo>
                      <a:pt x="27" y="0"/>
                      <a:pt x="0" y="8"/>
                      <a:pt x="0" y="18"/>
                    </a:cubicBezTo>
                    <a:cubicBezTo>
                      <a:pt x="0" y="22"/>
                      <a:pt x="5" y="26"/>
                      <a:pt x="13" y="29"/>
                    </a:cubicBezTo>
                    <a:cubicBezTo>
                      <a:pt x="24" y="24"/>
                      <a:pt x="41" y="22"/>
                      <a:pt x="60" y="22"/>
                    </a:cubicBezTo>
                    <a:cubicBezTo>
                      <a:pt x="79" y="22"/>
                      <a:pt x="96" y="24"/>
                      <a:pt x="107" y="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61" name="Rectangle 160"/>
          <p:cNvSpPr/>
          <p:nvPr/>
        </p:nvSpPr>
        <p:spPr bwMode="auto">
          <a:xfrm>
            <a:off x="1035" y="1656658"/>
            <a:ext cx="12434076" cy="88868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82" y="1654425"/>
            <a:ext cx="2019014" cy="1090485"/>
          </a:xfrm>
          <a:prstGeom prst="rect">
            <a:avLst/>
          </a:prstGeom>
          <a:noFill/>
        </p:spPr>
        <p:txBody>
          <a:bodyPr wrap="square" lIns="182854" tIns="91427" rIns="91427" bIns="182854" rtlCol="0" anchor="t">
            <a:no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Cloud services</a:t>
            </a:r>
          </a:p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</a:br>
            <a:endParaRPr kumimoji="0" lang="en-US" sz="1199" b="1" i="0" u="none" strike="noStrike" kern="0" cap="none" spc="0" normalizeH="0" baseline="0" noProof="0" dirty="0">
              <a:ln>
                <a:noFill/>
              </a:ln>
              <a:solidFill>
                <a:srgbClr val="0078D7"/>
              </a:solidFill>
              <a:effectLst/>
              <a:uLnTx/>
              <a:uFillTx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15126" y="1778808"/>
            <a:ext cx="2102822" cy="639989"/>
          </a:xfrm>
          <a:prstGeom prst="rect">
            <a:avLst/>
          </a:prstGeom>
          <a:solidFill>
            <a:schemeClr val="bg1"/>
          </a:solidFill>
          <a:ln>
            <a:solidFill>
              <a:srgbClr val="0078D7"/>
            </a:solidFill>
          </a:ln>
        </p:spPr>
        <p:txBody>
          <a:bodyPr wrap="square" lIns="91427" tIns="182854" rIns="91427" bIns="182854" rtlCol="0" anchor="ctr">
            <a:noAutofit/>
          </a:bodyPr>
          <a:lstStyle/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Preview</a:t>
            </a:r>
            <a: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 </a:t>
            </a:r>
            <a:b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Calibri Light" panose="020F0302020204030204"/>
              </a:rPr>
              <a:t>PowerApps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630839" y="1778808"/>
            <a:ext cx="2102822" cy="639989"/>
          </a:xfrm>
          <a:prstGeom prst="rect">
            <a:avLst/>
          </a:prstGeom>
          <a:solidFill>
            <a:schemeClr val="bg1"/>
          </a:solidFill>
          <a:ln>
            <a:solidFill>
              <a:srgbClr val="0078D7"/>
            </a:solidFill>
          </a:ln>
        </p:spPr>
        <p:txBody>
          <a:bodyPr wrap="square" lIns="91427" tIns="182854" rIns="91427" bIns="182854" rtlCol="0" anchor="ctr">
            <a:noAutofit/>
          </a:bodyPr>
          <a:lstStyle/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Preview </a:t>
            </a:r>
            <a:b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Calibri Light" panose="020F0302020204030204"/>
              </a:rPr>
              <a:t>Microsoft Flow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199414" y="1778808"/>
            <a:ext cx="2102822" cy="639989"/>
          </a:xfrm>
          <a:prstGeom prst="rect">
            <a:avLst/>
          </a:prstGeom>
          <a:solidFill>
            <a:schemeClr val="bg1"/>
          </a:solidFill>
          <a:ln>
            <a:solidFill>
              <a:srgbClr val="0078D7"/>
            </a:solidFill>
          </a:ln>
        </p:spPr>
        <p:txBody>
          <a:bodyPr wrap="square" lIns="91427" tIns="182854" rIns="91427" bIns="182854" rtlCol="0" anchor="ctr">
            <a:noAutofit/>
          </a:bodyPr>
          <a:lstStyle/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Calibri Light" panose="020F0302020204030204"/>
              </a:rPr>
              <a:t>Power BI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026854" y="3920164"/>
            <a:ext cx="1684652" cy="25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Azure Service Bus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026854" y="5027669"/>
            <a:ext cx="2992290" cy="75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Application Gateway</a:t>
            </a:r>
          </a:p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source connection credentials can only be decrypted by the gateway</a:t>
            </a:r>
            <a:endParaRPr kumimoji="0" lang="en-US" sz="1049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cs typeface="Segoe UI Light" panose="020B0502040204020203" pitchFamily="34" charset="0"/>
            </a:endParaRPr>
          </a:p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4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026856" y="2915708"/>
            <a:ext cx="4289770" cy="42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9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Gateway Cloud Service</a:t>
            </a:r>
            <a:br>
              <a:rPr kumimoji="0" lang="en-US" sz="104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04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source connection credentials are encrypted</a:t>
            </a: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6588841" y="4571857"/>
            <a:ext cx="4434" cy="274281"/>
          </a:xfrm>
          <a:prstGeom prst="straightConnector1">
            <a:avLst/>
          </a:prstGeom>
          <a:ln w="127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591057" y="3536160"/>
            <a:ext cx="0" cy="274281"/>
          </a:xfrm>
          <a:prstGeom prst="straightConnector1">
            <a:avLst/>
          </a:prstGeom>
          <a:ln w="127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4"/>
          <p:cNvGrpSpPr>
            <a:grpSpLocks noChangeAspect="1"/>
          </p:cNvGrpSpPr>
          <p:nvPr/>
        </p:nvGrpSpPr>
        <p:grpSpPr bwMode="auto">
          <a:xfrm>
            <a:off x="6260904" y="4896692"/>
            <a:ext cx="660306" cy="661894"/>
            <a:chOff x="3826" y="3056"/>
            <a:chExt cx="416" cy="417"/>
          </a:xfrm>
        </p:grpSpPr>
        <p:sp>
          <p:nvSpPr>
            <p:cNvPr id="2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6" y="3056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5"/>
            <p:cNvSpPr>
              <a:spLocks/>
            </p:cNvSpPr>
            <p:nvPr/>
          </p:nvSpPr>
          <p:spPr bwMode="auto">
            <a:xfrm>
              <a:off x="3826" y="3058"/>
              <a:ext cx="414" cy="415"/>
            </a:xfrm>
            <a:custGeom>
              <a:avLst/>
              <a:gdLst>
                <a:gd name="T0" fmla="*/ 100 w 200"/>
                <a:gd name="T1" fmla="*/ 200 h 200"/>
                <a:gd name="T2" fmla="*/ 87 w 200"/>
                <a:gd name="T3" fmla="*/ 194 h 200"/>
                <a:gd name="T4" fmla="*/ 6 w 200"/>
                <a:gd name="T5" fmla="*/ 113 h 200"/>
                <a:gd name="T6" fmla="*/ 0 w 200"/>
                <a:gd name="T7" fmla="*/ 100 h 200"/>
                <a:gd name="T8" fmla="*/ 6 w 200"/>
                <a:gd name="T9" fmla="*/ 87 h 200"/>
                <a:gd name="T10" fmla="*/ 87 w 200"/>
                <a:gd name="T11" fmla="*/ 6 h 200"/>
                <a:gd name="T12" fmla="*/ 100 w 200"/>
                <a:gd name="T13" fmla="*/ 0 h 200"/>
                <a:gd name="T14" fmla="*/ 113 w 200"/>
                <a:gd name="T15" fmla="*/ 6 h 200"/>
                <a:gd name="T16" fmla="*/ 195 w 200"/>
                <a:gd name="T17" fmla="*/ 87 h 200"/>
                <a:gd name="T18" fmla="*/ 200 w 200"/>
                <a:gd name="T19" fmla="*/ 100 h 200"/>
                <a:gd name="T20" fmla="*/ 195 w 200"/>
                <a:gd name="T21" fmla="*/ 114 h 200"/>
                <a:gd name="T22" fmla="*/ 113 w 200"/>
                <a:gd name="T23" fmla="*/ 194 h 200"/>
                <a:gd name="T24" fmla="*/ 100 w 200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00">
                  <a:moveTo>
                    <a:pt x="100" y="200"/>
                  </a:moveTo>
                  <a:cubicBezTo>
                    <a:pt x="95" y="200"/>
                    <a:pt x="90" y="198"/>
                    <a:pt x="87" y="194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2" y="110"/>
                    <a:pt x="0" y="105"/>
                    <a:pt x="0" y="100"/>
                  </a:cubicBezTo>
                  <a:cubicBezTo>
                    <a:pt x="0" y="95"/>
                    <a:pt x="2" y="90"/>
                    <a:pt x="6" y="8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2"/>
                    <a:pt x="95" y="0"/>
                    <a:pt x="100" y="0"/>
                  </a:cubicBezTo>
                  <a:cubicBezTo>
                    <a:pt x="105" y="0"/>
                    <a:pt x="110" y="2"/>
                    <a:pt x="113" y="6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8" y="91"/>
                    <a:pt x="200" y="95"/>
                    <a:pt x="200" y="100"/>
                  </a:cubicBezTo>
                  <a:cubicBezTo>
                    <a:pt x="200" y="105"/>
                    <a:pt x="198" y="110"/>
                    <a:pt x="195" y="11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0" y="198"/>
                    <a:pt x="105" y="200"/>
                    <a:pt x="100" y="200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7"/>
            <p:cNvSpPr>
              <a:spLocks/>
            </p:cNvSpPr>
            <p:nvPr/>
          </p:nvSpPr>
          <p:spPr bwMode="auto">
            <a:xfrm>
              <a:off x="3979" y="3096"/>
              <a:ext cx="108" cy="132"/>
            </a:xfrm>
            <a:custGeom>
              <a:avLst/>
              <a:gdLst>
                <a:gd name="T0" fmla="*/ 54 w 108"/>
                <a:gd name="T1" fmla="*/ 0 h 132"/>
                <a:gd name="T2" fmla="*/ 0 w 108"/>
                <a:gd name="T3" fmla="*/ 53 h 132"/>
                <a:gd name="T4" fmla="*/ 37 w 108"/>
                <a:gd name="T5" fmla="*/ 53 h 132"/>
                <a:gd name="T6" fmla="*/ 37 w 108"/>
                <a:gd name="T7" fmla="*/ 132 h 132"/>
                <a:gd name="T8" fmla="*/ 70 w 108"/>
                <a:gd name="T9" fmla="*/ 132 h 132"/>
                <a:gd name="T10" fmla="*/ 70 w 108"/>
                <a:gd name="T11" fmla="*/ 53 h 132"/>
                <a:gd name="T12" fmla="*/ 108 w 108"/>
                <a:gd name="T13" fmla="*/ 53 h 132"/>
                <a:gd name="T14" fmla="*/ 54 w 108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32">
                  <a:moveTo>
                    <a:pt x="54" y="0"/>
                  </a:moveTo>
                  <a:lnTo>
                    <a:pt x="0" y="53"/>
                  </a:lnTo>
                  <a:lnTo>
                    <a:pt x="37" y="53"/>
                  </a:lnTo>
                  <a:lnTo>
                    <a:pt x="37" y="132"/>
                  </a:lnTo>
                  <a:lnTo>
                    <a:pt x="70" y="132"/>
                  </a:lnTo>
                  <a:lnTo>
                    <a:pt x="70" y="53"/>
                  </a:lnTo>
                  <a:lnTo>
                    <a:pt x="108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8"/>
            <p:cNvSpPr>
              <a:spLocks/>
            </p:cNvSpPr>
            <p:nvPr/>
          </p:nvSpPr>
          <p:spPr bwMode="auto">
            <a:xfrm>
              <a:off x="3979" y="3303"/>
              <a:ext cx="108" cy="133"/>
            </a:xfrm>
            <a:custGeom>
              <a:avLst/>
              <a:gdLst>
                <a:gd name="T0" fmla="*/ 54 w 108"/>
                <a:gd name="T1" fmla="*/ 133 h 133"/>
                <a:gd name="T2" fmla="*/ 108 w 108"/>
                <a:gd name="T3" fmla="*/ 79 h 133"/>
                <a:gd name="T4" fmla="*/ 70 w 108"/>
                <a:gd name="T5" fmla="*/ 79 h 133"/>
                <a:gd name="T6" fmla="*/ 70 w 108"/>
                <a:gd name="T7" fmla="*/ 0 h 133"/>
                <a:gd name="T8" fmla="*/ 37 w 108"/>
                <a:gd name="T9" fmla="*/ 0 h 133"/>
                <a:gd name="T10" fmla="*/ 37 w 108"/>
                <a:gd name="T11" fmla="*/ 79 h 133"/>
                <a:gd name="T12" fmla="*/ 0 w 108"/>
                <a:gd name="T13" fmla="*/ 79 h 133"/>
                <a:gd name="T14" fmla="*/ 54 w 108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33">
                  <a:moveTo>
                    <a:pt x="54" y="133"/>
                  </a:moveTo>
                  <a:lnTo>
                    <a:pt x="108" y="79"/>
                  </a:lnTo>
                  <a:lnTo>
                    <a:pt x="70" y="79"/>
                  </a:lnTo>
                  <a:lnTo>
                    <a:pt x="70" y="0"/>
                  </a:lnTo>
                  <a:lnTo>
                    <a:pt x="37" y="0"/>
                  </a:lnTo>
                  <a:lnTo>
                    <a:pt x="37" y="79"/>
                  </a:lnTo>
                  <a:lnTo>
                    <a:pt x="0" y="79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9"/>
            <p:cNvSpPr>
              <a:spLocks/>
            </p:cNvSpPr>
            <p:nvPr/>
          </p:nvSpPr>
          <p:spPr bwMode="auto">
            <a:xfrm>
              <a:off x="4058" y="3212"/>
              <a:ext cx="128" cy="108"/>
            </a:xfrm>
            <a:custGeom>
              <a:avLst/>
              <a:gdLst>
                <a:gd name="T0" fmla="*/ 0 w 128"/>
                <a:gd name="T1" fmla="*/ 54 h 108"/>
                <a:gd name="T2" fmla="*/ 56 w 128"/>
                <a:gd name="T3" fmla="*/ 108 h 108"/>
                <a:gd name="T4" fmla="*/ 56 w 128"/>
                <a:gd name="T5" fmla="*/ 70 h 108"/>
                <a:gd name="T6" fmla="*/ 128 w 128"/>
                <a:gd name="T7" fmla="*/ 70 h 108"/>
                <a:gd name="T8" fmla="*/ 128 w 128"/>
                <a:gd name="T9" fmla="*/ 37 h 108"/>
                <a:gd name="T10" fmla="*/ 56 w 128"/>
                <a:gd name="T11" fmla="*/ 37 h 108"/>
                <a:gd name="T12" fmla="*/ 56 w 128"/>
                <a:gd name="T13" fmla="*/ 0 h 108"/>
                <a:gd name="T14" fmla="*/ 0 w 128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8">
                  <a:moveTo>
                    <a:pt x="0" y="54"/>
                  </a:moveTo>
                  <a:lnTo>
                    <a:pt x="56" y="108"/>
                  </a:lnTo>
                  <a:lnTo>
                    <a:pt x="56" y="70"/>
                  </a:lnTo>
                  <a:lnTo>
                    <a:pt x="128" y="70"/>
                  </a:lnTo>
                  <a:lnTo>
                    <a:pt x="128" y="37"/>
                  </a:lnTo>
                  <a:lnTo>
                    <a:pt x="56" y="37"/>
                  </a:lnTo>
                  <a:lnTo>
                    <a:pt x="5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0"/>
            <p:cNvSpPr>
              <a:spLocks/>
            </p:cNvSpPr>
            <p:nvPr/>
          </p:nvSpPr>
          <p:spPr bwMode="auto">
            <a:xfrm>
              <a:off x="3880" y="3212"/>
              <a:ext cx="128" cy="108"/>
            </a:xfrm>
            <a:custGeom>
              <a:avLst/>
              <a:gdLst>
                <a:gd name="T0" fmla="*/ 128 w 128"/>
                <a:gd name="T1" fmla="*/ 54 h 108"/>
                <a:gd name="T2" fmla="*/ 74 w 128"/>
                <a:gd name="T3" fmla="*/ 0 h 108"/>
                <a:gd name="T4" fmla="*/ 74 w 128"/>
                <a:gd name="T5" fmla="*/ 37 h 108"/>
                <a:gd name="T6" fmla="*/ 0 w 128"/>
                <a:gd name="T7" fmla="*/ 37 h 108"/>
                <a:gd name="T8" fmla="*/ 0 w 128"/>
                <a:gd name="T9" fmla="*/ 70 h 108"/>
                <a:gd name="T10" fmla="*/ 74 w 128"/>
                <a:gd name="T11" fmla="*/ 70 h 108"/>
                <a:gd name="T12" fmla="*/ 74 w 128"/>
                <a:gd name="T13" fmla="*/ 108 h 108"/>
                <a:gd name="T14" fmla="*/ 128 w 128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8">
                  <a:moveTo>
                    <a:pt x="128" y="54"/>
                  </a:moveTo>
                  <a:lnTo>
                    <a:pt x="74" y="0"/>
                  </a:lnTo>
                  <a:lnTo>
                    <a:pt x="74" y="37"/>
                  </a:lnTo>
                  <a:lnTo>
                    <a:pt x="0" y="37"/>
                  </a:lnTo>
                  <a:lnTo>
                    <a:pt x="0" y="70"/>
                  </a:lnTo>
                  <a:lnTo>
                    <a:pt x="74" y="70"/>
                  </a:lnTo>
                  <a:lnTo>
                    <a:pt x="74" y="108"/>
                  </a:lnTo>
                  <a:lnTo>
                    <a:pt x="12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4" name="Group 13"/>
          <p:cNvGrpSpPr>
            <a:grpSpLocks noChangeAspect="1"/>
          </p:cNvGrpSpPr>
          <p:nvPr/>
        </p:nvGrpSpPr>
        <p:grpSpPr bwMode="auto">
          <a:xfrm>
            <a:off x="6391187" y="3860996"/>
            <a:ext cx="563483" cy="660306"/>
            <a:chOff x="3887" y="2347"/>
            <a:chExt cx="355" cy="416"/>
          </a:xfrm>
        </p:grpSpPr>
        <p:sp>
          <p:nvSpPr>
            <p:cNvPr id="22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887" y="2347"/>
              <a:ext cx="355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14"/>
            <p:cNvSpPr>
              <a:spLocks/>
            </p:cNvSpPr>
            <p:nvPr/>
          </p:nvSpPr>
          <p:spPr bwMode="auto">
            <a:xfrm>
              <a:off x="3956" y="2598"/>
              <a:ext cx="116" cy="165"/>
            </a:xfrm>
            <a:custGeom>
              <a:avLst/>
              <a:gdLst>
                <a:gd name="T0" fmla="*/ 76 w 116"/>
                <a:gd name="T1" fmla="*/ 0 h 165"/>
                <a:gd name="T2" fmla="*/ 35 w 116"/>
                <a:gd name="T3" fmla="*/ 0 h 165"/>
                <a:gd name="T4" fmla="*/ 35 w 116"/>
                <a:gd name="T5" fmla="*/ 86 h 165"/>
                <a:gd name="T6" fmla="*/ 0 w 116"/>
                <a:gd name="T7" fmla="*/ 86 h 165"/>
                <a:gd name="T8" fmla="*/ 58 w 116"/>
                <a:gd name="T9" fmla="*/ 165 h 165"/>
                <a:gd name="T10" fmla="*/ 116 w 116"/>
                <a:gd name="T11" fmla="*/ 86 h 165"/>
                <a:gd name="T12" fmla="*/ 76 w 116"/>
                <a:gd name="T13" fmla="*/ 86 h 165"/>
                <a:gd name="T14" fmla="*/ 76 w 116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65">
                  <a:moveTo>
                    <a:pt x="76" y="0"/>
                  </a:moveTo>
                  <a:lnTo>
                    <a:pt x="35" y="0"/>
                  </a:lnTo>
                  <a:lnTo>
                    <a:pt x="35" y="86"/>
                  </a:lnTo>
                  <a:lnTo>
                    <a:pt x="0" y="86"/>
                  </a:lnTo>
                  <a:lnTo>
                    <a:pt x="58" y="165"/>
                  </a:lnTo>
                  <a:lnTo>
                    <a:pt x="116" y="86"/>
                  </a:lnTo>
                  <a:lnTo>
                    <a:pt x="76" y="8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Rectangle 15"/>
            <p:cNvSpPr>
              <a:spLocks noChangeArrowheads="1"/>
            </p:cNvSpPr>
            <p:nvPr/>
          </p:nvSpPr>
          <p:spPr bwMode="auto">
            <a:xfrm>
              <a:off x="3960" y="2467"/>
              <a:ext cx="101" cy="29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16"/>
            <p:cNvSpPr>
              <a:spLocks noChangeArrowheads="1"/>
            </p:cNvSpPr>
            <p:nvPr/>
          </p:nvSpPr>
          <p:spPr bwMode="auto">
            <a:xfrm>
              <a:off x="3960" y="2511"/>
              <a:ext cx="101" cy="29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17"/>
            <p:cNvSpPr>
              <a:spLocks noChangeArrowheads="1"/>
            </p:cNvSpPr>
            <p:nvPr/>
          </p:nvSpPr>
          <p:spPr bwMode="auto">
            <a:xfrm>
              <a:off x="3960" y="2554"/>
              <a:ext cx="101" cy="29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18"/>
            <p:cNvSpPr>
              <a:spLocks/>
            </p:cNvSpPr>
            <p:nvPr/>
          </p:nvSpPr>
          <p:spPr bwMode="auto">
            <a:xfrm>
              <a:off x="3889" y="2349"/>
              <a:ext cx="145" cy="319"/>
            </a:xfrm>
            <a:custGeom>
              <a:avLst/>
              <a:gdLst>
                <a:gd name="T0" fmla="*/ 64 w 70"/>
                <a:gd name="T1" fmla="*/ 0 h 154"/>
                <a:gd name="T2" fmla="*/ 52 w 70"/>
                <a:gd name="T3" fmla="*/ 0 h 154"/>
                <a:gd name="T4" fmla="*/ 18 w 70"/>
                <a:gd name="T5" fmla="*/ 0 h 154"/>
                <a:gd name="T6" fmla="*/ 11 w 70"/>
                <a:gd name="T7" fmla="*/ 0 h 154"/>
                <a:gd name="T8" fmla="*/ 6 w 70"/>
                <a:gd name="T9" fmla="*/ 0 h 154"/>
                <a:gd name="T10" fmla="*/ 0 w 70"/>
                <a:gd name="T11" fmla="*/ 7 h 154"/>
                <a:gd name="T12" fmla="*/ 0 w 70"/>
                <a:gd name="T13" fmla="*/ 98 h 154"/>
                <a:gd name="T14" fmla="*/ 0 w 70"/>
                <a:gd name="T15" fmla="*/ 98 h 154"/>
                <a:gd name="T16" fmla="*/ 0 w 70"/>
                <a:gd name="T17" fmla="*/ 147 h 154"/>
                <a:gd name="T18" fmla="*/ 8 w 70"/>
                <a:gd name="T19" fmla="*/ 154 h 154"/>
                <a:gd name="T20" fmla="*/ 14 w 70"/>
                <a:gd name="T21" fmla="*/ 154 h 154"/>
                <a:gd name="T22" fmla="*/ 41 w 70"/>
                <a:gd name="T23" fmla="*/ 154 h 154"/>
                <a:gd name="T24" fmla="*/ 41 w 70"/>
                <a:gd name="T25" fmla="*/ 133 h 154"/>
                <a:gd name="T26" fmla="*/ 21 w 70"/>
                <a:gd name="T27" fmla="*/ 133 h 154"/>
                <a:gd name="T28" fmla="*/ 21 w 70"/>
                <a:gd name="T29" fmla="*/ 116 h 154"/>
                <a:gd name="T30" fmla="*/ 21 w 70"/>
                <a:gd name="T31" fmla="*/ 96 h 154"/>
                <a:gd name="T32" fmla="*/ 21 w 70"/>
                <a:gd name="T33" fmla="*/ 21 h 154"/>
                <a:gd name="T34" fmla="*/ 49 w 70"/>
                <a:gd name="T35" fmla="*/ 21 h 154"/>
                <a:gd name="T36" fmla="*/ 49 w 70"/>
                <a:gd name="T37" fmla="*/ 49 h 154"/>
                <a:gd name="T38" fmla="*/ 70 w 70"/>
                <a:gd name="T39" fmla="*/ 49 h 154"/>
                <a:gd name="T40" fmla="*/ 70 w 70"/>
                <a:gd name="T41" fmla="*/ 5 h 154"/>
                <a:gd name="T42" fmla="*/ 64 w 70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154">
                  <a:moveTo>
                    <a:pt x="6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0" y="0"/>
                    <a:pt x="0" y="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8"/>
                    <a:pt x="6" y="154"/>
                    <a:pt x="8" y="154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0"/>
                    <a:pt x="66" y="0"/>
                    <a:pt x="64" y="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19"/>
            <p:cNvSpPr>
              <a:spLocks/>
            </p:cNvSpPr>
            <p:nvPr/>
          </p:nvSpPr>
          <p:spPr bwMode="auto">
            <a:xfrm>
              <a:off x="4051" y="2397"/>
              <a:ext cx="189" cy="277"/>
            </a:xfrm>
            <a:custGeom>
              <a:avLst/>
              <a:gdLst>
                <a:gd name="T0" fmla="*/ 58 w 91"/>
                <a:gd name="T1" fmla="*/ 68 h 134"/>
                <a:gd name="T2" fmla="*/ 52 w 91"/>
                <a:gd name="T3" fmla="*/ 68 h 134"/>
                <a:gd name="T4" fmla="*/ 0 w 91"/>
                <a:gd name="T5" fmla="*/ 0 h 134"/>
                <a:gd name="T6" fmla="*/ 0 w 91"/>
                <a:gd name="T7" fmla="*/ 21 h 134"/>
                <a:gd name="T8" fmla="*/ 30 w 91"/>
                <a:gd name="T9" fmla="*/ 77 h 134"/>
                <a:gd name="T10" fmla="*/ 29 w 91"/>
                <a:gd name="T11" fmla="*/ 91 h 134"/>
                <a:gd name="T12" fmla="*/ 57 w 91"/>
                <a:gd name="T13" fmla="*/ 90 h 134"/>
                <a:gd name="T14" fmla="*/ 70 w 91"/>
                <a:gd name="T15" fmla="*/ 100 h 134"/>
                <a:gd name="T16" fmla="*/ 70 w 91"/>
                <a:gd name="T17" fmla="*/ 113 h 134"/>
                <a:gd name="T18" fmla="*/ 0 w 91"/>
                <a:gd name="T19" fmla="*/ 113 h 134"/>
                <a:gd name="T20" fmla="*/ 0 w 91"/>
                <a:gd name="T21" fmla="*/ 134 h 134"/>
                <a:gd name="T22" fmla="*/ 83 w 91"/>
                <a:gd name="T23" fmla="*/ 134 h 134"/>
                <a:gd name="T24" fmla="*/ 91 w 91"/>
                <a:gd name="T25" fmla="*/ 127 h 134"/>
                <a:gd name="T26" fmla="*/ 91 w 91"/>
                <a:gd name="T27" fmla="*/ 123 h 134"/>
                <a:gd name="T28" fmla="*/ 91 w 91"/>
                <a:gd name="T29" fmla="*/ 112 h 134"/>
                <a:gd name="T30" fmla="*/ 91 w 91"/>
                <a:gd name="T31" fmla="*/ 98 h 134"/>
                <a:gd name="T32" fmla="*/ 58 w 91"/>
                <a:gd name="T33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34">
                  <a:moveTo>
                    <a:pt x="58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48" y="26"/>
                    <a:pt x="28" y="6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1" y="28"/>
                    <a:pt x="29" y="49"/>
                    <a:pt x="30" y="77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4" y="90"/>
                    <a:pt x="70" y="92"/>
                    <a:pt x="70" y="100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91" y="128"/>
                    <a:pt x="91" y="127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81"/>
                    <a:pt x="76" y="68"/>
                    <a:pt x="58" y="68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2" name="Group 22"/>
          <p:cNvGrpSpPr>
            <a:grpSpLocks noChangeAspect="1"/>
          </p:cNvGrpSpPr>
          <p:nvPr/>
        </p:nvGrpSpPr>
        <p:grpSpPr bwMode="auto">
          <a:xfrm>
            <a:off x="6260904" y="2925296"/>
            <a:ext cx="660306" cy="560309"/>
            <a:chOff x="3796" y="1814"/>
            <a:chExt cx="416" cy="353"/>
          </a:xfrm>
        </p:grpSpPr>
        <p:sp>
          <p:nvSpPr>
            <p:cNvPr id="233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796" y="1816"/>
              <a:ext cx="41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23"/>
            <p:cNvSpPr>
              <a:spLocks/>
            </p:cNvSpPr>
            <p:nvPr/>
          </p:nvSpPr>
          <p:spPr bwMode="auto">
            <a:xfrm>
              <a:off x="3796" y="1814"/>
              <a:ext cx="414" cy="353"/>
            </a:xfrm>
            <a:custGeom>
              <a:avLst/>
              <a:gdLst>
                <a:gd name="T0" fmla="*/ 173 w 200"/>
                <a:gd name="T1" fmla="*/ 59 h 170"/>
                <a:gd name="T2" fmla="*/ 175 w 200"/>
                <a:gd name="T3" fmla="*/ 48 h 170"/>
                <a:gd name="T4" fmla="*/ 126 w 200"/>
                <a:gd name="T5" fmla="*/ 0 h 170"/>
                <a:gd name="T6" fmla="*/ 83 w 200"/>
                <a:gd name="T7" fmla="*/ 27 h 170"/>
                <a:gd name="T8" fmla="*/ 59 w 200"/>
                <a:gd name="T9" fmla="*/ 17 h 170"/>
                <a:gd name="T10" fmla="*/ 24 w 200"/>
                <a:gd name="T11" fmla="*/ 51 h 170"/>
                <a:gd name="T12" fmla="*/ 25 w 200"/>
                <a:gd name="T13" fmla="*/ 59 h 170"/>
                <a:gd name="T14" fmla="*/ 0 w 200"/>
                <a:gd name="T15" fmla="*/ 95 h 170"/>
                <a:gd name="T16" fmla="*/ 40 w 200"/>
                <a:gd name="T17" fmla="*/ 134 h 170"/>
                <a:gd name="T18" fmla="*/ 43 w 200"/>
                <a:gd name="T19" fmla="*/ 134 h 170"/>
                <a:gd name="T20" fmla="*/ 80 w 200"/>
                <a:gd name="T21" fmla="*/ 170 h 170"/>
                <a:gd name="T22" fmla="*/ 112 w 200"/>
                <a:gd name="T23" fmla="*/ 151 h 170"/>
                <a:gd name="T24" fmla="*/ 129 w 200"/>
                <a:gd name="T25" fmla="*/ 158 h 170"/>
                <a:gd name="T26" fmla="*/ 156 w 200"/>
                <a:gd name="T27" fmla="*/ 134 h 170"/>
                <a:gd name="T28" fmla="*/ 160 w 200"/>
                <a:gd name="T29" fmla="*/ 134 h 170"/>
                <a:gd name="T30" fmla="*/ 200 w 200"/>
                <a:gd name="T31" fmla="*/ 95 h 170"/>
                <a:gd name="T32" fmla="*/ 173 w 200"/>
                <a:gd name="T33" fmla="*/ 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70">
                  <a:moveTo>
                    <a:pt x="173" y="59"/>
                  </a:moveTo>
                  <a:cubicBezTo>
                    <a:pt x="174" y="55"/>
                    <a:pt x="175" y="52"/>
                    <a:pt x="175" y="48"/>
                  </a:cubicBezTo>
                  <a:cubicBezTo>
                    <a:pt x="175" y="22"/>
                    <a:pt x="153" y="0"/>
                    <a:pt x="126" y="0"/>
                  </a:cubicBezTo>
                  <a:cubicBezTo>
                    <a:pt x="108" y="0"/>
                    <a:pt x="91" y="10"/>
                    <a:pt x="83" y="27"/>
                  </a:cubicBezTo>
                  <a:cubicBezTo>
                    <a:pt x="77" y="21"/>
                    <a:pt x="68" y="17"/>
                    <a:pt x="59" y="17"/>
                  </a:cubicBezTo>
                  <a:cubicBezTo>
                    <a:pt x="40" y="17"/>
                    <a:pt x="24" y="32"/>
                    <a:pt x="24" y="51"/>
                  </a:cubicBezTo>
                  <a:cubicBezTo>
                    <a:pt x="24" y="54"/>
                    <a:pt x="24" y="57"/>
                    <a:pt x="25" y="59"/>
                  </a:cubicBezTo>
                  <a:cubicBezTo>
                    <a:pt x="9" y="66"/>
                    <a:pt x="0" y="79"/>
                    <a:pt x="0" y="95"/>
                  </a:cubicBezTo>
                  <a:cubicBezTo>
                    <a:pt x="0" y="117"/>
                    <a:pt x="18" y="134"/>
                    <a:pt x="40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54"/>
                    <a:pt x="60" y="170"/>
                    <a:pt x="80" y="170"/>
                  </a:cubicBezTo>
                  <a:cubicBezTo>
                    <a:pt x="93" y="170"/>
                    <a:pt x="105" y="162"/>
                    <a:pt x="112" y="151"/>
                  </a:cubicBezTo>
                  <a:cubicBezTo>
                    <a:pt x="117" y="155"/>
                    <a:pt x="123" y="158"/>
                    <a:pt x="129" y="158"/>
                  </a:cubicBezTo>
                  <a:cubicBezTo>
                    <a:pt x="143" y="158"/>
                    <a:pt x="154" y="147"/>
                    <a:pt x="156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82" y="134"/>
                    <a:pt x="200" y="117"/>
                    <a:pt x="200" y="95"/>
                  </a:cubicBezTo>
                  <a:cubicBezTo>
                    <a:pt x="200" y="78"/>
                    <a:pt x="190" y="64"/>
                    <a:pt x="173" y="59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24"/>
            <p:cNvSpPr>
              <a:spLocks noEditPoints="1"/>
            </p:cNvSpPr>
            <p:nvPr/>
          </p:nvSpPr>
          <p:spPr bwMode="auto">
            <a:xfrm>
              <a:off x="3995" y="1872"/>
              <a:ext cx="134" cy="135"/>
            </a:xfrm>
            <a:custGeom>
              <a:avLst/>
              <a:gdLst>
                <a:gd name="T0" fmla="*/ 62 w 65"/>
                <a:gd name="T1" fmla="*/ 49 h 65"/>
                <a:gd name="T2" fmla="*/ 65 w 65"/>
                <a:gd name="T3" fmla="*/ 42 h 65"/>
                <a:gd name="T4" fmla="*/ 64 w 65"/>
                <a:gd name="T5" fmla="*/ 41 h 65"/>
                <a:gd name="T6" fmla="*/ 57 w 65"/>
                <a:gd name="T7" fmla="*/ 35 h 65"/>
                <a:gd name="T8" fmla="*/ 57 w 65"/>
                <a:gd name="T9" fmla="*/ 30 h 65"/>
                <a:gd name="T10" fmla="*/ 65 w 65"/>
                <a:gd name="T11" fmla="*/ 23 h 65"/>
                <a:gd name="T12" fmla="*/ 62 w 65"/>
                <a:gd name="T13" fmla="*/ 16 h 65"/>
                <a:gd name="T14" fmla="*/ 61 w 65"/>
                <a:gd name="T15" fmla="*/ 16 h 65"/>
                <a:gd name="T16" fmla="*/ 52 w 65"/>
                <a:gd name="T17" fmla="*/ 17 h 65"/>
                <a:gd name="T18" fmla="*/ 48 w 65"/>
                <a:gd name="T19" fmla="*/ 13 h 65"/>
                <a:gd name="T20" fmla="*/ 49 w 65"/>
                <a:gd name="T21" fmla="*/ 3 h 65"/>
                <a:gd name="T22" fmla="*/ 42 w 65"/>
                <a:gd name="T23" fmla="*/ 0 h 65"/>
                <a:gd name="T24" fmla="*/ 41 w 65"/>
                <a:gd name="T25" fmla="*/ 1 h 65"/>
                <a:gd name="T26" fmla="*/ 36 w 65"/>
                <a:gd name="T27" fmla="*/ 8 h 65"/>
                <a:gd name="T28" fmla="*/ 30 w 65"/>
                <a:gd name="T29" fmla="*/ 8 h 65"/>
                <a:gd name="T30" fmla="*/ 23 w 65"/>
                <a:gd name="T31" fmla="*/ 0 h 65"/>
                <a:gd name="T32" fmla="*/ 16 w 65"/>
                <a:gd name="T33" fmla="*/ 3 h 65"/>
                <a:gd name="T34" fmla="*/ 16 w 65"/>
                <a:gd name="T35" fmla="*/ 4 h 65"/>
                <a:gd name="T36" fmla="*/ 17 w 65"/>
                <a:gd name="T37" fmla="*/ 13 h 65"/>
                <a:gd name="T38" fmla="*/ 13 w 65"/>
                <a:gd name="T39" fmla="*/ 17 h 65"/>
                <a:gd name="T40" fmla="*/ 3 w 65"/>
                <a:gd name="T41" fmla="*/ 16 h 65"/>
                <a:gd name="T42" fmla="*/ 0 w 65"/>
                <a:gd name="T43" fmla="*/ 23 h 65"/>
                <a:gd name="T44" fmla="*/ 1 w 65"/>
                <a:gd name="T45" fmla="*/ 24 h 65"/>
                <a:gd name="T46" fmla="*/ 8 w 65"/>
                <a:gd name="T47" fmla="*/ 30 h 65"/>
                <a:gd name="T48" fmla="*/ 8 w 65"/>
                <a:gd name="T49" fmla="*/ 35 h 65"/>
                <a:gd name="T50" fmla="*/ 0 w 65"/>
                <a:gd name="T51" fmla="*/ 42 h 65"/>
                <a:gd name="T52" fmla="*/ 3 w 65"/>
                <a:gd name="T53" fmla="*/ 49 h 65"/>
                <a:gd name="T54" fmla="*/ 4 w 65"/>
                <a:gd name="T55" fmla="*/ 49 h 65"/>
                <a:gd name="T56" fmla="*/ 13 w 65"/>
                <a:gd name="T57" fmla="*/ 48 h 65"/>
                <a:gd name="T58" fmla="*/ 17 w 65"/>
                <a:gd name="T59" fmla="*/ 52 h 65"/>
                <a:gd name="T60" fmla="*/ 16 w 65"/>
                <a:gd name="T61" fmla="*/ 62 h 65"/>
                <a:gd name="T62" fmla="*/ 23 w 65"/>
                <a:gd name="T63" fmla="*/ 65 h 65"/>
                <a:gd name="T64" fmla="*/ 24 w 65"/>
                <a:gd name="T65" fmla="*/ 64 h 65"/>
                <a:gd name="T66" fmla="*/ 30 w 65"/>
                <a:gd name="T67" fmla="*/ 57 h 65"/>
                <a:gd name="T68" fmla="*/ 35 w 65"/>
                <a:gd name="T69" fmla="*/ 57 h 65"/>
                <a:gd name="T70" fmla="*/ 42 w 65"/>
                <a:gd name="T71" fmla="*/ 65 h 65"/>
                <a:gd name="T72" fmla="*/ 49 w 65"/>
                <a:gd name="T73" fmla="*/ 62 h 65"/>
                <a:gd name="T74" fmla="*/ 49 w 65"/>
                <a:gd name="T75" fmla="*/ 61 h 65"/>
                <a:gd name="T76" fmla="*/ 48 w 65"/>
                <a:gd name="T77" fmla="*/ 52 h 65"/>
                <a:gd name="T78" fmla="*/ 52 w 65"/>
                <a:gd name="T79" fmla="*/ 48 h 65"/>
                <a:gd name="T80" fmla="*/ 62 w 65"/>
                <a:gd name="T81" fmla="*/ 49 h 65"/>
                <a:gd name="T82" fmla="*/ 27 w 65"/>
                <a:gd name="T83" fmla="*/ 47 h 65"/>
                <a:gd name="T84" fmla="*/ 18 w 65"/>
                <a:gd name="T85" fmla="*/ 26 h 65"/>
                <a:gd name="T86" fmla="*/ 39 w 65"/>
                <a:gd name="T87" fmla="*/ 18 h 65"/>
                <a:gd name="T88" fmla="*/ 47 w 65"/>
                <a:gd name="T89" fmla="*/ 39 h 65"/>
                <a:gd name="T90" fmla="*/ 27 w 65"/>
                <a:gd name="T91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62" y="49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62" y="49"/>
                  </a:lnTo>
                  <a:close/>
                  <a:moveTo>
                    <a:pt x="27" y="47"/>
                  </a:moveTo>
                  <a:cubicBezTo>
                    <a:pt x="19" y="43"/>
                    <a:pt x="15" y="34"/>
                    <a:pt x="18" y="26"/>
                  </a:cubicBezTo>
                  <a:cubicBezTo>
                    <a:pt x="22" y="19"/>
                    <a:pt x="31" y="15"/>
                    <a:pt x="39" y="18"/>
                  </a:cubicBezTo>
                  <a:cubicBezTo>
                    <a:pt x="46" y="22"/>
                    <a:pt x="50" y="31"/>
                    <a:pt x="47" y="39"/>
                  </a:cubicBezTo>
                  <a:cubicBezTo>
                    <a:pt x="43" y="46"/>
                    <a:pt x="34" y="50"/>
                    <a:pt x="27" y="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5"/>
            <p:cNvSpPr>
              <a:spLocks noEditPoints="1"/>
            </p:cNvSpPr>
            <p:nvPr/>
          </p:nvSpPr>
          <p:spPr bwMode="auto">
            <a:xfrm>
              <a:off x="3893" y="1970"/>
              <a:ext cx="137" cy="137"/>
            </a:xfrm>
            <a:custGeom>
              <a:avLst/>
              <a:gdLst>
                <a:gd name="T0" fmla="*/ 66 w 66"/>
                <a:gd name="T1" fmla="*/ 37 h 66"/>
                <a:gd name="T2" fmla="*/ 66 w 66"/>
                <a:gd name="T3" fmla="*/ 29 h 66"/>
                <a:gd name="T4" fmla="*/ 65 w 66"/>
                <a:gd name="T5" fmla="*/ 29 h 66"/>
                <a:gd name="T6" fmla="*/ 57 w 66"/>
                <a:gd name="T7" fmla="*/ 26 h 66"/>
                <a:gd name="T8" fmla="*/ 55 w 66"/>
                <a:gd name="T9" fmla="*/ 21 h 66"/>
                <a:gd name="T10" fmla="*/ 59 w 66"/>
                <a:gd name="T11" fmla="*/ 12 h 66"/>
                <a:gd name="T12" fmla="*/ 54 w 66"/>
                <a:gd name="T13" fmla="*/ 7 h 66"/>
                <a:gd name="T14" fmla="*/ 53 w 66"/>
                <a:gd name="T15" fmla="*/ 7 h 66"/>
                <a:gd name="T16" fmla="*/ 45 w 66"/>
                <a:gd name="T17" fmla="*/ 11 h 66"/>
                <a:gd name="T18" fmla="*/ 40 w 66"/>
                <a:gd name="T19" fmla="*/ 9 h 66"/>
                <a:gd name="T20" fmla="*/ 37 w 66"/>
                <a:gd name="T21" fmla="*/ 0 h 66"/>
                <a:gd name="T22" fmla="*/ 29 w 66"/>
                <a:gd name="T23" fmla="*/ 0 h 66"/>
                <a:gd name="T24" fmla="*/ 29 w 66"/>
                <a:gd name="T25" fmla="*/ 1 h 66"/>
                <a:gd name="T26" fmla="*/ 26 w 66"/>
                <a:gd name="T27" fmla="*/ 9 h 66"/>
                <a:gd name="T28" fmla="*/ 21 w 66"/>
                <a:gd name="T29" fmla="*/ 11 h 66"/>
                <a:gd name="T30" fmla="*/ 12 w 66"/>
                <a:gd name="T31" fmla="*/ 7 h 66"/>
                <a:gd name="T32" fmla="*/ 7 w 66"/>
                <a:gd name="T33" fmla="*/ 12 h 66"/>
                <a:gd name="T34" fmla="*/ 7 w 66"/>
                <a:gd name="T35" fmla="*/ 13 h 66"/>
                <a:gd name="T36" fmla="*/ 11 w 66"/>
                <a:gd name="T37" fmla="*/ 21 h 66"/>
                <a:gd name="T38" fmla="*/ 9 w 66"/>
                <a:gd name="T39" fmla="*/ 26 h 66"/>
                <a:gd name="T40" fmla="*/ 0 w 66"/>
                <a:gd name="T41" fmla="*/ 29 h 66"/>
                <a:gd name="T42" fmla="*/ 0 w 66"/>
                <a:gd name="T43" fmla="*/ 37 h 66"/>
                <a:gd name="T44" fmla="*/ 1 w 66"/>
                <a:gd name="T45" fmla="*/ 37 h 66"/>
                <a:gd name="T46" fmla="*/ 9 w 66"/>
                <a:gd name="T47" fmla="*/ 40 h 66"/>
                <a:gd name="T48" fmla="*/ 11 w 66"/>
                <a:gd name="T49" fmla="*/ 45 h 66"/>
                <a:gd name="T50" fmla="*/ 7 w 66"/>
                <a:gd name="T51" fmla="*/ 54 h 66"/>
                <a:gd name="T52" fmla="*/ 12 w 66"/>
                <a:gd name="T53" fmla="*/ 59 h 66"/>
                <a:gd name="T54" fmla="*/ 13 w 66"/>
                <a:gd name="T55" fmla="*/ 59 h 66"/>
                <a:gd name="T56" fmla="*/ 21 w 66"/>
                <a:gd name="T57" fmla="*/ 55 h 66"/>
                <a:gd name="T58" fmla="*/ 26 w 66"/>
                <a:gd name="T59" fmla="*/ 57 h 66"/>
                <a:gd name="T60" fmla="*/ 30 w 66"/>
                <a:gd name="T61" fmla="*/ 66 h 66"/>
                <a:gd name="T62" fmla="*/ 37 w 66"/>
                <a:gd name="T63" fmla="*/ 66 h 66"/>
                <a:gd name="T64" fmla="*/ 37 w 66"/>
                <a:gd name="T65" fmla="*/ 65 h 66"/>
                <a:gd name="T66" fmla="*/ 40 w 66"/>
                <a:gd name="T67" fmla="*/ 57 h 66"/>
                <a:gd name="T68" fmla="*/ 45 w 66"/>
                <a:gd name="T69" fmla="*/ 55 h 66"/>
                <a:gd name="T70" fmla="*/ 54 w 66"/>
                <a:gd name="T71" fmla="*/ 59 h 66"/>
                <a:gd name="T72" fmla="*/ 59 w 66"/>
                <a:gd name="T73" fmla="*/ 54 h 66"/>
                <a:gd name="T74" fmla="*/ 59 w 66"/>
                <a:gd name="T75" fmla="*/ 53 h 66"/>
                <a:gd name="T76" fmla="*/ 55 w 66"/>
                <a:gd name="T77" fmla="*/ 45 h 66"/>
                <a:gd name="T78" fmla="*/ 57 w 66"/>
                <a:gd name="T79" fmla="*/ 40 h 66"/>
                <a:gd name="T80" fmla="*/ 66 w 66"/>
                <a:gd name="T81" fmla="*/ 37 h 66"/>
                <a:gd name="T82" fmla="*/ 33 w 66"/>
                <a:gd name="T83" fmla="*/ 49 h 66"/>
                <a:gd name="T84" fmla="*/ 18 w 66"/>
                <a:gd name="T85" fmla="*/ 33 h 66"/>
                <a:gd name="T86" fmla="*/ 33 w 66"/>
                <a:gd name="T87" fmla="*/ 18 h 66"/>
                <a:gd name="T88" fmla="*/ 49 w 66"/>
                <a:gd name="T89" fmla="*/ 33 h 66"/>
                <a:gd name="T90" fmla="*/ 33 w 66"/>
                <a:gd name="T91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66">
                  <a:moveTo>
                    <a:pt x="66" y="3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7" y="40"/>
                    <a:pt x="57" y="40"/>
                    <a:pt x="57" y="40"/>
                  </a:cubicBezTo>
                  <a:lnTo>
                    <a:pt x="66" y="37"/>
                  </a:lnTo>
                  <a:close/>
                  <a:moveTo>
                    <a:pt x="33" y="49"/>
                  </a:moveTo>
                  <a:cubicBezTo>
                    <a:pt x="25" y="49"/>
                    <a:pt x="18" y="42"/>
                    <a:pt x="18" y="33"/>
                  </a:cubicBezTo>
                  <a:cubicBezTo>
                    <a:pt x="18" y="25"/>
                    <a:pt x="25" y="18"/>
                    <a:pt x="33" y="18"/>
                  </a:cubicBezTo>
                  <a:cubicBezTo>
                    <a:pt x="42" y="18"/>
                    <a:pt x="49" y="25"/>
                    <a:pt x="49" y="33"/>
                  </a:cubicBezTo>
                  <a:cubicBezTo>
                    <a:pt x="49" y="42"/>
                    <a:pt x="42" y="49"/>
                    <a:pt x="33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37" name="Straight Connector 236"/>
          <p:cNvCxnSpPr/>
          <p:nvPr/>
        </p:nvCxnSpPr>
        <p:spPr>
          <a:xfrm>
            <a:off x="75480" y="4547639"/>
            <a:ext cx="12285515" cy="0"/>
          </a:xfrm>
          <a:prstGeom prst="line">
            <a:avLst/>
          </a:prstGeom>
          <a:ln>
            <a:solidFill>
              <a:srgbClr val="00205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3259522" y="2725736"/>
            <a:ext cx="3062844" cy="19852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 marL="0" marR="0" lvl="0" indent="0" defTabSz="9132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Read access, scheduled refresh, live connection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6736270" y="2605422"/>
            <a:ext cx="3400411" cy="14966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 marL="0" marR="0" lvl="0" indent="0" defTabSz="9132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Live connection, CRUD support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  <a:t>(create, read, update and delete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cs typeface="Segoe UI Light" panose="020B0502040204020203" pitchFamily="34" charset="0"/>
              </a:rPr>
              <a:t>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78D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cxnSp>
        <p:nvCxnSpPr>
          <p:cNvPr id="240" name="Straight Arrow Connector 239"/>
          <p:cNvCxnSpPr/>
          <p:nvPr/>
        </p:nvCxnSpPr>
        <p:spPr>
          <a:xfrm flipH="1">
            <a:off x="5466537" y="2597497"/>
            <a:ext cx="4436936" cy="0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9896039" y="2404666"/>
            <a:ext cx="0" cy="192831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7682250" y="2418798"/>
            <a:ext cx="0" cy="178700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5471492" y="2418798"/>
            <a:ext cx="0" cy="178700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6632147" y="2597497"/>
            <a:ext cx="0" cy="292848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>
            <a:off x="3240359" y="2709406"/>
            <a:ext cx="3266698" cy="0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245314" y="2418798"/>
            <a:ext cx="0" cy="290608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8846552" y="1778808"/>
            <a:ext cx="2102822" cy="639989"/>
          </a:xfrm>
          <a:prstGeom prst="rect">
            <a:avLst/>
          </a:prstGeom>
          <a:solidFill>
            <a:schemeClr val="bg1"/>
          </a:solidFill>
          <a:ln>
            <a:solidFill>
              <a:srgbClr val="0078D7"/>
            </a:solidFill>
          </a:ln>
        </p:spPr>
        <p:txBody>
          <a:bodyPr wrap="square" lIns="91427" tIns="182854" rIns="91427" bIns="182854" rtlCol="0" anchor="ctr">
            <a:noAutofit/>
          </a:bodyPr>
          <a:lstStyle/>
          <a:p>
            <a:pPr marL="0" marR="0" lvl="0" indent="0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99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Calibri Light" panose="020F0302020204030204"/>
              </a:rPr>
              <a:t>Azure Logic Apps</a:t>
            </a:r>
          </a:p>
        </p:txBody>
      </p:sp>
      <p:cxnSp>
        <p:nvCxnSpPr>
          <p:cNvPr id="248" name="Straight Arrow Connector 247"/>
          <p:cNvCxnSpPr/>
          <p:nvPr/>
        </p:nvCxnSpPr>
        <p:spPr>
          <a:xfrm>
            <a:off x="6502103" y="2709406"/>
            <a:ext cx="0" cy="180940"/>
          </a:xfrm>
          <a:prstGeom prst="straightConnector1">
            <a:avLst/>
          </a:prstGeom>
          <a:ln w="12700">
            <a:solidFill>
              <a:srgbClr val="0078D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6593274" y="5586476"/>
            <a:ext cx="0" cy="359255"/>
          </a:xfrm>
          <a:prstGeom prst="straightConnector1">
            <a:avLst/>
          </a:prstGeom>
          <a:ln w="127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8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04859" y="1516626"/>
          <a:ext cx="10698351" cy="49132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86948">
                  <a:extLst>
                    <a:ext uri="{9D8B030D-6E8A-4147-A177-3AD203B41FA5}">
                      <a16:colId xmlns:a16="http://schemas.microsoft.com/office/drawing/2014/main" val="1066919493"/>
                    </a:ext>
                  </a:extLst>
                </a:gridCol>
                <a:gridCol w="4389302">
                  <a:extLst>
                    <a:ext uri="{9D8B030D-6E8A-4147-A177-3AD203B41FA5}">
                      <a16:colId xmlns:a16="http://schemas.microsoft.com/office/drawing/2014/main" val="1805865308"/>
                    </a:ext>
                  </a:extLst>
                </a:gridCol>
                <a:gridCol w="4722101">
                  <a:extLst>
                    <a:ext uri="{9D8B030D-6E8A-4147-A177-3AD203B41FA5}">
                      <a16:colId xmlns:a16="http://schemas.microsoft.com/office/drawing/2014/main" val="1978515893"/>
                    </a:ext>
                  </a:extLst>
                </a:gridCol>
              </a:tblGrid>
              <a:tr h="979205">
                <a:tc>
                  <a:txBody>
                    <a:bodyPr/>
                    <a:lstStyle/>
                    <a:p>
                      <a:endParaRPr lang="en-US" sz="1900" b="0" dirty="0">
                        <a:solidFill>
                          <a:srgbClr val="EDC30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Persona</a:t>
                      </a:r>
                      <a:r>
                        <a:rPr lang="en-US" sz="1900" baseline="0" dirty="0"/>
                        <a:t>l </a:t>
                      </a:r>
                      <a:r>
                        <a:rPr lang="en-US" sz="1900" dirty="0"/>
                        <a:t>Gateway</a:t>
                      </a:r>
                      <a:endParaRPr lang="en-US" sz="1900" b="0" dirty="0">
                        <a:solidFill>
                          <a:srgbClr val="EDC30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On-premises</a:t>
                      </a:r>
                      <a:r>
                        <a:rPr lang="en-US" sz="1900" baseline="0" dirty="0"/>
                        <a:t> data gateway (Enterprise gateway)</a:t>
                      </a:r>
                      <a:endParaRPr lang="en-US" sz="1900" dirty="0"/>
                    </a:p>
                    <a:p>
                      <a:endParaRPr lang="en-US" sz="1900" b="0" dirty="0">
                        <a:solidFill>
                          <a:srgbClr val="EDC30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3965946224"/>
                  </a:ext>
                </a:extLst>
              </a:tr>
              <a:tr h="1274529">
                <a:tc>
                  <a:txBody>
                    <a:bodyPr/>
                    <a:lstStyle/>
                    <a:p>
                      <a:r>
                        <a:rPr lang="en-US" sz="1900" dirty="0"/>
                        <a:t>Target Persona</a:t>
                      </a:r>
                      <a:endParaRPr lang="en-US" sz="1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Business</a:t>
                      </a:r>
                      <a:r>
                        <a:rPr lang="en-US" sz="1900" baseline="0" dirty="0"/>
                        <a:t> analyst sets up and uses the gateway for her data sources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BI Admins set up the gateway</a:t>
                      </a:r>
                      <a:r>
                        <a:rPr lang="en-US" sz="1900" baseline="0" dirty="0"/>
                        <a:t> for their department/ company</a:t>
                      </a:r>
                      <a:r>
                        <a:rPr lang="en-US" sz="19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Multiple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dirty="0"/>
                        <a:t>users use the</a:t>
                      </a:r>
                      <a:r>
                        <a:rPr lang="en-US" sz="1900" baseline="0" dirty="0"/>
                        <a:t> gateway setup by the admins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3751448707"/>
                  </a:ext>
                </a:extLst>
              </a:tr>
              <a:tr h="438824">
                <a:tc>
                  <a:txBody>
                    <a:bodyPr/>
                    <a:lstStyle/>
                    <a:p>
                      <a:r>
                        <a:rPr lang="en-US" sz="1900" dirty="0"/>
                        <a:t>Usage</a:t>
                      </a:r>
                      <a:endParaRPr lang="en-US" sz="1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Directly by analysts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BI</a:t>
                      </a:r>
                      <a:r>
                        <a:rPr lang="en-US" sz="1900" baseline="0" dirty="0"/>
                        <a:t> Admin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21685866"/>
                  </a:ext>
                </a:extLst>
              </a:tr>
              <a:tr h="388556">
                <a:tc rowSpan="3">
                  <a:txBody>
                    <a:bodyPr/>
                    <a:lstStyle/>
                    <a:p>
                      <a:r>
                        <a:rPr lang="en-US" sz="1900" dirty="0"/>
                        <a:t>Features</a:t>
                      </a:r>
                      <a:endParaRPr lang="en-US" sz="1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Import with scheduled refresh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Direct query</a:t>
                      </a:r>
                      <a:r>
                        <a:rPr lang="en-US" sz="1900" baseline="0" dirty="0"/>
                        <a:t> and scheduled refresh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728515353"/>
                  </a:ext>
                </a:extLst>
              </a:tr>
              <a:tr h="683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Data source connections</a:t>
                      </a:r>
                      <a:r>
                        <a:rPr lang="en-US" sz="1900" baseline="0" dirty="0"/>
                        <a:t> managed per user</a:t>
                      </a:r>
                      <a:endParaRPr lang="en-US" sz="19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Central data source mgmt.</a:t>
                      </a:r>
                      <a:r>
                        <a:rPr lang="en-US" sz="1900" baseline="0" dirty="0"/>
                        <a:t> and access control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3989112853"/>
                  </a:ext>
                </a:extLst>
              </a:tr>
              <a:tr h="464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No central monitoring/control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Central monitoring and control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1296926192"/>
                  </a:ext>
                </a:extLst>
              </a:tr>
              <a:tr h="683881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Services supported</a:t>
                      </a: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 BI</a:t>
                      </a:r>
                    </a:p>
                  </a:txBody>
                  <a:tcPr marL="93234" marR="93234" marT="46616" marB="46616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 BI, PowerApps, Microsoft</a:t>
                      </a:r>
                      <a:r>
                        <a:rPr lang="en-US" sz="19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Flow, and Azure Logic Apps</a:t>
                      </a:r>
                      <a:endParaRPr lang="en-US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3234" marR="93234" marT="46616" marB="466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v/s On-premises data gateway</a:t>
            </a:r>
          </a:p>
        </p:txBody>
      </p:sp>
    </p:spTree>
    <p:extLst>
      <p:ext uri="{BB962C8B-B14F-4D97-AF65-F5344CB8AC3E}">
        <p14:creationId xmlns:p14="http://schemas.microsoft.com/office/powerpoint/2010/main" val="204611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839199" cy="1929759"/>
          </a:xfrm>
        </p:spPr>
        <p:txBody>
          <a:bodyPr/>
          <a:lstStyle/>
          <a:p>
            <a:r>
              <a:rPr lang="en-US" dirty="0"/>
              <a:t>Demo:</a:t>
            </a:r>
            <a:br>
              <a:rPr lang="en-US" dirty="0"/>
            </a:br>
            <a:r>
              <a:rPr lang="en-US" sz="5400" dirty="0"/>
              <a:t>On-premises data gateway</a:t>
            </a:r>
          </a:p>
        </p:txBody>
      </p:sp>
    </p:spTree>
    <p:extLst>
      <p:ext uri="{BB962C8B-B14F-4D97-AF65-F5344CB8AC3E}">
        <p14:creationId xmlns:p14="http://schemas.microsoft.com/office/powerpoint/2010/main" val="28164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66410" y="1413292"/>
            <a:ext cx="2090714" cy="1295678"/>
            <a:chOff x="4292867" y="1503195"/>
            <a:chExt cx="1537866" cy="953061"/>
          </a:xfrm>
          <a:solidFill>
            <a:schemeClr val="accent6">
              <a:lumMod val="90000"/>
              <a:lumOff val="10000"/>
            </a:schemeClr>
          </a:solidFill>
        </p:grpSpPr>
        <p:sp>
          <p:nvSpPr>
            <p:cNvPr id="31" name="Freeform 30"/>
            <p:cNvSpPr>
              <a:spLocks noChangeAspect="1"/>
            </p:cNvSpPr>
            <p:nvPr/>
          </p:nvSpPr>
          <p:spPr bwMode="auto">
            <a:xfrm>
              <a:off x="4292867" y="1503195"/>
              <a:ext cx="1537866" cy="941246"/>
            </a:xfrm>
            <a:custGeom>
              <a:avLst/>
              <a:gdLst>
                <a:gd name="T0" fmla="*/ 860 w 994"/>
                <a:gd name="T1" fmla="*/ 342 h 610"/>
                <a:gd name="T2" fmla="*/ 858 w 994"/>
                <a:gd name="T3" fmla="*/ 342 h 610"/>
                <a:gd name="T4" fmla="*/ 860 w 994"/>
                <a:gd name="T5" fmla="*/ 305 h 610"/>
                <a:gd name="T6" fmla="*/ 555 w 994"/>
                <a:gd name="T7" fmla="*/ 0 h 610"/>
                <a:gd name="T8" fmla="*/ 272 w 994"/>
                <a:gd name="T9" fmla="*/ 193 h 610"/>
                <a:gd name="T10" fmla="*/ 212 w 994"/>
                <a:gd name="T11" fmla="*/ 185 h 610"/>
                <a:gd name="T12" fmla="*/ 0 w 994"/>
                <a:gd name="T13" fmla="*/ 397 h 610"/>
                <a:gd name="T14" fmla="*/ 212 w 994"/>
                <a:gd name="T15" fmla="*/ 610 h 610"/>
                <a:gd name="T16" fmla="*/ 860 w 994"/>
                <a:gd name="T17" fmla="*/ 610 h 610"/>
                <a:gd name="T18" fmla="*/ 994 w 994"/>
                <a:gd name="T19" fmla="*/ 476 h 610"/>
                <a:gd name="T20" fmla="*/ 860 w 994"/>
                <a:gd name="T21" fmla="*/ 34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610">
                  <a:moveTo>
                    <a:pt x="860" y="342"/>
                  </a:moveTo>
                  <a:cubicBezTo>
                    <a:pt x="859" y="342"/>
                    <a:pt x="858" y="342"/>
                    <a:pt x="858" y="342"/>
                  </a:cubicBezTo>
                  <a:cubicBezTo>
                    <a:pt x="859" y="330"/>
                    <a:pt x="860" y="318"/>
                    <a:pt x="860" y="305"/>
                  </a:cubicBezTo>
                  <a:cubicBezTo>
                    <a:pt x="860" y="137"/>
                    <a:pt x="723" y="0"/>
                    <a:pt x="555" y="0"/>
                  </a:cubicBezTo>
                  <a:cubicBezTo>
                    <a:pt x="426" y="0"/>
                    <a:pt x="316" y="80"/>
                    <a:pt x="272" y="193"/>
                  </a:cubicBezTo>
                  <a:cubicBezTo>
                    <a:pt x="253" y="188"/>
                    <a:pt x="233" y="185"/>
                    <a:pt x="212" y="185"/>
                  </a:cubicBezTo>
                  <a:cubicBezTo>
                    <a:pt x="95" y="185"/>
                    <a:pt x="0" y="280"/>
                    <a:pt x="0" y="397"/>
                  </a:cubicBezTo>
                  <a:cubicBezTo>
                    <a:pt x="0" y="515"/>
                    <a:pt x="95" y="610"/>
                    <a:pt x="212" y="610"/>
                  </a:cubicBezTo>
                  <a:cubicBezTo>
                    <a:pt x="860" y="610"/>
                    <a:pt x="860" y="610"/>
                    <a:pt x="860" y="610"/>
                  </a:cubicBezTo>
                  <a:cubicBezTo>
                    <a:pt x="934" y="610"/>
                    <a:pt x="994" y="550"/>
                    <a:pt x="994" y="476"/>
                  </a:cubicBezTo>
                  <a:cubicBezTo>
                    <a:pt x="994" y="402"/>
                    <a:pt x="934" y="342"/>
                    <a:pt x="860" y="3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376" tIns="45687" rIns="91376" bIns="456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5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</a:endParaRPr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4667311" y="1985633"/>
              <a:ext cx="1039948" cy="470623"/>
            </a:xfrm>
            <a:custGeom>
              <a:avLst/>
              <a:gdLst>
                <a:gd name="T0" fmla="*/ 951 w 1004"/>
                <a:gd name="T1" fmla="*/ 296 h 454"/>
                <a:gd name="T2" fmla="*/ 809 w 1004"/>
                <a:gd name="T3" fmla="*/ 168 h 454"/>
                <a:gd name="T4" fmla="*/ 730 w 1004"/>
                <a:gd name="T5" fmla="*/ 191 h 454"/>
                <a:gd name="T6" fmla="*/ 506 w 1004"/>
                <a:gd name="T7" fmla="*/ 0 h 454"/>
                <a:gd name="T8" fmla="*/ 286 w 1004"/>
                <a:gd name="T9" fmla="*/ 169 h 454"/>
                <a:gd name="T10" fmla="*/ 266 w 1004"/>
                <a:gd name="T11" fmla="*/ 168 h 454"/>
                <a:gd name="T12" fmla="*/ 133 w 1004"/>
                <a:gd name="T13" fmla="*/ 256 h 454"/>
                <a:gd name="T14" fmla="*/ 102 w 1004"/>
                <a:gd name="T15" fmla="*/ 251 h 454"/>
                <a:gd name="T16" fmla="*/ 0 w 1004"/>
                <a:gd name="T17" fmla="*/ 353 h 454"/>
                <a:gd name="T18" fmla="*/ 102 w 1004"/>
                <a:gd name="T19" fmla="*/ 454 h 454"/>
                <a:gd name="T20" fmla="*/ 921 w 1004"/>
                <a:gd name="T21" fmla="*/ 454 h 454"/>
                <a:gd name="T22" fmla="*/ 1004 w 1004"/>
                <a:gd name="T23" fmla="*/ 372 h 454"/>
                <a:gd name="T24" fmla="*/ 951 w 1004"/>
                <a:gd name="T25" fmla="*/ 2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4" h="454">
                  <a:moveTo>
                    <a:pt x="951" y="296"/>
                  </a:moveTo>
                  <a:cubicBezTo>
                    <a:pt x="944" y="224"/>
                    <a:pt x="883" y="168"/>
                    <a:pt x="809" y="168"/>
                  </a:cubicBezTo>
                  <a:cubicBezTo>
                    <a:pt x="780" y="168"/>
                    <a:pt x="753" y="176"/>
                    <a:pt x="730" y="191"/>
                  </a:cubicBezTo>
                  <a:cubicBezTo>
                    <a:pt x="713" y="83"/>
                    <a:pt x="619" y="0"/>
                    <a:pt x="506" y="0"/>
                  </a:cubicBezTo>
                  <a:cubicBezTo>
                    <a:pt x="401" y="0"/>
                    <a:pt x="312" y="72"/>
                    <a:pt x="286" y="169"/>
                  </a:cubicBezTo>
                  <a:cubicBezTo>
                    <a:pt x="280" y="168"/>
                    <a:pt x="273" y="168"/>
                    <a:pt x="266" y="168"/>
                  </a:cubicBezTo>
                  <a:cubicBezTo>
                    <a:pt x="206" y="168"/>
                    <a:pt x="155" y="204"/>
                    <a:pt x="133" y="256"/>
                  </a:cubicBezTo>
                  <a:cubicBezTo>
                    <a:pt x="123" y="253"/>
                    <a:pt x="113" y="251"/>
                    <a:pt x="102" y="251"/>
                  </a:cubicBezTo>
                  <a:cubicBezTo>
                    <a:pt x="45" y="251"/>
                    <a:pt x="0" y="297"/>
                    <a:pt x="0" y="353"/>
                  </a:cubicBezTo>
                  <a:cubicBezTo>
                    <a:pt x="0" y="409"/>
                    <a:pt x="45" y="454"/>
                    <a:pt x="102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67" y="454"/>
                    <a:pt x="1004" y="417"/>
                    <a:pt x="1004" y="372"/>
                  </a:cubicBezTo>
                  <a:cubicBezTo>
                    <a:pt x="1004" y="337"/>
                    <a:pt x="982" y="308"/>
                    <a:pt x="951" y="29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376" tIns="45687" rIns="91376" bIns="4568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315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65" y="-137051"/>
            <a:ext cx="10724938" cy="1351952"/>
          </a:xfrm>
        </p:spPr>
        <p:txBody>
          <a:bodyPr/>
          <a:lstStyle/>
          <a:p>
            <a:r>
              <a:rPr lang="en-US" dirty="0"/>
              <a:t>Architecture: Refresh with Gateways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25734" y="903394"/>
            <a:ext cx="5408097" cy="5657840"/>
            <a:chOff x="2769839" y="1580436"/>
            <a:chExt cx="4976930" cy="5016701"/>
          </a:xfrm>
        </p:grpSpPr>
        <p:sp>
          <p:nvSpPr>
            <p:cNvPr id="23" name="Rectangle 22"/>
            <p:cNvSpPr/>
            <p:nvPr/>
          </p:nvSpPr>
          <p:spPr>
            <a:xfrm>
              <a:off x="4867594" y="4652302"/>
              <a:ext cx="1461386" cy="584097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ln w="12700" cap="flat" cmpd="sng" algn="ctr">
              <a:solidFill>
                <a:srgbClr val="05A37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26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4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Gateway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769839" y="3893163"/>
              <a:ext cx="4976930" cy="1118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lgDash"/>
              <a:miter lim="800000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3993147" y="1580436"/>
              <a:ext cx="3564180" cy="109175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126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48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Power BI</a:t>
              </a:r>
            </a:p>
          </p:txBody>
        </p:sp>
        <p:cxnSp>
          <p:nvCxnSpPr>
            <p:cNvPr id="32" name="Straight Arrow Connector 31"/>
            <p:cNvCxnSpPr>
              <a:stCxn id="33" idx="1"/>
              <a:endCxn id="23" idx="2"/>
            </p:cNvCxnSpPr>
            <p:nvPr/>
          </p:nvCxnSpPr>
          <p:spPr>
            <a:xfrm flipH="1" flipV="1">
              <a:off x="5598287" y="5236399"/>
              <a:ext cx="7580" cy="69106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n 32"/>
            <p:cNvSpPr/>
            <p:nvPr/>
          </p:nvSpPr>
          <p:spPr>
            <a:xfrm>
              <a:off x="5258303" y="5927459"/>
              <a:ext cx="695127" cy="669678"/>
            </a:xfrm>
            <a:prstGeom prst="can">
              <a:avLst/>
            </a:prstGeom>
            <a:solidFill>
              <a:srgbClr val="F8982D"/>
            </a:solidFill>
            <a:ln w="6350" cap="flat" cmpd="sng" algn="ctr">
              <a:solidFill>
                <a:srgbClr val="F898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6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DB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17678" y="2076937"/>
              <a:ext cx="1586021" cy="526218"/>
            </a:xfrm>
            <a:prstGeom prst="rect">
              <a:avLst/>
            </a:prstGeom>
            <a:solidFill>
              <a:srgbClr val="2098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67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Segoe UI Light" panose="020B0502040204020203" pitchFamily="34" charset="0"/>
                </a:rPr>
                <a:t>Data Movement Service</a:t>
              </a:r>
            </a:p>
          </p:txBody>
        </p:sp>
      </p:grpSp>
      <p:cxnSp>
        <p:nvCxnSpPr>
          <p:cNvPr id="50" name="Straight Arrow Connector 49"/>
          <p:cNvCxnSpPr>
            <a:stCxn id="22" idx="2"/>
            <a:endCxn id="53" idx="0"/>
          </p:cNvCxnSpPr>
          <p:nvPr/>
        </p:nvCxnSpPr>
        <p:spPr>
          <a:xfrm flipH="1">
            <a:off x="10101233" y="2056817"/>
            <a:ext cx="1206758" cy="1129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221808" y="3185896"/>
            <a:ext cx="1758849" cy="636955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Service bus</a:t>
            </a:r>
          </a:p>
        </p:txBody>
      </p:sp>
      <p:cxnSp>
        <p:nvCxnSpPr>
          <p:cNvPr id="68" name="Straight Arrow Connector 67"/>
          <p:cNvCxnSpPr>
            <a:stCxn id="53" idx="2"/>
            <a:endCxn id="23" idx="0"/>
          </p:cNvCxnSpPr>
          <p:nvPr/>
        </p:nvCxnSpPr>
        <p:spPr>
          <a:xfrm flipH="1">
            <a:off x="10099219" y="3822850"/>
            <a:ext cx="2014" cy="544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1665" y="1140018"/>
            <a:ext cx="7135065" cy="461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Gateway is installed &amp; configured. During configuration, a corresponding service bus instance is also configured.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Credentials entered for the data source in Power BI are </a:t>
            </a:r>
            <a:r>
              <a:rPr kumimoji="0" lang="en-US" sz="1903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encrypted</a:t>
            </a: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then stored in the cloud. Only the gateway can decrypt the credentials. Personal Gateway windows credentials is stored in the Gateway only.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Power BI kicks off a refresh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Data Movement Service analyzes the query and pushes to appropriate service bus instance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Gateway polls bus for pending requests. It takes the pending request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Gateway gets the query, decrypts the credentials, sends query to the data source for execution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10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90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After execution, gateway securely pushes the data to Power BI</a:t>
            </a:r>
          </a:p>
        </p:txBody>
      </p:sp>
      <p:sp>
        <p:nvSpPr>
          <p:cNvPr id="90" name="Oval 89"/>
          <p:cNvSpPr/>
          <p:nvPr/>
        </p:nvSpPr>
        <p:spPr>
          <a:xfrm>
            <a:off x="9051971" y="4587437"/>
            <a:ext cx="224548" cy="2160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1</a:t>
            </a:r>
          </a:p>
        </p:txBody>
      </p:sp>
      <p:sp>
        <p:nvSpPr>
          <p:cNvPr id="91" name="Flowchart: Magnetic Disk 90"/>
          <p:cNvSpPr/>
          <p:nvPr/>
        </p:nvSpPr>
        <p:spPr>
          <a:xfrm>
            <a:off x="10298218" y="4587441"/>
            <a:ext cx="594997" cy="439152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cred</a:t>
            </a:r>
            <a:endParaRPr kumimoji="0" lang="en-US" sz="190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2" name="Flowchart: Magnetic Disk 91"/>
          <p:cNvSpPr/>
          <p:nvPr/>
        </p:nvSpPr>
        <p:spPr>
          <a:xfrm>
            <a:off x="11603843" y="962783"/>
            <a:ext cx="594997" cy="439152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cred</a:t>
            </a:r>
            <a:endParaRPr kumimoji="0" lang="en-US" sz="190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0921919" y="4697219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2</a:t>
            </a:r>
          </a:p>
        </p:txBody>
      </p:sp>
      <p:sp>
        <p:nvSpPr>
          <p:cNvPr id="95" name="Oval 94"/>
          <p:cNvSpPr/>
          <p:nvPr/>
        </p:nvSpPr>
        <p:spPr>
          <a:xfrm>
            <a:off x="11435996" y="1131619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479301" y="1452135"/>
            <a:ext cx="1457868" cy="600965"/>
          </a:xfrm>
          <a:prstGeom prst="rect">
            <a:avLst/>
          </a:prstGeom>
          <a:solidFill>
            <a:srgbClr val="2098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67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Segoe UI Light" panose="020B0502040204020203" pitchFamily="34" charset="0"/>
              </a:rPr>
              <a:t>Scheduler service</a:t>
            </a:r>
          </a:p>
        </p:txBody>
      </p:sp>
      <p:cxnSp>
        <p:nvCxnSpPr>
          <p:cNvPr id="97" name="Straight Arrow Connector 96"/>
          <p:cNvCxnSpPr>
            <a:stCxn id="96" idx="3"/>
            <a:endCxn id="22" idx="1"/>
          </p:cNvCxnSpPr>
          <p:nvPr/>
        </p:nvCxnSpPr>
        <p:spPr>
          <a:xfrm>
            <a:off x="9937167" y="1752618"/>
            <a:ext cx="509112" cy="7463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10095882" y="1543023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3</a:t>
            </a:r>
          </a:p>
        </p:txBody>
      </p:sp>
      <p:sp>
        <p:nvSpPr>
          <p:cNvPr id="103" name="Oval 102"/>
          <p:cNvSpPr/>
          <p:nvPr/>
        </p:nvSpPr>
        <p:spPr>
          <a:xfrm>
            <a:off x="10792400" y="2596205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4</a:t>
            </a:r>
          </a:p>
        </p:txBody>
      </p:sp>
      <p:sp>
        <p:nvSpPr>
          <p:cNvPr id="104" name="Oval 103"/>
          <p:cNvSpPr/>
          <p:nvPr/>
        </p:nvSpPr>
        <p:spPr>
          <a:xfrm>
            <a:off x="10196340" y="3978367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5</a:t>
            </a:r>
          </a:p>
        </p:txBody>
      </p:sp>
      <p:sp>
        <p:nvSpPr>
          <p:cNvPr id="105" name="Oval 104"/>
          <p:cNvSpPr/>
          <p:nvPr/>
        </p:nvSpPr>
        <p:spPr>
          <a:xfrm>
            <a:off x="10130292" y="5292321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6</a:t>
            </a:r>
          </a:p>
        </p:txBody>
      </p:sp>
      <p:sp>
        <p:nvSpPr>
          <p:cNvPr id="108" name="Oval 107"/>
          <p:cNvSpPr/>
          <p:nvPr/>
        </p:nvSpPr>
        <p:spPr>
          <a:xfrm>
            <a:off x="9823093" y="3987064"/>
            <a:ext cx="196983" cy="2479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7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394101" y="5668953"/>
            <a:ext cx="1549924" cy="892281"/>
            <a:chOff x="2927465" y="5236638"/>
            <a:chExt cx="1470768" cy="865618"/>
          </a:xfrm>
          <a:solidFill>
            <a:schemeClr val="tx2"/>
          </a:solidFill>
        </p:grpSpPr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2927465" y="5236638"/>
              <a:ext cx="360348" cy="865616"/>
            </a:xfrm>
            <a:custGeom>
              <a:avLst/>
              <a:gdLst>
                <a:gd name="T0" fmla="*/ 0 w 184"/>
                <a:gd name="T1" fmla="*/ 0 h 442"/>
                <a:gd name="T2" fmla="*/ 0 w 184"/>
                <a:gd name="T3" fmla="*/ 442 h 442"/>
                <a:gd name="T4" fmla="*/ 184 w 184"/>
                <a:gd name="T5" fmla="*/ 442 h 442"/>
                <a:gd name="T6" fmla="*/ 184 w 184"/>
                <a:gd name="T7" fmla="*/ 0 h 442"/>
                <a:gd name="T8" fmla="*/ 0 w 184"/>
                <a:gd name="T9" fmla="*/ 0 h 442"/>
                <a:gd name="T10" fmla="*/ 85 w 184"/>
                <a:gd name="T11" fmla="*/ 370 h 442"/>
                <a:gd name="T12" fmla="*/ 19 w 184"/>
                <a:gd name="T13" fmla="*/ 370 h 442"/>
                <a:gd name="T14" fmla="*/ 19 w 184"/>
                <a:gd name="T15" fmla="*/ 310 h 442"/>
                <a:gd name="T16" fmla="*/ 85 w 184"/>
                <a:gd name="T17" fmla="*/ 310 h 442"/>
                <a:gd name="T18" fmla="*/ 85 w 184"/>
                <a:gd name="T19" fmla="*/ 370 h 442"/>
                <a:gd name="T20" fmla="*/ 85 w 184"/>
                <a:gd name="T21" fmla="*/ 296 h 442"/>
                <a:gd name="T22" fmla="*/ 19 w 184"/>
                <a:gd name="T23" fmla="*/ 296 h 442"/>
                <a:gd name="T24" fmla="*/ 19 w 184"/>
                <a:gd name="T25" fmla="*/ 237 h 442"/>
                <a:gd name="T26" fmla="*/ 85 w 184"/>
                <a:gd name="T27" fmla="*/ 237 h 442"/>
                <a:gd name="T28" fmla="*/ 85 w 184"/>
                <a:gd name="T29" fmla="*/ 296 h 442"/>
                <a:gd name="T30" fmla="*/ 85 w 184"/>
                <a:gd name="T31" fmla="*/ 223 h 442"/>
                <a:gd name="T32" fmla="*/ 19 w 184"/>
                <a:gd name="T33" fmla="*/ 223 h 442"/>
                <a:gd name="T34" fmla="*/ 19 w 184"/>
                <a:gd name="T35" fmla="*/ 164 h 442"/>
                <a:gd name="T36" fmla="*/ 85 w 184"/>
                <a:gd name="T37" fmla="*/ 164 h 442"/>
                <a:gd name="T38" fmla="*/ 85 w 184"/>
                <a:gd name="T39" fmla="*/ 223 h 442"/>
                <a:gd name="T40" fmla="*/ 85 w 184"/>
                <a:gd name="T41" fmla="*/ 151 h 442"/>
                <a:gd name="T42" fmla="*/ 19 w 184"/>
                <a:gd name="T43" fmla="*/ 151 h 442"/>
                <a:gd name="T44" fmla="*/ 19 w 184"/>
                <a:gd name="T45" fmla="*/ 91 h 442"/>
                <a:gd name="T46" fmla="*/ 85 w 184"/>
                <a:gd name="T47" fmla="*/ 91 h 442"/>
                <a:gd name="T48" fmla="*/ 85 w 184"/>
                <a:gd name="T49" fmla="*/ 151 h 442"/>
                <a:gd name="T50" fmla="*/ 85 w 184"/>
                <a:gd name="T51" fmla="*/ 78 h 442"/>
                <a:gd name="T52" fmla="*/ 19 w 184"/>
                <a:gd name="T53" fmla="*/ 78 h 442"/>
                <a:gd name="T54" fmla="*/ 19 w 184"/>
                <a:gd name="T55" fmla="*/ 18 h 442"/>
                <a:gd name="T56" fmla="*/ 85 w 184"/>
                <a:gd name="T57" fmla="*/ 18 h 442"/>
                <a:gd name="T58" fmla="*/ 85 w 184"/>
                <a:gd name="T59" fmla="*/ 78 h 442"/>
                <a:gd name="T60" fmla="*/ 164 w 184"/>
                <a:gd name="T61" fmla="*/ 370 h 442"/>
                <a:gd name="T62" fmla="*/ 99 w 184"/>
                <a:gd name="T63" fmla="*/ 370 h 442"/>
                <a:gd name="T64" fmla="*/ 99 w 184"/>
                <a:gd name="T65" fmla="*/ 310 h 442"/>
                <a:gd name="T66" fmla="*/ 164 w 184"/>
                <a:gd name="T67" fmla="*/ 310 h 442"/>
                <a:gd name="T68" fmla="*/ 164 w 184"/>
                <a:gd name="T69" fmla="*/ 370 h 442"/>
                <a:gd name="T70" fmla="*/ 164 w 184"/>
                <a:gd name="T71" fmla="*/ 296 h 442"/>
                <a:gd name="T72" fmla="*/ 99 w 184"/>
                <a:gd name="T73" fmla="*/ 296 h 442"/>
                <a:gd name="T74" fmla="*/ 99 w 184"/>
                <a:gd name="T75" fmla="*/ 237 h 442"/>
                <a:gd name="T76" fmla="*/ 164 w 184"/>
                <a:gd name="T77" fmla="*/ 237 h 442"/>
                <a:gd name="T78" fmla="*/ 164 w 184"/>
                <a:gd name="T79" fmla="*/ 296 h 442"/>
                <a:gd name="T80" fmla="*/ 164 w 184"/>
                <a:gd name="T81" fmla="*/ 223 h 442"/>
                <a:gd name="T82" fmla="*/ 99 w 184"/>
                <a:gd name="T83" fmla="*/ 223 h 442"/>
                <a:gd name="T84" fmla="*/ 99 w 184"/>
                <a:gd name="T85" fmla="*/ 164 h 442"/>
                <a:gd name="T86" fmla="*/ 164 w 184"/>
                <a:gd name="T87" fmla="*/ 164 h 442"/>
                <a:gd name="T88" fmla="*/ 164 w 184"/>
                <a:gd name="T89" fmla="*/ 223 h 442"/>
                <a:gd name="T90" fmla="*/ 164 w 184"/>
                <a:gd name="T91" fmla="*/ 151 h 442"/>
                <a:gd name="T92" fmla="*/ 99 w 184"/>
                <a:gd name="T93" fmla="*/ 151 h 442"/>
                <a:gd name="T94" fmla="*/ 99 w 184"/>
                <a:gd name="T95" fmla="*/ 91 h 442"/>
                <a:gd name="T96" fmla="*/ 164 w 184"/>
                <a:gd name="T97" fmla="*/ 91 h 442"/>
                <a:gd name="T98" fmla="*/ 164 w 184"/>
                <a:gd name="T99" fmla="*/ 151 h 442"/>
                <a:gd name="T100" fmla="*/ 164 w 184"/>
                <a:gd name="T101" fmla="*/ 78 h 442"/>
                <a:gd name="T102" fmla="*/ 99 w 184"/>
                <a:gd name="T103" fmla="*/ 78 h 442"/>
                <a:gd name="T104" fmla="*/ 99 w 184"/>
                <a:gd name="T105" fmla="*/ 18 h 442"/>
                <a:gd name="T106" fmla="*/ 164 w 184"/>
                <a:gd name="T107" fmla="*/ 18 h 442"/>
                <a:gd name="T108" fmla="*/ 164 w 184"/>
                <a:gd name="T109" fmla="*/ 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442">
                  <a:moveTo>
                    <a:pt x="0" y="0"/>
                  </a:moveTo>
                  <a:lnTo>
                    <a:pt x="0" y="442"/>
                  </a:lnTo>
                  <a:lnTo>
                    <a:pt x="184" y="442"/>
                  </a:lnTo>
                  <a:lnTo>
                    <a:pt x="184" y="0"/>
                  </a:lnTo>
                  <a:lnTo>
                    <a:pt x="0" y="0"/>
                  </a:lnTo>
                  <a:close/>
                  <a:moveTo>
                    <a:pt x="85" y="370"/>
                  </a:moveTo>
                  <a:lnTo>
                    <a:pt x="19" y="370"/>
                  </a:lnTo>
                  <a:lnTo>
                    <a:pt x="19" y="310"/>
                  </a:lnTo>
                  <a:lnTo>
                    <a:pt x="85" y="310"/>
                  </a:lnTo>
                  <a:lnTo>
                    <a:pt x="85" y="370"/>
                  </a:lnTo>
                  <a:close/>
                  <a:moveTo>
                    <a:pt x="85" y="296"/>
                  </a:moveTo>
                  <a:lnTo>
                    <a:pt x="19" y="296"/>
                  </a:lnTo>
                  <a:lnTo>
                    <a:pt x="19" y="237"/>
                  </a:lnTo>
                  <a:lnTo>
                    <a:pt x="85" y="237"/>
                  </a:lnTo>
                  <a:lnTo>
                    <a:pt x="85" y="296"/>
                  </a:lnTo>
                  <a:close/>
                  <a:moveTo>
                    <a:pt x="85" y="223"/>
                  </a:moveTo>
                  <a:lnTo>
                    <a:pt x="19" y="223"/>
                  </a:lnTo>
                  <a:lnTo>
                    <a:pt x="19" y="164"/>
                  </a:lnTo>
                  <a:lnTo>
                    <a:pt x="85" y="164"/>
                  </a:lnTo>
                  <a:lnTo>
                    <a:pt x="85" y="223"/>
                  </a:lnTo>
                  <a:close/>
                  <a:moveTo>
                    <a:pt x="85" y="151"/>
                  </a:moveTo>
                  <a:lnTo>
                    <a:pt x="19" y="151"/>
                  </a:lnTo>
                  <a:lnTo>
                    <a:pt x="19" y="91"/>
                  </a:lnTo>
                  <a:lnTo>
                    <a:pt x="85" y="91"/>
                  </a:lnTo>
                  <a:lnTo>
                    <a:pt x="85" y="151"/>
                  </a:lnTo>
                  <a:close/>
                  <a:moveTo>
                    <a:pt x="85" y="78"/>
                  </a:moveTo>
                  <a:lnTo>
                    <a:pt x="19" y="78"/>
                  </a:lnTo>
                  <a:lnTo>
                    <a:pt x="19" y="18"/>
                  </a:lnTo>
                  <a:lnTo>
                    <a:pt x="85" y="18"/>
                  </a:lnTo>
                  <a:lnTo>
                    <a:pt x="85" y="78"/>
                  </a:lnTo>
                  <a:close/>
                  <a:moveTo>
                    <a:pt x="164" y="370"/>
                  </a:moveTo>
                  <a:lnTo>
                    <a:pt x="99" y="370"/>
                  </a:lnTo>
                  <a:lnTo>
                    <a:pt x="99" y="310"/>
                  </a:lnTo>
                  <a:lnTo>
                    <a:pt x="164" y="310"/>
                  </a:lnTo>
                  <a:lnTo>
                    <a:pt x="164" y="370"/>
                  </a:lnTo>
                  <a:close/>
                  <a:moveTo>
                    <a:pt x="164" y="296"/>
                  </a:moveTo>
                  <a:lnTo>
                    <a:pt x="99" y="296"/>
                  </a:lnTo>
                  <a:lnTo>
                    <a:pt x="99" y="237"/>
                  </a:lnTo>
                  <a:lnTo>
                    <a:pt x="164" y="237"/>
                  </a:lnTo>
                  <a:lnTo>
                    <a:pt x="164" y="296"/>
                  </a:lnTo>
                  <a:close/>
                  <a:moveTo>
                    <a:pt x="164" y="223"/>
                  </a:moveTo>
                  <a:lnTo>
                    <a:pt x="99" y="223"/>
                  </a:lnTo>
                  <a:lnTo>
                    <a:pt x="99" y="164"/>
                  </a:lnTo>
                  <a:lnTo>
                    <a:pt x="164" y="164"/>
                  </a:lnTo>
                  <a:lnTo>
                    <a:pt x="164" y="223"/>
                  </a:lnTo>
                  <a:close/>
                  <a:moveTo>
                    <a:pt x="164" y="151"/>
                  </a:moveTo>
                  <a:lnTo>
                    <a:pt x="99" y="151"/>
                  </a:lnTo>
                  <a:lnTo>
                    <a:pt x="99" y="91"/>
                  </a:lnTo>
                  <a:lnTo>
                    <a:pt x="164" y="91"/>
                  </a:lnTo>
                  <a:lnTo>
                    <a:pt x="164" y="151"/>
                  </a:lnTo>
                  <a:close/>
                  <a:moveTo>
                    <a:pt x="164" y="78"/>
                  </a:moveTo>
                  <a:lnTo>
                    <a:pt x="99" y="78"/>
                  </a:lnTo>
                  <a:lnTo>
                    <a:pt x="99" y="18"/>
                  </a:lnTo>
                  <a:lnTo>
                    <a:pt x="164" y="18"/>
                  </a:lnTo>
                  <a:lnTo>
                    <a:pt x="164" y="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376" tIns="45687" rIns="91376" bIns="4568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315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3323066" y="5236638"/>
              <a:ext cx="321181" cy="865616"/>
            </a:xfrm>
            <a:custGeom>
              <a:avLst/>
              <a:gdLst>
                <a:gd name="T0" fmla="*/ 148 w 164"/>
                <a:gd name="T1" fmla="*/ 181 h 442"/>
                <a:gd name="T2" fmla="*/ 148 w 164"/>
                <a:gd name="T3" fmla="*/ 136 h 442"/>
                <a:gd name="T4" fmla="*/ 123 w 164"/>
                <a:gd name="T5" fmla="*/ 136 h 442"/>
                <a:gd name="T6" fmla="*/ 123 w 164"/>
                <a:gd name="T7" fmla="*/ 84 h 442"/>
                <a:gd name="T8" fmla="*/ 101 w 164"/>
                <a:gd name="T9" fmla="*/ 84 h 442"/>
                <a:gd name="T10" fmla="*/ 101 w 164"/>
                <a:gd name="T11" fmla="*/ 45 h 442"/>
                <a:gd name="T12" fmla="*/ 87 w 164"/>
                <a:gd name="T13" fmla="*/ 45 h 442"/>
                <a:gd name="T14" fmla="*/ 87 w 164"/>
                <a:gd name="T15" fmla="*/ 0 h 442"/>
                <a:gd name="T16" fmla="*/ 77 w 164"/>
                <a:gd name="T17" fmla="*/ 0 h 442"/>
                <a:gd name="T18" fmla="*/ 77 w 164"/>
                <a:gd name="T19" fmla="*/ 45 h 442"/>
                <a:gd name="T20" fmla="*/ 63 w 164"/>
                <a:gd name="T21" fmla="*/ 45 h 442"/>
                <a:gd name="T22" fmla="*/ 63 w 164"/>
                <a:gd name="T23" fmla="*/ 84 h 442"/>
                <a:gd name="T24" fmla="*/ 41 w 164"/>
                <a:gd name="T25" fmla="*/ 84 h 442"/>
                <a:gd name="T26" fmla="*/ 41 w 164"/>
                <a:gd name="T27" fmla="*/ 136 h 442"/>
                <a:gd name="T28" fmla="*/ 16 w 164"/>
                <a:gd name="T29" fmla="*/ 136 h 442"/>
                <a:gd name="T30" fmla="*/ 16 w 164"/>
                <a:gd name="T31" fmla="*/ 181 h 442"/>
                <a:gd name="T32" fmla="*/ 0 w 164"/>
                <a:gd name="T33" fmla="*/ 181 h 442"/>
                <a:gd name="T34" fmla="*/ 0 w 164"/>
                <a:gd name="T35" fmla="*/ 442 h 442"/>
                <a:gd name="T36" fmla="*/ 164 w 164"/>
                <a:gd name="T37" fmla="*/ 442 h 442"/>
                <a:gd name="T38" fmla="*/ 164 w 164"/>
                <a:gd name="T39" fmla="*/ 181 h 442"/>
                <a:gd name="T40" fmla="*/ 148 w 164"/>
                <a:gd name="T41" fmla="*/ 181 h 442"/>
                <a:gd name="T42" fmla="*/ 16 w 164"/>
                <a:gd name="T43" fmla="*/ 207 h 442"/>
                <a:gd name="T44" fmla="*/ 82 w 164"/>
                <a:gd name="T45" fmla="*/ 207 h 442"/>
                <a:gd name="T46" fmla="*/ 82 w 164"/>
                <a:gd name="T47" fmla="*/ 266 h 442"/>
                <a:gd name="T48" fmla="*/ 16 w 164"/>
                <a:gd name="T49" fmla="*/ 266 h 442"/>
                <a:gd name="T50" fmla="*/ 16 w 164"/>
                <a:gd name="T51" fmla="*/ 207 h 442"/>
                <a:gd name="T52" fmla="*/ 82 w 164"/>
                <a:gd name="T53" fmla="*/ 411 h 442"/>
                <a:gd name="T54" fmla="*/ 16 w 164"/>
                <a:gd name="T55" fmla="*/ 411 h 442"/>
                <a:gd name="T56" fmla="*/ 16 w 164"/>
                <a:gd name="T57" fmla="*/ 352 h 442"/>
                <a:gd name="T58" fmla="*/ 82 w 164"/>
                <a:gd name="T59" fmla="*/ 352 h 442"/>
                <a:gd name="T60" fmla="*/ 82 w 164"/>
                <a:gd name="T61" fmla="*/ 411 h 442"/>
                <a:gd name="T62" fmla="*/ 148 w 164"/>
                <a:gd name="T63" fmla="*/ 340 h 442"/>
                <a:gd name="T64" fmla="*/ 82 w 164"/>
                <a:gd name="T65" fmla="*/ 340 h 442"/>
                <a:gd name="T66" fmla="*/ 82 w 164"/>
                <a:gd name="T67" fmla="*/ 280 h 442"/>
                <a:gd name="T68" fmla="*/ 148 w 164"/>
                <a:gd name="T69" fmla="*/ 280 h 442"/>
                <a:gd name="T70" fmla="*/ 148 w 164"/>
                <a:gd name="T71" fmla="*/ 3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442">
                  <a:moveTo>
                    <a:pt x="148" y="181"/>
                  </a:moveTo>
                  <a:lnTo>
                    <a:pt x="148" y="136"/>
                  </a:lnTo>
                  <a:lnTo>
                    <a:pt x="123" y="136"/>
                  </a:lnTo>
                  <a:lnTo>
                    <a:pt x="123" y="84"/>
                  </a:lnTo>
                  <a:lnTo>
                    <a:pt x="101" y="84"/>
                  </a:lnTo>
                  <a:lnTo>
                    <a:pt x="101" y="45"/>
                  </a:lnTo>
                  <a:lnTo>
                    <a:pt x="87" y="45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7" y="45"/>
                  </a:lnTo>
                  <a:lnTo>
                    <a:pt x="63" y="45"/>
                  </a:lnTo>
                  <a:lnTo>
                    <a:pt x="63" y="84"/>
                  </a:lnTo>
                  <a:lnTo>
                    <a:pt x="41" y="84"/>
                  </a:lnTo>
                  <a:lnTo>
                    <a:pt x="41" y="136"/>
                  </a:lnTo>
                  <a:lnTo>
                    <a:pt x="16" y="136"/>
                  </a:lnTo>
                  <a:lnTo>
                    <a:pt x="16" y="181"/>
                  </a:lnTo>
                  <a:lnTo>
                    <a:pt x="0" y="181"/>
                  </a:lnTo>
                  <a:lnTo>
                    <a:pt x="0" y="442"/>
                  </a:lnTo>
                  <a:lnTo>
                    <a:pt x="164" y="442"/>
                  </a:lnTo>
                  <a:lnTo>
                    <a:pt x="164" y="181"/>
                  </a:lnTo>
                  <a:lnTo>
                    <a:pt x="148" y="181"/>
                  </a:lnTo>
                  <a:close/>
                  <a:moveTo>
                    <a:pt x="16" y="207"/>
                  </a:moveTo>
                  <a:lnTo>
                    <a:pt x="82" y="207"/>
                  </a:lnTo>
                  <a:lnTo>
                    <a:pt x="82" y="266"/>
                  </a:lnTo>
                  <a:lnTo>
                    <a:pt x="16" y="266"/>
                  </a:lnTo>
                  <a:lnTo>
                    <a:pt x="16" y="207"/>
                  </a:lnTo>
                  <a:close/>
                  <a:moveTo>
                    <a:pt x="82" y="411"/>
                  </a:moveTo>
                  <a:lnTo>
                    <a:pt x="16" y="411"/>
                  </a:lnTo>
                  <a:lnTo>
                    <a:pt x="16" y="352"/>
                  </a:lnTo>
                  <a:lnTo>
                    <a:pt x="82" y="352"/>
                  </a:lnTo>
                  <a:lnTo>
                    <a:pt x="82" y="411"/>
                  </a:lnTo>
                  <a:close/>
                  <a:moveTo>
                    <a:pt x="148" y="340"/>
                  </a:moveTo>
                  <a:lnTo>
                    <a:pt x="82" y="340"/>
                  </a:lnTo>
                  <a:lnTo>
                    <a:pt x="82" y="280"/>
                  </a:lnTo>
                  <a:lnTo>
                    <a:pt x="148" y="280"/>
                  </a:lnTo>
                  <a:lnTo>
                    <a:pt x="148" y="3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376" tIns="45687" rIns="91376" bIns="4568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315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4077052" y="5424647"/>
              <a:ext cx="321181" cy="677609"/>
            </a:xfrm>
            <a:custGeom>
              <a:avLst/>
              <a:gdLst>
                <a:gd name="T0" fmla="*/ 148 w 164"/>
                <a:gd name="T1" fmla="*/ 181 h 346"/>
                <a:gd name="T2" fmla="*/ 148 w 164"/>
                <a:gd name="T3" fmla="*/ 136 h 346"/>
                <a:gd name="T4" fmla="*/ 123 w 164"/>
                <a:gd name="T5" fmla="*/ 136 h 346"/>
                <a:gd name="T6" fmla="*/ 123 w 164"/>
                <a:gd name="T7" fmla="*/ 82 h 346"/>
                <a:gd name="T8" fmla="*/ 101 w 164"/>
                <a:gd name="T9" fmla="*/ 82 h 346"/>
                <a:gd name="T10" fmla="*/ 101 w 164"/>
                <a:gd name="T11" fmla="*/ 45 h 346"/>
                <a:gd name="T12" fmla="*/ 87 w 164"/>
                <a:gd name="T13" fmla="*/ 45 h 346"/>
                <a:gd name="T14" fmla="*/ 87 w 164"/>
                <a:gd name="T15" fmla="*/ 0 h 346"/>
                <a:gd name="T16" fmla="*/ 77 w 164"/>
                <a:gd name="T17" fmla="*/ 0 h 346"/>
                <a:gd name="T18" fmla="*/ 77 w 164"/>
                <a:gd name="T19" fmla="*/ 45 h 346"/>
                <a:gd name="T20" fmla="*/ 63 w 164"/>
                <a:gd name="T21" fmla="*/ 45 h 346"/>
                <a:gd name="T22" fmla="*/ 63 w 164"/>
                <a:gd name="T23" fmla="*/ 82 h 346"/>
                <a:gd name="T24" fmla="*/ 42 w 164"/>
                <a:gd name="T25" fmla="*/ 82 h 346"/>
                <a:gd name="T26" fmla="*/ 42 w 164"/>
                <a:gd name="T27" fmla="*/ 136 h 346"/>
                <a:gd name="T28" fmla="*/ 16 w 164"/>
                <a:gd name="T29" fmla="*/ 136 h 346"/>
                <a:gd name="T30" fmla="*/ 16 w 164"/>
                <a:gd name="T31" fmla="*/ 181 h 346"/>
                <a:gd name="T32" fmla="*/ 0 w 164"/>
                <a:gd name="T33" fmla="*/ 181 h 346"/>
                <a:gd name="T34" fmla="*/ 0 w 164"/>
                <a:gd name="T35" fmla="*/ 346 h 346"/>
                <a:gd name="T36" fmla="*/ 164 w 164"/>
                <a:gd name="T37" fmla="*/ 346 h 346"/>
                <a:gd name="T38" fmla="*/ 164 w 164"/>
                <a:gd name="T39" fmla="*/ 181 h 346"/>
                <a:gd name="T40" fmla="*/ 148 w 164"/>
                <a:gd name="T41" fmla="*/ 181 h 346"/>
                <a:gd name="T42" fmla="*/ 35 w 164"/>
                <a:gd name="T43" fmla="*/ 158 h 346"/>
                <a:gd name="T44" fmla="*/ 82 w 164"/>
                <a:gd name="T45" fmla="*/ 158 h 346"/>
                <a:gd name="T46" fmla="*/ 82 w 164"/>
                <a:gd name="T47" fmla="*/ 200 h 346"/>
                <a:gd name="T48" fmla="*/ 35 w 164"/>
                <a:gd name="T49" fmla="*/ 200 h 346"/>
                <a:gd name="T50" fmla="*/ 35 w 164"/>
                <a:gd name="T51" fmla="*/ 158 h 346"/>
                <a:gd name="T52" fmla="*/ 82 w 164"/>
                <a:gd name="T53" fmla="*/ 302 h 346"/>
                <a:gd name="T54" fmla="*/ 35 w 164"/>
                <a:gd name="T55" fmla="*/ 302 h 346"/>
                <a:gd name="T56" fmla="*/ 35 w 164"/>
                <a:gd name="T57" fmla="*/ 260 h 346"/>
                <a:gd name="T58" fmla="*/ 82 w 164"/>
                <a:gd name="T59" fmla="*/ 260 h 346"/>
                <a:gd name="T60" fmla="*/ 82 w 164"/>
                <a:gd name="T61" fmla="*/ 302 h 346"/>
                <a:gd name="T62" fmla="*/ 129 w 164"/>
                <a:gd name="T63" fmla="*/ 251 h 346"/>
                <a:gd name="T64" fmla="*/ 82 w 164"/>
                <a:gd name="T65" fmla="*/ 251 h 346"/>
                <a:gd name="T66" fmla="*/ 82 w 164"/>
                <a:gd name="T67" fmla="*/ 209 h 346"/>
                <a:gd name="T68" fmla="*/ 129 w 164"/>
                <a:gd name="T69" fmla="*/ 209 h 346"/>
                <a:gd name="T70" fmla="*/ 129 w 164"/>
                <a:gd name="T71" fmla="*/ 2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346">
                  <a:moveTo>
                    <a:pt x="148" y="181"/>
                  </a:moveTo>
                  <a:lnTo>
                    <a:pt x="148" y="136"/>
                  </a:lnTo>
                  <a:lnTo>
                    <a:pt x="123" y="136"/>
                  </a:lnTo>
                  <a:lnTo>
                    <a:pt x="123" y="82"/>
                  </a:lnTo>
                  <a:lnTo>
                    <a:pt x="101" y="82"/>
                  </a:lnTo>
                  <a:lnTo>
                    <a:pt x="101" y="45"/>
                  </a:lnTo>
                  <a:lnTo>
                    <a:pt x="87" y="45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7" y="45"/>
                  </a:lnTo>
                  <a:lnTo>
                    <a:pt x="63" y="45"/>
                  </a:lnTo>
                  <a:lnTo>
                    <a:pt x="63" y="82"/>
                  </a:lnTo>
                  <a:lnTo>
                    <a:pt x="42" y="82"/>
                  </a:lnTo>
                  <a:lnTo>
                    <a:pt x="42" y="136"/>
                  </a:lnTo>
                  <a:lnTo>
                    <a:pt x="16" y="136"/>
                  </a:lnTo>
                  <a:lnTo>
                    <a:pt x="16" y="181"/>
                  </a:lnTo>
                  <a:lnTo>
                    <a:pt x="0" y="181"/>
                  </a:lnTo>
                  <a:lnTo>
                    <a:pt x="0" y="346"/>
                  </a:lnTo>
                  <a:lnTo>
                    <a:pt x="164" y="346"/>
                  </a:lnTo>
                  <a:lnTo>
                    <a:pt x="164" y="181"/>
                  </a:lnTo>
                  <a:lnTo>
                    <a:pt x="148" y="181"/>
                  </a:lnTo>
                  <a:close/>
                  <a:moveTo>
                    <a:pt x="35" y="158"/>
                  </a:moveTo>
                  <a:lnTo>
                    <a:pt x="82" y="158"/>
                  </a:lnTo>
                  <a:lnTo>
                    <a:pt x="82" y="200"/>
                  </a:lnTo>
                  <a:lnTo>
                    <a:pt x="35" y="200"/>
                  </a:lnTo>
                  <a:lnTo>
                    <a:pt x="35" y="158"/>
                  </a:lnTo>
                  <a:close/>
                  <a:moveTo>
                    <a:pt x="82" y="302"/>
                  </a:moveTo>
                  <a:lnTo>
                    <a:pt x="35" y="302"/>
                  </a:lnTo>
                  <a:lnTo>
                    <a:pt x="35" y="260"/>
                  </a:lnTo>
                  <a:lnTo>
                    <a:pt x="82" y="260"/>
                  </a:lnTo>
                  <a:lnTo>
                    <a:pt x="82" y="302"/>
                  </a:lnTo>
                  <a:close/>
                  <a:moveTo>
                    <a:pt x="129" y="251"/>
                  </a:moveTo>
                  <a:lnTo>
                    <a:pt x="82" y="251"/>
                  </a:lnTo>
                  <a:lnTo>
                    <a:pt x="82" y="209"/>
                  </a:lnTo>
                  <a:lnTo>
                    <a:pt x="129" y="209"/>
                  </a:lnTo>
                  <a:lnTo>
                    <a:pt x="129" y="25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376" tIns="45687" rIns="91376" bIns="4568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315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3679497" y="5365893"/>
              <a:ext cx="362307" cy="736363"/>
            </a:xfrm>
            <a:custGeom>
              <a:avLst/>
              <a:gdLst>
                <a:gd name="T0" fmla="*/ 0 w 185"/>
                <a:gd name="T1" fmla="*/ 0 h 376"/>
                <a:gd name="T2" fmla="*/ 0 w 185"/>
                <a:gd name="T3" fmla="*/ 376 h 376"/>
                <a:gd name="T4" fmla="*/ 185 w 185"/>
                <a:gd name="T5" fmla="*/ 376 h 376"/>
                <a:gd name="T6" fmla="*/ 185 w 185"/>
                <a:gd name="T7" fmla="*/ 0 h 376"/>
                <a:gd name="T8" fmla="*/ 0 w 185"/>
                <a:gd name="T9" fmla="*/ 0 h 376"/>
                <a:gd name="T10" fmla="*/ 86 w 185"/>
                <a:gd name="T11" fmla="*/ 304 h 376"/>
                <a:gd name="T12" fmla="*/ 20 w 185"/>
                <a:gd name="T13" fmla="*/ 304 h 376"/>
                <a:gd name="T14" fmla="*/ 20 w 185"/>
                <a:gd name="T15" fmla="*/ 244 h 376"/>
                <a:gd name="T16" fmla="*/ 86 w 185"/>
                <a:gd name="T17" fmla="*/ 244 h 376"/>
                <a:gd name="T18" fmla="*/ 86 w 185"/>
                <a:gd name="T19" fmla="*/ 304 h 376"/>
                <a:gd name="T20" fmla="*/ 86 w 185"/>
                <a:gd name="T21" fmla="*/ 230 h 376"/>
                <a:gd name="T22" fmla="*/ 20 w 185"/>
                <a:gd name="T23" fmla="*/ 230 h 376"/>
                <a:gd name="T24" fmla="*/ 20 w 185"/>
                <a:gd name="T25" fmla="*/ 171 h 376"/>
                <a:gd name="T26" fmla="*/ 86 w 185"/>
                <a:gd name="T27" fmla="*/ 171 h 376"/>
                <a:gd name="T28" fmla="*/ 86 w 185"/>
                <a:gd name="T29" fmla="*/ 230 h 376"/>
                <a:gd name="T30" fmla="*/ 86 w 185"/>
                <a:gd name="T31" fmla="*/ 157 h 376"/>
                <a:gd name="T32" fmla="*/ 20 w 185"/>
                <a:gd name="T33" fmla="*/ 157 h 376"/>
                <a:gd name="T34" fmla="*/ 20 w 185"/>
                <a:gd name="T35" fmla="*/ 98 h 376"/>
                <a:gd name="T36" fmla="*/ 86 w 185"/>
                <a:gd name="T37" fmla="*/ 98 h 376"/>
                <a:gd name="T38" fmla="*/ 86 w 185"/>
                <a:gd name="T39" fmla="*/ 157 h 376"/>
                <a:gd name="T40" fmla="*/ 86 w 185"/>
                <a:gd name="T41" fmla="*/ 85 h 376"/>
                <a:gd name="T42" fmla="*/ 20 w 185"/>
                <a:gd name="T43" fmla="*/ 85 h 376"/>
                <a:gd name="T44" fmla="*/ 20 w 185"/>
                <a:gd name="T45" fmla="*/ 25 h 376"/>
                <a:gd name="T46" fmla="*/ 86 w 185"/>
                <a:gd name="T47" fmla="*/ 25 h 376"/>
                <a:gd name="T48" fmla="*/ 86 w 185"/>
                <a:gd name="T49" fmla="*/ 85 h 376"/>
                <a:gd name="T50" fmla="*/ 166 w 185"/>
                <a:gd name="T51" fmla="*/ 304 h 376"/>
                <a:gd name="T52" fmla="*/ 99 w 185"/>
                <a:gd name="T53" fmla="*/ 304 h 376"/>
                <a:gd name="T54" fmla="*/ 99 w 185"/>
                <a:gd name="T55" fmla="*/ 244 h 376"/>
                <a:gd name="T56" fmla="*/ 166 w 185"/>
                <a:gd name="T57" fmla="*/ 244 h 376"/>
                <a:gd name="T58" fmla="*/ 166 w 185"/>
                <a:gd name="T59" fmla="*/ 304 h 376"/>
                <a:gd name="T60" fmla="*/ 166 w 185"/>
                <a:gd name="T61" fmla="*/ 230 h 376"/>
                <a:gd name="T62" fmla="*/ 99 w 185"/>
                <a:gd name="T63" fmla="*/ 230 h 376"/>
                <a:gd name="T64" fmla="*/ 99 w 185"/>
                <a:gd name="T65" fmla="*/ 171 h 376"/>
                <a:gd name="T66" fmla="*/ 166 w 185"/>
                <a:gd name="T67" fmla="*/ 171 h 376"/>
                <a:gd name="T68" fmla="*/ 166 w 185"/>
                <a:gd name="T69" fmla="*/ 230 h 376"/>
                <a:gd name="T70" fmla="*/ 166 w 185"/>
                <a:gd name="T71" fmla="*/ 157 h 376"/>
                <a:gd name="T72" fmla="*/ 99 w 185"/>
                <a:gd name="T73" fmla="*/ 157 h 376"/>
                <a:gd name="T74" fmla="*/ 99 w 185"/>
                <a:gd name="T75" fmla="*/ 98 h 376"/>
                <a:gd name="T76" fmla="*/ 166 w 185"/>
                <a:gd name="T77" fmla="*/ 98 h 376"/>
                <a:gd name="T78" fmla="*/ 166 w 185"/>
                <a:gd name="T79" fmla="*/ 157 h 376"/>
                <a:gd name="T80" fmla="*/ 166 w 185"/>
                <a:gd name="T81" fmla="*/ 85 h 376"/>
                <a:gd name="T82" fmla="*/ 99 w 185"/>
                <a:gd name="T83" fmla="*/ 85 h 376"/>
                <a:gd name="T84" fmla="*/ 99 w 185"/>
                <a:gd name="T85" fmla="*/ 25 h 376"/>
                <a:gd name="T86" fmla="*/ 166 w 185"/>
                <a:gd name="T87" fmla="*/ 25 h 376"/>
                <a:gd name="T88" fmla="*/ 166 w 185"/>
                <a:gd name="T89" fmla="*/ 8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376">
                  <a:moveTo>
                    <a:pt x="0" y="0"/>
                  </a:moveTo>
                  <a:lnTo>
                    <a:pt x="0" y="376"/>
                  </a:lnTo>
                  <a:lnTo>
                    <a:pt x="185" y="376"/>
                  </a:lnTo>
                  <a:lnTo>
                    <a:pt x="185" y="0"/>
                  </a:lnTo>
                  <a:lnTo>
                    <a:pt x="0" y="0"/>
                  </a:lnTo>
                  <a:close/>
                  <a:moveTo>
                    <a:pt x="86" y="304"/>
                  </a:moveTo>
                  <a:lnTo>
                    <a:pt x="20" y="304"/>
                  </a:lnTo>
                  <a:lnTo>
                    <a:pt x="20" y="244"/>
                  </a:lnTo>
                  <a:lnTo>
                    <a:pt x="86" y="244"/>
                  </a:lnTo>
                  <a:lnTo>
                    <a:pt x="86" y="304"/>
                  </a:lnTo>
                  <a:close/>
                  <a:moveTo>
                    <a:pt x="86" y="230"/>
                  </a:moveTo>
                  <a:lnTo>
                    <a:pt x="20" y="230"/>
                  </a:lnTo>
                  <a:lnTo>
                    <a:pt x="20" y="171"/>
                  </a:lnTo>
                  <a:lnTo>
                    <a:pt x="86" y="171"/>
                  </a:lnTo>
                  <a:lnTo>
                    <a:pt x="86" y="230"/>
                  </a:lnTo>
                  <a:close/>
                  <a:moveTo>
                    <a:pt x="86" y="157"/>
                  </a:moveTo>
                  <a:lnTo>
                    <a:pt x="20" y="157"/>
                  </a:lnTo>
                  <a:lnTo>
                    <a:pt x="20" y="98"/>
                  </a:lnTo>
                  <a:lnTo>
                    <a:pt x="86" y="98"/>
                  </a:lnTo>
                  <a:lnTo>
                    <a:pt x="86" y="157"/>
                  </a:lnTo>
                  <a:close/>
                  <a:moveTo>
                    <a:pt x="86" y="85"/>
                  </a:moveTo>
                  <a:lnTo>
                    <a:pt x="20" y="85"/>
                  </a:lnTo>
                  <a:lnTo>
                    <a:pt x="20" y="25"/>
                  </a:lnTo>
                  <a:lnTo>
                    <a:pt x="86" y="25"/>
                  </a:lnTo>
                  <a:lnTo>
                    <a:pt x="86" y="85"/>
                  </a:lnTo>
                  <a:close/>
                  <a:moveTo>
                    <a:pt x="166" y="304"/>
                  </a:moveTo>
                  <a:lnTo>
                    <a:pt x="99" y="304"/>
                  </a:lnTo>
                  <a:lnTo>
                    <a:pt x="99" y="244"/>
                  </a:lnTo>
                  <a:lnTo>
                    <a:pt x="166" y="244"/>
                  </a:lnTo>
                  <a:lnTo>
                    <a:pt x="166" y="304"/>
                  </a:lnTo>
                  <a:close/>
                  <a:moveTo>
                    <a:pt x="166" y="230"/>
                  </a:moveTo>
                  <a:lnTo>
                    <a:pt x="99" y="230"/>
                  </a:lnTo>
                  <a:lnTo>
                    <a:pt x="99" y="171"/>
                  </a:lnTo>
                  <a:lnTo>
                    <a:pt x="166" y="171"/>
                  </a:lnTo>
                  <a:lnTo>
                    <a:pt x="166" y="230"/>
                  </a:lnTo>
                  <a:close/>
                  <a:moveTo>
                    <a:pt x="166" y="157"/>
                  </a:moveTo>
                  <a:lnTo>
                    <a:pt x="99" y="157"/>
                  </a:lnTo>
                  <a:lnTo>
                    <a:pt x="99" y="98"/>
                  </a:lnTo>
                  <a:lnTo>
                    <a:pt x="166" y="98"/>
                  </a:lnTo>
                  <a:lnTo>
                    <a:pt x="166" y="157"/>
                  </a:lnTo>
                  <a:close/>
                  <a:moveTo>
                    <a:pt x="166" y="85"/>
                  </a:moveTo>
                  <a:lnTo>
                    <a:pt x="99" y="85"/>
                  </a:lnTo>
                  <a:lnTo>
                    <a:pt x="99" y="25"/>
                  </a:lnTo>
                  <a:lnTo>
                    <a:pt x="166" y="25"/>
                  </a:lnTo>
                  <a:lnTo>
                    <a:pt x="166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376" tIns="45687" rIns="91376" bIns="4568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9315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27000" y="3267931"/>
            <a:ext cx="1462419" cy="194943"/>
          </a:xfrm>
          <a:prstGeom prst="rect">
            <a:avLst/>
          </a:prstGeom>
          <a:noFill/>
        </p:spPr>
        <p:txBody>
          <a:bodyPr wrap="square" lIns="182803" tIns="146242" rIns="182803" bIns="146242" rtlCol="0" anchor="ctr">
            <a:noAutofit/>
          </a:bodyPr>
          <a:lstStyle/>
          <a:p>
            <a:pPr marL="0" marR="0" lvl="0" indent="0" algn="r" defTabSz="93120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2566">
                      <a:srgbClr val="505050"/>
                    </a:gs>
                    <a:gs pos="43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MS PGothic" charset="0"/>
                <a:cs typeface="Segoe UI Semibold" panose="020B0702040204020203" pitchFamily="34" charset="0"/>
              </a:rPr>
              <a:t>Cloud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70321" y="3553606"/>
            <a:ext cx="1462419" cy="194943"/>
          </a:xfrm>
          <a:prstGeom prst="rect">
            <a:avLst/>
          </a:prstGeom>
          <a:noFill/>
        </p:spPr>
        <p:txBody>
          <a:bodyPr wrap="square" lIns="182803" tIns="146242" rIns="182803" bIns="146242" rtlCol="0" anchor="ctr">
            <a:noAutofit/>
          </a:bodyPr>
          <a:lstStyle/>
          <a:p>
            <a:pPr marL="0" marR="0" lvl="0" indent="0" algn="r" defTabSz="93120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2566">
                      <a:srgbClr val="505050"/>
                    </a:gs>
                    <a:gs pos="43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MS PGothic" charset="0"/>
                <a:cs typeface="Segoe UI Semibold" panose="020B0702040204020203" pitchFamily="34" charset="0"/>
              </a:rPr>
              <a:t>On-premises</a:t>
            </a:r>
          </a:p>
        </p:txBody>
      </p:sp>
    </p:spTree>
    <p:extLst>
      <p:ext uri="{BB962C8B-B14F-4D97-AF65-F5344CB8AC3E}">
        <p14:creationId xmlns:p14="http://schemas.microsoft.com/office/powerpoint/2010/main" val="13370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3" grpId="0" animBg="1"/>
      <p:bldP spid="95" grpId="0" animBg="1"/>
      <p:bldP spid="102" grpId="0" animBg="1"/>
      <p:bldP spid="103" grpId="0" animBg="1"/>
      <p:bldP spid="104" grpId="0" animBg="1"/>
      <p:bldP spid="105" grpId="0" animBg="1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Encryption key based on recovery key never leaves On-</a:t>
            </a:r>
            <a:r>
              <a:rPr lang="en-US" dirty="0" err="1"/>
              <a:t>Prem</a:t>
            </a:r>
            <a:r>
              <a:rPr lang="en-US"/>
              <a:t> infrastructure</a:t>
            </a:r>
          </a:p>
          <a:p>
            <a:pPr lvl="1"/>
            <a:r>
              <a:rPr lang="en-US"/>
              <a:t>symmetric </a:t>
            </a:r>
            <a:r>
              <a:rPr lang="en-US" dirty="0"/>
              <a:t>key is what encrypts all creds and never leaves the gateway</a:t>
            </a:r>
          </a:p>
          <a:p>
            <a:r>
              <a:rPr lang="en-US" dirty="0"/>
              <a:t>Power BI service never knows the </a:t>
            </a:r>
            <a:r>
              <a:rPr lang="en-US" b="1" dirty="0"/>
              <a:t>on-</a:t>
            </a:r>
            <a:r>
              <a:rPr lang="en-US" b="1" dirty="0" err="1"/>
              <a:t>prem</a:t>
            </a:r>
            <a:r>
              <a:rPr lang="en-US" b="1" dirty="0"/>
              <a:t> </a:t>
            </a:r>
            <a:r>
              <a:rPr lang="en-US" dirty="0"/>
              <a:t>credential values encrypted / cannot intercept credentials (web client encrypts the credential with a public key associated with the specific gateway it is communicating with)</a:t>
            </a:r>
          </a:p>
        </p:txBody>
      </p:sp>
    </p:spTree>
    <p:extLst>
      <p:ext uri="{BB962C8B-B14F-4D97-AF65-F5344CB8AC3E}">
        <p14:creationId xmlns:p14="http://schemas.microsoft.com/office/powerpoint/2010/main" val="26112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tips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914224">
              <a:buFontTx/>
              <a:buChar char="-"/>
            </a:pPr>
            <a:r>
              <a:rPr lang="en-US" dirty="0"/>
              <a:t>Cannot create a data source on the gateway </a:t>
            </a:r>
          </a:p>
          <a:p>
            <a:pPr lvl="1" defTabSz="914224">
              <a:buFontTx/>
              <a:buChar char="-"/>
            </a:pPr>
            <a:r>
              <a:rPr lang="en-US" sz="2000" dirty="0"/>
              <a:t>Try connecting to the data source from a different client</a:t>
            </a:r>
          </a:p>
          <a:p>
            <a:pPr lvl="1" defTabSz="914224">
              <a:buFont typeface="Arial" panose="020B0604020202020204" pitchFamily="34" charset="0"/>
              <a:buChar char="•"/>
            </a:pPr>
            <a:r>
              <a:rPr lang="en-US" sz="2000" dirty="0"/>
              <a:t>Sometimes the data source is really unreachable </a:t>
            </a:r>
          </a:p>
          <a:p>
            <a:pPr lvl="1" defTabSz="914224">
              <a:buFont typeface="Arial" panose="020B0604020202020204" pitchFamily="34" charset="0"/>
              <a:buChar char="•"/>
            </a:pPr>
            <a:r>
              <a:rPr lang="en-US" sz="2000" dirty="0"/>
              <a:t>Take a look at the gateway service logs</a:t>
            </a:r>
          </a:p>
          <a:p>
            <a:pPr marL="342834" lvl="1" defTabSz="914224"/>
            <a:endParaRPr lang="en-US" sz="2000" dirty="0"/>
          </a:p>
          <a:p>
            <a:pPr defTabSz="914224">
              <a:buFontTx/>
              <a:buChar char="-"/>
            </a:pPr>
            <a:r>
              <a:rPr lang="en-US" dirty="0"/>
              <a:t>Data stopped refreshing </a:t>
            </a:r>
          </a:p>
          <a:p>
            <a:pPr lvl="1" defTabSz="914224">
              <a:buFont typeface="Arial" panose="020B0604020202020204" pitchFamily="34" charset="0"/>
              <a:buChar char="•"/>
            </a:pPr>
            <a:r>
              <a:rPr lang="en-US" sz="2000" dirty="0"/>
              <a:t>Take a look at the refresh history </a:t>
            </a:r>
          </a:p>
          <a:p>
            <a:pPr lvl="1" defTabSz="914224">
              <a:buFont typeface="Arial" panose="020B0604020202020204" pitchFamily="34" charset="0"/>
              <a:buChar char="•"/>
            </a:pPr>
            <a:r>
              <a:rPr lang="en-US" sz="2000" dirty="0"/>
              <a:t>Ensure Data source is still accessible </a:t>
            </a:r>
          </a:p>
          <a:p>
            <a:pPr lvl="1" defTabSz="914224">
              <a:buFont typeface="Arial" panose="020B0604020202020204" pitchFamily="34" charset="0"/>
              <a:buChar char="•"/>
            </a:pPr>
            <a:r>
              <a:rPr lang="en-US" sz="2000" dirty="0"/>
              <a:t>Look at the gateway service logs and configuration logs </a:t>
            </a:r>
          </a:p>
          <a:p>
            <a:pPr lvl="1" defTabSz="914224">
              <a:buFont typeface="Arial" panose="020B0604020202020204" pitchFamily="34" charset="0"/>
              <a:buChar char="•"/>
            </a:pPr>
            <a:r>
              <a:rPr lang="en-US" sz="2000" dirty="0"/>
              <a:t>Open fiddler and ensure the right request is being sent to the gateway</a:t>
            </a:r>
          </a:p>
          <a:p>
            <a:pPr lvl="1" defTabSz="914224">
              <a:buFontTx/>
              <a:buChar char="-"/>
            </a:pPr>
            <a:endParaRPr lang="en-US" dirty="0"/>
          </a:p>
          <a:p>
            <a:pPr defTabSz="914224">
              <a:buFontTx/>
              <a:buChar char="-"/>
            </a:pPr>
            <a:r>
              <a:rPr lang="en-US" sz="2000" dirty="0"/>
              <a:t>Source: https://</a:t>
            </a:r>
            <a:r>
              <a:rPr lang="en-US" sz="2000" dirty="0" err="1"/>
              <a:t>powerbi.microsoft.com</a:t>
            </a:r>
            <a:r>
              <a:rPr lang="en-US" sz="2000" dirty="0"/>
              <a:t>/</a:t>
            </a:r>
            <a:r>
              <a:rPr lang="en-US" sz="2000" dirty="0" err="1"/>
              <a:t>en</a:t>
            </a:r>
            <a:r>
              <a:rPr lang="en-US" sz="2000" dirty="0"/>
              <a:t>-us/documentation/</a:t>
            </a:r>
            <a:r>
              <a:rPr lang="en-US" sz="2000" dirty="0" err="1"/>
              <a:t>powerbi</a:t>
            </a:r>
            <a:r>
              <a:rPr lang="en-US" sz="2000" dirty="0"/>
              <a:t>-gateway-</a:t>
            </a:r>
            <a:r>
              <a:rPr lang="en-US" sz="2000" dirty="0" err="1"/>
              <a:t>onprem</a:t>
            </a:r>
            <a:r>
              <a:rPr lang="en-US" sz="2000" dirty="0"/>
              <a:t>-</a:t>
            </a:r>
            <a:r>
              <a:rPr lang="en-US" sz="2000" dirty="0" err="1"/>
              <a:t>tshoot</a:t>
            </a:r>
            <a:r>
              <a:rPr lang="en-US" sz="2000" dirty="0"/>
              <a:t>/</a:t>
            </a:r>
          </a:p>
          <a:p>
            <a:pPr defTabSz="914224">
              <a:buFontTx/>
              <a:buChar char="-"/>
            </a:pPr>
            <a:endParaRPr lang="en-US" dirty="0"/>
          </a:p>
          <a:p>
            <a:pPr defTabSz="914224"/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2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and gateway restore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224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Gateway admin can use the recovery key to restore a gateway to a different machine</a:t>
            </a:r>
          </a:p>
          <a:p>
            <a:pPr defTabSz="914224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Once a gateway is restored, all data sources and credentials will continue to work through the new gateway</a:t>
            </a:r>
          </a:p>
          <a:p>
            <a:pPr defTabSz="914224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Restored gateway will have the same name, so no need for re-publish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pPr marL="571500" indent="-571500">
              <a:buFont typeface="Arial" charset="0"/>
              <a:buChar char="•"/>
            </a:pPr>
            <a:r>
              <a:rPr lang="en-US" dirty="0"/>
              <a:t>Connecting to enterprise data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Building and managing content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Security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1472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and gateway restore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85083" y="1578060"/>
            <a:ext cx="5333155" cy="5291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171" y="1578060"/>
            <a:ext cx="5312245" cy="52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/>
              <a:t>Where </a:t>
            </a:r>
            <a:r>
              <a:rPr lang="en-US" dirty="0"/>
              <a:t>to install </a:t>
            </a:r>
            <a:r>
              <a:rPr lang="en-US"/>
              <a:t>the gateway</a:t>
            </a:r>
            <a:r>
              <a:rPr lang="en-US" dirty="0"/>
              <a:t>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85" y="1649588"/>
            <a:ext cx="11788175" cy="4057474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3295" dirty="0">
                <a:solidFill>
                  <a:schemeClr val="tx1"/>
                </a:solidFill>
              </a:rPr>
              <a:t>It always depends on the usage for the gateway</a:t>
            </a:r>
          </a:p>
          <a:p>
            <a:pPr lvl="2">
              <a:buFont typeface="Arial" charset="0"/>
              <a:buChar char="•"/>
            </a:pPr>
            <a:r>
              <a:rPr lang="en-US" sz="2800" dirty="0"/>
              <a:t>Machine specs needed for a heavily used Direct Query report is different than a dataset that is set to refresh once a day with small amounts of data</a:t>
            </a:r>
          </a:p>
          <a:p>
            <a:pPr lvl="1"/>
            <a:r>
              <a:rPr lang="en-US" sz="3295" dirty="0">
                <a:solidFill>
                  <a:schemeClr val="tx1"/>
                </a:solidFill>
              </a:rPr>
              <a:t>- Recommendation: </a:t>
            </a:r>
          </a:p>
          <a:p>
            <a:pPr marL="1173845" lvl="2" indent="-466221">
              <a:buFont typeface="Arial" panose="020B0604020202020204" pitchFamily="34" charset="0"/>
              <a:buChar char="•"/>
            </a:pPr>
            <a:r>
              <a:rPr lang="en-US" sz="2000" dirty="0"/>
              <a:t>Start with an 8 core machine </a:t>
            </a:r>
          </a:p>
          <a:p>
            <a:pPr marL="1173845" lvl="2" indent="-466221">
              <a:buFont typeface="Arial" panose="020B0604020202020204" pitchFamily="34" charset="0"/>
              <a:buChar char="•"/>
            </a:pPr>
            <a:r>
              <a:rPr lang="en-US" sz="2000" dirty="0"/>
              <a:t>Keep an eye on your performance counters</a:t>
            </a:r>
          </a:p>
          <a:p>
            <a:pPr marL="1173845" lvl="2" indent="-466221">
              <a:buFont typeface="Arial" panose="020B0604020202020204" pitchFamily="34" charset="0"/>
              <a:buChar char="•"/>
            </a:pPr>
            <a:r>
              <a:rPr lang="en-US" sz="2000" dirty="0"/>
              <a:t>Depending on your usage, you can decide to scale up </a:t>
            </a:r>
            <a:r>
              <a:rPr lang="en-US" sz="2000"/>
              <a:t>or down</a:t>
            </a:r>
          </a:p>
          <a:p>
            <a:pPr marL="1173845" lvl="2" indent="-46622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091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5185" y="1649589"/>
            <a:ext cx="11788175" cy="4528930"/>
          </a:xfrm>
        </p:spPr>
        <p:txBody>
          <a:bodyPr/>
          <a:lstStyle/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Monthly updates: Always update to the latest version</a:t>
            </a:r>
          </a:p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Keep it always on and credentials up-to-date</a:t>
            </a:r>
          </a:p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Outbound ports to be opened on the gateway computer (only if needed)</a:t>
            </a:r>
          </a:p>
          <a:p>
            <a:pPr marL="932439" lvl="1">
              <a:buFont typeface="Arial" panose="020B0604020202020204" pitchFamily="34" charset="0"/>
              <a:buChar char="•"/>
            </a:pPr>
            <a:r>
              <a:rPr lang="en-US" sz="2448" dirty="0"/>
              <a:t>443, 9350-9353</a:t>
            </a:r>
          </a:p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Can be installed on Windows Server or client OS</a:t>
            </a:r>
          </a:p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Cannot be installed on the same machine with a local domain controller </a:t>
            </a:r>
          </a:p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Installing multiple gateways on the same computer</a:t>
            </a:r>
          </a:p>
          <a:p>
            <a:pPr marL="932439" lvl="1">
              <a:buFont typeface="Arial" panose="020B0604020202020204" pitchFamily="34" charset="0"/>
              <a:buChar char="•"/>
            </a:pPr>
            <a:r>
              <a:rPr lang="en-US" sz="2448" dirty="0"/>
              <a:t>Enterprise Gateway can be installed alongside Personal Gateway</a:t>
            </a:r>
            <a:endParaRPr lang="en-US" dirty="0"/>
          </a:p>
          <a:p>
            <a:pPr marL="466221" indent="-466221">
              <a:buFont typeface="Arial" panose="020B0604020202020204" pitchFamily="34" charset="0"/>
              <a:buChar char="•"/>
            </a:pPr>
            <a:r>
              <a:rPr lang="en-US" sz="2719" dirty="0">
                <a:solidFill>
                  <a:schemeClr val="tx1"/>
                </a:solidFill>
              </a:rPr>
              <a:t>Visit the FAQ and troubleshooting section in our documentation, leave comments/questions</a:t>
            </a:r>
          </a:p>
        </p:txBody>
      </p:sp>
    </p:spTree>
    <p:extLst>
      <p:ext uri="{BB962C8B-B14F-4D97-AF65-F5344CB8AC3E}">
        <p14:creationId xmlns:p14="http://schemas.microsoft.com/office/powerpoint/2010/main" val="2426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Building and Managing Content</a:t>
            </a:r>
          </a:p>
        </p:txBody>
      </p:sp>
    </p:spTree>
    <p:extLst>
      <p:ext uri="{BB962C8B-B14F-4D97-AF65-F5344CB8AC3E}">
        <p14:creationId xmlns:p14="http://schemas.microsoft.com/office/powerpoint/2010/main" val="79875008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/>
              <a:t>The content distribution lifecycle</a:t>
            </a:r>
          </a:p>
          <a:p>
            <a:r>
              <a:rPr lang="en-US" dirty="0"/>
              <a:t>Collaboration tips and tricks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Managing Content</a:t>
            </a:r>
          </a:p>
        </p:txBody>
      </p:sp>
    </p:spTree>
    <p:extLst>
      <p:ext uri="{BB962C8B-B14F-4D97-AF65-F5344CB8AC3E}">
        <p14:creationId xmlns:p14="http://schemas.microsoft.com/office/powerpoint/2010/main" val="16335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Lifecycle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5768" y="1516062"/>
          <a:ext cx="10724938" cy="443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7853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Lifecycle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5768" y="1516062"/>
          <a:ext cx="10724938" cy="443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28448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Reports in Power BI Desktop</a:t>
            </a:r>
          </a:p>
          <a:p>
            <a:r>
              <a:rPr lang="en-US" dirty="0"/>
              <a:t>Dashboards in the Power BI service</a:t>
            </a:r>
          </a:p>
          <a:p>
            <a:r>
              <a:rPr lang="en-US" dirty="0"/>
              <a:t>Choose based on capabilities you need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Content</a:t>
            </a:r>
          </a:p>
        </p:txBody>
      </p:sp>
    </p:spTree>
    <p:extLst>
      <p:ext uri="{BB962C8B-B14F-4D97-AF65-F5344CB8AC3E}">
        <p14:creationId xmlns:p14="http://schemas.microsoft.com/office/powerpoint/2010/main" val="274171496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68" y="1861968"/>
            <a:ext cx="4027089" cy="443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Tile Types</a:t>
            </a:r>
          </a:p>
          <a:p>
            <a:pPr lvl="1"/>
            <a:r>
              <a:rPr lang="en-US" dirty="0"/>
              <a:t>Report tiles</a:t>
            </a:r>
          </a:p>
          <a:p>
            <a:pPr lvl="1"/>
            <a:r>
              <a:rPr lang="en-US" dirty="0"/>
              <a:t>Excel tiles</a:t>
            </a:r>
          </a:p>
          <a:p>
            <a:pPr lvl="1"/>
            <a:r>
              <a:rPr lang="en-US" dirty="0"/>
              <a:t>Widgets</a:t>
            </a:r>
          </a:p>
          <a:p>
            <a:pPr lvl="1"/>
            <a:r>
              <a:rPr lang="en-US" dirty="0"/>
              <a:t>Navigational apps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Tile Actions</a:t>
            </a:r>
          </a:p>
          <a:p>
            <a:pPr lvl="1"/>
            <a:r>
              <a:rPr lang="en-US" dirty="0"/>
              <a:t>Entry into Focus mode</a:t>
            </a:r>
          </a:p>
          <a:p>
            <a:pPr lvl="1"/>
            <a:r>
              <a:rPr lang="en-US" dirty="0"/>
              <a:t>Navigate to source asset or custom URL</a:t>
            </a:r>
          </a:p>
          <a:p>
            <a:pPr lvl="1"/>
            <a:r>
              <a:rPr lang="en-US" dirty="0"/>
              <a:t>Export tile data to .csv</a:t>
            </a:r>
          </a:p>
          <a:p>
            <a:pPr lvl="1"/>
            <a:r>
              <a:rPr lang="en-US" i="1" dirty="0"/>
              <a:t>Insights</a:t>
            </a:r>
          </a:p>
          <a:p>
            <a:pPr lvl="1"/>
            <a:r>
              <a:rPr lang="en-US" i="1" dirty="0"/>
              <a:t>Alerting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551237" y="1135062"/>
          <a:ext cx="8290983" cy="552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5045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68" y="1861968"/>
            <a:ext cx="4829069" cy="4437962"/>
          </a:xfrm>
        </p:spPr>
        <p:txBody>
          <a:bodyPr>
            <a:normAutofit/>
          </a:bodyPr>
          <a:lstStyle/>
          <a:p>
            <a:r>
              <a:rPr lang="en-US" dirty="0"/>
              <a:t>Interactivity</a:t>
            </a:r>
          </a:p>
          <a:p>
            <a:pPr lvl="1"/>
            <a:r>
              <a:rPr lang="en-US" i="1" dirty="0"/>
              <a:t>Cross-filtering</a:t>
            </a:r>
          </a:p>
          <a:p>
            <a:pPr lvl="1"/>
            <a:r>
              <a:rPr lang="en-US" i="1" dirty="0"/>
              <a:t>Slicers</a:t>
            </a:r>
          </a:p>
          <a:p>
            <a:r>
              <a:rPr lang="en-US" dirty="0"/>
              <a:t>Detailed control of layout and styling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637" y="1668462"/>
            <a:ext cx="6059451" cy="290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7478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to Enterprise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2410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Lifecycle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5768" y="1516062"/>
          <a:ext cx="10724938" cy="443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56677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Collaborating with Power BI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27037" y="1212849"/>
            <a:ext cx="5244433" cy="3748719"/>
          </a:xfrm>
        </p:spPr>
        <p:txBody>
          <a:bodyPr/>
          <a:lstStyle/>
          <a:p>
            <a:r>
              <a:rPr lang="en-US" dirty="0"/>
              <a:t>Manage artifacts within a workspace or group</a:t>
            </a:r>
          </a:p>
          <a:p>
            <a:r>
              <a:rPr lang="en-US" dirty="0"/>
              <a:t>Set up data refresh per workspace or group</a:t>
            </a:r>
          </a:p>
          <a:p>
            <a:r>
              <a:rPr lang="en-US" dirty="0"/>
              <a:t>Co-create artifacts in Group workspaces</a:t>
            </a:r>
          </a:p>
          <a:p>
            <a:r>
              <a:rPr lang="en-US" dirty="0"/>
              <a:t>User acceptance testing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456237" y="1212849"/>
          <a:ext cx="6614583" cy="533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52397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r>
              <a:rPr lang="en-US" dirty="0"/>
              <a:t>When in doubt, start with a group workspace</a:t>
            </a:r>
          </a:p>
          <a:p>
            <a:r>
              <a:rPr lang="en-US" dirty="0"/>
              <a:t>OneDrive for Business for versioning PBIX</a:t>
            </a:r>
          </a:p>
          <a:p>
            <a:r>
              <a:rPr lang="en-US" dirty="0"/>
              <a:t>Great recap of the process: </a:t>
            </a:r>
            <a:r>
              <a:rPr lang="en-US" dirty="0">
                <a:hlinkClick r:id="rId3"/>
              </a:rPr>
              <a:t>https://aka.ms/usingpbiworkspaces</a:t>
            </a:r>
            <a:r>
              <a:rPr lang="en-US" dirty="0"/>
              <a:t> </a:t>
            </a:r>
          </a:p>
          <a:p>
            <a:r>
              <a:rPr lang="en-US" dirty="0"/>
              <a:t>Complete governance/deployment whitepaper:</a:t>
            </a:r>
            <a:br>
              <a:rPr lang="en-US" dirty="0"/>
            </a:br>
            <a:r>
              <a:rPr lang="en-US" dirty="0">
                <a:hlinkClick r:id="rId4"/>
              </a:rPr>
              <a:t>https://aka.ms/pbideploywhitepaper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7212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Lifecycle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5768" y="1516062"/>
          <a:ext cx="10724938" cy="443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46575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/>
          <a:lstStyle/>
          <a:p>
            <a:r>
              <a:rPr lang="en-US" dirty="0"/>
              <a:t>Sharing</a:t>
            </a:r>
          </a:p>
          <a:p>
            <a:r>
              <a:rPr lang="en-US" dirty="0"/>
              <a:t>Broad distribution with content packs</a:t>
            </a:r>
          </a:p>
          <a:p>
            <a:r>
              <a:rPr lang="en-US" dirty="0"/>
              <a:t>Embedding and linking in portals</a:t>
            </a:r>
          </a:p>
          <a:p>
            <a:r>
              <a:rPr lang="en-US" dirty="0"/>
              <a:t>Publish to Web</a:t>
            </a:r>
          </a:p>
          <a:p>
            <a:r>
              <a:rPr lang="en-US" dirty="0"/>
              <a:t>Static consumption</a:t>
            </a:r>
          </a:p>
          <a:p>
            <a:r>
              <a:rPr lang="en-US" dirty="0"/>
              <a:t>Mobile</a:t>
            </a:r>
          </a:p>
          <a:p>
            <a:r>
              <a:rPr lang="en-US" dirty="0"/>
              <a:t>Cortana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Options</a:t>
            </a:r>
          </a:p>
        </p:txBody>
      </p:sp>
    </p:spTree>
    <p:extLst>
      <p:ext uri="{BB962C8B-B14F-4D97-AF65-F5344CB8AC3E}">
        <p14:creationId xmlns:p14="http://schemas.microsoft.com/office/powerpoint/2010/main" val="28190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714999" cy="4985980"/>
          </a:xfrm>
        </p:spPr>
        <p:txBody>
          <a:bodyPr/>
          <a:lstStyle/>
          <a:p>
            <a:r>
              <a:rPr lang="en-US" dirty="0"/>
              <a:t>For limited, ad-hoc distribution</a:t>
            </a:r>
          </a:p>
          <a:p>
            <a:r>
              <a:rPr lang="en-US" dirty="0"/>
              <a:t>Sharing one dashboard at a time</a:t>
            </a:r>
          </a:p>
          <a:p>
            <a:r>
              <a:rPr lang="en-US" dirty="0"/>
              <a:t>Changes visible immediately</a:t>
            </a:r>
          </a:p>
          <a:p>
            <a:r>
              <a:rPr lang="en-US" dirty="0"/>
              <a:t>Can</a:t>
            </a:r>
            <a:r>
              <a:rPr lang="en-US"/>
              <a:t> share outside organization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37" y="1265392"/>
            <a:ext cx="4897386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714999" cy="3200876"/>
          </a:xfrm>
        </p:spPr>
        <p:txBody>
          <a:bodyPr/>
          <a:lstStyle/>
          <a:p>
            <a:r>
              <a:rPr lang="en-US" dirty="0"/>
              <a:t>Many</a:t>
            </a:r>
            <a:r>
              <a:rPr lang="en-US"/>
              <a:t> reports and dashboards</a:t>
            </a:r>
            <a:endParaRPr lang="en-US" dirty="0"/>
          </a:p>
          <a:p>
            <a:r>
              <a:rPr lang="en-US"/>
              <a:t>Control </a:t>
            </a:r>
            <a:r>
              <a:rPr lang="en-US" dirty="0"/>
              <a:t>who can access</a:t>
            </a:r>
          </a:p>
          <a:p>
            <a:r>
              <a:rPr lang="en-US" dirty="0"/>
              <a:t>Stage changes and only republish when ready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Packs</a:t>
            </a:r>
          </a:p>
        </p:txBody>
      </p:sp>
      <p:pic>
        <p:nvPicPr>
          <p:cNvPr id="1026" name="Picture 2" descr="https://dpspowerbi.blob.core.windows.net/powerbi-prod-media/powerbi.microsoft.com/en-us/documentation/articles/powerbi-service-organizational-content-pack-tutorial-create-and-publish/20160524052216/pbi_create_contp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7" y="1516062"/>
            <a:ext cx="230505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714999" cy="4185761"/>
          </a:xfrm>
        </p:spPr>
        <p:txBody>
          <a:bodyPr/>
          <a:lstStyle/>
          <a:p>
            <a:r>
              <a:rPr lang="en-US" dirty="0"/>
              <a:t>Embed report or dashboard tile into portal or app</a:t>
            </a:r>
          </a:p>
          <a:p>
            <a:r>
              <a:rPr lang="en-US" dirty="0"/>
              <a:t>Still uses same user security and authorization as in the Power BI service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and linking</a:t>
            </a:r>
          </a:p>
        </p:txBody>
      </p:sp>
      <p:pic>
        <p:nvPicPr>
          <p:cNvPr id="2050" name="Picture 2" descr="https://dpspowerbi.blob.core.windows.net/powerbi-prod-media/powerbi.microsoft.com/en-us/documentation/articles/powerbi-developer-integrate-tile/20160525084625/integrate-tile-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1592262"/>
            <a:ext cx="63302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714999" cy="1846659"/>
          </a:xfrm>
        </p:spPr>
        <p:txBody>
          <a:bodyPr/>
          <a:lstStyle/>
          <a:p>
            <a:r>
              <a:rPr lang="en-US" dirty="0"/>
              <a:t>True public embedding (think blog or public company web site)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to Web</a:t>
            </a:r>
          </a:p>
        </p:txBody>
      </p:sp>
      <p:pic>
        <p:nvPicPr>
          <p:cNvPr id="3074" name="Picture 2" descr="https://dpspowerbi.blob.core.windows.net/powerbi-prod-media/powerbi.microsoft.com/en-us/documentation/articles/powerbi-service-publish-to-web/20160707062053/publish_to_we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1744662"/>
            <a:ext cx="37719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829799" cy="2769989"/>
          </a:xfrm>
        </p:spPr>
        <p:txBody>
          <a:bodyPr/>
          <a:lstStyle/>
          <a:p>
            <a:r>
              <a:rPr lang="en-US" dirty="0"/>
              <a:t>Print</a:t>
            </a:r>
          </a:p>
          <a:p>
            <a:r>
              <a:rPr lang="en-US" dirty="0"/>
              <a:t>Alerts</a:t>
            </a:r>
          </a:p>
          <a:p>
            <a:r>
              <a:rPr lang="en-US" dirty="0"/>
              <a:t>Export to PowerPoint (coming in October)</a:t>
            </a:r>
          </a:p>
          <a:p>
            <a:r>
              <a:rPr lang="en-US" dirty="0"/>
              <a:t>Email subscriptions (coming this year)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18817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refresh in Power BI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657610" y="1363964"/>
          <a:ext cx="11123622" cy="479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329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829799" cy="2092881"/>
          </a:xfrm>
        </p:spPr>
        <p:txBody>
          <a:bodyPr/>
          <a:lstStyle/>
          <a:p>
            <a:r>
              <a:rPr lang="en-US" dirty="0"/>
              <a:t>View reports and dashboards</a:t>
            </a:r>
          </a:p>
          <a:p>
            <a:r>
              <a:rPr lang="en-US" dirty="0"/>
              <a:t>Mobile-optimized dashboards available</a:t>
            </a:r>
          </a:p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7472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829799" cy="5490734"/>
          </a:xfrm>
        </p:spPr>
        <p:txBody>
          <a:bodyPr/>
          <a:lstStyle/>
          <a:p>
            <a:r>
              <a:rPr lang="en-US" dirty="0"/>
              <a:t>She can return answers and report sheets from Power BI</a:t>
            </a:r>
          </a:p>
          <a:p>
            <a:r>
              <a:rPr lang="en-US" dirty="0"/>
              <a:t>Enabling Cortana in Windows 10</a:t>
            </a:r>
          </a:p>
          <a:p>
            <a:pPr lvl="1"/>
            <a:r>
              <a:rPr lang="en-US" dirty="0"/>
              <a:t>Enable dataset for Cortana in Power BI</a:t>
            </a:r>
          </a:p>
          <a:p>
            <a:pPr lvl="1"/>
            <a:r>
              <a:rPr lang="en-US" dirty="0"/>
              <a:t>Share a dashboard or republish a content pack to users who you want to have access to Cortana</a:t>
            </a:r>
          </a:p>
          <a:p>
            <a:pPr lvl="1"/>
            <a:r>
              <a:rPr lang="en-US" dirty="0"/>
              <a:t>Add your work or school account in Windows 10 (if you’re not running the Anniversary Update, also add a Microsoft Account)</a:t>
            </a:r>
          </a:p>
          <a:p>
            <a:pPr lvl="1"/>
            <a:r>
              <a:rPr lang="en-US" dirty="0">
                <a:hlinkClick r:id="rId3"/>
              </a:rPr>
              <a:t>https://aka.ms/pbicortanasetup</a:t>
            </a:r>
            <a:endParaRPr lang="en-US" dirty="0"/>
          </a:p>
          <a:p>
            <a:r>
              <a:rPr lang="en-US" dirty="0"/>
              <a:t>Optionally create Cortana-optimized report sheets in Power BI Desktop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Cortana</a:t>
            </a:r>
          </a:p>
        </p:txBody>
      </p:sp>
    </p:spTree>
    <p:extLst>
      <p:ext uri="{BB962C8B-B14F-4D97-AF65-F5344CB8AC3E}">
        <p14:creationId xmlns:p14="http://schemas.microsoft.com/office/powerpoint/2010/main" val="24910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839199" cy="2179058"/>
          </a:xfrm>
        </p:spPr>
        <p:txBody>
          <a:bodyPr/>
          <a:lstStyle/>
          <a:p>
            <a:r>
              <a:rPr lang="en-US" dirty="0"/>
              <a:t>Demo:</a:t>
            </a:r>
            <a:br>
              <a:rPr lang="en-US" dirty="0"/>
            </a:br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708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57052827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74638" y="1212850"/>
          <a:ext cx="11887200" cy="54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837" y="6026883"/>
            <a:ext cx="550368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7"/>
              </a:rPr>
              <a:t>https://aka.ms/pbisecuritywhitepaper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899811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Authentication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Power BI uses Azure Active Directory (AAD)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Supports managed and unmanaged directories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AAD features and policy apply to Power BI</a:t>
            </a:r>
          </a:p>
          <a:p>
            <a:pPr marL="800100" lvl="2" indent="-571500">
              <a:buFont typeface="Arial" panose="020B0604020202020204" pitchFamily="34" charset="0"/>
              <a:buChar char="•"/>
            </a:pPr>
            <a:r>
              <a:rPr lang="en-US" dirty="0"/>
              <a:t>Authentication type (AAD-managed passwords vs. federated)</a:t>
            </a:r>
          </a:p>
          <a:p>
            <a:pPr marL="800100" lvl="2" indent="-571500">
              <a:buFont typeface="Arial" panose="020B0604020202020204" pitchFamily="34" charset="0"/>
              <a:buChar char="•"/>
            </a:pPr>
            <a:r>
              <a:rPr lang="en-US" dirty="0"/>
              <a:t>Password and self-service password reset policies</a:t>
            </a:r>
          </a:p>
          <a:p>
            <a:pPr marL="800100" lvl="2" indent="-571500">
              <a:buFont typeface="Arial" panose="020B0604020202020204" pitchFamily="34" charset="0"/>
              <a:buChar char="•"/>
            </a:pPr>
            <a:r>
              <a:rPr lang="en-US" dirty="0"/>
              <a:t>Conditional access policies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Same tenant infrastructure across all services that use AAD</a:t>
            </a:r>
          </a:p>
          <a:p>
            <a:pPr marL="800100" lvl="2" indent="-571500">
              <a:buFont typeface="Arial" panose="020B0604020202020204" pitchFamily="34" charset="0"/>
              <a:buChar char="•"/>
            </a:pPr>
            <a:r>
              <a:rPr lang="en-US" dirty="0"/>
              <a:t>Sign in once, signed in everywhere</a:t>
            </a:r>
          </a:p>
          <a:p>
            <a:pPr marL="800100" lvl="2" indent="-571500">
              <a:buFont typeface="Arial" panose="020B0604020202020204" pitchFamily="34" charset="0"/>
              <a:buChar char="•"/>
            </a:pPr>
            <a:r>
              <a:rPr lang="en-US" dirty="0"/>
              <a:t>Same security groups can be leveraged across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55268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Authorization</a:t>
            </a:r>
          </a:p>
        </p:txBody>
      </p:sp>
      <p:pic>
        <p:nvPicPr>
          <p:cNvPr id="5" name="Picture 4" descr="File:User icon 2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7" y="1278527"/>
            <a:ext cx="619328" cy="619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89101" y="2506662"/>
            <a:ext cx="30480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8" name="Flowchart: Multidocument 7"/>
          <p:cNvSpPr/>
          <p:nvPr/>
        </p:nvSpPr>
        <p:spPr bwMode="auto">
          <a:xfrm>
            <a:off x="1994001" y="2671094"/>
            <a:ext cx="838200" cy="749968"/>
          </a:xfrm>
          <a:prstGeom prst="flowChartMultidocument">
            <a:avLst/>
          </a:prstGeom>
          <a:ln w="3175" cmpd="sng">
            <a:solidFill>
              <a:schemeClr val="accent6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2820431" y="5402262"/>
            <a:ext cx="838200" cy="561594"/>
          </a:xfrm>
          <a:prstGeom prst="flowChartMagneticDisk">
            <a:avLst/>
          </a:prstGeom>
          <a:ln w="3175" cmpd="sng">
            <a:solidFill>
              <a:schemeClr val="accent6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637" rIns="0" bIns="46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1155801" y="5402262"/>
            <a:ext cx="838200" cy="561594"/>
          </a:xfrm>
          <a:prstGeom prst="flowChartMagneticDisk">
            <a:avLst/>
          </a:prstGeom>
          <a:ln w="3175" cmpd="sng">
            <a:solidFill>
              <a:schemeClr val="accent6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637" rIns="0" bIns="46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420321" y="3465043"/>
            <a:ext cx="0" cy="311795"/>
          </a:xfrm>
          <a:prstGeom prst="straightConnector1">
            <a:avLst/>
          </a:prstGeom>
          <a:ln w="19050">
            <a:headEnd type="none"/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1574901" y="4581007"/>
            <a:ext cx="528536" cy="745055"/>
          </a:xfrm>
          <a:prstGeom prst="straightConnector1">
            <a:avLst/>
          </a:prstGeom>
          <a:ln w="19050">
            <a:headEnd type="none"/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711392" y="4581007"/>
            <a:ext cx="458845" cy="745055"/>
          </a:xfrm>
          <a:prstGeom prst="straightConnector1">
            <a:avLst/>
          </a:prstGeom>
          <a:ln w="19050">
            <a:headEnd type="none"/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2940814" y="2766448"/>
            <a:ext cx="304800" cy="3048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087131" y="4779763"/>
            <a:ext cx="304800" cy="3048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422501" y="4779763"/>
            <a:ext cx="304800" cy="3048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2b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2560320" y="3428057"/>
            <a:ext cx="304800" cy="3048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48862" y="3846173"/>
            <a:ext cx="916258" cy="458841"/>
            <a:chOff x="6523037" y="4851257"/>
            <a:chExt cx="916258" cy="458841"/>
          </a:xfrm>
        </p:grpSpPr>
        <p:sp>
          <p:nvSpPr>
            <p:cNvPr id="54" name="Flowchart: Process 53"/>
            <p:cNvSpPr/>
            <p:nvPr/>
          </p:nvSpPr>
          <p:spPr bwMode="auto">
            <a:xfrm>
              <a:off x="6523037" y="4851257"/>
              <a:ext cx="916258" cy="458146"/>
            </a:xfrm>
            <a:prstGeom prst="flowChartProcess">
              <a:avLst/>
            </a:prstGeom>
            <a:ln w="3175" cmpd="sng">
              <a:solidFill>
                <a:schemeClr val="accent6">
                  <a:lumMod val="40000"/>
                  <a:lumOff val="60000"/>
                  <a:alpha val="2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6637" rIns="0" bIns="4663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523037" y="4854053"/>
              <a:ext cx="916258" cy="456045"/>
              <a:chOff x="6523037" y="4183062"/>
              <a:chExt cx="916258" cy="456045"/>
            </a:xfrm>
          </p:grpSpPr>
          <p:sp>
            <p:nvSpPr>
              <p:cNvPr id="37" name="Flowchart: Process 36"/>
              <p:cNvSpPr/>
              <p:nvPr/>
            </p:nvSpPr>
            <p:spPr bwMode="auto">
              <a:xfrm>
                <a:off x="6523037" y="4183062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8" name="Flowchart: Process 37"/>
              <p:cNvSpPr/>
              <p:nvPr/>
            </p:nvSpPr>
            <p:spPr bwMode="auto">
              <a:xfrm>
                <a:off x="6752449" y="4183062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9" name="Flowchart: Process 38"/>
              <p:cNvSpPr/>
              <p:nvPr/>
            </p:nvSpPr>
            <p:spPr bwMode="auto">
              <a:xfrm>
                <a:off x="6981860" y="4183062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0" name="Flowchart: Process 39"/>
              <p:cNvSpPr/>
              <p:nvPr/>
            </p:nvSpPr>
            <p:spPr bwMode="auto">
              <a:xfrm>
                <a:off x="7211273" y="4183062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1" name="Flowchart: Process 40"/>
              <p:cNvSpPr/>
              <p:nvPr/>
            </p:nvSpPr>
            <p:spPr bwMode="auto">
              <a:xfrm>
                <a:off x="6523037" y="4297073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2" name="Flowchart: Process 41"/>
              <p:cNvSpPr/>
              <p:nvPr/>
            </p:nvSpPr>
            <p:spPr bwMode="auto">
              <a:xfrm>
                <a:off x="6752449" y="4297073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3" name="Flowchart: Process 42"/>
              <p:cNvSpPr/>
              <p:nvPr/>
            </p:nvSpPr>
            <p:spPr bwMode="auto">
              <a:xfrm>
                <a:off x="6981860" y="4297073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4" name="Flowchart: Process 43"/>
              <p:cNvSpPr/>
              <p:nvPr/>
            </p:nvSpPr>
            <p:spPr bwMode="auto">
              <a:xfrm>
                <a:off x="7211273" y="4297073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5" name="Flowchart: Process 44"/>
              <p:cNvSpPr/>
              <p:nvPr/>
            </p:nvSpPr>
            <p:spPr bwMode="auto">
              <a:xfrm>
                <a:off x="6523037" y="4411085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6" name="Flowchart: Process 45"/>
              <p:cNvSpPr/>
              <p:nvPr/>
            </p:nvSpPr>
            <p:spPr bwMode="auto">
              <a:xfrm>
                <a:off x="6752449" y="4411085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7" name="Flowchart: Process 46"/>
              <p:cNvSpPr/>
              <p:nvPr/>
            </p:nvSpPr>
            <p:spPr bwMode="auto">
              <a:xfrm>
                <a:off x="6981860" y="4411085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8" name="Flowchart: Process 47"/>
              <p:cNvSpPr/>
              <p:nvPr/>
            </p:nvSpPr>
            <p:spPr bwMode="auto">
              <a:xfrm>
                <a:off x="7211273" y="4411085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9" name="Flowchart: Process 48"/>
              <p:cNvSpPr/>
              <p:nvPr/>
            </p:nvSpPr>
            <p:spPr bwMode="auto">
              <a:xfrm>
                <a:off x="6523037" y="4525096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0" name="Flowchart: Process 49"/>
              <p:cNvSpPr/>
              <p:nvPr/>
            </p:nvSpPr>
            <p:spPr bwMode="auto">
              <a:xfrm>
                <a:off x="6752449" y="4525096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1" name="Flowchart: Process 50"/>
              <p:cNvSpPr/>
              <p:nvPr/>
            </p:nvSpPr>
            <p:spPr bwMode="auto">
              <a:xfrm>
                <a:off x="6981860" y="4525096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2" name="Flowchart: Process 51"/>
              <p:cNvSpPr/>
              <p:nvPr/>
            </p:nvSpPr>
            <p:spPr bwMode="auto">
              <a:xfrm>
                <a:off x="7211273" y="4525096"/>
                <a:ext cx="228022" cy="114011"/>
              </a:xfrm>
              <a:prstGeom prst="flowChart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2413101" y="1973262"/>
            <a:ext cx="0" cy="381000"/>
          </a:xfrm>
          <a:prstGeom prst="straightConnector1">
            <a:avLst/>
          </a:prstGeom>
          <a:ln w="19050">
            <a:headEnd type="none"/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151437" y="1369714"/>
            <a:ext cx="7162800" cy="2034403"/>
            <a:chOff x="4922837" y="1386659"/>
            <a:chExt cx="7162800" cy="2034403"/>
          </a:xfrm>
        </p:grpSpPr>
        <p:sp>
          <p:nvSpPr>
            <p:cNvPr id="61" name="Oval 60"/>
            <p:cNvSpPr/>
            <p:nvPr/>
          </p:nvSpPr>
          <p:spPr bwMode="auto">
            <a:xfrm>
              <a:off x="4922837" y="1501923"/>
              <a:ext cx="304800" cy="304800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59368" y="1386659"/>
              <a:ext cx="6926269" cy="203440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Reporting authorization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Users have access to dashboards, reports via sharing or organizational content packs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Scoped to user accounts, AAD security groups, or O365 modern groups (content packs only)</a:t>
              </a:r>
            </a:p>
            <a:p>
              <a:pPr marL="342900" marR="0" lvl="0" indent="-34290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51437" y="2985838"/>
            <a:ext cx="7162800" cy="2865400"/>
            <a:chOff x="4922837" y="1386659"/>
            <a:chExt cx="7162800" cy="2865400"/>
          </a:xfrm>
        </p:grpSpPr>
        <p:sp>
          <p:nvSpPr>
            <p:cNvPr id="67" name="Oval 66"/>
            <p:cNvSpPr/>
            <p:nvPr/>
          </p:nvSpPr>
          <p:spPr bwMode="auto">
            <a:xfrm>
              <a:off x="4922837" y="1501923"/>
              <a:ext cx="304800" cy="304800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59368" y="1386659"/>
              <a:ext cx="6926269" cy="286540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Data source authorization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(a) Calls to data sources are made using service-level credentials in the case of cached and Direct Query sources.  Authorization in the data source is done using the single service credentials.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(b) for Analysis Services Live Connect, the user’s credentials are used and user authorization is performed in Analysis Services (and RLS can be applied).</a:t>
              </a:r>
            </a:p>
            <a:p>
              <a:pPr marL="342900" marR="0" lvl="0" indent="-34290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51437" y="5478462"/>
            <a:ext cx="7162800" cy="1203406"/>
            <a:chOff x="4922837" y="1386659"/>
            <a:chExt cx="7162800" cy="1203406"/>
          </a:xfrm>
        </p:grpSpPr>
        <p:sp>
          <p:nvSpPr>
            <p:cNvPr id="70" name="Oval 69"/>
            <p:cNvSpPr/>
            <p:nvPr/>
          </p:nvSpPr>
          <p:spPr bwMode="auto">
            <a:xfrm>
              <a:off x="4922837" y="1501923"/>
              <a:ext cx="304800" cy="304800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59368" y="1386659"/>
              <a:ext cx="6926269" cy="1203406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Row-level security (RLS) in Power BI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Row filters can be applied in the Power BI service for cached data.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98676" y="2411917"/>
            <a:ext cx="1247649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Power BI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569867" y="5998963"/>
            <a:ext cx="1367234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data sources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8937" y="5980569"/>
            <a:ext cx="1698991" cy="6832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SQL Server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Analysis Services</a:t>
            </a:r>
          </a:p>
        </p:txBody>
      </p:sp>
    </p:spTree>
    <p:extLst>
      <p:ext uri="{BB962C8B-B14F-4D97-AF65-F5344CB8AC3E}">
        <p14:creationId xmlns:p14="http://schemas.microsoft.com/office/powerpoint/2010/main" val="3144805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Controls</a:t>
            </a: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/>
          </p:nvPr>
        </p:nvGraphicFramePr>
        <p:xfrm>
          <a:off x="427037" y="1167856"/>
          <a:ext cx="11658600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36560481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6231252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97266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to achieve with Power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can do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8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Prevent certain users from accessing Power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Assign licenses in Office 365 portal only to authorized users and disable automatic license assignment.</a:t>
                      </a:r>
                    </a:p>
                    <a:p>
                      <a:r>
                        <a:rPr lang="en-US" sz="1700" dirty="0">
                          <a:hlinkClick r:id="rId2"/>
                        </a:rPr>
                        <a:t>https://aka.ms/m2g7wu</a:t>
                      </a:r>
                      <a:r>
                        <a:rPr lang="en-US" sz="17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Global Administrator or User 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56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Prevent access off corporate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Configure Azure Active Directory Conditional Access</a:t>
                      </a:r>
                    </a:p>
                    <a:p>
                      <a:r>
                        <a:rPr lang="en-US" sz="1700" dirty="0">
                          <a:hlinkClick r:id="rId3"/>
                        </a:rPr>
                        <a:t>https://aka.ms/nw75r3</a:t>
                      </a:r>
                      <a:r>
                        <a:rPr lang="en-US" sz="17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Global Administrator or User 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5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Control use of features like data export, anonymous access, external 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Set enterprise controls in the Power BI Admin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Global Administrator or Power BI Administrator*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91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Control use of mobile features (PIN code, share sheet restrictions)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Set up Intune Mobile Application Management</a:t>
                      </a:r>
                    </a:p>
                    <a:p>
                      <a:r>
                        <a:rPr lang="en-US" sz="1700" dirty="0">
                          <a:hlinkClick r:id="rId4"/>
                        </a:rPr>
                        <a:t>https://aka.ms/wenojj</a:t>
                      </a:r>
                      <a:r>
                        <a:rPr lang="en-US" sz="17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Global 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7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Audit Power BI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Enable Power BI Auditing in both the Power BI Admin Portal and the Office 365 Security and Compliance Portal</a:t>
                      </a:r>
                    </a:p>
                    <a:p>
                      <a:r>
                        <a:rPr lang="en-US" sz="1700" dirty="0">
                          <a:hlinkClick r:id="rId3"/>
                        </a:rPr>
                        <a:t>https://aka.ms/nw75r3</a:t>
                      </a:r>
                      <a:r>
                        <a:rPr lang="en-US" sz="17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Global Administrator or</a:t>
                      </a:r>
                    </a:p>
                    <a:p>
                      <a:r>
                        <a:rPr lang="en-US" sz="1700" dirty="0"/>
                        <a:t>user that is both a Office 365 Compliance Administrator and Power BI Administrator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717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639" y="6505160"/>
            <a:ext cx="9531392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* Power BI Administrator role is available mid-October via PowerShell and soon after in the Office 365 Admin Center</a:t>
            </a:r>
          </a:p>
        </p:txBody>
      </p:sp>
    </p:spTree>
    <p:extLst>
      <p:ext uri="{BB962C8B-B14F-4D97-AF65-F5344CB8AC3E}">
        <p14:creationId xmlns:p14="http://schemas.microsoft.com/office/powerpoint/2010/main" val="135241356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Classification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4114798" cy="4191917"/>
          </a:xfrm>
        </p:spPr>
        <p:txBody>
          <a:bodyPr/>
          <a:lstStyle/>
          <a:p>
            <a:r>
              <a:rPr lang="en-US" dirty="0"/>
              <a:t>Tags defined by admin and set by each dashboard owner</a:t>
            </a:r>
          </a:p>
          <a:p>
            <a:r>
              <a:rPr lang="en-US" dirty="0"/>
              <a:t>Customizable links</a:t>
            </a:r>
          </a:p>
          <a:p>
            <a:r>
              <a:rPr lang="en-US" dirty="0"/>
              <a:t>Not just for compliance!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3" descr="cid:image003.png@01D1D883.15AE60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94" y="1206048"/>
            <a:ext cx="7563744" cy="44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1453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601199" cy="3176254"/>
          </a:xfrm>
        </p:spPr>
        <p:txBody>
          <a:bodyPr/>
          <a:lstStyle/>
          <a:p>
            <a:r>
              <a:rPr lang="en-US" dirty="0"/>
              <a:t>Demo:</a:t>
            </a:r>
            <a:br>
              <a:rPr lang="en-US" dirty="0"/>
            </a:br>
            <a:r>
              <a:rPr lang="en-US" dirty="0"/>
              <a:t>Security and Controls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1625060"/>
          </a:xfrm>
        </p:spPr>
        <p:txBody>
          <a:bodyPr/>
          <a:lstStyle/>
          <a:p>
            <a:r>
              <a:rPr lang="en-US" dirty="0"/>
              <a:t>Row-level Security (RLS)</a:t>
            </a:r>
          </a:p>
          <a:p>
            <a:r>
              <a:rPr lang="en-US" dirty="0"/>
              <a:t>Azure Active Directory Conditional Access</a:t>
            </a:r>
          </a:p>
          <a:p>
            <a:r>
              <a:rPr lang="en-US" dirty="0"/>
              <a:t>Power BI Auditing</a:t>
            </a:r>
          </a:p>
        </p:txBody>
      </p:sp>
    </p:spTree>
    <p:extLst>
      <p:ext uri="{BB962C8B-B14F-4D97-AF65-F5344CB8AC3E}">
        <p14:creationId xmlns:p14="http://schemas.microsoft.com/office/powerpoint/2010/main" val="8545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refresh in Power BI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580354" y="1287776"/>
          <a:ext cx="11278135" cy="480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41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1445191"/>
          </a:xfrm>
        </p:spPr>
        <p:txBody>
          <a:bodyPr/>
          <a:lstStyle/>
          <a:p>
            <a:r>
              <a:rPr lang="en-US" dirty="0"/>
              <a:t>Learn more</a:t>
            </a:r>
            <a:br>
              <a:rPr lang="en-US" dirty="0"/>
            </a:br>
            <a:r>
              <a:rPr lang="en-US" sz="28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Attend the following BI sessions</a:t>
            </a:r>
            <a:endParaRPr lang="en-US" sz="4000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-3678122"/>
          <a:ext cx="11428541" cy="185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044">
                  <a:extLst>
                    <a:ext uri="{9D8B030D-6E8A-4147-A177-3AD203B41FA5}">
                      <a16:colId xmlns:a16="http://schemas.microsoft.com/office/drawing/2014/main" val="3866920212"/>
                    </a:ext>
                  </a:extLst>
                </a:gridCol>
                <a:gridCol w="6857125">
                  <a:extLst>
                    <a:ext uri="{9D8B030D-6E8A-4147-A177-3AD203B41FA5}">
                      <a16:colId xmlns:a16="http://schemas.microsoft.com/office/drawing/2014/main" val="4188588142"/>
                    </a:ext>
                  </a:extLst>
                </a:gridCol>
                <a:gridCol w="1447615">
                  <a:extLst>
                    <a:ext uri="{9D8B030D-6E8A-4147-A177-3AD203B41FA5}">
                      <a16:colId xmlns:a16="http://schemas.microsoft.com/office/drawing/2014/main" val="4235179713"/>
                    </a:ext>
                  </a:extLst>
                </a:gridCol>
                <a:gridCol w="1904757">
                  <a:extLst>
                    <a:ext uri="{9D8B030D-6E8A-4147-A177-3AD203B41FA5}">
                      <a16:colId xmlns:a16="http://schemas.microsoft.com/office/drawing/2014/main" val="3289985867"/>
                    </a:ext>
                  </a:extLst>
                </a:gridCol>
              </a:tblGrid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Session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Title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Location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328818763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52363585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BRK3251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Dive into effective report authoring using Power BI Desktop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318380869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71308090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4256097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639" y="5826693"/>
            <a:ext cx="6933315" cy="870969"/>
          </a:xfrm>
          <a:prstGeom prst="rect">
            <a:avLst/>
          </a:prstGeom>
          <a:noFill/>
        </p:spPr>
        <p:txBody>
          <a:bodyPr wrap="square" lIns="182857" tIns="146285" rIns="182857" bIns="146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Visit our booths!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MS 46 and MS 47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74639" y="1936296"/>
            <a:ext cx="2935224" cy="18222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Boost your business insights by using Excel with Power BI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Session: BRK3134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Tuesday, Sept. 27 – 10:45 am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Room A313 – A314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62065" y="1936296"/>
            <a:ext cx="2935224" cy="18222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enterprise reporting and mobile BI with SQL Server 2016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Session: BRK3132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Tuesday, Sept. 27 – 12:30 pm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Room B207 – B208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249491" y="1936296"/>
            <a:ext cx="2935224" cy="18222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See what’s new in SQL Server Analysis Services 2016 Tabular Models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Session: BRK3289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Tuesday, Sept. 27 – 4:00 pm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Room A313 – A314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236917" y="1936296"/>
            <a:ext cx="2935224" cy="18222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Probe Microsoft Power BI for Enterprise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Session: BRK3128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Wednesday, Sept. 28 – 10:45 am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Room A313 – A314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74639" y="3808639"/>
            <a:ext cx="2935224" cy="18222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Dive into effective report authoring using Power BI Desktop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Session: BRK3251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Wednesday, Sept. 28 – 12:30 pm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Room A302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262065" y="3808639"/>
            <a:ext cx="2935224" cy="18222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Model complex data easily with SQL Server 2016 Analysis Services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Session: BRK3133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Wednesday, Sept. 28 – 4:00 pm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Room B304 - 305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49491" y="3808639"/>
            <a:ext cx="2935224" cy="18222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Dive into Power BI Industry solutions with customer scenarios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Session: BRK3135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Thursday, Sept. 29 – 10:45 am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Thomas Murphy Ballroom 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236917" y="3808639"/>
            <a:ext cx="2935224" cy="18222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Get your LOB application data into Microsoft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Power BI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Session: BRK3131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Friday, Sept. 31 – 9:00 am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Room A311 – A312</a:t>
            </a:r>
          </a:p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Cloud role mapping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Expert advice on skills needed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Self-paced curriculum by cloud role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$300 Azure credits and extended trials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Pluralsight</a:t>
            </a: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3 month subscription (10 courses)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Phone support incident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Weekly short videos and insights from Microsoft’s leaders and engineers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IT Pro Career Center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3"/>
              </a:rPr>
              <a:t>www.microsoft.com/itprocareercenter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IT Pro Cloud Essentials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4"/>
              </a:rPr>
              <a:t>www.microsoft.com/itprocloudessentials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Mechanics </a:t>
            </a:r>
          </a:p>
          <a:p>
            <a:pPr>
              <a:spcBef>
                <a:spcPts val="0"/>
              </a:spcBef>
            </a:pPr>
            <a:r>
              <a:rPr lang="en-US" sz="2000" u="sng" dirty="0">
                <a:solidFill>
                  <a:schemeClr val="tx1"/>
                </a:solidFill>
                <a:hlinkClick r:id="rId5"/>
              </a:rPr>
              <a:t>www.microsoft.com/mechanics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Microsoft Tech Community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6"/>
              </a:rPr>
              <a:t>https://techcommunity.microsoft.com</a:t>
            </a:r>
            <a:r>
              <a:rPr 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Plan your </a:t>
            </a:r>
            <a:b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Get started </a:t>
            </a:r>
            <a:b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Demos and </a:t>
            </a:r>
            <a:b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2400" dirty="0"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1771521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155" y="82964"/>
            <a:ext cx="10724938" cy="1351952"/>
          </a:xfrm>
        </p:spPr>
        <p:txBody>
          <a:bodyPr/>
          <a:lstStyle/>
          <a:p>
            <a:r>
              <a:rPr lang="en-US" dirty="0"/>
              <a:t>Data in the cloud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1762" y="1213497"/>
            <a:ext cx="11883829" cy="4696582"/>
          </a:xfrm>
        </p:spPr>
        <p:txBody>
          <a:bodyPr/>
          <a:lstStyle/>
          <a:p>
            <a:pPr marL="466190" indent="-466190">
              <a:buFont typeface="Arial" panose="020B0604020202020204" pitchFamily="34" charset="0"/>
              <a:buChar char="•"/>
            </a:pPr>
            <a:r>
              <a:rPr lang="en-US" sz="2719" dirty="0"/>
              <a:t>Access/refresh the data through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Direct Query (Azure SQL, DW and Spark HDInsight)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Import data - scheduled refresh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Rest APIs to stream data</a:t>
            </a:r>
          </a:p>
          <a:p>
            <a:pPr marL="932379" lvl="1">
              <a:buFont typeface="Arial" panose="020B0604020202020204" pitchFamily="34" charset="0"/>
              <a:buChar char="•"/>
            </a:pPr>
            <a:endParaRPr lang="en-US" sz="2175" dirty="0"/>
          </a:p>
          <a:p>
            <a:pPr marL="466190" indent="-466190">
              <a:buFont typeface="Arial" panose="020B0604020202020204" pitchFamily="34" charset="0"/>
              <a:buChar char="•"/>
            </a:pPr>
            <a:r>
              <a:rPr lang="en-US" sz="2719" dirty="0"/>
              <a:t>Supported cloud sources 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SaaS sources 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Azure – SQL, DW, Blob, Table, HDInsight, Marketplace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SharePoint, web sources, OData</a:t>
            </a:r>
          </a:p>
          <a:p>
            <a:pPr marL="932379" lvl="1">
              <a:buFont typeface="Arial" panose="020B0604020202020204" pitchFamily="34" charset="0"/>
              <a:buChar char="•"/>
            </a:pPr>
            <a:r>
              <a:rPr lang="en-US" dirty="0"/>
              <a:t>OneDrive</a:t>
            </a:r>
            <a:endParaRPr lang="en-US" sz="2991" dirty="0"/>
          </a:p>
          <a:p>
            <a:pPr marL="932379"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2"/>
          <p:cNvSpPr txBox="1">
            <a:spLocks/>
          </p:cNvSpPr>
          <p:nvPr/>
        </p:nvSpPr>
        <p:spPr>
          <a:xfrm>
            <a:off x="624206" y="314910"/>
            <a:ext cx="11188066" cy="83330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96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43" name="Title 5"/>
          <p:cNvSpPr txBox="1">
            <a:spLocks/>
          </p:cNvSpPr>
          <p:nvPr/>
        </p:nvSpPr>
        <p:spPr>
          <a:xfrm>
            <a:off x="831392" y="522096"/>
            <a:ext cx="11188066" cy="83330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96" b="0" i="0" u="none" strike="noStrike" kern="1200" cap="none" spc="0" normalizeH="0" baseline="0" noProof="0" dirty="0">
              <a:ln>
                <a:noFill/>
              </a:ln>
              <a:solidFill>
                <a:srgbClr val="003A78"/>
              </a:solidFill>
              <a:effectLst/>
              <a:uLnTx/>
              <a:uFillTx/>
              <a:latin typeface="+mj-lt"/>
              <a:ea typeface="+mj-ea"/>
              <a:cs typeface="Segoe UI Ligh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on-premises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015932" y="1297920"/>
            <a:ext cx="10209352" cy="5168045"/>
            <a:chOff x="262980" y="1428339"/>
            <a:chExt cx="4716737" cy="3238283"/>
          </a:xfrm>
        </p:grpSpPr>
        <p:sp>
          <p:nvSpPr>
            <p:cNvPr id="82" name="Rectangle 81"/>
            <p:cNvSpPr/>
            <p:nvPr/>
          </p:nvSpPr>
          <p:spPr bwMode="auto">
            <a:xfrm>
              <a:off x="388462" y="1428339"/>
              <a:ext cx="4591255" cy="323590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4427" tIns="107540" rIns="134427" bIns="1075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471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56737" y="3471628"/>
              <a:ext cx="4370071" cy="0"/>
            </a:xfrm>
            <a:prstGeom prst="line">
              <a:avLst/>
            </a:prstGeom>
            <a:noFill/>
            <a:ln w="15875" cap="flat" cmpd="sng" algn="ctr">
              <a:solidFill>
                <a:srgbClr val="003A78"/>
              </a:solidFill>
              <a:prstDash val="dash"/>
              <a:headEnd type="none"/>
              <a:tailEnd type="none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1062716" y="4042289"/>
              <a:ext cx="1321122" cy="621954"/>
            </a:xfrm>
            <a:prstGeom prst="rect">
              <a:avLst/>
            </a:prstGeom>
            <a:noFill/>
          </p:spPr>
          <p:txBody>
            <a:bodyPr wrap="square" lIns="134387" tIns="107508" rIns="134387" bIns="107508" rtlCol="0" anchor="ctr">
              <a:noAutofit/>
            </a:bodyPr>
            <a:lstStyle/>
            <a:p>
              <a:pPr marL="0" marR="0" lvl="0" indent="0" algn="ct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SQL Server </a:t>
              </a:r>
              <a:b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</a:b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Analysis Services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660393" y="3977318"/>
              <a:ext cx="1081085" cy="636270"/>
              <a:chOff x="2927465" y="5236638"/>
              <a:chExt cx="1470768" cy="865618"/>
            </a:xfrm>
            <a:solidFill>
              <a:srgbClr val="003A78"/>
            </a:solidFill>
          </p:grpSpPr>
          <p:sp>
            <p:nvSpPr>
              <p:cNvPr id="126" name="Freeform 125"/>
              <p:cNvSpPr>
                <a:spLocks noEditPoints="1"/>
              </p:cNvSpPr>
              <p:nvPr/>
            </p:nvSpPr>
            <p:spPr bwMode="auto">
              <a:xfrm>
                <a:off x="2927465" y="5236638"/>
                <a:ext cx="360348" cy="865616"/>
              </a:xfrm>
              <a:custGeom>
                <a:avLst/>
                <a:gdLst>
                  <a:gd name="T0" fmla="*/ 0 w 184"/>
                  <a:gd name="T1" fmla="*/ 0 h 442"/>
                  <a:gd name="T2" fmla="*/ 0 w 184"/>
                  <a:gd name="T3" fmla="*/ 442 h 442"/>
                  <a:gd name="T4" fmla="*/ 184 w 184"/>
                  <a:gd name="T5" fmla="*/ 442 h 442"/>
                  <a:gd name="T6" fmla="*/ 184 w 184"/>
                  <a:gd name="T7" fmla="*/ 0 h 442"/>
                  <a:gd name="T8" fmla="*/ 0 w 184"/>
                  <a:gd name="T9" fmla="*/ 0 h 442"/>
                  <a:gd name="T10" fmla="*/ 85 w 184"/>
                  <a:gd name="T11" fmla="*/ 370 h 442"/>
                  <a:gd name="T12" fmla="*/ 19 w 184"/>
                  <a:gd name="T13" fmla="*/ 370 h 442"/>
                  <a:gd name="T14" fmla="*/ 19 w 184"/>
                  <a:gd name="T15" fmla="*/ 310 h 442"/>
                  <a:gd name="T16" fmla="*/ 85 w 184"/>
                  <a:gd name="T17" fmla="*/ 310 h 442"/>
                  <a:gd name="T18" fmla="*/ 85 w 184"/>
                  <a:gd name="T19" fmla="*/ 370 h 442"/>
                  <a:gd name="T20" fmla="*/ 85 w 184"/>
                  <a:gd name="T21" fmla="*/ 296 h 442"/>
                  <a:gd name="T22" fmla="*/ 19 w 184"/>
                  <a:gd name="T23" fmla="*/ 296 h 442"/>
                  <a:gd name="T24" fmla="*/ 19 w 184"/>
                  <a:gd name="T25" fmla="*/ 237 h 442"/>
                  <a:gd name="T26" fmla="*/ 85 w 184"/>
                  <a:gd name="T27" fmla="*/ 237 h 442"/>
                  <a:gd name="T28" fmla="*/ 85 w 184"/>
                  <a:gd name="T29" fmla="*/ 296 h 442"/>
                  <a:gd name="T30" fmla="*/ 85 w 184"/>
                  <a:gd name="T31" fmla="*/ 223 h 442"/>
                  <a:gd name="T32" fmla="*/ 19 w 184"/>
                  <a:gd name="T33" fmla="*/ 223 h 442"/>
                  <a:gd name="T34" fmla="*/ 19 w 184"/>
                  <a:gd name="T35" fmla="*/ 164 h 442"/>
                  <a:gd name="T36" fmla="*/ 85 w 184"/>
                  <a:gd name="T37" fmla="*/ 164 h 442"/>
                  <a:gd name="T38" fmla="*/ 85 w 184"/>
                  <a:gd name="T39" fmla="*/ 223 h 442"/>
                  <a:gd name="T40" fmla="*/ 85 w 184"/>
                  <a:gd name="T41" fmla="*/ 151 h 442"/>
                  <a:gd name="T42" fmla="*/ 19 w 184"/>
                  <a:gd name="T43" fmla="*/ 151 h 442"/>
                  <a:gd name="T44" fmla="*/ 19 w 184"/>
                  <a:gd name="T45" fmla="*/ 91 h 442"/>
                  <a:gd name="T46" fmla="*/ 85 w 184"/>
                  <a:gd name="T47" fmla="*/ 91 h 442"/>
                  <a:gd name="T48" fmla="*/ 85 w 184"/>
                  <a:gd name="T49" fmla="*/ 151 h 442"/>
                  <a:gd name="T50" fmla="*/ 85 w 184"/>
                  <a:gd name="T51" fmla="*/ 78 h 442"/>
                  <a:gd name="T52" fmla="*/ 19 w 184"/>
                  <a:gd name="T53" fmla="*/ 78 h 442"/>
                  <a:gd name="T54" fmla="*/ 19 w 184"/>
                  <a:gd name="T55" fmla="*/ 18 h 442"/>
                  <a:gd name="T56" fmla="*/ 85 w 184"/>
                  <a:gd name="T57" fmla="*/ 18 h 442"/>
                  <a:gd name="T58" fmla="*/ 85 w 184"/>
                  <a:gd name="T59" fmla="*/ 78 h 442"/>
                  <a:gd name="T60" fmla="*/ 164 w 184"/>
                  <a:gd name="T61" fmla="*/ 370 h 442"/>
                  <a:gd name="T62" fmla="*/ 99 w 184"/>
                  <a:gd name="T63" fmla="*/ 370 h 442"/>
                  <a:gd name="T64" fmla="*/ 99 w 184"/>
                  <a:gd name="T65" fmla="*/ 310 h 442"/>
                  <a:gd name="T66" fmla="*/ 164 w 184"/>
                  <a:gd name="T67" fmla="*/ 310 h 442"/>
                  <a:gd name="T68" fmla="*/ 164 w 184"/>
                  <a:gd name="T69" fmla="*/ 370 h 442"/>
                  <a:gd name="T70" fmla="*/ 164 w 184"/>
                  <a:gd name="T71" fmla="*/ 296 h 442"/>
                  <a:gd name="T72" fmla="*/ 99 w 184"/>
                  <a:gd name="T73" fmla="*/ 296 h 442"/>
                  <a:gd name="T74" fmla="*/ 99 w 184"/>
                  <a:gd name="T75" fmla="*/ 237 h 442"/>
                  <a:gd name="T76" fmla="*/ 164 w 184"/>
                  <a:gd name="T77" fmla="*/ 237 h 442"/>
                  <a:gd name="T78" fmla="*/ 164 w 184"/>
                  <a:gd name="T79" fmla="*/ 296 h 442"/>
                  <a:gd name="T80" fmla="*/ 164 w 184"/>
                  <a:gd name="T81" fmla="*/ 223 h 442"/>
                  <a:gd name="T82" fmla="*/ 99 w 184"/>
                  <a:gd name="T83" fmla="*/ 223 h 442"/>
                  <a:gd name="T84" fmla="*/ 99 w 184"/>
                  <a:gd name="T85" fmla="*/ 164 h 442"/>
                  <a:gd name="T86" fmla="*/ 164 w 184"/>
                  <a:gd name="T87" fmla="*/ 164 h 442"/>
                  <a:gd name="T88" fmla="*/ 164 w 184"/>
                  <a:gd name="T89" fmla="*/ 223 h 442"/>
                  <a:gd name="T90" fmla="*/ 164 w 184"/>
                  <a:gd name="T91" fmla="*/ 151 h 442"/>
                  <a:gd name="T92" fmla="*/ 99 w 184"/>
                  <a:gd name="T93" fmla="*/ 151 h 442"/>
                  <a:gd name="T94" fmla="*/ 99 w 184"/>
                  <a:gd name="T95" fmla="*/ 91 h 442"/>
                  <a:gd name="T96" fmla="*/ 164 w 184"/>
                  <a:gd name="T97" fmla="*/ 91 h 442"/>
                  <a:gd name="T98" fmla="*/ 164 w 184"/>
                  <a:gd name="T99" fmla="*/ 151 h 442"/>
                  <a:gd name="T100" fmla="*/ 164 w 184"/>
                  <a:gd name="T101" fmla="*/ 78 h 442"/>
                  <a:gd name="T102" fmla="*/ 99 w 184"/>
                  <a:gd name="T103" fmla="*/ 78 h 442"/>
                  <a:gd name="T104" fmla="*/ 99 w 184"/>
                  <a:gd name="T105" fmla="*/ 18 h 442"/>
                  <a:gd name="T106" fmla="*/ 164 w 184"/>
                  <a:gd name="T107" fmla="*/ 18 h 442"/>
                  <a:gd name="T108" fmla="*/ 164 w 184"/>
                  <a:gd name="T109" fmla="*/ 7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4" h="442">
                    <a:moveTo>
                      <a:pt x="0" y="0"/>
                    </a:moveTo>
                    <a:lnTo>
                      <a:pt x="0" y="442"/>
                    </a:lnTo>
                    <a:lnTo>
                      <a:pt x="184" y="442"/>
                    </a:lnTo>
                    <a:lnTo>
                      <a:pt x="184" y="0"/>
                    </a:lnTo>
                    <a:lnTo>
                      <a:pt x="0" y="0"/>
                    </a:lnTo>
                    <a:close/>
                    <a:moveTo>
                      <a:pt x="85" y="370"/>
                    </a:moveTo>
                    <a:lnTo>
                      <a:pt x="19" y="370"/>
                    </a:lnTo>
                    <a:lnTo>
                      <a:pt x="19" y="310"/>
                    </a:lnTo>
                    <a:lnTo>
                      <a:pt x="85" y="310"/>
                    </a:lnTo>
                    <a:lnTo>
                      <a:pt x="85" y="370"/>
                    </a:lnTo>
                    <a:close/>
                    <a:moveTo>
                      <a:pt x="85" y="296"/>
                    </a:moveTo>
                    <a:lnTo>
                      <a:pt x="19" y="296"/>
                    </a:lnTo>
                    <a:lnTo>
                      <a:pt x="19" y="237"/>
                    </a:lnTo>
                    <a:lnTo>
                      <a:pt x="85" y="237"/>
                    </a:lnTo>
                    <a:lnTo>
                      <a:pt x="85" y="296"/>
                    </a:lnTo>
                    <a:close/>
                    <a:moveTo>
                      <a:pt x="85" y="223"/>
                    </a:moveTo>
                    <a:lnTo>
                      <a:pt x="19" y="223"/>
                    </a:lnTo>
                    <a:lnTo>
                      <a:pt x="19" y="164"/>
                    </a:lnTo>
                    <a:lnTo>
                      <a:pt x="85" y="164"/>
                    </a:lnTo>
                    <a:lnTo>
                      <a:pt x="85" y="223"/>
                    </a:lnTo>
                    <a:close/>
                    <a:moveTo>
                      <a:pt x="85" y="151"/>
                    </a:moveTo>
                    <a:lnTo>
                      <a:pt x="19" y="151"/>
                    </a:lnTo>
                    <a:lnTo>
                      <a:pt x="19" y="91"/>
                    </a:lnTo>
                    <a:lnTo>
                      <a:pt x="85" y="91"/>
                    </a:lnTo>
                    <a:lnTo>
                      <a:pt x="85" y="151"/>
                    </a:lnTo>
                    <a:close/>
                    <a:moveTo>
                      <a:pt x="85" y="78"/>
                    </a:moveTo>
                    <a:lnTo>
                      <a:pt x="19" y="78"/>
                    </a:lnTo>
                    <a:lnTo>
                      <a:pt x="19" y="18"/>
                    </a:lnTo>
                    <a:lnTo>
                      <a:pt x="85" y="18"/>
                    </a:lnTo>
                    <a:lnTo>
                      <a:pt x="85" y="78"/>
                    </a:lnTo>
                    <a:close/>
                    <a:moveTo>
                      <a:pt x="164" y="370"/>
                    </a:moveTo>
                    <a:lnTo>
                      <a:pt x="99" y="370"/>
                    </a:lnTo>
                    <a:lnTo>
                      <a:pt x="99" y="310"/>
                    </a:lnTo>
                    <a:lnTo>
                      <a:pt x="164" y="310"/>
                    </a:lnTo>
                    <a:lnTo>
                      <a:pt x="164" y="370"/>
                    </a:lnTo>
                    <a:close/>
                    <a:moveTo>
                      <a:pt x="164" y="296"/>
                    </a:moveTo>
                    <a:lnTo>
                      <a:pt x="99" y="296"/>
                    </a:lnTo>
                    <a:lnTo>
                      <a:pt x="99" y="237"/>
                    </a:lnTo>
                    <a:lnTo>
                      <a:pt x="164" y="237"/>
                    </a:lnTo>
                    <a:lnTo>
                      <a:pt x="164" y="296"/>
                    </a:lnTo>
                    <a:close/>
                    <a:moveTo>
                      <a:pt x="164" y="223"/>
                    </a:moveTo>
                    <a:lnTo>
                      <a:pt x="99" y="223"/>
                    </a:lnTo>
                    <a:lnTo>
                      <a:pt x="99" y="164"/>
                    </a:lnTo>
                    <a:lnTo>
                      <a:pt x="164" y="164"/>
                    </a:lnTo>
                    <a:lnTo>
                      <a:pt x="164" y="223"/>
                    </a:lnTo>
                    <a:close/>
                    <a:moveTo>
                      <a:pt x="164" y="151"/>
                    </a:moveTo>
                    <a:lnTo>
                      <a:pt x="99" y="151"/>
                    </a:lnTo>
                    <a:lnTo>
                      <a:pt x="99" y="91"/>
                    </a:lnTo>
                    <a:lnTo>
                      <a:pt x="164" y="91"/>
                    </a:lnTo>
                    <a:lnTo>
                      <a:pt x="164" y="151"/>
                    </a:lnTo>
                    <a:close/>
                    <a:moveTo>
                      <a:pt x="164" y="78"/>
                    </a:moveTo>
                    <a:lnTo>
                      <a:pt x="99" y="78"/>
                    </a:lnTo>
                    <a:lnTo>
                      <a:pt x="99" y="18"/>
                    </a:lnTo>
                    <a:lnTo>
                      <a:pt x="164" y="18"/>
                    </a:lnTo>
                    <a:lnTo>
                      <a:pt x="164" y="78"/>
                    </a:lnTo>
                    <a:close/>
                  </a:path>
                </a:pathLst>
              </a:custGeom>
              <a:solidFill>
                <a:srgbClr val="0084CC"/>
              </a:solidFill>
              <a:ln>
                <a:noFill/>
              </a:ln>
              <a:extLst/>
            </p:spPr>
            <p:txBody>
              <a:bodyPr vert="horz" wrap="square" lIns="67195" tIns="33596" rIns="67195" bIns="335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6850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7" name="Freeform 126"/>
              <p:cNvSpPr>
                <a:spLocks noEditPoints="1"/>
              </p:cNvSpPr>
              <p:nvPr/>
            </p:nvSpPr>
            <p:spPr bwMode="auto">
              <a:xfrm>
                <a:off x="3323066" y="5236638"/>
                <a:ext cx="321181" cy="865616"/>
              </a:xfrm>
              <a:custGeom>
                <a:avLst/>
                <a:gdLst>
                  <a:gd name="T0" fmla="*/ 148 w 164"/>
                  <a:gd name="T1" fmla="*/ 181 h 442"/>
                  <a:gd name="T2" fmla="*/ 148 w 164"/>
                  <a:gd name="T3" fmla="*/ 136 h 442"/>
                  <a:gd name="T4" fmla="*/ 123 w 164"/>
                  <a:gd name="T5" fmla="*/ 136 h 442"/>
                  <a:gd name="T6" fmla="*/ 123 w 164"/>
                  <a:gd name="T7" fmla="*/ 84 h 442"/>
                  <a:gd name="T8" fmla="*/ 101 w 164"/>
                  <a:gd name="T9" fmla="*/ 84 h 442"/>
                  <a:gd name="T10" fmla="*/ 101 w 164"/>
                  <a:gd name="T11" fmla="*/ 45 h 442"/>
                  <a:gd name="T12" fmla="*/ 87 w 164"/>
                  <a:gd name="T13" fmla="*/ 45 h 442"/>
                  <a:gd name="T14" fmla="*/ 87 w 164"/>
                  <a:gd name="T15" fmla="*/ 0 h 442"/>
                  <a:gd name="T16" fmla="*/ 77 w 164"/>
                  <a:gd name="T17" fmla="*/ 0 h 442"/>
                  <a:gd name="T18" fmla="*/ 77 w 164"/>
                  <a:gd name="T19" fmla="*/ 45 h 442"/>
                  <a:gd name="T20" fmla="*/ 63 w 164"/>
                  <a:gd name="T21" fmla="*/ 45 h 442"/>
                  <a:gd name="T22" fmla="*/ 63 w 164"/>
                  <a:gd name="T23" fmla="*/ 84 h 442"/>
                  <a:gd name="T24" fmla="*/ 41 w 164"/>
                  <a:gd name="T25" fmla="*/ 84 h 442"/>
                  <a:gd name="T26" fmla="*/ 41 w 164"/>
                  <a:gd name="T27" fmla="*/ 136 h 442"/>
                  <a:gd name="T28" fmla="*/ 16 w 164"/>
                  <a:gd name="T29" fmla="*/ 136 h 442"/>
                  <a:gd name="T30" fmla="*/ 16 w 164"/>
                  <a:gd name="T31" fmla="*/ 181 h 442"/>
                  <a:gd name="T32" fmla="*/ 0 w 164"/>
                  <a:gd name="T33" fmla="*/ 181 h 442"/>
                  <a:gd name="T34" fmla="*/ 0 w 164"/>
                  <a:gd name="T35" fmla="*/ 442 h 442"/>
                  <a:gd name="T36" fmla="*/ 164 w 164"/>
                  <a:gd name="T37" fmla="*/ 442 h 442"/>
                  <a:gd name="T38" fmla="*/ 164 w 164"/>
                  <a:gd name="T39" fmla="*/ 181 h 442"/>
                  <a:gd name="T40" fmla="*/ 148 w 164"/>
                  <a:gd name="T41" fmla="*/ 181 h 442"/>
                  <a:gd name="T42" fmla="*/ 16 w 164"/>
                  <a:gd name="T43" fmla="*/ 207 h 442"/>
                  <a:gd name="T44" fmla="*/ 82 w 164"/>
                  <a:gd name="T45" fmla="*/ 207 h 442"/>
                  <a:gd name="T46" fmla="*/ 82 w 164"/>
                  <a:gd name="T47" fmla="*/ 266 h 442"/>
                  <a:gd name="T48" fmla="*/ 16 w 164"/>
                  <a:gd name="T49" fmla="*/ 266 h 442"/>
                  <a:gd name="T50" fmla="*/ 16 w 164"/>
                  <a:gd name="T51" fmla="*/ 207 h 442"/>
                  <a:gd name="T52" fmla="*/ 82 w 164"/>
                  <a:gd name="T53" fmla="*/ 411 h 442"/>
                  <a:gd name="T54" fmla="*/ 16 w 164"/>
                  <a:gd name="T55" fmla="*/ 411 h 442"/>
                  <a:gd name="T56" fmla="*/ 16 w 164"/>
                  <a:gd name="T57" fmla="*/ 352 h 442"/>
                  <a:gd name="T58" fmla="*/ 82 w 164"/>
                  <a:gd name="T59" fmla="*/ 352 h 442"/>
                  <a:gd name="T60" fmla="*/ 82 w 164"/>
                  <a:gd name="T61" fmla="*/ 411 h 442"/>
                  <a:gd name="T62" fmla="*/ 148 w 164"/>
                  <a:gd name="T63" fmla="*/ 340 h 442"/>
                  <a:gd name="T64" fmla="*/ 82 w 164"/>
                  <a:gd name="T65" fmla="*/ 340 h 442"/>
                  <a:gd name="T66" fmla="*/ 82 w 164"/>
                  <a:gd name="T67" fmla="*/ 280 h 442"/>
                  <a:gd name="T68" fmla="*/ 148 w 164"/>
                  <a:gd name="T69" fmla="*/ 280 h 442"/>
                  <a:gd name="T70" fmla="*/ 148 w 164"/>
                  <a:gd name="T71" fmla="*/ 3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" h="442">
                    <a:moveTo>
                      <a:pt x="148" y="181"/>
                    </a:moveTo>
                    <a:lnTo>
                      <a:pt x="148" y="136"/>
                    </a:lnTo>
                    <a:lnTo>
                      <a:pt x="123" y="136"/>
                    </a:lnTo>
                    <a:lnTo>
                      <a:pt x="123" y="84"/>
                    </a:lnTo>
                    <a:lnTo>
                      <a:pt x="101" y="84"/>
                    </a:lnTo>
                    <a:lnTo>
                      <a:pt x="101" y="45"/>
                    </a:lnTo>
                    <a:lnTo>
                      <a:pt x="87" y="45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7" y="45"/>
                    </a:lnTo>
                    <a:lnTo>
                      <a:pt x="63" y="45"/>
                    </a:lnTo>
                    <a:lnTo>
                      <a:pt x="63" y="84"/>
                    </a:lnTo>
                    <a:lnTo>
                      <a:pt x="41" y="84"/>
                    </a:lnTo>
                    <a:lnTo>
                      <a:pt x="41" y="136"/>
                    </a:lnTo>
                    <a:lnTo>
                      <a:pt x="16" y="136"/>
                    </a:lnTo>
                    <a:lnTo>
                      <a:pt x="16" y="181"/>
                    </a:lnTo>
                    <a:lnTo>
                      <a:pt x="0" y="181"/>
                    </a:lnTo>
                    <a:lnTo>
                      <a:pt x="0" y="442"/>
                    </a:lnTo>
                    <a:lnTo>
                      <a:pt x="164" y="442"/>
                    </a:lnTo>
                    <a:lnTo>
                      <a:pt x="164" y="181"/>
                    </a:lnTo>
                    <a:lnTo>
                      <a:pt x="148" y="181"/>
                    </a:lnTo>
                    <a:close/>
                    <a:moveTo>
                      <a:pt x="16" y="207"/>
                    </a:moveTo>
                    <a:lnTo>
                      <a:pt x="82" y="207"/>
                    </a:lnTo>
                    <a:lnTo>
                      <a:pt x="82" y="266"/>
                    </a:lnTo>
                    <a:lnTo>
                      <a:pt x="16" y="266"/>
                    </a:lnTo>
                    <a:lnTo>
                      <a:pt x="16" y="207"/>
                    </a:lnTo>
                    <a:close/>
                    <a:moveTo>
                      <a:pt x="82" y="411"/>
                    </a:moveTo>
                    <a:lnTo>
                      <a:pt x="16" y="411"/>
                    </a:lnTo>
                    <a:lnTo>
                      <a:pt x="16" y="352"/>
                    </a:lnTo>
                    <a:lnTo>
                      <a:pt x="82" y="352"/>
                    </a:lnTo>
                    <a:lnTo>
                      <a:pt x="82" y="411"/>
                    </a:lnTo>
                    <a:close/>
                    <a:moveTo>
                      <a:pt x="148" y="340"/>
                    </a:moveTo>
                    <a:lnTo>
                      <a:pt x="82" y="340"/>
                    </a:lnTo>
                    <a:lnTo>
                      <a:pt x="82" y="280"/>
                    </a:lnTo>
                    <a:lnTo>
                      <a:pt x="148" y="280"/>
                    </a:lnTo>
                    <a:lnTo>
                      <a:pt x="148" y="340"/>
                    </a:lnTo>
                    <a:close/>
                  </a:path>
                </a:pathLst>
              </a:custGeom>
              <a:solidFill>
                <a:srgbClr val="FCB327"/>
              </a:solidFill>
              <a:ln>
                <a:noFill/>
              </a:ln>
              <a:extLst/>
            </p:spPr>
            <p:txBody>
              <a:bodyPr vert="horz" wrap="square" lIns="67195" tIns="33596" rIns="67195" bIns="335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6850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8" name="Freeform 127"/>
              <p:cNvSpPr>
                <a:spLocks noEditPoints="1"/>
              </p:cNvSpPr>
              <p:nvPr/>
            </p:nvSpPr>
            <p:spPr bwMode="auto">
              <a:xfrm>
                <a:off x="4077052" y="5424647"/>
                <a:ext cx="321181" cy="677609"/>
              </a:xfrm>
              <a:custGeom>
                <a:avLst/>
                <a:gdLst>
                  <a:gd name="T0" fmla="*/ 148 w 164"/>
                  <a:gd name="T1" fmla="*/ 181 h 346"/>
                  <a:gd name="T2" fmla="*/ 148 w 164"/>
                  <a:gd name="T3" fmla="*/ 136 h 346"/>
                  <a:gd name="T4" fmla="*/ 123 w 164"/>
                  <a:gd name="T5" fmla="*/ 136 h 346"/>
                  <a:gd name="T6" fmla="*/ 123 w 164"/>
                  <a:gd name="T7" fmla="*/ 82 h 346"/>
                  <a:gd name="T8" fmla="*/ 101 w 164"/>
                  <a:gd name="T9" fmla="*/ 82 h 346"/>
                  <a:gd name="T10" fmla="*/ 101 w 164"/>
                  <a:gd name="T11" fmla="*/ 45 h 346"/>
                  <a:gd name="T12" fmla="*/ 87 w 164"/>
                  <a:gd name="T13" fmla="*/ 45 h 346"/>
                  <a:gd name="T14" fmla="*/ 87 w 164"/>
                  <a:gd name="T15" fmla="*/ 0 h 346"/>
                  <a:gd name="T16" fmla="*/ 77 w 164"/>
                  <a:gd name="T17" fmla="*/ 0 h 346"/>
                  <a:gd name="T18" fmla="*/ 77 w 164"/>
                  <a:gd name="T19" fmla="*/ 45 h 346"/>
                  <a:gd name="T20" fmla="*/ 63 w 164"/>
                  <a:gd name="T21" fmla="*/ 45 h 346"/>
                  <a:gd name="T22" fmla="*/ 63 w 164"/>
                  <a:gd name="T23" fmla="*/ 82 h 346"/>
                  <a:gd name="T24" fmla="*/ 42 w 164"/>
                  <a:gd name="T25" fmla="*/ 82 h 346"/>
                  <a:gd name="T26" fmla="*/ 42 w 164"/>
                  <a:gd name="T27" fmla="*/ 136 h 346"/>
                  <a:gd name="T28" fmla="*/ 16 w 164"/>
                  <a:gd name="T29" fmla="*/ 136 h 346"/>
                  <a:gd name="T30" fmla="*/ 16 w 164"/>
                  <a:gd name="T31" fmla="*/ 181 h 346"/>
                  <a:gd name="T32" fmla="*/ 0 w 164"/>
                  <a:gd name="T33" fmla="*/ 181 h 346"/>
                  <a:gd name="T34" fmla="*/ 0 w 164"/>
                  <a:gd name="T35" fmla="*/ 346 h 346"/>
                  <a:gd name="T36" fmla="*/ 164 w 164"/>
                  <a:gd name="T37" fmla="*/ 346 h 346"/>
                  <a:gd name="T38" fmla="*/ 164 w 164"/>
                  <a:gd name="T39" fmla="*/ 181 h 346"/>
                  <a:gd name="T40" fmla="*/ 148 w 164"/>
                  <a:gd name="T41" fmla="*/ 181 h 346"/>
                  <a:gd name="T42" fmla="*/ 35 w 164"/>
                  <a:gd name="T43" fmla="*/ 158 h 346"/>
                  <a:gd name="T44" fmla="*/ 82 w 164"/>
                  <a:gd name="T45" fmla="*/ 158 h 346"/>
                  <a:gd name="T46" fmla="*/ 82 w 164"/>
                  <a:gd name="T47" fmla="*/ 200 h 346"/>
                  <a:gd name="T48" fmla="*/ 35 w 164"/>
                  <a:gd name="T49" fmla="*/ 200 h 346"/>
                  <a:gd name="T50" fmla="*/ 35 w 164"/>
                  <a:gd name="T51" fmla="*/ 158 h 346"/>
                  <a:gd name="T52" fmla="*/ 82 w 164"/>
                  <a:gd name="T53" fmla="*/ 302 h 346"/>
                  <a:gd name="T54" fmla="*/ 35 w 164"/>
                  <a:gd name="T55" fmla="*/ 302 h 346"/>
                  <a:gd name="T56" fmla="*/ 35 w 164"/>
                  <a:gd name="T57" fmla="*/ 260 h 346"/>
                  <a:gd name="T58" fmla="*/ 82 w 164"/>
                  <a:gd name="T59" fmla="*/ 260 h 346"/>
                  <a:gd name="T60" fmla="*/ 82 w 164"/>
                  <a:gd name="T61" fmla="*/ 302 h 346"/>
                  <a:gd name="T62" fmla="*/ 129 w 164"/>
                  <a:gd name="T63" fmla="*/ 251 h 346"/>
                  <a:gd name="T64" fmla="*/ 82 w 164"/>
                  <a:gd name="T65" fmla="*/ 251 h 346"/>
                  <a:gd name="T66" fmla="*/ 82 w 164"/>
                  <a:gd name="T67" fmla="*/ 209 h 346"/>
                  <a:gd name="T68" fmla="*/ 129 w 164"/>
                  <a:gd name="T69" fmla="*/ 209 h 346"/>
                  <a:gd name="T70" fmla="*/ 129 w 164"/>
                  <a:gd name="T71" fmla="*/ 25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" h="346">
                    <a:moveTo>
                      <a:pt x="148" y="181"/>
                    </a:moveTo>
                    <a:lnTo>
                      <a:pt x="148" y="136"/>
                    </a:lnTo>
                    <a:lnTo>
                      <a:pt x="123" y="136"/>
                    </a:lnTo>
                    <a:lnTo>
                      <a:pt x="123" y="82"/>
                    </a:lnTo>
                    <a:lnTo>
                      <a:pt x="101" y="82"/>
                    </a:lnTo>
                    <a:lnTo>
                      <a:pt x="101" y="45"/>
                    </a:lnTo>
                    <a:lnTo>
                      <a:pt x="87" y="45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7" y="45"/>
                    </a:lnTo>
                    <a:lnTo>
                      <a:pt x="63" y="45"/>
                    </a:lnTo>
                    <a:lnTo>
                      <a:pt x="63" y="82"/>
                    </a:lnTo>
                    <a:lnTo>
                      <a:pt x="42" y="82"/>
                    </a:lnTo>
                    <a:lnTo>
                      <a:pt x="42" y="136"/>
                    </a:lnTo>
                    <a:lnTo>
                      <a:pt x="16" y="136"/>
                    </a:lnTo>
                    <a:lnTo>
                      <a:pt x="16" y="181"/>
                    </a:lnTo>
                    <a:lnTo>
                      <a:pt x="0" y="181"/>
                    </a:lnTo>
                    <a:lnTo>
                      <a:pt x="0" y="346"/>
                    </a:lnTo>
                    <a:lnTo>
                      <a:pt x="164" y="346"/>
                    </a:lnTo>
                    <a:lnTo>
                      <a:pt x="164" y="181"/>
                    </a:lnTo>
                    <a:lnTo>
                      <a:pt x="148" y="181"/>
                    </a:lnTo>
                    <a:close/>
                    <a:moveTo>
                      <a:pt x="35" y="158"/>
                    </a:moveTo>
                    <a:lnTo>
                      <a:pt x="82" y="158"/>
                    </a:lnTo>
                    <a:lnTo>
                      <a:pt x="82" y="200"/>
                    </a:lnTo>
                    <a:lnTo>
                      <a:pt x="35" y="200"/>
                    </a:lnTo>
                    <a:lnTo>
                      <a:pt x="35" y="158"/>
                    </a:lnTo>
                    <a:close/>
                    <a:moveTo>
                      <a:pt x="82" y="302"/>
                    </a:moveTo>
                    <a:lnTo>
                      <a:pt x="35" y="302"/>
                    </a:lnTo>
                    <a:lnTo>
                      <a:pt x="35" y="260"/>
                    </a:lnTo>
                    <a:lnTo>
                      <a:pt x="82" y="260"/>
                    </a:lnTo>
                    <a:lnTo>
                      <a:pt x="82" y="302"/>
                    </a:lnTo>
                    <a:close/>
                    <a:moveTo>
                      <a:pt x="129" y="251"/>
                    </a:moveTo>
                    <a:lnTo>
                      <a:pt x="82" y="251"/>
                    </a:lnTo>
                    <a:lnTo>
                      <a:pt x="82" y="209"/>
                    </a:lnTo>
                    <a:lnTo>
                      <a:pt x="129" y="209"/>
                    </a:lnTo>
                    <a:lnTo>
                      <a:pt x="129" y="251"/>
                    </a:lnTo>
                    <a:close/>
                  </a:path>
                </a:pathLst>
              </a:custGeom>
              <a:solidFill>
                <a:srgbClr val="181651"/>
              </a:solidFill>
              <a:ln>
                <a:noFill/>
              </a:ln>
              <a:extLst/>
            </p:spPr>
            <p:txBody>
              <a:bodyPr vert="horz" wrap="square" lIns="67195" tIns="33596" rIns="67195" bIns="335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6850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3679497" y="5365893"/>
                <a:ext cx="362307" cy="736363"/>
              </a:xfrm>
              <a:custGeom>
                <a:avLst/>
                <a:gdLst>
                  <a:gd name="T0" fmla="*/ 0 w 185"/>
                  <a:gd name="T1" fmla="*/ 0 h 376"/>
                  <a:gd name="T2" fmla="*/ 0 w 185"/>
                  <a:gd name="T3" fmla="*/ 376 h 376"/>
                  <a:gd name="T4" fmla="*/ 185 w 185"/>
                  <a:gd name="T5" fmla="*/ 376 h 376"/>
                  <a:gd name="T6" fmla="*/ 185 w 185"/>
                  <a:gd name="T7" fmla="*/ 0 h 376"/>
                  <a:gd name="T8" fmla="*/ 0 w 185"/>
                  <a:gd name="T9" fmla="*/ 0 h 376"/>
                  <a:gd name="T10" fmla="*/ 86 w 185"/>
                  <a:gd name="T11" fmla="*/ 304 h 376"/>
                  <a:gd name="T12" fmla="*/ 20 w 185"/>
                  <a:gd name="T13" fmla="*/ 304 h 376"/>
                  <a:gd name="T14" fmla="*/ 20 w 185"/>
                  <a:gd name="T15" fmla="*/ 244 h 376"/>
                  <a:gd name="T16" fmla="*/ 86 w 185"/>
                  <a:gd name="T17" fmla="*/ 244 h 376"/>
                  <a:gd name="T18" fmla="*/ 86 w 185"/>
                  <a:gd name="T19" fmla="*/ 304 h 376"/>
                  <a:gd name="T20" fmla="*/ 86 w 185"/>
                  <a:gd name="T21" fmla="*/ 230 h 376"/>
                  <a:gd name="T22" fmla="*/ 20 w 185"/>
                  <a:gd name="T23" fmla="*/ 230 h 376"/>
                  <a:gd name="T24" fmla="*/ 20 w 185"/>
                  <a:gd name="T25" fmla="*/ 171 h 376"/>
                  <a:gd name="T26" fmla="*/ 86 w 185"/>
                  <a:gd name="T27" fmla="*/ 171 h 376"/>
                  <a:gd name="T28" fmla="*/ 86 w 185"/>
                  <a:gd name="T29" fmla="*/ 230 h 376"/>
                  <a:gd name="T30" fmla="*/ 86 w 185"/>
                  <a:gd name="T31" fmla="*/ 157 h 376"/>
                  <a:gd name="T32" fmla="*/ 20 w 185"/>
                  <a:gd name="T33" fmla="*/ 157 h 376"/>
                  <a:gd name="T34" fmla="*/ 20 w 185"/>
                  <a:gd name="T35" fmla="*/ 98 h 376"/>
                  <a:gd name="T36" fmla="*/ 86 w 185"/>
                  <a:gd name="T37" fmla="*/ 98 h 376"/>
                  <a:gd name="T38" fmla="*/ 86 w 185"/>
                  <a:gd name="T39" fmla="*/ 157 h 376"/>
                  <a:gd name="T40" fmla="*/ 86 w 185"/>
                  <a:gd name="T41" fmla="*/ 85 h 376"/>
                  <a:gd name="T42" fmla="*/ 20 w 185"/>
                  <a:gd name="T43" fmla="*/ 85 h 376"/>
                  <a:gd name="T44" fmla="*/ 20 w 185"/>
                  <a:gd name="T45" fmla="*/ 25 h 376"/>
                  <a:gd name="T46" fmla="*/ 86 w 185"/>
                  <a:gd name="T47" fmla="*/ 25 h 376"/>
                  <a:gd name="T48" fmla="*/ 86 w 185"/>
                  <a:gd name="T49" fmla="*/ 85 h 376"/>
                  <a:gd name="T50" fmla="*/ 166 w 185"/>
                  <a:gd name="T51" fmla="*/ 304 h 376"/>
                  <a:gd name="T52" fmla="*/ 99 w 185"/>
                  <a:gd name="T53" fmla="*/ 304 h 376"/>
                  <a:gd name="T54" fmla="*/ 99 w 185"/>
                  <a:gd name="T55" fmla="*/ 244 h 376"/>
                  <a:gd name="T56" fmla="*/ 166 w 185"/>
                  <a:gd name="T57" fmla="*/ 244 h 376"/>
                  <a:gd name="T58" fmla="*/ 166 w 185"/>
                  <a:gd name="T59" fmla="*/ 304 h 376"/>
                  <a:gd name="T60" fmla="*/ 166 w 185"/>
                  <a:gd name="T61" fmla="*/ 230 h 376"/>
                  <a:gd name="T62" fmla="*/ 99 w 185"/>
                  <a:gd name="T63" fmla="*/ 230 h 376"/>
                  <a:gd name="T64" fmla="*/ 99 w 185"/>
                  <a:gd name="T65" fmla="*/ 171 h 376"/>
                  <a:gd name="T66" fmla="*/ 166 w 185"/>
                  <a:gd name="T67" fmla="*/ 171 h 376"/>
                  <a:gd name="T68" fmla="*/ 166 w 185"/>
                  <a:gd name="T69" fmla="*/ 230 h 376"/>
                  <a:gd name="T70" fmla="*/ 166 w 185"/>
                  <a:gd name="T71" fmla="*/ 157 h 376"/>
                  <a:gd name="T72" fmla="*/ 99 w 185"/>
                  <a:gd name="T73" fmla="*/ 157 h 376"/>
                  <a:gd name="T74" fmla="*/ 99 w 185"/>
                  <a:gd name="T75" fmla="*/ 98 h 376"/>
                  <a:gd name="T76" fmla="*/ 166 w 185"/>
                  <a:gd name="T77" fmla="*/ 98 h 376"/>
                  <a:gd name="T78" fmla="*/ 166 w 185"/>
                  <a:gd name="T79" fmla="*/ 157 h 376"/>
                  <a:gd name="T80" fmla="*/ 166 w 185"/>
                  <a:gd name="T81" fmla="*/ 85 h 376"/>
                  <a:gd name="T82" fmla="*/ 99 w 185"/>
                  <a:gd name="T83" fmla="*/ 85 h 376"/>
                  <a:gd name="T84" fmla="*/ 99 w 185"/>
                  <a:gd name="T85" fmla="*/ 25 h 376"/>
                  <a:gd name="T86" fmla="*/ 166 w 185"/>
                  <a:gd name="T87" fmla="*/ 25 h 376"/>
                  <a:gd name="T88" fmla="*/ 166 w 185"/>
                  <a:gd name="T89" fmla="*/ 8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5" h="376">
                    <a:moveTo>
                      <a:pt x="0" y="0"/>
                    </a:moveTo>
                    <a:lnTo>
                      <a:pt x="0" y="376"/>
                    </a:lnTo>
                    <a:lnTo>
                      <a:pt x="185" y="376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  <a:moveTo>
                      <a:pt x="86" y="304"/>
                    </a:moveTo>
                    <a:lnTo>
                      <a:pt x="20" y="304"/>
                    </a:lnTo>
                    <a:lnTo>
                      <a:pt x="20" y="244"/>
                    </a:lnTo>
                    <a:lnTo>
                      <a:pt x="86" y="244"/>
                    </a:lnTo>
                    <a:lnTo>
                      <a:pt x="86" y="304"/>
                    </a:lnTo>
                    <a:close/>
                    <a:moveTo>
                      <a:pt x="86" y="230"/>
                    </a:moveTo>
                    <a:lnTo>
                      <a:pt x="20" y="230"/>
                    </a:lnTo>
                    <a:lnTo>
                      <a:pt x="20" y="171"/>
                    </a:lnTo>
                    <a:lnTo>
                      <a:pt x="86" y="171"/>
                    </a:lnTo>
                    <a:lnTo>
                      <a:pt x="86" y="230"/>
                    </a:lnTo>
                    <a:close/>
                    <a:moveTo>
                      <a:pt x="86" y="157"/>
                    </a:moveTo>
                    <a:lnTo>
                      <a:pt x="20" y="157"/>
                    </a:lnTo>
                    <a:lnTo>
                      <a:pt x="20" y="98"/>
                    </a:lnTo>
                    <a:lnTo>
                      <a:pt x="86" y="98"/>
                    </a:lnTo>
                    <a:lnTo>
                      <a:pt x="86" y="157"/>
                    </a:lnTo>
                    <a:close/>
                    <a:moveTo>
                      <a:pt x="86" y="85"/>
                    </a:moveTo>
                    <a:lnTo>
                      <a:pt x="20" y="85"/>
                    </a:lnTo>
                    <a:lnTo>
                      <a:pt x="20" y="25"/>
                    </a:lnTo>
                    <a:lnTo>
                      <a:pt x="86" y="25"/>
                    </a:lnTo>
                    <a:lnTo>
                      <a:pt x="86" y="85"/>
                    </a:lnTo>
                    <a:close/>
                    <a:moveTo>
                      <a:pt x="166" y="304"/>
                    </a:moveTo>
                    <a:lnTo>
                      <a:pt x="99" y="304"/>
                    </a:lnTo>
                    <a:lnTo>
                      <a:pt x="99" y="244"/>
                    </a:lnTo>
                    <a:lnTo>
                      <a:pt x="166" y="244"/>
                    </a:lnTo>
                    <a:lnTo>
                      <a:pt x="166" y="304"/>
                    </a:lnTo>
                    <a:close/>
                    <a:moveTo>
                      <a:pt x="166" y="230"/>
                    </a:moveTo>
                    <a:lnTo>
                      <a:pt x="99" y="230"/>
                    </a:lnTo>
                    <a:lnTo>
                      <a:pt x="99" y="171"/>
                    </a:lnTo>
                    <a:lnTo>
                      <a:pt x="166" y="171"/>
                    </a:lnTo>
                    <a:lnTo>
                      <a:pt x="166" y="230"/>
                    </a:lnTo>
                    <a:close/>
                    <a:moveTo>
                      <a:pt x="166" y="157"/>
                    </a:moveTo>
                    <a:lnTo>
                      <a:pt x="99" y="157"/>
                    </a:lnTo>
                    <a:lnTo>
                      <a:pt x="99" y="98"/>
                    </a:lnTo>
                    <a:lnTo>
                      <a:pt x="166" y="98"/>
                    </a:lnTo>
                    <a:lnTo>
                      <a:pt x="166" y="157"/>
                    </a:lnTo>
                    <a:close/>
                    <a:moveTo>
                      <a:pt x="166" y="85"/>
                    </a:moveTo>
                    <a:lnTo>
                      <a:pt x="99" y="85"/>
                    </a:lnTo>
                    <a:lnTo>
                      <a:pt x="99" y="25"/>
                    </a:lnTo>
                    <a:lnTo>
                      <a:pt x="166" y="25"/>
                    </a:lnTo>
                    <a:lnTo>
                      <a:pt x="166" y="85"/>
                    </a:lnTo>
                    <a:close/>
                  </a:path>
                </a:pathLst>
              </a:custGeom>
              <a:solidFill>
                <a:srgbClr val="1D9C48"/>
              </a:solidFill>
              <a:ln>
                <a:noFill/>
              </a:ln>
              <a:extLst/>
            </p:spPr>
            <p:txBody>
              <a:bodyPr vert="horz" wrap="square" lIns="67195" tIns="33596" rIns="67195" bIns="335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pPr marL="0" marR="0" lvl="0" indent="0" algn="l" defTabSz="6850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86" name="Freeform 85"/>
            <p:cNvSpPr>
              <a:spLocks noChangeAspect="1"/>
            </p:cNvSpPr>
            <p:nvPr/>
          </p:nvSpPr>
          <p:spPr bwMode="auto">
            <a:xfrm>
              <a:off x="2430424" y="1503276"/>
              <a:ext cx="1890159" cy="1156866"/>
            </a:xfrm>
            <a:custGeom>
              <a:avLst/>
              <a:gdLst>
                <a:gd name="T0" fmla="*/ 860 w 994"/>
                <a:gd name="T1" fmla="*/ 342 h 610"/>
                <a:gd name="T2" fmla="*/ 858 w 994"/>
                <a:gd name="T3" fmla="*/ 342 h 610"/>
                <a:gd name="T4" fmla="*/ 860 w 994"/>
                <a:gd name="T5" fmla="*/ 305 h 610"/>
                <a:gd name="T6" fmla="*/ 555 w 994"/>
                <a:gd name="T7" fmla="*/ 0 h 610"/>
                <a:gd name="T8" fmla="*/ 272 w 994"/>
                <a:gd name="T9" fmla="*/ 193 h 610"/>
                <a:gd name="T10" fmla="*/ 212 w 994"/>
                <a:gd name="T11" fmla="*/ 185 h 610"/>
                <a:gd name="T12" fmla="*/ 0 w 994"/>
                <a:gd name="T13" fmla="*/ 397 h 610"/>
                <a:gd name="T14" fmla="*/ 212 w 994"/>
                <a:gd name="T15" fmla="*/ 610 h 610"/>
                <a:gd name="T16" fmla="*/ 860 w 994"/>
                <a:gd name="T17" fmla="*/ 610 h 610"/>
                <a:gd name="T18" fmla="*/ 994 w 994"/>
                <a:gd name="T19" fmla="*/ 476 h 610"/>
                <a:gd name="T20" fmla="*/ 860 w 994"/>
                <a:gd name="T21" fmla="*/ 34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610">
                  <a:moveTo>
                    <a:pt x="860" y="342"/>
                  </a:moveTo>
                  <a:cubicBezTo>
                    <a:pt x="859" y="342"/>
                    <a:pt x="858" y="342"/>
                    <a:pt x="858" y="342"/>
                  </a:cubicBezTo>
                  <a:cubicBezTo>
                    <a:pt x="859" y="330"/>
                    <a:pt x="860" y="318"/>
                    <a:pt x="860" y="305"/>
                  </a:cubicBezTo>
                  <a:cubicBezTo>
                    <a:pt x="860" y="137"/>
                    <a:pt x="723" y="0"/>
                    <a:pt x="555" y="0"/>
                  </a:cubicBezTo>
                  <a:cubicBezTo>
                    <a:pt x="426" y="0"/>
                    <a:pt x="316" y="80"/>
                    <a:pt x="272" y="193"/>
                  </a:cubicBezTo>
                  <a:cubicBezTo>
                    <a:pt x="253" y="188"/>
                    <a:pt x="233" y="185"/>
                    <a:pt x="212" y="185"/>
                  </a:cubicBezTo>
                  <a:cubicBezTo>
                    <a:pt x="95" y="185"/>
                    <a:pt x="0" y="280"/>
                    <a:pt x="0" y="397"/>
                  </a:cubicBezTo>
                  <a:cubicBezTo>
                    <a:pt x="0" y="515"/>
                    <a:pt x="95" y="610"/>
                    <a:pt x="212" y="610"/>
                  </a:cubicBezTo>
                  <a:cubicBezTo>
                    <a:pt x="860" y="610"/>
                    <a:pt x="860" y="610"/>
                    <a:pt x="860" y="610"/>
                  </a:cubicBezTo>
                  <a:cubicBezTo>
                    <a:pt x="934" y="610"/>
                    <a:pt x="994" y="550"/>
                    <a:pt x="994" y="476"/>
                  </a:cubicBezTo>
                  <a:cubicBezTo>
                    <a:pt x="994" y="402"/>
                    <a:pt x="934" y="342"/>
                    <a:pt x="860" y="342"/>
                  </a:cubicBezTo>
                  <a:close/>
                </a:path>
              </a:pathLst>
            </a:custGeom>
            <a:solidFill>
              <a:srgbClr val="0084CC"/>
            </a:solidFill>
            <a:ln>
              <a:noFill/>
            </a:ln>
            <a:extLst/>
          </p:spPr>
          <p:txBody>
            <a:bodyPr vert="horz" wrap="square" lIns="67195" tIns="33596" rIns="67195" bIns="335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0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endParaRPr>
            </a:p>
          </p:txBody>
        </p:sp>
        <p:sp>
          <p:nvSpPr>
            <p:cNvPr id="87" name="Freeform 86"/>
            <p:cNvSpPr>
              <a:spLocks noChangeAspect="1"/>
            </p:cNvSpPr>
            <p:nvPr/>
          </p:nvSpPr>
          <p:spPr bwMode="auto">
            <a:xfrm>
              <a:off x="2732186" y="2021816"/>
              <a:ext cx="1487860" cy="673324"/>
            </a:xfrm>
            <a:custGeom>
              <a:avLst/>
              <a:gdLst>
                <a:gd name="T0" fmla="*/ 951 w 1004"/>
                <a:gd name="T1" fmla="*/ 296 h 454"/>
                <a:gd name="T2" fmla="*/ 809 w 1004"/>
                <a:gd name="T3" fmla="*/ 168 h 454"/>
                <a:gd name="T4" fmla="*/ 730 w 1004"/>
                <a:gd name="T5" fmla="*/ 191 h 454"/>
                <a:gd name="T6" fmla="*/ 506 w 1004"/>
                <a:gd name="T7" fmla="*/ 0 h 454"/>
                <a:gd name="T8" fmla="*/ 286 w 1004"/>
                <a:gd name="T9" fmla="*/ 169 h 454"/>
                <a:gd name="T10" fmla="*/ 266 w 1004"/>
                <a:gd name="T11" fmla="*/ 168 h 454"/>
                <a:gd name="T12" fmla="*/ 133 w 1004"/>
                <a:gd name="T13" fmla="*/ 256 h 454"/>
                <a:gd name="T14" fmla="*/ 102 w 1004"/>
                <a:gd name="T15" fmla="*/ 251 h 454"/>
                <a:gd name="T16" fmla="*/ 0 w 1004"/>
                <a:gd name="T17" fmla="*/ 353 h 454"/>
                <a:gd name="T18" fmla="*/ 102 w 1004"/>
                <a:gd name="T19" fmla="*/ 454 h 454"/>
                <a:gd name="T20" fmla="*/ 921 w 1004"/>
                <a:gd name="T21" fmla="*/ 454 h 454"/>
                <a:gd name="T22" fmla="*/ 1004 w 1004"/>
                <a:gd name="T23" fmla="*/ 372 h 454"/>
                <a:gd name="T24" fmla="*/ 951 w 1004"/>
                <a:gd name="T25" fmla="*/ 2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4" h="454">
                  <a:moveTo>
                    <a:pt x="951" y="296"/>
                  </a:moveTo>
                  <a:cubicBezTo>
                    <a:pt x="944" y="224"/>
                    <a:pt x="883" y="168"/>
                    <a:pt x="809" y="168"/>
                  </a:cubicBezTo>
                  <a:cubicBezTo>
                    <a:pt x="780" y="168"/>
                    <a:pt x="753" y="176"/>
                    <a:pt x="730" y="191"/>
                  </a:cubicBezTo>
                  <a:cubicBezTo>
                    <a:pt x="713" y="83"/>
                    <a:pt x="619" y="0"/>
                    <a:pt x="506" y="0"/>
                  </a:cubicBezTo>
                  <a:cubicBezTo>
                    <a:pt x="401" y="0"/>
                    <a:pt x="312" y="72"/>
                    <a:pt x="286" y="169"/>
                  </a:cubicBezTo>
                  <a:cubicBezTo>
                    <a:pt x="280" y="168"/>
                    <a:pt x="273" y="168"/>
                    <a:pt x="266" y="168"/>
                  </a:cubicBezTo>
                  <a:cubicBezTo>
                    <a:pt x="206" y="168"/>
                    <a:pt x="155" y="204"/>
                    <a:pt x="133" y="256"/>
                  </a:cubicBezTo>
                  <a:cubicBezTo>
                    <a:pt x="123" y="253"/>
                    <a:pt x="113" y="251"/>
                    <a:pt x="102" y="251"/>
                  </a:cubicBezTo>
                  <a:cubicBezTo>
                    <a:pt x="45" y="251"/>
                    <a:pt x="0" y="297"/>
                    <a:pt x="0" y="353"/>
                  </a:cubicBezTo>
                  <a:cubicBezTo>
                    <a:pt x="0" y="409"/>
                    <a:pt x="45" y="454"/>
                    <a:pt x="102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67" y="454"/>
                    <a:pt x="1004" y="417"/>
                    <a:pt x="1004" y="372"/>
                  </a:cubicBezTo>
                  <a:cubicBezTo>
                    <a:pt x="1004" y="337"/>
                    <a:pt x="982" y="308"/>
                    <a:pt x="951" y="296"/>
                  </a:cubicBezTo>
                  <a:close/>
                </a:path>
              </a:pathLst>
            </a:custGeom>
            <a:solidFill>
              <a:srgbClr val="003A78"/>
            </a:solidFill>
            <a:ln>
              <a:noFill/>
            </a:ln>
            <a:extLst/>
          </p:spPr>
          <p:txBody>
            <a:bodyPr vert="horz" wrap="square" lIns="67195" tIns="33596" rIns="67195" bIns="3359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6850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7281" y="1824873"/>
              <a:ext cx="1075710" cy="978416"/>
            </a:xfrm>
            <a:prstGeom prst="rect">
              <a:avLst/>
            </a:prstGeom>
            <a:noFill/>
          </p:spPr>
          <p:txBody>
            <a:bodyPr wrap="square" lIns="134387" tIns="107508" rIns="134387" bIns="107508" rtlCol="0" anchor="ctr">
              <a:noAutofit/>
            </a:bodyPr>
            <a:lstStyle/>
            <a:p>
              <a:pPr marL="0" marR="0" lvl="0" indent="0" algn="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Live Power BI reports &amp; dashboards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99849" y="2977600"/>
              <a:ext cx="518792" cy="910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Live query</a:t>
              </a:r>
            </a:p>
          </p:txBody>
        </p:sp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3087057" y="3692961"/>
              <a:ext cx="441038" cy="471640"/>
            </a:xfrm>
            <a:custGeom>
              <a:avLst/>
              <a:gdLst>
                <a:gd name="T0" fmla="*/ 1460 w 1460"/>
                <a:gd name="T1" fmla="*/ 384 h 1615"/>
                <a:gd name="T2" fmla="*/ 1460 w 1460"/>
                <a:gd name="T3" fmla="*/ 1359 h 1615"/>
                <a:gd name="T4" fmla="*/ 1460 w 1460"/>
                <a:gd name="T5" fmla="*/ 1359 h 1615"/>
                <a:gd name="T6" fmla="*/ 730 w 1460"/>
                <a:gd name="T7" fmla="*/ 1615 h 1615"/>
                <a:gd name="T8" fmla="*/ 0 w 1460"/>
                <a:gd name="T9" fmla="*/ 1359 h 1615"/>
                <a:gd name="T10" fmla="*/ 0 w 1460"/>
                <a:gd name="T11" fmla="*/ 1359 h 1615"/>
                <a:gd name="T12" fmla="*/ 0 w 1460"/>
                <a:gd name="T13" fmla="*/ 1359 h 1615"/>
                <a:gd name="T14" fmla="*/ 0 w 1460"/>
                <a:gd name="T15" fmla="*/ 1339 h 1615"/>
                <a:gd name="T16" fmla="*/ 0 w 1460"/>
                <a:gd name="T17" fmla="*/ 1329 h 1615"/>
                <a:gd name="T18" fmla="*/ 0 w 1460"/>
                <a:gd name="T19" fmla="*/ 394 h 1615"/>
                <a:gd name="T20" fmla="*/ 730 w 1460"/>
                <a:gd name="T21" fmla="*/ 591 h 1615"/>
                <a:gd name="T22" fmla="*/ 1460 w 1460"/>
                <a:gd name="T23" fmla="*/ 384 h 1615"/>
                <a:gd name="T24" fmla="*/ 730 w 1460"/>
                <a:gd name="T25" fmla="*/ 541 h 1615"/>
                <a:gd name="T26" fmla="*/ 1460 w 1460"/>
                <a:gd name="T27" fmla="*/ 275 h 1615"/>
                <a:gd name="T28" fmla="*/ 730 w 1460"/>
                <a:gd name="T29" fmla="*/ 0 h 1615"/>
                <a:gd name="T30" fmla="*/ 0 w 1460"/>
                <a:gd name="T31" fmla="*/ 275 h 1615"/>
                <a:gd name="T32" fmla="*/ 730 w 1460"/>
                <a:gd name="T33" fmla="*/ 541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0" h="1615">
                  <a:moveTo>
                    <a:pt x="1460" y="384"/>
                  </a:moveTo>
                  <a:cubicBezTo>
                    <a:pt x="1460" y="1359"/>
                    <a:pt x="1460" y="1359"/>
                    <a:pt x="1460" y="1359"/>
                  </a:cubicBezTo>
                  <a:cubicBezTo>
                    <a:pt x="1460" y="1359"/>
                    <a:pt x="1460" y="1359"/>
                    <a:pt x="1460" y="1359"/>
                  </a:cubicBezTo>
                  <a:cubicBezTo>
                    <a:pt x="1431" y="1507"/>
                    <a:pt x="1115" y="1615"/>
                    <a:pt x="730" y="1615"/>
                  </a:cubicBezTo>
                  <a:cubicBezTo>
                    <a:pt x="346" y="1615"/>
                    <a:pt x="30" y="1507"/>
                    <a:pt x="0" y="135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0" y="1349"/>
                    <a:pt x="0" y="1349"/>
                    <a:pt x="0" y="1339"/>
                  </a:cubicBezTo>
                  <a:cubicBezTo>
                    <a:pt x="0" y="1339"/>
                    <a:pt x="0" y="1339"/>
                    <a:pt x="0" y="1329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119" y="522"/>
                    <a:pt x="434" y="591"/>
                    <a:pt x="730" y="591"/>
                  </a:cubicBezTo>
                  <a:cubicBezTo>
                    <a:pt x="1026" y="591"/>
                    <a:pt x="1342" y="522"/>
                    <a:pt x="1460" y="384"/>
                  </a:cubicBezTo>
                  <a:close/>
                  <a:moveTo>
                    <a:pt x="730" y="541"/>
                  </a:moveTo>
                  <a:cubicBezTo>
                    <a:pt x="1135" y="541"/>
                    <a:pt x="1460" y="423"/>
                    <a:pt x="1460" y="275"/>
                  </a:cubicBezTo>
                  <a:cubicBezTo>
                    <a:pt x="1460" y="128"/>
                    <a:pt x="1135" y="0"/>
                    <a:pt x="730" y="0"/>
                  </a:cubicBezTo>
                  <a:cubicBezTo>
                    <a:pt x="326" y="0"/>
                    <a:pt x="0" y="128"/>
                    <a:pt x="0" y="275"/>
                  </a:cubicBezTo>
                  <a:cubicBezTo>
                    <a:pt x="0" y="423"/>
                    <a:pt x="326" y="541"/>
                    <a:pt x="730" y="541"/>
                  </a:cubicBezTo>
                  <a:close/>
                </a:path>
              </a:pathLst>
            </a:custGeom>
            <a:solidFill>
              <a:srgbClr val="FCB327"/>
            </a:solidFill>
            <a:ln>
              <a:noFill/>
            </a:ln>
            <a:extLst/>
          </p:spPr>
          <p:txBody>
            <a:bodyPr vert="horz" wrap="square" lIns="65873" tIns="32935" rIns="65873" bIns="3293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190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96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ea typeface="MS PGothic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62980" y="3243362"/>
              <a:ext cx="1075710" cy="143395"/>
            </a:xfrm>
            <a:prstGeom prst="rect">
              <a:avLst/>
            </a:prstGeom>
            <a:noFill/>
          </p:spPr>
          <p:txBody>
            <a:bodyPr wrap="square" lIns="134427" tIns="107540" rIns="134427" bIns="107540" rtlCol="0" anchor="ctr">
              <a:noAutofit/>
            </a:bodyPr>
            <a:lstStyle/>
            <a:p>
              <a:pPr marL="0" marR="0" lvl="0" indent="0" algn="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Cloud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2980" y="3540985"/>
              <a:ext cx="1075710" cy="143395"/>
            </a:xfrm>
            <a:prstGeom prst="rect">
              <a:avLst/>
            </a:prstGeom>
            <a:noFill/>
          </p:spPr>
          <p:txBody>
            <a:bodyPr wrap="square" lIns="134427" tIns="107540" rIns="134427" bIns="107540" rtlCol="0" anchor="ctr">
              <a:noAutofit/>
            </a:bodyPr>
            <a:lstStyle/>
            <a:p>
              <a:pPr marL="0" marR="0" lvl="0" indent="0" algn="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On-premises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187296" y="4042289"/>
              <a:ext cx="2249917" cy="621954"/>
            </a:xfrm>
            <a:prstGeom prst="rect">
              <a:avLst/>
            </a:prstGeom>
            <a:noFill/>
          </p:spPr>
          <p:txBody>
            <a:bodyPr wrap="square" lIns="134387" tIns="107508" rIns="134387" bIns="107508" rtlCol="0" anchor="ctr">
              <a:noAutofit/>
            </a:bodyPr>
            <a:lstStyle>
              <a:defPPr>
                <a:defRPr lang="en-US"/>
              </a:defPPr>
              <a:lvl1pPr algn="ctr" defTabSz="931505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 sz="1400"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Data </a:t>
              </a:r>
              <a:b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</a:b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Source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627055" y="3330656"/>
              <a:ext cx="285502" cy="294400"/>
              <a:chOff x="3976299" y="4516762"/>
              <a:chExt cx="388303" cy="400404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3997348" y="4549912"/>
                <a:ext cx="367254" cy="36725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4427" tIns="107540" rIns="134427" bIns="1075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2068" marR="0" lvl="0" indent="-252068" algn="ctr" defTabSz="685471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471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5" name="Freeform 5"/>
              <p:cNvSpPr>
                <a:spLocks noEditPoints="1"/>
              </p:cNvSpPr>
              <p:nvPr/>
            </p:nvSpPr>
            <p:spPr bwMode="auto">
              <a:xfrm>
                <a:off x="3976299" y="4516762"/>
                <a:ext cx="387544" cy="387692"/>
              </a:xfrm>
              <a:custGeom>
                <a:avLst/>
                <a:gdLst>
                  <a:gd name="T0" fmla="*/ 1131 w 2204"/>
                  <a:gd name="T1" fmla="*/ 1075 h 2204"/>
                  <a:gd name="T2" fmla="*/ 849 w 2204"/>
                  <a:gd name="T3" fmla="*/ 764 h 2204"/>
                  <a:gd name="T4" fmla="*/ 849 w 2204"/>
                  <a:gd name="T5" fmla="*/ 1470 h 2204"/>
                  <a:gd name="T6" fmla="*/ 645 w 2204"/>
                  <a:gd name="T7" fmla="*/ 1470 h 2204"/>
                  <a:gd name="T8" fmla="*/ 645 w 2204"/>
                  <a:gd name="T9" fmla="*/ 764 h 2204"/>
                  <a:gd name="T10" fmla="*/ 344 w 2204"/>
                  <a:gd name="T11" fmla="*/ 1075 h 2204"/>
                  <a:gd name="T12" fmla="*/ 344 w 2204"/>
                  <a:gd name="T13" fmla="*/ 819 h 2204"/>
                  <a:gd name="T14" fmla="*/ 738 w 2204"/>
                  <a:gd name="T15" fmla="*/ 397 h 2204"/>
                  <a:gd name="T16" fmla="*/ 1131 w 2204"/>
                  <a:gd name="T17" fmla="*/ 819 h 2204"/>
                  <a:gd name="T18" fmla="*/ 1131 w 2204"/>
                  <a:gd name="T19" fmla="*/ 1075 h 2204"/>
                  <a:gd name="T20" fmla="*/ 1802 w 2204"/>
                  <a:gd name="T21" fmla="*/ 1194 h 2204"/>
                  <a:gd name="T22" fmla="*/ 1519 w 2204"/>
                  <a:gd name="T23" fmla="*/ 1505 h 2204"/>
                  <a:gd name="T24" fmla="*/ 1519 w 2204"/>
                  <a:gd name="T25" fmla="*/ 799 h 2204"/>
                  <a:gd name="T26" fmla="*/ 1316 w 2204"/>
                  <a:gd name="T27" fmla="*/ 799 h 2204"/>
                  <a:gd name="T28" fmla="*/ 1316 w 2204"/>
                  <a:gd name="T29" fmla="*/ 1505 h 2204"/>
                  <a:gd name="T30" fmla="*/ 1015 w 2204"/>
                  <a:gd name="T31" fmla="*/ 1194 h 2204"/>
                  <a:gd name="T32" fmla="*/ 1015 w 2204"/>
                  <a:gd name="T33" fmla="*/ 1449 h 2204"/>
                  <a:gd name="T34" fmla="*/ 1408 w 2204"/>
                  <a:gd name="T35" fmla="*/ 1872 h 2204"/>
                  <a:gd name="T36" fmla="*/ 1802 w 2204"/>
                  <a:gd name="T37" fmla="*/ 1449 h 2204"/>
                  <a:gd name="T38" fmla="*/ 1802 w 2204"/>
                  <a:gd name="T39" fmla="*/ 1194 h 2204"/>
                  <a:gd name="T40" fmla="*/ 1095 w 2204"/>
                  <a:gd name="T41" fmla="*/ 2204 h 2204"/>
                  <a:gd name="T42" fmla="*/ 2204 w 2204"/>
                  <a:gd name="T43" fmla="*/ 1092 h 2204"/>
                  <a:gd name="T44" fmla="*/ 1095 w 2204"/>
                  <a:gd name="T45" fmla="*/ 0 h 2204"/>
                  <a:gd name="T46" fmla="*/ 0 w 2204"/>
                  <a:gd name="T47" fmla="*/ 1092 h 2204"/>
                  <a:gd name="T48" fmla="*/ 1095 w 2204"/>
                  <a:gd name="T49" fmla="*/ 2204 h 2204"/>
                  <a:gd name="T50" fmla="*/ 1095 w 2204"/>
                  <a:gd name="T51" fmla="*/ 132 h 2204"/>
                  <a:gd name="T52" fmla="*/ 2072 w 2204"/>
                  <a:gd name="T53" fmla="*/ 1092 h 2204"/>
                  <a:gd name="T54" fmla="*/ 1095 w 2204"/>
                  <a:gd name="T55" fmla="*/ 2068 h 2204"/>
                  <a:gd name="T56" fmla="*/ 137 w 2204"/>
                  <a:gd name="T57" fmla="*/ 1092 h 2204"/>
                  <a:gd name="T58" fmla="*/ 1095 w 2204"/>
                  <a:gd name="T59" fmla="*/ 132 h 2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04" h="2204">
                    <a:moveTo>
                      <a:pt x="1131" y="1075"/>
                    </a:moveTo>
                    <a:cubicBezTo>
                      <a:pt x="1131" y="1075"/>
                      <a:pt x="1131" y="1075"/>
                      <a:pt x="849" y="764"/>
                    </a:cubicBezTo>
                    <a:cubicBezTo>
                      <a:pt x="849" y="1470"/>
                      <a:pt x="849" y="1470"/>
                      <a:pt x="849" y="1470"/>
                    </a:cubicBezTo>
                    <a:cubicBezTo>
                      <a:pt x="849" y="1470"/>
                      <a:pt x="849" y="1470"/>
                      <a:pt x="645" y="1470"/>
                    </a:cubicBezTo>
                    <a:cubicBezTo>
                      <a:pt x="645" y="1470"/>
                      <a:pt x="645" y="1470"/>
                      <a:pt x="645" y="764"/>
                    </a:cubicBezTo>
                    <a:cubicBezTo>
                      <a:pt x="645" y="764"/>
                      <a:pt x="645" y="764"/>
                      <a:pt x="344" y="1075"/>
                    </a:cubicBezTo>
                    <a:cubicBezTo>
                      <a:pt x="344" y="1075"/>
                      <a:pt x="344" y="1075"/>
                      <a:pt x="344" y="819"/>
                    </a:cubicBezTo>
                    <a:cubicBezTo>
                      <a:pt x="344" y="819"/>
                      <a:pt x="344" y="819"/>
                      <a:pt x="738" y="397"/>
                    </a:cubicBezTo>
                    <a:cubicBezTo>
                      <a:pt x="738" y="397"/>
                      <a:pt x="738" y="397"/>
                      <a:pt x="1131" y="819"/>
                    </a:cubicBezTo>
                    <a:cubicBezTo>
                      <a:pt x="1131" y="819"/>
                      <a:pt x="1131" y="819"/>
                      <a:pt x="1131" y="1075"/>
                    </a:cubicBezTo>
                    <a:close/>
                    <a:moveTo>
                      <a:pt x="1802" y="1194"/>
                    </a:moveTo>
                    <a:cubicBezTo>
                      <a:pt x="1802" y="1194"/>
                      <a:pt x="1802" y="1194"/>
                      <a:pt x="1519" y="1505"/>
                    </a:cubicBezTo>
                    <a:cubicBezTo>
                      <a:pt x="1519" y="799"/>
                      <a:pt x="1519" y="799"/>
                      <a:pt x="1519" y="799"/>
                    </a:cubicBezTo>
                    <a:cubicBezTo>
                      <a:pt x="1519" y="799"/>
                      <a:pt x="1519" y="799"/>
                      <a:pt x="1316" y="799"/>
                    </a:cubicBezTo>
                    <a:cubicBezTo>
                      <a:pt x="1316" y="799"/>
                      <a:pt x="1316" y="799"/>
                      <a:pt x="1316" y="1505"/>
                    </a:cubicBezTo>
                    <a:cubicBezTo>
                      <a:pt x="1316" y="1505"/>
                      <a:pt x="1316" y="1505"/>
                      <a:pt x="1015" y="1194"/>
                    </a:cubicBezTo>
                    <a:cubicBezTo>
                      <a:pt x="1015" y="1194"/>
                      <a:pt x="1015" y="1194"/>
                      <a:pt x="1015" y="1449"/>
                    </a:cubicBezTo>
                    <a:cubicBezTo>
                      <a:pt x="1015" y="1449"/>
                      <a:pt x="1015" y="1449"/>
                      <a:pt x="1408" y="1872"/>
                    </a:cubicBezTo>
                    <a:cubicBezTo>
                      <a:pt x="1408" y="1872"/>
                      <a:pt x="1408" y="1872"/>
                      <a:pt x="1802" y="1449"/>
                    </a:cubicBezTo>
                    <a:cubicBezTo>
                      <a:pt x="1802" y="1449"/>
                      <a:pt x="1802" y="1449"/>
                      <a:pt x="1802" y="1194"/>
                    </a:cubicBezTo>
                    <a:close/>
                    <a:moveTo>
                      <a:pt x="1095" y="2204"/>
                    </a:moveTo>
                    <a:cubicBezTo>
                      <a:pt x="1718" y="2204"/>
                      <a:pt x="2204" y="1714"/>
                      <a:pt x="2204" y="1092"/>
                    </a:cubicBezTo>
                    <a:cubicBezTo>
                      <a:pt x="2204" y="485"/>
                      <a:pt x="1718" y="0"/>
                      <a:pt x="1095" y="0"/>
                    </a:cubicBezTo>
                    <a:cubicBezTo>
                      <a:pt x="492" y="0"/>
                      <a:pt x="0" y="485"/>
                      <a:pt x="0" y="1092"/>
                    </a:cubicBezTo>
                    <a:cubicBezTo>
                      <a:pt x="0" y="1714"/>
                      <a:pt x="492" y="2204"/>
                      <a:pt x="1095" y="2204"/>
                    </a:cubicBezTo>
                    <a:close/>
                    <a:moveTo>
                      <a:pt x="1095" y="132"/>
                    </a:moveTo>
                    <a:cubicBezTo>
                      <a:pt x="1627" y="132"/>
                      <a:pt x="2072" y="561"/>
                      <a:pt x="2072" y="1092"/>
                    </a:cubicBezTo>
                    <a:cubicBezTo>
                      <a:pt x="2072" y="1628"/>
                      <a:pt x="1627" y="2068"/>
                      <a:pt x="1095" y="2068"/>
                    </a:cubicBezTo>
                    <a:cubicBezTo>
                      <a:pt x="563" y="2068"/>
                      <a:pt x="137" y="1628"/>
                      <a:pt x="137" y="1092"/>
                    </a:cubicBezTo>
                    <a:cubicBezTo>
                      <a:pt x="137" y="561"/>
                      <a:pt x="563" y="132"/>
                      <a:pt x="1095" y="132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134387" tIns="107508" rIns="134387" bIns="1075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1972" marR="0" lvl="0" indent="-251972" algn="ctr" defTabSz="685207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471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491395" y="3692961"/>
              <a:ext cx="495881" cy="483691"/>
              <a:chOff x="1619983" y="3692961"/>
              <a:chExt cx="495881" cy="483691"/>
            </a:xfrm>
          </p:grpSpPr>
          <p:sp>
            <p:nvSpPr>
              <p:cNvPr id="122" name="Freeform 23"/>
              <p:cNvSpPr>
                <a:spLocks noEditPoints="1"/>
              </p:cNvSpPr>
              <p:nvPr/>
            </p:nvSpPr>
            <p:spPr bwMode="black">
              <a:xfrm>
                <a:off x="1621372" y="3692961"/>
                <a:ext cx="494492" cy="483691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84CC"/>
              </a:solidFill>
              <a:ln>
                <a:noFill/>
              </a:ln>
            </p:spPr>
            <p:txBody>
              <a:bodyPr vert="horz" wrap="square" lIns="60482" tIns="30240" rIns="60482" bIns="302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40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5" b="0" i="0" u="none" strike="noStrike" kern="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ea typeface="MS PGothic" charset="0"/>
                </a:endParaRPr>
              </a:p>
            </p:txBody>
          </p:sp>
          <p:sp>
            <p:nvSpPr>
              <p:cNvPr id="123" name="Freeform 23"/>
              <p:cNvSpPr>
                <a:spLocks noEditPoints="1"/>
              </p:cNvSpPr>
              <p:nvPr/>
            </p:nvSpPr>
            <p:spPr bwMode="black">
              <a:xfrm>
                <a:off x="1619983" y="3692961"/>
                <a:ext cx="494492" cy="483691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0084CC"/>
              </a:solidFill>
              <a:ln>
                <a:noFill/>
              </a:ln>
            </p:spPr>
            <p:txBody>
              <a:bodyPr vert="horz" wrap="square" lIns="60482" tIns="30240" rIns="60482" bIns="302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40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5" b="0" i="0" u="none" strike="noStrike" kern="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ea typeface="MS PGothic" charset="0"/>
                </a:endParaRPr>
              </a:p>
            </p:txBody>
          </p:sp>
        </p:grp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288" y="1791992"/>
              <a:ext cx="1748028" cy="1051751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</p:pic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2332194" y="3695341"/>
              <a:ext cx="441038" cy="471640"/>
            </a:xfrm>
            <a:custGeom>
              <a:avLst/>
              <a:gdLst>
                <a:gd name="T0" fmla="*/ 1460 w 1460"/>
                <a:gd name="T1" fmla="*/ 384 h 1615"/>
                <a:gd name="T2" fmla="*/ 1460 w 1460"/>
                <a:gd name="T3" fmla="*/ 1359 h 1615"/>
                <a:gd name="T4" fmla="*/ 1460 w 1460"/>
                <a:gd name="T5" fmla="*/ 1359 h 1615"/>
                <a:gd name="T6" fmla="*/ 730 w 1460"/>
                <a:gd name="T7" fmla="*/ 1615 h 1615"/>
                <a:gd name="T8" fmla="*/ 0 w 1460"/>
                <a:gd name="T9" fmla="*/ 1359 h 1615"/>
                <a:gd name="T10" fmla="*/ 0 w 1460"/>
                <a:gd name="T11" fmla="*/ 1359 h 1615"/>
                <a:gd name="T12" fmla="*/ 0 w 1460"/>
                <a:gd name="T13" fmla="*/ 1359 h 1615"/>
                <a:gd name="T14" fmla="*/ 0 w 1460"/>
                <a:gd name="T15" fmla="*/ 1339 h 1615"/>
                <a:gd name="T16" fmla="*/ 0 w 1460"/>
                <a:gd name="T17" fmla="*/ 1329 h 1615"/>
                <a:gd name="T18" fmla="*/ 0 w 1460"/>
                <a:gd name="T19" fmla="*/ 394 h 1615"/>
                <a:gd name="T20" fmla="*/ 730 w 1460"/>
                <a:gd name="T21" fmla="*/ 591 h 1615"/>
                <a:gd name="T22" fmla="*/ 1460 w 1460"/>
                <a:gd name="T23" fmla="*/ 384 h 1615"/>
                <a:gd name="T24" fmla="*/ 730 w 1460"/>
                <a:gd name="T25" fmla="*/ 541 h 1615"/>
                <a:gd name="T26" fmla="*/ 1460 w 1460"/>
                <a:gd name="T27" fmla="*/ 275 h 1615"/>
                <a:gd name="T28" fmla="*/ 730 w 1460"/>
                <a:gd name="T29" fmla="*/ 0 h 1615"/>
                <a:gd name="T30" fmla="*/ 0 w 1460"/>
                <a:gd name="T31" fmla="*/ 275 h 1615"/>
                <a:gd name="T32" fmla="*/ 730 w 1460"/>
                <a:gd name="T33" fmla="*/ 541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0" h="1615">
                  <a:moveTo>
                    <a:pt x="1460" y="384"/>
                  </a:moveTo>
                  <a:cubicBezTo>
                    <a:pt x="1460" y="1359"/>
                    <a:pt x="1460" y="1359"/>
                    <a:pt x="1460" y="1359"/>
                  </a:cubicBezTo>
                  <a:cubicBezTo>
                    <a:pt x="1460" y="1359"/>
                    <a:pt x="1460" y="1359"/>
                    <a:pt x="1460" y="1359"/>
                  </a:cubicBezTo>
                  <a:cubicBezTo>
                    <a:pt x="1431" y="1507"/>
                    <a:pt x="1115" y="1615"/>
                    <a:pt x="730" y="1615"/>
                  </a:cubicBezTo>
                  <a:cubicBezTo>
                    <a:pt x="346" y="1615"/>
                    <a:pt x="30" y="1507"/>
                    <a:pt x="0" y="135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0" y="1349"/>
                    <a:pt x="0" y="1349"/>
                    <a:pt x="0" y="1339"/>
                  </a:cubicBezTo>
                  <a:cubicBezTo>
                    <a:pt x="0" y="1339"/>
                    <a:pt x="0" y="1339"/>
                    <a:pt x="0" y="1329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119" y="522"/>
                    <a:pt x="434" y="591"/>
                    <a:pt x="730" y="591"/>
                  </a:cubicBezTo>
                  <a:cubicBezTo>
                    <a:pt x="1026" y="591"/>
                    <a:pt x="1342" y="522"/>
                    <a:pt x="1460" y="384"/>
                  </a:cubicBezTo>
                  <a:close/>
                  <a:moveTo>
                    <a:pt x="730" y="541"/>
                  </a:moveTo>
                  <a:cubicBezTo>
                    <a:pt x="1135" y="541"/>
                    <a:pt x="1460" y="423"/>
                    <a:pt x="1460" y="275"/>
                  </a:cubicBezTo>
                  <a:cubicBezTo>
                    <a:pt x="1460" y="128"/>
                    <a:pt x="1135" y="0"/>
                    <a:pt x="730" y="0"/>
                  </a:cubicBezTo>
                  <a:cubicBezTo>
                    <a:pt x="326" y="0"/>
                    <a:pt x="0" y="128"/>
                    <a:pt x="0" y="275"/>
                  </a:cubicBezTo>
                  <a:cubicBezTo>
                    <a:pt x="0" y="423"/>
                    <a:pt x="326" y="541"/>
                    <a:pt x="730" y="541"/>
                  </a:cubicBezTo>
                  <a:close/>
                </a:path>
              </a:pathLst>
            </a:custGeom>
            <a:solidFill>
              <a:srgbClr val="FCB327"/>
            </a:solidFill>
            <a:ln>
              <a:noFill/>
            </a:ln>
            <a:extLst/>
          </p:spPr>
          <p:txBody>
            <a:bodyPr vert="horz" wrap="square" lIns="65873" tIns="32935" rIns="65873" bIns="3293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190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96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ea typeface="MS PGothic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39570" y="4044668"/>
              <a:ext cx="2249917" cy="621954"/>
            </a:xfrm>
            <a:prstGeom prst="rect">
              <a:avLst/>
            </a:prstGeom>
            <a:noFill/>
          </p:spPr>
          <p:txBody>
            <a:bodyPr wrap="square" lIns="134387" tIns="107508" rIns="134387" bIns="107508" rtlCol="0" anchor="ctr">
              <a:noAutofit/>
            </a:bodyPr>
            <a:lstStyle>
              <a:defPPr>
                <a:defRPr lang="en-US"/>
              </a:defPPr>
              <a:lvl1pPr algn="ctr" defTabSz="931505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 sz="1400"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defRPr>
              </a:lvl1pPr>
            </a:lstStyle>
            <a:p>
              <a:pPr marL="0" marR="0" lvl="0" indent="0" algn="ct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Data </a:t>
              </a:r>
              <a:b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</a:b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Source</a:t>
              </a: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415249" y="3325893"/>
              <a:ext cx="285502" cy="294400"/>
              <a:chOff x="3976299" y="4516762"/>
              <a:chExt cx="388303" cy="400404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3997348" y="4549912"/>
                <a:ext cx="367254" cy="36725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4427" tIns="107540" rIns="134427" bIns="1075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2068" marR="0" lvl="0" indent="-252068" algn="ctr" defTabSz="685471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471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Freeform 5"/>
              <p:cNvSpPr>
                <a:spLocks noEditPoints="1"/>
              </p:cNvSpPr>
              <p:nvPr/>
            </p:nvSpPr>
            <p:spPr bwMode="auto">
              <a:xfrm>
                <a:off x="3976299" y="4516762"/>
                <a:ext cx="387544" cy="387692"/>
              </a:xfrm>
              <a:custGeom>
                <a:avLst/>
                <a:gdLst>
                  <a:gd name="T0" fmla="*/ 1131 w 2204"/>
                  <a:gd name="T1" fmla="*/ 1075 h 2204"/>
                  <a:gd name="T2" fmla="*/ 849 w 2204"/>
                  <a:gd name="T3" fmla="*/ 764 h 2204"/>
                  <a:gd name="T4" fmla="*/ 849 w 2204"/>
                  <a:gd name="T5" fmla="*/ 1470 h 2204"/>
                  <a:gd name="T6" fmla="*/ 645 w 2204"/>
                  <a:gd name="T7" fmla="*/ 1470 h 2204"/>
                  <a:gd name="T8" fmla="*/ 645 w 2204"/>
                  <a:gd name="T9" fmla="*/ 764 h 2204"/>
                  <a:gd name="T10" fmla="*/ 344 w 2204"/>
                  <a:gd name="T11" fmla="*/ 1075 h 2204"/>
                  <a:gd name="T12" fmla="*/ 344 w 2204"/>
                  <a:gd name="T13" fmla="*/ 819 h 2204"/>
                  <a:gd name="T14" fmla="*/ 738 w 2204"/>
                  <a:gd name="T15" fmla="*/ 397 h 2204"/>
                  <a:gd name="T16" fmla="*/ 1131 w 2204"/>
                  <a:gd name="T17" fmla="*/ 819 h 2204"/>
                  <a:gd name="T18" fmla="*/ 1131 w 2204"/>
                  <a:gd name="T19" fmla="*/ 1075 h 2204"/>
                  <a:gd name="T20" fmla="*/ 1802 w 2204"/>
                  <a:gd name="T21" fmla="*/ 1194 h 2204"/>
                  <a:gd name="T22" fmla="*/ 1519 w 2204"/>
                  <a:gd name="T23" fmla="*/ 1505 h 2204"/>
                  <a:gd name="T24" fmla="*/ 1519 w 2204"/>
                  <a:gd name="T25" fmla="*/ 799 h 2204"/>
                  <a:gd name="T26" fmla="*/ 1316 w 2204"/>
                  <a:gd name="T27" fmla="*/ 799 h 2204"/>
                  <a:gd name="T28" fmla="*/ 1316 w 2204"/>
                  <a:gd name="T29" fmla="*/ 1505 h 2204"/>
                  <a:gd name="T30" fmla="*/ 1015 w 2204"/>
                  <a:gd name="T31" fmla="*/ 1194 h 2204"/>
                  <a:gd name="T32" fmla="*/ 1015 w 2204"/>
                  <a:gd name="T33" fmla="*/ 1449 h 2204"/>
                  <a:gd name="T34" fmla="*/ 1408 w 2204"/>
                  <a:gd name="T35" fmla="*/ 1872 h 2204"/>
                  <a:gd name="T36" fmla="*/ 1802 w 2204"/>
                  <a:gd name="T37" fmla="*/ 1449 h 2204"/>
                  <a:gd name="T38" fmla="*/ 1802 w 2204"/>
                  <a:gd name="T39" fmla="*/ 1194 h 2204"/>
                  <a:gd name="T40" fmla="*/ 1095 w 2204"/>
                  <a:gd name="T41" fmla="*/ 2204 h 2204"/>
                  <a:gd name="T42" fmla="*/ 2204 w 2204"/>
                  <a:gd name="T43" fmla="*/ 1092 h 2204"/>
                  <a:gd name="T44" fmla="*/ 1095 w 2204"/>
                  <a:gd name="T45" fmla="*/ 0 h 2204"/>
                  <a:gd name="T46" fmla="*/ 0 w 2204"/>
                  <a:gd name="T47" fmla="*/ 1092 h 2204"/>
                  <a:gd name="T48" fmla="*/ 1095 w 2204"/>
                  <a:gd name="T49" fmla="*/ 2204 h 2204"/>
                  <a:gd name="T50" fmla="*/ 1095 w 2204"/>
                  <a:gd name="T51" fmla="*/ 132 h 2204"/>
                  <a:gd name="T52" fmla="*/ 2072 w 2204"/>
                  <a:gd name="T53" fmla="*/ 1092 h 2204"/>
                  <a:gd name="T54" fmla="*/ 1095 w 2204"/>
                  <a:gd name="T55" fmla="*/ 2068 h 2204"/>
                  <a:gd name="T56" fmla="*/ 137 w 2204"/>
                  <a:gd name="T57" fmla="*/ 1092 h 2204"/>
                  <a:gd name="T58" fmla="*/ 1095 w 2204"/>
                  <a:gd name="T59" fmla="*/ 132 h 2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04" h="2204">
                    <a:moveTo>
                      <a:pt x="1131" y="1075"/>
                    </a:moveTo>
                    <a:cubicBezTo>
                      <a:pt x="1131" y="1075"/>
                      <a:pt x="1131" y="1075"/>
                      <a:pt x="849" y="764"/>
                    </a:cubicBezTo>
                    <a:cubicBezTo>
                      <a:pt x="849" y="1470"/>
                      <a:pt x="849" y="1470"/>
                      <a:pt x="849" y="1470"/>
                    </a:cubicBezTo>
                    <a:cubicBezTo>
                      <a:pt x="849" y="1470"/>
                      <a:pt x="849" y="1470"/>
                      <a:pt x="645" y="1470"/>
                    </a:cubicBezTo>
                    <a:cubicBezTo>
                      <a:pt x="645" y="1470"/>
                      <a:pt x="645" y="1470"/>
                      <a:pt x="645" y="764"/>
                    </a:cubicBezTo>
                    <a:cubicBezTo>
                      <a:pt x="645" y="764"/>
                      <a:pt x="645" y="764"/>
                      <a:pt x="344" y="1075"/>
                    </a:cubicBezTo>
                    <a:cubicBezTo>
                      <a:pt x="344" y="1075"/>
                      <a:pt x="344" y="1075"/>
                      <a:pt x="344" y="819"/>
                    </a:cubicBezTo>
                    <a:cubicBezTo>
                      <a:pt x="344" y="819"/>
                      <a:pt x="344" y="819"/>
                      <a:pt x="738" y="397"/>
                    </a:cubicBezTo>
                    <a:cubicBezTo>
                      <a:pt x="738" y="397"/>
                      <a:pt x="738" y="397"/>
                      <a:pt x="1131" y="819"/>
                    </a:cubicBezTo>
                    <a:cubicBezTo>
                      <a:pt x="1131" y="819"/>
                      <a:pt x="1131" y="819"/>
                      <a:pt x="1131" y="1075"/>
                    </a:cubicBezTo>
                    <a:close/>
                    <a:moveTo>
                      <a:pt x="1802" y="1194"/>
                    </a:moveTo>
                    <a:cubicBezTo>
                      <a:pt x="1802" y="1194"/>
                      <a:pt x="1802" y="1194"/>
                      <a:pt x="1519" y="1505"/>
                    </a:cubicBezTo>
                    <a:cubicBezTo>
                      <a:pt x="1519" y="799"/>
                      <a:pt x="1519" y="799"/>
                      <a:pt x="1519" y="799"/>
                    </a:cubicBezTo>
                    <a:cubicBezTo>
                      <a:pt x="1519" y="799"/>
                      <a:pt x="1519" y="799"/>
                      <a:pt x="1316" y="799"/>
                    </a:cubicBezTo>
                    <a:cubicBezTo>
                      <a:pt x="1316" y="799"/>
                      <a:pt x="1316" y="799"/>
                      <a:pt x="1316" y="1505"/>
                    </a:cubicBezTo>
                    <a:cubicBezTo>
                      <a:pt x="1316" y="1505"/>
                      <a:pt x="1316" y="1505"/>
                      <a:pt x="1015" y="1194"/>
                    </a:cubicBezTo>
                    <a:cubicBezTo>
                      <a:pt x="1015" y="1194"/>
                      <a:pt x="1015" y="1194"/>
                      <a:pt x="1015" y="1449"/>
                    </a:cubicBezTo>
                    <a:cubicBezTo>
                      <a:pt x="1015" y="1449"/>
                      <a:pt x="1015" y="1449"/>
                      <a:pt x="1408" y="1872"/>
                    </a:cubicBezTo>
                    <a:cubicBezTo>
                      <a:pt x="1408" y="1872"/>
                      <a:pt x="1408" y="1872"/>
                      <a:pt x="1802" y="1449"/>
                    </a:cubicBezTo>
                    <a:cubicBezTo>
                      <a:pt x="1802" y="1449"/>
                      <a:pt x="1802" y="1449"/>
                      <a:pt x="1802" y="1194"/>
                    </a:cubicBezTo>
                    <a:close/>
                    <a:moveTo>
                      <a:pt x="1095" y="2204"/>
                    </a:moveTo>
                    <a:cubicBezTo>
                      <a:pt x="1718" y="2204"/>
                      <a:pt x="2204" y="1714"/>
                      <a:pt x="2204" y="1092"/>
                    </a:cubicBezTo>
                    <a:cubicBezTo>
                      <a:pt x="2204" y="485"/>
                      <a:pt x="1718" y="0"/>
                      <a:pt x="1095" y="0"/>
                    </a:cubicBezTo>
                    <a:cubicBezTo>
                      <a:pt x="492" y="0"/>
                      <a:pt x="0" y="485"/>
                      <a:pt x="0" y="1092"/>
                    </a:cubicBezTo>
                    <a:cubicBezTo>
                      <a:pt x="0" y="1714"/>
                      <a:pt x="492" y="2204"/>
                      <a:pt x="1095" y="2204"/>
                    </a:cubicBezTo>
                    <a:close/>
                    <a:moveTo>
                      <a:pt x="1095" y="132"/>
                    </a:moveTo>
                    <a:cubicBezTo>
                      <a:pt x="1627" y="132"/>
                      <a:pt x="2072" y="561"/>
                      <a:pt x="2072" y="1092"/>
                    </a:cubicBezTo>
                    <a:cubicBezTo>
                      <a:pt x="2072" y="1628"/>
                      <a:pt x="1627" y="2068"/>
                      <a:pt x="1095" y="2068"/>
                    </a:cubicBezTo>
                    <a:cubicBezTo>
                      <a:pt x="563" y="2068"/>
                      <a:pt x="137" y="1628"/>
                      <a:pt x="137" y="1092"/>
                    </a:cubicBezTo>
                    <a:cubicBezTo>
                      <a:pt x="137" y="561"/>
                      <a:pt x="563" y="132"/>
                      <a:pt x="1095" y="132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134387" tIns="107508" rIns="134387" bIns="1075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1972" marR="0" lvl="0" indent="-251972" algn="ctr" defTabSz="685207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471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3146295" y="3328270"/>
              <a:ext cx="285502" cy="294400"/>
              <a:chOff x="3976299" y="4516762"/>
              <a:chExt cx="388303" cy="400404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3997348" y="4549912"/>
                <a:ext cx="367254" cy="36725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4427" tIns="107540" rIns="134427" bIns="1075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2068" marR="0" lvl="0" indent="-252068" algn="ctr" defTabSz="685471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471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9" name="Freeform 5"/>
              <p:cNvSpPr>
                <a:spLocks noEditPoints="1"/>
              </p:cNvSpPr>
              <p:nvPr/>
            </p:nvSpPr>
            <p:spPr bwMode="auto">
              <a:xfrm>
                <a:off x="3976299" y="4516762"/>
                <a:ext cx="387544" cy="387692"/>
              </a:xfrm>
              <a:custGeom>
                <a:avLst/>
                <a:gdLst>
                  <a:gd name="T0" fmla="*/ 1131 w 2204"/>
                  <a:gd name="T1" fmla="*/ 1075 h 2204"/>
                  <a:gd name="T2" fmla="*/ 849 w 2204"/>
                  <a:gd name="T3" fmla="*/ 764 h 2204"/>
                  <a:gd name="T4" fmla="*/ 849 w 2204"/>
                  <a:gd name="T5" fmla="*/ 1470 h 2204"/>
                  <a:gd name="T6" fmla="*/ 645 w 2204"/>
                  <a:gd name="T7" fmla="*/ 1470 h 2204"/>
                  <a:gd name="T8" fmla="*/ 645 w 2204"/>
                  <a:gd name="T9" fmla="*/ 764 h 2204"/>
                  <a:gd name="T10" fmla="*/ 344 w 2204"/>
                  <a:gd name="T11" fmla="*/ 1075 h 2204"/>
                  <a:gd name="T12" fmla="*/ 344 w 2204"/>
                  <a:gd name="T13" fmla="*/ 819 h 2204"/>
                  <a:gd name="T14" fmla="*/ 738 w 2204"/>
                  <a:gd name="T15" fmla="*/ 397 h 2204"/>
                  <a:gd name="T16" fmla="*/ 1131 w 2204"/>
                  <a:gd name="T17" fmla="*/ 819 h 2204"/>
                  <a:gd name="T18" fmla="*/ 1131 w 2204"/>
                  <a:gd name="T19" fmla="*/ 1075 h 2204"/>
                  <a:gd name="T20" fmla="*/ 1802 w 2204"/>
                  <a:gd name="T21" fmla="*/ 1194 h 2204"/>
                  <a:gd name="T22" fmla="*/ 1519 w 2204"/>
                  <a:gd name="T23" fmla="*/ 1505 h 2204"/>
                  <a:gd name="T24" fmla="*/ 1519 w 2204"/>
                  <a:gd name="T25" fmla="*/ 799 h 2204"/>
                  <a:gd name="T26" fmla="*/ 1316 w 2204"/>
                  <a:gd name="T27" fmla="*/ 799 h 2204"/>
                  <a:gd name="T28" fmla="*/ 1316 w 2204"/>
                  <a:gd name="T29" fmla="*/ 1505 h 2204"/>
                  <a:gd name="T30" fmla="*/ 1015 w 2204"/>
                  <a:gd name="T31" fmla="*/ 1194 h 2204"/>
                  <a:gd name="T32" fmla="*/ 1015 w 2204"/>
                  <a:gd name="T33" fmla="*/ 1449 h 2204"/>
                  <a:gd name="T34" fmla="*/ 1408 w 2204"/>
                  <a:gd name="T35" fmla="*/ 1872 h 2204"/>
                  <a:gd name="T36" fmla="*/ 1802 w 2204"/>
                  <a:gd name="T37" fmla="*/ 1449 h 2204"/>
                  <a:gd name="T38" fmla="*/ 1802 w 2204"/>
                  <a:gd name="T39" fmla="*/ 1194 h 2204"/>
                  <a:gd name="T40" fmla="*/ 1095 w 2204"/>
                  <a:gd name="T41" fmla="*/ 2204 h 2204"/>
                  <a:gd name="T42" fmla="*/ 2204 w 2204"/>
                  <a:gd name="T43" fmla="*/ 1092 h 2204"/>
                  <a:gd name="T44" fmla="*/ 1095 w 2204"/>
                  <a:gd name="T45" fmla="*/ 0 h 2204"/>
                  <a:gd name="T46" fmla="*/ 0 w 2204"/>
                  <a:gd name="T47" fmla="*/ 1092 h 2204"/>
                  <a:gd name="T48" fmla="*/ 1095 w 2204"/>
                  <a:gd name="T49" fmla="*/ 2204 h 2204"/>
                  <a:gd name="T50" fmla="*/ 1095 w 2204"/>
                  <a:gd name="T51" fmla="*/ 132 h 2204"/>
                  <a:gd name="T52" fmla="*/ 2072 w 2204"/>
                  <a:gd name="T53" fmla="*/ 1092 h 2204"/>
                  <a:gd name="T54" fmla="*/ 1095 w 2204"/>
                  <a:gd name="T55" fmla="*/ 2068 h 2204"/>
                  <a:gd name="T56" fmla="*/ 137 w 2204"/>
                  <a:gd name="T57" fmla="*/ 1092 h 2204"/>
                  <a:gd name="T58" fmla="*/ 1095 w 2204"/>
                  <a:gd name="T59" fmla="*/ 132 h 2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04" h="2204">
                    <a:moveTo>
                      <a:pt x="1131" y="1075"/>
                    </a:moveTo>
                    <a:cubicBezTo>
                      <a:pt x="1131" y="1075"/>
                      <a:pt x="1131" y="1075"/>
                      <a:pt x="849" y="764"/>
                    </a:cubicBezTo>
                    <a:cubicBezTo>
                      <a:pt x="849" y="1470"/>
                      <a:pt x="849" y="1470"/>
                      <a:pt x="849" y="1470"/>
                    </a:cubicBezTo>
                    <a:cubicBezTo>
                      <a:pt x="849" y="1470"/>
                      <a:pt x="849" y="1470"/>
                      <a:pt x="645" y="1470"/>
                    </a:cubicBezTo>
                    <a:cubicBezTo>
                      <a:pt x="645" y="1470"/>
                      <a:pt x="645" y="1470"/>
                      <a:pt x="645" y="764"/>
                    </a:cubicBezTo>
                    <a:cubicBezTo>
                      <a:pt x="645" y="764"/>
                      <a:pt x="645" y="764"/>
                      <a:pt x="344" y="1075"/>
                    </a:cubicBezTo>
                    <a:cubicBezTo>
                      <a:pt x="344" y="1075"/>
                      <a:pt x="344" y="1075"/>
                      <a:pt x="344" y="819"/>
                    </a:cubicBezTo>
                    <a:cubicBezTo>
                      <a:pt x="344" y="819"/>
                      <a:pt x="344" y="819"/>
                      <a:pt x="738" y="397"/>
                    </a:cubicBezTo>
                    <a:cubicBezTo>
                      <a:pt x="738" y="397"/>
                      <a:pt x="738" y="397"/>
                      <a:pt x="1131" y="819"/>
                    </a:cubicBezTo>
                    <a:cubicBezTo>
                      <a:pt x="1131" y="819"/>
                      <a:pt x="1131" y="819"/>
                      <a:pt x="1131" y="1075"/>
                    </a:cubicBezTo>
                    <a:close/>
                    <a:moveTo>
                      <a:pt x="1802" y="1194"/>
                    </a:moveTo>
                    <a:cubicBezTo>
                      <a:pt x="1802" y="1194"/>
                      <a:pt x="1802" y="1194"/>
                      <a:pt x="1519" y="1505"/>
                    </a:cubicBezTo>
                    <a:cubicBezTo>
                      <a:pt x="1519" y="799"/>
                      <a:pt x="1519" y="799"/>
                      <a:pt x="1519" y="799"/>
                    </a:cubicBezTo>
                    <a:cubicBezTo>
                      <a:pt x="1519" y="799"/>
                      <a:pt x="1519" y="799"/>
                      <a:pt x="1316" y="799"/>
                    </a:cubicBezTo>
                    <a:cubicBezTo>
                      <a:pt x="1316" y="799"/>
                      <a:pt x="1316" y="799"/>
                      <a:pt x="1316" y="1505"/>
                    </a:cubicBezTo>
                    <a:cubicBezTo>
                      <a:pt x="1316" y="1505"/>
                      <a:pt x="1316" y="1505"/>
                      <a:pt x="1015" y="1194"/>
                    </a:cubicBezTo>
                    <a:cubicBezTo>
                      <a:pt x="1015" y="1194"/>
                      <a:pt x="1015" y="1194"/>
                      <a:pt x="1015" y="1449"/>
                    </a:cubicBezTo>
                    <a:cubicBezTo>
                      <a:pt x="1015" y="1449"/>
                      <a:pt x="1015" y="1449"/>
                      <a:pt x="1408" y="1872"/>
                    </a:cubicBezTo>
                    <a:cubicBezTo>
                      <a:pt x="1408" y="1872"/>
                      <a:pt x="1408" y="1872"/>
                      <a:pt x="1802" y="1449"/>
                    </a:cubicBezTo>
                    <a:cubicBezTo>
                      <a:pt x="1802" y="1449"/>
                      <a:pt x="1802" y="1449"/>
                      <a:pt x="1802" y="1194"/>
                    </a:cubicBezTo>
                    <a:close/>
                    <a:moveTo>
                      <a:pt x="1095" y="2204"/>
                    </a:moveTo>
                    <a:cubicBezTo>
                      <a:pt x="1718" y="2204"/>
                      <a:pt x="2204" y="1714"/>
                      <a:pt x="2204" y="1092"/>
                    </a:cubicBezTo>
                    <a:cubicBezTo>
                      <a:pt x="2204" y="485"/>
                      <a:pt x="1718" y="0"/>
                      <a:pt x="1095" y="0"/>
                    </a:cubicBezTo>
                    <a:cubicBezTo>
                      <a:pt x="492" y="0"/>
                      <a:pt x="0" y="485"/>
                      <a:pt x="0" y="1092"/>
                    </a:cubicBezTo>
                    <a:cubicBezTo>
                      <a:pt x="0" y="1714"/>
                      <a:pt x="492" y="2204"/>
                      <a:pt x="1095" y="2204"/>
                    </a:cubicBezTo>
                    <a:close/>
                    <a:moveTo>
                      <a:pt x="1095" y="132"/>
                    </a:moveTo>
                    <a:cubicBezTo>
                      <a:pt x="1627" y="132"/>
                      <a:pt x="2072" y="561"/>
                      <a:pt x="2072" y="1092"/>
                    </a:cubicBezTo>
                    <a:cubicBezTo>
                      <a:pt x="2072" y="1628"/>
                      <a:pt x="1627" y="2068"/>
                      <a:pt x="1095" y="2068"/>
                    </a:cubicBezTo>
                    <a:cubicBezTo>
                      <a:pt x="563" y="2068"/>
                      <a:pt x="137" y="1628"/>
                      <a:pt x="137" y="1092"/>
                    </a:cubicBezTo>
                    <a:cubicBezTo>
                      <a:pt x="137" y="561"/>
                      <a:pt x="563" y="132"/>
                      <a:pt x="1095" y="132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134387" tIns="107508" rIns="134387" bIns="10750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1972" marR="0" lvl="0" indent="-251972" algn="ctr" defTabSz="685207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471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2295191" y="2965693"/>
              <a:ext cx="518792" cy="910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Direct query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954806" y="2968074"/>
              <a:ext cx="648435" cy="9109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8476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44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29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72566">
                        <a:srgbClr val="505050"/>
                      </a:gs>
                      <a:gs pos="43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MS PGothic" charset="0"/>
                  <a:cs typeface="Segoe UI Semibold" panose="020B0702040204020203" pitchFamily="34" charset="0"/>
                </a:rPr>
                <a:t>Scheduled refresh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77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on-</a:t>
            </a:r>
            <a:r>
              <a:rPr lang="en-US" dirty="0" err="1"/>
              <a:t>prem</a:t>
            </a:r>
            <a:r>
              <a:rPr lang="en-US" dirty="0"/>
              <a:t> data sources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1762" y="1213500"/>
            <a:ext cx="11883829" cy="4160549"/>
          </a:xfrm>
        </p:spPr>
        <p:txBody>
          <a:bodyPr/>
          <a:lstStyle/>
          <a:p>
            <a:pPr marL="932379" indent="-466190">
              <a:buFont typeface="Arial" panose="020B0604020202020204" pitchFamily="34" charset="0"/>
              <a:buChar char="•"/>
            </a:pPr>
            <a:r>
              <a:rPr lang="en-US" dirty="0"/>
              <a:t>SQL Server, Teradata, Oracle, DB2, MySQL, PostgreSQL, Sybase, SAP HANA, Access, Custom SQL, Custom ODBC Drivers</a:t>
            </a:r>
          </a:p>
          <a:p>
            <a:pPr marL="932379" indent="-466190">
              <a:buFont typeface="Arial" panose="020B0604020202020204" pitchFamily="34" charset="0"/>
              <a:buChar char="•"/>
            </a:pPr>
            <a:r>
              <a:rPr lang="en-US" dirty="0"/>
              <a:t>SQL Server Analysis Services (tabular and multi-dimensional)</a:t>
            </a:r>
          </a:p>
          <a:p>
            <a:pPr marL="932379" indent="-466190">
              <a:buFont typeface="Arial" panose="020B0604020202020204" pitchFamily="34" charset="0"/>
              <a:buChar char="•"/>
            </a:pPr>
            <a:r>
              <a:rPr lang="en-US" dirty="0"/>
              <a:t>Files/folder, SharePoint on-premises</a:t>
            </a:r>
          </a:p>
          <a:p>
            <a:pPr marL="932379" indent="-466190">
              <a:buFont typeface="Arial" panose="020B0604020202020204" pitchFamily="34" charset="0"/>
              <a:buChar char="•"/>
            </a:pPr>
            <a:r>
              <a:rPr lang="en-US" dirty="0"/>
              <a:t>ODBC driver based connections 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1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refresh in Power BI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847016" y="1287776"/>
          <a:ext cx="10744811" cy="478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480941"/>
      </p:ext>
    </p:extLst>
  </p:cSld>
  <p:clrMapOvr>
    <a:masterClrMapping/>
  </p:clrMapOvr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3D8EA723-330F-4CE4-9E9B-7A3528C3E25F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Adam Wilson; Dimah Zaidalkilani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2016-09-28T04:00:00+00:00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BRK3128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2016</TermName>
          <TermId xmlns="http://schemas.microsoft.com/office/infopath/2007/PartnerControls">18f2cfef-147f-4980-92a7-a1997619bab5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01c77077-aee4-4b5f-bd4e-9cd40a6fff29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ff673fc-3231-4e3a-893b-6d7f7cd32766"/>
    <ds:schemaRef ds:uri="230e9df3-be65-4c73-a93b-d1236ebd677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</Template>
  <TotalTime>1179</TotalTime>
  <Words>3141</Words>
  <Application>Microsoft Office PowerPoint</Application>
  <PresentationFormat>Custom</PresentationFormat>
  <Paragraphs>578</Paragraphs>
  <Slides>53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MS PGothic</vt:lpstr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Segoe UI Semilight</vt:lpstr>
      <vt:lpstr>Wingdings</vt:lpstr>
      <vt:lpstr>Wingdings 3</vt:lpstr>
      <vt:lpstr>5-50002_Ignite_Breakout_Template</vt:lpstr>
      <vt:lpstr>6-30537_Envision 2016 Concurrent Template_Dark</vt:lpstr>
      <vt:lpstr>1_5-50002_Ignite_Breakout_Template</vt:lpstr>
      <vt:lpstr>Office Theme</vt:lpstr>
      <vt:lpstr>Power BI for the Enterprise</vt:lpstr>
      <vt:lpstr>Agenda</vt:lpstr>
      <vt:lpstr>Connecting to Enterprise Data</vt:lpstr>
      <vt:lpstr>Data refresh in Power BI</vt:lpstr>
      <vt:lpstr>Data refresh in Power BI</vt:lpstr>
      <vt:lpstr>Data in the cloud</vt:lpstr>
      <vt:lpstr>Data on-premises</vt:lpstr>
      <vt:lpstr>Supported on-prem data sources </vt:lpstr>
      <vt:lpstr>Data refresh in Power BI</vt:lpstr>
      <vt:lpstr>How do you want to refresh data?</vt:lpstr>
      <vt:lpstr>Data refresh in Power BI</vt:lpstr>
      <vt:lpstr>PowerPoint Presentation</vt:lpstr>
      <vt:lpstr>PowerPoint Presentation</vt:lpstr>
      <vt:lpstr>Personal v/s On-premises data gateway</vt:lpstr>
      <vt:lpstr>Demo: On-premises data gateway</vt:lpstr>
      <vt:lpstr>Architecture: Refresh with Gateways</vt:lpstr>
      <vt:lpstr>Security in Gateway</vt:lpstr>
      <vt:lpstr>Troubleshooting tips and tools</vt:lpstr>
      <vt:lpstr>Disaster recovery and gateway restore</vt:lpstr>
      <vt:lpstr>Disaster recovery and gateway restore</vt:lpstr>
      <vt:lpstr>“Where to install the gateway?”</vt:lpstr>
      <vt:lpstr>Tips and Best practices</vt:lpstr>
      <vt:lpstr>Building and Managing Content</vt:lpstr>
      <vt:lpstr>Building and Managing Content</vt:lpstr>
      <vt:lpstr>Content Distribution Lifecycle</vt:lpstr>
      <vt:lpstr>Content Distribution Lifecycle</vt:lpstr>
      <vt:lpstr>Creating Content</vt:lpstr>
      <vt:lpstr>Dashboards</vt:lpstr>
      <vt:lpstr>Reports</vt:lpstr>
      <vt:lpstr>Content Distribution Lifecycle</vt:lpstr>
      <vt:lpstr>Collaborating with Power BI</vt:lpstr>
      <vt:lpstr>Collaboration Best Practices</vt:lpstr>
      <vt:lpstr>Content Distribution Lifecycle</vt:lpstr>
      <vt:lpstr>Distribution Options</vt:lpstr>
      <vt:lpstr>Sharing</vt:lpstr>
      <vt:lpstr>Content Packs</vt:lpstr>
      <vt:lpstr>Embedding and linking</vt:lpstr>
      <vt:lpstr>Publish to Web</vt:lpstr>
      <vt:lpstr>Static</vt:lpstr>
      <vt:lpstr>Mobile</vt:lpstr>
      <vt:lpstr>Cortana</vt:lpstr>
      <vt:lpstr>Demo: Collaboration</vt:lpstr>
      <vt:lpstr>Security and Compliance</vt:lpstr>
      <vt:lpstr>Data Security</vt:lpstr>
      <vt:lpstr>User Authentication</vt:lpstr>
      <vt:lpstr>Data Authorization</vt:lpstr>
      <vt:lpstr>Policy Controls</vt:lpstr>
      <vt:lpstr>Data Classification</vt:lpstr>
      <vt:lpstr>Demo: Security and Controls</vt:lpstr>
      <vt:lpstr>Learn more Attend the following BI sessions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 for the Enterprise</dc:title>
  <dc:subject>&lt;Speech title here&gt;</dc:subject>
  <dc:creator>Adam Wilson (POWER BI)</dc:creator>
  <cp:keywords>Microsoft 2016</cp:keywords>
  <dc:description>Template: Mitchell Derrey, Silverfox Productions_x000d_
Formatting: _x000d_
Audience Type:</dc:description>
  <cp:lastModifiedBy>MS Events 0093</cp:lastModifiedBy>
  <cp:revision>67</cp:revision>
  <dcterms:created xsi:type="dcterms:W3CDTF">2016-09-25T20:14:20Z</dcterms:created>
  <dcterms:modified xsi:type="dcterms:W3CDTF">2016-09-28T16:07:56Z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