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4" r:id="rId7"/>
    <p:sldMasterId id="2147484377" r:id="rId8"/>
    <p:sldMasterId id="2147484400" r:id="rId9"/>
  </p:sldMasterIdLst>
  <p:notesMasterIdLst>
    <p:notesMasterId r:id="rId31"/>
  </p:notesMasterIdLst>
  <p:handoutMasterIdLst>
    <p:handoutMasterId r:id="rId32"/>
  </p:handoutMasterIdLst>
  <p:sldIdLst>
    <p:sldId id="1393" r:id="rId10"/>
    <p:sldId id="1411" r:id="rId11"/>
    <p:sldId id="1412" r:id="rId12"/>
    <p:sldId id="1413" r:id="rId13"/>
    <p:sldId id="1414" r:id="rId14"/>
    <p:sldId id="1415" r:id="rId15"/>
    <p:sldId id="1416" r:id="rId16"/>
    <p:sldId id="1417" r:id="rId17"/>
    <p:sldId id="1434" r:id="rId18"/>
    <p:sldId id="1418" r:id="rId19"/>
    <p:sldId id="1435" r:id="rId20"/>
    <p:sldId id="1431" r:id="rId21"/>
    <p:sldId id="1437" r:id="rId22"/>
    <p:sldId id="1436" r:id="rId23"/>
    <p:sldId id="1427" r:id="rId24"/>
    <p:sldId id="1428" r:id="rId25"/>
    <p:sldId id="1429" r:id="rId26"/>
    <p:sldId id="1433" r:id="rId27"/>
    <p:sldId id="1438" r:id="rId28"/>
    <p:sldId id="1405" r:id="rId29"/>
    <p:sldId id="1326" r:id="rId3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quired Header Slides" id="{A073DAE3-B461-442F-A3D3-6642BD875E45}">
          <p14:sldIdLst>
            <p14:sldId id="1393"/>
          </p14:sldIdLst>
        </p14:section>
        <p14:section name="Dramatic Intro" id="{D643E0FE-ACAF-41F4-A185-D786E61AC4A6}">
          <p14:sldIdLst>
            <p14:sldId id="1411"/>
            <p14:sldId id="1412"/>
            <p14:sldId id="1413"/>
            <p14:sldId id="1414"/>
            <p14:sldId id="1415"/>
            <p14:sldId id="1416"/>
            <p14:sldId id="1417"/>
          </p14:sldIdLst>
        </p14:section>
        <p14:section name="Main Presentation" id="{5EB8089D-FAFB-4DD5-B2A8-9F9BD303017D}">
          <p14:sldIdLst>
            <p14:sldId id="1434"/>
            <p14:sldId id="1418"/>
            <p14:sldId id="1435"/>
            <p14:sldId id="1431"/>
            <p14:sldId id="1437"/>
            <p14:sldId id="1436"/>
            <p14:sldId id="1427"/>
            <p14:sldId id="1428"/>
            <p14:sldId id="1429"/>
          </p14:sldIdLst>
        </p14:section>
        <p14:section name="Required Footer Slides" id="{74B75B6A-DA7A-44D0-894A-4A25321FFAB0}">
          <p14:sldIdLst>
            <p14:sldId id="1433"/>
            <p14:sldId id="1438"/>
            <p14:sldId id="1405"/>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3B01"/>
    <a:srgbClr val="000000"/>
    <a:srgbClr val="FF8C00"/>
    <a:srgbClr val="0078D7"/>
    <a:srgbClr val="292929"/>
    <a:srgbClr val="FFFFFF"/>
    <a:srgbClr val="BAD80A"/>
    <a:srgbClr val="A80000"/>
    <a:srgbClr val="5C2D91"/>
    <a:srgbClr val="107C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4" autoAdjust="0"/>
    <p:restoredTop sz="90110" autoAdjust="0"/>
  </p:normalViewPr>
  <p:slideViewPr>
    <p:cSldViewPr>
      <p:cViewPr varScale="1">
        <p:scale>
          <a:sx n="104" d="100"/>
          <a:sy n="104" d="100"/>
        </p:scale>
        <p:origin x="534" y="1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83" d="100"/>
          <a:sy n="83" d="100"/>
        </p:scale>
        <p:origin x="232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Ignite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9/29/2016 9:56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Ignite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9/29/2016 9:56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9/29/2016 9:56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6661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CFA94A-519F-445C-B30C-9E76FA6A2031}"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9:56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84905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3329DEA-6433-4493-B9C4-3E0AC755FE5D}"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980262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3329DEA-6433-4493-B9C4-3E0AC755FE5D}"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408917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9:56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75219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9:56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55088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9:56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0653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9/29/2016 9:56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459421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9:57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64968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9/29/2016 9:56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835967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9/29/2016 9:56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21</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02EFD43-858C-461D-AD89-876BFC8EF136}"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242459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02EFD43-858C-461D-AD89-876BFC8EF136}"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515427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02EFD43-858C-461D-AD89-876BFC8EF136}"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485829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02EFD43-858C-461D-AD89-876BFC8EF136}"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08126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02EFD43-858C-461D-AD89-876BFC8EF136}"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930469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02EFD43-858C-461D-AD89-876BFC8EF136}"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613606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9:56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63180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3329DEA-6433-4493-B9C4-3E0AC755FE5D}"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603629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20885871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016638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646831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881708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2804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73091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2007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865818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144441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Click to 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26889638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0935146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4821415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327889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1101130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5739840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1886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1739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0904922"/>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5572912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600650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10" name="Picture 9"/>
          <p:cNvPicPr>
            <a:picLocks noChangeAspect="1"/>
          </p:cNvPicPr>
          <p:nvPr userDrawn="1"/>
        </p:nvPicPr>
        <p:blipFill>
          <a:blip r:embed="rId3"/>
          <a:stretch>
            <a:fillRect/>
          </a:stretch>
        </p:blipFill>
        <p:spPr>
          <a:xfrm>
            <a:off x="-246501" y="1965643"/>
            <a:ext cx="7899548"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31201984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a:t>Click to edit Master title style</a:t>
            </a:r>
          </a:p>
        </p:txBody>
      </p:sp>
      <p:sp>
        <p:nvSpPr>
          <p:cNvPr id="3" name="Subtitle 2"/>
          <p:cNvSpPr>
            <a:spLocks noGrp="1"/>
          </p:cNvSpPr>
          <p:nvPr>
            <p:ph type="subTitle" idx="1"/>
          </p:nvPr>
        </p:nvSpPr>
        <p:spPr>
          <a:xfrm>
            <a:off x="1554560" y="3673745"/>
            <a:ext cx="9327356" cy="1688724"/>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p>
        </p:txBody>
      </p:sp>
      <p:sp>
        <p:nvSpPr>
          <p:cNvPr id="4" name="Date Placeholder 3"/>
          <p:cNvSpPr>
            <a:spLocks noGrp="1"/>
          </p:cNvSpPr>
          <p:nvPr>
            <p:ph type="dt" sz="half" idx="10"/>
          </p:nvPr>
        </p:nvSpPr>
        <p:spPr/>
        <p:txBody>
          <a:bodyPr/>
          <a:lstStyle/>
          <a:p>
            <a:fld id="{354FFDEB-2584-4D68-B706-48BEB992A164}" type="datetimeFigureOut">
              <a:rPr lang="en-US" smtClean="0">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E560A-F9A6-4BDB-B66B-28E88C3BEE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25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4FFDEB-2584-4D68-B706-48BEB992A164}" type="datetimeFigureOut">
              <a:rPr lang="en-US" smtClean="0">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E560A-F9A6-4BDB-B66B-28E88C3BEE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536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5"/>
            <a:ext cx="10726460" cy="2909528"/>
          </a:xfrm>
        </p:spPr>
        <p:txBody>
          <a:bodyPr anchor="b"/>
          <a:lstStyle>
            <a:lvl1pPr>
              <a:defRPr sz="6119"/>
            </a:lvl1pPr>
          </a:lstStyle>
          <a:p>
            <a:r>
              <a:rPr lang="en-US"/>
              <a:t>Click to edit Master title style</a:t>
            </a:r>
          </a:p>
        </p:txBody>
      </p:sp>
      <p:sp>
        <p:nvSpPr>
          <p:cNvPr id="3" name="Text Placeholder 2"/>
          <p:cNvSpPr>
            <a:spLocks noGrp="1"/>
          </p:cNvSpPr>
          <p:nvPr>
            <p:ph type="body" idx="1"/>
          </p:nvPr>
        </p:nvSpPr>
        <p:spPr>
          <a:xfrm>
            <a:off x="848530" y="4680828"/>
            <a:ext cx="10726460" cy="1530052"/>
          </a:xfrm>
        </p:spPr>
        <p:txBody>
          <a:bodyPr/>
          <a:lstStyle>
            <a:lvl1pPr marL="0" indent="0">
              <a:buNone/>
              <a:defRPr sz="2448">
                <a:solidFill>
                  <a:schemeClr val="tx1">
                    <a:tint val="75000"/>
                  </a:schemeClr>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4FFDEB-2584-4D68-B706-48BEB992A164}" type="datetimeFigureOut">
              <a:rPr lang="en-US" smtClean="0">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E560A-F9A6-4BDB-B66B-28E88C3BEE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5737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5008" y="1861968"/>
            <a:ext cx="5285502" cy="443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5965" y="1861968"/>
            <a:ext cx="5285502" cy="443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4FFDEB-2584-4D68-B706-48BEB992A164}" type="datetimeFigureOut">
              <a:rPr lang="en-US" smtClean="0">
                <a:solidFill>
                  <a:prstClr val="black">
                    <a:tint val="75000"/>
                  </a:prstClr>
                </a:solidFill>
              </a:rPr>
              <a:pPr/>
              <a:t>9/29/2016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EE560A-F9A6-4BDB-B66B-28E88C3BEE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9365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627" y="372394"/>
            <a:ext cx="10726460" cy="1351952"/>
          </a:xfrm>
        </p:spPr>
        <p:txBody>
          <a:bodyPr/>
          <a:lstStyle/>
          <a:p>
            <a:r>
              <a:rPr lang="en-US"/>
              <a:t>Click to edit Master title style</a:t>
            </a:r>
          </a:p>
        </p:txBody>
      </p:sp>
      <p:sp>
        <p:nvSpPr>
          <p:cNvPr id="3" name="Text Placeholder 2"/>
          <p:cNvSpPr>
            <a:spLocks noGrp="1"/>
          </p:cNvSpPr>
          <p:nvPr>
            <p:ph type="body" idx="1"/>
          </p:nvPr>
        </p:nvSpPr>
        <p:spPr>
          <a:xfrm>
            <a:off x="856628" y="1714631"/>
            <a:ext cx="5261211"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a:t>Click to edit Master text styles</a:t>
            </a:r>
          </a:p>
        </p:txBody>
      </p:sp>
      <p:sp>
        <p:nvSpPr>
          <p:cNvPr id="4" name="Content Placeholder 3"/>
          <p:cNvSpPr>
            <a:spLocks noGrp="1"/>
          </p:cNvSpPr>
          <p:nvPr>
            <p:ph sz="half" idx="2"/>
          </p:nvPr>
        </p:nvSpPr>
        <p:spPr>
          <a:xfrm>
            <a:off x="856628" y="2554944"/>
            <a:ext cx="5261211" cy="3757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5965" y="1714631"/>
            <a:ext cx="5287122"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a:t>Click to edit Master text styles</a:t>
            </a:r>
          </a:p>
        </p:txBody>
      </p:sp>
      <p:sp>
        <p:nvSpPr>
          <p:cNvPr id="6" name="Content Placeholder 5"/>
          <p:cNvSpPr>
            <a:spLocks noGrp="1"/>
          </p:cNvSpPr>
          <p:nvPr>
            <p:ph sz="quarter" idx="4"/>
          </p:nvPr>
        </p:nvSpPr>
        <p:spPr>
          <a:xfrm>
            <a:off x="6295965" y="2554944"/>
            <a:ext cx="5287122" cy="3757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4FFDEB-2584-4D68-B706-48BEB992A164}" type="datetimeFigureOut">
              <a:rPr lang="en-US" smtClean="0">
                <a:solidFill>
                  <a:prstClr val="black">
                    <a:tint val="75000"/>
                  </a:prstClr>
                </a:solidFill>
              </a:rPr>
              <a:pPr/>
              <a:t>9/29/2016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EE560A-F9A6-4BDB-B66B-28E88C3BEE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0735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4FFDEB-2584-4D68-B706-48BEB992A164}" type="datetimeFigureOut">
              <a:rPr lang="en-US" smtClean="0">
                <a:solidFill>
                  <a:prstClr val="black">
                    <a:tint val="75000"/>
                  </a:prstClr>
                </a:solidFill>
              </a:rPr>
              <a:pPr/>
              <a:t>9/29/2016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EE560A-F9A6-4BDB-B66B-28E88C3BEE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0420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FFDEB-2584-4D68-B706-48BEB992A164}" type="datetimeFigureOut">
              <a:rPr lang="en-US" smtClean="0">
                <a:solidFill>
                  <a:prstClr val="black">
                    <a:tint val="75000"/>
                  </a:prstClr>
                </a:solidFill>
              </a:rPr>
              <a:pPr/>
              <a:t>9/29/2016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EE560A-F9A6-4BDB-B66B-28E88C3BEE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80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a:t>Click to edit Master title style</a:t>
            </a:r>
          </a:p>
        </p:txBody>
      </p:sp>
      <p:sp>
        <p:nvSpPr>
          <p:cNvPr id="3" name="Content Placeholder 2"/>
          <p:cNvSpPr>
            <a:spLocks noGrp="1"/>
          </p:cNvSpPr>
          <p:nvPr>
            <p:ph idx="1"/>
          </p:nvPr>
        </p:nvSpPr>
        <p:spPr>
          <a:xfrm>
            <a:off x="5287122" y="1007083"/>
            <a:ext cx="6295965" cy="4970646"/>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a:t>Click to edit Master text styles</a:t>
            </a:r>
          </a:p>
        </p:txBody>
      </p:sp>
      <p:sp>
        <p:nvSpPr>
          <p:cNvPr id="5" name="Date Placeholder 4"/>
          <p:cNvSpPr>
            <a:spLocks noGrp="1"/>
          </p:cNvSpPr>
          <p:nvPr>
            <p:ph type="dt" sz="half" idx="10"/>
          </p:nvPr>
        </p:nvSpPr>
        <p:spPr/>
        <p:txBody>
          <a:bodyPr/>
          <a:lstStyle/>
          <a:p>
            <a:fld id="{354FFDEB-2584-4D68-B706-48BEB992A164}" type="datetimeFigureOut">
              <a:rPr lang="en-US" smtClean="0">
                <a:solidFill>
                  <a:prstClr val="black">
                    <a:tint val="75000"/>
                  </a:prstClr>
                </a:solidFill>
              </a:rPr>
              <a:pPr/>
              <a:t>9/29/2016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EE560A-F9A6-4BDB-B66B-28E88C3BEE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5859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a:t>Click to edit Master title style</a:t>
            </a:r>
          </a:p>
        </p:txBody>
      </p:sp>
      <p:sp>
        <p:nvSpPr>
          <p:cNvPr id="3" name="Picture Placeholder 2"/>
          <p:cNvSpPr>
            <a:spLocks noGrp="1"/>
          </p:cNvSpPr>
          <p:nvPr>
            <p:ph type="pic" idx="1"/>
          </p:nvPr>
        </p:nvSpPr>
        <p:spPr>
          <a:xfrm>
            <a:off x="5287122" y="1007083"/>
            <a:ext cx="6295965" cy="4970646"/>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endParaRPr lang="en-US"/>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a:t>Click to edit Master text styles</a:t>
            </a:r>
          </a:p>
        </p:txBody>
      </p:sp>
      <p:sp>
        <p:nvSpPr>
          <p:cNvPr id="5" name="Date Placeholder 4"/>
          <p:cNvSpPr>
            <a:spLocks noGrp="1"/>
          </p:cNvSpPr>
          <p:nvPr>
            <p:ph type="dt" sz="half" idx="10"/>
          </p:nvPr>
        </p:nvSpPr>
        <p:spPr/>
        <p:txBody>
          <a:bodyPr/>
          <a:lstStyle/>
          <a:p>
            <a:fld id="{354FFDEB-2584-4D68-B706-48BEB992A164}" type="datetimeFigureOut">
              <a:rPr lang="en-US" smtClean="0">
                <a:solidFill>
                  <a:prstClr val="black">
                    <a:tint val="75000"/>
                  </a:prstClr>
                </a:solidFill>
              </a:rPr>
              <a:pPr/>
              <a:t>9/29/2016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EE560A-F9A6-4BDB-B66B-28E88C3BEE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3305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4FFDEB-2584-4D68-B706-48BEB992A164}" type="datetimeFigureOut">
              <a:rPr lang="en-US" smtClean="0">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E560A-F9A6-4BDB-B66B-28E88C3BEE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9449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2" y="372394"/>
            <a:ext cx="2681615" cy="59275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5008" y="372394"/>
            <a:ext cx="7889389" cy="5927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4FFDEB-2584-4D68-B706-48BEB992A164}" type="datetimeFigureOut">
              <a:rPr lang="en-US" smtClean="0">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E560A-F9A6-4BDB-B66B-28E88C3BEE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546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amp; Content Bulleted Text Ligh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887518" cy="914365"/>
          </a:xfrm>
        </p:spPr>
        <p:txBody>
          <a:bodyPr/>
          <a:lstStyle>
            <a:lvl1pPr>
              <a:defRPr sz="5799">
                <a:gradFill>
                  <a:gsLst>
                    <a:gs pos="6195">
                      <a:schemeClr val="tx1"/>
                    </a:gs>
                    <a:gs pos="26000">
                      <a:schemeClr val="tx1"/>
                    </a:gs>
                  </a:gsLst>
                  <a:lin ang="5400000" scaled="0"/>
                </a:gradFill>
              </a:defRPr>
            </a:lvl1pPr>
          </a:lstStyle>
          <a:p>
            <a:r>
              <a:rPr lang="en-US"/>
              <a:t>Click to edit Master title style</a:t>
            </a:r>
            <a:endParaRPr lang="en-US" dirty="0"/>
          </a:p>
        </p:txBody>
      </p:sp>
      <p:sp>
        <p:nvSpPr>
          <p:cNvPr id="4" name="Content Placeholder 3"/>
          <p:cNvSpPr>
            <a:spLocks noGrp="1"/>
          </p:cNvSpPr>
          <p:nvPr>
            <p:ph sz="quarter" idx="10"/>
          </p:nvPr>
        </p:nvSpPr>
        <p:spPr>
          <a:xfrm>
            <a:off x="274638" y="1697063"/>
            <a:ext cx="10972800" cy="5000601"/>
          </a:xfrm>
        </p:spPr>
        <p:txBody>
          <a:bodyPr/>
          <a:lstStyle>
            <a:lvl1pPr>
              <a:defRPr sz="2600">
                <a:gradFill>
                  <a:gsLst>
                    <a:gs pos="1250">
                      <a:schemeClr val="tx1"/>
                    </a:gs>
                    <a:gs pos="100000">
                      <a:schemeClr val="tx1"/>
                    </a:gs>
                  </a:gsLst>
                  <a:lin ang="5400000" scaled="0"/>
                </a:gradFill>
                <a:latin typeface="+mn-lt"/>
              </a:defRPr>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9095736" y="6540711"/>
            <a:ext cx="3237721" cy="318286"/>
          </a:xfrm>
          <a:prstGeom prst="rect">
            <a:avLst/>
          </a:prstGeom>
        </p:spPr>
        <p:txBody>
          <a:bodyPr wrap="none">
            <a:spAutoFit/>
          </a:bodyPr>
          <a:lstStyle/>
          <a:p>
            <a:r>
              <a:rPr lang="en-US" sz="1428" dirty="0">
                <a:solidFill>
                  <a:prstClr val="white">
                    <a:lumMod val="75000"/>
                  </a:prstClr>
                </a:solidFill>
              </a:rPr>
              <a:t>MICROSOFT CONFIDENTIAL – NDA ONLY</a:t>
            </a:r>
          </a:p>
        </p:txBody>
      </p:sp>
    </p:spTree>
    <p:extLst>
      <p:ext uri="{BB962C8B-B14F-4D97-AF65-F5344CB8AC3E}">
        <p14:creationId xmlns:p14="http://schemas.microsoft.com/office/powerpoint/2010/main" val="409899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3475117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69073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591263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348479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374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4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5278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770504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71991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270041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18640940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8492428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867481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8174332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87549127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87341928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93447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3080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115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576642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283452468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538544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36860925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3118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7779174"/>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theme" Target="../theme/theme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4.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theme" Target="../theme/theme5.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theme" Target="../theme/theme6.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38" r:id="rId1"/>
    <p:sldLayoutId id="2147484300" r:id="rId2"/>
    <p:sldLayoutId id="2147484295" r:id="rId3"/>
    <p:sldLayoutId id="2147484240" r:id="rId4"/>
    <p:sldLayoutId id="2147484296" r:id="rId5"/>
    <p:sldLayoutId id="2147484241" r:id="rId6"/>
    <p:sldLayoutId id="2147484297" r:id="rId7"/>
    <p:sldLayoutId id="2147484244" r:id="rId8"/>
    <p:sldLayoutId id="2147484298" r:id="rId9"/>
    <p:sldLayoutId id="2147484245" r:id="rId10"/>
    <p:sldLayoutId id="2147484247" r:id="rId11"/>
    <p:sldLayoutId id="2147484331" r:id="rId12"/>
    <p:sldLayoutId id="2147484249" r:id="rId13"/>
    <p:sldLayoutId id="2147484301" r:id="rId14"/>
    <p:sldLayoutId id="2147484251" r:id="rId15"/>
    <p:sldLayoutId id="2147484252" r:id="rId16"/>
    <p:sldLayoutId id="2147484254"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24" r:id="rId14"/>
    <p:sldLayoutId id="2147484325" r:id="rId15"/>
    <p:sldLayoutId id="2147484326" r:id="rId16"/>
    <p:sldLayoutId id="2147484327" r:id="rId17"/>
    <p:sldLayoutId id="2147484328" r:id="rId1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 id="2147484353" r:id="rId12"/>
    <p:sldLayoutId id="2147484354" r:id="rId13"/>
    <p:sldLayoutId id="2147484355" r:id="rId14"/>
    <p:sldLayoutId id="2147484356" r:id="rId15"/>
    <p:sldLayoutId id="2147484357" r:id="rId16"/>
    <p:sldLayoutId id="2147484358" r:id="rId17"/>
    <p:sldLayoutId id="2147484359" r:id="rId18"/>
    <p:sldLayoutId id="2147484360" r:id="rId19"/>
    <p:sldLayoutId id="2147484361" r:id="rId20"/>
    <p:sldLayoutId id="2147484362" r:id="rId21"/>
    <p:sldLayoutId id="21474843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372394"/>
            <a:ext cx="10726460" cy="135195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55008" y="1861968"/>
            <a:ext cx="10726460" cy="4437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5008" y="6482889"/>
            <a:ext cx="2798207" cy="372394"/>
          </a:xfrm>
          <a:prstGeom prst="rect">
            <a:avLst/>
          </a:prstGeom>
        </p:spPr>
        <p:txBody>
          <a:bodyPr vert="horz" lIns="91440" tIns="45720" rIns="91440" bIns="45720" rtlCol="0" anchor="ctr"/>
          <a:lstStyle>
            <a:lvl1pPr algn="l">
              <a:defRPr sz="1224">
                <a:solidFill>
                  <a:schemeClr val="tx1">
                    <a:tint val="75000"/>
                  </a:schemeClr>
                </a:solidFill>
              </a:defRPr>
            </a:lvl1pPr>
          </a:lstStyle>
          <a:p>
            <a:pPr defTabSz="932597"/>
            <a:fld id="{354FFDEB-2584-4D68-B706-48BEB992A164}" type="datetimeFigureOut">
              <a:rPr lang="en-US" smtClean="0">
                <a:solidFill>
                  <a:prstClr val="black">
                    <a:tint val="75000"/>
                  </a:prstClr>
                </a:solidFill>
              </a:rPr>
              <a:pPr defTabSz="932597"/>
              <a:t>9/29/2016</a:t>
            </a:fld>
            <a:endParaRPr lang="en-US">
              <a:solidFill>
                <a:prstClr val="black">
                  <a:tint val="75000"/>
                </a:prstClr>
              </a:solidFill>
            </a:endParaRPr>
          </a:p>
        </p:txBody>
      </p:sp>
      <p:sp>
        <p:nvSpPr>
          <p:cNvPr id="5" name="Footer Placeholder 4"/>
          <p:cNvSpPr>
            <a:spLocks noGrp="1"/>
          </p:cNvSpPr>
          <p:nvPr>
            <p:ph type="ftr" sz="quarter" idx="3"/>
          </p:nvPr>
        </p:nvSpPr>
        <p:spPr>
          <a:xfrm>
            <a:off x="4119583" y="6482889"/>
            <a:ext cx="4197310"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pPr defTabSz="932597"/>
            <a:endParaRPr lang="en-US">
              <a:solidFill>
                <a:prstClr val="black">
                  <a:tint val="75000"/>
                </a:prstClr>
              </a:solidFill>
            </a:endParaRPr>
          </a:p>
        </p:txBody>
      </p:sp>
      <p:sp>
        <p:nvSpPr>
          <p:cNvPr id="6" name="Slide Number Placeholder 5"/>
          <p:cNvSpPr>
            <a:spLocks noGrp="1"/>
          </p:cNvSpPr>
          <p:nvPr>
            <p:ph type="sldNum" sz="quarter" idx="4"/>
          </p:nvPr>
        </p:nvSpPr>
        <p:spPr>
          <a:xfrm>
            <a:off x="8783260" y="6482889"/>
            <a:ext cx="2798207" cy="372394"/>
          </a:xfrm>
          <a:prstGeom prst="rect">
            <a:avLst/>
          </a:prstGeom>
        </p:spPr>
        <p:txBody>
          <a:bodyPr vert="horz" lIns="91440" tIns="45720" rIns="91440" bIns="45720" rtlCol="0" anchor="ctr"/>
          <a:lstStyle>
            <a:lvl1pPr algn="r">
              <a:defRPr sz="1224">
                <a:solidFill>
                  <a:schemeClr val="tx1">
                    <a:tint val="75000"/>
                  </a:schemeClr>
                </a:solidFill>
              </a:defRPr>
            </a:lvl1pPr>
          </a:lstStyle>
          <a:p>
            <a:pPr defTabSz="932597"/>
            <a:fld id="{5DEE560A-F9A6-4BDB-B66B-28E88C3BEE76}" type="slidenum">
              <a:rPr lang="en-US" smtClean="0">
                <a:solidFill>
                  <a:prstClr val="black">
                    <a:tint val="75000"/>
                  </a:prstClr>
                </a:solidFill>
              </a:rPr>
              <a:pPr defTabSz="932597"/>
              <a:t>‹#›</a:t>
            </a:fld>
            <a:endParaRPr lang="en-US">
              <a:solidFill>
                <a:prstClr val="black">
                  <a:tint val="75000"/>
                </a:prstClr>
              </a:solidFill>
            </a:endParaRPr>
          </a:p>
        </p:txBody>
      </p:sp>
    </p:spTree>
    <p:extLst>
      <p:ext uri="{BB962C8B-B14F-4D97-AF65-F5344CB8AC3E}">
        <p14:creationId xmlns:p14="http://schemas.microsoft.com/office/powerpoint/2010/main" val="1563598451"/>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Lst>
  <p:txStyles>
    <p:titleStyle>
      <a:lvl1pPr algn="l" defTabSz="932597"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105129590"/>
      </p:ext>
    </p:extLst>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 id="2147484389" r:id="rId12"/>
    <p:sldLayoutId id="2147484390" r:id="rId13"/>
    <p:sldLayoutId id="2147484391" r:id="rId14"/>
    <p:sldLayoutId id="2147484392" r:id="rId15"/>
    <p:sldLayoutId id="2147484393" r:id="rId16"/>
    <p:sldLayoutId id="2147484394" r:id="rId17"/>
    <p:sldLayoutId id="2147484395" r:id="rId18"/>
    <p:sldLayoutId id="2147484396" r:id="rId19"/>
    <p:sldLayoutId id="2147484397" r:id="rId20"/>
    <p:sldLayoutId id="2147484398" r:id="rId21"/>
    <p:sldLayoutId id="2147484399"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455588589"/>
      </p:ext>
    </p:extLst>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 id="2147484412" r:id="rId12"/>
    <p:sldLayoutId id="2147484413" r:id="rId13"/>
    <p:sldLayoutId id="2147484414" r:id="rId14"/>
    <p:sldLayoutId id="2147484415" r:id="rId15"/>
    <p:sldLayoutId id="2147484416" r:id="rId16"/>
    <p:sldLayoutId id="2147484417" r:id="rId17"/>
    <p:sldLayoutId id="2147484418" r:id="rId18"/>
    <p:sldLayoutId id="2147484419" r:id="rId19"/>
    <p:sldLayoutId id="2147484420" r:id="rId20"/>
    <p:sldLayoutId id="2147484421" r:id="rId21"/>
    <p:sldLayoutId id="2147484422"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1.xml"/><Relationship Id="rId7" Type="http://schemas.openxmlformats.org/officeDocument/2006/relationships/image" Target="../media/image11.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2.jpe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azure.microsoft.com/en-us/services/data-catalog/" TargetMode="External"/><Relationship Id="rId3" Type="http://schemas.openxmlformats.org/officeDocument/2006/relationships/hyperlink" Target="https://gallery.cortanaintelligence.com/Solution/Predictive-Maintenance-for-Aerospace-4" TargetMode="External"/><Relationship Id="rId7" Type="http://schemas.openxmlformats.org/officeDocument/2006/relationships/hyperlink" Target="https://azure.microsoft.com/en-us/services/data-factory/"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s://azure.microsoft.com/en-us/services/stream-analytics/" TargetMode="External"/><Relationship Id="rId5" Type="http://schemas.openxmlformats.org/officeDocument/2006/relationships/hyperlink" Target="https://azure.microsoft.com/en-us/services/iot-hub/" TargetMode="External"/><Relationship Id="rId4" Type="http://schemas.openxmlformats.org/officeDocument/2006/relationships/hyperlink" Target="https://azure.microsoft.com/en-us/services/event-hub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microsoft.com/itprocareercenter" TargetMode="External"/><Relationship Id="rId2" Type="http://schemas.openxmlformats.org/officeDocument/2006/relationships/notesSlide" Target="../notesSlides/notesSlide17.xml"/><Relationship Id="rId1" Type="http://schemas.openxmlformats.org/officeDocument/2006/relationships/slideLayout" Target="../slideLayouts/slideLayout107.xml"/><Relationship Id="rId6" Type="http://schemas.openxmlformats.org/officeDocument/2006/relationships/hyperlink" Target="https://techcommunity.microsoft.com/" TargetMode="External"/><Relationship Id="rId5" Type="http://schemas.openxmlformats.org/officeDocument/2006/relationships/hyperlink" Target="http://www.microsoft.com/mechanics" TargetMode="External"/><Relationship Id="rId4" Type="http://schemas.openxmlformats.org/officeDocument/2006/relationships/hyperlink" Target="http://www.microsoft.com/itprocloudessential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hyperlink" Target="https://aka.ms/ignite.mobileapp"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1679645"/>
            <a:ext cx="10134535" cy="1828786"/>
          </a:xfrm>
        </p:spPr>
        <p:txBody>
          <a:bodyPr/>
          <a:lstStyle/>
          <a:p>
            <a:r>
              <a:rPr lang="en-US" dirty="0"/>
              <a:t>Examine information management in Cortana Intelligence</a:t>
            </a:r>
          </a:p>
        </p:txBody>
      </p:sp>
      <p:sp>
        <p:nvSpPr>
          <p:cNvPr id="5" name="Text Placeholder 4"/>
          <p:cNvSpPr>
            <a:spLocks noGrp="1"/>
          </p:cNvSpPr>
          <p:nvPr>
            <p:ph type="body" sz="quarter" idx="12"/>
          </p:nvPr>
        </p:nvSpPr>
        <p:spPr/>
        <p:txBody>
          <a:bodyPr/>
          <a:lstStyle/>
          <a:p>
            <a:r>
              <a:rPr lang="en-US" dirty="0"/>
              <a:t>Matthew Roche</a:t>
            </a:r>
          </a:p>
          <a:p>
            <a:r>
              <a:rPr lang="en-US" dirty="0"/>
              <a:t>Senior Program Manager</a:t>
            </a:r>
          </a:p>
        </p:txBody>
      </p:sp>
      <p:sp>
        <p:nvSpPr>
          <p:cNvPr id="2" name="TextBox 1"/>
          <p:cNvSpPr txBox="1"/>
          <p:nvPr/>
        </p:nvSpPr>
        <p:spPr>
          <a:xfrm>
            <a:off x="10333038" y="296863"/>
            <a:ext cx="1828800" cy="572464"/>
          </a:xfrm>
          <a:prstGeom prst="rect">
            <a:avLst/>
          </a:prstGeom>
          <a:noFill/>
        </p:spPr>
        <p:txBody>
          <a:bodyPr wrap="square" lIns="182880" tIns="146304" rIns="182880" bIns="146304" rtlCol="0">
            <a:spAutoFit/>
          </a:bodyPr>
          <a:lstStyle/>
          <a:p>
            <a:pPr algn="r">
              <a:lnSpc>
                <a:spcPct val="90000"/>
              </a:lnSpc>
              <a:spcAft>
                <a:spcPts val="600"/>
              </a:spcAft>
            </a:pPr>
            <a:r>
              <a:rPr lang="en-US" sz="2000" dirty="0">
                <a:gradFill>
                  <a:gsLst>
                    <a:gs pos="2917">
                      <a:schemeClr val="tx1"/>
                    </a:gs>
                    <a:gs pos="30000">
                      <a:schemeClr val="tx1"/>
                    </a:gs>
                  </a:gsLst>
                  <a:lin ang="5400000" scaled="0"/>
                </a:gradFill>
              </a:rPr>
              <a:t>BRK3127</a:t>
            </a:r>
          </a:p>
        </p:txBody>
      </p:sp>
    </p:spTree>
    <p:extLst>
      <p:ext uri="{BB962C8B-B14F-4D97-AF65-F5344CB8AC3E}">
        <p14:creationId xmlns:p14="http://schemas.microsoft.com/office/powerpoint/2010/main" val="276075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03"/>
          <p:cNvSpPr/>
          <p:nvPr/>
        </p:nvSpPr>
        <p:spPr bwMode="auto">
          <a:xfrm>
            <a:off x="304062" y="1661949"/>
            <a:ext cx="11885514" cy="5038944"/>
          </a:xfrm>
          <a:prstGeom prst="rect">
            <a:avLst/>
          </a:prstGeom>
          <a:solidFill>
            <a:srgbClr val="0078D7"/>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t" anchorCtr="0" compatLnSpc="1">
            <a:prstTxWarp prst="textNoShape">
              <a:avLst/>
            </a:prstTxWarp>
          </a:bodyPr>
          <a:lstStyle/>
          <a:p>
            <a:pPr defTabSz="932293" fontAlgn="base">
              <a:spcBef>
                <a:spcPct val="0"/>
              </a:spcBef>
              <a:spcAft>
                <a:spcPct val="0"/>
              </a:spcAft>
            </a:pPr>
            <a:endParaRPr lang="en-US" sz="1199" b="1" kern="0" dirty="0">
              <a:gradFill>
                <a:gsLst>
                  <a:gs pos="77876">
                    <a:schemeClr val="tx1"/>
                  </a:gs>
                  <a:gs pos="38000">
                    <a:schemeClr val="tx1"/>
                  </a:gs>
                </a:gsLst>
                <a:lin ang="5400000" scaled="0"/>
              </a:gradFill>
            </a:endParaRPr>
          </a:p>
        </p:txBody>
      </p:sp>
      <p:grpSp>
        <p:nvGrpSpPr>
          <p:cNvPr id="120" name="Group 119"/>
          <p:cNvGrpSpPr/>
          <p:nvPr/>
        </p:nvGrpSpPr>
        <p:grpSpPr>
          <a:xfrm>
            <a:off x="2243365" y="5894047"/>
            <a:ext cx="9782693" cy="193648"/>
            <a:chOff x="2397125" y="5046663"/>
            <a:chExt cx="7675789" cy="193675"/>
          </a:xfrm>
        </p:grpSpPr>
        <p:cxnSp>
          <p:nvCxnSpPr>
            <p:cNvPr id="123" name="Straight Connector 122"/>
            <p:cNvCxnSpPr/>
            <p:nvPr/>
          </p:nvCxnSpPr>
          <p:spPr>
            <a:xfrm>
              <a:off x="2397125" y="5143500"/>
              <a:ext cx="7675789" cy="0"/>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97125" y="5046663"/>
              <a:ext cx="0" cy="193675"/>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0072914" y="5046663"/>
              <a:ext cx="0" cy="193675"/>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22" name="Rectangle 121"/>
          <p:cNvSpPr/>
          <p:nvPr/>
        </p:nvSpPr>
        <p:spPr bwMode="auto">
          <a:xfrm>
            <a:off x="275482" y="1211589"/>
            <a:ext cx="1948332" cy="39976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ctr" anchorCtr="0" compatLnSpc="1">
            <a:prstTxWarp prst="textNoShape">
              <a:avLst/>
            </a:prstTxWarp>
          </a:bodyPr>
          <a:lstStyle/>
          <a:p>
            <a:pPr defTabSz="932293" fontAlgn="base">
              <a:spcBef>
                <a:spcPct val="0"/>
              </a:spcBef>
              <a:spcAft>
                <a:spcPct val="0"/>
              </a:spcAft>
            </a:pPr>
            <a:r>
              <a:rPr lang="en-US" sz="1199" b="1" kern="0" spc="50" dirty="0">
                <a:solidFill>
                  <a:schemeClr val="tx1"/>
                </a:solidFill>
              </a:rPr>
              <a:t>DATA SOURCES</a:t>
            </a:r>
          </a:p>
        </p:txBody>
      </p:sp>
      <p:sp>
        <p:nvSpPr>
          <p:cNvPr id="127" name="Rectangle 126"/>
          <p:cNvSpPr/>
          <p:nvPr/>
        </p:nvSpPr>
        <p:spPr bwMode="auto">
          <a:xfrm>
            <a:off x="2262918" y="1211589"/>
            <a:ext cx="1948332" cy="39976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ctr" anchorCtr="0" compatLnSpc="1">
            <a:prstTxWarp prst="textNoShape">
              <a:avLst/>
            </a:prstTxWarp>
          </a:bodyPr>
          <a:lstStyle/>
          <a:p>
            <a:pPr defTabSz="932293" fontAlgn="base">
              <a:spcBef>
                <a:spcPct val="0"/>
              </a:spcBef>
              <a:spcAft>
                <a:spcPct val="0"/>
              </a:spcAft>
            </a:pPr>
            <a:r>
              <a:rPr lang="en-US" sz="1199" b="1" kern="0" spc="50" dirty="0">
                <a:solidFill>
                  <a:schemeClr val="tx1"/>
                </a:solidFill>
              </a:rPr>
              <a:t>INGEST</a:t>
            </a:r>
          </a:p>
        </p:txBody>
      </p:sp>
      <p:sp>
        <p:nvSpPr>
          <p:cNvPr id="140" name="Rectangle 139"/>
          <p:cNvSpPr/>
          <p:nvPr/>
        </p:nvSpPr>
        <p:spPr bwMode="auto">
          <a:xfrm>
            <a:off x="4250355" y="1211589"/>
            <a:ext cx="1948332" cy="39976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ctr" anchorCtr="0" compatLnSpc="1">
            <a:prstTxWarp prst="textNoShape">
              <a:avLst/>
            </a:prstTxWarp>
          </a:bodyPr>
          <a:lstStyle/>
          <a:p>
            <a:pPr defTabSz="932293" fontAlgn="base">
              <a:spcBef>
                <a:spcPct val="0"/>
              </a:spcBef>
              <a:spcAft>
                <a:spcPct val="0"/>
              </a:spcAft>
            </a:pPr>
            <a:r>
              <a:rPr lang="en-US" sz="1199" b="1" kern="0" spc="50" dirty="0">
                <a:solidFill>
                  <a:schemeClr val="tx1"/>
                </a:solidFill>
              </a:rPr>
              <a:t>PREPARE</a:t>
            </a:r>
          </a:p>
        </p:txBody>
      </p:sp>
      <p:sp>
        <p:nvSpPr>
          <p:cNvPr id="142" name="Rectangle 141"/>
          <p:cNvSpPr/>
          <p:nvPr/>
        </p:nvSpPr>
        <p:spPr bwMode="auto">
          <a:xfrm>
            <a:off x="6237790" y="1211589"/>
            <a:ext cx="1948332" cy="39976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ctr" anchorCtr="0" compatLnSpc="1">
            <a:prstTxWarp prst="textNoShape">
              <a:avLst/>
            </a:prstTxWarp>
          </a:bodyPr>
          <a:lstStyle/>
          <a:p>
            <a:pPr defTabSz="932293" fontAlgn="base">
              <a:spcBef>
                <a:spcPct val="0"/>
              </a:spcBef>
              <a:spcAft>
                <a:spcPct val="0"/>
              </a:spcAft>
            </a:pPr>
            <a:r>
              <a:rPr lang="en-US" sz="1199" b="1" kern="0" spc="50" dirty="0">
                <a:solidFill>
                  <a:schemeClr val="tx1"/>
                </a:solidFill>
              </a:rPr>
              <a:t>ANALYZE</a:t>
            </a:r>
          </a:p>
        </p:txBody>
      </p:sp>
      <p:sp>
        <p:nvSpPr>
          <p:cNvPr id="143" name="Rectangle 142"/>
          <p:cNvSpPr/>
          <p:nvPr/>
        </p:nvSpPr>
        <p:spPr bwMode="auto">
          <a:xfrm>
            <a:off x="8225227" y="1211589"/>
            <a:ext cx="1948332" cy="39976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ctr" anchorCtr="0" compatLnSpc="1">
            <a:prstTxWarp prst="textNoShape">
              <a:avLst/>
            </a:prstTxWarp>
          </a:bodyPr>
          <a:lstStyle/>
          <a:p>
            <a:pPr defTabSz="932293" fontAlgn="base">
              <a:spcBef>
                <a:spcPct val="0"/>
              </a:spcBef>
              <a:spcAft>
                <a:spcPct val="0"/>
              </a:spcAft>
            </a:pPr>
            <a:r>
              <a:rPr lang="en-US" sz="1199" b="1" kern="0" spc="50" dirty="0">
                <a:solidFill>
                  <a:schemeClr val="tx1"/>
                </a:solidFill>
              </a:rPr>
              <a:t>PUBLISH</a:t>
            </a:r>
          </a:p>
        </p:txBody>
      </p:sp>
      <p:sp>
        <p:nvSpPr>
          <p:cNvPr id="144" name="Rectangle 143"/>
          <p:cNvSpPr/>
          <p:nvPr/>
        </p:nvSpPr>
        <p:spPr bwMode="auto">
          <a:xfrm>
            <a:off x="10212664" y="1211589"/>
            <a:ext cx="1948332" cy="39976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ctr" anchorCtr="0" compatLnSpc="1">
            <a:prstTxWarp prst="textNoShape">
              <a:avLst/>
            </a:prstTxWarp>
          </a:bodyPr>
          <a:lstStyle/>
          <a:p>
            <a:pPr defTabSz="932293" fontAlgn="base">
              <a:spcBef>
                <a:spcPct val="0"/>
              </a:spcBef>
              <a:spcAft>
                <a:spcPct val="0"/>
              </a:spcAft>
            </a:pPr>
            <a:r>
              <a:rPr lang="en-US" sz="1199" b="1" kern="0" spc="50" dirty="0">
                <a:solidFill>
                  <a:schemeClr val="tx1"/>
                </a:solidFill>
              </a:rPr>
              <a:t>CONSUME</a:t>
            </a:r>
          </a:p>
        </p:txBody>
      </p:sp>
      <p:grpSp>
        <p:nvGrpSpPr>
          <p:cNvPr id="145" name="Group 144"/>
          <p:cNvGrpSpPr/>
          <p:nvPr/>
        </p:nvGrpSpPr>
        <p:grpSpPr>
          <a:xfrm>
            <a:off x="2243366" y="1727452"/>
            <a:ext cx="7949745" cy="4818060"/>
            <a:chOff x="2242802" y="1727200"/>
            <a:chExt cx="7950872" cy="4949371"/>
          </a:xfrm>
        </p:grpSpPr>
        <p:cxnSp>
          <p:nvCxnSpPr>
            <p:cNvPr id="148" name="Straight Connector 147"/>
            <p:cNvCxnSpPr/>
            <p:nvPr/>
          </p:nvCxnSpPr>
          <p:spPr>
            <a:xfrm>
              <a:off x="2242802" y="1727200"/>
              <a:ext cx="0" cy="4949371"/>
            </a:xfrm>
            <a:prstGeom prst="line">
              <a:avLst/>
            </a:prstGeom>
            <a:ln w="15875">
              <a:solidFill>
                <a:schemeClr val="tx1">
                  <a:alpha val="3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4230520" y="1727200"/>
              <a:ext cx="0" cy="4949371"/>
            </a:xfrm>
            <a:prstGeom prst="line">
              <a:avLst/>
            </a:prstGeom>
            <a:ln w="15875">
              <a:solidFill>
                <a:schemeClr val="tx1">
                  <a:alpha val="3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218238" y="1727200"/>
              <a:ext cx="0" cy="4949371"/>
            </a:xfrm>
            <a:prstGeom prst="line">
              <a:avLst/>
            </a:prstGeom>
            <a:ln w="15875">
              <a:solidFill>
                <a:schemeClr val="tx1">
                  <a:alpha val="3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0193674" y="1727200"/>
              <a:ext cx="0" cy="4949371"/>
            </a:xfrm>
            <a:prstGeom prst="line">
              <a:avLst/>
            </a:prstGeom>
            <a:ln w="15875">
              <a:solidFill>
                <a:schemeClr val="tx1">
                  <a:alpha val="3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8205956" y="1727200"/>
              <a:ext cx="0" cy="4949371"/>
            </a:xfrm>
            <a:prstGeom prst="line">
              <a:avLst/>
            </a:prstGeom>
            <a:ln w="15875">
              <a:solidFill>
                <a:schemeClr val="tx1">
                  <a:alpha val="3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185" name="Oval 184"/>
          <p:cNvSpPr/>
          <p:nvPr/>
        </p:nvSpPr>
        <p:spPr bwMode="auto">
          <a:xfrm>
            <a:off x="2867022" y="3248007"/>
            <a:ext cx="740124" cy="74012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grpSp>
        <p:nvGrpSpPr>
          <p:cNvPr id="188" name="Group 187"/>
          <p:cNvGrpSpPr/>
          <p:nvPr/>
        </p:nvGrpSpPr>
        <p:grpSpPr>
          <a:xfrm>
            <a:off x="2243703" y="5021046"/>
            <a:ext cx="5953868" cy="274281"/>
            <a:chOff x="2397125" y="5021261"/>
            <a:chExt cx="7675789" cy="274320"/>
          </a:xfrm>
          <a:solidFill>
            <a:srgbClr val="FF8C00"/>
          </a:solidFill>
        </p:grpSpPr>
        <p:grpSp>
          <p:nvGrpSpPr>
            <p:cNvPr id="189" name="Group 188"/>
            <p:cNvGrpSpPr/>
            <p:nvPr/>
          </p:nvGrpSpPr>
          <p:grpSpPr>
            <a:xfrm>
              <a:off x="2397125" y="5096878"/>
              <a:ext cx="7675789" cy="193675"/>
              <a:chOff x="2397125" y="5046663"/>
              <a:chExt cx="7675789" cy="193675"/>
            </a:xfrm>
            <a:grpFill/>
          </p:grpSpPr>
          <p:cxnSp>
            <p:nvCxnSpPr>
              <p:cNvPr id="192" name="Straight Connector 191"/>
              <p:cNvCxnSpPr/>
              <p:nvPr/>
            </p:nvCxnSpPr>
            <p:spPr>
              <a:xfrm>
                <a:off x="2397125" y="5143500"/>
                <a:ext cx="7675789" cy="0"/>
              </a:xfrm>
              <a:prstGeom prst="line">
                <a:avLst/>
              </a:prstGeom>
              <a:grpFill/>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2397125" y="5046663"/>
                <a:ext cx="0" cy="193675"/>
              </a:xfrm>
              <a:prstGeom prst="line">
                <a:avLst/>
              </a:prstGeom>
              <a:grpFill/>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10072914" y="5046663"/>
                <a:ext cx="0" cy="193675"/>
              </a:xfrm>
              <a:prstGeom prst="line">
                <a:avLst/>
              </a:prstGeom>
              <a:grpFill/>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90" name="Rectangle 189"/>
            <p:cNvSpPr/>
            <p:nvPr/>
          </p:nvSpPr>
          <p:spPr bwMode="auto">
            <a:xfrm>
              <a:off x="5436348" y="5021261"/>
              <a:ext cx="2121637" cy="274320"/>
            </a:xfrm>
            <a:prstGeom prst="rect">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algn="ctr" defTabSz="932293" fontAlgn="base">
                <a:spcBef>
                  <a:spcPct val="0"/>
                </a:spcBef>
                <a:spcAft>
                  <a:spcPct val="0"/>
                </a:spcAft>
              </a:pPr>
              <a:r>
                <a:rPr lang="en-US" sz="1199" kern="0" dirty="0">
                  <a:gradFill>
                    <a:gsLst>
                      <a:gs pos="0">
                        <a:srgbClr val="FFFFFF"/>
                      </a:gs>
                      <a:gs pos="100000">
                        <a:srgbClr val="FFFFFF"/>
                      </a:gs>
                    </a:gsLst>
                    <a:lin ang="5400000" scaled="0"/>
                  </a:gradFill>
                </a:rPr>
                <a:t>Azure Data Lake</a:t>
              </a:r>
            </a:p>
          </p:txBody>
        </p:sp>
      </p:grpSp>
      <p:grpSp>
        <p:nvGrpSpPr>
          <p:cNvPr id="195" name="Group 194"/>
          <p:cNvGrpSpPr/>
          <p:nvPr/>
        </p:nvGrpSpPr>
        <p:grpSpPr>
          <a:xfrm>
            <a:off x="2246082" y="5413329"/>
            <a:ext cx="7949866" cy="293420"/>
            <a:chOff x="2397125" y="5008917"/>
            <a:chExt cx="7675789" cy="293462"/>
          </a:xfrm>
        </p:grpSpPr>
        <p:grpSp>
          <p:nvGrpSpPr>
            <p:cNvPr id="196" name="Group 195"/>
            <p:cNvGrpSpPr/>
            <p:nvPr/>
          </p:nvGrpSpPr>
          <p:grpSpPr>
            <a:xfrm>
              <a:off x="2397125" y="5096878"/>
              <a:ext cx="7675789" cy="193675"/>
              <a:chOff x="2397125" y="5046663"/>
              <a:chExt cx="7675789" cy="193675"/>
            </a:xfrm>
          </p:grpSpPr>
          <p:cxnSp>
            <p:nvCxnSpPr>
              <p:cNvPr id="198" name="Straight Connector 197"/>
              <p:cNvCxnSpPr/>
              <p:nvPr/>
            </p:nvCxnSpPr>
            <p:spPr>
              <a:xfrm>
                <a:off x="2397125" y="5143500"/>
                <a:ext cx="7675789" cy="0"/>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2397125" y="5046663"/>
                <a:ext cx="0" cy="193675"/>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10072914" y="5046663"/>
                <a:ext cx="0" cy="193675"/>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97" name="Rectangle 196"/>
            <p:cNvSpPr/>
            <p:nvPr/>
          </p:nvSpPr>
          <p:spPr bwMode="auto">
            <a:xfrm>
              <a:off x="4202012" y="5008917"/>
              <a:ext cx="4370925" cy="293462"/>
            </a:xfrm>
            <a:prstGeom prst="rect">
              <a:avLst/>
            </a:prstGeom>
            <a:solidFill>
              <a:srgbClr val="FF8C00"/>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algn="ctr" defTabSz="932293" fontAlgn="base">
                <a:spcBef>
                  <a:spcPct val="0"/>
                </a:spcBef>
                <a:spcAft>
                  <a:spcPct val="0"/>
                </a:spcAft>
              </a:pPr>
              <a:r>
                <a:rPr lang="en-US" sz="1199" kern="0" dirty="0">
                  <a:gradFill>
                    <a:gsLst>
                      <a:gs pos="0">
                        <a:srgbClr val="FFFFFF"/>
                      </a:gs>
                      <a:gs pos="100000">
                        <a:srgbClr val="FFFFFF"/>
                      </a:gs>
                    </a:gsLst>
                    <a:lin ang="5400000" scaled="0"/>
                  </a:gradFill>
                </a:rPr>
                <a:t>Azure Data Factory: move, orchestrate, schedule, and monitor</a:t>
              </a:r>
            </a:p>
          </p:txBody>
        </p:sp>
      </p:grpSp>
      <p:sp>
        <p:nvSpPr>
          <p:cNvPr id="203" name="Rectangle 202"/>
          <p:cNvSpPr/>
          <p:nvPr/>
        </p:nvSpPr>
        <p:spPr bwMode="auto">
          <a:xfrm>
            <a:off x="2529608" y="5855294"/>
            <a:ext cx="9193105" cy="262085"/>
          </a:xfrm>
          <a:prstGeom prst="rect">
            <a:avLst/>
          </a:prstGeom>
          <a:solidFill>
            <a:srgbClr val="FF8C0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algn="ctr" defTabSz="932293" fontAlgn="base">
              <a:spcBef>
                <a:spcPct val="0"/>
              </a:spcBef>
              <a:spcAft>
                <a:spcPct val="0"/>
              </a:spcAft>
            </a:pPr>
            <a:r>
              <a:rPr lang="en-US" sz="1199" kern="0" dirty="0">
                <a:gradFill>
                  <a:gsLst>
                    <a:gs pos="0">
                      <a:srgbClr val="FFFFFF"/>
                    </a:gs>
                    <a:gs pos="100000">
                      <a:srgbClr val="FFFFFF"/>
                    </a:gs>
                  </a:gsLst>
                  <a:lin ang="5400000" scaled="0"/>
                </a:gradFill>
              </a:rPr>
              <a:t>Azure Data Catalog: register, annotate, understand, discover data sets</a:t>
            </a:r>
          </a:p>
        </p:txBody>
      </p:sp>
      <p:cxnSp>
        <p:nvCxnSpPr>
          <p:cNvPr id="207" name="Straight Connector 206"/>
          <p:cNvCxnSpPr/>
          <p:nvPr/>
        </p:nvCxnSpPr>
        <p:spPr>
          <a:xfrm flipH="1">
            <a:off x="1619711" y="2498742"/>
            <a:ext cx="1123984" cy="0"/>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a:off x="3607146" y="2498742"/>
            <a:ext cx="3111083" cy="0"/>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V="1">
            <a:off x="3244697" y="2868804"/>
            <a:ext cx="0" cy="326897"/>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H="1">
            <a:off x="1631807" y="5193474"/>
            <a:ext cx="473802" cy="0"/>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214" name="Group 213"/>
          <p:cNvGrpSpPr/>
          <p:nvPr/>
        </p:nvGrpSpPr>
        <p:grpSpPr>
          <a:xfrm>
            <a:off x="5340333" y="4472759"/>
            <a:ext cx="1030282" cy="164882"/>
            <a:chOff x="758380" y="5091350"/>
            <a:chExt cx="1030428" cy="164906"/>
          </a:xfrm>
        </p:grpSpPr>
        <p:sp>
          <p:nvSpPr>
            <p:cNvPr id="215" name="Rectangle 214"/>
            <p:cNvSpPr/>
            <p:nvPr/>
          </p:nvSpPr>
          <p:spPr bwMode="auto">
            <a:xfrm>
              <a:off x="929796" y="5091350"/>
              <a:ext cx="859012" cy="16490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HDInsight</a:t>
              </a:r>
            </a:p>
          </p:txBody>
        </p:sp>
        <p:sp>
          <p:nvSpPr>
            <p:cNvPr id="216" name="Oval 215"/>
            <p:cNvSpPr/>
            <p:nvPr/>
          </p:nvSpPr>
          <p:spPr bwMode="auto">
            <a:xfrm>
              <a:off x="758380" y="5101747"/>
              <a:ext cx="144116" cy="14411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grpSp>
      <p:cxnSp>
        <p:nvCxnSpPr>
          <p:cNvPr id="217" name="Straight Connector 216"/>
          <p:cNvCxnSpPr/>
          <p:nvPr/>
        </p:nvCxnSpPr>
        <p:spPr>
          <a:xfrm flipV="1">
            <a:off x="5403825" y="4713435"/>
            <a:ext cx="0" cy="274281"/>
          </a:xfrm>
          <a:prstGeom prst="line">
            <a:avLst/>
          </a:prstGeom>
          <a:ln w="19050">
            <a:solidFill>
              <a:schemeClr val="bg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18" name="Group 217"/>
          <p:cNvGrpSpPr/>
          <p:nvPr/>
        </p:nvGrpSpPr>
        <p:grpSpPr>
          <a:xfrm>
            <a:off x="7166487" y="4472759"/>
            <a:ext cx="1109816" cy="164882"/>
            <a:chOff x="758380" y="5091350"/>
            <a:chExt cx="1109974" cy="164906"/>
          </a:xfrm>
        </p:grpSpPr>
        <p:sp>
          <p:nvSpPr>
            <p:cNvPr id="219" name="Rectangle 218"/>
            <p:cNvSpPr/>
            <p:nvPr/>
          </p:nvSpPr>
          <p:spPr bwMode="auto">
            <a:xfrm>
              <a:off x="955195" y="5091350"/>
              <a:ext cx="913159" cy="16490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HDInsight, Machine Learning</a:t>
              </a:r>
            </a:p>
          </p:txBody>
        </p:sp>
        <p:sp>
          <p:nvSpPr>
            <p:cNvPr id="220" name="Oval 219"/>
            <p:cNvSpPr/>
            <p:nvPr/>
          </p:nvSpPr>
          <p:spPr bwMode="auto">
            <a:xfrm>
              <a:off x="758380" y="5101747"/>
              <a:ext cx="144116" cy="14411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grpSp>
      <p:cxnSp>
        <p:nvCxnSpPr>
          <p:cNvPr id="221" name="Straight Connector 220"/>
          <p:cNvCxnSpPr/>
          <p:nvPr/>
        </p:nvCxnSpPr>
        <p:spPr>
          <a:xfrm flipV="1">
            <a:off x="7229977" y="4713435"/>
            <a:ext cx="0" cy="274281"/>
          </a:xfrm>
          <a:prstGeom prst="line">
            <a:avLst/>
          </a:prstGeom>
          <a:ln w="19050">
            <a:solidFill>
              <a:schemeClr val="bg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a:off x="8276305" y="5193474"/>
            <a:ext cx="695855" cy="0"/>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3" name="Oval 222"/>
          <p:cNvSpPr/>
          <p:nvPr/>
        </p:nvSpPr>
        <p:spPr bwMode="auto">
          <a:xfrm>
            <a:off x="2867022" y="2128681"/>
            <a:ext cx="740124" cy="74012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sp>
        <p:nvSpPr>
          <p:cNvPr id="224" name="Oval 223"/>
          <p:cNvSpPr/>
          <p:nvPr/>
        </p:nvSpPr>
        <p:spPr bwMode="auto">
          <a:xfrm>
            <a:off x="879586" y="2128681"/>
            <a:ext cx="740124" cy="74012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cxnSp>
        <p:nvCxnSpPr>
          <p:cNvPr id="225" name="Straight Connector 224"/>
          <p:cNvCxnSpPr/>
          <p:nvPr/>
        </p:nvCxnSpPr>
        <p:spPr>
          <a:xfrm flipH="1">
            <a:off x="9138823" y="2870289"/>
            <a:ext cx="1757113" cy="2244406"/>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a:off x="9057436" y="5111032"/>
            <a:ext cx="1649628" cy="311464"/>
            <a:chOff x="758380" y="5091350"/>
            <a:chExt cx="1072424" cy="164906"/>
          </a:xfrm>
        </p:grpSpPr>
        <p:sp>
          <p:nvSpPr>
            <p:cNvPr id="227" name="Rectangle 226"/>
            <p:cNvSpPr/>
            <p:nvPr/>
          </p:nvSpPr>
          <p:spPr bwMode="auto">
            <a:xfrm>
              <a:off x="955195" y="5091350"/>
              <a:ext cx="875609" cy="16490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Azure SQL DW</a:t>
              </a:r>
            </a:p>
          </p:txBody>
        </p:sp>
        <p:sp>
          <p:nvSpPr>
            <p:cNvPr id="228" name="Oval 227"/>
            <p:cNvSpPr/>
            <p:nvPr/>
          </p:nvSpPr>
          <p:spPr bwMode="auto">
            <a:xfrm>
              <a:off x="758380" y="5101747"/>
              <a:ext cx="144116" cy="14411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grpSp>
      <p:cxnSp>
        <p:nvCxnSpPr>
          <p:cNvPr id="229" name="Straight Connector 228"/>
          <p:cNvCxnSpPr/>
          <p:nvPr/>
        </p:nvCxnSpPr>
        <p:spPr>
          <a:xfrm flipH="1">
            <a:off x="7595981" y="2498742"/>
            <a:ext cx="3111083" cy="0"/>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0" name="Oval 229"/>
          <p:cNvSpPr/>
          <p:nvPr/>
        </p:nvSpPr>
        <p:spPr bwMode="auto">
          <a:xfrm>
            <a:off x="6841894" y="2128681"/>
            <a:ext cx="740124" cy="74012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sp>
        <p:nvSpPr>
          <p:cNvPr id="233" name="Isosceles Triangle 232"/>
          <p:cNvSpPr/>
          <p:nvPr/>
        </p:nvSpPr>
        <p:spPr bwMode="auto">
          <a:xfrm rot="5400000">
            <a:off x="2132064" y="1381751"/>
            <a:ext cx="163092" cy="67292"/>
          </a:xfrm>
          <a:prstGeom prst="triangle">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solidFill>
                <a:schemeClr val="tx1"/>
              </a:solidFill>
            </a:endParaRPr>
          </a:p>
        </p:txBody>
      </p:sp>
      <p:sp>
        <p:nvSpPr>
          <p:cNvPr id="234" name="Isosceles Triangle 233"/>
          <p:cNvSpPr/>
          <p:nvPr/>
        </p:nvSpPr>
        <p:spPr bwMode="auto">
          <a:xfrm rot="5400000">
            <a:off x="4119501" y="1381751"/>
            <a:ext cx="163092" cy="67292"/>
          </a:xfrm>
          <a:prstGeom prst="triangle">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solidFill>
                <a:schemeClr val="tx1"/>
              </a:solidFill>
            </a:endParaRPr>
          </a:p>
        </p:txBody>
      </p:sp>
      <p:sp>
        <p:nvSpPr>
          <p:cNvPr id="235" name="Isosceles Triangle 234"/>
          <p:cNvSpPr/>
          <p:nvPr/>
        </p:nvSpPr>
        <p:spPr bwMode="auto">
          <a:xfrm rot="5400000">
            <a:off x="6106936" y="1381751"/>
            <a:ext cx="163092" cy="67292"/>
          </a:xfrm>
          <a:prstGeom prst="triangle">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solidFill>
                <a:schemeClr val="tx1"/>
              </a:solidFill>
            </a:endParaRPr>
          </a:p>
        </p:txBody>
      </p:sp>
      <p:sp>
        <p:nvSpPr>
          <p:cNvPr id="236" name="Isosceles Triangle 235"/>
          <p:cNvSpPr/>
          <p:nvPr/>
        </p:nvSpPr>
        <p:spPr bwMode="auto">
          <a:xfrm rot="5400000">
            <a:off x="8094373" y="1381751"/>
            <a:ext cx="163092" cy="67292"/>
          </a:xfrm>
          <a:prstGeom prst="triangle">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solidFill>
                <a:schemeClr val="tx1"/>
              </a:solidFill>
            </a:endParaRPr>
          </a:p>
        </p:txBody>
      </p:sp>
      <p:sp>
        <p:nvSpPr>
          <p:cNvPr id="237" name="Isosceles Triangle 236"/>
          <p:cNvSpPr/>
          <p:nvPr/>
        </p:nvSpPr>
        <p:spPr bwMode="auto">
          <a:xfrm rot="5400000">
            <a:off x="10081809" y="1381751"/>
            <a:ext cx="163092" cy="67292"/>
          </a:xfrm>
          <a:prstGeom prst="triangle">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solidFill>
                <a:schemeClr val="tx1"/>
              </a:solidFill>
            </a:endParaRPr>
          </a:p>
        </p:txBody>
      </p:sp>
      <p:sp>
        <p:nvSpPr>
          <p:cNvPr id="238" name="Rectangle 237"/>
          <p:cNvSpPr/>
          <p:nvPr/>
        </p:nvSpPr>
        <p:spPr bwMode="auto">
          <a:xfrm>
            <a:off x="1590327" y="2154353"/>
            <a:ext cx="1070504" cy="164882"/>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Diagnostic streaming</a:t>
            </a:r>
          </a:p>
        </p:txBody>
      </p:sp>
      <p:sp>
        <p:nvSpPr>
          <p:cNvPr id="239" name="Rectangle 238"/>
          <p:cNvSpPr/>
          <p:nvPr/>
        </p:nvSpPr>
        <p:spPr bwMode="auto">
          <a:xfrm>
            <a:off x="3618765" y="2154353"/>
            <a:ext cx="1070504" cy="164882"/>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Event Hubs</a:t>
            </a:r>
          </a:p>
        </p:txBody>
      </p:sp>
      <p:sp>
        <p:nvSpPr>
          <p:cNvPr id="240" name="Rectangle 239"/>
          <p:cNvSpPr/>
          <p:nvPr/>
        </p:nvSpPr>
        <p:spPr bwMode="auto">
          <a:xfrm>
            <a:off x="7571908" y="2154353"/>
            <a:ext cx="1070504" cy="164882"/>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Stream Analytics</a:t>
            </a:r>
          </a:p>
        </p:txBody>
      </p:sp>
      <p:sp>
        <p:nvSpPr>
          <p:cNvPr id="241" name="Rectangle 240"/>
          <p:cNvSpPr/>
          <p:nvPr/>
        </p:nvSpPr>
        <p:spPr bwMode="auto">
          <a:xfrm>
            <a:off x="9814033" y="2131547"/>
            <a:ext cx="1070504" cy="164882"/>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Power BI</a:t>
            </a:r>
          </a:p>
        </p:txBody>
      </p:sp>
      <p:sp>
        <p:nvSpPr>
          <p:cNvPr id="242" name="Rectangle 241"/>
          <p:cNvSpPr/>
          <p:nvPr/>
        </p:nvSpPr>
        <p:spPr bwMode="auto">
          <a:xfrm>
            <a:off x="7590290" y="3209967"/>
            <a:ext cx="1070504" cy="467925"/>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Machine Learning</a:t>
            </a:r>
          </a:p>
        </p:txBody>
      </p:sp>
      <p:sp>
        <p:nvSpPr>
          <p:cNvPr id="243" name="Rectangle 242"/>
          <p:cNvSpPr/>
          <p:nvPr/>
        </p:nvSpPr>
        <p:spPr bwMode="auto">
          <a:xfrm>
            <a:off x="3638088" y="3259963"/>
            <a:ext cx="780488" cy="367935"/>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Stream Analytics</a:t>
            </a:r>
          </a:p>
        </p:txBody>
      </p:sp>
      <p:grpSp>
        <p:nvGrpSpPr>
          <p:cNvPr id="250" name="Group 28"/>
          <p:cNvGrpSpPr>
            <a:grpSpLocks noChangeAspect="1"/>
          </p:cNvGrpSpPr>
          <p:nvPr/>
        </p:nvGrpSpPr>
        <p:grpSpPr bwMode="auto">
          <a:xfrm>
            <a:off x="11044395" y="2355818"/>
            <a:ext cx="284869" cy="285849"/>
            <a:chOff x="5441" y="1296"/>
            <a:chExt cx="290" cy="291"/>
          </a:xfrm>
          <a:solidFill>
            <a:schemeClr val="bg1"/>
          </a:solidFill>
        </p:grpSpPr>
        <p:sp>
          <p:nvSpPr>
            <p:cNvPr id="251" name="Rectangle 29"/>
            <p:cNvSpPr>
              <a:spLocks noChangeArrowheads="1"/>
            </p:cNvSpPr>
            <p:nvPr/>
          </p:nvSpPr>
          <p:spPr bwMode="auto">
            <a:xfrm>
              <a:off x="5441" y="1529"/>
              <a:ext cx="19" cy="58"/>
            </a:xfrm>
            <a:prstGeom prst="rect">
              <a:avLst/>
            </a:prstGeom>
            <a:grpFill/>
            <a:ln w="9525">
              <a:solidFill>
                <a:schemeClr val="bg1"/>
              </a:solidFill>
              <a:miter lim="800000"/>
              <a:headEnd/>
              <a:tailEnd/>
            </a:ln>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52" name="Rectangle 30"/>
            <p:cNvSpPr>
              <a:spLocks noChangeArrowheads="1"/>
            </p:cNvSpPr>
            <p:nvPr/>
          </p:nvSpPr>
          <p:spPr bwMode="auto">
            <a:xfrm>
              <a:off x="5509" y="1471"/>
              <a:ext cx="19" cy="116"/>
            </a:xfrm>
            <a:prstGeom prst="rect">
              <a:avLst/>
            </a:prstGeom>
            <a:grpFill/>
            <a:ln w="9525">
              <a:solidFill>
                <a:schemeClr val="bg1"/>
              </a:solidFill>
              <a:miter lim="800000"/>
              <a:headEnd/>
              <a:tailEnd/>
            </a:ln>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53" name="Rectangle 31"/>
            <p:cNvSpPr>
              <a:spLocks noChangeArrowheads="1"/>
            </p:cNvSpPr>
            <p:nvPr/>
          </p:nvSpPr>
          <p:spPr bwMode="auto">
            <a:xfrm>
              <a:off x="5576" y="1412"/>
              <a:ext cx="20" cy="175"/>
            </a:xfrm>
            <a:prstGeom prst="rect">
              <a:avLst/>
            </a:prstGeom>
            <a:grpFill/>
            <a:ln w="9525">
              <a:solidFill>
                <a:schemeClr val="bg1"/>
              </a:solidFill>
              <a:miter lim="800000"/>
              <a:headEnd/>
              <a:tailEnd/>
            </a:ln>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54" name="Rectangle 32"/>
            <p:cNvSpPr>
              <a:spLocks noChangeArrowheads="1"/>
            </p:cNvSpPr>
            <p:nvPr/>
          </p:nvSpPr>
          <p:spPr bwMode="auto">
            <a:xfrm>
              <a:off x="5644" y="1354"/>
              <a:ext cx="19" cy="233"/>
            </a:xfrm>
            <a:prstGeom prst="rect">
              <a:avLst/>
            </a:prstGeom>
            <a:grpFill/>
            <a:ln w="9525">
              <a:solidFill>
                <a:schemeClr val="bg1"/>
              </a:solidFill>
              <a:miter lim="800000"/>
              <a:headEnd/>
              <a:tailEnd/>
            </a:ln>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55" name="Rectangle 33"/>
            <p:cNvSpPr>
              <a:spLocks noChangeArrowheads="1"/>
            </p:cNvSpPr>
            <p:nvPr/>
          </p:nvSpPr>
          <p:spPr bwMode="auto">
            <a:xfrm>
              <a:off x="5712" y="1296"/>
              <a:ext cx="19" cy="291"/>
            </a:xfrm>
            <a:prstGeom prst="rect">
              <a:avLst/>
            </a:prstGeom>
            <a:grpFill/>
            <a:ln w="9525">
              <a:solidFill>
                <a:schemeClr val="bg1"/>
              </a:solidFill>
              <a:miter lim="800000"/>
              <a:headEnd/>
              <a:tailEnd/>
            </a:ln>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grpSp>
      <p:grpSp>
        <p:nvGrpSpPr>
          <p:cNvPr id="256" name="Group 22"/>
          <p:cNvGrpSpPr>
            <a:grpSpLocks noChangeAspect="1"/>
          </p:cNvGrpSpPr>
          <p:nvPr/>
        </p:nvGrpSpPr>
        <p:grpSpPr bwMode="auto">
          <a:xfrm>
            <a:off x="7042202" y="2370312"/>
            <a:ext cx="339508" cy="256862"/>
            <a:chOff x="3765" y="2088"/>
            <a:chExt cx="304" cy="230"/>
          </a:xfrm>
          <a:solidFill>
            <a:schemeClr val="bg1"/>
          </a:solidFill>
        </p:grpSpPr>
        <p:sp>
          <p:nvSpPr>
            <p:cNvPr id="257" name="Freeform 23"/>
            <p:cNvSpPr>
              <a:spLocks/>
            </p:cNvSpPr>
            <p:nvPr/>
          </p:nvSpPr>
          <p:spPr bwMode="auto">
            <a:xfrm>
              <a:off x="3765" y="2088"/>
              <a:ext cx="304" cy="193"/>
            </a:xfrm>
            <a:custGeom>
              <a:avLst/>
              <a:gdLst>
                <a:gd name="T0" fmla="*/ 101 w 126"/>
                <a:gd name="T1" fmla="*/ 6 h 79"/>
                <a:gd name="T2" fmla="*/ 111 w 126"/>
                <a:gd name="T3" fmla="*/ 15 h 79"/>
                <a:gd name="T4" fmla="*/ 53 w 126"/>
                <a:gd name="T5" fmla="*/ 44 h 79"/>
                <a:gd name="T6" fmla="*/ 0 w 126"/>
                <a:gd name="T7" fmla="*/ 71 h 79"/>
                <a:gd name="T8" fmla="*/ 0 w 126"/>
                <a:gd name="T9" fmla="*/ 79 h 79"/>
                <a:gd name="T10" fmla="*/ 59 w 126"/>
                <a:gd name="T11" fmla="*/ 50 h 79"/>
                <a:gd name="T12" fmla="*/ 110 w 126"/>
                <a:gd name="T13" fmla="*/ 23 h 79"/>
                <a:gd name="T14" fmla="*/ 101 w 126"/>
                <a:gd name="T15" fmla="*/ 32 h 79"/>
                <a:gd name="T16" fmla="*/ 107 w 126"/>
                <a:gd name="T17" fmla="*/ 38 h 79"/>
                <a:gd name="T18" fmla="*/ 126 w 126"/>
                <a:gd name="T19" fmla="*/ 19 h 79"/>
                <a:gd name="T20" fmla="*/ 107 w 126"/>
                <a:gd name="T21" fmla="*/ 0 h 79"/>
                <a:gd name="T22" fmla="*/ 101 w 126"/>
                <a:gd name="T23"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79">
                  <a:moveTo>
                    <a:pt x="101" y="6"/>
                  </a:moveTo>
                  <a:cubicBezTo>
                    <a:pt x="111" y="15"/>
                    <a:pt x="111" y="15"/>
                    <a:pt x="111" y="15"/>
                  </a:cubicBezTo>
                  <a:cubicBezTo>
                    <a:pt x="89" y="16"/>
                    <a:pt x="68" y="26"/>
                    <a:pt x="53" y="44"/>
                  </a:cubicBezTo>
                  <a:cubicBezTo>
                    <a:pt x="39" y="62"/>
                    <a:pt x="20" y="71"/>
                    <a:pt x="0" y="71"/>
                  </a:cubicBezTo>
                  <a:cubicBezTo>
                    <a:pt x="0" y="79"/>
                    <a:pt x="0" y="79"/>
                    <a:pt x="0" y="79"/>
                  </a:cubicBezTo>
                  <a:cubicBezTo>
                    <a:pt x="23" y="79"/>
                    <a:pt x="44" y="69"/>
                    <a:pt x="59" y="50"/>
                  </a:cubicBezTo>
                  <a:cubicBezTo>
                    <a:pt x="73" y="33"/>
                    <a:pt x="91" y="24"/>
                    <a:pt x="110" y="23"/>
                  </a:cubicBezTo>
                  <a:cubicBezTo>
                    <a:pt x="101" y="32"/>
                    <a:pt x="101" y="32"/>
                    <a:pt x="101" y="32"/>
                  </a:cubicBezTo>
                  <a:cubicBezTo>
                    <a:pt x="107" y="38"/>
                    <a:pt x="107" y="38"/>
                    <a:pt x="107" y="38"/>
                  </a:cubicBezTo>
                  <a:cubicBezTo>
                    <a:pt x="126" y="19"/>
                    <a:pt x="126" y="19"/>
                    <a:pt x="126" y="19"/>
                  </a:cubicBezTo>
                  <a:cubicBezTo>
                    <a:pt x="107" y="0"/>
                    <a:pt x="107" y="0"/>
                    <a:pt x="107" y="0"/>
                  </a:cubicBezTo>
                  <a:lnTo>
                    <a:pt x="10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58" name="Freeform 24"/>
            <p:cNvSpPr>
              <a:spLocks/>
            </p:cNvSpPr>
            <p:nvPr/>
          </p:nvSpPr>
          <p:spPr bwMode="auto">
            <a:xfrm>
              <a:off x="3765" y="2125"/>
              <a:ext cx="123" cy="63"/>
            </a:xfrm>
            <a:custGeom>
              <a:avLst/>
              <a:gdLst>
                <a:gd name="T0" fmla="*/ 47 w 51"/>
                <a:gd name="T1" fmla="*/ 24 h 26"/>
                <a:gd name="T2" fmla="*/ 51 w 51"/>
                <a:gd name="T3" fmla="*/ 20 h 26"/>
                <a:gd name="T4" fmla="*/ 0 w 51"/>
                <a:gd name="T5" fmla="*/ 0 h 26"/>
                <a:gd name="T6" fmla="*/ 0 w 51"/>
                <a:gd name="T7" fmla="*/ 8 h 26"/>
                <a:gd name="T8" fmla="*/ 45 w 51"/>
                <a:gd name="T9" fmla="*/ 26 h 26"/>
                <a:gd name="T10" fmla="*/ 47 w 51"/>
                <a:gd name="T11" fmla="*/ 24 h 26"/>
              </a:gdLst>
              <a:ahLst/>
              <a:cxnLst>
                <a:cxn ang="0">
                  <a:pos x="T0" y="T1"/>
                </a:cxn>
                <a:cxn ang="0">
                  <a:pos x="T2" y="T3"/>
                </a:cxn>
                <a:cxn ang="0">
                  <a:pos x="T4" y="T5"/>
                </a:cxn>
                <a:cxn ang="0">
                  <a:pos x="T6" y="T7"/>
                </a:cxn>
                <a:cxn ang="0">
                  <a:pos x="T8" y="T9"/>
                </a:cxn>
                <a:cxn ang="0">
                  <a:pos x="T10" y="T11"/>
                </a:cxn>
              </a:cxnLst>
              <a:rect l="0" t="0" r="r" b="b"/>
              <a:pathLst>
                <a:path w="51" h="26">
                  <a:moveTo>
                    <a:pt x="47" y="24"/>
                  </a:moveTo>
                  <a:cubicBezTo>
                    <a:pt x="48" y="23"/>
                    <a:pt x="49" y="22"/>
                    <a:pt x="51" y="20"/>
                  </a:cubicBezTo>
                  <a:cubicBezTo>
                    <a:pt x="36" y="7"/>
                    <a:pt x="19" y="0"/>
                    <a:pt x="0" y="0"/>
                  </a:cubicBezTo>
                  <a:cubicBezTo>
                    <a:pt x="0" y="8"/>
                    <a:pt x="0" y="8"/>
                    <a:pt x="0" y="8"/>
                  </a:cubicBezTo>
                  <a:cubicBezTo>
                    <a:pt x="17" y="8"/>
                    <a:pt x="32" y="14"/>
                    <a:pt x="45" y="26"/>
                  </a:cubicBezTo>
                  <a:cubicBezTo>
                    <a:pt x="46" y="26"/>
                    <a:pt x="46" y="25"/>
                    <a:pt x="4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59" name="Freeform 25"/>
            <p:cNvSpPr>
              <a:spLocks/>
            </p:cNvSpPr>
            <p:nvPr/>
          </p:nvSpPr>
          <p:spPr bwMode="auto">
            <a:xfrm>
              <a:off x="3915" y="2218"/>
              <a:ext cx="154" cy="100"/>
            </a:xfrm>
            <a:custGeom>
              <a:avLst/>
              <a:gdLst>
                <a:gd name="T0" fmla="*/ 39 w 64"/>
                <a:gd name="T1" fmla="*/ 9 h 41"/>
                <a:gd name="T2" fmla="*/ 48 w 64"/>
                <a:gd name="T3" fmla="*/ 18 h 41"/>
                <a:gd name="T4" fmla="*/ 5 w 64"/>
                <a:gd name="T5" fmla="*/ 0 h 41"/>
                <a:gd name="T6" fmla="*/ 3 w 64"/>
                <a:gd name="T7" fmla="*/ 2 h 41"/>
                <a:gd name="T8" fmla="*/ 0 w 64"/>
                <a:gd name="T9" fmla="*/ 6 h 41"/>
                <a:gd name="T10" fmla="*/ 49 w 64"/>
                <a:gd name="T11" fmla="*/ 26 h 41"/>
                <a:gd name="T12" fmla="*/ 39 w 64"/>
                <a:gd name="T13" fmla="*/ 35 h 41"/>
                <a:gd name="T14" fmla="*/ 45 w 64"/>
                <a:gd name="T15" fmla="*/ 41 h 41"/>
                <a:gd name="T16" fmla="*/ 64 w 64"/>
                <a:gd name="T17" fmla="*/ 22 h 41"/>
                <a:gd name="T18" fmla="*/ 45 w 64"/>
                <a:gd name="T19" fmla="*/ 3 h 41"/>
                <a:gd name="T20" fmla="*/ 39 w 64"/>
                <a:gd name="T2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41">
                  <a:moveTo>
                    <a:pt x="39" y="9"/>
                  </a:moveTo>
                  <a:cubicBezTo>
                    <a:pt x="48" y="18"/>
                    <a:pt x="48" y="18"/>
                    <a:pt x="48" y="18"/>
                  </a:cubicBezTo>
                  <a:cubicBezTo>
                    <a:pt x="33" y="17"/>
                    <a:pt x="18" y="11"/>
                    <a:pt x="5" y="0"/>
                  </a:cubicBezTo>
                  <a:cubicBezTo>
                    <a:pt x="5" y="0"/>
                    <a:pt x="4" y="1"/>
                    <a:pt x="3" y="2"/>
                  </a:cubicBezTo>
                  <a:cubicBezTo>
                    <a:pt x="2" y="3"/>
                    <a:pt x="1" y="4"/>
                    <a:pt x="0" y="6"/>
                  </a:cubicBezTo>
                  <a:cubicBezTo>
                    <a:pt x="14" y="18"/>
                    <a:pt x="31" y="26"/>
                    <a:pt x="49" y="26"/>
                  </a:cubicBezTo>
                  <a:cubicBezTo>
                    <a:pt x="39" y="35"/>
                    <a:pt x="39" y="35"/>
                    <a:pt x="39" y="35"/>
                  </a:cubicBezTo>
                  <a:cubicBezTo>
                    <a:pt x="45" y="41"/>
                    <a:pt x="45" y="41"/>
                    <a:pt x="45" y="41"/>
                  </a:cubicBezTo>
                  <a:cubicBezTo>
                    <a:pt x="64" y="22"/>
                    <a:pt x="64" y="22"/>
                    <a:pt x="64" y="22"/>
                  </a:cubicBezTo>
                  <a:cubicBezTo>
                    <a:pt x="45" y="3"/>
                    <a:pt x="45" y="3"/>
                    <a:pt x="45" y="3"/>
                  </a:cubicBezTo>
                  <a:lnTo>
                    <a:pt x="3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grpSp>
      <p:grpSp>
        <p:nvGrpSpPr>
          <p:cNvPr id="260" name="Group 22"/>
          <p:cNvGrpSpPr>
            <a:grpSpLocks noChangeAspect="1"/>
          </p:cNvGrpSpPr>
          <p:nvPr/>
        </p:nvGrpSpPr>
        <p:grpSpPr bwMode="auto">
          <a:xfrm>
            <a:off x="3067329" y="3489637"/>
            <a:ext cx="339508" cy="256862"/>
            <a:chOff x="3765" y="2088"/>
            <a:chExt cx="304" cy="230"/>
          </a:xfrm>
          <a:solidFill>
            <a:schemeClr val="bg1"/>
          </a:solidFill>
        </p:grpSpPr>
        <p:sp>
          <p:nvSpPr>
            <p:cNvPr id="261" name="Freeform 23"/>
            <p:cNvSpPr>
              <a:spLocks/>
            </p:cNvSpPr>
            <p:nvPr/>
          </p:nvSpPr>
          <p:spPr bwMode="auto">
            <a:xfrm>
              <a:off x="3765" y="2088"/>
              <a:ext cx="304" cy="193"/>
            </a:xfrm>
            <a:custGeom>
              <a:avLst/>
              <a:gdLst>
                <a:gd name="T0" fmla="*/ 101 w 126"/>
                <a:gd name="T1" fmla="*/ 6 h 79"/>
                <a:gd name="T2" fmla="*/ 111 w 126"/>
                <a:gd name="T3" fmla="*/ 15 h 79"/>
                <a:gd name="T4" fmla="*/ 53 w 126"/>
                <a:gd name="T5" fmla="*/ 44 h 79"/>
                <a:gd name="T6" fmla="*/ 0 w 126"/>
                <a:gd name="T7" fmla="*/ 71 h 79"/>
                <a:gd name="T8" fmla="*/ 0 w 126"/>
                <a:gd name="T9" fmla="*/ 79 h 79"/>
                <a:gd name="T10" fmla="*/ 59 w 126"/>
                <a:gd name="T11" fmla="*/ 50 h 79"/>
                <a:gd name="T12" fmla="*/ 110 w 126"/>
                <a:gd name="T13" fmla="*/ 23 h 79"/>
                <a:gd name="T14" fmla="*/ 101 w 126"/>
                <a:gd name="T15" fmla="*/ 32 h 79"/>
                <a:gd name="T16" fmla="*/ 107 w 126"/>
                <a:gd name="T17" fmla="*/ 38 h 79"/>
                <a:gd name="T18" fmla="*/ 126 w 126"/>
                <a:gd name="T19" fmla="*/ 19 h 79"/>
                <a:gd name="T20" fmla="*/ 107 w 126"/>
                <a:gd name="T21" fmla="*/ 0 h 79"/>
                <a:gd name="T22" fmla="*/ 101 w 126"/>
                <a:gd name="T23"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79">
                  <a:moveTo>
                    <a:pt x="101" y="6"/>
                  </a:moveTo>
                  <a:cubicBezTo>
                    <a:pt x="111" y="15"/>
                    <a:pt x="111" y="15"/>
                    <a:pt x="111" y="15"/>
                  </a:cubicBezTo>
                  <a:cubicBezTo>
                    <a:pt x="89" y="16"/>
                    <a:pt x="68" y="26"/>
                    <a:pt x="53" y="44"/>
                  </a:cubicBezTo>
                  <a:cubicBezTo>
                    <a:pt x="39" y="62"/>
                    <a:pt x="20" y="71"/>
                    <a:pt x="0" y="71"/>
                  </a:cubicBezTo>
                  <a:cubicBezTo>
                    <a:pt x="0" y="79"/>
                    <a:pt x="0" y="79"/>
                    <a:pt x="0" y="79"/>
                  </a:cubicBezTo>
                  <a:cubicBezTo>
                    <a:pt x="23" y="79"/>
                    <a:pt x="44" y="69"/>
                    <a:pt x="59" y="50"/>
                  </a:cubicBezTo>
                  <a:cubicBezTo>
                    <a:pt x="73" y="33"/>
                    <a:pt x="91" y="24"/>
                    <a:pt x="110" y="23"/>
                  </a:cubicBezTo>
                  <a:cubicBezTo>
                    <a:pt x="101" y="32"/>
                    <a:pt x="101" y="32"/>
                    <a:pt x="101" y="32"/>
                  </a:cubicBezTo>
                  <a:cubicBezTo>
                    <a:pt x="107" y="38"/>
                    <a:pt x="107" y="38"/>
                    <a:pt x="107" y="38"/>
                  </a:cubicBezTo>
                  <a:cubicBezTo>
                    <a:pt x="126" y="19"/>
                    <a:pt x="126" y="19"/>
                    <a:pt x="126" y="19"/>
                  </a:cubicBezTo>
                  <a:cubicBezTo>
                    <a:pt x="107" y="0"/>
                    <a:pt x="107" y="0"/>
                    <a:pt x="107" y="0"/>
                  </a:cubicBezTo>
                  <a:lnTo>
                    <a:pt x="10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62" name="Freeform 24"/>
            <p:cNvSpPr>
              <a:spLocks/>
            </p:cNvSpPr>
            <p:nvPr/>
          </p:nvSpPr>
          <p:spPr bwMode="auto">
            <a:xfrm>
              <a:off x="3765" y="2125"/>
              <a:ext cx="123" cy="63"/>
            </a:xfrm>
            <a:custGeom>
              <a:avLst/>
              <a:gdLst>
                <a:gd name="T0" fmla="*/ 47 w 51"/>
                <a:gd name="T1" fmla="*/ 24 h 26"/>
                <a:gd name="T2" fmla="*/ 51 w 51"/>
                <a:gd name="T3" fmla="*/ 20 h 26"/>
                <a:gd name="T4" fmla="*/ 0 w 51"/>
                <a:gd name="T5" fmla="*/ 0 h 26"/>
                <a:gd name="T6" fmla="*/ 0 w 51"/>
                <a:gd name="T7" fmla="*/ 8 h 26"/>
                <a:gd name="T8" fmla="*/ 45 w 51"/>
                <a:gd name="T9" fmla="*/ 26 h 26"/>
                <a:gd name="T10" fmla="*/ 47 w 51"/>
                <a:gd name="T11" fmla="*/ 24 h 26"/>
              </a:gdLst>
              <a:ahLst/>
              <a:cxnLst>
                <a:cxn ang="0">
                  <a:pos x="T0" y="T1"/>
                </a:cxn>
                <a:cxn ang="0">
                  <a:pos x="T2" y="T3"/>
                </a:cxn>
                <a:cxn ang="0">
                  <a:pos x="T4" y="T5"/>
                </a:cxn>
                <a:cxn ang="0">
                  <a:pos x="T6" y="T7"/>
                </a:cxn>
                <a:cxn ang="0">
                  <a:pos x="T8" y="T9"/>
                </a:cxn>
                <a:cxn ang="0">
                  <a:pos x="T10" y="T11"/>
                </a:cxn>
              </a:cxnLst>
              <a:rect l="0" t="0" r="r" b="b"/>
              <a:pathLst>
                <a:path w="51" h="26">
                  <a:moveTo>
                    <a:pt x="47" y="24"/>
                  </a:moveTo>
                  <a:cubicBezTo>
                    <a:pt x="48" y="23"/>
                    <a:pt x="49" y="22"/>
                    <a:pt x="51" y="20"/>
                  </a:cubicBezTo>
                  <a:cubicBezTo>
                    <a:pt x="36" y="7"/>
                    <a:pt x="19" y="0"/>
                    <a:pt x="0" y="0"/>
                  </a:cubicBezTo>
                  <a:cubicBezTo>
                    <a:pt x="0" y="8"/>
                    <a:pt x="0" y="8"/>
                    <a:pt x="0" y="8"/>
                  </a:cubicBezTo>
                  <a:cubicBezTo>
                    <a:pt x="17" y="8"/>
                    <a:pt x="32" y="14"/>
                    <a:pt x="45" y="26"/>
                  </a:cubicBezTo>
                  <a:cubicBezTo>
                    <a:pt x="46" y="26"/>
                    <a:pt x="46" y="25"/>
                    <a:pt x="4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63" name="Freeform 25"/>
            <p:cNvSpPr>
              <a:spLocks/>
            </p:cNvSpPr>
            <p:nvPr/>
          </p:nvSpPr>
          <p:spPr bwMode="auto">
            <a:xfrm>
              <a:off x="3915" y="2218"/>
              <a:ext cx="154" cy="100"/>
            </a:xfrm>
            <a:custGeom>
              <a:avLst/>
              <a:gdLst>
                <a:gd name="T0" fmla="*/ 39 w 64"/>
                <a:gd name="T1" fmla="*/ 9 h 41"/>
                <a:gd name="T2" fmla="*/ 48 w 64"/>
                <a:gd name="T3" fmla="*/ 18 h 41"/>
                <a:gd name="T4" fmla="*/ 5 w 64"/>
                <a:gd name="T5" fmla="*/ 0 h 41"/>
                <a:gd name="T6" fmla="*/ 3 w 64"/>
                <a:gd name="T7" fmla="*/ 2 h 41"/>
                <a:gd name="T8" fmla="*/ 0 w 64"/>
                <a:gd name="T9" fmla="*/ 6 h 41"/>
                <a:gd name="T10" fmla="*/ 49 w 64"/>
                <a:gd name="T11" fmla="*/ 26 h 41"/>
                <a:gd name="T12" fmla="*/ 39 w 64"/>
                <a:gd name="T13" fmla="*/ 35 h 41"/>
                <a:gd name="T14" fmla="*/ 45 w 64"/>
                <a:gd name="T15" fmla="*/ 41 h 41"/>
                <a:gd name="T16" fmla="*/ 64 w 64"/>
                <a:gd name="T17" fmla="*/ 22 h 41"/>
                <a:gd name="T18" fmla="*/ 45 w 64"/>
                <a:gd name="T19" fmla="*/ 3 h 41"/>
                <a:gd name="T20" fmla="*/ 39 w 64"/>
                <a:gd name="T2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41">
                  <a:moveTo>
                    <a:pt x="39" y="9"/>
                  </a:moveTo>
                  <a:cubicBezTo>
                    <a:pt x="48" y="18"/>
                    <a:pt x="48" y="18"/>
                    <a:pt x="48" y="18"/>
                  </a:cubicBezTo>
                  <a:cubicBezTo>
                    <a:pt x="33" y="17"/>
                    <a:pt x="18" y="11"/>
                    <a:pt x="5" y="0"/>
                  </a:cubicBezTo>
                  <a:cubicBezTo>
                    <a:pt x="5" y="0"/>
                    <a:pt x="4" y="1"/>
                    <a:pt x="3" y="2"/>
                  </a:cubicBezTo>
                  <a:cubicBezTo>
                    <a:pt x="2" y="3"/>
                    <a:pt x="1" y="4"/>
                    <a:pt x="0" y="6"/>
                  </a:cubicBezTo>
                  <a:cubicBezTo>
                    <a:pt x="14" y="18"/>
                    <a:pt x="31" y="26"/>
                    <a:pt x="49" y="26"/>
                  </a:cubicBezTo>
                  <a:cubicBezTo>
                    <a:pt x="39" y="35"/>
                    <a:pt x="39" y="35"/>
                    <a:pt x="39" y="35"/>
                  </a:cubicBezTo>
                  <a:cubicBezTo>
                    <a:pt x="45" y="41"/>
                    <a:pt x="45" y="41"/>
                    <a:pt x="45" y="41"/>
                  </a:cubicBezTo>
                  <a:cubicBezTo>
                    <a:pt x="64" y="22"/>
                    <a:pt x="64" y="22"/>
                    <a:pt x="64" y="22"/>
                  </a:cubicBezTo>
                  <a:cubicBezTo>
                    <a:pt x="45" y="3"/>
                    <a:pt x="45" y="3"/>
                    <a:pt x="45" y="3"/>
                  </a:cubicBezTo>
                  <a:lnTo>
                    <a:pt x="3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grpSp>
      <p:sp>
        <p:nvSpPr>
          <p:cNvPr id="264" name="Freeform 70"/>
          <p:cNvSpPr>
            <a:spLocks noEditPoints="1"/>
          </p:cNvSpPr>
          <p:nvPr/>
        </p:nvSpPr>
        <p:spPr bwMode="auto">
          <a:xfrm>
            <a:off x="3056675" y="2318918"/>
            <a:ext cx="360817" cy="35964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5 w 128"/>
              <a:gd name="T11" fmla="*/ 40 h 128"/>
              <a:gd name="T12" fmla="*/ 89 w 128"/>
              <a:gd name="T13" fmla="*/ 40 h 128"/>
              <a:gd name="T14" fmla="*/ 79 w 128"/>
              <a:gd name="T15" fmla="*/ 10 h 128"/>
              <a:gd name="T16" fmla="*/ 115 w 128"/>
              <a:gd name="T17" fmla="*/ 40 h 128"/>
              <a:gd name="T18" fmla="*/ 120 w 128"/>
              <a:gd name="T19" fmla="*/ 64 h 128"/>
              <a:gd name="T20" fmla="*/ 118 w 128"/>
              <a:gd name="T21" fmla="*/ 80 h 128"/>
              <a:gd name="T22" fmla="*/ 90 w 128"/>
              <a:gd name="T23" fmla="*/ 80 h 128"/>
              <a:gd name="T24" fmla="*/ 91 w 128"/>
              <a:gd name="T25" fmla="*/ 64 h 128"/>
              <a:gd name="T26" fmla="*/ 90 w 128"/>
              <a:gd name="T27" fmla="*/ 48 h 128"/>
              <a:gd name="T28" fmla="*/ 118 w 128"/>
              <a:gd name="T29" fmla="*/ 48 h 128"/>
              <a:gd name="T30" fmla="*/ 120 w 128"/>
              <a:gd name="T31" fmla="*/ 64 h 128"/>
              <a:gd name="T32" fmla="*/ 64 w 128"/>
              <a:gd name="T33" fmla="*/ 120 h 128"/>
              <a:gd name="T34" fmla="*/ 47 w 128"/>
              <a:gd name="T35" fmla="*/ 88 h 128"/>
              <a:gd name="T36" fmla="*/ 81 w 128"/>
              <a:gd name="T37" fmla="*/ 88 h 128"/>
              <a:gd name="T38" fmla="*/ 64 w 128"/>
              <a:gd name="T39" fmla="*/ 120 h 128"/>
              <a:gd name="T40" fmla="*/ 46 w 128"/>
              <a:gd name="T41" fmla="*/ 80 h 128"/>
              <a:gd name="T42" fmla="*/ 45 w 128"/>
              <a:gd name="T43" fmla="*/ 64 h 128"/>
              <a:gd name="T44" fmla="*/ 46 w 128"/>
              <a:gd name="T45" fmla="*/ 48 h 128"/>
              <a:gd name="T46" fmla="*/ 82 w 128"/>
              <a:gd name="T47" fmla="*/ 48 h 128"/>
              <a:gd name="T48" fmla="*/ 83 w 128"/>
              <a:gd name="T49" fmla="*/ 64 h 128"/>
              <a:gd name="T50" fmla="*/ 82 w 128"/>
              <a:gd name="T51" fmla="*/ 80 h 128"/>
              <a:gd name="T52" fmla="*/ 46 w 128"/>
              <a:gd name="T53" fmla="*/ 80 h 128"/>
              <a:gd name="T54" fmla="*/ 8 w 128"/>
              <a:gd name="T55" fmla="*/ 64 h 128"/>
              <a:gd name="T56" fmla="*/ 10 w 128"/>
              <a:gd name="T57" fmla="*/ 48 h 128"/>
              <a:gd name="T58" fmla="*/ 38 w 128"/>
              <a:gd name="T59" fmla="*/ 48 h 128"/>
              <a:gd name="T60" fmla="*/ 37 w 128"/>
              <a:gd name="T61" fmla="*/ 64 h 128"/>
              <a:gd name="T62" fmla="*/ 38 w 128"/>
              <a:gd name="T63" fmla="*/ 80 h 128"/>
              <a:gd name="T64" fmla="*/ 10 w 128"/>
              <a:gd name="T65" fmla="*/ 80 h 128"/>
              <a:gd name="T66" fmla="*/ 8 w 128"/>
              <a:gd name="T67" fmla="*/ 64 h 128"/>
              <a:gd name="T68" fmla="*/ 64 w 128"/>
              <a:gd name="T69" fmla="*/ 8 h 128"/>
              <a:gd name="T70" fmla="*/ 81 w 128"/>
              <a:gd name="T71" fmla="*/ 40 h 128"/>
              <a:gd name="T72" fmla="*/ 47 w 128"/>
              <a:gd name="T73" fmla="*/ 40 h 128"/>
              <a:gd name="T74" fmla="*/ 64 w 128"/>
              <a:gd name="T75" fmla="*/ 8 h 128"/>
              <a:gd name="T76" fmla="*/ 49 w 128"/>
              <a:gd name="T77" fmla="*/ 10 h 128"/>
              <a:gd name="T78" fmla="*/ 39 w 128"/>
              <a:gd name="T79" fmla="*/ 40 h 128"/>
              <a:gd name="T80" fmla="*/ 13 w 128"/>
              <a:gd name="T81" fmla="*/ 40 h 128"/>
              <a:gd name="T82" fmla="*/ 49 w 128"/>
              <a:gd name="T83" fmla="*/ 10 h 128"/>
              <a:gd name="T84" fmla="*/ 13 w 128"/>
              <a:gd name="T85" fmla="*/ 88 h 128"/>
              <a:gd name="T86" fmla="*/ 39 w 128"/>
              <a:gd name="T87" fmla="*/ 88 h 128"/>
              <a:gd name="T88" fmla="*/ 49 w 128"/>
              <a:gd name="T89" fmla="*/ 118 h 128"/>
              <a:gd name="T90" fmla="*/ 13 w 128"/>
              <a:gd name="T91" fmla="*/ 88 h 128"/>
              <a:gd name="T92" fmla="*/ 79 w 128"/>
              <a:gd name="T93" fmla="*/ 118 h 128"/>
              <a:gd name="T94" fmla="*/ 89 w 128"/>
              <a:gd name="T95" fmla="*/ 88 h 128"/>
              <a:gd name="T96" fmla="*/ 115 w 128"/>
              <a:gd name="T97" fmla="*/ 88 h 128"/>
              <a:gd name="T98" fmla="*/ 79 w 128"/>
              <a:gd name="T9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moveTo>
                  <a:pt x="115" y="40"/>
                </a:moveTo>
                <a:cubicBezTo>
                  <a:pt x="89" y="40"/>
                  <a:pt x="89" y="40"/>
                  <a:pt x="89" y="40"/>
                </a:cubicBezTo>
                <a:cubicBezTo>
                  <a:pt x="87" y="28"/>
                  <a:pt x="84" y="17"/>
                  <a:pt x="79" y="10"/>
                </a:cubicBezTo>
                <a:cubicBezTo>
                  <a:pt x="95" y="14"/>
                  <a:pt x="108" y="26"/>
                  <a:pt x="115" y="40"/>
                </a:cubicBezTo>
                <a:moveTo>
                  <a:pt x="120" y="64"/>
                </a:moveTo>
                <a:cubicBezTo>
                  <a:pt x="120" y="70"/>
                  <a:pt x="119" y="75"/>
                  <a:pt x="118" y="80"/>
                </a:cubicBezTo>
                <a:cubicBezTo>
                  <a:pt x="90" y="80"/>
                  <a:pt x="90" y="80"/>
                  <a:pt x="90" y="80"/>
                </a:cubicBezTo>
                <a:cubicBezTo>
                  <a:pt x="91" y="75"/>
                  <a:pt x="91" y="69"/>
                  <a:pt x="91" y="64"/>
                </a:cubicBezTo>
                <a:cubicBezTo>
                  <a:pt x="91" y="59"/>
                  <a:pt x="91" y="53"/>
                  <a:pt x="90" y="48"/>
                </a:cubicBezTo>
                <a:cubicBezTo>
                  <a:pt x="118" y="48"/>
                  <a:pt x="118" y="48"/>
                  <a:pt x="118" y="48"/>
                </a:cubicBezTo>
                <a:cubicBezTo>
                  <a:pt x="119" y="53"/>
                  <a:pt x="120" y="58"/>
                  <a:pt x="120" y="64"/>
                </a:cubicBezTo>
                <a:moveTo>
                  <a:pt x="64" y="120"/>
                </a:moveTo>
                <a:cubicBezTo>
                  <a:pt x="57" y="120"/>
                  <a:pt x="50" y="107"/>
                  <a:pt x="47" y="88"/>
                </a:cubicBezTo>
                <a:cubicBezTo>
                  <a:pt x="81" y="88"/>
                  <a:pt x="81" y="88"/>
                  <a:pt x="81" y="88"/>
                </a:cubicBezTo>
                <a:cubicBezTo>
                  <a:pt x="78" y="107"/>
                  <a:pt x="71" y="120"/>
                  <a:pt x="64" y="120"/>
                </a:cubicBezTo>
                <a:moveTo>
                  <a:pt x="46" y="80"/>
                </a:moveTo>
                <a:cubicBezTo>
                  <a:pt x="45" y="75"/>
                  <a:pt x="45" y="70"/>
                  <a:pt x="45" y="64"/>
                </a:cubicBezTo>
                <a:cubicBezTo>
                  <a:pt x="45" y="58"/>
                  <a:pt x="45" y="53"/>
                  <a:pt x="46" y="48"/>
                </a:cubicBezTo>
                <a:cubicBezTo>
                  <a:pt x="82" y="48"/>
                  <a:pt x="82" y="48"/>
                  <a:pt x="82" y="48"/>
                </a:cubicBezTo>
                <a:cubicBezTo>
                  <a:pt x="83" y="53"/>
                  <a:pt x="83" y="58"/>
                  <a:pt x="83" y="64"/>
                </a:cubicBezTo>
                <a:cubicBezTo>
                  <a:pt x="83" y="70"/>
                  <a:pt x="83" y="75"/>
                  <a:pt x="82" y="80"/>
                </a:cubicBezTo>
                <a:lnTo>
                  <a:pt x="46" y="80"/>
                </a:lnTo>
                <a:close/>
                <a:moveTo>
                  <a:pt x="8" y="64"/>
                </a:moveTo>
                <a:cubicBezTo>
                  <a:pt x="8" y="58"/>
                  <a:pt x="9" y="53"/>
                  <a:pt x="10" y="48"/>
                </a:cubicBezTo>
                <a:cubicBezTo>
                  <a:pt x="38" y="48"/>
                  <a:pt x="38" y="48"/>
                  <a:pt x="38" y="48"/>
                </a:cubicBezTo>
                <a:cubicBezTo>
                  <a:pt x="37" y="53"/>
                  <a:pt x="37" y="59"/>
                  <a:pt x="37" y="64"/>
                </a:cubicBezTo>
                <a:cubicBezTo>
                  <a:pt x="37" y="69"/>
                  <a:pt x="37" y="75"/>
                  <a:pt x="38" y="80"/>
                </a:cubicBezTo>
                <a:cubicBezTo>
                  <a:pt x="10" y="80"/>
                  <a:pt x="10" y="80"/>
                  <a:pt x="10" y="80"/>
                </a:cubicBezTo>
                <a:cubicBezTo>
                  <a:pt x="9" y="75"/>
                  <a:pt x="8" y="70"/>
                  <a:pt x="8" y="64"/>
                </a:cubicBezTo>
                <a:moveTo>
                  <a:pt x="64" y="8"/>
                </a:moveTo>
                <a:cubicBezTo>
                  <a:pt x="71" y="8"/>
                  <a:pt x="78" y="21"/>
                  <a:pt x="81" y="40"/>
                </a:cubicBezTo>
                <a:cubicBezTo>
                  <a:pt x="47" y="40"/>
                  <a:pt x="47" y="40"/>
                  <a:pt x="47" y="40"/>
                </a:cubicBezTo>
                <a:cubicBezTo>
                  <a:pt x="50" y="21"/>
                  <a:pt x="57" y="8"/>
                  <a:pt x="64" y="8"/>
                </a:cubicBezTo>
                <a:moveTo>
                  <a:pt x="49" y="10"/>
                </a:moveTo>
                <a:cubicBezTo>
                  <a:pt x="44" y="17"/>
                  <a:pt x="41" y="28"/>
                  <a:pt x="39" y="40"/>
                </a:cubicBezTo>
                <a:cubicBezTo>
                  <a:pt x="13" y="40"/>
                  <a:pt x="13" y="40"/>
                  <a:pt x="13" y="40"/>
                </a:cubicBezTo>
                <a:cubicBezTo>
                  <a:pt x="20" y="26"/>
                  <a:pt x="33" y="14"/>
                  <a:pt x="49" y="10"/>
                </a:cubicBezTo>
                <a:moveTo>
                  <a:pt x="13" y="88"/>
                </a:moveTo>
                <a:cubicBezTo>
                  <a:pt x="39" y="88"/>
                  <a:pt x="39" y="88"/>
                  <a:pt x="39" y="88"/>
                </a:cubicBezTo>
                <a:cubicBezTo>
                  <a:pt x="41" y="100"/>
                  <a:pt x="44" y="111"/>
                  <a:pt x="49" y="118"/>
                </a:cubicBezTo>
                <a:cubicBezTo>
                  <a:pt x="33" y="114"/>
                  <a:pt x="20" y="102"/>
                  <a:pt x="13" y="88"/>
                </a:cubicBezTo>
                <a:moveTo>
                  <a:pt x="79" y="118"/>
                </a:moveTo>
                <a:cubicBezTo>
                  <a:pt x="84" y="111"/>
                  <a:pt x="87" y="100"/>
                  <a:pt x="89" y="88"/>
                </a:cubicBezTo>
                <a:cubicBezTo>
                  <a:pt x="115" y="88"/>
                  <a:pt x="115" y="88"/>
                  <a:pt x="115" y="88"/>
                </a:cubicBezTo>
                <a:cubicBezTo>
                  <a:pt x="108" y="102"/>
                  <a:pt x="95" y="114"/>
                  <a:pt x="79" y="118"/>
                </a:cubicBezTo>
              </a:path>
            </a:pathLst>
          </a:custGeom>
          <a:solidFill>
            <a:schemeClr val="bg1"/>
          </a:solidFill>
          <a:ln>
            <a:noFill/>
          </a:ln>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66" name="Freeform 9"/>
          <p:cNvSpPr>
            <a:spLocks noEditPoints="1"/>
          </p:cNvSpPr>
          <p:nvPr/>
        </p:nvSpPr>
        <p:spPr bwMode="auto">
          <a:xfrm>
            <a:off x="7087417" y="3469485"/>
            <a:ext cx="249077" cy="297166"/>
          </a:xfrm>
          <a:custGeom>
            <a:avLst/>
            <a:gdLst>
              <a:gd name="T0" fmla="*/ 1053 w 1243"/>
              <a:gd name="T1" fmla="*/ 1414 h 1483"/>
              <a:gd name="T2" fmla="*/ 621 w 1243"/>
              <a:gd name="T3" fmla="*/ 1414 h 1483"/>
              <a:gd name="T4" fmla="*/ 190 w 1243"/>
              <a:gd name="T5" fmla="*/ 1414 h 1483"/>
              <a:gd name="T6" fmla="*/ 69 w 1243"/>
              <a:gd name="T7" fmla="*/ 1293 h 1483"/>
              <a:gd name="T8" fmla="*/ 483 w 1243"/>
              <a:gd name="T9" fmla="*/ 534 h 1483"/>
              <a:gd name="T10" fmla="*/ 500 w 1243"/>
              <a:gd name="T11" fmla="*/ 517 h 1483"/>
              <a:gd name="T12" fmla="*/ 500 w 1243"/>
              <a:gd name="T13" fmla="*/ 500 h 1483"/>
              <a:gd name="T14" fmla="*/ 500 w 1243"/>
              <a:gd name="T15" fmla="*/ 69 h 1483"/>
              <a:gd name="T16" fmla="*/ 742 w 1243"/>
              <a:gd name="T17" fmla="*/ 69 h 1483"/>
              <a:gd name="T18" fmla="*/ 742 w 1243"/>
              <a:gd name="T19" fmla="*/ 500 h 1483"/>
              <a:gd name="T20" fmla="*/ 742 w 1243"/>
              <a:gd name="T21" fmla="*/ 517 h 1483"/>
              <a:gd name="T22" fmla="*/ 759 w 1243"/>
              <a:gd name="T23" fmla="*/ 534 h 1483"/>
              <a:gd name="T24" fmla="*/ 1173 w 1243"/>
              <a:gd name="T25" fmla="*/ 1293 h 1483"/>
              <a:gd name="T26" fmla="*/ 1053 w 1243"/>
              <a:gd name="T27" fmla="*/ 1414 h 1483"/>
              <a:gd name="T28" fmla="*/ 811 w 1243"/>
              <a:gd name="T29" fmla="*/ 500 h 1483"/>
              <a:gd name="T30" fmla="*/ 811 w 1243"/>
              <a:gd name="T31" fmla="*/ 69 h 1483"/>
              <a:gd name="T32" fmla="*/ 863 w 1243"/>
              <a:gd name="T33" fmla="*/ 69 h 1483"/>
              <a:gd name="T34" fmla="*/ 863 w 1243"/>
              <a:gd name="T35" fmla="*/ 0 h 1483"/>
              <a:gd name="T36" fmla="*/ 811 w 1243"/>
              <a:gd name="T37" fmla="*/ 0 h 1483"/>
              <a:gd name="T38" fmla="*/ 621 w 1243"/>
              <a:gd name="T39" fmla="*/ 0 h 1483"/>
              <a:gd name="T40" fmla="*/ 431 w 1243"/>
              <a:gd name="T41" fmla="*/ 0 h 1483"/>
              <a:gd name="T42" fmla="*/ 380 w 1243"/>
              <a:gd name="T43" fmla="*/ 0 h 1483"/>
              <a:gd name="T44" fmla="*/ 380 w 1243"/>
              <a:gd name="T45" fmla="*/ 69 h 1483"/>
              <a:gd name="T46" fmla="*/ 431 w 1243"/>
              <a:gd name="T47" fmla="*/ 69 h 1483"/>
              <a:gd name="T48" fmla="*/ 431 w 1243"/>
              <a:gd name="T49" fmla="*/ 500 h 1483"/>
              <a:gd name="T50" fmla="*/ 0 w 1243"/>
              <a:gd name="T51" fmla="*/ 1293 h 1483"/>
              <a:gd name="T52" fmla="*/ 190 w 1243"/>
              <a:gd name="T53" fmla="*/ 1483 h 1483"/>
              <a:gd name="T54" fmla="*/ 621 w 1243"/>
              <a:gd name="T55" fmla="*/ 1483 h 1483"/>
              <a:gd name="T56" fmla="*/ 1053 w 1243"/>
              <a:gd name="T57" fmla="*/ 1483 h 1483"/>
              <a:gd name="T58" fmla="*/ 1243 w 1243"/>
              <a:gd name="T59" fmla="*/ 1293 h 1483"/>
              <a:gd name="T60" fmla="*/ 811 w 1243"/>
              <a:gd name="T61" fmla="*/ 500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43" h="1483">
                <a:moveTo>
                  <a:pt x="1053" y="1414"/>
                </a:moveTo>
                <a:cubicBezTo>
                  <a:pt x="621" y="1414"/>
                  <a:pt x="621" y="1414"/>
                  <a:pt x="621" y="1414"/>
                </a:cubicBezTo>
                <a:cubicBezTo>
                  <a:pt x="190" y="1414"/>
                  <a:pt x="190" y="1414"/>
                  <a:pt x="190" y="1414"/>
                </a:cubicBezTo>
                <a:cubicBezTo>
                  <a:pt x="173" y="1414"/>
                  <a:pt x="69" y="1414"/>
                  <a:pt x="69" y="1293"/>
                </a:cubicBezTo>
                <a:cubicBezTo>
                  <a:pt x="69" y="1172"/>
                  <a:pt x="328" y="758"/>
                  <a:pt x="483" y="534"/>
                </a:cubicBezTo>
                <a:cubicBezTo>
                  <a:pt x="500" y="517"/>
                  <a:pt x="500" y="517"/>
                  <a:pt x="500" y="517"/>
                </a:cubicBezTo>
                <a:cubicBezTo>
                  <a:pt x="500" y="500"/>
                  <a:pt x="500" y="500"/>
                  <a:pt x="500" y="500"/>
                </a:cubicBezTo>
                <a:cubicBezTo>
                  <a:pt x="500" y="69"/>
                  <a:pt x="500" y="69"/>
                  <a:pt x="500" y="69"/>
                </a:cubicBezTo>
                <a:cubicBezTo>
                  <a:pt x="742" y="69"/>
                  <a:pt x="742" y="69"/>
                  <a:pt x="742" y="69"/>
                </a:cubicBezTo>
                <a:cubicBezTo>
                  <a:pt x="742" y="500"/>
                  <a:pt x="742" y="500"/>
                  <a:pt x="742" y="500"/>
                </a:cubicBezTo>
                <a:cubicBezTo>
                  <a:pt x="742" y="517"/>
                  <a:pt x="742" y="517"/>
                  <a:pt x="742" y="517"/>
                </a:cubicBezTo>
                <a:cubicBezTo>
                  <a:pt x="759" y="534"/>
                  <a:pt x="759" y="534"/>
                  <a:pt x="759" y="534"/>
                </a:cubicBezTo>
                <a:cubicBezTo>
                  <a:pt x="915" y="758"/>
                  <a:pt x="1173" y="1172"/>
                  <a:pt x="1173" y="1293"/>
                </a:cubicBezTo>
                <a:cubicBezTo>
                  <a:pt x="1173" y="1414"/>
                  <a:pt x="1087" y="1414"/>
                  <a:pt x="1053" y="1414"/>
                </a:cubicBezTo>
                <a:close/>
                <a:moveTo>
                  <a:pt x="811" y="500"/>
                </a:moveTo>
                <a:cubicBezTo>
                  <a:pt x="811" y="69"/>
                  <a:pt x="811" y="69"/>
                  <a:pt x="811" y="69"/>
                </a:cubicBezTo>
                <a:cubicBezTo>
                  <a:pt x="863" y="69"/>
                  <a:pt x="863" y="69"/>
                  <a:pt x="863" y="69"/>
                </a:cubicBezTo>
                <a:cubicBezTo>
                  <a:pt x="863" y="0"/>
                  <a:pt x="863" y="0"/>
                  <a:pt x="863" y="0"/>
                </a:cubicBezTo>
                <a:cubicBezTo>
                  <a:pt x="811" y="0"/>
                  <a:pt x="811" y="0"/>
                  <a:pt x="811" y="0"/>
                </a:cubicBezTo>
                <a:cubicBezTo>
                  <a:pt x="621" y="0"/>
                  <a:pt x="621" y="0"/>
                  <a:pt x="621" y="0"/>
                </a:cubicBezTo>
                <a:cubicBezTo>
                  <a:pt x="431" y="0"/>
                  <a:pt x="431" y="0"/>
                  <a:pt x="431" y="0"/>
                </a:cubicBezTo>
                <a:cubicBezTo>
                  <a:pt x="380" y="0"/>
                  <a:pt x="380" y="0"/>
                  <a:pt x="380" y="0"/>
                </a:cubicBezTo>
                <a:cubicBezTo>
                  <a:pt x="380" y="69"/>
                  <a:pt x="380" y="69"/>
                  <a:pt x="380" y="69"/>
                </a:cubicBezTo>
                <a:cubicBezTo>
                  <a:pt x="431" y="69"/>
                  <a:pt x="431" y="69"/>
                  <a:pt x="431" y="69"/>
                </a:cubicBezTo>
                <a:cubicBezTo>
                  <a:pt x="431" y="500"/>
                  <a:pt x="431" y="500"/>
                  <a:pt x="431" y="500"/>
                </a:cubicBezTo>
                <a:cubicBezTo>
                  <a:pt x="431" y="500"/>
                  <a:pt x="0" y="1121"/>
                  <a:pt x="0" y="1293"/>
                </a:cubicBezTo>
                <a:cubicBezTo>
                  <a:pt x="0" y="1483"/>
                  <a:pt x="190" y="1483"/>
                  <a:pt x="190" y="1483"/>
                </a:cubicBezTo>
                <a:cubicBezTo>
                  <a:pt x="621" y="1483"/>
                  <a:pt x="621" y="1483"/>
                  <a:pt x="621" y="1483"/>
                </a:cubicBezTo>
                <a:cubicBezTo>
                  <a:pt x="1053" y="1483"/>
                  <a:pt x="1053" y="1483"/>
                  <a:pt x="1053" y="1483"/>
                </a:cubicBezTo>
                <a:cubicBezTo>
                  <a:pt x="1053" y="1483"/>
                  <a:pt x="1243" y="1483"/>
                  <a:pt x="1243" y="1293"/>
                </a:cubicBezTo>
                <a:cubicBezTo>
                  <a:pt x="1243" y="1121"/>
                  <a:pt x="811" y="500"/>
                  <a:pt x="811" y="500"/>
                </a:cubicBezTo>
                <a:close/>
              </a:path>
            </a:pathLst>
          </a:custGeom>
          <a:solidFill>
            <a:schemeClr val="bg1"/>
          </a:solidFill>
          <a:ln>
            <a:solidFill>
              <a:schemeClr val="bg1"/>
            </a:solidFill>
          </a:ln>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67" name="Rectangle 266"/>
          <p:cNvSpPr/>
          <p:nvPr/>
        </p:nvSpPr>
        <p:spPr bwMode="auto">
          <a:xfrm>
            <a:off x="810414" y="3089700"/>
            <a:ext cx="1070504" cy="164882"/>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Sensors and devices</a:t>
            </a:r>
          </a:p>
        </p:txBody>
      </p:sp>
      <p:grpSp>
        <p:nvGrpSpPr>
          <p:cNvPr id="6" name="Group 4"/>
          <p:cNvGrpSpPr>
            <a:grpSpLocks noChangeAspect="1"/>
          </p:cNvGrpSpPr>
          <p:nvPr/>
        </p:nvGrpSpPr>
        <p:grpSpPr bwMode="auto">
          <a:xfrm>
            <a:off x="1065309" y="2359555"/>
            <a:ext cx="367930" cy="278624"/>
            <a:chOff x="632" y="1457"/>
            <a:chExt cx="309" cy="234"/>
          </a:xfrm>
          <a:solidFill>
            <a:schemeClr val="bg1"/>
          </a:solidFill>
        </p:grpSpPr>
        <p:sp>
          <p:nvSpPr>
            <p:cNvPr id="8" name="Freeform 5"/>
            <p:cNvSpPr>
              <a:spLocks noEditPoints="1"/>
            </p:cNvSpPr>
            <p:nvPr/>
          </p:nvSpPr>
          <p:spPr bwMode="auto">
            <a:xfrm>
              <a:off x="632" y="1457"/>
              <a:ext cx="309" cy="234"/>
            </a:xfrm>
            <a:custGeom>
              <a:avLst/>
              <a:gdLst>
                <a:gd name="T0" fmla="*/ 0 w 309"/>
                <a:gd name="T1" fmla="*/ 234 h 234"/>
                <a:gd name="T2" fmla="*/ 309 w 309"/>
                <a:gd name="T3" fmla="*/ 234 h 234"/>
                <a:gd name="T4" fmla="*/ 309 w 309"/>
                <a:gd name="T5" fmla="*/ 0 h 234"/>
                <a:gd name="T6" fmla="*/ 0 w 309"/>
                <a:gd name="T7" fmla="*/ 0 h 234"/>
                <a:gd name="T8" fmla="*/ 0 w 309"/>
                <a:gd name="T9" fmla="*/ 234 h 234"/>
                <a:gd name="T10" fmla="*/ 19 w 309"/>
                <a:gd name="T11" fmla="*/ 20 h 234"/>
                <a:gd name="T12" fmla="*/ 290 w 309"/>
                <a:gd name="T13" fmla="*/ 20 h 234"/>
                <a:gd name="T14" fmla="*/ 290 w 309"/>
                <a:gd name="T15" fmla="*/ 215 h 234"/>
                <a:gd name="T16" fmla="*/ 19 w 309"/>
                <a:gd name="T17" fmla="*/ 215 h 234"/>
                <a:gd name="T18" fmla="*/ 19 w 309"/>
                <a:gd name="T19" fmla="*/ 2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234">
                  <a:moveTo>
                    <a:pt x="0" y="234"/>
                  </a:moveTo>
                  <a:lnTo>
                    <a:pt x="309" y="234"/>
                  </a:lnTo>
                  <a:lnTo>
                    <a:pt x="309" y="0"/>
                  </a:lnTo>
                  <a:lnTo>
                    <a:pt x="0" y="0"/>
                  </a:lnTo>
                  <a:lnTo>
                    <a:pt x="0" y="234"/>
                  </a:lnTo>
                  <a:close/>
                  <a:moveTo>
                    <a:pt x="19" y="20"/>
                  </a:moveTo>
                  <a:lnTo>
                    <a:pt x="290" y="20"/>
                  </a:lnTo>
                  <a:lnTo>
                    <a:pt x="290" y="215"/>
                  </a:lnTo>
                  <a:lnTo>
                    <a:pt x="19" y="215"/>
                  </a:lnTo>
                  <a:lnTo>
                    <a:pt x="19"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9" name="Rectangle 6"/>
            <p:cNvSpPr>
              <a:spLocks noChangeArrowheads="1"/>
            </p:cNvSpPr>
            <p:nvPr/>
          </p:nvSpPr>
          <p:spPr bwMode="auto">
            <a:xfrm>
              <a:off x="777" y="1633"/>
              <a:ext cx="19"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grpSp>
      <p:cxnSp>
        <p:nvCxnSpPr>
          <p:cNvPr id="231" name="Straight Connector 230"/>
          <p:cNvCxnSpPr>
            <a:endCxn id="232" idx="6"/>
          </p:cNvCxnSpPr>
          <p:nvPr/>
        </p:nvCxnSpPr>
        <p:spPr>
          <a:xfrm flipH="1" flipV="1">
            <a:off x="7582018" y="3618069"/>
            <a:ext cx="1434586" cy="1410913"/>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2" name="Oval 231"/>
          <p:cNvSpPr/>
          <p:nvPr/>
        </p:nvSpPr>
        <p:spPr bwMode="auto">
          <a:xfrm>
            <a:off x="6841894" y="3248007"/>
            <a:ext cx="740124" cy="74012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grpSp>
        <p:nvGrpSpPr>
          <p:cNvPr id="244" name="Group 243"/>
          <p:cNvGrpSpPr/>
          <p:nvPr/>
        </p:nvGrpSpPr>
        <p:grpSpPr>
          <a:xfrm>
            <a:off x="7109285" y="3936393"/>
            <a:ext cx="148695" cy="95171"/>
            <a:chOff x="7157260" y="3936455"/>
            <a:chExt cx="148716" cy="95184"/>
          </a:xfrm>
          <a:solidFill>
            <a:schemeClr val="bg1"/>
          </a:solidFill>
        </p:grpSpPr>
        <p:sp>
          <p:nvSpPr>
            <p:cNvPr id="245" name="Isosceles Triangle 244"/>
            <p:cNvSpPr/>
            <p:nvPr/>
          </p:nvSpPr>
          <p:spPr bwMode="auto">
            <a:xfrm rot="16200000" flipH="1">
              <a:off x="7162172" y="3933195"/>
              <a:ext cx="93532" cy="103356"/>
            </a:xfrm>
            <a:prstGeom prst="triangle">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sp>
          <p:nvSpPr>
            <p:cNvPr id="246" name="Isosceles Triangle 245"/>
            <p:cNvSpPr/>
            <p:nvPr/>
          </p:nvSpPr>
          <p:spPr bwMode="auto">
            <a:xfrm rot="16200000" flipH="1">
              <a:off x="7207532" y="3931543"/>
              <a:ext cx="93532" cy="103356"/>
            </a:xfrm>
            <a:prstGeom prst="triangle">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grpSp>
      <p:grpSp>
        <p:nvGrpSpPr>
          <p:cNvPr id="247" name="Group 246"/>
          <p:cNvGrpSpPr/>
          <p:nvPr/>
        </p:nvGrpSpPr>
        <p:grpSpPr>
          <a:xfrm flipH="1">
            <a:off x="7180228" y="3204573"/>
            <a:ext cx="148695" cy="95171"/>
            <a:chOff x="7157260" y="3936455"/>
            <a:chExt cx="148716" cy="95184"/>
          </a:xfrm>
          <a:solidFill>
            <a:schemeClr val="bg1"/>
          </a:solidFill>
        </p:grpSpPr>
        <p:sp>
          <p:nvSpPr>
            <p:cNvPr id="248" name="Isosceles Triangle 247"/>
            <p:cNvSpPr/>
            <p:nvPr/>
          </p:nvSpPr>
          <p:spPr bwMode="auto">
            <a:xfrm rot="16200000" flipH="1">
              <a:off x="7162172" y="3933195"/>
              <a:ext cx="93532" cy="103356"/>
            </a:xfrm>
            <a:prstGeom prst="triangle">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sp>
          <p:nvSpPr>
            <p:cNvPr id="249" name="Isosceles Triangle 248"/>
            <p:cNvSpPr/>
            <p:nvPr/>
          </p:nvSpPr>
          <p:spPr bwMode="auto">
            <a:xfrm rot="16200000" flipH="1">
              <a:off x="7207532" y="3931543"/>
              <a:ext cx="93532" cy="103356"/>
            </a:xfrm>
            <a:prstGeom prst="triangle">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grpSp>
      <p:grpSp>
        <p:nvGrpSpPr>
          <p:cNvPr id="268" name="Group 267"/>
          <p:cNvGrpSpPr/>
          <p:nvPr/>
        </p:nvGrpSpPr>
        <p:grpSpPr>
          <a:xfrm>
            <a:off x="10816767" y="3248007"/>
            <a:ext cx="740124" cy="740124"/>
            <a:chOff x="10741769" y="3898182"/>
            <a:chExt cx="740229" cy="740229"/>
          </a:xfrm>
        </p:grpSpPr>
        <p:sp>
          <p:nvSpPr>
            <p:cNvPr id="269" name="Oval 268"/>
            <p:cNvSpPr/>
            <p:nvPr/>
          </p:nvSpPr>
          <p:spPr bwMode="auto">
            <a:xfrm>
              <a:off x="10970141" y="4136571"/>
              <a:ext cx="281464" cy="281464"/>
            </a:xfrm>
            <a:prstGeom prst="ellipse">
              <a:avLst/>
            </a:prstGeom>
            <a:no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sp>
          <p:nvSpPr>
            <p:cNvPr id="270" name="Oval 269"/>
            <p:cNvSpPr/>
            <p:nvPr/>
          </p:nvSpPr>
          <p:spPr bwMode="auto">
            <a:xfrm>
              <a:off x="10741769" y="3898182"/>
              <a:ext cx="740229" cy="740229"/>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grpSp>
      <p:sp>
        <p:nvSpPr>
          <p:cNvPr id="271" name="Rectangle 270"/>
          <p:cNvSpPr/>
          <p:nvPr/>
        </p:nvSpPr>
        <p:spPr bwMode="auto">
          <a:xfrm>
            <a:off x="10791279" y="4098980"/>
            <a:ext cx="1070504" cy="164882"/>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Cortana</a:t>
            </a:r>
          </a:p>
        </p:txBody>
      </p:sp>
      <p:cxnSp>
        <p:nvCxnSpPr>
          <p:cNvPr id="272" name="Straight Connector 271"/>
          <p:cNvCxnSpPr/>
          <p:nvPr/>
        </p:nvCxnSpPr>
        <p:spPr>
          <a:xfrm flipV="1">
            <a:off x="11186828" y="2911970"/>
            <a:ext cx="0" cy="292874"/>
          </a:xfrm>
          <a:prstGeom prst="line">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6" name="Oval 185"/>
          <p:cNvSpPr/>
          <p:nvPr/>
        </p:nvSpPr>
        <p:spPr bwMode="auto">
          <a:xfrm>
            <a:off x="10816767" y="2128681"/>
            <a:ext cx="740124" cy="74012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sp>
        <p:nvSpPr>
          <p:cNvPr id="273" name="Oval 272"/>
          <p:cNvSpPr/>
          <p:nvPr/>
        </p:nvSpPr>
        <p:spPr bwMode="auto">
          <a:xfrm>
            <a:off x="879586" y="4816730"/>
            <a:ext cx="740124" cy="74012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sp>
        <p:nvSpPr>
          <p:cNvPr id="274" name="Oval 273"/>
          <p:cNvSpPr/>
          <p:nvPr/>
        </p:nvSpPr>
        <p:spPr bwMode="auto">
          <a:xfrm>
            <a:off x="879586" y="5671769"/>
            <a:ext cx="740124" cy="74012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sp>
        <p:nvSpPr>
          <p:cNvPr id="275" name="Rectangle 274"/>
          <p:cNvSpPr/>
          <p:nvPr/>
        </p:nvSpPr>
        <p:spPr bwMode="auto">
          <a:xfrm>
            <a:off x="1590327" y="4789147"/>
            <a:ext cx="1070504" cy="164882"/>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Business apps</a:t>
            </a:r>
          </a:p>
        </p:txBody>
      </p:sp>
      <p:sp>
        <p:nvSpPr>
          <p:cNvPr id="276" name="Rectangle 275"/>
          <p:cNvSpPr/>
          <p:nvPr/>
        </p:nvSpPr>
        <p:spPr bwMode="auto">
          <a:xfrm>
            <a:off x="1590327" y="6270687"/>
            <a:ext cx="1070504" cy="164882"/>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Enterprise data sources</a:t>
            </a:r>
          </a:p>
        </p:txBody>
      </p:sp>
      <p:grpSp>
        <p:nvGrpSpPr>
          <p:cNvPr id="277" name="Group 77"/>
          <p:cNvGrpSpPr>
            <a:grpSpLocks noChangeAspect="1"/>
          </p:cNvGrpSpPr>
          <p:nvPr/>
        </p:nvGrpSpPr>
        <p:grpSpPr bwMode="auto">
          <a:xfrm>
            <a:off x="1142473" y="5027670"/>
            <a:ext cx="214348" cy="318241"/>
            <a:chOff x="397" y="1250"/>
            <a:chExt cx="196" cy="291"/>
          </a:xfrm>
          <a:solidFill>
            <a:schemeClr val="bg1"/>
          </a:solidFill>
        </p:grpSpPr>
        <p:sp>
          <p:nvSpPr>
            <p:cNvPr id="278" name="Freeform 78"/>
            <p:cNvSpPr>
              <a:spLocks noEditPoints="1"/>
            </p:cNvSpPr>
            <p:nvPr/>
          </p:nvSpPr>
          <p:spPr bwMode="auto">
            <a:xfrm>
              <a:off x="397" y="1250"/>
              <a:ext cx="88" cy="87"/>
            </a:xfrm>
            <a:custGeom>
              <a:avLst/>
              <a:gdLst>
                <a:gd name="T0" fmla="*/ 88 w 88"/>
                <a:gd name="T1" fmla="*/ 87 h 87"/>
                <a:gd name="T2" fmla="*/ 0 w 88"/>
                <a:gd name="T3" fmla="*/ 87 h 87"/>
                <a:gd name="T4" fmla="*/ 0 w 88"/>
                <a:gd name="T5" fmla="*/ 0 h 87"/>
                <a:gd name="T6" fmla="*/ 88 w 88"/>
                <a:gd name="T7" fmla="*/ 0 h 87"/>
                <a:gd name="T8" fmla="*/ 88 w 88"/>
                <a:gd name="T9" fmla="*/ 87 h 87"/>
                <a:gd name="T10" fmla="*/ 19 w 88"/>
                <a:gd name="T11" fmla="*/ 68 h 87"/>
                <a:gd name="T12" fmla="*/ 68 w 88"/>
                <a:gd name="T13" fmla="*/ 68 h 87"/>
                <a:gd name="T14" fmla="*/ 68 w 88"/>
                <a:gd name="T15" fmla="*/ 19 h 87"/>
                <a:gd name="T16" fmla="*/ 19 w 88"/>
                <a:gd name="T17" fmla="*/ 19 h 87"/>
                <a:gd name="T18" fmla="*/ 19 w 88"/>
                <a:gd name="T19" fmla="*/ 6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7">
                  <a:moveTo>
                    <a:pt x="88" y="87"/>
                  </a:moveTo>
                  <a:lnTo>
                    <a:pt x="0" y="87"/>
                  </a:lnTo>
                  <a:lnTo>
                    <a:pt x="0" y="0"/>
                  </a:lnTo>
                  <a:lnTo>
                    <a:pt x="88" y="0"/>
                  </a:lnTo>
                  <a:lnTo>
                    <a:pt x="88" y="87"/>
                  </a:lnTo>
                  <a:close/>
                  <a:moveTo>
                    <a:pt x="19" y="68"/>
                  </a:moveTo>
                  <a:lnTo>
                    <a:pt x="68" y="68"/>
                  </a:lnTo>
                  <a:lnTo>
                    <a:pt x="68" y="19"/>
                  </a:lnTo>
                  <a:lnTo>
                    <a:pt x="19" y="19"/>
                  </a:lnTo>
                  <a:lnTo>
                    <a:pt x="19" y="68"/>
                  </a:lnTo>
                  <a:close/>
                </a:path>
              </a:pathLst>
            </a:custGeom>
            <a:grpFill/>
            <a:ln w="9525">
              <a:solidFill>
                <a:schemeClr val="bg1"/>
              </a:solidFill>
              <a:round/>
              <a:headEnd/>
              <a:tailEnd/>
            </a:ln>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79" name="Freeform 79"/>
            <p:cNvSpPr>
              <a:spLocks noEditPoints="1"/>
            </p:cNvSpPr>
            <p:nvPr/>
          </p:nvSpPr>
          <p:spPr bwMode="auto">
            <a:xfrm>
              <a:off x="397" y="1461"/>
              <a:ext cx="88" cy="80"/>
            </a:xfrm>
            <a:custGeom>
              <a:avLst/>
              <a:gdLst>
                <a:gd name="T0" fmla="*/ 88 w 88"/>
                <a:gd name="T1" fmla="*/ 80 h 80"/>
                <a:gd name="T2" fmla="*/ 0 w 88"/>
                <a:gd name="T3" fmla="*/ 80 h 80"/>
                <a:gd name="T4" fmla="*/ 0 w 88"/>
                <a:gd name="T5" fmla="*/ 0 h 80"/>
                <a:gd name="T6" fmla="*/ 88 w 88"/>
                <a:gd name="T7" fmla="*/ 0 h 80"/>
                <a:gd name="T8" fmla="*/ 88 w 88"/>
                <a:gd name="T9" fmla="*/ 80 h 80"/>
                <a:gd name="T10" fmla="*/ 19 w 88"/>
                <a:gd name="T11" fmla="*/ 61 h 80"/>
                <a:gd name="T12" fmla="*/ 68 w 88"/>
                <a:gd name="T13" fmla="*/ 61 h 80"/>
                <a:gd name="T14" fmla="*/ 68 w 88"/>
                <a:gd name="T15" fmla="*/ 19 h 80"/>
                <a:gd name="T16" fmla="*/ 19 w 88"/>
                <a:gd name="T17" fmla="*/ 19 h 80"/>
                <a:gd name="T18" fmla="*/ 19 w 88"/>
                <a:gd name="T19"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0">
                  <a:moveTo>
                    <a:pt x="88" y="80"/>
                  </a:moveTo>
                  <a:lnTo>
                    <a:pt x="0" y="80"/>
                  </a:lnTo>
                  <a:lnTo>
                    <a:pt x="0" y="0"/>
                  </a:lnTo>
                  <a:lnTo>
                    <a:pt x="88" y="0"/>
                  </a:lnTo>
                  <a:lnTo>
                    <a:pt x="88" y="80"/>
                  </a:lnTo>
                  <a:close/>
                  <a:moveTo>
                    <a:pt x="19" y="61"/>
                  </a:moveTo>
                  <a:lnTo>
                    <a:pt x="68" y="61"/>
                  </a:lnTo>
                  <a:lnTo>
                    <a:pt x="68" y="19"/>
                  </a:lnTo>
                  <a:lnTo>
                    <a:pt x="19" y="19"/>
                  </a:lnTo>
                  <a:lnTo>
                    <a:pt x="19" y="61"/>
                  </a:lnTo>
                  <a:close/>
                </a:path>
              </a:pathLst>
            </a:custGeom>
            <a:grpFill/>
            <a:ln w="9525">
              <a:solidFill>
                <a:schemeClr val="bg1"/>
              </a:solidFill>
              <a:round/>
              <a:headEnd/>
              <a:tailEnd/>
            </a:ln>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80" name="Freeform 80"/>
            <p:cNvSpPr>
              <a:spLocks noEditPoints="1"/>
            </p:cNvSpPr>
            <p:nvPr/>
          </p:nvSpPr>
          <p:spPr bwMode="auto">
            <a:xfrm>
              <a:off x="397" y="1357"/>
              <a:ext cx="196" cy="87"/>
            </a:xfrm>
            <a:custGeom>
              <a:avLst/>
              <a:gdLst>
                <a:gd name="T0" fmla="*/ 196 w 196"/>
                <a:gd name="T1" fmla="*/ 87 h 87"/>
                <a:gd name="T2" fmla="*/ 0 w 196"/>
                <a:gd name="T3" fmla="*/ 87 h 87"/>
                <a:gd name="T4" fmla="*/ 0 w 196"/>
                <a:gd name="T5" fmla="*/ 0 h 87"/>
                <a:gd name="T6" fmla="*/ 196 w 196"/>
                <a:gd name="T7" fmla="*/ 0 h 87"/>
                <a:gd name="T8" fmla="*/ 196 w 196"/>
                <a:gd name="T9" fmla="*/ 87 h 87"/>
                <a:gd name="T10" fmla="*/ 19 w 196"/>
                <a:gd name="T11" fmla="*/ 68 h 87"/>
                <a:gd name="T12" fmla="*/ 176 w 196"/>
                <a:gd name="T13" fmla="*/ 68 h 87"/>
                <a:gd name="T14" fmla="*/ 176 w 196"/>
                <a:gd name="T15" fmla="*/ 19 h 87"/>
                <a:gd name="T16" fmla="*/ 19 w 196"/>
                <a:gd name="T17" fmla="*/ 19 h 87"/>
                <a:gd name="T18" fmla="*/ 19 w 196"/>
                <a:gd name="T19" fmla="*/ 6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87">
                  <a:moveTo>
                    <a:pt x="196" y="87"/>
                  </a:moveTo>
                  <a:lnTo>
                    <a:pt x="0" y="87"/>
                  </a:lnTo>
                  <a:lnTo>
                    <a:pt x="0" y="0"/>
                  </a:lnTo>
                  <a:lnTo>
                    <a:pt x="196" y="0"/>
                  </a:lnTo>
                  <a:lnTo>
                    <a:pt x="196" y="87"/>
                  </a:lnTo>
                  <a:close/>
                  <a:moveTo>
                    <a:pt x="19" y="68"/>
                  </a:moveTo>
                  <a:lnTo>
                    <a:pt x="176" y="68"/>
                  </a:lnTo>
                  <a:lnTo>
                    <a:pt x="176" y="19"/>
                  </a:lnTo>
                  <a:lnTo>
                    <a:pt x="19" y="19"/>
                  </a:lnTo>
                  <a:lnTo>
                    <a:pt x="19" y="68"/>
                  </a:lnTo>
                  <a:close/>
                </a:path>
              </a:pathLst>
            </a:custGeom>
            <a:grpFill/>
            <a:ln w="9525">
              <a:solidFill>
                <a:schemeClr val="bg1"/>
              </a:solidFill>
              <a:round/>
              <a:headEnd/>
              <a:tailEnd/>
            </a:ln>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81" name="Rectangle 81"/>
            <p:cNvSpPr>
              <a:spLocks noChangeArrowheads="1"/>
            </p:cNvSpPr>
            <p:nvPr/>
          </p:nvSpPr>
          <p:spPr bwMode="auto">
            <a:xfrm>
              <a:off x="504" y="1250"/>
              <a:ext cx="89" cy="87"/>
            </a:xfrm>
            <a:prstGeom prst="rect">
              <a:avLst/>
            </a:prstGeom>
            <a:grpFill/>
            <a:ln w="9525">
              <a:solidFill>
                <a:schemeClr val="bg1"/>
              </a:solidFill>
              <a:miter lim="800000"/>
              <a:headEnd/>
              <a:tailEnd/>
            </a:ln>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grpSp>
      <p:sp>
        <p:nvSpPr>
          <p:cNvPr id="16" name="Freeform 10"/>
          <p:cNvSpPr>
            <a:spLocks noEditPoints="1"/>
          </p:cNvSpPr>
          <p:nvPr/>
        </p:nvSpPr>
        <p:spPr bwMode="auto">
          <a:xfrm>
            <a:off x="1092927" y="5885823"/>
            <a:ext cx="312693" cy="311682"/>
          </a:xfrm>
          <a:custGeom>
            <a:avLst/>
            <a:gdLst>
              <a:gd name="T0" fmla="*/ 155 w 309"/>
              <a:gd name="T1" fmla="*/ 0 h 308"/>
              <a:gd name="T2" fmla="*/ 46 w 309"/>
              <a:gd name="T3" fmla="*/ 67 h 308"/>
              <a:gd name="T4" fmla="*/ 0 w 309"/>
              <a:gd name="T5" fmla="*/ 67 h 308"/>
              <a:gd name="T6" fmla="*/ 0 w 309"/>
              <a:gd name="T7" fmla="*/ 308 h 308"/>
              <a:gd name="T8" fmla="*/ 309 w 309"/>
              <a:gd name="T9" fmla="*/ 308 h 308"/>
              <a:gd name="T10" fmla="*/ 309 w 309"/>
              <a:gd name="T11" fmla="*/ 67 h 308"/>
              <a:gd name="T12" fmla="*/ 263 w 309"/>
              <a:gd name="T13" fmla="*/ 67 h 308"/>
              <a:gd name="T14" fmla="*/ 155 w 309"/>
              <a:gd name="T15" fmla="*/ 0 h 308"/>
              <a:gd name="T16" fmla="*/ 58 w 309"/>
              <a:gd name="T17" fmla="*/ 96 h 308"/>
              <a:gd name="T18" fmla="*/ 145 w 309"/>
              <a:gd name="T19" fmla="*/ 159 h 308"/>
              <a:gd name="T20" fmla="*/ 145 w 309"/>
              <a:gd name="T21" fmla="*/ 243 h 308"/>
              <a:gd name="T22" fmla="*/ 58 w 309"/>
              <a:gd name="T23" fmla="*/ 183 h 308"/>
              <a:gd name="T24" fmla="*/ 58 w 309"/>
              <a:gd name="T25" fmla="*/ 96 h 308"/>
              <a:gd name="T26" fmla="*/ 164 w 309"/>
              <a:gd name="T27" fmla="*/ 159 h 308"/>
              <a:gd name="T28" fmla="*/ 251 w 309"/>
              <a:gd name="T29" fmla="*/ 96 h 308"/>
              <a:gd name="T30" fmla="*/ 251 w 309"/>
              <a:gd name="T31" fmla="*/ 183 h 308"/>
              <a:gd name="T32" fmla="*/ 164 w 309"/>
              <a:gd name="T33" fmla="*/ 243 h 308"/>
              <a:gd name="T34" fmla="*/ 164 w 309"/>
              <a:gd name="T35" fmla="*/ 159 h 308"/>
              <a:gd name="T36" fmla="*/ 244 w 309"/>
              <a:gd name="T37" fmla="*/ 79 h 308"/>
              <a:gd name="T38" fmla="*/ 155 w 309"/>
              <a:gd name="T39" fmla="*/ 142 h 308"/>
              <a:gd name="T40" fmla="*/ 65 w 309"/>
              <a:gd name="T41" fmla="*/ 79 h 308"/>
              <a:gd name="T42" fmla="*/ 155 w 309"/>
              <a:gd name="T43" fmla="*/ 21 h 308"/>
              <a:gd name="T44" fmla="*/ 244 w 309"/>
              <a:gd name="T45" fmla="*/ 79 h 308"/>
              <a:gd name="T46" fmla="*/ 290 w 309"/>
              <a:gd name="T47" fmla="*/ 289 h 308"/>
              <a:gd name="T48" fmla="*/ 19 w 309"/>
              <a:gd name="T49" fmla="*/ 289 h 308"/>
              <a:gd name="T50" fmla="*/ 19 w 309"/>
              <a:gd name="T51" fmla="*/ 86 h 308"/>
              <a:gd name="T52" fmla="*/ 38 w 309"/>
              <a:gd name="T53" fmla="*/ 86 h 308"/>
              <a:gd name="T54" fmla="*/ 38 w 309"/>
              <a:gd name="T55" fmla="*/ 193 h 308"/>
              <a:gd name="T56" fmla="*/ 155 w 309"/>
              <a:gd name="T57" fmla="*/ 272 h 308"/>
              <a:gd name="T58" fmla="*/ 271 w 309"/>
              <a:gd name="T59" fmla="*/ 193 h 308"/>
              <a:gd name="T60" fmla="*/ 271 w 309"/>
              <a:gd name="T61" fmla="*/ 86 h 308"/>
              <a:gd name="T62" fmla="*/ 290 w 309"/>
              <a:gd name="T63" fmla="*/ 86 h 308"/>
              <a:gd name="T64" fmla="*/ 290 w 309"/>
              <a:gd name="T65" fmla="*/ 28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9" h="308">
                <a:moveTo>
                  <a:pt x="155" y="0"/>
                </a:moveTo>
                <a:lnTo>
                  <a:pt x="46" y="67"/>
                </a:lnTo>
                <a:lnTo>
                  <a:pt x="0" y="67"/>
                </a:lnTo>
                <a:lnTo>
                  <a:pt x="0" y="308"/>
                </a:lnTo>
                <a:lnTo>
                  <a:pt x="309" y="308"/>
                </a:lnTo>
                <a:lnTo>
                  <a:pt x="309" y="67"/>
                </a:lnTo>
                <a:lnTo>
                  <a:pt x="263" y="67"/>
                </a:lnTo>
                <a:lnTo>
                  <a:pt x="155" y="0"/>
                </a:lnTo>
                <a:close/>
                <a:moveTo>
                  <a:pt x="58" y="96"/>
                </a:moveTo>
                <a:lnTo>
                  <a:pt x="145" y="159"/>
                </a:lnTo>
                <a:lnTo>
                  <a:pt x="145" y="243"/>
                </a:lnTo>
                <a:lnTo>
                  <a:pt x="58" y="183"/>
                </a:lnTo>
                <a:lnTo>
                  <a:pt x="58" y="96"/>
                </a:lnTo>
                <a:close/>
                <a:moveTo>
                  <a:pt x="164" y="159"/>
                </a:moveTo>
                <a:lnTo>
                  <a:pt x="251" y="96"/>
                </a:lnTo>
                <a:lnTo>
                  <a:pt x="251" y="183"/>
                </a:lnTo>
                <a:lnTo>
                  <a:pt x="164" y="243"/>
                </a:lnTo>
                <a:lnTo>
                  <a:pt x="164" y="159"/>
                </a:lnTo>
                <a:close/>
                <a:moveTo>
                  <a:pt x="244" y="79"/>
                </a:moveTo>
                <a:lnTo>
                  <a:pt x="155" y="142"/>
                </a:lnTo>
                <a:lnTo>
                  <a:pt x="65" y="79"/>
                </a:lnTo>
                <a:lnTo>
                  <a:pt x="155" y="21"/>
                </a:lnTo>
                <a:lnTo>
                  <a:pt x="244" y="79"/>
                </a:lnTo>
                <a:close/>
                <a:moveTo>
                  <a:pt x="290" y="289"/>
                </a:moveTo>
                <a:lnTo>
                  <a:pt x="19" y="289"/>
                </a:lnTo>
                <a:lnTo>
                  <a:pt x="19" y="86"/>
                </a:lnTo>
                <a:lnTo>
                  <a:pt x="38" y="86"/>
                </a:lnTo>
                <a:lnTo>
                  <a:pt x="38" y="193"/>
                </a:lnTo>
                <a:lnTo>
                  <a:pt x="155" y="272"/>
                </a:lnTo>
                <a:lnTo>
                  <a:pt x="271" y="193"/>
                </a:lnTo>
                <a:lnTo>
                  <a:pt x="271" y="86"/>
                </a:lnTo>
                <a:lnTo>
                  <a:pt x="290" y="86"/>
                </a:lnTo>
                <a:lnTo>
                  <a:pt x="290" y="289"/>
                </a:lnTo>
                <a:close/>
              </a:path>
            </a:pathLst>
          </a:custGeom>
          <a:solidFill>
            <a:schemeClr val="bg1"/>
          </a:solidFill>
          <a:ln>
            <a:noFill/>
          </a:ln>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cxnSp>
        <p:nvCxnSpPr>
          <p:cNvPr id="111" name="Straight Connector 110"/>
          <p:cNvCxnSpPr/>
          <p:nvPr/>
        </p:nvCxnSpPr>
        <p:spPr>
          <a:xfrm flipV="1">
            <a:off x="3244697" y="4029912"/>
            <a:ext cx="0" cy="822843"/>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bwMode="auto">
          <a:xfrm>
            <a:off x="2529608" y="5021046"/>
            <a:ext cx="1499199" cy="310018"/>
          </a:xfrm>
          <a:prstGeom prst="rect">
            <a:avLst/>
          </a:prstGeom>
          <a:solidFill>
            <a:srgbClr val="FF8C0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algn="ctr" defTabSz="932293" fontAlgn="base">
              <a:spcBef>
                <a:spcPct val="0"/>
              </a:spcBef>
              <a:spcAft>
                <a:spcPct val="0"/>
              </a:spcAft>
            </a:pPr>
            <a:r>
              <a:rPr lang="en-US" sz="1199" kern="0" dirty="0">
                <a:gradFill>
                  <a:gsLst>
                    <a:gs pos="0">
                      <a:srgbClr val="FFFFFF"/>
                    </a:gs>
                    <a:gs pos="100000">
                      <a:srgbClr val="FFFFFF"/>
                    </a:gs>
                  </a:gsLst>
                  <a:lin ang="5400000" scaled="0"/>
                </a:gradFill>
              </a:rPr>
              <a:t>Azure Blob</a:t>
            </a:r>
          </a:p>
        </p:txBody>
      </p:sp>
      <p:cxnSp>
        <p:nvCxnSpPr>
          <p:cNvPr id="126" name="Straight Connector 125"/>
          <p:cNvCxnSpPr/>
          <p:nvPr/>
        </p:nvCxnSpPr>
        <p:spPr>
          <a:xfrm rot="5400000" flipH="1" flipV="1">
            <a:off x="10446020" y="4062344"/>
            <a:ext cx="3111083" cy="0"/>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11722713" y="2506802"/>
            <a:ext cx="274281" cy="0"/>
          </a:xfrm>
          <a:prstGeom prst="line">
            <a:avLst/>
          </a:prstGeom>
          <a:ln w="19050">
            <a:solidFill>
              <a:schemeClr val="bg2">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5" name="Title 1"/>
          <p:cNvSpPr txBox="1">
            <a:spLocks/>
          </p:cNvSpPr>
          <p:nvPr/>
        </p:nvSpPr>
        <p:spPr>
          <a:xfrm>
            <a:off x="310327" y="297353"/>
            <a:ext cx="11885832" cy="914236"/>
          </a:xfrm>
          <a:prstGeom prst="rect">
            <a:avLst/>
          </a:prstGeom>
        </p:spPr>
        <p:txBody>
          <a:bodyPr vert="horz" lIns="93260" tIns="46630" rIns="93260" bIns="4663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32597"/>
            <a:r>
              <a:rPr lang="en-US" sz="5507" dirty="0"/>
              <a:t>Cortana Intelligence Solutions: End To End Flow</a:t>
            </a:r>
          </a:p>
        </p:txBody>
      </p:sp>
    </p:spTree>
    <p:extLst>
      <p:ext uri="{BB962C8B-B14F-4D97-AF65-F5344CB8AC3E}">
        <p14:creationId xmlns:p14="http://schemas.microsoft.com/office/powerpoint/2010/main" val="251288972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s://d.ibtimes.co.uk/en/full/1391330/rolls-royce-aircraft-engine.jpg"/>
          <p:cNvPicPr>
            <a:picLocks noChangeAspect="1" noChangeArrowheads="1"/>
          </p:cNvPicPr>
          <p:nvPr/>
        </p:nvPicPr>
        <p:blipFill rotWithShape="1">
          <a:blip r:embed="rId5">
            <a:extLst>
              <a:ext uri="{28A0092B-C50C-407E-A947-70E740481C1C}">
                <a14:useLocalDpi xmlns:a14="http://schemas.microsoft.com/office/drawing/2010/main" val="0"/>
              </a:ext>
            </a:extLst>
          </a:blip>
          <a:srcRect l="1880" b="17264"/>
          <a:stretch/>
        </p:blipFill>
        <p:spPr bwMode="auto">
          <a:xfrm>
            <a:off x="1765" y="993"/>
            <a:ext cx="12432948" cy="699254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rot="5400000">
            <a:off x="531182" y="-529803"/>
            <a:ext cx="6992544" cy="8053145"/>
          </a:xfrm>
          <a:prstGeom prst="rect">
            <a:avLst/>
          </a:prstGeom>
          <a:gradFill>
            <a:gsLst>
              <a:gs pos="0">
                <a:srgbClr val="000000">
                  <a:alpha val="0"/>
                </a:srgbClr>
              </a:gs>
              <a:gs pos="95000">
                <a:srgbClr val="000000">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66169" tIns="186468" rIns="466169" bIns="186468" rtlCol="0" anchor="b"/>
          <a:lstStyle/>
          <a:p>
            <a:pPr algn="r" defTabSz="932083">
              <a:lnSpc>
                <a:spcPts val="1224"/>
              </a:lnSpc>
              <a:defRPr/>
            </a:pPr>
            <a:br>
              <a:rPr lang="en-US" sz="2040" i="1" kern="0" dirty="0">
                <a:solidFill>
                  <a:prstClr val="white"/>
                </a:solidFill>
                <a:latin typeface="Segoe UI"/>
                <a:ea typeface="Segoe UI" pitchFamily="34" charset="0"/>
                <a:cs typeface="Segoe UI" pitchFamily="34" charset="0"/>
              </a:rPr>
            </a:br>
            <a:endParaRPr lang="da-DK" sz="1632" kern="0" dirty="0">
              <a:solidFill>
                <a:prstClr val="white"/>
              </a:solidFill>
              <a:latin typeface="Segoe UI"/>
              <a:ea typeface="Segoe UI" pitchFamily="34" charset="0"/>
              <a:cs typeface="Segoe UI" pitchFamily="34" charset="0"/>
            </a:endParaRPr>
          </a:p>
        </p:txBody>
      </p:sp>
      <p:graphicFrame>
        <p:nvGraphicFramePr>
          <p:cNvPr id="21" name="Object 20" hidden="1"/>
          <p:cNvGraphicFramePr>
            <a:graphicFrameLocks noChangeAspect="1"/>
          </p:cNvGraphicFramePr>
          <p:nvPr>
            <p:custDataLst>
              <p:tags r:id="rId2"/>
            </p:custDataLst>
            <p:extLst/>
          </p:nvPr>
        </p:nvGraphicFramePr>
        <p:xfrm>
          <a:off x="3352" y="2580"/>
          <a:ext cx="1587" cy="1587"/>
        </p:xfrm>
        <a:graphic>
          <a:graphicData uri="http://schemas.openxmlformats.org/presentationml/2006/ole">
            <mc:AlternateContent xmlns:mc="http://schemas.openxmlformats.org/markup-compatibility/2006">
              <mc:Choice xmlns:v="urn:schemas-microsoft-com:vml" Requires="v">
                <p:oleObj spid="_x0000_s1028" name="think-cell Slide" r:id="rId6" imgW="378" imgH="377" progId="TCLayout.ActiveDocument.1">
                  <p:embed/>
                </p:oleObj>
              </mc:Choice>
              <mc:Fallback>
                <p:oleObj name="think-cell Slide" r:id="rId6" imgW="378" imgH="377" progId="TCLayout.ActiveDocument.1">
                  <p:embed/>
                  <p:pic>
                    <p:nvPicPr>
                      <p:cNvPr id="21" name="Object 20" hidden="1"/>
                      <p:cNvPicPr/>
                      <p:nvPr/>
                    </p:nvPicPr>
                    <p:blipFill>
                      <a:blip r:embed="rId7"/>
                      <a:stretch>
                        <a:fillRect/>
                      </a:stretch>
                    </p:blipFill>
                    <p:spPr>
                      <a:xfrm>
                        <a:off x="3352" y="2580"/>
                        <a:ext cx="1587" cy="1587"/>
                      </a:xfrm>
                      <a:prstGeom prst="rect">
                        <a:avLst/>
                      </a:prstGeom>
                    </p:spPr>
                  </p:pic>
                </p:oleObj>
              </mc:Fallback>
            </mc:AlternateContent>
          </a:graphicData>
        </a:graphic>
      </p:graphicFrame>
      <p:sp>
        <p:nvSpPr>
          <p:cNvPr id="13" name="Rectangle 12"/>
          <p:cNvSpPr/>
          <p:nvPr/>
        </p:nvSpPr>
        <p:spPr>
          <a:xfrm>
            <a:off x="276008" y="1115211"/>
            <a:ext cx="4160998" cy="376630"/>
          </a:xfrm>
          <a:prstGeom prst="rect">
            <a:avLst/>
          </a:prstGeom>
        </p:spPr>
        <p:txBody>
          <a:bodyPr wrap="square" lIns="182828">
            <a:spAutoFit/>
          </a:bodyPr>
          <a:lstStyle/>
          <a:p>
            <a:pPr defTabSz="932114" fontAlgn="base">
              <a:spcBef>
                <a:spcPts val="200"/>
              </a:spcBef>
              <a:spcAft>
                <a:spcPct val="0"/>
              </a:spcAft>
              <a:defRPr/>
            </a:pPr>
            <a:r>
              <a:rPr lang="en-US" kern="0" dirty="0">
                <a:solidFill>
                  <a:schemeClr val="bg1"/>
                </a:solidFill>
                <a:latin typeface="Segoe Pro Semibold" panose="020B0702040504020203" pitchFamily="34" charset="0"/>
                <a:ea typeface="Segoe UI" pitchFamily="34" charset="0"/>
                <a:cs typeface="Segoe UI" pitchFamily="34" charset="0"/>
              </a:rPr>
              <a:t>Filtering the signal from the noise</a:t>
            </a:r>
          </a:p>
        </p:txBody>
      </p:sp>
      <p:sp>
        <p:nvSpPr>
          <p:cNvPr id="2" name="Title 1"/>
          <p:cNvSpPr>
            <a:spLocks noGrp="1"/>
          </p:cNvSpPr>
          <p:nvPr>
            <p:ph type="title"/>
          </p:nvPr>
        </p:nvSpPr>
        <p:spPr/>
        <p:txBody>
          <a:bodyPr/>
          <a:lstStyle/>
          <a:p>
            <a:r>
              <a:rPr lang="en-US" dirty="0">
                <a:solidFill>
                  <a:schemeClr val="bg1"/>
                </a:solidFill>
              </a:rPr>
              <a:t>Rolls-Royce</a:t>
            </a:r>
          </a:p>
        </p:txBody>
      </p:sp>
      <p:sp>
        <p:nvSpPr>
          <p:cNvPr id="15" name="Rectangle 14"/>
          <p:cNvSpPr/>
          <p:nvPr/>
        </p:nvSpPr>
        <p:spPr>
          <a:xfrm>
            <a:off x="4266" y="5284247"/>
            <a:ext cx="12430445" cy="170928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70" tIns="93234" rIns="2559593" bIns="93234" numCol="1" spcCol="0" rtlCol="0" fromWordArt="0" anchor="ctr" anchorCtr="0" forceAA="0" compatLnSpc="1">
            <a:prstTxWarp prst="textNoShape">
              <a:avLst/>
            </a:prstTxWarp>
            <a:noAutofit/>
          </a:bodyPr>
          <a:lstStyle/>
          <a:p>
            <a:pPr defTabSz="1108812">
              <a:defRPr/>
            </a:pPr>
            <a:r>
              <a:rPr lang="en-US" sz="1599" kern="0" dirty="0">
                <a:solidFill>
                  <a:schemeClr val="tx1"/>
                </a:solidFill>
                <a:latin typeface="Segoe Pro Semibold" panose="020B0702040504020203" pitchFamily="34" charset="0"/>
                <a:ea typeface="Segoe UI" pitchFamily="34" charset="0"/>
                <a:cs typeface="Segoe UI" pitchFamily="34" charset="0"/>
              </a:rPr>
              <a:t>“Our goal is not data for the sake of data, but to embrace the cloud and analytical technologies </a:t>
            </a:r>
            <a:br>
              <a:rPr lang="en-US" sz="1599" kern="0" dirty="0">
                <a:solidFill>
                  <a:schemeClr val="tx1"/>
                </a:solidFill>
                <a:latin typeface="Segoe Pro Semibold" panose="020B0702040504020203" pitchFamily="34" charset="0"/>
                <a:ea typeface="Segoe UI" pitchFamily="34" charset="0"/>
                <a:cs typeface="Segoe UI" pitchFamily="34" charset="0"/>
              </a:rPr>
            </a:br>
            <a:r>
              <a:rPr lang="en-US" sz="1599" kern="0" dirty="0">
                <a:solidFill>
                  <a:schemeClr val="tx1"/>
                </a:solidFill>
                <a:latin typeface="Segoe Pro Semibold" panose="020B0702040504020203" pitchFamily="34" charset="0"/>
                <a:ea typeface="Segoe UI" pitchFamily="34" charset="0"/>
                <a:cs typeface="Segoe UI" pitchFamily="34" charset="0"/>
              </a:rPr>
              <a:t>to deliver more expert insights to the right stakeholders at the right time.“</a:t>
            </a:r>
            <a:endParaRPr lang="en-US" sz="1049" kern="0" dirty="0">
              <a:solidFill>
                <a:schemeClr val="tx1"/>
              </a:solidFill>
              <a:latin typeface="Segoe UI Semibold" panose="020B0702040204020203" pitchFamily="34" charset="0"/>
              <a:ea typeface="Segoe UI" pitchFamily="34" charset="0"/>
              <a:cs typeface="Segoe UI Semibold" panose="020B0702040204020203" pitchFamily="34" charset="0"/>
            </a:endParaRPr>
          </a:p>
          <a:p>
            <a:pPr defTabSz="1108812">
              <a:defRPr/>
            </a:pPr>
            <a:br>
              <a:rPr lang="en-US" sz="1098" kern="0" dirty="0">
                <a:solidFill>
                  <a:schemeClr val="tx1"/>
                </a:solidFill>
                <a:latin typeface="Segoe UI Semibold" panose="020B0702040204020203" pitchFamily="34" charset="0"/>
                <a:ea typeface="Segoe UI" pitchFamily="34" charset="0"/>
                <a:cs typeface="Segoe UI Semibold" panose="020B0702040204020203" pitchFamily="34" charset="0"/>
              </a:rPr>
            </a:br>
            <a:r>
              <a:rPr lang="en-US" sz="1098" kern="0" dirty="0">
                <a:solidFill>
                  <a:schemeClr val="tx1"/>
                </a:solidFill>
                <a:latin typeface="Segoe UI Semibold" panose="020B0702040204020203" pitchFamily="34" charset="0"/>
                <a:ea typeface="Segoe UI" pitchFamily="34" charset="0"/>
                <a:cs typeface="Segoe UI Semibold" panose="020B0702040204020203" pitchFamily="34" charset="0"/>
              </a:rPr>
              <a:t>Nick Farrant</a:t>
            </a:r>
            <a:br>
              <a:rPr lang="en-US" sz="1098" kern="0" dirty="0">
                <a:solidFill>
                  <a:schemeClr val="tx1"/>
                </a:solidFill>
                <a:latin typeface="Segoe UI Semibold" panose="020B0702040204020203" pitchFamily="34" charset="0"/>
                <a:ea typeface="Segoe UI" pitchFamily="34" charset="0"/>
                <a:cs typeface="Segoe UI Semibold" panose="020B0702040204020203" pitchFamily="34" charset="0"/>
              </a:rPr>
            </a:br>
            <a:r>
              <a:rPr lang="en-US" sz="1098" kern="0" dirty="0">
                <a:solidFill>
                  <a:schemeClr val="tx1"/>
                </a:solidFill>
                <a:ea typeface="Segoe UI" pitchFamily="34" charset="0"/>
                <a:cs typeface="Segoe UI Light" panose="020B0502040204020203" pitchFamily="34" charset="0"/>
              </a:rPr>
              <a:t>Senior Vice President</a:t>
            </a:r>
          </a:p>
          <a:p>
            <a:pPr defTabSz="1108812">
              <a:defRPr/>
            </a:pPr>
            <a:r>
              <a:rPr lang="en-US" sz="1098" kern="0" dirty="0">
                <a:solidFill>
                  <a:schemeClr val="tx1"/>
                </a:solidFill>
                <a:ea typeface="Segoe UI" pitchFamily="34" charset="0"/>
                <a:cs typeface="Segoe UI Light" panose="020B0502040204020203" pitchFamily="34" charset="0"/>
              </a:rPr>
              <a:t>ROLLS-ROYCE</a:t>
            </a:r>
          </a:p>
        </p:txBody>
      </p:sp>
      <p:sp>
        <p:nvSpPr>
          <p:cNvPr id="17" name="Pentagon 16"/>
          <p:cNvSpPr/>
          <p:nvPr/>
        </p:nvSpPr>
        <p:spPr>
          <a:xfrm>
            <a:off x="276008" y="2220575"/>
            <a:ext cx="2785362" cy="2604455"/>
          </a:xfrm>
          <a:prstGeom prst="homePlate">
            <a:avLst>
              <a:gd name="adj" fmla="val 8333"/>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28" tIns="139851" rIns="139851" bIns="139851" rtlCol="0" anchor="t"/>
          <a:lstStyle/>
          <a:p>
            <a:pPr defTabSz="932239" fontAlgn="base">
              <a:spcBef>
                <a:spcPct val="0"/>
              </a:spcBef>
              <a:spcAft>
                <a:spcPts val="306"/>
              </a:spcAft>
              <a:buClr>
                <a:prstClr val="white"/>
              </a:buClr>
              <a:buSzPct val="100000"/>
              <a:defRPr/>
            </a:pPr>
            <a:r>
              <a:rPr lang="en-US" sz="2800" kern="0" dirty="0">
                <a:solidFill>
                  <a:schemeClr val="tx1"/>
                </a:solidFill>
                <a:latin typeface="Segoe UI Light"/>
                <a:ea typeface="Segoe UI" pitchFamily="34" charset="0"/>
                <a:cs typeface="Segoe UI" pitchFamily="34" charset="0"/>
              </a:rPr>
              <a:t>Objectives</a:t>
            </a:r>
          </a:p>
          <a:p>
            <a:pPr defTabSz="932239" fontAlgn="base">
              <a:spcBef>
                <a:spcPct val="0"/>
              </a:spcBef>
              <a:spcAft>
                <a:spcPts val="306"/>
              </a:spcAft>
              <a:buClr>
                <a:prstClr val="white"/>
              </a:buClr>
              <a:buSzPct val="100000"/>
              <a:defRPr/>
            </a:pPr>
            <a:r>
              <a:rPr lang="en-US" sz="1398" kern="0" dirty="0">
                <a:solidFill>
                  <a:schemeClr val="tx1"/>
                </a:solidFill>
                <a:ea typeface="Segoe UI" pitchFamily="34" charset="0"/>
                <a:cs typeface="Segoe UI" pitchFamily="34" charset="0"/>
              </a:rPr>
              <a:t>Connect Rolls-Royce jet engine data to Microsoft's intelligent cloud for insights to improve aircraft performance, safety and maintenance.</a:t>
            </a:r>
            <a:r>
              <a:rPr lang="en-US" sz="1398" kern="0" dirty="0">
                <a:solidFill>
                  <a:schemeClr val="tx1">
                    <a:lumMod val="50000"/>
                  </a:schemeClr>
                </a:solidFill>
                <a:ea typeface="Segoe UI" pitchFamily="34" charset="0"/>
                <a:cs typeface="Segoe UI" pitchFamily="34" charset="0"/>
              </a:rPr>
              <a:t>​ </a:t>
            </a:r>
          </a:p>
        </p:txBody>
      </p:sp>
      <p:sp>
        <p:nvSpPr>
          <p:cNvPr id="18" name="Chevron 17"/>
          <p:cNvSpPr/>
          <p:nvPr/>
        </p:nvSpPr>
        <p:spPr>
          <a:xfrm>
            <a:off x="2923059" y="2220575"/>
            <a:ext cx="2785362" cy="2604455"/>
          </a:xfrm>
          <a:prstGeom prst="chevron">
            <a:avLst>
              <a:gd name="adj" fmla="val 8450"/>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9851" tIns="139851" rIns="139851" bIns="139851" rtlCol="0" anchor="t"/>
          <a:lstStyle/>
          <a:p>
            <a:pPr defTabSz="932239" fontAlgn="base">
              <a:spcBef>
                <a:spcPct val="0"/>
              </a:spcBef>
              <a:spcAft>
                <a:spcPts val="306"/>
              </a:spcAft>
              <a:buClr>
                <a:prstClr val="white"/>
              </a:buClr>
              <a:buSzPct val="100000"/>
              <a:defRPr/>
            </a:pPr>
            <a:r>
              <a:rPr lang="en-US" sz="2800" kern="0" dirty="0">
                <a:solidFill>
                  <a:schemeClr val="tx1"/>
                </a:solidFill>
                <a:latin typeface="Segoe UI Light"/>
                <a:ea typeface="Segoe UI" pitchFamily="34" charset="0"/>
                <a:cs typeface="Segoe UI" pitchFamily="34" charset="0"/>
              </a:rPr>
              <a:t>Tactics</a:t>
            </a:r>
            <a:endParaRPr lang="en-US" sz="1598" kern="0" dirty="0">
              <a:solidFill>
                <a:schemeClr val="tx1"/>
              </a:solidFill>
              <a:latin typeface="Segoe UI"/>
              <a:ea typeface="Segoe UI" pitchFamily="34" charset="0"/>
              <a:cs typeface="Segoe UI" pitchFamily="34" charset="0"/>
            </a:endParaRPr>
          </a:p>
          <a:p>
            <a:pPr defTabSz="932239" fontAlgn="base">
              <a:spcBef>
                <a:spcPct val="0"/>
              </a:spcBef>
              <a:spcAft>
                <a:spcPts val="306"/>
              </a:spcAft>
              <a:buClr>
                <a:prstClr val="white"/>
              </a:buClr>
              <a:buSzPct val="100000"/>
              <a:defRPr/>
            </a:pPr>
            <a:r>
              <a:rPr lang="en-US" sz="1398" kern="0" dirty="0">
                <a:solidFill>
                  <a:schemeClr val="tx1"/>
                </a:solidFill>
                <a:ea typeface="Segoe UI" pitchFamily="34" charset="0"/>
                <a:cs typeface="Segoe UI" pitchFamily="34" charset="0"/>
              </a:rPr>
              <a:t>Use Cortana Intelligence to scale quickly and efficiently, aggregate data across customer fleets and process data </a:t>
            </a:r>
            <a:br>
              <a:rPr lang="en-US" sz="1398" kern="0" dirty="0">
                <a:solidFill>
                  <a:schemeClr val="tx1"/>
                </a:solidFill>
                <a:ea typeface="Segoe UI" pitchFamily="34" charset="0"/>
                <a:cs typeface="Segoe UI" pitchFamily="34" charset="0"/>
              </a:rPr>
            </a:br>
            <a:r>
              <a:rPr lang="en-US" sz="1398" kern="0" dirty="0">
                <a:solidFill>
                  <a:schemeClr val="tx1"/>
                </a:solidFill>
                <a:ea typeface="Segoe UI" pitchFamily="34" charset="0"/>
                <a:cs typeface="Segoe UI" pitchFamily="34" charset="0"/>
              </a:rPr>
              <a:t>in real time.</a:t>
            </a:r>
          </a:p>
        </p:txBody>
      </p:sp>
      <p:sp>
        <p:nvSpPr>
          <p:cNvPr id="20" name="Chevron 25"/>
          <p:cNvSpPr/>
          <p:nvPr/>
        </p:nvSpPr>
        <p:spPr>
          <a:xfrm>
            <a:off x="5563068" y="2220575"/>
            <a:ext cx="3418577" cy="2604455"/>
          </a:xfrm>
          <a:custGeom>
            <a:avLst/>
            <a:gdLst>
              <a:gd name="connsiteX0" fmla="*/ 0 w 3733800"/>
              <a:gd name="connsiteY0" fmla="*/ 0 h 2468880"/>
              <a:gd name="connsiteX1" fmla="*/ 3515353 w 3733800"/>
              <a:gd name="connsiteY1" fmla="*/ 0 h 2468880"/>
              <a:gd name="connsiteX2" fmla="*/ 3733800 w 3733800"/>
              <a:gd name="connsiteY2" fmla="*/ 1234440 h 2468880"/>
              <a:gd name="connsiteX3" fmla="*/ 3515353 w 3733800"/>
              <a:gd name="connsiteY3" fmla="*/ 2468880 h 2468880"/>
              <a:gd name="connsiteX4" fmla="*/ 0 w 3733800"/>
              <a:gd name="connsiteY4" fmla="*/ 2468880 h 2468880"/>
              <a:gd name="connsiteX5" fmla="*/ 218447 w 3733800"/>
              <a:gd name="connsiteY5" fmla="*/ 1234440 h 2468880"/>
              <a:gd name="connsiteX6" fmla="*/ 0 w 3733800"/>
              <a:gd name="connsiteY6" fmla="*/ 0 h 2468880"/>
              <a:gd name="connsiteX0" fmla="*/ 0 w 3515353"/>
              <a:gd name="connsiteY0" fmla="*/ 0 h 2468880"/>
              <a:gd name="connsiteX1" fmla="*/ 3515353 w 3515353"/>
              <a:gd name="connsiteY1" fmla="*/ 0 h 2468880"/>
              <a:gd name="connsiteX2" fmla="*/ 3515353 w 3515353"/>
              <a:gd name="connsiteY2" fmla="*/ 2468880 h 2468880"/>
              <a:gd name="connsiteX3" fmla="*/ 0 w 3515353"/>
              <a:gd name="connsiteY3" fmla="*/ 2468880 h 2468880"/>
              <a:gd name="connsiteX4" fmla="*/ 218447 w 3515353"/>
              <a:gd name="connsiteY4" fmla="*/ 1234440 h 2468880"/>
              <a:gd name="connsiteX5" fmla="*/ 0 w 3515353"/>
              <a:gd name="connsiteY5"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5353" h="2468880">
                <a:moveTo>
                  <a:pt x="0" y="0"/>
                </a:moveTo>
                <a:lnTo>
                  <a:pt x="3515353" y="0"/>
                </a:lnTo>
                <a:lnTo>
                  <a:pt x="3515353" y="2468880"/>
                </a:lnTo>
                <a:lnTo>
                  <a:pt x="0" y="2468880"/>
                </a:lnTo>
                <a:lnTo>
                  <a:pt x="218447" y="1234440"/>
                </a:lnTo>
                <a:lnTo>
                  <a:pt x="0" y="0"/>
                </a:lnTo>
                <a:close/>
              </a:path>
            </a:pathLst>
          </a:custGeom>
          <a:solidFill>
            <a:srgbClr val="002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72935" tIns="139851" rIns="139851" bIns="139851" rtlCol="0" anchor="t"/>
          <a:lstStyle/>
          <a:p>
            <a:pPr defTabSz="932239" fontAlgn="base">
              <a:spcBef>
                <a:spcPct val="0"/>
              </a:spcBef>
              <a:spcAft>
                <a:spcPts val="306"/>
              </a:spcAft>
              <a:buClr>
                <a:prstClr val="white"/>
              </a:buClr>
              <a:buSzPct val="100000"/>
              <a:defRPr/>
            </a:pPr>
            <a:r>
              <a:rPr lang="en-US" sz="2800" kern="0" dirty="0">
                <a:solidFill>
                  <a:prstClr val="white"/>
                </a:solidFill>
                <a:latin typeface="Segoe UI Light"/>
                <a:ea typeface="Segoe UI" pitchFamily="34" charset="0"/>
                <a:cs typeface="Segoe UI" pitchFamily="34" charset="0"/>
              </a:rPr>
              <a:t>Results</a:t>
            </a:r>
          </a:p>
          <a:p>
            <a:pPr marL="285640" indent="-285640" defTabSz="1109001" fontAlgn="base">
              <a:spcBef>
                <a:spcPct val="0"/>
              </a:spcBef>
              <a:spcAft>
                <a:spcPts val="306"/>
              </a:spcAft>
              <a:buClr>
                <a:prstClr val="white"/>
              </a:buClr>
              <a:buSzPct val="100000"/>
              <a:buFont typeface="Arial" panose="020B0604020202020204" pitchFamily="34" charset="0"/>
              <a:buChar char="•"/>
              <a:defRPr/>
            </a:pPr>
            <a:r>
              <a:rPr lang="en-US" sz="1398" kern="0" dirty="0">
                <a:solidFill>
                  <a:prstClr val="white"/>
                </a:solidFill>
                <a:ea typeface="Segoe UI" pitchFamily="34" charset="0"/>
                <a:cs typeface="Segoe UI" pitchFamily="34" charset="0"/>
              </a:rPr>
              <a:t>More efficient flight and maintenance plans</a:t>
            </a:r>
          </a:p>
          <a:p>
            <a:pPr marL="285640" indent="-285640" defTabSz="1109001" fontAlgn="base">
              <a:spcBef>
                <a:spcPct val="0"/>
              </a:spcBef>
              <a:spcAft>
                <a:spcPts val="306"/>
              </a:spcAft>
              <a:buClr>
                <a:prstClr val="white"/>
              </a:buClr>
              <a:buSzPct val="100000"/>
              <a:buFont typeface="Arial" panose="020B0604020202020204" pitchFamily="34" charset="0"/>
              <a:buChar char="•"/>
              <a:defRPr/>
            </a:pPr>
            <a:r>
              <a:rPr lang="en-US" sz="1398" kern="0" dirty="0">
                <a:solidFill>
                  <a:prstClr val="white"/>
                </a:solidFill>
                <a:ea typeface="Segoe UI" pitchFamily="34" charset="0"/>
                <a:cs typeface="Segoe UI" pitchFamily="34" charset="0"/>
              </a:rPr>
              <a:t>Targeted and actionable fuel efficiency insights</a:t>
            </a:r>
          </a:p>
          <a:p>
            <a:pPr marL="285640" indent="-285640" defTabSz="1109001" fontAlgn="base">
              <a:spcBef>
                <a:spcPct val="0"/>
              </a:spcBef>
              <a:spcAft>
                <a:spcPts val="306"/>
              </a:spcAft>
              <a:buClr>
                <a:prstClr val="white"/>
              </a:buClr>
              <a:buSzPct val="100000"/>
              <a:buFont typeface="Arial" panose="020B0604020202020204" pitchFamily="34" charset="0"/>
              <a:buChar char="•"/>
              <a:defRPr/>
            </a:pPr>
            <a:r>
              <a:rPr lang="en-US" sz="1398" kern="0" dirty="0">
                <a:solidFill>
                  <a:prstClr val="white"/>
                </a:solidFill>
                <a:ea typeface="Segoe UI" pitchFamily="34" charset="0"/>
                <a:cs typeface="Segoe UI" pitchFamily="34" charset="0"/>
              </a:rPr>
              <a:t>Quickly-generated reports and dashboards that tell compelling stories and deliver high-quality insights</a:t>
            </a:r>
          </a:p>
        </p:txBody>
      </p:sp>
      <p:pic>
        <p:nvPicPr>
          <p:cNvPr id="4" name="Picture 3"/>
          <p:cNvPicPr>
            <a:picLocks noChangeAspect="1"/>
          </p:cNvPicPr>
          <p:nvPr/>
        </p:nvPicPr>
        <p:blipFill>
          <a:blip r:embed="rId8"/>
          <a:stretch>
            <a:fillRect/>
          </a:stretch>
        </p:blipFill>
        <p:spPr>
          <a:xfrm>
            <a:off x="10334323" y="5917735"/>
            <a:ext cx="1827876" cy="429551"/>
          </a:xfrm>
          <a:prstGeom prst="rect">
            <a:avLst/>
          </a:prstGeom>
        </p:spPr>
      </p:pic>
    </p:spTree>
    <p:extLst>
      <p:ext uri="{BB962C8B-B14F-4D97-AF65-F5344CB8AC3E}">
        <p14:creationId xmlns:p14="http://schemas.microsoft.com/office/powerpoint/2010/main" val="411862449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Demo</a:t>
            </a:r>
          </a:p>
        </p:txBody>
      </p:sp>
      <p:sp>
        <p:nvSpPr>
          <p:cNvPr id="5" name="Text Placeholder 4"/>
          <p:cNvSpPr>
            <a:spLocks noGrp="1"/>
          </p:cNvSpPr>
          <p:nvPr>
            <p:ph type="body" sz="quarter" idx="12"/>
          </p:nvPr>
        </p:nvSpPr>
        <p:spPr/>
        <p:txBody>
          <a:bodyPr/>
          <a:lstStyle/>
          <a:p>
            <a:r>
              <a:rPr lang="en-US" dirty="0"/>
              <a:t>Predictive Maintenance for Aerospace</a:t>
            </a:r>
          </a:p>
        </p:txBody>
      </p:sp>
    </p:spTree>
    <p:extLst>
      <p:ext uri="{BB962C8B-B14F-4D97-AF65-F5344CB8AC3E}">
        <p14:creationId xmlns:p14="http://schemas.microsoft.com/office/powerpoint/2010/main" val="37519303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03"/>
          <p:cNvSpPr/>
          <p:nvPr/>
        </p:nvSpPr>
        <p:spPr bwMode="auto">
          <a:xfrm>
            <a:off x="304062" y="1661949"/>
            <a:ext cx="11885514" cy="5038944"/>
          </a:xfrm>
          <a:prstGeom prst="rect">
            <a:avLst/>
          </a:prstGeom>
          <a:solidFill>
            <a:srgbClr val="0078D7"/>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t" anchorCtr="0" compatLnSpc="1">
            <a:prstTxWarp prst="textNoShape">
              <a:avLst/>
            </a:prstTxWarp>
          </a:bodyPr>
          <a:lstStyle/>
          <a:p>
            <a:pPr defTabSz="932293" fontAlgn="base">
              <a:spcBef>
                <a:spcPct val="0"/>
              </a:spcBef>
              <a:spcAft>
                <a:spcPct val="0"/>
              </a:spcAft>
            </a:pPr>
            <a:endParaRPr lang="en-US" sz="1199" b="1" kern="0" dirty="0">
              <a:gradFill>
                <a:gsLst>
                  <a:gs pos="77876">
                    <a:schemeClr val="tx1"/>
                  </a:gs>
                  <a:gs pos="38000">
                    <a:schemeClr val="tx1"/>
                  </a:gs>
                </a:gsLst>
                <a:lin ang="5400000" scaled="0"/>
              </a:gradFill>
            </a:endParaRPr>
          </a:p>
        </p:txBody>
      </p:sp>
      <p:grpSp>
        <p:nvGrpSpPr>
          <p:cNvPr id="120" name="Group 119"/>
          <p:cNvGrpSpPr/>
          <p:nvPr/>
        </p:nvGrpSpPr>
        <p:grpSpPr>
          <a:xfrm>
            <a:off x="2243365" y="5894047"/>
            <a:ext cx="9782693" cy="193648"/>
            <a:chOff x="2397125" y="5046663"/>
            <a:chExt cx="7675789" cy="193675"/>
          </a:xfrm>
        </p:grpSpPr>
        <p:cxnSp>
          <p:nvCxnSpPr>
            <p:cNvPr id="123" name="Straight Connector 122"/>
            <p:cNvCxnSpPr/>
            <p:nvPr/>
          </p:nvCxnSpPr>
          <p:spPr>
            <a:xfrm>
              <a:off x="2397125" y="5143500"/>
              <a:ext cx="7675789" cy="0"/>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97125" y="5046663"/>
              <a:ext cx="0" cy="193675"/>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0072914" y="5046663"/>
              <a:ext cx="0" cy="193675"/>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22" name="Rectangle 121"/>
          <p:cNvSpPr/>
          <p:nvPr/>
        </p:nvSpPr>
        <p:spPr bwMode="auto">
          <a:xfrm>
            <a:off x="275482" y="1211589"/>
            <a:ext cx="1948332" cy="39976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ctr" anchorCtr="0" compatLnSpc="1">
            <a:prstTxWarp prst="textNoShape">
              <a:avLst/>
            </a:prstTxWarp>
          </a:bodyPr>
          <a:lstStyle/>
          <a:p>
            <a:pPr defTabSz="932293" fontAlgn="base">
              <a:spcBef>
                <a:spcPct val="0"/>
              </a:spcBef>
              <a:spcAft>
                <a:spcPct val="0"/>
              </a:spcAft>
            </a:pPr>
            <a:r>
              <a:rPr lang="en-US" sz="1199" b="1" kern="0" spc="50" dirty="0">
                <a:solidFill>
                  <a:schemeClr val="tx1"/>
                </a:solidFill>
              </a:rPr>
              <a:t>DATA SOURCES</a:t>
            </a:r>
          </a:p>
        </p:txBody>
      </p:sp>
      <p:sp>
        <p:nvSpPr>
          <p:cNvPr id="127" name="Rectangle 126"/>
          <p:cNvSpPr/>
          <p:nvPr/>
        </p:nvSpPr>
        <p:spPr bwMode="auto">
          <a:xfrm>
            <a:off x="2262918" y="1211589"/>
            <a:ext cx="1948332" cy="39976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ctr" anchorCtr="0" compatLnSpc="1">
            <a:prstTxWarp prst="textNoShape">
              <a:avLst/>
            </a:prstTxWarp>
          </a:bodyPr>
          <a:lstStyle/>
          <a:p>
            <a:pPr defTabSz="932293" fontAlgn="base">
              <a:spcBef>
                <a:spcPct val="0"/>
              </a:spcBef>
              <a:spcAft>
                <a:spcPct val="0"/>
              </a:spcAft>
            </a:pPr>
            <a:r>
              <a:rPr lang="en-US" sz="1199" b="1" kern="0" spc="50" dirty="0">
                <a:solidFill>
                  <a:schemeClr val="tx1"/>
                </a:solidFill>
              </a:rPr>
              <a:t>INGEST</a:t>
            </a:r>
          </a:p>
        </p:txBody>
      </p:sp>
      <p:sp>
        <p:nvSpPr>
          <p:cNvPr id="140" name="Rectangle 139"/>
          <p:cNvSpPr/>
          <p:nvPr/>
        </p:nvSpPr>
        <p:spPr bwMode="auto">
          <a:xfrm>
            <a:off x="4250355" y="1211589"/>
            <a:ext cx="1948332" cy="39976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ctr" anchorCtr="0" compatLnSpc="1">
            <a:prstTxWarp prst="textNoShape">
              <a:avLst/>
            </a:prstTxWarp>
          </a:bodyPr>
          <a:lstStyle/>
          <a:p>
            <a:pPr defTabSz="932293" fontAlgn="base">
              <a:spcBef>
                <a:spcPct val="0"/>
              </a:spcBef>
              <a:spcAft>
                <a:spcPct val="0"/>
              </a:spcAft>
            </a:pPr>
            <a:r>
              <a:rPr lang="en-US" sz="1199" b="1" kern="0" spc="50" dirty="0">
                <a:solidFill>
                  <a:schemeClr val="tx1"/>
                </a:solidFill>
              </a:rPr>
              <a:t>PREPARE</a:t>
            </a:r>
          </a:p>
        </p:txBody>
      </p:sp>
      <p:sp>
        <p:nvSpPr>
          <p:cNvPr id="142" name="Rectangle 141"/>
          <p:cNvSpPr/>
          <p:nvPr/>
        </p:nvSpPr>
        <p:spPr bwMode="auto">
          <a:xfrm>
            <a:off x="6237790" y="1211589"/>
            <a:ext cx="1948332" cy="39976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ctr" anchorCtr="0" compatLnSpc="1">
            <a:prstTxWarp prst="textNoShape">
              <a:avLst/>
            </a:prstTxWarp>
          </a:bodyPr>
          <a:lstStyle/>
          <a:p>
            <a:pPr defTabSz="932293" fontAlgn="base">
              <a:spcBef>
                <a:spcPct val="0"/>
              </a:spcBef>
              <a:spcAft>
                <a:spcPct val="0"/>
              </a:spcAft>
            </a:pPr>
            <a:r>
              <a:rPr lang="en-US" sz="1199" b="1" kern="0" spc="50" dirty="0">
                <a:solidFill>
                  <a:schemeClr val="tx1"/>
                </a:solidFill>
              </a:rPr>
              <a:t>ANALYZE</a:t>
            </a:r>
          </a:p>
        </p:txBody>
      </p:sp>
      <p:sp>
        <p:nvSpPr>
          <p:cNvPr id="143" name="Rectangle 142"/>
          <p:cNvSpPr/>
          <p:nvPr/>
        </p:nvSpPr>
        <p:spPr bwMode="auto">
          <a:xfrm>
            <a:off x="8225227" y="1211589"/>
            <a:ext cx="1948332" cy="39976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ctr" anchorCtr="0" compatLnSpc="1">
            <a:prstTxWarp prst="textNoShape">
              <a:avLst/>
            </a:prstTxWarp>
          </a:bodyPr>
          <a:lstStyle/>
          <a:p>
            <a:pPr defTabSz="932293" fontAlgn="base">
              <a:spcBef>
                <a:spcPct val="0"/>
              </a:spcBef>
              <a:spcAft>
                <a:spcPct val="0"/>
              </a:spcAft>
            </a:pPr>
            <a:r>
              <a:rPr lang="en-US" sz="1199" b="1" kern="0" spc="50" dirty="0">
                <a:solidFill>
                  <a:schemeClr val="tx1"/>
                </a:solidFill>
              </a:rPr>
              <a:t>PUBLISH</a:t>
            </a:r>
          </a:p>
        </p:txBody>
      </p:sp>
      <p:sp>
        <p:nvSpPr>
          <p:cNvPr id="144" name="Rectangle 143"/>
          <p:cNvSpPr/>
          <p:nvPr/>
        </p:nvSpPr>
        <p:spPr bwMode="auto">
          <a:xfrm>
            <a:off x="10212664" y="1211589"/>
            <a:ext cx="1948332" cy="39976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ctr" anchorCtr="0" compatLnSpc="1">
            <a:prstTxWarp prst="textNoShape">
              <a:avLst/>
            </a:prstTxWarp>
          </a:bodyPr>
          <a:lstStyle/>
          <a:p>
            <a:pPr defTabSz="932293" fontAlgn="base">
              <a:spcBef>
                <a:spcPct val="0"/>
              </a:spcBef>
              <a:spcAft>
                <a:spcPct val="0"/>
              </a:spcAft>
            </a:pPr>
            <a:r>
              <a:rPr lang="en-US" sz="1199" b="1" kern="0" spc="50" dirty="0">
                <a:solidFill>
                  <a:schemeClr val="tx1"/>
                </a:solidFill>
              </a:rPr>
              <a:t>CONSUME</a:t>
            </a:r>
          </a:p>
        </p:txBody>
      </p:sp>
      <p:grpSp>
        <p:nvGrpSpPr>
          <p:cNvPr id="145" name="Group 144"/>
          <p:cNvGrpSpPr/>
          <p:nvPr/>
        </p:nvGrpSpPr>
        <p:grpSpPr>
          <a:xfrm>
            <a:off x="2243366" y="1727452"/>
            <a:ext cx="7949745" cy="4818060"/>
            <a:chOff x="2242802" y="1727200"/>
            <a:chExt cx="7950872" cy="4949371"/>
          </a:xfrm>
        </p:grpSpPr>
        <p:cxnSp>
          <p:nvCxnSpPr>
            <p:cNvPr id="148" name="Straight Connector 147"/>
            <p:cNvCxnSpPr/>
            <p:nvPr/>
          </p:nvCxnSpPr>
          <p:spPr>
            <a:xfrm>
              <a:off x="2242802" y="1727200"/>
              <a:ext cx="0" cy="4949371"/>
            </a:xfrm>
            <a:prstGeom prst="line">
              <a:avLst/>
            </a:prstGeom>
            <a:ln w="15875">
              <a:solidFill>
                <a:schemeClr val="tx1">
                  <a:alpha val="3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4230520" y="1727200"/>
              <a:ext cx="0" cy="4949371"/>
            </a:xfrm>
            <a:prstGeom prst="line">
              <a:avLst/>
            </a:prstGeom>
            <a:ln w="15875">
              <a:solidFill>
                <a:schemeClr val="tx1">
                  <a:alpha val="3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218238" y="1727200"/>
              <a:ext cx="0" cy="4949371"/>
            </a:xfrm>
            <a:prstGeom prst="line">
              <a:avLst/>
            </a:prstGeom>
            <a:ln w="15875">
              <a:solidFill>
                <a:schemeClr val="tx1">
                  <a:alpha val="3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0193674" y="1727200"/>
              <a:ext cx="0" cy="4949371"/>
            </a:xfrm>
            <a:prstGeom prst="line">
              <a:avLst/>
            </a:prstGeom>
            <a:ln w="15875">
              <a:solidFill>
                <a:schemeClr val="tx1">
                  <a:alpha val="3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8205956" y="1727200"/>
              <a:ext cx="0" cy="4949371"/>
            </a:xfrm>
            <a:prstGeom prst="line">
              <a:avLst/>
            </a:prstGeom>
            <a:ln w="15875">
              <a:solidFill>
                <a:schemeClr val="tx1">
                  <a:alpha val="3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185" name="Oval 184"/>
          <p:cNvSpPr/>
          <p:nvPr/>
        </p:nvSpPr>
        <p:spPr bwMode="auto">
          <a:xfrm>
            <a:off x="2867022" y="3248007"/>
            <a:ext cx="740124" cy="74012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grpSp>
        <p:nvGrpSpPr>
          <p:cNvPr id="188" name="Group 187"/>
          <p:cNvGrpSpPr/>
          <p:nvPr/>
        </p:nvGrpSpPr>
        <p:grpSpPr>
          <a:xfrm>
            <a:off x="2243703" y="5021046"/>
            <a:ext cx="5953868" cy="274281"/>
            <a:chOff x="2397125" y="5021261"/>
            <a:chExt cx="7675789" cy="274320"/>
          </a:xfrm>
          <a:solidFill>
            <a:srgbClr val="FF8C00"/>
          </a:solidFill>
        </p:grpSpPr>
        <p:grpSp>
          <p:nvGrpSpPr>
            <p:cNvPr id="189" name="Group 188"/>
            <p:cNvGrpSpPr/>
            <p:nvPr/>
          </p:nvGrpSpPr>
          <p:grpSpPr>
            <a:xfrm>
              <a:off x="2397125" y="5096878"/>
              <a:ext cx="7675789" cy="193675"/>
              <a:chOff x="2397125" y="5046663"/>
              <a:chExt cx="7675789" cy="193675"/>
            </a:xfrm>
            <a:grpFill/>
          </p:grpSpPr>
          <p:cxnSp>
            <p:nvCxnSpPr>
              <p:cNvPr id="192" name="Straight Connector 191"/>
              <p:cNvCxnSpPr/>
              <p:nvPr/>
            </p:nvCxnSpPr>
            <p:spPr>
              <a:xfrm>
                <a:off x="2397125" y="5143500"/>
                <a:ext cx="7675789" cy="0"/>
              </a:xfrm>
              <a:prstGeom prst="line">
                <a:avLst/>
              </a:prstGeom>
              <a:grpFill/>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2397125" y="5046663"/>
                <a:ext cx="0" cy="193675"/>
              </a:xfrm>
              <a:prstGeom prst="line">
                <a:avLst/>
              </a:prstGeom>
              <a:grpFill/>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10072914" y="5046663"/>
                <a:ext cx="0" cy="193675"/>
              </a:xfrm>
              <a:prstGeom prst="line">
                <a:avLst/>
              </a:prstGeom>
              <a:grpFill/>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90" name="Rectangle 189"/>
            <p:cNvSpPr/>
            <p:nvPr/>
          </p:nvSpPr>
          <p:spPr bwMode="auto">
            <a:xfrm>
              <a:off x="5436348" y="5021261"/>
              <a:ext cx="2121637" cy="274320"/>
            </a:xfrm>
            <a:prstGeom prst="rect">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algn="ctr" defTabSz="932293" fontAlgn="base">
                <a:spcBef>
                  <a:spcPct val="0"/>
                </a:spcBef>
                <a:spcAft>
                  <a:spcPct val="0"/>
                </a:spcAft>
              </a:pPr>
              <a:r>
                <a:rPr lang="en-US" sz="1199" kern="0" dirty="0">
                  <a:gradFill>
                    <a:gsLst>
                      <a:gs pos="0">
                        <a:srgbClr val="FFFFFF"/>
                      </a:gs>
                      <a:gs pos="100000">
                        <a:srgbClr val="FFFFFF"/>
                      </a:gs>
                    </a:gsLst>
                    <a:lin ang="5400000" scaled="0"/>
                  </a:gradFill>
                </a:rPr>
                <a:t>Azure Data Lake</a:t>
              </a:r>
            </a:p>
          </p:txBody>
        </p:sp>
      </p:grpSp>
      <p:grpSp>
        <p:nvGrpSpPr>
          <p:cNvPr id="195" name="Group 194"/>
          <p:cNvGrpSpPr/>
          <p:nvPr/>
        </p:nvGrpSpPr>
        <p:grpSpPr>
          <a:xfrm>
            <a:off x="2246082" y="5413329"/>
            <a:ext cx="7949866" cy="293420"/>
            <a:chOff x="2397125" y="5008917"/>
            <a:chExt cx="7675789" cy="293462"/>
          </a:xfrm>
        </p:grpSpPr>
        <p:grpSp>
          <p:nvGrpSpPr>
            <p:cNvPr id="196" name="Group 195"/>
            <p:cNvGrpSpPr/>
            <p:nvPr/>
          </p:nvGrpSpPr>
          <p:grpSpPr>
            <a:xfrm>
              <a:off x="2397125" y="5096878"/>
              <a:ext cx="7675789" cy="193675"/>
              <a:chOff x="2397125" y="5046663"/>
              <a:chExt cx="7675789" cy="193675"/>
            </a:xfrm>
          </p:grpSpPr>
          <p:cxnSp>
            <p:nvCxnSpPr>
              <p:cNvPr id="198" name="Straight Connector 197"/>
              <p:cNvCxnSpPr/>
              <p:nvPr/>
            </p:nvCxnSpPr>
            <p:spPr>
              <a:xfrm>
                <a:off x="2397125" y="5143500"/>
                <a:ext cx="7675789" cy="0"/>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2397125" y="5046663"/>
                <a:ext cx="0" cy="193675"/>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10072914" y="5046663"/>
                <a:ext cx="0" cy="193675"/>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97" name="Rectangle 196"/>
            <p:cNvSpPr/>
            <p:nvPr/>
          </p:nvSpPr>
          <p:spPr bwMode="auto">
            <a:xfrm>
              <a:off x="4202012" y="5008917"/>
              <a:ext cx="4370925" cy="293462"/>
            </a:xfrm>
            <a:prstGeom prst="rect">
              <a:avLst/>
            </a:prstGeom>
            <a:solidFill>
              <a:srgbClr val="FF8C00"/>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algn="ctr" defTabSz="932293" fontAlgn="base">
                <a:spcBef>
                  <a:spcPct val="0"/>
                </a:spcBef>
                <a:spcAft>
                  <a:spcPct val="0"/>
                </a:spcAft>
              </a:pPr>
              <a:r>
                <a:rPr lang="en-US" sz="1199" kern="0" dirty="0">
                  <a:gradFill>
                    <a:gsLst>
                      <a:gs pos="0">
                        <a:srgbClr val="FFFFFF"/>
                      </a:gs>
                      <a:gs pos="100000">
                        <a:srgbClr val="FFFFFF"/>
                      </a:gs>
                    </a:gsLst>
                    <a:lin ang="5400000" scaled="0"/>
                  </a:gradFill>
                </a:rPr>
                <a:t>Azure Data Factory: move, orchestrate, schedule, and monitor</a:t>
              </a:r>
            </a:p>
          </p:txBody>
        </p:sp>
      </p:grpSp>
      <p:sp>
        <p:nvSpPr>
          <p:cNvPr id="203" name="Rectangle 202"/>
          <p:cNvSpPr/>
          <p:nvPr/>
        </p:nvSpPr>
        <p:spPr bwMode="auto">
          <a:xfrm>
            <a:off x="2529608" y="5855294"/>
            <a:ext cx="9193105" cy="262085"/>
          </a:xfrm>
          <a:prstGeom prst="rect">
            <a:avLst/>
          </a:prstGeom>
          <a:solidFill>
            <a:srgbClr val="FF8C0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algn="ctr" defTabSz="932293" fontAlgn="base">
              <a:spcBef>
                <a:spcPct val="0"/>
              </a:spcBef>
              <a:spcAft>
                <a:spcPct val="0"/>
              </a:spcAft>
            </a:pPr>
            <a:r>
              <a:rPr lang="en-US" sz="1199" kern="0" dirty="0">
                <a:gradFill>
                  <a:gsLst>
                    <a:gs pos="0">
                      <a:srgbClr val="FFFFFF"/>
                    </a:gs>
                    <a:gs pos="100000">
                      <a:srgbClr val="FFFFFF"/>
                    </a:gs>
                  </a:gsLst>
                  <a:lin ang="5400000" scaled="0"/>
                </a:gradFill>
              </a:rPr>
              <a:t>Azure Data Catalog: register, annotate, understand, discover data sets</a:t>
            </a:r>
          </a:p>
        </p:txBody>
      </p:sp>
      <p:cxnSp>
        <p:nvCxnSpPr>
          <p:cNvPr id="207" name="Straight Connector 206"/>
          <p:cNvCxnSpPr/>
          <p:nvPr/>
        </p:nvCxnSpPr>
        <p:spPr>
          <a:xfrm flipH="1">
            <a:off x="1619711" y="2498742"/>
            <a:ext cx="1123984" cy="0"/>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a:off x="3607146" y="2498742"/>
            <a:ext cx="3111083" cy="0"/>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V="1">
            <a:off x="3244697" y="2868804"/>
            <a:ext cx="0" cy="326897"/>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H="1">
            <a:off x="1631807" y="5193474"/>
            <a:ext cx="473802" cy="0"/>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214" name="Group 213"/>
          <p:cNvGrpSpPr/>
          <p:nvPr/>
        </p:nvGrpSpPr>
        <p:grpSpPr>
          <a:xfrm>
            <a:off x="5340333" y="4472759"/>
            <a:ext cx="1030282" cy="164882"/>
            <a:chOff x="758380" y="5091350"/>
            <a:chExt cx="1030428" cy="164906"/>
          </a:xfrm>
        </p:grpSpPr>
        <p:sp>
          <p:nvSpPr>
            <p:cNvPr id="215" name="Rectangle 214"/>
            <p:cNvSpPr/>
            <p:nvPr/>
          </p:nvSpPr>
          <p:spPr bwMode="auto">
            <a:xfrm>
              <a:off x="929796" y="5091350"/>
              <a:ext cx="859012" cy="16490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HDInsight</a:t>
              </a:r>
            </a:p>
          </p:txBody>
        </p:sp>
        <p:sp>
          <p:nvSpPr>
            <p:cNvPr id="216" name="Oval 215"/>
            <p:cNvSpPr/>
            <p:nvPr/>
          </p:nvSpPr>
          <p:spPr bwMode="auto">
            <a:xfrm>
              <a:off x="758380" y="5101747"/>
              <a:ext cx="144116" cy="14411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grpSp>
      <p:cxnSp>
        <p:nvCxnSpPr>
          <p:cNvPr id="217" name="Straight Connector 216"/>
          <p:cNvCxnSpPr/>
          <p:nvPr/>
        </p:nvCxnSpPr>
        <p:spPr>
          <a:xfrm flipV="1">
            <a:off x="5403825" y="4713435"/>
            <a:ext cx="0" cy="274281"/>
          </a:xfrm>
          <a:prstGeom prst="line">
            <a:avLst/>
          </a:prstGeom>
          <a:ln w="19050">
            <a:solidFill>
              <a:schemeClr val="bg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18" name="Group 217"/>
          <p:cNvGrpSpPr/>
          <p:nvPr/>
        </p:nvGrpSpPr>
        <p:grpSpPr>
          <a:xfrm>
            <a:off x="7166487" y="4472759"/>
            <a:ext cx="1109816" cy="164882"/>
            <a:chOff x="758380" y="5091350"/>
            <a:chExt cx="1109974" cy="164906"/>
          </a:xfrm>
        </p:grpSpPr>
        <p:sp>
          <p:nvSpPr>
            <p:cNvPr id="219" name="Rectangle 218"/>
            <p:cNvSpPr/>
            <p:nvPr/>
          </p:nvSpPr>
          <p:spPr bwMode="auto">
            <a:xfrm>
              <a:off x="955195" y="5091350"/>
              <a:ext cx="913159" cy="16490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HDInsight, Machine Learning</a:t>
              </a:r>
            </a:p>
          </p:txBody>
        </p:sp>
        <p:sp>
          <p:nvSpPr>
            <p:cNvPr id="220" name="Oval 219"/>
            <p:cNvSpPr/>
            <p:nvPr/>
          </p:nvSpPr>
          <p:spPr bwMode="auto">
            <a:xfrm>
              <a:off x="758380" y="5101747"/>
              <a:ext cx="144116" cy="14411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grpSp>
      <p:cxnSp>
        <p:nvCxnSpPr>
          <p:cNvPr id="221" name="Straight Connector 220"/>
          <p:cNvCxnSpPr/>
          <p:nvPr/>
        </p:nvCxnSpPr>
        <p:spPr>
          <a:xfrm flipV="1">
            <a:off x="7229977" y="4713435"/>
            <a:ext cx="0" cy="274281"/>
          </a:xfrm>
          <a:prstGeom prst="line">
            <a:avLst/>
          </a:prstGeom>
          <a:ln w="19050">
            <a:solidFill>
              <a:schemeClr val="bg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a:off x="8276305" y="5193474"/>
            <a:ext cx="695855" cy="0"/>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3" name="Oval 222"/>
          <p:cNvSpPr/>
          <p:nvPr/>
        </p:nvSpPr>
        <p:spPr bwMode="auto">
          <a:xfrm>
            <a:off x="2867022" y="2128681"/>
            <a:ext cx="740124" cy="74012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sp>
        <p:nvSpPr>
          <p:cNvPr id="224" name="Oval 223"/>
          <p:cNvSpPr/>
          <p:nvPr/>
        </p:nvSpPr>
        <p:spPr bwMode="auto">
          <a:xfrm>
            <a:off x="879586" y="2128681"/>
            <a:ext cx="740124" cy="74012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cxnSp>
        <p:nvCxnSpPr>
          <p:cNvPr id="225" name="Straight Connector 224"/>
          <p:cNvCxnSpPr/>
          <p:nvPr/>
        </p:nvCxnSpPr>
        <p:spPr>
          <a:xfrm flipH="1">
            <a:off x="9138823" y="2870289"/>
            <a:ext cx="1757113" cy="2244406"/>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a:off x="9057436" y="5111032"/>
            <a:ext cx="1649628" cy="311464"/>
            <a:chOff x="758380" y="5091350"/>
            <a:chExt cx="1072424" cy="164906"/>
          </a:xfrm>
        </p:grpSpPr>
        <p:sp>
          <p:nvSpPr>
            <p:cNvPr id="227" name="Rectangle 226"/>
            <p:cNvSpPr/>
            <p:nvPr/>
          </p:nvSpPr>
          <p:spPr bwMode="auto">
            <a:xfrm>
              <a:off x="955195" y="5091350"/>
              <a:ext cx="875609" cy="16490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Azure SQL DW</a:t>
              </a:r>
            </a:p>
          </p:txBody>
        </p:sp>
        <p:sp>
          <p:nvSpPr>
            <p:cNvPr id="228" name="Oval 227"/>
            <p:cNvSpPr/>
            <p:nvPr/>
          </p:nvSpPr>
          <p:spPr bwMode="auto">
            <a:xfrm>
              <a:off x="758380" y="5101747"/>
              <a:ext cx="144116" cy="14411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grpSp>
      <p:cxnSp>
        <p:nvCxnSpPr>
          <p:cNvPr id="229" name="Straight Connector 228"/>
          <p:cNvCxnSpPr/>
          <p:nvPr/>
        </p:nvCxnSpPr>
        <p:spPr>
          <a:xfrm flipH="1">
            <a:off x="7595981" y="2498742"/>
            <a:ext cx="3111083" cy="0"/>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0" name="Oval 229"/>
          <p:cNvSpPr/>
          <p:nvPr/>
        </p:nvSpPr>
        <p:spPr bwMode="auto">
          <a:xfrm>
            <a:off x="6841894" y="2128681"/>
            <a:ext cx="740124" cy="74012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sp>
        <p:nvSpPr>
          <p:cNvPr id="233" name="Isosceles Triangle 232"/>
          <p:cNvSpPr/>
          <p:nvPr/>
        </p:nvSpPr>
        <p:spPr bwMode="auto">
          <a:xfrm rot="5400000">
            <a:off x="2132064" y="1381751"/>
            <a:ext cx="163092" cy="67292"/>
          </a:xfrm>
          <a:prstGeom prst="triangle">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solidFill>
                <a:schemeClr val="tx1"/>
              </a:solidFill>
            </a:endParaRPr>
          </a:p>
        </p:txBody>
      </p:sp>
      <p:sp>
        <p:nvSpPr>
          <p:cNvPr id="234" name="Isosceles Triangle 233"/>
          <p:cNvSpPr/>
          <p:nvPr/>
        </p:nvSpPr>
        <p:spPr bwMode="auto">
          <a:xfrm rot="5400000">
            <a:off x="4119501" y="1381751"/>
            <a:ext cx="163092" cy="67292"/>
          </a:xfrm>
          <a:prstGeom prst="triangle">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solidFill>
                <a:schemeClr val="tx1"/>
              </a:solidFill>
            </a:endParaRPr>
          </a:p>
        </p:txBody>
      </p:sp>
      <p:sp>
        <p:nvSpPr>
          <p:cNvPr id="235" name="Isosceles Triangle 234"/>
          <p:cNvSpPr/>
          <p:nvPr/>
        </p:nvSpPr>
        <p:spPr bwMode="auto">
          <a:xfrm rot="5400000">
            <a:off x="6106936" y="1381751"/>
            <a:ext cx="163092" cy="67292"/>
          </a:xfrm>
          <a:prstGeom prst="triangle">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solidFill>
                <a:schemeClr val="tx1"/>
              </a:solidFill>
            </a:endParaRPr>
          </a:p>
        </p:txBody>
      </p:sp>
      <p:sp>
        <p:nvSpPr>
          <p:cNvPr id="236" name="Isosceles Triangle 235"/>
          <p:cNvSpPr/>
          <p:nvPr/>
        </p:nvSpPr>
        <p:spPr bwMode="auto">
          <a:xfrm rot="5400000">
            <a:off x="8094373" y="1381751"/>
            <a:ext cx="163092" cy="67292"/>
          </a:xfrm>
          <a:prstGeom prst="triangle">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solidFill>
                <a:schemeClr val="tx1"/>
              </a:solidFill>
            </a:endParaRPr>
          </a:p>
        </p:txBody>
      </p:sp>
      <p:sp>
        <p:nvSpPr>
          <p:cNvPr id="237" name="Isosceles Triangle 236"/>
          <p:cNvSpPr/>
          <p:nvPr/>
        </p:nvSpPr>
        <p:spPr bwMode="auto">
          <a:xfrm rot="5400000">
            <a:off x="10081809" y="1381751"/>
            <a:ext cx="163092" cy="67292"/>
          </a:xfrm>
          <a:prstGeom prst="triangle">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solidFill>
                <a:schemeClr val="tx1"/>
              </a:solidFill>
            </a:endParaRPr>
          </a:p>
        </p:txBody>
      </p:sp>
      <p:sp>
        <p:nvSpPr>
          <p:cNvPr id="238" name="Rectangle 237"/>
          <p:cNvSpPr/>
          <p:nvPr/>
        </p:nvSpPr>
        <p:spPr bwMode="auto">
          <a:xfrm>
            <a:off x="1590327" y="2154353"/>
            <a:ext cx="1070504" cy="164882"/>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Diagnostic streaming</a:t>
            </a:r>
          </a:p>
        </p:txBody>
      </p:sp>
      <p:sp>
        <p:nvSpPr>
          <p:cNvPr id="239" name="Rectangle 238"/>
          <p:cNvSpPr/>
          <p:nvPr/>
        </p:nvSpPr>
        <p:spPr bwMode="auto">
          <a:xfrm>
            <a:off x="3618765" y="2154353"/>
            <a:ext cx="1070504" cy="164882"/>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Event Hubs</a:t>
            </a:r>
          </a:p>
        </p:txBody>
      </p:sp>
      <p:sp>
        <p:nvSpPr>
          <p:cNvPr id="240" name="Rectangle 239"/>
          <p:cNvSpPr/>
          <p:nvPr/>
        </p:nvSpPr>
        <p:spPr bwMode="auto">
          <a:xfrm>
            <a:off x="7571908" y="2154353"/>
            <a:ext cx="1070504" cy="164882"/>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Stream Analytics</a:t>
            </a:r>
          </a:p>
        </p:txBody>
      </p:sp>
      <p:sp>
        <p:nvSpPr>
          <p:cNvPr id="241" name="Rectangle 240"/>
          <p:cNvSpPr/>
          <p:nvPr/>
        </p:nvSpPr>
        <p:spPr bwMode="auto">
          <a:xfrm>
            <a:off x="9814033" y="2131547"/>
            <a:ext cx="1070504" cy="164882"/>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Power BI</a:t>
            </a:r>
          </a:p>
        </p:txBody>
      </p:sp>
      <p:sp>
        <p:nvSpPr>
          <p:cNvPr id="242" name="Rectangle 241"/>
          <p:cNvSpPr/>
          <p:nvPr/>
        </p:nvSpPr>
        <p:spPr bwMode="auto">
          <a:xfrm>
            <a:off x="7590290" y="3209967"/>
            <a:ext cx="1070504" cy="467925"/>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Machine Learning</a:t>
            </a:r>
          </a:p>
        </p:txBody>
      </p:sp>
      <p:sp>
        <p:nvSpPr>
          <p:cNvPr id="243" name="Rectangle 242"/>
          <p:cNvSpPr/>
          <p:nvPr/>
        </p:nvSpPr>
        <p:spPr bwMode="auto">
          <a:xfrm>
            <a:off x="3638088" y="3259963"/>
            <a:ext cx="780488" cy="367935"/>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Stream Analytics</a:t>
            </a:r>
          </a:p>
        </p:txBody>
      </p:sp>
      <p:grpSp>
        <p:nvGrpSpPr>
          <p:cNvPr id="250" name="Group 28"/>
          <p:cNvGrpSpPr>
            <a:grpSpLocks noChangeAspect="1"/>
          </p:cNvGrpSpPr>
          <p:nvPr/>
        </p:nvGrpSpPr>
        <p:grpSpPr bwMode="auto">
          <a:xfrm>
            <a:off x="11044395" y="2355818"/>
            <a:ext cx="284869" cy="285849"/>
            <a:chOff x="5441" y="1296"/>
            <a:chExt cx="290" cy="291"/>
          </a:xfrm>
          <a:solidFill>
            <a:schemeClr val="bg1"/>
          </a:solidFill>
        </p:grpSpPr>
        <p:sp>
          <p:nvSpPr>
            <p:cNvPr id="251" name="Rectangle 29"/>
            <p:cNvSpPr>
              <a:spLocks noChangeArrowheads="1"/>
            </p:cNvSpPr>
            <p:nvPr/>
          </p:nvSpPr>
          <p:spPr bwMode="auto">
            <a:xfrm>
              <a:off x="5441" y="1529"/>
              <a:ext cx="19" cy="58"/>
            </a:xfrm>
            <a:prstGeom prst="rect">
              <a:avLst/>
            </a:prstGeom>
            <a:grpFill/>
            <a:ln w="9525">
              <a:solidFill>
                <a:schemeClr val="bg1"/>
              </a:solidFill>
              <a:miter lim="800000"/>
              <a:headEnd/>
              <a:tailEnd/>
            </a:ln>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52" name="Rectangle 30"/>
            <p:cNvSpPr>
              <a:spLocks noChangeArrowheads="1"/>
            </p:cNvSpPr>
            <p:nvPr/>
          </p:nvSpPr>
          <p:spPr bwMode="auto">
            <a:xfrm>
              <a:off x="5509" y="1471"/>
              <a:ext cx="19" cy="116"/>
            </a:xfrm>
            <a:prstGeom prst="rect">
              <a:avLst/>
            </a:prstGeom>
            <a:grpFill/>
            <a:ln w="9525">
              <a:solidFill>
                <a:schemeClr val="bg1"/>
              </a:solidFill>
              <a:miter lim="800000"/>
              <a:headEnd/>
              <a:tailEnd/>
            </a:ln>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53" name="Rectangle 31"/>
            <p:cNvSpPr>
              <a:spLocks noChangeArrowheads="1"/>
            </p:cNvSpPr>
            <p:nvPr/>
          </p:nvSpPr>
          <p:spPr bwMode="auto">
            <a:xfrm>
              <a:off x="5576" y="1412"/>
              <a:ext cx="20" cy="175"/>
            </a:xfrm>
            <a:prstGeom prst="rect">
              <a:avLst/>
            </a:prstGeom>
            <a:grpFill/>
            <a:ln w="9525">
              <a:solidFill>
                <a:schemeClr val="bg1"/>
              </a:solidFill>
              <a:miter lim="800000"/>
              <a:headEnd/>
              <a:tailEnd/>
            </a:ln>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54" name="Rectangle 32"/>
            <p:cNvSpPr>
              <a:spLocks noChangeArrowheads="1"/>
            </p:cNvSpPr>
            <p:nvPr/>
          </p:nvSpPr>
          <p:spPr bwMode="auto">
            <a:xfrm>
              <a:off x="5644" y="1354"/>
              <a:ext cx="19" cy="233"/>
            </a:xfrm>
            <a:prstGeom prst="rect">
              <a:avLst/>
            </a:prstGeom>
            <a:grpFill/>
            <a:ln w="9525">
              <a:solidFill>
                <a:schemeClr val="bg1"/>
              </a:solidFill>
              <a:miter lim="800000"/>
              <a:headEnd/>
              <a:tailEnd/>
            </a:ln>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55" name="Rectangle 33"/>
            <p:cNvSpPr>
              <a:spLocks noChangeArrowheads="1"/>
            </p:cNvSpPr>
            <p:nvPr/>
          </p:nvSpPr>
          <p:spPr bwMode="auto">
            <a:xfrm>
              <a:off x="5712" y="1296"/>
              <a:ext cx="19" cy="291"/>
            </a:xfrm>
            <a:prstGeom prst="rect">
              <a:avLst/>
            </a:prstGeom>
            <a:grpFill/>
            <a:ln w="9525">
              <a:solidFill>
                <a:schemeClr val="bg1"/>
              </a:solidFill>
              <a:miter lim="800000"/>
              <a:headEnd/>
              <a:tailEnd/>
            </a:ln>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grpSp>
      <p:grpSp>
        <p:nvGrpSpPr>
          <p:cNvPr id="256" name="Group 22"/>
          <p:cNvGrpSpPr>
            <a:grpSpLocks noChangeAspect="1"/>
          </p:cNvGrpSpPr>
          <p:nvPr/>
        </p:nvGrpSpPr>
        <p:grpSpPr bwMode="auto">
          <a:xfrm>
            <a:off x="7042202" y="2370312"/>
            <a:ext cx="339508" cy="256862"/>
            <a:chOff x="3765" y="2088"/>
            <a:chExt cx="304" cy="230"/>
          </a:xfrm>
          <a:solidFill>
            <a:schemeClr val="bg1"/>
          </a:solidFill>
        </p:grpSpPr>
        <p:sp>
          <p:nvSpPr>
            <p:cNvPr id="257" name="Freeform 23"/>
            <p:cNvSpPr>
              <a:spLocks/>
            </p:cNvSpPr>
            <p:nvPr/>
          </p:nvSpPr>
          <p:spPr bwMode="auto">
            <a:xfrm>
              <a:off x="3765" y="2088"/>
              <a:ext cx="304" cy="193"/>
            </a:xfrm>
            <a:custGeom>
              <a:avLst/>
              <a:gdLst>
                <a:gd name="T0" fmla="*/ 101 w 126"/>
                <a:gd name="T1" fmla="*/ 6 h 79"/>
                <a:gd name="T2" fmla="*/ 111 w 126"/>
                <a:gd name="T3" fmla="*/ 15 h 79"/>
                <a:gd name="T4" fmla="*/ 53 w 126"/>
                <a:gd name="T5" fmla="*/ 44 h 79"/>
                <a:gd name="T6" fmla="*/ 0 w 126"/>
                <a:gd name="T7" fmla="*/ 71 h 79"/>
                <a:gd name="T8" fmla="*/ 0 w 126"/>
                <a:gd name="T9" fmla="*/ 79 h 79"/>
                <a:gd name="T10" fmla="*/ 59 w 126"/>
                <a:gd name="T11" fmla="*/ 50 h 79"/>
                <a:gd name="T12" fmla="*/ 110 w 126"/>
                <a:gd name="T13" fmla="*/ 23 h 79"/>
                <a:gd name="T14" fmla="*/ 101 w 126"/>
                <a:gd name="T15" fmla="*/ 32 h 79"/>
                <a:gd name="T16" fmla="*/ 107 w 126"/>
                <a:gd name="T17" fmla="*/ 38 h 79"/>
                <a:gd name="T18" fmla="*/ 126 w 126"/>
                <a:gd name="T19" fmla="*/ 19 h 79"/>
                <a:gd name="T20" fmla="*/ 107 w 126"/>
                <a:gd name="T21" fmla="*/ 0 h 79"/>
                <a:gd name="T22" fmla="*/ 101 w 126"/>
                <a:gd name="T23"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79">
                  <a:moveTo>
                    <a:pt x="101" y="6"/>
                  </a:moveTo>
                  <a:cubicBezTo>
                    <a:pt x="111" y="15"/>
                    <a:pt x="111" y="15"/>
                    <a:pt x="111" y="15"/>
                  </a:cubicBezTo>
                  <a:cubicBezTo>
                    <a:pt x="89" y="16"/>
                    <a:pt x="68" y="26"/>
                    <a:pt x="53" y="44"/>
                  </a:cubicBezTo>
                  <a:cubicBezTo>
                    <a:pt x="39" y="62"/>
                    <a:pt x="20" y="71"/>
                    <a:pt x="0" y="71"/>
                  </a:cubicBezTo>
                  <a:cubicBezTo>
                    <a:pt x="0" y="79"/>
                    <a:pt x="0" y="79"/>
                    <a:pt x="0" y="79"/>
                  </a:cubicBezTo>
                  <a:cubicBezTo>
                    <a:pt x="23" y="79"/>
                    <a:pt x="44" y="69"/>
                    <a:pt x="59" y="50"/>
                  </a:cubicBezTo>
                  <a:cubicBezTo>
                    <a:pt x="73" y="33"/>
                    <a:pt x="91" y="24"/>
                    <a:pt x="110" y="23"/>
                  </a:cubicBezTo>
                  <a:cubicBezTo>
                    <a:pt x="101" y="32"/>
                    <a:pt x="101" y="32"/>
                    <a:pt x="101" y="32"/>
                  </a:cubicBezTo>
                  <a:cubicBezTo>
                    <a:pt x="107" y="38"/>
                    <a:pt x="107" y="38"/>
                    <a:pt x="107" y="38"/>
                  </a:cubicBezTo>
                  <a:cubicBezTo>
                    <a:pt x="126" y="19"/>
                    <a:pt x="126" y="19"/>
                    <a:pt x="126" y="19"/>
                  </a:cubicBezTo>
                  <a:cubicBezTo>
                    <a:pt x="107" y="0"/>
                    <a:pt x="107" y="0"/>
                    <a:pt x="107" y="0"/>
                  </a:cubicBezTo>
                  <a:lnTo>
                    <a:pt x="10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58" name="Freeform 24"/>
            <p:cNvSpPr>
              <a:spLocks/>
            </p:cNvSpPr>
            <p:nvPr/>
          </p:nvSpPr>
          <p:spPr bwMode="auto">
            <a:xfrm>
              <a:off x="3765" y="2125"/>
              <a:ext cx="123" cy="63"/>
            </a:xfrm>
            <a:custGeom>
              <a:avLst/>
              <a:gdLst>
                <a:gd name="T0" fmla="*/ 47 w 51"/>
                <a:gd name="T1" fmla="*/ 24 h 26"/>
                <a:gd name="T2" fmla="*/ 51 w 51"/>
                <a:gd name="T3" fmla="*/ 20 h 26"/>
                <a:gd name="T4" fmla="*/ 0 w 51"/>
                <a:gd name="T5" fmla="*/ 0 h 26"/>
                <a:gd name="T6" fmla="*/ 0 w 51"/>
                <a:gd name="T7" fmla="*/ 8 h 26"/>
                <a:gd name="T8" fmla="*/ 45 w 51"/>
                <a:gd name="T9" fmla="*/ 26 h 26"/>
                <a:gd name="T10" fmla="*/ 47 w 51"/>
                <a:gd name="T11" fmla="*/ 24 h 26"/>
              </a:gdLst>
              <a:ahLst/>
              <a:cxnLst>
                <a:cxn ang="0">
                  <a:pos x="T0" y="T1"/>
                </a:cxn>
                <a:cxn ang="0">
                  <a:pos x="T2" y="T3"/>
                </a:cxn>
                <a:cxn ang="0">
                  <a:pos x="T4" y="T5"/>
                </a:cxn>
                <a:cxn ang="0">
                  <a:pos x="T6" y="T7"/>
                </a:cxn>
                <a:cxn ang="0">
                  <a:pos x="T8" y="T9"/>
                </a:cxn>
                <a:cxn ang="0">
                  <a:pos x="T10" y="T11"/>
                </a:cxn>
              </a:cxnLst>
              <a:rect l="0" t="0" r="r" b="b"/>
              <a:pathLst>
                <a:path w="51" h="26">
                  <a:moveTo>
                    <a:pt x="47" y="24"/>
                  </a:moveTo>
                  <a:cubicBezTo>
                    <a:pt x="48" y="23"/>
                    <a:pt x="49" y="22"/>
                    <a:pt x="51" y="20"/>
                  </a:cubicBezTo>
                  <a:cubicBezTo>
                    <a:pt x="36" y="7"/>
                    <a:pt x="19" y="0"/>
                    <a:pt x="0" y="0"/>
                  </a:cubicBezTo>
                  <a:cubicBezTo>
                    <a:pt x="0" y="8"/>
                    <a:pt x="0" y="8"/>
                    <a:pt x="0" y="8"/>
                  </a:cubicBezTo>
                  <a:cubicBezTo>
                    <a:pt x="17" y="8"/>
                    <a:pt x="32" y="14"/>
                    <a:pt x="45" y="26"/>
                  </a:cubicBezTo>
                  <a:cubicBezTo>
                    <a:pt x="46" y="26"/>
                    <a:pt x="46" y="25"/>
                    <a:pt x="4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59" name="Freeform 25"/>
            <p:cNvSpPr>
              <a:spLocks/>
            </p:cNvSpPr>
            <p:nvPr/>
          </p:nvSpPr>
          <p:spPr bwMode="auto">
            <a:xfrm>
              <a:off x="3915" y="2218"/>
              <a:ext cx="154" cy="100"/>
            </a:xfrm>
            <a:custGeom>
              <a:avLst/>
              <a:gdLst>
                <a:gd name="T0" fmla="*/ 39 w 64"/>
                <a:gd name="T1" fmla="*/ 9 h 41"/>
                <a:gd name="T2" fmla="*/ 48 w 64"/>
                <a:gd name="T3" fmla="*/ 18 h 41"/>
                <a:gd name="T4" fmla="*/ 5 w 64"/>
                <a:gd name="T5" fmla="*/ 0 h 41"/>
                <a:gd name="T6" fmla="*/ 3 w 64"/>
                <a:gd name="T7" fmla="*/ 2 h 41"/>
                <a:gd name="T8" fmla="*/ 0 w 64"/>
                <a:gd name="T9" fmla="*/ 6 h 41"/>
                <a:gd name="T10" fmla="*/ 49 w 64"/>
                <a:gd name="T11" fmla="*/ 26 h 41"/>
                <a:gd name="T12" fmla="*/ 39 w 64"/>
                <a:gd name="T13" fmla="*/ 35 h 41"/>
                <a:gd name="T14" fmla="*/ 45 w 64"/>
                <a:gd name="T15" fmla="*/ 41 h 41"/>
                <a:gd name="T16" fmla="*/ 64 w 64"/>
                <a:gd name="T17" fmla="*/ 22 h 41"/>
                <a:gd name="T18" fmla="*/ 45 w 64"/>
                <a:gd name="T19" fmla="*/ 3 h 41"/>
                <a:gd name="T20" fmla="*/ 39 w 64"/>
                <a:gd name="T2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41">
                  <a:moveTo>
                    <a:pt x="39" y="9"/>
                  </a:moveTo>
                  <a:cubicBezTo>
                    <a:pt x="48" y="18"/>
                    <a:pt x="48" y="18"/>
                    <a:pt x="48" y="18"/>
                  </a:cubicBezTo>
                  <a:cubicBezTo>
                    <a:pt x="33" y="17"/>
                    <a:pt x="18" y="11"/>
                    <a:pt x="5" y="0"/>
                  </a:cubicBezTo>
                  <a:cubicBezTo>
                    <a:pt x="5" y="0"/>
                    <a:pt x="4" y="1"/>
                    <a:pt x="3" y="2"/>
                  </a:cubicBezTo>
                  <a:cubicBezTo>
                    <a:pt x="2" y="3"/>
                    <a:pt x="1" y="4"/>
                    <a:pt x="0" y="6"/>
                  </a:cubicBezTo>
                  <a:cubicBezTo>
                    <a:pt x="14" y="18"/>
                    <a:pt x="31" y="26"/>
                    <a:pt x="49" y="26"/>
                  </a:cubicBezTo>
                  <a:cubicBezTo>
                    <a:pt x="39" y="35"/>
                    <a:pt x="39" y="35"/>
                    <a:pt x="39" y="35"/>
                  </a:cubicBezTo>
                  <a:cubicBezTo>
                    <a:pt x="45" y="41"/>
                    <a:pt x="45" y="41"/>
                    <a:pt x="45" y="41"/>
                  </a:cubicBezTo>
                  <a:cubicBezTo>
                    <a:pt x="64" y="22"/>
                    <a:pt x="64" y="22"/>
                    <a:pt x="64" y="22"/>
                  </a:cubicBezTo>
                  <a:cubicBezTo>
                    <a:pt x="45" y="3"/>
                    <a:pt x="45" y="3"/>
                    <a:pt x="45" y="3"/>
                  </a:cubicBezTo>
                  <a:lnTo>
                    <a:pt x="3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grpSp>
      <p:grpSp>
        <p:nvGrpSpPr>
          <p:cNvPr id="260" name="Group 22"/>
          <p:cNvGrpSpPr>
            <a:grpSpLocks noChangeAspect="1"/>
          </p:cNvGrpSpPr>
          <p:nvPr/>
        </p:nvGrpSpPr>
        <p:grpSpPr bwMode="auto">
          <a:xfrm>
            <a:off x="3067329" y="3489637"/>
            <a:ext cx="339508" cy="256862"/>
            <a:chOff x="3765" y="2088"/>
            <a:chExt cx="304" cy="230"/>
          </a:xfrm>
          <a:solidFill>
            <a:schemeClr val="bg1"/>
          </a:solidFill>
        </p:grpSpPr>
        <p:sp>
          <p:nvSpPr>
            <p:cNvPr id="261" name="Freeform 23"/>
            <p:cNvSpPr>
              <a:spLocks/>
            </p:cNvSpPr>
            <p:nvPr/>
          </p:nvSpPr>
          <p:spPr bwMode="auto">
            <a:xfrm>
              <a:off x="3765" y="2088"/>
              <a:ext cx="304" cy="193"/>
            </a:xfrm>
            <a:custGeom>
              <a:avLst/>
              <a:gdLst>
                <a:gd name="T0" fmla="*/ 101 w 126"/>
                <a:gd name="T1" fmla="*/ 6 h 79"/>
                <a:gd name="T2" fmla="*/ 111 w 126"/>
                <a:gd name="T3" fmla="*/ 15 h 79"/>
                <a:gd name="T4" fmla="*/ 53 w 126"/>
                <a:gd name="T5" fmla="*/ 44 h 79"/>
                <a:gd name="T6" fmla="*/ 0 w 126"/>
                <a:gd name="T7" fmla="*/ 71 h 79"/>
                <a:gd name="T8" fmla="*/ 0 w 126"/>
                <a:gd name="T9" fmla="*/ 79 h 79"/>
                <a:gd name="T10" fmla="*/ 59 w 126"/>
                <a:gd name="T11" fmla="*/ 50 h 79"/>
                <a:gd name="T12" fmla="*/ 110 w 126"/>
                <a:gd name="T13" fmla="*/ 23 h 79"/>
                <a:gd name="T14" fmla="*/ 101 w 126"/>
                <a:gd name="T15" fmla="*/ 32 h 79"/>
                <a:gd name="T16" fmla="*/ 107 w 126"/>
                <a:gd name="T17" fmla="*/ 38 h 79"/>
                <a:gd name="T18" fmla="*/ 126 w 126"/>
                <a:gd name="T19" fmla="*/ 19 h 79"/>
                <a:gd name="T20" fmla="*/ 107 w 126"/>
                <a:gd name="T21" fmla="*/ 0 h 79"/>
                <a:gd name="T22" fmla="*/ 101 w 126"/>
                <a:gd name="T23"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79">
                  <a:moveTo>
                    <a:pt x="101" y="6"/>
                  </a:moveTo>
                  <a:cubicBezTo>
                    <a:pt x="111" y="15"/>
                    <a:pt x="111" y="15"/>
                    <a:pt x="111" y="15"/>
                  </a:cubicBezTo>
                  <a:cubicBezTo>
                    <a:pt x="89" y="16"/>
                    <a:pt x="68" y="26"/>
                    <a:pt x="53" y="44"/>
                  </a:cubicBezTo>
                  <a:cubicBezTo>
                    <a:pt x="39" y="62"/>
                    <a:pt x="20" y="71"/>
                    <a:pt x="0" y="71"/>
                  </a:cubicBezTo>
                  <a:cubicBezTo>
                    <a:pt x="0" y="79"/>
                    <a:pt x="0" y="79"/>
                    <a:pt x="0" y="79"/>
                  </a:cubicBezTo>
                  <a:cubicBezTo>
                    <a:pt x="23" y="79"/>
                    <a:pt x="44" y="69"/>
                    <a:pt x="59" y="50"/>
                  </a:cubicBezTo>
                  <a:cubicBezTo>
                    <a:pt x="73" y="33"/>
                    <a:pt x="91" y="24"/>
                    <a:pt x="110" y="23"/>
                  </a:cubicBezTo>
                  <a:cubicBezTo>
                    <a:pt x="101" y="32"/>
                    <a:pt x="101" y="32"/>
                    <a:pt x="101" y="32"/>
                  </a:cubicBezTo>
                  <a:cubicBezTo>
                    <a:pt x="107" y="38"/>
                    <a:pt x="107" y="38"/>
                    <a:pt x="107" y="38"/>
                  </a:cubicBezTo>
                  <a:cubicBezTo>
                    <a:pt x="126" y="19"/>
                    <a:pt x="126" y="19"/>
                    <a:pt x="126" y="19"/>
                  </a:cubicBezTo>
                  <a:cubicBezTo>
                    <a:pt x="107" y="0"/>
                    <a:pt x="107" y="0"/>
                    <a:pt x="107" y="0"/>
                  </a:cubicBezTo>
                  <a:lnTo>
                    <a:pt x="10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62" name="Freeform 24"/>
            <p:cNvSpPr>
              <a:spLocks/>
            </p:cNvSpPr>
            <p:nvPr/>
          </p:nvSpPr>
          <p:spPr bwMode="auto">
            <a:xfrm>
              <a:off x="3765" y="2125"/>
              <a:ext cx="123" cy="63"/>
            </a:xfrm>
            <a:custGeom>
              <a:avLst/>
              <a:gdLst>
                <a:gd name="T0" fmla="*/ 47 w 51"/>
                <a:gd name="T1" fmla="*/ 24 h 26"/>
                <a:gd name="T2" fmla="*/ 51 w 51"/>
                <a:gd name="T3" fmla="*/ 20 h 26"/>
                <a:gd name="T4" fmla="*/ 0 w 51"/>
                <a:gd name="T5" fmla="*/ 0 h 26"/>
                <a:gd name="T6" fmla="*/ 0 w 51"/>
                <a:gd name="T7" fmla="*/ 8 h 26"/>
                <a:gd name="T8" fmla="*/ 45 w 51"/>
                <a:gd name="T9" fmla="*/ 26 h 26"/>
                <a:gd name="T10" fmla="*/ 47 w 51"/>
                <a:gd name="T11" fmla="*/ 24 h 26"/>
              </a:gdLst>
              <a:ahLst/>
              <a:cxnLst>
                <a:cxn ang="0">
                  <a:pos x="T0" y="T1"/>
                </a:cxn>
                <a:cxn ang="0">
                  <a:pos x="T2" y="T3"/>
                </a:cxn>
                <a:cxn ang="0">
                  <a:pos x="T4" y="T5"/>
                </a:cxn>
                <a:cxn ang="0">
                  <a:pos x="T6" y="T7"/>
                </a:cxn>
                <a:cxn ang="0">
                  <a:pos x="T8" y="T9"/>
                </a:cxn>
                <a:cxn ang="0">
                  <a:pos x="T10" y="T11"/>
                </a:cxn>
              </a:cxnLst>
              <a:rect l="0" t="0" r="r" b="b"/>
              <a:pathLst>
                <a:path w="51" h="26">
                  <a:moveTo>
                    <a:pt x="47" y="24"/>
                  </a:moveTo>
                  <a:cubicBezTo>
                    <a:pt x="48" y="23"/>
                    <a:pt x="49" y="22"/>
                    <a:pt x="51" y="20"/>
                  </a:cubicBezTo>
                  <a:cubicBezTo>
                    <a:pt x="36" y="7"/>
                    <a:pt x="19" y="0"/>
                    <a:pt x="0" y="0"/>
                  </a:cubicBezTo>
                  <a:cubicBezTo>
                    <a:pt x="0" y="8"/>
                    <a:pt x="0" y="8"/>
                    <a:pt x="0" y="8"/>
                  </a:cubicBezTo>
                  <a:cubicBezTo>
                    <a:pt x="17" y="8"/>
                    <a:pt x="32" y="14"/>
                    <a:pt x="45" y="26"/>
                  </a:cubicBezTo>
                  <a:cubicBezTo>
                    <a:pt x="46" y="26"/>
                    <a:pt x="46" y="25"/>
                    <a:pt x="4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63" name="Freeform 25"/>
            <p:cNvSpPr>
              <a:spLocks/>
            </p:cNvSpPr>
            <p:nvPr/>
          </p:nvSpPr>
          <p:spPr bwMode="auto">
            <a:xfrm>
              <a:off x="3915" y="2218"/>
              <a:ext cx="154" cy="100"/>
            </a:xfrm>
            <a:custGeom>
              <a:avLst/>
              <a:gdLst>
                <a:gd name="T0" fmla="*/ 39 w 64"/>
                <a:gd name="T1" fmla="*/ 9 h 41"/>
                <a:gd name="T2" fmla="*/ 48 w 64"/>
                <a:gd name="T3" fmla="*/ 18 h 41"/>
                <a:gd name="T4" fmla="*/ 5 w 64"/>
                <a:gd name="T5" fmla="*/ 0 h 41"/>
                <a:gd name="T6" fmla="*/ 3 w 64"/>
                <a:gd name="T7" fmla="*/ 2 h 41"/>
                <a:gd name="T8" fmla="*/ 0 w 64"/>
                <a:gd name="T9" fmla="*/ 6 h 41"/>
                <a:gd name="T10" fmla="*/ 49 w 64"/>
                <a:gd name="T11" fmla="*/ 26 h 41"/>
                <a:gd name="T12" fmla="*/ 39 w 64"/>
                <a:gd name="T13" fmla="*/ 35 h 41"/>
                <a:gd name="T14" fmla="*/ 45 w 64"/>
                <a:gd name="T15" fmla="*/ 41 h 41"/>
                <a:gd name="T16" fmla="*/ 64 w 64"/>
                <a:gd name="T17" fmla="*/ 22 h 41"/>
                <a:gd name="T18" fmla="*/ 45 w 64"/>
                <a:gd name="T19" fmla="*/ 3 h 41"/>
                <a:gd name="T20" fmla="*/ 39 w 64"/>
                <a:gd name="T2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41">
                  <a:moveTo>
                    <a:pt x="39" y="9"/>
                  </a:moveTo>
                  <a:cubicBezTo>
                    <a:pt x="48" y="18"/>
                    <a:pt x="48" y="18"/>
                    <a:pt x="48" y="18"/>
                  </a:cubicBezTo>
                  <a:cubicBezTo>
                    <a:pt x="33" y="17"/>
                    <a:pt x="18" y="11"/>
                    <a:pt x="5" y="0"/>
                  </a:cubicBezTo>
                  <a:cubicBezTo>
                    <a:pt x="5" y="0"/>
                    <a:pt x="4" y="1"/>
                    <a:pt x="3" y="2"/>
                  </a:cubicBezTo>
                  <a:cubicBezTo>
                    <a:pt x="2" y="3"/>
                    <a:pt x="1" y="4"/>
                    <a:pt x="0" y="6"/>
                  </a:cubicBezTo>
                  <a:cubicBezTo>
                    <a:pt x="14" y="18"/>
                    <a:pt x="31" y="26"/>
                    <a:pt x="49" y="26"/>
                  </a:cubicBezTo>
                  <a:cubicBezTo>
                    <a:pt x="39" y="35"/>
                    <a:pt x="39" y="35"/>
                    <a:pt x="39" y="35"/>
                  </a:cubicBezTo>
                  <a:cubicBezTo>
                    <a:pt x="45" y="41"/>
                    <a:pt x="45" y="41"/>
                    <a:pt x="45" y="41"/>
                  </a:cubicBezTo>
                  <a:cubicBezTo>
                    <a:pt x="64" y="22"/>
                    <a:pt x="64" y="22"/>
                    <a:pt x="64" y="22"/>
                  </a:cubicBezTo>
                  <a:cubicBezTo>
                    <a:pt x="45" y="3"/>
                    <a:pt x="45" y="3"/>
                    <a:pt x="45" y="3"/>
                  </a:cubicBezTo>
                  <a:lnTo>
                    <a:pt x="3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grpSp>
      <p:sp>
        <p:nvSpPr>
          <p:cNvPr id="264" name="Freeform 70"/>
          <p:cNvSpPr>
            <a:spLocks noEditPoints="1"/>
          </p:cNvSpPr>
          <p:nvPr/>
        </p:nvSpPr>
        <p:spPr bwMode="auto">
          <a:xfrm>
            <a:off x="3056675" y="2318918"/>
            <a:ext cx="360817" cy="35964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5 w 128"/>
              <a:gd name="T11" fmla="*/ 40 h 128"/>
              <a:gd name="T12" fmla="*/ 89 w 128"/>
              <a:gd name="T13" fmla="*/ 40 h 128"/>
              <a:gd name="T14" fmla="*/ 79 w 128"/>
              <a:gd name="T15" fmla="*/ 10 h 128"/>
              <a:gd name="T16" fmla="*/ 115 w 128"/>
              <a:gd name="T17" fmla="*/ 40 h 128"/>
              <a:gd name="T18" fmla="*/ 120 w 128"/>
              <a:gd name="T19" fmla="*/ 64 h 128"/>
              <a:gd name="T20" fmla="*/ 118 w 128"/>
              <a:gd name="T21" fmla="*/ 80 h 128"/>
              <a:gd name="T22" fmla="*/ 90 w 128"/>
              <a:gd name="T23" fmla="*/ 80 h 128"/>
              <a:gd name="T24" fmla="*/ 91 w 128"/>
              <a:gd name="T25" fmla="*/ 64 h 128"/>
              <a:gd name="T26" fmla="*/ 90 w 128"/>
              <a:gd name="T27" fmla="*/ 48 h 128"/>
              <a:gd name="T28" fmla="*/ 118 w 128"/>
              <a:gd name="T29" fmla="*/ 48 h 128"/>
              <a:gd name="T30" fmla="*/ 120 w 128"/>
              <a:gd name="T31" fmla="*/ 64 h 128"/>
              <a:gd name="T32" fmla="*/ 64 w 128"/>
              <a:gd name="T33" fmla="*/ 120 h 128"/>
              <a:gd name="T34" fmla="*/ 47 w 128"/>
              <a:gd name="T35" fmla="*/ 88 h 128"/>
              <a:gd name="T36" fmla="*/ 81 w 128"/>
              <a:gd name="T37" fmla="*/ 88 h 128"/>
              <a:gd name="T38" fmla="*/ 64 w 128"/>
              <a:gd name="T39" fmla="*/ 120 h 128"/>
              <a:gd name="T40" fmla="*/ 46 w 128"/>
              <a:gd name="T41" fmla="*/ 80 h 128"/>
              <a:gd name="T42" fmla="*/ 45 w 128"/>
              <a:gd name="T43" fmla="*/ 64 h 128"/>
              <a:gd name="T44" fmla="*/ 46 w 128"/>
              <a:gd name="T45" fmla="*/ 48 h 128"/>
              <a:gd name="T46" fmla="*/ 82 w 128"/>
              <a:gd name="T47" fmla="*/ 48 h 128"/>
              <a:gd name="T48" fmla="*/ 83 w 128"/>
              <a:gd name="T49" fmla="*/ 64 h 128"/>
              <a:gd name="T50" fmla="*/ 82 w 128"/>
              <a:gd name="T51" fmla="*/ 80 h 128"/>
              <a:gd name="T52" fmla="*/ 46 w 128"/>
              <a:gd name="T53" fmla="*/ 80 h 128"/>
              <a:gd name="T54" fmla="*/ 8 w 128"/>
              <a:gd name="T55" fmla="*/ 64 h 128"/>
              <a:gd name="T56" fmla="*/ 10 w 128"/>
              <a:gd name="T57" fmla="*/ 48 h 128"/>
              <a:gd name="T58" fmla="*/ 38 w 128"/>
              <a:gd name="T59" fmla="*/ 48 h 128"/>
              <a:gd name="T60" fmla="*/ 37 w 128"/>
              <a:gd name="T61" fmla="*/ 64 h 128"/>
              <a:gd name="T62" fmla="*/ 38 w 128"/>
              <a:gd name="T63" fmla="*/ 80 h 128"/>
              <a:gd name="T64" fmla="*/ 10 w 128"/>
              <a:gd name="T65" fmla="*/ 80 h 128"/>
              <a:gd name="T66" fmla="*/ 8 w 128"/>
              <a:gd name="T67" fmla="*/ 64 h 128"/>
              <a:gd name="T68" fmla="*/ 64 w 128"/>
              <a:gd name="T69" fmla="*/ 8 h 128"/>
              <a:gd name="T70" fmla="*/ 81 w 128"/>
              <a:gd name="T71" fmla="*/ 40 h 128"/>
              <a:gd name="T72" fmla="*/ 47 w 128"/>
              <a:gd name="T73" fmla="*/ 40 h 128"/>
              <a:gd name="T74" fmla="*/ 64 w 128"/>
              <a:gd name="T75" fmla="*/ 8 h 128"/>
              <a:gd name="T76" fmla="*/ 49 w 128"/>
              <a:gd name="T77" fmla="*/ 10 h 128"/>
              <a:gd name="T78" fmla="*/ 39 w 128"/>
              <a:gd name="T79" fmla="*/ 40 h 128"/>
              <a:gd name="T80" fmla="*/ 13 w 128"/>
              <a:gd name="T81" fmla="*/ 40 h 128"/>
              <a:gd name="T82" fmla="*/ 49 w 128"/>
              <a:gd name="T83" fmla="*/ 10 h 128"/>
              <a:gd name="T84" fmla="*/ 13 w 128"/>
              <a:gd name="T85" fmla="*/ 88 h 128"/>
              <a:gd name="T86" fmla="*/ 39 w 128"/>
              <a:gd name="T87" fmla="*/ 88 h 128"/>
              <a:gd name="T88" fmla="*/ 49 w 128"/>
              <a:gd name="T89" fmla="*/ 118 h 128"/>
              <a:gd name="T90" fmla="*/ 13 w 128"/>
              <a:gd name="T91" fmla="*/ 88 h 128"/>
              <a:gd name="T92" fmla="*/ 79 w 128"/>
              <a:gd name="T93" fmla="*/ 118 h 128"/>
              <a:gd name="T94" fmla="*/ 89 w 128"/>
              <a:gd name="T95" fmla="*/ 88 h 128"/>
              <a:gd name="T96" fmla="*/ 115 w 128"/>
              <a:gd name="T97" fmla="*/ 88 h 128"/>
              <a:gd name="T98" fmla="*/ 79 w 128"/>
              <a:gd name="T9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moveTo>
                  <a:pt x="115" y="40"/>
                </a:moveTo>
                <a:cubicBezTo>
                  <a:pt x="89" y="40"/>
                  <a:pt x="89" y="40"/>
                  <a:pt x="89" y="40"/>
                </a:cubicBezTo>
                <a:cubicBezTo>
                  <a:pt x="87" y="28"/>
                  <a:pt x="84" y="17"/>
                  <a:pt x="79" y="10"/>
                </a:cubicBezTo>
                <a:cubicBezTo>
                  <a:pt x="95" y="14"/>
                  <a:pt x="108" y="26"/>
                  <a:pt x="115" y="40"/>
                </a:cubicBezTo>
                <a:moveTo>
                  <a:pt x="120" y="64"/>
                </a:moveTo>
                <a:cubicBezTo>
                  <a:pt x="120" y="70"/>
                  <a:pt x="119" y="75"/>
                  <a:pt x="118" y="80"/>
                </a:cubicBezTo>
                <a:cubicBezTo>
                  <a:pt x="90" y="80"/>
                  <a:pt x="90" y="80"/>
                  <a:pt x="90" y="80"/>
                </a:cubicBezTo>
                <a:cubicBezTo>
                  <a:pt x="91" y="75"/>
                  <a:pt x="91" y="69"/>
                  <a:pt x="91" y="64"/>
                </a:cubicBezTo>
                <a:cubicBezTo>
                  <a:pt x="91" y="59"/>
                  <a:pt x="91" y="53"/>
                  <a:pt x="90" y="48"/>
                </a:cubicBezTo>
                <a:cubicBezTo>
                  <a:pt x="118" y="48"/>
                  <a:pt x="118" y="48"/>
                  <a:pt x="118" y="48"/>
                </a:cubicBezTo>
                <a:cubicBezTo>
                  <a:pt x="119" y="53"/>
                  <a:pt x="120" y="58"/>
                  <a:pt x="120" y="64"/>
                </a:cubicBezTo>
                <a:moveTo>
                  <a:pt x="64" y="120"/>
                </a:moveTo>
                <a:cubicBezTo>
                  <a:pt x="57" y="120"/>
                  <a:pt x="50" y="107"/>
                  <a:pt x="47" y="88"/>
                </a:cubicBezTo>
                <a:cubicBezTo>
                  <a:pt x="81" y="88"/>
                  <a:pt x="81" y="88"/>
                  <a:pt x="81" y="88"/>
                </a:cubicBezTo>
                <a:cubicBezTo>
                  <a:pt x="78" y="107"/>
                  <a:pt x="71" y="120"/>
                  <a:pt x="64" y="120"/>
                </a:cubicBezTo>
                <a:moveTo>
                  <a:pt x="46" y="80"/>
                </a:moveTo>
                <a:cubicBezTo>
                  <a:pt x="45" y="75"/>
                  <a:pt x="45" y="70"/>
                  <a:pt x="45" y="64"/>
                </a:cubicBezTo>
                <a:cubicBezTo>
                  <a:pt x="45" y="58"/>
                  <a:pt x="45" y="53"/>
                  <a:pt x="46" y="48"/>
                </a:cubicBezTo>
                <a:cubicBezTo>
                  <a:pt x="82" y="48"/>
                  <a:pt x="82" y="48"/>
                  <a:pt x="82" y="48"/>
                </a:cubicBezTo>
                <a:cubicBezTo>
                  <a:pt x="83" y="53"/>
                  <a:pt x="83" y="58"/>
                  <a:pt x="83" y="64"/>
                </a:cubicBezTo>
                <a:cubicBezTo>
                  <a:pt x="83" y="70"/>
                  <a:pt x="83" y="75"/>
                  <a:pt x="82" y="80"/>
                </a:cubicBezTo>
                <a:lnTo>
                  <a:pt x="46" y="80"/>
                </a:lnTo>
                <a:close/>
                <a:moveTo>
                  <a:pt x="8" y="64"/>
                </a:moveTo>
                <a:cubicBezTo>
                  <a:pt x="8" y="58"/>
                  <a:pt x="9" y="53"/>
                  <a:pt x="10" y="48"/>
                </a:cubicBezTo>
                <a:cubicBezTo>
                  <a:pt x="38" y="48"/>
                  <a:pt x="38" y="48"/>
                  <a:pt x="38" y="48"/>
                </a:cubicBezTo>
                <a:cubicBezTo>
                  <a:pt x="37" y="53"/>
                  <a:pt x="37" y="59"/>
                  <a:pt x="37" y="64"/>
                </a:cubicBezTo>
                <a:cubicBezTo>
                  <a:pt x="37" y="69"/>
                  <a:pt x="37" y="75"/>
                  <a:pt x="38" y="80"/>
                </a:cubicBezTo>
                <a:cubicBezTo>
                  <a:pt x="10" y="80"/>
                  <a:pt x="10" y="80"/>
                  <a:pt x="10" y="80"/>
                </a:cubicBezTo>
                <a:cubicBezTo>
                  <a:pt x="9" y="75"/>
                  <a:pt x="8" y="70"/>
                  <a:pt x="8" y="64"/>
                </a:cubicBezTo>
                <a:moveTo>
                  <a:pt x="64" y="8"/>
                </a:moveTo>
                <a:cubicBezTo>
                  <a:pt x="71" y="8"/>
                  <a:pt x="78" y="21"/>
                  <a:pt x="81" y="40"/>
                </a:cubicBezTo>
                <a:cubicBezTo>
                  <a:pt x="47" y="40"/>
                  <a:pt x="47" y="40"/>
                  <a:pt x="47" y="40"/>
                </a:cubicBezTo>
                <a:cubicBezTo>
                  <a:pt x="50" y="21"/>
                  <a:pt x="57" y="8"/>
                  <a:pt x="64" y="8"/>
                </a:cubicBezTo>
                <a:moveTo>
                  <a:pt x="49" y="10"/>
                </a:moveTo>
                <a:cubicBezTo>
                  <a:pt x="44" y="17"/>
                  <a:pt x="41" y="28"/>
                  <a:pt x="39" y="40"/>
                </a:cubicBezTo>
                <a:cubicBezTo>
                  <a:pt x="13" y="40"/>
                  <a:pt x="13" y="40"/>
                  <a:pt x="13" y="40"/>
                </a:cubicBezTo>
                <a:cubicBezTo>
                  <a:pt x="20" y="26"/>
                  <a:pt x="33" y="14"/>
                  <a:pt x="49" y="10"/>
                </a:cubicBezTo>
                <a:moveTo>
                  <a:pt x="13" y="88"/>
                </a:moveTo>
                <a:cubicBezTo>
                  <a:pt x="39" y="88"/>
                  <a:pt x="39" y="88"/>
                  <a:pt x="39" y="88"/>
                </a:cubicBezTo>
                <a:cubicBezTo>
                  <a:pt x="41" y="100"/>
                  <a:pt x="44" y="111"/>
                  <a:pt x="49" y="118"/>
                </a:cubicBezTo>
                <a:cubicBezTo>
                  <a:pt x="33" y="114"/>
                  <a:pt x="20" y="102"/>
                  <a:pt x="13" y="88"/>
                </a:cubicBezTo>
                <a:moveTo>
                  <a:pt x="79" y="118"/>
                </a:moveTo>
                <a:cubicBezTo>
                  <a:pt x="84" y="111"/>
                  <a:pt x="87" y="100"/>
                  <a:pt x="89" y="88"/>
                </a:cubicBezTo>
                <a:cubicBezTo>
                  <a:pt x="115" y="88"/>
                  <a:pt x="115" y="88"/>
                  <a:pt x="115" y="88"/>
                </a:cubicBezTo>
                <a:cubicBezTo>
                  <a:pt x="108" y="102"/>
                  <a:pt x="95" y="114"/>
                  <a:pt x="79" y="118"/>
                </a:cubicBezTo>
              </a:path>
            </a:pathLst>
          </a:custGeom>
          <a:solidFill>
            <a:schemeClr val="bg1"/>
          </a:solidFill>
          <a:ln>
            <a:noFill/>
          </a:ln>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66" name="Freeform 9"/>
          <p:cNvSpPr>
            <a:spLocks noEditPoints="1"/>
          </p:cNvSpPr>
          <p:nvPr/>
        </p:nvSpPr>
        <p:spPr bwMode="auto">
          <a:xfrm>
            <a:off x="7087417" y="3469485"/>
            <a:ext cx="249077" cy="297166"/>
          </a:xfrm>
          <a:custGeom>
            <a:avLst/>
            <a:gdLst>
              <a:gd name="T0" fmla="*/ 1053 w 1243"/>
              <a:gd name="T1" fmla="*/ 1414 h 1483"/>
              <a:gd name="T2" fmla="*/ 621 w 1243"/>
              <a:gd name="T3" fmla="*/ 1414 h 1483"/>
              <a:gd name="T4" fmla="*/ 190 w 1243"/>
              <a:gd name="T5" fmla="*/ 1414 h 1483"/>
              <a:gd name="T6" fmla="*/ 69 w 1243"/>
              <a:gd name="T7" fmla="*/ 1293 h 1483"/>
              <a:gd name="T8" fmla="*/ 483 w 1243"/>
              <a:gd name="T9" fmla="*/ 534 h 1483"/>
              <a:gd name="T10" fmla="*/ 500 w 1243"/>
              <a:gd name="T11" fmla="*/ 517 h 1483"/>
              <a:gd name="T12" fmla="*/ 500 w 1243"/>
              <a:gd name="T13" fmla="*/ 500 h 1483"/>
              <a:gd name="T14" fmla="*/ 500 w 1243"/>
              <a:gd name="T15" fmla="*/ 69 h 1483"/>
              <a:gd name="T16" fmla="*/ 742 w 1243"/>
              <a:gd name="T17" fmla="*/ 69 h 1483"/>
              <a:gd name="T18" fmla="*/ 742 w 1243"/>
              <a:gd name="T19" fmla="*/ 500 h 1483"/>
              <a:gd name="T20" fmla="*/ 742 w 1243"/>
              <a:gd name="T21" fmla="*/ 517 h 1483"/>
              <a:gd name="T22" fmla="*/ 759 w 1243"/>
              <a:gd name="T23" fmla="*/ 534 h 1483"/>
              <a:gd name="T24" fmla="*/ 1173 w 1243"/>
              <a:gd name="T25" fmla="*/ 1293 h 1483"/>
              <a:gd name="T26" fmla="*/ 1053 w 1243"/>
              <a:gd name="T27" fmla="*/ 1414 h 1483"/>
              <a:gd name="T28" fmla="*/ 811 w 1243"/>
              <a:gd name="T29" fmla="*/ 500 h 1483"/>
              <a:gd name="T30" fmla="*/ 811 w 1243"/>
              <a:gd name="T31" fmla="*/ 69 h 1483"/>
              <a:gd name="T32" fmla="*/ 863 w 1243"/>
              <a:gd name="T33" fmla="*/ 69 h 1483"/>
              <a:gd name="T34" fmla="*/ 863 w 1243"/>
              <a:gd name="T35" fmla="*/ 0 h 1483"/>
              <a:gd name="T36" fmla="*/ 811 w 1243"/>
              <a:gd name="T37" fmla="*/ 0 h 1483"/>
              <a:gd name="T38" fmla="*/ 621 w 1243"/>
              <a:gd name="T39" fmla="*/ 0 h 1483"/>
              <a:gd name="T40" fmla="*/ 431 w 1243"/>
              <a:gd name="T41" fmla="*/ 0 h 1483"/>
              <a:gd name="T42" fmla="*/ 380 w 1243"/>
              <a:gd name="T43" fmla="*/ 0 h 1483"/>
              <a:gd name="T44" fmla="*/ 380 w 1243"/>
              <a:gd name="T45" fmla="*/ 69 h 1483"/>
              <a:gd name="T46" fmla="*/ 431 w 1243"/>
              <a:gd name="T47" fmla="*/ 69 h 1483"/>
              <a:gd name="T48" fmla="*/ 431 w 1243"/>
              <a:gd name="T49" fmla="*/ 500 h 1483"/>
              <a:gd name="T50" fmla="*/ 0 w 1243"/>
              <a:gd name="T51" fmla="*/ 1293 h 1483"/>
              <a:gd name="T52" fmla="*/ 190 w 1243"/>
              <a:gd name="T53" fmla="*/ 1483 h 1483"/>
              <a:gd name="T54" fmla="*/ 621 w 1243"/>
              <a:gd name="T55" fmla="*/ 1483 h 1483"/>
              <a:gd name="T56" fmla="*/ 1053 w 1243"/>
              <a:gd name="T57" fmla="*/ 1483 h 1483"/>
              <a:gd name="T58" fmla="*/ 1243 w 1243"/>
              <a:gd name="T59" fmla="*/ 1293 h 1483"/>
              <a:gd name="T60" fmla="*/ 811 w 1243"/>
              <a:gd name="T61" fmla="*/ 500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43" h="1483">
                <a:moveTo>
                  <a:pt x="1053" y="1414"/>
                </a:moveTo>
                <a:cubicBezTo>
                  <a:pt x="621" y="1414"/>
                  <a:pt x="621" y="1414"/>
                  <a:pt x="621" y="1414"/>
                </a:cubicBezTo>
                <a:cubicBezTo>
                  <a:pt x="190" y="1414"/>
                  <a:pt x="190" y="1414"/>
                  <a:pt x="190" y="1414"/>
                </a:cubicBezTo>
                <a:cubicBezTo>
                  <a:pt x="173" y="1414"/>
                  <a:pt x="69" y="1414"/>
                  <a:pt x="69" y="1293"/>
                </a:cubicBezTo>
                <a:cubicBezTo>
                  <a:pt x="69" y="1172"/>
                  <a:pt x="328" y="758"/>
                  <a:pt x="483" y="534"/>
                </a:cubicBezTo>
                <a:cubicBezTo>
                  <a:pt x="500" y="517"/>
                  <a:pt x="500" y="517"/>
                  <a:pt x="500" y="517"/>
                </a:cubicBezTo>
                <a:cubicBezTo>
                  <a:pt x="500" y="500"/>
                  <a:pt x="500" y="500"/>
                  <a:pt x="500" y="500"/>
                </a:cubicBezTo>
                <a:cubicBezTo>
                  <a:pt x="500" y="69"/>
                  <a:pt x="500" y="69"/>
                  <a:pt x="500" y="69"/>
                </a:cubicBezTo>
                <a:cubicBezTo>
                  <a:pt x="742" y="69"/>
                  <a:pt x="742" y="69"/>
                  <a:pt x="742" y="69"/>
                </a:cubicBezTo>
                <a:cubicBezTo>
                  <a:pt x="742" y="500"/>
                  <a:pt x="742" y="500"/>
                  <a:pt x="742" y="500"/>
                </a:cubicBezTo>
                <a:cubicBezTo>
                  <a:pt x="742" y="517"/>
                  <a:pt x="742" y="517"/>
                  <a:pt x="742" y="517"/>
                </a:cubicBezTo>
                <a:cubicBezTo>
                  <a:pt x="759" y="534"/>
                  <a:pt x="759" y="534"/>
                  <a:pt x="759" y="534"/>
                </a:cubicBezTo>
                <a:cubicBezTo>
                  <a:pt x="915" y="758"/>
                  <a:pt x="1173" y="1172"/>
                  <a:pt x="1173" y="1293"/>
                </a:cubicBezTo>
                <a:cubicBezTo>
                  <a:pt x="1173" y="1414"/>
                  <a:pt x="1087" y="1414"/>
                  <a:pt x="1053" y="1414"/>
                </a:cubicBezTo>
                <a:close/>
                <a:moveTo>
                  <a:pt x="811" y="500"/>
                </a:moveTo>
                <a:cubicBezTo>
                  <a:pt x="811" y="69"/>
                  <a:pt x="811" y="69"/>
                  <a:pt x="811" y="69"/>
                </a:cubicBezTo>
                <a:cubicBezTo>
                  <a:pt x="863" y="69"/>
                  <a:pt x="863" y="69"/>
                  <a:pt x="863" y="69"/>
                </a:cubicBezTo>
                <a:cubicBezTo>
                  <a:pt x="863" y="0"/>
                  <a:pt x="863" y="0"/>
                  <a:pt x="863" y="0"/>
                </a:cubicBezTo>
                <a:cubicBezTo>
                  <a:pt x="811" y="0"/>
                  <a:pt x="811" y="0"/>
                  <a:pt x="811" y="0"/>
                </a:cubicBezTo>
                <a:cubicBezTo>
                  <a:pt x="621" y="0"/>
                  <a:pt x="621" y="0"/>
                  <a:pt x="621" y="0"/>
                </a:cubicBezTo>
                <a:cubicBezTo>
                  <a:pt x="431" y="0"/>
                  <a:pt x="431" y="0"/>
                  <a:pt x="431" y="0"/>
                </a:cubicBezTo>
                <a:cubicBezTo>
                  <a:pt x="380" y="0"/>
                  <a:pt x="380" y="0"/>
                  <a:pt x="380" y="0"/>
                </a:cubicBezTo>
                <a:cubicBezTo>
                  <a:pt x="380" y="69"/>
                  <a:pt x="380" y="69"/>
                  <a:pt x="380" y="69"/>
                </a:cubicBezTo>
                <a:cubicBezTo>
                  <a:pt x="431" y="69"/>
                  <a:pt x="431" y="69"/>
                  <a:pt x="431" y="69"/>
                </a:cubicBezTo>
                <a:cubicBezTo>
                  <a:pt x="431" y="500"/>
                  <a:pt x="431" y="500"/>
                  <a:pt x="431" y="500"/>
                </a:cubicBezTo>
                <a:cubicBezTo>
                  <a:pt x="431" y="500"/>
                  <a:pt x="0" y="1121"/>
                  <a:pt x="0" y="1293"/>
                </a:cubicBezTo>
                <a:cubicBezTo>
                  <a:pt x="0" y="1483"/>
                  <a:pt x="190" y="1483"/>
                  <a:pt x="190" y="1483"/>
                </a:cubicBezTo>
                <a:cubicBezTo>
                  <a:pt x="621" y="1483"/>
                  <a:pt x="621" y="1483"/>
                  <a:pt x="621" y="1483"/>
                </a:cubicBezTo>
                <a:cubicBezTo>
                  <a:pt x="1053" y="1483"/>
                  <a:pt x="1053" y="1483"/>
                  <a:pt x="1053" y="1483"/>
                </a:cubicBezTo>
                <a:cubicBezTo>
                  <a:pt x="1053" y="1483"/>
                  <a:pt x="1243" y="1483"/>
                  <a:pt x="1243" y="1293"/>
                </a:cubicBezTo>
                <a:cubicBezTo>
                  <a:pt x="1243" y="1121"/>
                  <a:pt x="811" y="500"/>
                  <a:pt x="811" y="500"/>
                </a:cubicBezTo>
                <a:close/>
              </a:path>
            </a:pathLst>
          </a:custGeom>
          <a:solidFill>
            <a:schemeClr val="bg1"/>
          </a:solidFill>
          <a:ln>
            <a:solidFill>
              <a:schemeClr val="bg1"/>
            </a:solidFill>
          </a:ln>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67" name="Rectangle 266"/>
          <p:cNvSpPr/>
          <p:nvPr/>
        </p:nvSpPr>
        <p:spPr bwMode="auto">
          <a:xfrm>
            <a:off x="810414" y="3089700"/>
            <a:ext cx="1070504" cy="164882"/>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Sensors and devices</a:t>
            </a:r>
          </a:p>
        </p:txBody>
      </p:sp>
      <p:grpSp>
        <p:nvGrpSpPr>
          <p:cNvPr id="6" name="Group 4"/>
          <p:cNvGrpSpPr>
            <a:grpSpLocks noChangeAspect="1"/>
          </p:cNvGrpSpPr>
          <p:nvPr/>
        </p:nvGrpSpPr>
        <p:grpSpPr bwMode="auto">
          <a:xfrm>
            <a:off x="1065309" y="2359555"/>
            <a:ext cx="367930" cy="278624"/>
            <a:chOff x="632" y="1457"/>
            <a:chExt cx="309" cy="234"/>
          </a:xfrm>
          <a:solidFill>
            <a:schemeClr val="bg1"/>
          </a:solidFill>
        </p:grpSpPr>
        <p:sp>
          <p:nvSpPr>
            <p:cNvPr id="8" name="Freeform 5"/>
            <p:cNvSpPr>
              <a:spLocks noEditPoints="1"/>
            </p:cNvSpPr>
            <p:nvPr/>
          </p:nvSpPr>
          <p:spPr bwMode="auto">
            <a:xfrm>
              <a:off x="632" y="1457"/>
              <a:ext cx="309" cy="234"/>
            </a:xfrm>
            <a:custGeom>
              <a:avLst/>
              <a:gdLst>
                <a:gd name="T0" fmla="*/ 0 w 309"/>
                <a:gd name="T1" fmla="*/ 234 h 234"/>
                <a:gd name="T2" fmla="*/ 309 w 309"/>
                <a:gd name="T3" fmla="*/ 234 h 234"/>
                <a:gd name="T4" fmla="*/ 309 w 309"/>
                <a:gd name="T5" fmla="*/ 0 h 234"/>
                <a:gd name="T6" fmla="*/ 0 w 309"/>
                <a:gd name="T7" fmla="*/ 0 h 234"/>
                <a:gd name="T8" fmla="*/ 0 w 309"/>
                <a:gd name="T9" fmla="*/ 234 h 234"/>
                <a:gd name="T10" fmla="*/ 19 w 309"/>
                <a:gd name="T11" fmla="*/ 20 h 234"/>
                <a:gd name="T12" fmla="*/ 290 w 309"/>
                <a:gd name="T13" fmla="*/ 20 h 234"/>
                <a:gd name="T14" fmla="*/ 290 w 309"/>
                <a:gd name="T15" fmla="*/ 215 h 234"/>
                <a:gd name="T16" fmla="*/ 19 w 309"/>
                <a:gd name="T17" fmla="*/ 215 h 234"/>
                <a:gd name="T18" fmla="*/ 19 w 309"/>
                <a:gd name="T19" fmla="*/ 2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234">
                  <a:moveTo>
                    <a:pt x="0" y="234"/>
                  </a:moveTo>
                  <a:lnTo>
                    <a:pt x="309" y="234"/>
                  </a:lnTo>
                  <a:lnTo>
                    <a:pt x="309" y="0"/>
                  </a:lnTo>
                  <a:lnTo>
                    <a:pt x="0" y="0"/>
                  </a:lnTo>
                  <a:lnTo>
                    <a:pt x="0" y="234"/>
                  </a:lnTo>
                  <a:close/>
                  <a:moveTo>
                    <a:pt x="19" y="20"/>
                  </a:moveTo>
                  <a:lnTo>
                    <a:pt x="290" y="20"/>
                  </a:lnTo>
                  <a:lnTo>
                    <a:pt x="290" y="215"/>
                  </a:lnTo>
                  <a:lnTo>
                    <a:pt x="19" y="215"/>
                  </a:lnTo>
                  <a:lnTo>
                    <a:pt x="19"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9" name="Rectangle 6"/>
            <p:cNvSpPr>
              <a:spLocks noChangeArrowheads="1"/>
            </p:cNvSpPr>
            <p:nvPr/>
          </p:nvSpPr>
          <p:spPr bwMode="auto">
            <a:xfrm>
              <a:off x="777" y="1633"/>
              <a:ext cx="19"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grpSp>
      <p:cxnSp>
        <p:nvCxnSpPr>
          <p:cNvPr id="231" name="Straight Connector 230"/>
          <p:cNvCxnSpPr>
            <a:endCxn id="232" idx="6"/>
          </p:cNvCxnSpPr>
          <p:nvPr/>
        </p:nvCxnSpPr>
        <p:spPr>
          <a:xfrm flipH="1" flipV="1">
            <a:off x="7582018" y="3618069"/>
            <a:ext cx="1434586" cy="1410913"/>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2" name="Oval 231"/>
          <p:cNvSpPr/>
          <p:nvPr/>
        </p:nvSpPr>
        <p:spPr bwMode="auto">
          <a:xfrm>
            <a:off x="6841894" y="3248007"/>
            <a:ext cx="740124" cy="74012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grpSp>
        <p:nvGrpSpPr>
          <p:cNvPr id="244" name="Group 243"/>
          <p:cNvGrpSpPr/>
          <p:nvPr/>
        </p:nvGrpSpPr>
        <p:grpSpPr>
          <a:xfrm>
            <a:off x="7109285" y="3936393"/>
            <a:ext cx="148695" cy="95171"/>
            <a:chOff x="7157260" y="3936455"/>
            <a:chExt cx="148716" cy="95184"/>
          </a:xfrm>
          <a:solidFill>
            <a:schemeClr val="bg1"/>
          </a:solidFill>
        </p:grpSpPr>
        <p:sp>
          <p:nvSpPr>
            <p:cNvPr id="245" name="Isosceles Triangle 244"/>
            <p:cNvSpPr/>
            <p:nvPr/>
          </p:nvSpPr>
          <p:spPr bwMode="auto">
            <a:xfrm rot="16200000" flipH="1">
              <a:off x="7162172" y="3933195"/>
              <a:ext cx="93532" cy="103356"/>
            </a:xfrm>
            <a:prstGeom prst="triangle">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sp>
          <p:nvSpPr>
            <p:cNvPr id="246" name="Isosceles Triangle 245"/>
            <p:cNvSpPr/>
            <p:nvPr/>
          </p:nvSpPr>
          <p:spPr bwMode="auto">
            <a:xfrm rot="16200000" flipH="1">
              <a:off x="7207532" y="3931543"/>
              <a:ext cx="93532" cy="103356"/>
            </a:xfrm>
            <a:prstGeom prst="triangle">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grpSp>
      <p:grpSp>
        <p:nvGrpSpPr>
          <p:cNvPr id="247" name="Group 246"/>
          <p:cNvGrpSpPr/>
          <p:nvPr/>
        </p:nvGrpSpPr>
        <p:grpSpPr>
          <a:xfrm flipH="1">
            <a:off x="7180228" y="3204573"/>
            <a:ext cx="148695" cy="95171"/>
            <a:chOff x="7157260" y="3936455"/>
            <a:chExt cx="148716" cy="95184"/>
          </a:xfrm>
          <a:solidFill>
            <a:schemeClr val="bg1"/>
          </a:solidFill>
        </p:grpSpPr>
        <p:sp>
          <p:nvSpPr>
            <p:cNvPr id="248" name="Isosceles Triangle 247"/>
            <p:cNvSpPr/>
            <p:nvPr/>
          </p:nvSpPr>
          <p:spPr bwMode="auto">
            <a:xfrm rot="16200000" flipH="1">
              <a:off x="7162172" y="3933195"/>
              <a:ext cx="93532" cy="103356"/>
            </a:xfrm>
            <a:prstGeom prst="triangle">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sp>
          <p:nvSpPr>
            <p:cNvPr id="249" name="Isosceles Triangle 248"/>
            <p:cNvSpPr/>
            <p:nvPr/>
          </p:nvSpPr>
          <p:spPr bwMode="auto">
            <a:xfrm rot="16200000" flipH="1">
              <a:off x="7207532" y="3931543"/>
              <a:ext cx="93532" cy="103356"/>
            </a:xfrm>
            <a:prstGeom prst="triangle">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grpSp>
      <p:grpSp>
        <p:nvGrpSpPr>
          <p:cNvPr id="268" name="Group 267"/>
          <p:cNvGrpSpPr/>
          <p:nvPr/>
        </p:nvGrpSpPr>
        <p:grpSpPr>
          <a:xfrm>
            <a:off x="10816767" y="3248007"/>
            <a:ext cx="740124" cy="740124"/>
            <a:chOff x="10741769" y="3898182"/>
            <a:chExt cx="740229" cy="740229"/>
          </a:xfrm>
        </p:grpSpPr>
        <p:sp>
          <p:nvSpPr>
            <p:cNvPr id="269" name="Oval 268"/>
            <p:cNvSpPr/>
            <p:nvPr/>
          </p:nvSpPr>
          <p:spPr bwMode="auto">
            <a:xfrm>
              <a:off x="10970141" y="4136571"/>
              <a:ext cx="281464" cy="281464"/>
            </a:xfrm>
            <a:prstGeom prst="ellipse">
              <a:avLst/>
            </a:prstGeom>
            <a:no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sp>
          <p:nvSpPr>
            <p:cNvPr id="270" name="Oval 269"/>
            <p:cNvSpPr/>
            <p:nvPr/>
          </p:nvSpPr>
          <p:spPr bwMode="auto">
            <a:xfrm>
              <a:off x="10741769" y="3898182"/>
              <a:ext cx="740229" cy="740229"/>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grpSp>
      <p:sp>
        <p:nvSpPr>
          <p:cNvPr id="271" name="Rectangle 270"/>
          <p:cNvSpPr/>
          <p:nvPr/>
        </p:nvSpPr>
        <p:spPr bwMode="auto">
          <a:xfrm>
            <a:off x="10791279" y="4098980"/>
            <a:ext cx="1070504" cy="164882"/>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Cortana</a:t>
            </a:r>
          </a:p>
        </p:txBody>
      </p:sp>
      <p:cxnSp>
        <p:nvCxnSpPr>
          <p:cNvPr id="272" name="Straight Connector 271"/>
          <p:cNvCxnSpPr/>
          <p:nvPr/>
        </p:nvCxnSpPr>
        <p:spPr>
          <a:xfrm flipV="1">
            <a:off x="11186828" y="2911970"/>
            <a:ext cx="0" cy="292874"/>
          </a:xfrm>
          <a:prstGeom prst="line">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6" name="Oval 185"/>
          <p:cNvSpPr/>
          <p:nvPr/>
        </p:nvSpPr>
        <p:spPr bwMode="auto">
          <a:xfrm>
            <a:off x="10816767" y="2128681"/>
            <a:ext cx="740124" cy="74012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sp>
        <p:nvSpPr>
          <p:cNvPr id="273" name="Oval 272"/>
          <p:cNvSpPr/>
          <p:nvPr/>
        </p:nvSpPr>
        <p:spPr bwMode="auto">
          <a:xfrm>
            <a:off x="879586" y="4816730"/>
            <a:ext cx="740124" cy="74012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sp>
        <p:nvSpPr>
          <p:cNvPr id="274" name="Oval 273"/>
          <p:cNvSpPr/>
          <p:nvPr/>
        </p:nvSpPr>
        <p:spPr bwMode="auto">
          <a:xfrm>
            <a:off x="879586" y="5671769"/>
            <a:ext cx="740124" cy="74012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sp>
        <p:nvSpPr>
          <p:cNvPr id="275" name="Rectangle 274"/>
          <p:cNvSpPr/>
          <p:nvPr/>
        </p:nvSpPr>
        <p:spPr bwMode="auto">
          <a:xfrm>
            <a:off x="1590327" y="4789147"/>
            <a:ext cx="1070504" cy="164882"/>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Business apps</a:t>
            </a:r>
          </a:p>
        </p:txBody>
      </p:sp>
      <p:sp>
        <p:nvSpPr>
          <p:cNvPr id="276" name="Rectangle 275"/>
          <p:cNvSpPr/>
          <p:nvPr/>
        </p:nvSpPr>
        <p:spPr bwMode="auto">
          <a:xfrm>
            <a:off x="1590327" y="6270687"/>
            <a:ext cx="1070504" cy="164882"/>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Enterprise data sources</a:t>
            </a:r>
          </a:p>
        </p:txBody>
      </p:sp>
      <p:grpSp>
        <p:nvGrpSpPr>
          <p:cNvPr id="277" name="Group 77"/>
          <p:cNvGrpSpPr>
            <a:grpSpLocks noChangeAspect="1"/>
          </p:cNvGrpSpPr>
          <p:nvPr/>
        </p:nvGrpSpPr>
        <p:grpSpPr bwMode="auto">
          <a:xfrm>
            <a:off x="1142473" y="5027670"/>
            <a:ext cx="214348" cy="318241"/>
            <a:chOff x="397" y="1250"/>
            <a:chExt cx="196" cy="291"/>
          </a:xfrm>
          <a:solidFill>
            <a:schemeClr val="bg1"/>
          </a:solidFill>
        </p:grpSpPr>
        <p:sp>
          <p:nvSpPr>
            <p:cNvPr id="278" name="Freeform 78"/>
            <p:cNvSpPr>
              <a:spLocks noEditPoints="1"/>
            </p:cNvSpPr>
            <p:nvPr/>
          </p:nvSpPr>
          <p:spPr bwMode="auto">
            <a:xfrm>
              <a:off x="397" y="1250"/>
              <a:ext cx="88" cy="87"/>
            </a:xfrm>
            <a:custGeom>
              <a:avLst/>
              <a:gdLst>
                <a:gd name="T0" fmla="*/ 88 w 88"/>
                <a:gd name="T1" fmla="*/ 87 h 87"/>
                <a:gd name="T2" fmla="*/ 0 w 88"/>
                <a:gd name="T3" fmla="*/ 87 h 87"/>
                <a:gd name="T4" fmla="*/ 0 w 88"/>
                <a:gd name="T5" fmla="*/ 0 h 87"/>
                <a:gd name="T6" fmla="*/ 88 w 88"/>
                <a:gd name="T7" fmla="*/ 0 h 87"/>
                <a:gd name="T8" fmla="*/ 88 w 88"/>
                <a:gd name="T9" fmla="*/ 87 h 87"/>
                <a:gd name="T10" fmla="*/ 19 w 88"/>
                <a:gd name="T11" fmla="*/ 68 h 87"/>
                <a:gd name="T12" fmla="*/ 68 w 88"/>
                <a:gd name="T13" fmla="*/ 68 h 87"/>
                <a:gd name="T14" fmla="*/ 68 w 88"/>
                <a:gd name="T15" fmla="*/ 19 h 87"/>
                <a:gd name="T16" fmla="*/ 19 w 88"/>
                <a:gd name="T17" fmla="*/ 19 h 87"/>
                <a:gd name="T18" fmla="*/ 19 w 88"/>
                <a:gd name="T19" fmla="*/ 6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7">
                  <a:moveTo>
                    <a:pt x="88" y="87"/>
                  </a:moveTo>
                  <a:lnTo>
                    <a:pt x="0" y="87"/>
                  </a:lnTo>
                  <a:lnTo>
                    <a:pt x="0" y="0"/>
                  </a:lnTo>
                  <a:lnTo>
                    <a:pt x="88" y="0"/>
                  </a:lnTo>
                  <a:lnTo>
                    <a:pt x="88" y="87"/>
                  </a:lnTo>
                  <a:close/>
                  <a:moveTo>
                    <a:pt x="19" y="68"/>
                  </a:moveTo>
                  <a:lnTo>
                    <a:pt x="68" y="68"/>
                  </a:lnTo>
                  <a:lnTo>
                    <a:pt x="68" y="19"/>
                  </a:lnTo>
                  <a:lnTo>
                    <a:pt x="19" y="19"/>
                  </a:lnTo>
                  <a:lnTo>
                    <a:pt x="19" y="68"/>
                  </a:lnTo>
                  <a:close/>
                </a:path>
              </a:pathLst>
            </a:custGeom>
            <a:grpFill/>
            <a:ln w="9525">
              <a:solidFill>
                <a:schemeClr val="bg1"/>
              </a:solidFill>
              <a:round/>
              <a:headEnd/>
              <a:tailEnd/>
            </a:ln>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79" name="Freeform 79"/>
            <p:cNvSpPr>
              <a:spLocks noEditPoints="1"/>
            </p:cNvSpPr>
            <p:nvPr/>
          </p:nvSpPr>
          <p:spPr bwMode="auto">
            <a:xfrm>
              <a:off x="397" y="1461"/>
              <a:ext cx="88" cy="80"/>
            </a:xfrm>
            <a:custGeom>
              <a:avLst/>
              <a:gdLst>
                <a:gd name="T0" fmla="*/ 88 w 88"/>
                <a:gd name="T1" fmla="*/ 80 h 80"/>
                <a:gd name="T2" fmla="*/ 0 w 88"/>
                <a:gd name="T3" fmla="*/ 80 h 80"/>
                <a:gd name="T4" fmla="*/ 0 w 88"/>
                <a:gd name="T5" fmla="*/ 0 h 80"/>
                <a:gd name="T6" fmla="*/ 88 w 88"/>
                <a:gd name="T7" fmla="*/ 0 h 80"/>
                <a:gd name="T8" fmla="*/ 88 w 88"/>
                <a:gd name="T9" fmla="*/ 80 h 80"/>
                <a:gd name="T10" fmla="*/ 19 w 88"/>
                <a:gd name="T11" fmla="*/ 61 h 80"/>
                <a:gd name="T12" fmla="*/ 68 w 88"/>
                <a:gd name="T13" fmla="*/ 61 h 80"/>
                <a:gd name="T14" fmla="*/ 68 w 88"/>
                <a:gd name="T15" fmla="*/ 19 h 80"/>
                <a:gd name="T16" fmla="*/ 19 w 88"/>
                <a:gd name="T17" fmla="*/ 19 h 80"/>
                <a:gd name="T18" fmla="*/ 19 w 88"/>
                <a:gd name="T19"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0">
                  <a:moveTo>
                    <a:pt x="88" y="80"/>
                  </a:moveTo>
                  <a:lnTo>
                    <a:pt x="0" y="80"/>
                  </a:lnTo>
                  <a:lnTo>
                    <a:pt x="0" y="0"/>
                  </a:lnTo>
                  <a:lnTo>
                    <a:pt x="88" y="0"/>
                  </a:lnTo>
                  <a:lnTo>
                    <a:pt x="88" y="80"/>
                  </a:lnTo>
                  <a:close/>
                  <a:moveTo>
                    <a:pt x="19" y="61"/>
                  </a:moveTo>
                  <a:lnTo>
                    <a:pt x="68" y="61"/>
                  </a:lnTo>
                  <a:lnTo>
                    <a:pt x="68" y="19"/>
                  </a:lnTo>
                  <a:lnTo>
                    <a:pt x="19" y="19"/>
                  </a:lnTo>
                  <a:lnTo>
                    <a:pt x="19" y="61"/>
                  </a:lnTo>
                  <a:close/>
                </a:path>
              </a:pathLst>
            </a:custGeom>
            <a:grpFill/>
            <a:ln w="9525">
              <a:solidFill>
                <a:schemeClr val="bg1"/>
              </a:solidFill>
              <a:round/>
              <a:headEnd/>
              <a:tailEnd/>
            </a:ln>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80" name="Freeform 80"/>
            <p:cNvSpPr>
              <a:spLocks noEditPoints="1"/>
            </p:cNvSpPr>
            <p:nvPr/>
          </p:nvSpPr>
          <p:spPr bwMode="auto">
            <a:xfrm>
              <a:off x="397" y="1357"/>
              <a:ext cx="196" cy="87"/>
            </a:xfrm>
            <a:custGeom>
              <a:avLst/>
              <a:gdLst>
                <a:gd name="T0" fmla="*/ 196 w 196"/>
                <a:gd name="T1" fmla="*/ 87 h 87"/>
                <a:gd name="T2" fmla="*/ 0 w 196"/>
                <a:gd name="T3" fmla="*/ 87 h 87"/>
                <a:gd name="T4" fmla="*/ 0 w 196"/>
                <a:gd name="T5" fmla="*/ 0 h 87"/>
                <a:gd name="T6" fmla="*/ 196 w 196"/>
                <a:gd name="T7" fmla="*/ 0 h 87"/>
                <a:gd name="T8" fmla="*/ 196 w 196"/>
                <a:gd name="T9" fmla="*/ 87 h 87"/>
                <a:gd name="T10" fmla="*/ 19 w 196"/>
                <a:gd name="T11" fmla="*/ 68 h 87"/>
                <a:gd name="T12" fmla="*/ 176 w 196"/>
                <a:gd name="T13" fmla="*/ 68 h 87"/>
                <a:gd name="T14" fmla="*/ 176 w 196"/>
                <a:gd name="T15" fmla="*/ 19 h 87"/>
                <a:gd name="T16" fmla="*/ 19 w 196"/>
                <a:gd name="T17" fmla="*/ 19 h 87"/>
                <a:gd name="T18" fmla="*/ 19 w 196"/>
                <a:gd name="T19" fmla="*/ 6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87">
                  <a:moveTo>
                    <a:pt x="196" y="87"/>
                  </a:moveTo>
                  <a:lnTo>
                    <a:pt x="0" y="87"/>
                  </a:lnTo>
                  <a:lnTo>
                    <a:pt x="0" y="0"/>
                  </a:lnTo>
                  <a:lnTo>
                    <a:pt x="196" y="0"/>
                  </a:lnTo>
                  <a:lnTo>
                    <a:pt x="196" y="87"/>
                  </a:lnTo>
                  <a:close/>
                  <a:moveTo>
                    <a:pt x="19" y="68"/>
                  </a:moveTo>
                  <a:lnTo>
                    <a:pt x="176" y="68"/>
                  </a:lnTo>
                  <a:lnTo>
                    <a:pt x="176" y="19"/>
                  </a:lnTo>
                  <a:lnTo>
                    <a:pt x="19" y="19"/>
                  </a:lnTo>
                  <a:lnTo>
                    <a:pt x="19" y="68"/>
                  </a:lnTo>
                  <a:close/>
                </a:path>
              </a:pathLst>
            </a:custGeom>
            <a:grpFill/>
            <a:ln w="9525">
              <a:solidFill>
                <a:schemeClr val="bg1"/>
              </a:solidFill>
              <a:round/>
              <a:headEnd/>
              <a:tailEnd/>
            </a:ln>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81" name="Rectangle 81"/>
            <p:cNvSpPr>
              <a:spLocks noChangeArrowheads="1"/>
            </p:cNvSpPr>
            <p:nvPr/>
          </p:nvSpPr>
          <p:spPr bwMode="auto">
            <a:xfrm>
              <a:off x="504" y="1250"/>
              <a:ext cx="89" cy="87"/>
            </a:xfrm>
            <a:prstGeom prst="rect">
              <a:avLst/>
            </a:prstGeom>
            <a:grpFill/>
            <a:ln w="9525">
              <a:solidFill>
                <a:schemeClr val="bg1"/>
              </a:solidFill>
              <a:miter lim="800000"/>
              <a:headEnd/>
              <a:tailEnd/>
            </a:ln>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grpSp>
      <p:sp>
        <p:nvSpPr>
          <p:cNvPr id="16" name="Freeform 10"/>
          <p:cNvSpPr>
            <a:spLocks noEditPoints="1"/>
          </p:cNvSpPr>
          <p:nvPr/>
        </p:nvSpPr>
        <p:spPr bwMode="auto">
          <a:xfrm>
            <a:off x="1092927" y="5885823"/>
            <a:ext cx="312693" cy="311682"/>
          </a:xfrm>
          <a:custGeom>
            <a:avLst/>
            <a:gdLst>
              <a:gd name="T0" fmla="*/ 155 w 309"/>
              <a:gd name="T1" fmla="*/ 0 h 308"/>
              <a:gd name="T2" fmla="*/ 46 w 309"/>
              <a:gd name="T3" fmla="*/ 67 h 308"/>
              <a:gd name="T4" fmla="*/ 0 w 309"/>
              <a:gd name="T5" fmla="*/ 67 h 308"/>
              <a:gd name="T6" fmla="*/ 0 w 309"/>
              <a:gd name="T7" fmla="*/ 308 h 308"/>
              <a:gd name="T8" fmla="*/ 309 w 309"/>
              <a:gd name="T9" fmla="*/ 308 h 308"/>
              <a:gd name="T10" fmla="*/ 309 w 309"/>
              <a:gd name="T11" fmla="*/ 67 h 308"/>
              <a:gd name="T12" fmla="*/ 263 w 309"/>
              <a:gd name="T13" fmla="*/ 67 h 308"/>
              <a:gd name="T14" fmla="*/ 155 w 309"/>
              <a:gd name="T15" fmla="*/ 0 h 308"/>
              <a:gd name="T16" fmla="*/ 58 w 309"/>
              <a:gd name="T17" fmla="*/ 96 h 308"/>
              <a:gd name="T18" fmla="*/ 145 w 309"/>
              <a:gd name="T19" fmla="*/ 159 h 308"/>
              <a:gd name="T20" fmla="*/ 145 w 309"/>
              <a:gd name="T21" fmla="*/ 243 h 308"/>
              <a:gd name="T22" fmla="*/ 58 w 309"/>
              <a:gd name="T23" fmla="*/ 183 h 308"/>
              <a:gd name="T24" fmla="*/ 58 w 309"/>
              <a:gd name="T25" fmla="*/ 96 h 308"/>
              <a:gd name="T26" fmla="*/ 164 w 309"/>
              <a:gd name="T27" fmla="*/ 159 h 308"/>
              <a:gd name="T28" fmla="*/ 251 w 309"/>
              <a:gd name="T29" fmla="*/ 96 h 308"/>
              <a:gd name="T30" fmla="*/ 251 w 309"/>
              <a:gd name="T31" fmla="*/ 183 h 308"/>
              <a:gd name="T32" fmla="*/ 164 w 309"/>
              <a:gd name="T33" fmla="*/ 243 h 308"/>
              <a:gd name="T34" fmla="*/ 164 w 309"/>
              <a:gd name="T35" fmla="*/ 159 h 308"/>
              <a:gd name="T36" fmla="*/ 244 w 309"/>
              <a:gd name="T37" fmla="*/ 79 h 308"/>
              <a:gd name="T38" fmla="*/ 155 w 309"/>
              <a:gd name="T39" fmla="*/ 142 h 308"/>
              <a:gd name="T40" fmla="*/ 65 w 309"/>
              <a:gd name="T41" fmla="*/ 79 h 308"/>
              <a:gd name="T42" fmla="*/ 155 w 309"/>
              <a:gd name="T43" fmla="*/ 21 h 308"/>
              <a:gd name="T44" fmla="*/ 244 w 309"/>
              <a:gd name="T45" fmla="*/ 79 h 308"/>
              <a:gd name="T46" fmla="*/ 290 w 309"/>
              <a:gd name="T47" fmla="*/ 289 h 308"/>
              <a:gd name="T48" fmla="*/ 19 w 309"/>
              <a:gd name="T49" fmla="*/ 289 h 308"/>
              <a:gd name="T50" fmla="*/ 19 w 309"/>
              <a:gd name="T51" fmla="*/ 86 h 308"/>
              <a:gd name="T52" fmla="*/ 38 w 309"/>
              <a:gd name="T53" fmla="*/ 86 h 308"/>
              <a:gd name="T54" fmla="*/ 38 w 309"/>
              <a:gd name="T55" fmla="*/ 193 h 308"/>
              <a:gd name="T56" fmla="*/ 155 w 309"/>
              <a:gd name="T57" fmla="*/ 272 h 308"/>
              <a:gd name="T58" fmla="*/ 271 w 309"/>
              <a:gd name="T59" fmla="*/ 193 h 308"/>
              <a:gd name="T60" fmla="*/ 271 w 309"/>
              <a:gd name="T61" fmla="*/ 86 h 308"/>
              <a:gd name="T62" fmla="*/ 290 w 309"/>
              <a:gd name="T63" fmla="*/ 86 h 308"/>
              <a:gd name="T64" fmla="*/ 290 w 309"/>
              <a:gd name="T65" fmla="*/ 28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9" h="308">
                <a:moveTo>
                  <a:pt x="155" y="0"/>
                </a:moveTo>
                <a:lnTo>
                  <a:pt x="46" y="67"/>
                </a:lnTo>
                <a:lnTo>
                  <a:pt x="0" y="67"/>
                </a:lnTo>
                <a:lnTo>
                  <a:pt x="0" y="308"/>
                </a:lnTo>
                <a:lnTo>
                  <a:pt x="309" y="308"/>
                </a:lnTo>
                <a:lnTo>
                  <a:pt x="309" y="67"/>
                </a:lnTo>
                <a:lnTo>
                  <a:pt x="263" y="67"/>
                </a:lnTo>
                <a:lnTo>
                  <a:pt x="155" y="0"/>
                </a:lnTo>
                <a:close/>
                <a:moveTo>
                  <a:pt x="58" y="96"/>
                </a:moveTo>
                <a:lnTo>
                  <a:pt x="145" y="159"/>
                </a:lnTo>
                <a:lnTo>
                  <a:pt x="145" y="243"/>
                </a:lnTo>
                <a:lnTo>
                  <a:pt x="58" y="183"/>
                </a:lnTo>
                <a:lnTo>
                  <a:pt x="58" y="96"/>
                </a:lnTo>
                <a:close/>
                <a:moveTo>
                  <a:pt x="164" y="159"/>
                </a:moveTo>
                <a:lnTo>
                  <a:pt x="251" y="96"/>
                </a:lnTo>
                <a:lnTo>
                  <a:pt x="251" y="183"/>
                </a:lnTo>
                <a:lnTo>
                  <a:pt x="164" y="243"/>
                </a:lnTo>
                <a:lnTo>
                  <a:pt x="164" y="159"/>
                </a:lnTo>
                <a:close/>
                <a:moveTo>
                  <a:pt x="244" y="79"/>
                </a:moveTo>
                <a:lnTo>
                  <a:pt x="155" y="142"/>
                </a:lnTo>
                <a:lnTo>
                  <a:pt x="65" y="79"/>
                </a:lnTo>
                <a:lnTo>
                  <a:pt x="155" y="21"/>
                </a:lnTo>
                <a:lnTo>
                  <a:pt x="244" y="79"/>
                </a:lnTo>
                <a:close/>
                <a:moveTo>
                  <a:pt x="290" y="289"/>
                </a:moveTo>
                <a:lnTo>
                  <a:pt x="19" y="289"/>
                </a:lnTo>
                <a:lnTo>
                  <a:pt x="19" y="86"/>
                </a:lnTo>
                <a:lnTo>
                  <a:pt x="38" y="86"/>
                </a:lnTo>
                <a:lnTo>
                  <a:pt x="38" y="193"/>
                </a:lnTo>
                <a:lnTo>
                  <a:pt x="155" y="272"/>
                </a:lnTo>
                <a:lnTo>
                  <a:pt x="271" y="193"/>
                </a:lnTo>
                <a:lnTo>
                  <a:pt x="271" y="86"/>
                </a:lnTo>
                <a:lnTo>
                  <a:pt x="290" y="86"/>
                </a:lnTo>
                <a:lnTo>
                  <a:pt x="290" y="289"/>
                </a:lnTo>
                <a:close/>
              </a:path>
            </a:pathLst>
          </a:custGeom>
          <a:solidFill>
            <a:schemeClr val="bg1"/>
          </a:solidFill>
          <a:ln>
            <a:noFill/>
          </a:ln>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cxnSp>
        <p:nvCxnSpPr>
          <p:cNvPr id="111" name="Straight Connector 110"/>
          <p:cNvCxnSpPr/>
          <p:nvPr/>
        </p:nvCxnSpPr>
        <p:spPr>
          <a:xfrm flipV="1">
            <a:off x="3244697" y="4029912"/>
            <a:ext cx="0" cy="822843"/>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bwMode="auto">
          <a:xfrm>
            <a:off x="2529608" y="5021046"/>
            <a:ext cx="1499199" cy="310018"/>
          </a:xfrm>
          <a:prstGeom prst="rect">
            <a:avLst/>
          </a:prstGeom>
          <a:solidFill>
            <a:srgbClr val="FF8C0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algn="ctr" defTabSz="932293" fontAlgn="base">
              <a:spcBef>
                <a:spcPct val="0"/>
              </a:spcBef>
              <a:spcAft>
                <a:spcPct val="0"/>
              </a:spcAft>
            </a:pPr>
            <a:r>
              <a:rPr lang="en-US" sz="1199" kern="0" dirty="0">
                <a:gradFill>
                  <a:gsLst>
                    <a:gs pos="0">
                      <a:srgbClr val="FFFFFF"/>
                    </a:gs>
                    <a:gs pos="100000">
                      <a:srgbClr val="FFFFFF"/>
                    </a:gs>
                  </a:gsLst>
                  <a:lin ang="5400000" scaled="0"/>
                </a:gradFill>
              </a:rPr>
              <a:t>Azure Blob</a:t>
            </a:r>
          </a:p>
        </p:txBody>
      </p:sp>
      <p:cxnSp>
        <p:nvCxnSpPr>
          <p:cNvPr id="126" name="Straight Connector 125"/>
          <p:cNvCxnSpPr/>
          <p:nvPr/>
        </p:nvCxnSpPr>
        <p:spPr>
          <a:xfrm rot="5400000" flipH="1" flipV="1">
            <a:off x="10446020" y="4062344"/>
            <a:ext cx="3111083" cy="0"/>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11722713" y="2506802"/>
            <a:ext cx="274281" cy="0"/>
          </a:xfrm>
          <a:prstGeom prst="line">
            <a:avLst/>
          </a:prstGeom>
          <a:ln w="19050">
            <a:solidFill>
              <a:schemeClr val="bg2">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5" name="Title 1"/>
          <p:cNvSpPr txBox="1">
            <a:spLocks/>
          </p:cNvSpPr>
          <p:nvPr/>
        </p:nvSpPr>
        <p:spPr>
          <a:xfrm>
            <a:off x="310327" y="297353"/>
            <a:ext cx="11885832" cy="914236"/>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32597"/>
            <a:r>
              <a:rPr lang="en-US" sz="5507" dirty="0"/>
              <a:t>Demo Environment</a:t>
            </a:r>
          </a:p>
        </p:txBody>
      </p:sp>
    </p:spTree>
    <p:extLst>
      <p:ext uri="{BB962C8B-B14F-4D97-AF65-F5344CB8AC3E}">
        <p14:creationId xmlns:p14="http://schemas.microsoft.com/office/powerpoint/2010/main" val="204824614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03"/>
          <p:cNvSpPr/>
          <p:nvPr/>
        </p:nvSpPr>
        <p:spPr bwMode="auto">
          <a:xfrm>
            <a:off x="304062" y="1661949"/>
            <a:ext cx="11885514" cy="5038944"/>
          </a:xfrm>
          <a:prstGeom prst="rect">
            <a:avLst/>
          </a:prstGeom>
          <a:solidFill>
            <a:srgbClr val="0078D7"/>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t" anchorCtr="0" compatLnSpc="1">
            <a:prstTxWarp prst="textNoShape">
              <a:avLst/>
            </a:prstTxWarp>
          </a:bodyPr>
          <a:lstStyle/>
          <a:p>
            <a:pPr defTabSz="932293" fontAlgn="base">
              <a:spcBef>
                <a:spcPct val="0"/>
              </a:spcBef>
              <a:spcAft>
                <a:spcPct val="0"/>
              </a:spcAft>
            </a:pPr>
            <a:endParaRPr lang="en-US" sz="1199" b="1" kern="0" dirty="0">
              <a:gradFill>
                <a:gsLst>
                  <a:gs pos="77876">
                    <a:schemeClr val="tx1"/>
                  </a:gs>
                  <a:gs pos="38000">
                    <a:schemeClr val="tx1"/>
                  </a:gs>
                </a:gsLst>
                <a:lin ang="5400000" scaled="0"/>
              </a:gradFill>
            </a:endParaRPr>
          </a:p>
        </p:txBody>
      </p:sp>
      <p:grpSp>
        <p:nvGrpSpPr>
          <p:cNvPr id="120" name="Group 119"/>
          <p:cNvGrpSpPr/>
          <p:nvPr/>
        </p:nvGrpSpPr>
        <p:grpSpPr>
          <a:xfrm>
            <a:off x="2243365" y="5894047"/>
            <a:ext cx="9782693" cy="193648"/>
            <a:chOff x="2397125" y="5046663"/>
            <a:chExt cx="7675789" cy="193675"/>
          </a:xfrm>
        </p:grpSpPr>
        <p:cxnSp>
          <p:nvCxnSpPr>
            <p:cNvPr id="123" name="Straight Connector 122"/>
            <p:cNvCxnSpPr/>
            <p:nvPr/>
          </p:nvCxnSpPr>
          <p:spPr>
            <a:xfrm>
              <a:off x="2397125" y="5143500"/>
              <a:ext cx="7675789" cy="0"/>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97125" y="5046663"/>
              <a:ext cx="0" cy="193675"/>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0072914" y="5046663"/>
              <a:ext cx="0" cy="193675"/>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22" name="Rectangle 121"/>
          <p:cNvSpPr/>
          <p:nvPr/>
        </p:nvSpPr>
        <p:spPr bwMode="auto">
          <a:xfrm>
            <a:off x="275482" y="1211589"/>
            <a:ext cx="1948332" cy="39976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ctr" anchorCtr="0" compatLnSpc="1">
            <a:prstTxWarp prst="textNoShape">
              <a:avLst/>
            </a:prstTxWarp>
          </a:bodyPr>
          <a:lstStyle/>
          <a:p>
            <a:pPr defTabSz="932293" fontAlgn="base">
              <a:spcBef>
                <a:spcPct val="0"/>
              </a:spcBef>
              <a:spcAft>
                <a:spcPct val="0"/>
              </a:spcAft>
            </a:pPr>
            <a:r>
              <a:rPr lang="en-US" sz="1199" b="1" kern="0" spc="50" dirty="0">
                <a:solidFill>
                  <a:schemeClr val="tx1"/>
                </a:solidFill>
              </a:rPr>
              <a:t>DATA SOURCES</a:t>
            </a:r>
          </a:p>
        </p:txBody>
      </p:sp>
      <p:sp>
        <p:nvSpPr>
          <p:cNvPr id="127" name="Rectangle 126"/>
          <p:cNvSpPr/>
          <p:nvPr/>
        </p:nvSpPr>
        <p:spPr bwMode="auto">
          <a:xfrm>
            <a:off x="2262918" y="1211589"/>
            <a:ext cx="1948332" cy="39976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ctr" anchorCtr="0" compatLnSpc="1">
            <a:prstTxWarp prst="textNoShape">
              <a:avLst/>
            </a:prstTxWarp>
          </a:bodyPr>
          <a:lstStyle/>
          <a:p>
            <a:pPr defTabSz="932293" fontAlgn="base">
              <a:spcBef>
                <a:spcPct val="0"/>
              </a:spcBef>
              <a:spcAft>
                <a:spcPct val="0"/>
              </a:spcAft>
            </a:pPr>
            <a:r>
              <a:rPr lang="en-US" sz="1199" b="1" kern="0" spc="50" dirty="0">
                <a:solidFill>
                  <a:schemeClr val="tx1"/>
                </a:solidFill>
              </a:rPr>
              <a:t>INGEST</a:t>
            </a:r>
          </a:p>
        </p:txBody>
      </p:sp>
      <p:sp>
        <p:nvSpPr>
          <p:cNvPr id="140" name="Rectangle 139"/>
          <p:cNvSpPr/>
          <p:nvPr/>
        </p:nvSpPr>
        <p:spPr bwMode="auto">
          <a:xfrm>
            <a:off x="4250355" y="1211589"/>
            <a:ext cx="1948332" cy="39976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ctr" anchorCtr="0" compatLnSpc="1">
            <a:prstTxWarp prst="textNoShape">
              <a:avLst/>
            </a:prstTxWarp>
          </a:bodyPr>
          <a:lstStyle/>
          <a:p>
            <a:pPr defTabSz="932293" fontAlgn="base">
              <a:spcBef>
                <a:spcPct val="0"/>
              </a:spcBef>
              <a:spcAft>
                <a:spcPct val="0"/>
              </a:spcAft>
            </a:pPr>
            <a:r>
              <a:rPr lang="en-US" sz="1199" b="1" kern="0" spc="50" dirty="0">
                <a:solidFill>
                  <a:schemeClr val="tx1"/>
                </a:solidFill>
              </a:rPr>
              <a:t>PREPARE</a:t>
            </a:r>
          </a:p>
        </p:txBody>
      </p:sp>
      <p:sp>
        <p:nvSpPr>
          <p:cNvPr id="142" name="Rectangle 141"/>
          <p:cNvSpPr/>
          <p:nvPr/>
        </p:nvSpPr>
        <p:spPr bwMode="auto">
          <a:xfrm>
            <a:off x="6237790" y="1211589"/>
            <a:ext cx="1948332" cy="39976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ctr" anchorCtr="0" compatLnSpc="1">
            <a:prstTxWarp prst="textNoShape">
              <a:avLst/>
            </a:prstTxWarp>
          </a:bodyPr>
          <a:lstStyle/>
          <a:p>
            <a:pPr defTabSz="932293" fontAlgn="base">
              <a:spcBef>
                <a:spcPct val="0"/>
              </a:spcBef>
              <a:spcAft>
                <a:spcPct val="0"/>
              </a:spcAft>
            </a:pPr>
            <a:r>
              <a:rPr lang="en-US" sz="1199" b="1" kern="0" spc="50" dirty="0">
                <a:solidFill>
                  <a:schemeClr val="tx1"/>
                </a:solidFill>
              </a:rPr>
              <a:t>ANALYZE</a:t>
            </a:r>
          </a:p>
        </p:txBody>
      </p:sp>
      <p:sp>
        <p:nvSpPr>
          <p:cNvPr id="143" name="Rectangle 142"/>
          <p:cNvSpPr/>
          <p:nvPr/>
        </p:nvSpPr>
        <p:spPr bwMode="auto">
          <a:xfrm>
            <a:off x="8225227" y="1211589"/>
            <a:ext cx="1948332" cy="39976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ctr" anchorCtr="0" compatLnSpc="1">
            <a:prstTxWarp prst="textNoShape">
              <a:avLst/>
            </a:prstTxWarp>
          </a:bodyPr>
          <a:lstStyle/>
          <a:p>
            <a:pPr defTabSz="932293" fontAlgn="base">
              <a:spcBef>
                <a:spcPct val="0"/>
              </a:spcBef>
              <a:spcAft>
                <a:spcPct val="0"/>
              </a:spcAft>
            </a:pPr>
            <a:r>
              <a:rPr lang="en-US" sz="1199" b="1" kern="0" spc="50" dirty="0">
                <a:solidFill>
                  <a:schemeClr val="tx1"/>
                </a:solidFill>
              </a:rPr>
              <a:t>PUBLISH</a:t>
            </a:r>
          </a:p>
        </p:txBody>
      </p:sp>
      <p:sp>
        <p:nvSpPr>
          <p:cNvPr id="144" name="Rectangle 143"/>
          <p:cNvSpPr/>
          <p:nvPr/>
        </p:nvSpPr>
        <p:spPr bwMode="auto">
          <a:xfrm>
            <a:off x="10212664" y="1211589"/>
            <a:ext cx="1948332" cy="39976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ctr" anchorCtr="0" compatLnSpc="1">
            <a:prstTxWarp prst="textNoShape">
              <a:avLst/>
            </a:prstTxWarp>
          </a:bodyPr>
          <a:lstStyle/>
          <a:p>
            <a:pPr defTabSz="932293" fontAlgn="base">
              <a:spcBef>
                <a:spcPct val="0"/>
              </a:spcBef>
              <a:spcAft>
                <a:spcPct val="0"/>
              </a:spcAft>
            </a:pPr>
            <a:r>
              <a:rPr lang="en-US" sz="1199" b="1" kern="0" spc="50" dirty="0">
                <a:solidFill>
                  <a:schemeClr val="tx1"/>
                </a:solidFill>
              </a:rPr>
              <a:t>CONSUME</a:t>
            </a:r>
          </a:p>
        </p:txBody>
      </p:sp>
      <p:grpSp>
        <p:nvGrpSpPr>
          <p:cNvPr id="145" name="Group 144"/>
          <p:cNvGrpSpPr/>
          <p:nvPr/>
        </p:nvGrpSpPr>
        <p:grpSpPr>
          <a:xfrm>
            <a:off x="2243366" y="1727452"/>
            <a:ext cx="7949745" cy="4818060"/>
            <a:chOff x="2242802" y="1727200"/>
            <a:chExt cx="7950872" cy="4949371"/>
          </a:xfrm>
        </p:grpSpPr>
        <p:cxnSp>
          <p:nvCxnSpPr>
            <p:cNvPr id="148" name="Straight Connector 147"/>
            <p:cNvCxnSpPr/>
            <p:nvPr/>
          </p:nvCxnSpPr>
          <p:spPr>
            <a:xfrm>
              <a:off x="2242802" y="1727200"/>
              <a:ext cx="0" cy="4949371"/>
            </a:xfrm>
            <a:prstGeom prst="line">
              <a:avLst/>
            </a:prstGeom>
            <a:ln w="15875">
              <a:solidFill>
                <a:schemeClr val="tx1">
                  <a:alpha val="3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4230520" y="1727200"/>
              <a:ext cx="0" cy="4949371"/>
            </a:xfrm>
            <a:prstGeom prst="line">
              <a:avLst/>
            </a:prstGeom>
            <a:ln w="15875">
              <a:solidFill>
                <a:schemeClr val="tx1">
                  <a:alpha val="3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218238" y="1727200"/>
              <a:ext cx="0" cy="4949371"/>
            </a:xfrm>
            <a:prstGeom prst="line">
              <a:avLst/>
            </a:prstGeom>
            <a:ln w="15875">
              <a:solidFill>
                <a:schemeClr val="tx1">
                  <a:alpha val="3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0193674" y="1727200"/>
              <a:ext cx="0" cy="4949371"/>
            </a:xfrm>
            <a:prstGeom prst="line">
              <a:avLst/>
            </a:prstGeom>
            <a:ln w="15875">
              <a:solidFill>
                <a:schemeClr val="tx1">
                  <a:alpha val="3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8205956" y="1727200"/>
              <a:ext cx="0" cy="4949371"/>
            </a:xfrm>
            <a:prstGeom prst="line">
              <a:avLst/>
            </a:prstGeom>
            <a:ln w="15875">
              <a:solidFill>
                <a:schemeClr val="tx1">
                  <a:alpha val="3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185" name="Oval 184"/>
          <p:cNvSpPr/>
          <p:nvPr/>
        </p:nvSpPr>
        <p:spPr bwMode="auto">
          <a:xfrm>
            <a:off x="2867022" y="3248007"/>
            <a:ext cx="740124" cy="74012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grpSp>
        <p:nvGrpSpPr>
          <p:cNvPr id="189" name="Group 188"/>
          <p:cNvGrpSpPr/>
          <p:nvPr/>
        </p:nvGrpSpPr>
        <p:grpSpPr>
          <a:xfrm>
            <a:off x="2243703" y="5096652"/>
            <a:ext cx="5953868" cy="193647"/>
            <a:chOff x="2397125" y="5046663"/>
            <a:chExt cx="7675789" cy="193675"/>
          </a:xfrm>
          <a:solidFill>
            <a:srgbClr val="FF8C00"/>
          </a:solidFill>
        </p:grpSpPr>
        <p:cxnSp>
          <p:nvCxnSpPr>
            <p:cNvPr id="192" name="Straight Connector 191"/>
            <p:cNvCxnSpPr/>
            <p:nvPr/>
          </p:nvCxnSpPr>
          <p:spPr>
            <a:xfrm>
              <a:off x="2397125" y="5143500"/>
              <a:ext cx="7675789" cy="0"/>
            </a:xfrm>
            <a:prstGeom prst="line">
              <a:avLst/>
            </a:prstGeom>
            <a:grpFill/>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2397125" y="5046663"/>
              <a:ext cx="0" cy="193675"/>
            </a:xfrm>
            <a:prstGeom prst="line">
              <a:avLst/>
            </a:prstGeom>
            <a:grpFill/>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10072914" y="5046663"/>
              <a:ext cx="0" cy="193675"/>
            </a:xfrm>
            <a:prstGeom prst="line">
              <a:avLst/>
            </a:prstGeom>
            <a:grpFill/>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95" name="Group 194"/>
          <p:cNvGrpSpPr/>
          <p:nvPr/>
        </p:nvGrpSpPr>
        <p:grpSpPr>
          <a:xfrm>
            <a:off x="2246082" y="5413329"/>
            <a:ext cx="7949866" cy="293420"/>
            <a:chOff x="2397125" y="5008917"/>
            <a:chExt cx="7675789" cy="293462"/>
          </a:xfrm>
        </p:grpSpPr>
        <p:grpSp>
          <p:nvGrpSpPr>
            <p:cNvPr id="196" name="Group 195"/>
            <p:cNvGrpSpPr/>
            <p:nvPr/>
          </p:nvGrpSpPr>
          <p:grpSpPr>
            <a:xfrm>
              <a:off x="2397125" y="5096878"/>
              <a:ext cx="7675789" cy="193675"/>
              <a:chOff x="2397125" y="5046663"/>
              <a:chExt cx="7675789" cy="193675"/>
            </a:xfrm>
          </p:grpSpPr>
          <p:cxnSp>
            <p:nvCxnSpPr>
              <p:cNvPr id="198" name="Straight Connector 197"/>
              <p:cNvCxnSpPr/>
              <p:nvPr/>
            </p:nvCxnSpPr>
            <p:spPr>
              <a:xfrm>
                <a:off x="2397125" y="5143500"/>
                <a:ext cx="7675789" cy="0"/>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2397125" y="5046663"/>
                <a:ext cx="0" cy="193675"/>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10072914" y="5046663"/>
                <a:ext cx="0" cy="193675"/>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97" name="Rectangle 196"/>
            <p:cNvSpPr/>
            <p:nvPr/>
          </p:nvSpPr>
          <p:spPr bwMode="auto">
            <a:xfrm>
              <a:off x="4202012" y="5008917"/>
              <a:ext cx="4370925" cy="293462"/>
            </a:xfrm>
            <a:prstGeom prst="rect">
              <a:avLst/>
            </a:prstGeom>
            <a:solidFill>
              <a:srgbClr val="FF8C00"/>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algn="ctr" defTabSz="932293" fontAlgn="base">
                <a:spcBef>
                  <a:spcPct val="0"/>
                </a:spcBef>
                <a:spcAft>
                  <a:spcPct val="0"/>
                </a:spcAft>
              </a:pPr>
              <a:r>
                <a:rPr lang="en-US" sz="1199" kern="0" dirty="0">
                  <a:gradFill>
                    <a:gsLst>
                      <a:gs pos="0">
                        <a:srgbClr val="FFFFFF"/>
                      </a:gs>
                      <a:gs pos="100000">
                        <a:srgbClr val="FFFFFF"/>
                      </a:gs>
                    </a:gsLst>
                    <a:lin ang="5400000" scaled="0"/>
                  </a:gradFill>
                </a:rPr>
                <a:t>Azure Data Factory: move, orchestrate, schedule, and monitor</a:t>
              </a:r>
            </a:p>
          </p:txBody>
        </p:sp>
      </p:grpSp>
      <p:sp>
        <p:nvSpPr>
          <p:cNvPr id="203" name="Rectangle 202"/>
          <p:cNvSpPr/>
          <p:nvPr/>
        </p:nvSpPr>
        <p:spPr bwMode="auto">
          <a:xfrm>
            <a:off x="2529608" y="5855294"/>
            <a:ext cx="9193105" cy="262085"/>
          </a:xfrm>
          <a:prstGeom prst="rect">
            <a:avLst/>
          </a:prstGeom>
          <a:solidFill>
            <a:srgbClr val="FF8C0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algn="ctr" defTabSz="932293" fontAlgn="base">
              <a:spcBef>
                <a:spcPct val="0"/>
              </a:spcBef>
              <a:spcAft>
                <a:spcPct val="0"/>
              </a:spcAft>
            </a:pPr>
            <a:r>
              <a:rPr lang="en-US" sz="1199" kern="0" dirty="0">
                <a:gradFill>
                  <a:gsLst>
                    <a:gs pos="0">
                      <a:srgbClr val="FFFFFF"/>
                    </a:gs>
                    <a:gs pos="100000">
                      <a:srgbClr val="FFFFFF"/>
                    </a:gs>
                  </a:gsLst>
                  <a:lin ang="5400000" scaled="0"/>
                </a:gradFill>
              </a:rPr>
              <a:t>Azure Data Catalog: register, annotate, understand, discover data sets</a:t>
            </a:r>
          </a:p>
        </p:txBody>
      </p:sp>
      <p:cxnSp>
        <p:nvCxnSpPr>
          <p:cNvPr id="207" name="Straight Connector 206"/>
          <p:cNvCxnSpPr/>
          <p:nvPr/>
        </p:nvCxnSpPr>
        <p:spPr>
          <a:xfrm flipH="1">
            <a:off x="1619711" y="2498742"/>
            <a:ext cx="1123984" cy="0"/>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a:off x="3607146" y="2498742"/>
            <a:ext cx="3111083" cy="0"/>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V="1">
            <a:off x="3244697" y="2868804"/>
            <a:ext cx="0" cy="326897"/>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a:off x="8276305" y="5193474"/>
            <a:ext cx="695855" cy="0"/>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3" name="Oval 222"/>
          <p:cNvSpPr/>
          <p:nvPr/>
        </p:nvSpPr>
        <p:spPr bwMode="auto">
          <a:xfrm>
            <a:off x="2867022" y="2128681"/>
            <a:ext cx="740124" cy="74012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sp>
        <p:nvSpPr>
          <p:cNvPr id="224" name="Oval 223"/>
          <p:cNvSpPr/>
          <p:nvPr/>
        </p:nvSpPr>
        <p:spPr bwMode="auto">
          <a:xfrm>
            <a:off x="879586" y="2128681"/>
            <a:ext cx="740124" cy="74012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cxnSp>
        <p:nvCxnSpPr>
          <p:cNvPr id="225" name="Straight Connector 224"/>
          <p:cNvCxnSpPr/>
          <p:nvPr/>
        </p:nvCxnSpPr>
        <p:spPr>
          <a:xfrm flipH="1">
            <a:off x="9138823" y="2870289"/>
            <a:ext cx="1757113" cy="2244406"/>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a:off x="9057436" y="5111032"/>
            <a:ext cx="1649628" cy="311464"/>
            <a:chOff x="758380" y="5091350"/>
            <a:chExt cx="1072424" cy="164906"/>
          </a:xfrm>
        </p:grpSpPr>
        <p:sp>
          <p:nvSpPr>
            <p:cNvPr id="227" name="Rectangle 226"/>
            <p:cNvSpPr/>
            <p:nvPr/>
          </p:nvSpPr>
          <p:spPr bwMode="auto">
            <a:xfrm>
              <a:off x="955195" y="5091350"/>
              <a:ext cx="875609" cy="16490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Azure SQL DB</a:t>
              </a:r>
            </a:p>
          </p:txBody>
        </p:sp>
        <p:sp>
          <p:nvSpPr>
            <p:cNvPr id="228" name="Oval 227"/>
            <p:cNvSpPr/>
            <p:nvPr/>
          </p:nvSpPr>
          <p:spPr bwMode="auto">
            <a:xfrm>
              <a:off x="758380" y="5101747"/>
              <a:ext cx="144116" cy="14411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grpSp>
      <p:cxnSp>
        <p:nvCxnSpPr>
          <p:cNvPr id="229" name="Straight Connector 228"/>
          <p:cNvCxnSpPr/>
          <p:nvPr/>
        </p:nvCxnSpPr>
        <p:spPr>
          <a:xfrm flipH="1">
            <a:off x="7595981" y="2498742"/>
            <a:ext cx="3111083" cy="0"/>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0" name="Oval 229"/>
          <p:cNvSpPr/>
          <p:nvPr/>
        </p:nvSpPr>
        <p:spPr bwMode="auto">
          <a:xfrm>
            <a:off x="6841894" y="2128681"/>
            <a:ext cx="740124" cy="74012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sp>
        <p:nvSpPr>
          <p:cNvPr id="233" name="Isosceles Triangle 232"/>
          <p:cNvSpPr/>
          <p:nvPr/>
        </p:nvSpPr>
        <p:spPr bwMode="auto">
          <a:xfrm rot="5400000">
            <a:off x="2132064" y="1381751"/>
            <a:ext cx="163092" cy="67292"/>
          </a:xfrm>
          <a:prstGeom prst="triangle">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solidFill>
                <a:schemeClr val="tx1"/>
              </a:solidFill>
            </a:endParaRPr>
          </a:p>
        </p:txBody>
      </p:sp>
      <p:sp>
        <p:nvSpPr>
          <p:cNvPr id="234" name="Isosceles Triangle 233"/>
          <p:cNvSpPr/>
          <p:nvPr/>
        </p:nvSpPr>
        <p:spPr bwMode="auto">
          <a:xfrm rot="5400000">
            <a:off x="4119501" y="1381751"/>
            <a:ext cx="163092" cy="67292"/>
          </a:xfrm>
          <a:prstGeom prst="triangle">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solidFill>
                <a:schemeClr val="tx1"/>
              </a:solidFill>
            </a:endParaRPr>
          </a:p>
        </p:txBody>
      </p:sp>
      <p:sp>
        <p:nvSpPr>
          <p:cNvPr id="235" name="Isosceles Triangle 234"/>
          <p:cNvSpPr/>
          <p:nvPr/>
        </p:nvSpPr>
        <p:spPr bwMode="auto">
          <a:xfrm rot="5400000">
            <a:off x="6106936" y="1381751"/>
            <a:ext cx="163092" cy="67292"/>
          </a:xfrm>
          <a:prstGeom prst="triangle">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solidFill>
                <a:schemeClr val="tx1"/>
              </a:solidFill>
            </a:endParaRPr>
          </a:p>
        </p:txBody>
      </p:sp>
      <p:sp>
        <p:nvSpPr>
          <p:cNvPr id="236" name="Isosceles Triangle 235"/>
          <p:cNvSpPr/>
          <p:nvPr/>
        </p:nvSpPr>
        <p:spPr bwMode="auto">
          <a:xfrm rot="5400000">
            <a:off x="8094373" y="1381751"/>
            <a:ext cx="163092" cy="67292"/>
          </a:xfrm>
          <a:prstGeom prst="triangle">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solidFill>
                <a:schemeClr val="tx1"/>
              </a:solidFill>
            </a:endParaRPr>
          </a:p>
        </p:txBody>
      </p:sp>
      <p:sp>
        <p:nvSpPr>
          <p:cNvPr id="237" name="Isosceles Triangle 236"/>
          <p:cNvSpPr/>
          <p:nvPr/>
        </p:nvSpPr>
        <p:spPr bwMode="auto">
          <a:xfrm rot="5400000">
            <a:off x="10081809" y="1381751"/>
            <a:ext cx="163092" cy="67292"/>
          </a:xfrm>
          <a:prstGeom prst="triangle">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solidFill>
                <a:schemeClr val="tx1"/>
              </a:solidFill>
            </a:endParaRPr>
          </a:p>
        </p:txBody>
      </p:sp>
      <p:sp>
        <p:nvSpPr>
          <p:cNvPr id="238" name="Rectangle 237"/>
          <p:cNvSpPr/>
          <p:nvPr/>
        </p:nvSpPr>
        <p:spPr bwMode="auto">
          <a:xfrm>
            <a:off x="1590327" y="2154353"/>
            <a:ext cx="1070504" cy="164882"/>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Diagnostic streaming</a:t>
            </a:r>
          </a:p>
        </p:txBody>
      </p:sp>
      <p:sp>
        <p:nvSpPr>
          <p:cNvPr id="239" name="Rectangle 238"/>
          <p:cNvSpPr/>
          <p:nvPr/>
        </p:nvSpPr>
        <p:spPr bwMode="auto">
          <a:xfrm>
            <a:off x="3618765" y="2154353"/>
            <a:ext cx="1070504" cy="164882"/>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Event Hubs</a:t>
            </a:r>
          </a:p>
        </p:txBody>
      </p:sp>
      <p:sp>
        <p:nvSpPr>
          <p:cNvPr id="240" name="Rectangle 239"/>
          <p:cNvSpPr/>
          <p:nvPr/>
        </p:nvSpPr>
        <p:spPr bwMode="auto">
          <a:xfrm>
            <a:off x="7571908" y="2154353"/>
            <a:ext cx="1070504" cy="164882"/>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Stream Analytics</a:t>
            </a:r>
          </a:p>
        </p:txBody>
      </p:sp>
      <p:sp>
        <p:nvSpPr>
          <p:cNvPr id="241" name="Rectangle 240"/>
          <p:cNvSpPr/>
          <p:nvPr/>
        </p:nvSpPr>
        <p:spPr bwMode="auto">
          <a:xfrm>
            <a:off x="9814033" y="2131547"/>
            <a:ext cx="1070504" cy="164882"/>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Power BI</a:t>
            </a:r>
          </a:p>
        </p:txBody>
      </p:sp>
      <p:sp>
        <p:nvSpPr>
          <p:cNvPr id="242" name="Rectangle 241"/>
          <p:cNvSpPr/>
          <p:nvPr/>
        </p:nvSpPr>
        <p:spPr bwMode="auto">
          <a:xfrm>
            <a:off x="7590290" y="3209967"/>
            <a:ext cx="1070504" cy="467925"/>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Machine Learning</a:t>
            </a:r>
          </a:p>
        </p:txBody>
      </p:sp>
      <p:sp>
        <p:nvSpPr>
          <p:cNvPr id="243" name="Rectangle 242"/>
          <p:cNvSpPr/>
          <p:nvPr/>
        </p:nvSpPr>
        <p:spPr bwMode="auto">
          <a:xfrm>
            <a:off x="3638088" y="3259963"/>
            <a:ext cx="780488" cy="367935"/>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Stream Analytics</a:t>
            </a:r>
          </a:p>
        </p:txBody>
      </p:sp>
      <p:grpSp>
        <p:nvGrpSpPr>
          <p:cNvPr id="250" name="Group 28"/>
          <p:cNvGrpSpPr>
            <a:grpSpLocks noChangeAspect="1"/>
          </p:cNvGrpSpPr>
          <p:nvPr/>
        </p:nvGrpSpPr>
        <p:grpSpPr bwMode="auto">
          <a:xfrm>
            <a:off x="11044395" y="2355818"/>
            <a:ext cx="284869" cy="285849"/>
            <a:chOff x="5441" y="1296"/>
            <a:chExt cx="290" cy="291"/>
          </a:xfrm>
          <a:solidFill>
            <a:schemeClr val="bg1"/>
          </a:solidFill>
        </p:grpSpPr>
        <p:sp>
          <p:nvSpPr>
            <p:cNvPr id="251" name="Rectangle 29"/>
            <p:cNvSpPr>
              <a:spLocks noChangeArrowheads="1"/>
            </p:cNvSpPr>
            <p:nvPr/>
          </p:nvSpPr>
          <p:spPr bwMode="auto">
            <a:xfrm>
              <a:off x="5441" y="1529"/>
              <a:ext cx="19" cy="58"/>
            </a:xfrm>
            <a:prstGeom prst="rect">
              <a:avLst/>
            </a:prstGeom>
            <a:grpFill/>
            <a:ln w="9525">
              <a:solidFill>
                <a:schemeClr val="bg1"/>
              </a:solidFill>
              <a:miter lim="800000"/>
              <a:headEnd/>
              <a:tailEnd/>
            </a:ln>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52" name="Rectangle 30"/>
            <p:cNvSpPr>
              <a:spLocks noChangeArrowheads="1"/>
            </p:cNvSpPr>
            <p:nvPr/>
          </p:nvSpPr>
          <p:spPr bwMode="auto">
            <a:xfrm>
              <a:off x="5509" y="1471"/>
              <a:ext cx="19" cy="116"/>
            </a:xfrm>
            <a:prstGeom prst="rect">
              <a:avLst/>
            </a:prstGeom>
            <a:grpFill/>
            <a:ln w="9525">
              <a:solidFill>
                <a:schemeClr val="bg1"/>
              </a:solidFill>
              <a:miter lim="800000"/>
              <a:headEnd/>
              <a:tailEnd/>
            </a:ln>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53" name="Rectangle 31"/>
            <p:cNvSpPr>
              <a:spLocks noChangeArrowheads="1"/>
            </p:cNvSpPr>
            <p:nvPr/>
          </p:nvSpPr>
          <p:spPr bwMode="auto">
            <a:xfrm>
              <a:off x="5576" y="1412"/>
              <a:ext cx="20" cy="175"/>
            </a:xfrm>
            <a:prstGeom prst="rect">
              <a:avLst/>
            </a:prstGeom>
            <a:grpFill/>
            <a:ln w="9525">
              <a:solidFill>
                <a:schemeClr val="bg1"/>
              </a:solidFill>
              <a:miter lim="800000"/>
              <a:headEnd/>
              <a:tailEnd/>
            </a:ln>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54" name="Rectangle 32"/>
            <p:cNvSpPr>
              <a:spLocks noChangeArrowheads="1"/>
            </p:cNvSpPr>
            <p:nvPr/>
          </p:nvSpPr>
          <p:spPr bwMode="auto">
            <a:xfrm>
              <a:off x="5644" y="1354"/>
              <a:ext cx="19" cy="233"/>
            </a:xfrm>
            <a:prstGeom prst="rect">
              <a:avLst/>
            </a:prstGeom>
            <a:grpFill/>
            <a:ln w="9525">
              <a:solidFill>
                <a:schemeClr val="bg1"/>
              </a:solidFill>
              <a:miter lim="800000"/>
              <a:headEnd/>
              <a:tailEnd/>
            </a:ln>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55" name="Rectangle 33"/>
            <p:cNvSpPr>
              <a:spLocks noChangeArrowheads="1"/>
            </p:cNvSpPr>
            <p:nvPr/>
          </p:nvSpPr>
          <p:spPr bwMode="auto">
            <a:xfrm>
              <a:off x="5712" y="1296"/>
              <a:ext cx="19" cy="291"/>
            </a:xfrm>
            <a:prstGeom prst="rect">
              <a:avLst/>
            </a:prstGeom>
            <a:grpFill/>
            <a:ln w="9525">
              <a:solidFill>
                <a:schemeClr val="bg1"/>
              </a:solidFill>
              <a:miter lim="800000"/>
              <a:headEnd/>
              <a:tailEnd/>
            </a:ln>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grpSp>
      <p:grpSp>
        <p:nvGrpSpPr>
          <p:cNvPr id="256" name="Group 22"/>
          <p:cNvGrpSpPr>
            <a:grpSpLocks noChangeAspect="1"/>
          </p:cNvGrpSpPr>
          <p:nvPr/>
        </p:nvGrpSpPr>
        <p:grpSpPr bwMode="auto">
          <a:xfrm>
            <a:off x="7042202" y="2370312"/>
            <a:ext cx="339508" cy="256862"/>
            <a:chOff x="3765" y="2088"/>
            <a:chExt cx="304" cy="230"/>
          </a:xfrm>
          <a:solidFill>
            <a:schemeClr val="bg1"/>
          </a:solidFill>
        </p:grpSpPr>
        <p:sp>
          <p:nvSpPr>
            <p:cNvPr id="257" name="Freeform 23"/>
            <p:cNvSpPr>
              <a:spLocks/>
            </p:cNvSpPr>
            <p:nvPr/>
          </p:nvSpPr>
          <p:spPr bwMode="auto">
            <a:xfrm>
              <a:off x="3765" y="2088"/>
              <a:ext cx="304" cy="193"/>
            </a:xfrm>
            <a:custGeom>
              <a:avLst/>
              <a:gdLst>
                <a:gd name="T0" fmla="*/ 101 w 126"/>
                <a:gd name="T1" fmla="*/ 6 h 79"/>
                <a:gd name="T2" fmla="*/ 111 w 126"/>
                <a:gd name="T3" fmla="*/ 15 h 79"/>
                <a:gd name="T4" fmla="*/ 53 w 126"/>
                <a:gd name="T5" fmla="*/ 44 h 79"/>
                <a:gd name="T6" fmla="*/ 0 w 126"/>
                <a:gd name="T7" fmla="*/ 71 h 79"/>
                <a:gd name="T8" fmla="*/ 0 w 126"/>
                <a:gd name="T9" fmla="*/ 79 h 79"/>
                <a:gd name="T10" fmla="*/ 59 w 126"/>
                <a:gd name="T11" fmla="*/ 50 h 79"/>
                <a:gd name="T12" fmla="*/ 110 w 126"/>
                <a:gd name="T13" fmla="*/ 23 h 79"/>
                <a:gd name="T14" fmla="*/ 101 w 126"/>
                <a:gd name="T15" fmla="*/ 32 h 79"/>
                <a:gd name="T16" fmla="*/ 107 w 126"/>
                <a:gd name="T17" fmla="*/ 38 h 79"/>
                <a:gd name="T18" fmla="*/ 126 w 126"/>
                <a:gd name="T19" fmla="*/ 19 h 79"/>
                <a:gd name="T20" fmla="*/ 107 w 126"/>
                <a:gd name="T21" fmla="*/ 0 h 79"/>
                <a:gd name="T22" fmla="*/ 101 w 126"/>
                <a:gd name="T23"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79">
                  <a:moveTo>
                    <a:pt x="101" y="6"/>
                  </a:moveTo>
                  <a:cubicBezTo>
                    <a:pt x="111" y="15"/>
                    <a:pt x="111" y="15"/>
                    <a:pt x="111" y="15"/>
                  </a:cubicBezTo>
                  <a:cubicBezTo>
                    <a:pt x="89" y="16"/>
                    <a:pt x="68" y="26"/>
                    <a:pt x="53" y="44"/>
                  </a:cubicBezTo>
                  <a:cubicBezTo>
                    <a:pt x="39" y="62"/>
                    <a:pt x="20" y="71"/>
                    <a:pt x="0" y="71"/>
                  </a:cubicBezTo>
                  <a:cubicBezTo>
                    <a:pt x="0" y="79"/>
                    <a:pt x="0" y="79"/>
                    <a:pt x="0" y="79"/>
                  </a:cubicBezTo>
                  <a:cubicBezTo>
                    <a:pt x="23" y="79"/>
                    <a:pt x="44" y="69"/>
                    <a:pt x="59" y="50"/>
                  </a:cubicBezTo>
                  <a:cubicBezTo>
                    <a:pt x="73" y="33"/>
                    <a:pt x="91" y="24"/>
                    <a:pt x="110" y="23"/>
                  </a:cubicBezTo>
                  <a:cubicBezTo>
                    <a:pt x="101" y="32"/>
                    <a:pt x="101" y="32"/>
                    <a:pt x="101" y="32"/>
                  </a:cubicBezTo>
                  <a:cubicBezTo>
                    <a:pt x="107" y="38"/>
                    <a:pt x="107" y="38"/>
                    <a:pt x="107" y="38"/>
                  </a:cubicBezTo>
                  <a:cubicBezTo>
                    <a:pt x="126" y="19"/>
                    <a:pt x="126" y="19"/>
                    <a:pt x="126" y="19"/>
                  </a:cubicBezTo>
                  <a:cubicBezTo>
                    <a:pt x="107" y="0"/>
                    <a:pt x="107" y="0"/>
                    <a:pt x="107" y="0"/>
                  </a:cubicBezTo>
                  <a:lnTo>
                    <a:pt x="10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58" name="Freeform 24"/>
            <p:cNvSpPr>
              <a:spLocks/>
            </p:cNvSpPr>
            <p:nvPr/>
          </p:nvSpPr>
          <p:spPr bwMode="auto">
            <a:xfrm>
              <a:off x="3765" y="2125"/>
              <a:ext cx="123" cy="63"/>
            </a:xfrm>
            <a:custGeom>
              <a:avLst/>
              <a:gdLst>
                <a:gd name="T0" fmla="*/ 47 w 51"/>
                <a:gd name="T1" fmla="*/ 24 h 26"/>
                <a:gd name="T2" fmla="*/ 51 w 51"/>
                <a:gd name="T3" fmla="*/ 20 h 26"/>
                <a:gd name="T4" fmla="*/ 0 w 51"/>
                <a:gd name="T5" fmla="*/ 0 h 26"/>
                <a:gd name="T6" fmla="*/ 0 w 51"/>
                <a:gd name="T7" fmla="*/ 8 h 26"/>
                <a:gd name="T8" fmla="*/ 45 w 51"/>
                <a:gd name="T9" fmla="*/ 26 h 26"/>
                <a:gd name="T10" fmla="*/ 47 w 51"/>
                <a:gd name="T11" fmla="*/ 24 h 26"/>
              </a:gdLst>
              <a:ahLst/>
              <a:cxnLst>
                <a:cxn ang="0">
                  <a:pos x="T0" y="T1"/>
                </a:cxn>
                <a:cxn ang="0">
                  <a:pos x="T2" y="T3"/>
                </a:cxn>
                <a:cxn ang="0">
                  <a:pos x="T4" y="T5"/>
                </a:cxn>
                <a:cxn ang="0">
                  <a:pos x="T6" y="T7"/>
                </a:cxn>
                <a:cxn ang="0">
                  <a:pos x="T8" y="T9"/>
                </a:cxn>
                <a:cxn ang="0">
                  <a:pos x="T10" y="T11"/>
                </a:cxn>
              </a:cxnLst>
              <a:rect l="0" t="0" r="r" b="b"/>
              <a:pathLst>
                <a:path w="51" h="26">
                  <a:moveTo>
                    <a:pt x="47" y="24"/>
                  </a:moveTo>
                  <a:cubicBezTo>
                    <a:pt x="48" y="23"/>
                    <a:pt x="49" y="22"/>
                    <a:pt x="51" y="20"/>
                  </a:cubicBezTo>
                  <a:cubicBezTo>
                    <a:pt x="36" y="7"/>
                    <a:pt x="19" y="0"/>
                    <a:pt x="0" y="0"/>
                  </a:cubicBezTo>
                  <a:cubicBezTo>
                    <a:pt x="0" y="8"/>
                    <a:pt x="0" y="8"/>
                    <a:pt x="0" y="8"/>
                  </a:cubicBezTo>
                  <a:cubicBezTo>
                    <a:pt x="17" y="8"/>
                    <a:pt x="32" y="14"/>
                    <a:pt x="45" y="26"/>
                  </a:cubicBezTo>
                  <a:cubicBezTo>
                    <a:pt x="46" y="26"/>
                    <a:pt x="46" y="25"/>
                    <a:pt x="4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59" name="Freeform 25"/>
            <p:cNvSpPr>
              <a:spLocks/>
            </p:cNvSpPr>
            <p:nvPr/>
          </p:nvSpPr>
          <p:spPr bwMode="auto">
            <a:xfrm>
              <a:off x="3915" y="2218"/>
              <a:ext cx="154" cy="100"/>
            </a:xfrm>
            <a:custGeom>
              <a:avLst/>
              <a:gdLst>
                <a:gd name="T0" fmla="*/ 39 w 64"/>
                <a:gd name="T1" fmla="*/ 9 h 41"/>
                <a:gd name="T2" fmla="*/ 48 w 64"/>
                <a:gd name="T3" fmla="*/ 18 h 41"/>
                <a:gd name="T4" fmla="*/ 5 w 64"/>
                <a:gd name="T5" fmla="*/ 0 h 41"/>
                <a:gd name="T6" fmla="*/ 3 w 64"/>
                <a:gd name="T7" fmla="*/ 2 h 41"/>
                <a:gd name="T8" fmla="*/ 0 w 64"/>
                <a:gd name="T9" fmla="*/ 6 h 41"/>
                <a:gd name="T10" fmla="*/ 49 w 64"/>
                <a:gd name="T11" fmla="*/ 26 h 41"/>
                <a:gd name="T12" fmla="*/ 39 w 64"/>
                <a:gd name="T13" fmla="*/ 35 h 41"/>
                <a:gd name="T14" fmla="*/ 45 w 64"/>
                <a:gd name="T15" fmla="*/ 41 h 41"/>
                <a:gd name="T16" fmla="*/ 64 w 64"/>
                <a:gd name="T17" fmla="*/ 22 h 41"/>
                <a:gd name="T18" fmla="*/ 45 w 64"/>
                <a:gd name="T19" fmla="*/ 3 h 41"/>
                <a:gd name="T20" fmla="*/ 39 w 64"/>
                <a:gd name="T2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41">
                  <a:moveTo>
                    <a:pt x="39" y="9"/>
                  </a:moveTo>
                  <a:cubicBezTo>
                    <a:pt x="48" y="18"/>
                    <a:pt x="48" y="18"/>
                    <a:pt x="48" y="18"/>
                  </a:cubicBezTo>
                  <a:cubicBezTo>
                    <a:pt x="33" y="17"/>
                    <a:pt x="18" y="11"/>
                    <a:pt x="5" y="0"/>
                  </a:cubicBezTo>
                  <a:cubicBezTo>
                    <a:pt x="5" y="0"/>
                    <a:pt x="4" y="1"/>
                    <a:pt x="3" y="2"/>
                  </a:cubicBezTo>
                  <a:cubicBezTo>
                    <a:pt x="2" y="3"/>
                    <a:pt x="1" y="4"/>
                    <a:pt x="0" y="6"/>
                  </a:cubicBezTo>
                  <a:cubicBezTo>
                    <a:pt x="14" y="18"/>
                    <a:pt x="31" y="26"/>
                    <a:pt x="49" y="26"/>
                  </a:cubicBezTo>
                  <a:cubicBezTo>
                    <a:pt x="39" y="35"/>
                    <a:pt x="39" y="35"/>
                    <a:pt x="39" y="35"/>
                  </a:cubicBezTo>
                  <a:cubicBezTo>
                    <a:pt x="45" y="41"/>
                    <a:pt x="45" y="41"/>
                    <a:pt x="45" y="41"/>
                  </a:cubicBezTo>
                  <a:cubicBezTo>
                    <a:pt x="64" y="22"/>
                    <a:pt x="64" y="22"/>
                    <a:pt x="64" y="22"/>
                  </a:cubicBezTo>
                  <a:cubicBezTo>
                    <a:pt x="45" y="3"/>
                    <a:pt x="45" y="3"/>
                    <a:pt x="45" y="3"/>
                  </a:cubicBezTo>
                  <a:lnTo>
                    <a:pt x="3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grpSp>
      <p:grpSp>
        <p:nvGrpSpPr>
          <p:cNvPr id="260" name="Group 22"/>
          <p:cNvGrpSpPr>
            <a:grpSpLocks noChangeAspect="1"/>
          </p:cNvGrpSpPr>
          <p:nvPr/>
        </p:nvGrpSpPr>
        <p:grpSpPr bwMode="auto">
          <a:xfrm>
            <a:off x="3067329" y="3489637"/>
            <a:ext cx="339508" cy="256862"/>
            <a:chOff x="3765" y="2088"/>
            <a:chExt cx="304" cy="230"/>
          </a:xfrm>
          <a:solidFill>
            <a:schemeClr val="bg1"/>
          </a:solidFill>
        </p:grpSpPr>
        <p:sp>
          <p:nvSpPr>
            <p:cNvPr id="261" name="Freeform 23"/>
            <p:cNvSpPr>
              <a:spLocks/>
            </p:cNvSpPr>
            <p:nvPr/>
          </p:nvSpPr>
          <p:spPr bwMode="auto">
            <a:xfrm>
              <a:off x="3765" y="2088"/>
              <a:ext cx="304" cy="193"/>
            </a:xfrm>
            <a:custGeom>
              <a:avLst/>
              <a:gdLst>
                <a:gd name="T0" fmla="*/ 101 w 126"/>
                <a:gd name="T1" fmla="*/ 6 h 79"/>
                <a:gd name="T2" fmla="*/ 111 w 126"/>
                <a:gd name="T3" fmla="*/ 15 h 79"/>
                <a:gd name="T4" fmla="*/ 53 w 126"/>
                <a:gd name="T5" fmla="*/ 44 h 79"/>
                <a:gd name="T6" fmla="*/ 0 w 126"/>
                <a:gd name="T7" fmla="*/ 71 h 79"/>
                <a:gd name="T8" fmla="*/ 0 w 126"/>
                <a:gd name="T9" fmla="*/ 79 h 79"/>
                <a:gd name="T10" fmla="*/ 59 w 126"/>
                <a:gd name="T11" fmla="*/ 50 h 79"/>
                <a:gd name="T12" fmla="*/ 110 w 126"/>
                <a:gd name="T13" fmla="*/ 23 h 79"/>
                <a:gd name="T14" fmla="*/ 101 w 126"/>
                <a:gd name="T15" fmla="*/ 32 h 79"/>
                <a:gd name="T16" fmla="*/ 107 w 126"/>
                <a:gd name="T17" fmla="*/ 38 h 79"/>
                <a:gd name="T18" fmla="*/ 126 w 126"/>
                <a:gd name="T19" fmla="*/ 19 h 79"/>
                <a:gd name="T20" fmla="*/ 107 w 126"/>
                <a:gd name="T21" fmla="*/ 0 h 79"/>
                <a:gd name="T22" fmla="*/ 101 w 126"/>
                <a:gd name="T23"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79">
                  <a:moveTo>
                    <a:pt x="101" y="6"/>
                  </a:moveTo>
                  <a:cubicBezTo>
                    <a:pt x="111" y="15"/>
                    <a:pt x="111" y="15"/>
                    <a:pt x="111" y="15"/>
                  </a:cubicBezTo>
                  <a:cubicBezTo>
                    <a:pt x="89" y="16"/>
                    <a:pt x="68" y="26"/>
                    <a:pt x="53" y="44"/>
                  </a:cubicBezTo>
                  <a:cubicBezTo>
                    <a:pt x="39" y="62"/>
                    <a:pt x="20" y="71"/>
                    <a:pt x="0" y="71"/>
                  </a:cubicBezTo>
                  <a:cubicBezTo>
                    <a:pt x="0" y="79"/>
                    <a:pt x="0" y="79"/>
                    <a:pt x="0" y="79"/>
                  </a:cubicBezTo>
                  <a:cubicBezTo>
                    <a:pt x="23" y="79"/>
                    <a:pt x="44" y="69"/>
                    <a:pt x="59" y="50"/>
                  </a:cubicBezTo>
                  <a:cubicBezTo>
                    <a:pt x="73" y="33"/>
                    <a:pt x="91" y="24"/>
                    <a:pt x="110" y="23"/>
                  </a:cubicBezTo>
                  <a:cubicBezTo>
                    <a:pt x="101" y="32"/>
                    <a:pt x="101" y="32"/>
                    <a:pt x="101" y="32"/>
                  </a:cubicBezTo>
                  <a:cubicBezTo>
                    <a:pt x="107" y="38"/>
                    <a:pt x="107" y="38"/>
                    <a:pt x="107" y="38"/>
                  </a:cubicBezTo>
                  <a:cubicBezTo>
                    <a:pt x="126" y="19"/>
                    <a:pt x="126" y="19"/>
                    <a:pt x="126" y="19"/>
                  </a:cubicBezTo>
                  <a:cubicBezTo>
                    <a:pt x="107" y="0"/>
                    <a:pt x="107" y="0"/>
                    <a:pt x="107" y="0"/>
                  </a:cubicBezTo>
                  <a:lnTo>
                    <a:pt x="10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62" name="Freeform 24"/>
            <p:cNvSpPr>
              <a:spLocks/>
            </p:cNvSpPr>
            <p:nvPr/>
          </p:nvSpPr>
          <p:spPr bwMode="auto">
            <a:xfrm>
              <a:off x="3765" y="2125"/>
              <a:ext cx="123" cy="63"/>
            </a:xfrm>
            <a:custGeom>
              <a:avLst/>
              <a:gdLst>
                <a:gd name="T0" fmla="*/ 47 w 51"/>
                <a:gd name="T1" fmla="*/ 24 h 26"/>
                <a:gd name="T2" fmla="*/ 51 w 51"/>
                <a:gd name="T3" fmla="*/ 20 h 26"/>
                <a:gd name="T4" fmla="*/ 0 w 51"/>
                <a:gd name="T5" fmla="*/ 0 h 26"/>
                <a:gd name="T6" fmla="*/ 0 w 51"/>
                <a:gd name="T7" fmla="*/ 8 h 26"/>
                <a:gd name="T8" fmla="*/ 45 w 51"/>
                <a:gd name="T9" fmla="*/ 26 h 26"/>
                <a:gd name="T10" fmla="*/ 47 w 51"/>
                <a:gd name="T11" fmla="*/ 24 h 26"/>
              </a:gdLst>
              <a:ahLst/>
              <a:cxnLst>
                <a:cxn ang="0">
                  <a:pos x="T0" y="T1"/>
                </a:cxn>
                <a:cxn ang="0">
                  <a:pos x="T2" y="T3"/>
                </a:cxn>
                <a:cxn ang="0">
                  <a:pos x="T4" y="T5"/>
                </a:cxn>
                <a:cxn ang="0">
                  <a:pos x="T6" y="T7"/>
                </a:cxn>
                <a:cxn ang="0">
                  <a:pos x="T8" y="T9"/>
                </a:cxn>
                <a:cxn ang="0">
                  <a:pos x="T10" y="T11"/>
                </a:cxn>
              </a:cxnLst>
              <a:rect l="0" t="0" r="r" b="b"/>
              <a:pathLst>
                <a:path w="51" h="26">
                  <a:moveTo>
                    <a:pt x="47" y="24"/>
                  </a:moveTo>
                  <a:cubicBezTo>
                    <a:pt x="48" y="23"/>
                    <a:pt x="49" y="22"/>
                    <a:pt x="51" y="20"/>
                  </a:cubicBezTo>
                  <a:cubicBezTo>
                    <a:pt x="36" y="7"/>
                    <a:pt x="19" y="0"/>
                    <a:pt x="0" y="0"/>
                  </a:cubicBezTo>
                  <a:cubicBezTo>
                    <a:pt x="0" y="8"/>
                    <a:pt x="0" y="8"/>
                    <a:pt x="0" y="8"/>
                  </a:cubicBezTo>
                  <a:cubicBezTo>
                    <a:pt x="17" y="8"/>
                    <a:pt x="32" y="14"/>
                    <a:pt x="45" y="26"/>
                  </a:cubicBezTo>
                  <a:cubicBezTo>
                    <a:pt x="46" y="26"/>
                    <a:pt x="46" y="25"/>
                    <a:pt x="4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63" name="Freeform 25"/>
            <p:cNvSpPr>
              <a:spLocks/>
            </p:cNvSpPr>
            <p:nvPr/>
          </p:nvSpPr>
          <p:spPr bwMode="auto">
            <a:xfrm>
              <a:off x="3915" y="2218"/>
              <a:ext cx="154" cy="100"/>
            </a:xfrm>
            <a:custGeom>
              <a:avLst/>
              <a:gdLst>
                <a:gd name="T0" fmla="*/ 39 w 64"/>
                <a:gd name="T1" fmla="*/ 9 h 41"/>
                <a:gd name="T2" fmla="*/ 48 w 64"/>
                <a:gd name="T3" fmla="*/ 18 h 41"/>
                <a:gd name="T4" fmla="*/ 5 w 64"/>
                <a:gd name="T5" fmla="*/ 0 h 41"/>
                <a:gd name="T6" fmla="*/ 3 w 64"/>
                <a:gd name="T7" fmla="*/ 2 h 41"/>
                <a:gd name="T8" fmla="*/ 0 w 64"/>
                <a:gd name="T9" fmla="*/ 6 h 41"/>
                <a:gd name="T10" fmla="*/ 49 w 64"/>
                <a:gd name="T11" fmla="*/ 26 h 41"/>
                <a:gd name="T12" fmla="*/ 39 w 64"/>
                <a:gd name="T13" fmla="*/ 35 h 41"/>
                <a:gd name="T14" fmla="*/ 45 w 64"/>
                <a:gd name="T15" fmla="*/ 41 h 41"/>
                <a:gd name="T16" fmla="*/ 64 w 64"/>
                <a:gd name="T17" fmla="*/ 22 h 41"/>
                <a:gd name="T18" fmla="*/ 45 w 64"/>
                <a:gd name="T19" fmla="*/ 3 h 41"/>
                <a:gd name="T20" fmla="*/ 39 w 64"/>
                <a:gd name="T2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41">
                  <a:moveTo>
                    <a:pt x="39" y="9"/>
                  </a:moveTo>
                  <a:cubicBezTo>
                    <a:pt x="48" y="18"/>
                    <a:pt x="48" y="18"/>
                    <a:pt x="48" y="18"/>
                  </a:cubicBezTo>
                  <a:cubicBezTo>
                    <a:pt x="33" y="17"/>
                    <a:pt x="18" y="11"/>
                    <a:pt x="5" y="0"/>
                  </a:cubicBezTo>
                  <a:cubicBezTo>
                    <a:pt x="5" y="0"/>
                    <a:pt x="4" y="1"/>
                    <a:pt x="3" y="2"/>
                  </a:cubicBezTo>
                  <a:cubicBezTo>
                    <a:pt x="2" y="3"/>
                    <a:pt x="1" y="4"/>
                    <a:pt x="0" y="6"/>
                  </a:cubicBezTo>
                  <a:cubicBezTo>
                    <a:pt x="14" y="18"/>
                    <a:pt x="31" y="26"/>
                    <a:pt x="49" y="26"/>
                  </a:cubicBezTo>
                  <a:cubicBezTo>
                    <a:pt x="39" y="35"/>
                    <a:pt x="39" y="35"/>
                    <a:pt x="39" y="35"/>
                  </a:cubicBezTo>
                  <a:cubicBezTo>
                    <a:pt x="45" y="41"/>
                    <a:pt x="45" y="41"/>
                    <a:pt x="45" y="41"/>
                  </a:cubicBezTo>
                  <a:cubicBezTo>
                    <a:pt x="64" y="22"/>
                    <a:pt x="64" y="22"/>
                    <a:pt x="64" y="22"/>
                  </a:cubicBezTo>
                  <a:cubicBezTo>
                    <a:pt x="45" y="3"/>
                    <a:pt x="45" y="3"/>
                    <a:pt x="45" y="3"/>
                  </a:cubicBezTo>
                  <a:lnTo>
                    <a:pt x="3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grpSp>
      <p:sp>
        <p:nvSpPr>
          <p:cNvPr id="264" name="Freeform 70"/>
          <p:cNvSpPr>
            <a:spLocks noEditPoints="1"/>
          </p:cNvSpPr>
          <p:nvPr/>
        </p:nvSpPr>
        <p:spPr bwMode="auto">
          <a:xfrm>
            <a:off x="3056675" y="2318918"/>
            <a:ext cx="360817" cy="35964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5 w 128"/>
              <a:gd name="T11" fmla="*/ 40 h 128"/>
              <a:gd name="T12" fmla="*/ 89 w 128"/>
              <a:gd name="T13" fmla="*/ 40 h 128"/>
              <a:gd name="T14" fmla="*/ 79 w 128"/>
              <a:gd name="T15" fmla="*/ 10 h 128"/>
              <a:gd name="T16" fmla="*/ 115 w 128"/>
              <a:gd name="T17" fmla="*/ 40 h 128"/>
              <a:gd name="T18" fmla="*/ 120 w 128"/>
              <a:gd name="T19" fmla="*/ 64 h 128"/>
              <a:gd name="T20" fmla="*/ 118 w 128"/>
              <a:gd name="T21" fmla="*/ 80 h 128"/>
              <a:gd name="T22" fmla="*/ 90 w 128"/>
              <a:gd name="T23" fmla="*/ 80 h 128"/>
              <a:gd name="T24" fmla="*/ 91 w 128"/>
              <a:gd name="T25" fmla="*/ 64 h 128"/>
              <a:gd name="T26" fmla="*/ 90 w 128"/>
              <a:gd name="T27" fmla="*/ 48 h 128"/>
              <a:gd name="T28" fmla="*/ 118 w 128"/>
              <a:gd name="T29" fmla="*/ 48 h 128"/>
              <a:gd name="T30" fmla="*/ 120 w 128"/>
              <a:gd name="T31" fmla="*/ 64 h 128"/>
              <a:gd name="T32" fmla="*/ 64 w 128"/>
              <a:gd name="T33" fmla="*/ 120 h 128"/>
              <a:gd name="T34" fmla="*/ 47 w 128"/>
              <a:gd name="T35" fmla="*/ 88 h 128"/>
              <a:gd name="T36" fmla="*/ 81 w 128"/>
              <a:gd name="T37" fmla="*/ 88 h 128"/>
              <a:gd name="T38" fmla="*/ 64 w 128"/>
              <a:gd name="T39" fmla="*/ 120 h 128"/>
              <a:gd name="T40" fmla="*/ 46 w 128"/>
              <a:gd name="T41" fmla="*/ 80 h 128"/>
              <a:gd name="T42" fmla="*/ 45 w 128"/>
              <a:gd name="T43" fmla="*/ 64 h 128"/>
              <a:gd name="T44" fmla="*/ 46 w 128"/>
              <a:gd name="T45" fmla="*/ 48 h 128"/>
              <a:gd name="T46" fmla="*/ 82 w 128"/>
              <a:gd name="T47" fmla="*/ 48 h 128"/>
              <a:gd name="T48" fmla="*/ 83 w 128"/>
              <a:gd name="T49" fmla="*/ 64 h 128"/>
              <a:gd name="T50" fmla="*/ 82 w 128"/>
              <a:gd name="T51" fmla="*/ 80 h 128"/>
              <a:gd name="T52" fmla="*/ 46 w 128"/>
              <a:gd name="T53" fmla="*/ 80 h 128"/>
              <a:gd name="T54" fmla="*/ 8 w 128"/>
              <a:gd name="T55" fmla="*/ 64 h 128"/>
              <a:gd name="T56" fmla="*/ 10 w 128"/>
              <a:gd name="T57" fmla="*/ 48 h 128"/>
              <a:gd name="T58" fmla="*/ 38 w 128"/>
              <a:gd name="T59" fmla="*/ 48 h 128"/>
              <a:gd name="T60" fmla="*/ 37 w 128"/>
              <a:gd name="T61" fmla="*/ 64 h 128"/>
              <a:gd name="T62" fmla="*/ 38 w 128"/>
              <a:gd name="T63" fmla="*/ 80 h 128"/>
              <a:gd name="T64" fmla="*/ 10 w 128"/>
              <a:gd name="T65" fmla="*/ 80 h 128"/>
              <a:gd name="T66" fmla="*/ 8 w 128"/>
              <a:gd name="T67" fmla="*/ 64 h 128"/>
              <a:gd name="T68" fmla="*/ 64 w 128"/>
              <a:gd name="T69" fmla="*/ 8 h 128"/>
              <a:gd name="T70" fmla="*/ 81 w 128"/>
              <a:gd name="T71" fmla="*/ 40 h 128"/>
              <a:gd name="T72" fmla="*/ 47 w 128"/>
              <a:gd name="T73" fmla="*/ 40 h 128"/>
              <a:gd name="T74" fmla="*/ 64 w 128"/>
              <a:gd name="T75" fmla="*/ 8 h 128"/>
              <a:gd name="T76" fmla="*/ 49 w 128"/>
              <a:gd name="T77" fmla="*/ 10 h 128"/>
              <a:gd name="T78" fmla="*/ 39 w 128"/>
              <a:gd name="T79" fmla="*/ 40 h 128"/>
              <a:gd name="T80" fmla="*/ 13 w 128"/>
              <a:gd name="T81" fmla="*/ 40 h 128"/>
              <a:gd name="T82" fmla="*/ 49 w 128"/>
              <a:gd name="T83" fmla="*/ 10 h 128"/>
              <a:gd name="T84" fmla="*/ 13 w 128"/>
              <a:gd name="T85" fmla="*/ 88 h 128"/>
              <a:gd name="T86" fmla="*/ 39 w 128"/>
              <a:gd name="T87" fmla="*/ 88 h 128"/>
              <a:gd name="T88" fmla="*/ 49 w 128"/>
              <a:gd name="T89" fmla="*/ 118 h 128"/>
              <a:gd name="T90" fmla="*/ 13 w 128"/>
              <a:gd name="T91" fmla="*/ 88 h 128"/>
              <a:gd name="T92" fmla="*/ 79 w 128"/>
              <a:gd name="T93" fmla="*/ 118 h 128"/>
              <a:gd name="T94" fmla="*/ 89 w 128"/>
              <a:gd name="T95" fmla="*/ 88 h 128"/>
              <a:gd name="T96" fmla="*/ 115 w 128"/>
              <a:gd name="T97" fmla="*/ 88 h 128"/>
              <a:gd name="T98" fmla="*/ 79 w 128"/>
              <a:gd name="T9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moveTo>
                  <a:pt x="115" y="40"/>
                </a:moveTo>
                <a:cubicBezTo>
                  <a:pt x="89" y="40"/>
                  <a:pt x="89" y="40"/>
                  <a:pt x="89" y="40"/>
                </a:cubicBezTo>
                <a:cubicBezTo>
                  <a:pt x="87" y="28"/>
                  <a:pt x="84" y="17"/>
                  <a:pt x="79" y="10"/>
                </a:cubicBezTo>
                <a:cubicBezTo>
                  <a:pt x="95" y="14"/>
                  <a:pt x="108" y="26"/>
                  <a:pt x="115" y="40"/>
                </a:cubicBezTo>
                <a:moveTo>
                  <a:pt x="120" y="64"/>
                </a:moveTo>
                <a:cubicBezTo>
                  <a:pt x="120" y="70"/>
                  <a:pt x="119" y="75"/>
                  <a:pt x="118" y="80"/>
                </a:cubicBezTo>
                <a:cubicBezTo>
                  <a:pt x="90" y="80"/>
                  <a:pt x="90" y="80"/>
                  <a:pt x="90" y="80"/>
                </a:cubicBezTo>
                <a:cubicBezTo>
                  <a:pt x="91" y="75"/>
                  <a:pt x="91" y="69"/>
                  <a:pt x="91" y="64"/>
                </a:cubicBezTo>
                <a:cubicBezTo>
                  <a:pt x="91" y="59"/>
                  <a:pt x="91" y="53"/>
                  <a:pt x="90" y="48"/>
                </a:cubicBezTo>
                <a:cubicBezTo>
                  <a:pt x="118" y="48"/>
                  <a:pt x="118" y="48"/>
                  <a:pt x="118" y="48"/>
                </a:cubicBezTo>
                <a:cubicBezTo>
                  <a:pt x="119" y="53"/>
                  <a:pt x="120" y="58"/>
                  <a:pt x="120" y="64"/>
                </a:cubicBezTo>
                <a:moveTo>
                  <a:pt x="64" y="120"/>
                </a:moveTo>
                <a:cubicBezTo>
                  <a:pt x="57" y="120"/>
                  <a:pt x="50" y="107"/>
                  <a:pt x="47" y="88"/>
                </a:cubicBezTo>
                <a:cubicBezTo>
                  <a:pt x="81" y="88"/>
                  <a:pt x="81" y="88"/>
                  <a:pt x="81" y="88"/>
                </a:cubicBezTo>
                <a:cubicBezTo>
                  <a:pt x="78" y="107"/>
                  <a:pt x="71" y="120"/>
                  <a:pt x="64" y="120"/>
                </a:cubicBezTo>
                <a:moveTo>
                  <a:pt x="46" y="80"/>
                </a:moveTo>
                <a:cubicBezTo>
                  <a:pt x="45" y="75"/>
                  <a:pt x="45" y="70"/>
                  <a:pt x="45" y="64"/>
                </a:cubicBezTo>
                <a:cubicBezTo>
                  <a:pt x="45" y="58"/>
                  <a:pt x="45" y="53"/>
                  <a:pt x="46" y="48"/>
                </a:cubicBezTo>
                <a:cubicBezTo>
                  <a:pt x="82" y="48"/>
                  <a:pt x="82" y="48"/>
                  <a:pt x="82" y="48"/>
                </a:cubicBezTo>
                <a:cubicBezTo>
                  <a:pt x="83" y="53"/>
                  <a:pt x="83" y="58"/>
                  <a:pt x="83" y="64"/>
                </a:cubicBezTo>
                <a:cubicBezTo>
                  <a:pt x="83" y="70"/>
                  <a:pt x="83" y="75"/>
                  <a:pt x="82" y="80"/>
                </a:cubicBezTo>
                <a:lnTo>
                  <a:pt x="46" y="80"/>
                </a:lnTo>
                <a:close/>
                <a:moveTo>
                  <a:pt x="8" y="64"/>
                </a:moveTo>
                <a:cubicBezTo>
                  <a:pt x="8" y="58"/>
                  <a:pt x="9" y="53"/>
                  <a:pt x="10" y="48"/>
                </a:cubicBezTo>
                <a:cubicBezTo>
                  <a:pt x="38" y="48"/>
                  <a:pt x="38" y="48"/>
                  <a:pt x="38" y="48"/>
                </a:cubicBezTo>
                <a:cubicBezTo>
                  <a:pt x="37" y="53"/>
                  <a:pt x="37" y="59"/>
                  <a:pt x="37" y="64"/>
                </a:cubicBezTo>
                <a:cubicBezTo>
                  <a:pt x="37" y="69"/>
                  <a:pt x="37" y="75"/>
                  <a:pt x="38" y="80"/>
                </a:cubicBezTo>
                <a:cubicBezTo>
                  <a:pt x="10" y="80"/>
                  <a:pt x="10" y="80"/>
                  <a:pt x="10" y="80"/>
                </a:cubicBezTo>
                <a:cubicBezTo>
                  <a:pt x="9" y="75"/>
                  <a:pt x="8" y="70"/>
                  <a:pt x="8" y="64"/>
                </a:cubicBezTo>
                <a:moveTo>
                  <a:pt x="64" y="8"/>
                </a:moveTo>
                <a:cubicBezTo>
                  <a:pt x="71" y="8"/>
                  <a:pt x="78" y="21"/>
                  <a:pt x="81" y="40"/>
                </a:cubicBezTo>
                <a:cubicBezTo>
                  <a:pt x="47" y="40"/>
                  <a:pt x="47" y="40"/>
                  <a:pt x="47" y="40"/>
                </a:cubicBezTo>
                <a:cubicBezTo>
                  <a:pt x="50" y="21"/>
                  <a:pt x="57" y="8"/>
                  <a:pt x="64" y="8"/>
                </a:cubicBezTo>
                <a:moveTo>
                  <a:pt x="49" y="10"/>
                </a:moveTo>
                <a:cubicBezTo>
                  <a:pt x="44" y="17"/>
                  <a:pt x="41" y="28"/>
                  <a:pt x="39" y="40"/>
                </a:cubicBezTo>
                <a:cubicBezTo>
                  <a:pt x="13" y="40"/>
                  <a:pt x="13" y="40"/>
                  <a:pt x="13" y="40"/>
                </a:cubicBezTo>
                <a:cubicBezTo>
                  <a:pt x="20" y="26"/>
                  <a:pt x="33" y="14"/>
                  <a:pt x="49" y="10"/>
                </a:cubicBezTo>
                <a:moveTo>
                  <a:pt x="13" y="88"/>
                </a:moveTo>
                <a:cubicBezTo>
                  <a:pt x="39" y="88"/>
                  <a:pt x="39" y="88"/>
                  <a:pt x="39" y="88"/>
                </a:cubicBezTo>
                <a:cubicBezTo>
                  <a:pt x="41" y="100"/>
                  <a:pt x="44" y="111"/>
                  <a:pt x="49" y="118"/>
                </a:cubicBezTo>
                <a:cubicBezTo>
                  <a:pt x="33" y="114"/>
                  <a:pt x="20" y="102"/>
                  <a:pt x="13" y="88"/>
                </a:cubicBezTo>
                <a:moveTo>
                  <a:pt x="79" y="118"/>
                </a:moveTo>
                <a:cubicBezTo>
                  <a:pt x="84" y="111"/>
                  <a:pt x="87" y="100"/>
                  <a:pt x="89" y="88"/>
                </a:cubicBezTo>
                <a:cubicBezTo>
                  <a:pt x="115" y="88"/>
                  <a:pt x="115" y="88"/>
                  <a:pt x="115" y="88"/>
                </a:cubicBezTo>
                <a:cubicBezTo>
                  <a:pt x="108" y="102"/>
                  <a:pt x="95" y="114"/>
                  <a:pt x="79" y="118"/>
                </a:cubicBezTo>
              </a:path>
            </a:pathLst>
          </a:custGeom>
          <a:solidFill>
            <a:schemeClr val="bg1"/>
          </a:solidFill>
          <a:ln>
            <a:noFill/>
          </a:ln>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66" name="Freeform 9"/>
          <p:cNvSpPr>
            <a:spLocks noEditPoints="1"/>
          </p:cNvSpPr>
          <p:nvPr/>
        </p:nvSpPr>
        <p:spPr bwMode="auto">
          <a:xfrm>
            <a:off x="7087417" y="3469485"/>
            <a:ext cx="249077" cy="297166"/>
          </a:xfrm>
          <a:custGeom>
            <a:avLst/>
            <a:gdLst>
              <a:gd name="T0" fmla="*/ 1053 w 1243"/>
              <a:gd name="T1" fmla="*/ 1414 h 1483"/>
              <a:gd name="T2" fmla="*/ 621 w 1243"/>
              <a:gd name="T3" fmla="*/ 1414 h 1483"/>
              <a:gd name="T4" fmla="*/ 190 w 1243"/>
              <a:gd name="T5" fmla="*/ 1414 h 1483"/>
              <a:gd name="T6" fmla="*/ 69 w 1243"/>
              <a:gd name="T7" fmla="*/ 1293 h 1483"/>
              <a:gd name="T8" fmla="*/ 483 w 1243"/>
              <a:gd name="T9" fmla="*/ 534 h 1483"/>
              <a:gd name="T10" fmla="*/ 500 w 1243"/>
              <a:gd name="T11" fmla="*/ 517 h 1483"/>
              <a:gd name="T12" fmla="*/ 500 w 1243"/>
              <a:gd name="T13" fmla="*/ 500 h 1483"/>
              <a:gd name="T14" fmla="*/ 500 w 1243"/>
              <a:gd name="T15" fmla="*/ 69 h 1483"/>
              <a:gd name="T16" fmla="*/ 742 w 1243"/>
              <a:gd name="T17" fmla="*/ 69 h 1483"/>
              <a:gd name="T18" fmla="*/ 742 w 1243"/>
              <a:gd name="T19" fmla="*/ 500 h 1483"/>
              <a:gd name="T20" fmla="*/ 742 w 1243"/>
              <a:gd name="T21" fmla="*/ 517 h 1483"/>
              <a:gd name="T22" fmla="*/ 759 w 1243"/>
              <a:gd name="T23" fmla="*/ 534 h 1483"/>
              <a:gd name="T24" fmla="*/ 1173 w 1243"/>
              <a:gd name="T25" fmla="*/ 1293 h 1483"/>
              <a:gd name="T26" fmla="*/ 1053 w 1243"/>
              <a:gd name="T27" fmla="*/ 1414 h 1483"/>
              <a:gd name="T28" fmla="*/ 811 w 1243"/>
              <a:gd name="T29" fmla="*/ 500 h 1483"/>
              <a:gd name="T30" fmla="*/ 811 w 1243"/>
              <a:gd name="T31" fmla="*/ 69 h 1483"/>
              <a:gd name="T32" fmla="*/ 863 w 1243"/>
              <a:gd name="T33" fmla="*/ 69 h 1483"/>
              <a:gd name="T34" fmla="*/ 863 w 1243"/>
              <a:gd name="T35" fmla="*/ 0 h 1483"/>
              <a:gd name="T36" fmla="*/ 811 w 1243"/>
              <a:gd name="T37" fmla="*/ 0 h 1483"/>
              <a:gd name="T38" fmla="*/ 621 w 1243"/>
              <a:gd name="T39" fmla="*/ 0 h 1483"/>
              <a:gd name="T40" fmla="*/ 431 w 1243"/>
              <a:gd name="T41" fmla="*/ 0 h 1483"/>
              <a:gd name="T42" fmla="*/ 380 w 1243"/>
              <a:gd name="T43" fmla="*/ 0 h 1483"/>
              <a:gd name="T44" fmla="*/ 380 w 1243"/>
              <a:gd name="T45" fmla="*/ 69 h 1483"/>
              <a:gd name="T46" fmla="*/ 431 w 1243"/>
              <a:gd name="T47" fmla="*/ 69 h 1483"/>
              <a:gd name="T48" fmla="*/ 431 w 1243"/>
              <a:gd name="T49" fmla="*/ 500 h 1483"/>
              <a:gd name="T50" fmla="*/ 0 w 1243"/>
              <a:gd name="T51" fmla="*/ 1293 h 1483"/>
              <a:gd name="T52" fmla="*/ 190 w 1243"/>
              <a:gd name="T53" fmla="*/ 1483 h 1483"/>
              <a:gd name="T54" fmla="*/ 621 w 1243"/>
              <a:gd name="T55" fmla="*/ 1483 h 1483"/>
              <a:gd name="T56" fmla="*/ 1053 w 1243"/>
              <a:gd name="T57" fmla="*/ 1483 h 1483"/>
              <a:gd name="T58" fmla="*/ 1243 w 1243"/>
              <a:gd name="T59" fmla="*/ 1293 h 1483"/>
              <a:gd name="T60" fmla="*/ 811 w 1243"/>
              <a:gd name="T61" fmla="*/ 500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43" h="1483">
                <a:moveTo>
                  <a:pt x="1053" y="1414"/>
                </a:moveTo>
                <a:cubicBezTo>
                  <a:pt x="621" y="1414"/>
                  <a:pt x="621" y="1414"/>
                  <a:pt x="621" y="1414"/>
                </a:cubicBezTo>
                <a:cubicBezTo>
                  <a:pt x="190" y="1414"/>
                  <a:pt x="190" y="1414"/>
                  <a:pt x="190" y="1414"/>
                </a:cubicBezTo>
                <a:cubicBezTo>
                  <a:pt x="173" y="1414"/>
                  <a:pt x="69" y="1414"/>
                  <a:pt x="69" y="1293"/>
                </a:cubicBezTo>
                <a:cubicBezTo>
                  <a:pt x="69" y="1172"/>
                  <a:pt x="328" y="758"/>
                  <a:pt x="483" y="534"/>
                </a:cubicBezTo>
                <a:cubicBezTo>
                  <a:pt x="500" y="517"/>
                  <a:pt x="500" y="517"/>
                  <a:pt x="500" y="517"/>
                </a:cubicBezTo>
                <a:cubicBezTo>
                  <a:pt x="500" y="500"/>
                  <a:pt x="500" y="500"/>
                  <a:pt x="500" y="500"/>
                </a:cubicBezTo>
                <a:cubicBezTo>
                  <a:pt x="500" y="69"/>
                  <a:pt x="500" y="69"/>
                  <a:pt x="500" y="69"/>
                </a:cubicBezTo>
                <a:cubicBezTo>
                  <a:pt x="742" y="69"/>
                  <a:pt x="742" y="69"/>
                  <a:pt x="742" y="69"/>
                </a:cubicBezTo>
                <a:cubicBezTo>
                  <a:pt x="742" y="500"/>
                  <a:pt x="742" y="500"/>
                  <a:pt x="742" y="500"/>
                </a:cubicBezTo>
                <a:cubicBezTo>
                  <a:pt x="742" y="517"/>
                  <a:pt x="742" y="517"/>
                  <a:pt x="742" y="517"/>
                </a:cubicBezTo>
                <a:cubicBezTo>
                  <a:pt x="759" y="534"/>
                  <a:pt x="759" y="534"/>
                  <a:pt x="759" y="534"/>
                </a:cubicBezTo>
                <a:cubicBezTo>
                  <a:pt x="915" y="758"/>
                  <a:pt x="1173" y="1172"/>
                  <a:pt x="1173" y="1293"/>
                </a:cubicBezTo>
                <a:cubicBezTo>
                  <a:pt x="1173" y="1414"/>
                  <a:pt x="1087" y="1414"/>
                  <a:pt x="1053" y="1414"/>
                </a:cubicBezTo>
                <a:close/>
                <a:moveTo>
                  <a:pt x="811" y="500"/>
                </a:moveTo>
                <a:cubicBezTo>
                  <a:pt x="811" y="69"/>
                  <a:pt x="811" y="69"/>
                  <a:pt x="811" y="69"/>
                </a:cubicBezTo>
                <a:cubicBezTo>
                  <a:pt x="863" y="69"/>
                  <a:pt x="863" y="69"/>
                  <a:pt x="863" y="69"/>
                </a:cubicBezTo>
                <a:cubicBezTo>
                  <a:pt x="863" y="0"/>
                  <a:pt x="863" y="0"/>
                  <a:pt x="863" y="0"/>
                </a:cubicBezTo>
                <a:cubicBezTo>
                  <a:pt x="811" y="0"/>
                  <a:pt x="811" y="0"/>
                  <a:pt x="811" y="0"/>
                </a:cubicBezTo>
                <a:cubicBezTo>
                  <a:pt x="621" y="0"/>
                  <a:pt x="621" y="0"/>
                  <a:pt x="621" y="0"/>
                </a:cubicBezTo>
                <a:cubicBezTo>
                  <a:pt x="431" y="0"/>
                  <a:pt x="431" y="0"/>
                  <a:pt x="431" y="0"/>
                </a:cubicBezTo>
                <a:cubicBezTo>
                  <a:pt x="380" y="0"/>
                  <a:pt x="380" y="0"/>
                  <a:pt x="380" y="0"/>
                </a:cubicBezTo>
                <a:cubicBezTo>
                  <a:pt x="380" y="69"/>
                  <a:pt x="380" y="69"/>
                  <a:pt x="380" y="69"/>
                </a:cubicBezTo>
                <a:cubicBezTo>
                  <a:pt x="431" y="69"/>
                  <a:pt x="431" y="69"/>
                  <a:pt x="431" y="69"/>
                </a:cubicBezTo>
                <a:cubicBezTo>
                  <a:pt x="431" y="500"/>
                  <a:pt x="431" y="500"/>
                  <a:pt x="431" y="500"/>
                </a:cubicBezTo>
                <a:cubicBezTo>
                  <a:pt x="431" y="500"/>
                  <a:pt x="0" y="1121"/>
                  <a:pt x="0" y="1293"/>
                </a:cubicBezTo>
                <a:cubicBezTo>
                  <a:pt x="0" y="1483"/>
                  <a:pt x="190" y="1483"/>
                  <a:pt x="190" y="1483"/>
                </a:cubicBezTo>
                <a:cubicBezTo>
                  <a:pt x="621" y="1483"/>
                  <a:pt x="621" y="1483"/>
                  <a:pt x="621" y="1483"/>
                </a:cubicBezTo>
                <a:cubicBezTo>
                  <a:pt x="1053" y="1483"/>
                  <a:pt x="1053" y="1483"/>
                  <a:pt x="1053" y="1483"/>
                </a:cubicBezTo>
                <a:cubicBezTo>
                  <a:pt x="1053" y="1483"/>
                  <a:pt x="1243" y="1483"/>
                  <a:pt x="1243" y="1293"/>
                </a:cubicBezTo>
                <a:cubicBezTo>
                  <a:pt x="1243" y="1121"/>
                  <a:pt x="811" y="500"/>
                  <a:pt x="811" y="500"/>
                </a:cubicBezTo>
                <a:close/>
              </a:path>
            </a:pathLst>
          </a:custGeom>
          <a:solidFill>
            <a:schemeClr val="bg1"/>
          </a:solidFill>
          <a:ln>
            <a:solidFill>
              <a:schemeClr val="bg1"/>
            </a:solidFill>
          </a:ln>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67" name="Rectangle 266"/>
          <p:cNvSpPr/>
          <p:nvPr/>
        </p:nvSpPr>
        <p:spPr bwMode="auto">
          <a:xfrm>
            <a:off x="810414" y="3089700"/>
            <a:ext cx="1070504" cy="164882"/>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defTabSz="932293" fontAlgn="base">
              <a:spcBef>
                <a:spcPct val="0"/>
              </a:spcBef>
              <a:spcAft>
                <a:spcPct val="0"/>
              </a:spcAft>
            </a:pPr>
            <a:r>
              <a:rPr lang="en-US" sz="1199" kern="0" dirty="0">
                <a:gradFill>
                  <a:gsLst>
                    <a:gs pos="0">
                      <a:srgbClr val="FFFFFF"/>
                    </a:gs>
                    <a:gs pos="100000">
                      <a:srgbClr val="FFFFFF"/>
                    </a:gs>
                  </a:gsLst>
                  <a:lin ang="5400000" scaled="0"/>
                </a:gradFill>
              </a:rPr>
              <a:t>Engine Sensor Data</a:t>
            </a:r>
          </a:p>
        </p:txBody>
      </p:sp>
      <p:grpSp>
        <p:nvGrpSpPr>
          <p:cNvPr id="6" name="Group 4"/>
          <p:cNvGrpSpPr>
            <a:grpSpLocks noChangeAspect="1"/>
          </p:cNvGrpSpPr>
          <p:nvPr/>
        </p:nvGrpSpPr>
        <p:grpSpPr bwMode="auto">
          <a:xfrm>
            <a:off x="1065309" y="2359555"/>
            <a:ext cx="367930" cy="278624"/>
            <a:chOff x="632" y="1457"/>
            <a:chExt cx="309" cy="234"/>
          </a:xfrm>
          <a:solidFill>
            <a:schemeClr val="bg1"/>
          </a:solidFill>
        </p:grpSpPr>
        <p:sp>
          <p:nvSpPr>
            <p:cNvPr id="8" name="Freeform 5"/>
            <p:cNvSpPr>
              <a:spLocks noEditPoints="1"/>
            </p:cNvSpPr>
            <p:nvPr/>
          </p:nvSpPr>
          <p:spPr bwMode="auto">
            <a:xfrm>
              <a:off x="632" y="1457"/>
              <a:ext cx="309" cy="234"/>
            </a:xfrm>
            <a:custGeom>
              <a:avLst/>
              <a:gdLst>
                <a:gd name="T0" fmla="*/ 0 w 309"/>
                <a:gd name="T1" fmla="*/ 234 h 234"/>
                <a:gd name="T2" fmla="*/ 309 w 309"/>
                <a:gd name="T3" fmla="*/ 234 h 234"/>
                <a:gd name="T4" fmla="*/ 309 w 309"/>
                <a:gd name="T5" fmla="*/ 0 h 234"/>
                <a:gd name="T6" fmla="*/ 0 w 309"/>
                <a:gd name="T7" fmla="*/ 0 h 234"/>
                <a:gd name="T8" fmla="*/ 0 w 309"/>
                <a:gd name="T9" fmla="*/ 234 h 234"/>
                <a:gd name="T10" fmla="*/ 19 w 309"/>
                <a:gd name="T11" fmla="*/ 20 h 234"/>
                <a:gd name="T12" fmla="*/ 290 w 309"/>
                <a:gd name="T13" fmla="*/ 20 h 234"/>
                <a:gd name="T14" fmla="*/ 290 w 309"/>
                <a:gd name="T15" fmla="*/ 215 h 234"/>
                <a:gd name="T16" fmla="*/ 19 w 309"/>
                <a:gd name="T17" fmla="*/ 215 h 234"/>
                <a:gd name="T18" fmla="*/ 19 w 309"/>
                <a:gd name="T19" fmla="*/ 2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234">
                  <a:moveTo>
                    <a:pt x="0" y="234"/>
                  </a:moveTo>
                  <a:lnTo>
                    <a:pt x="309" y="234"/>
                  </a:lnTo>
                  <a:lnTo>
                    <a:pt x="309" y="0"/>
                  </a:lnTo>
                  <a:lnTo>
                    <a:pt x="0" y="0"/>
                  </a:lnTo>
                  <a:lnTo>
                    <a:pt x="0" y="234"/>
                  </a:lnTo>
                  <a:close/>
                  <a:moveTo>
                    <a:pt x="19" y="20"/>
                  </a:moveTo>
                  <a:lnTo>
                    <a:pt x="290" y="20"/>
                  </a:lnTo>
                  <a:lnTo>
                    <a:pt x="290" y="215"/>
                  </a:lnTo>
                  <a:lnTo>
                    <a:pt x="19" y="215"/>
                  </a:lnTo>
                  <a:lnTo>
                    <a:pt x="19"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9" name="Rectangle 6"/>
            <p:cNvSpPr>
              <a:spLocks noChangeArrowheads="1"/>
            </p:cNvSpPr>
            <p:nvPr/>
          </p:nvSpPr>
          <p:spPr bwMode="auto">
            <a:xfrm>
              <a:off x="777" y="1633"/>
              <a:ext cx="19"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grpSp>
      <p:cxnSp>
        <p:nvCxnSpPr>
          <p:cNvPr id="231" name="Straight Connector 230"/>
          <p:cNvCxnSpPr>
            <a:endCxn id="232" idx="6"/>
          </p:cNvCxnSpPr>
          <p:nvPr/>
        </p:nvCxnSpPr>
        <p:spPr>
          <a:xfrm flipH="1" flipV="1">
            <a:off x="7582018" y="3618069"/>
            <a:ext cx="1434586" cy="1410913"/>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2" name="Oval 231"/>
          <p:cNvSpPr/>
          <p:nvPr/>
        </p:nvSpPr>
        <p:spPr bwMode="auto">
          <a:xfrm>
            <a:off x="6841894" y="3248007"/>
            <a:ext cx="740124" cy="74012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grpSp>
        <p:nvGrpSpPr>
          <p:cNvPr id="244" name="Group 243"/>
          <p:cNvGrpSpPr/>
          <p:nvPr/>
        </p:nvGrpSpPr>
        <p:grpSpPr>
          <a:xfrm>
            <a:off x="7109285" y="3936393"/>
            <a:ext cx="148695" cy="95171"/>
            <a:chOff x="7157260" y="3936455"/>
            <a:chExt cx="148716" cy="95184"/>
          </a:xfrm>
          <a:solidFill>
            <a:schemeClr val="bg1"/>
          </a:solidFill>
        </p:grpSpPr>
        <p:sp>
          <p:nvSpPr>
            <p:cNvPr id="245" name="Isosceles Triangle 244"/>
            <p:cNvSpPr/>
            <p:nvPr/>
          </p:nvSpPr>
          <p:spPr bwMode="auto">
            <a:xfrm rot="16200000" flipH="1">
              <a:off x="7162172" y="3933195"/>
              <a:ext cx="93532" cy="103356"/>
            </a:xfrm>
            <a:prstGeom prst="triangle">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sp>
          <p:nvSpPr>
            <p:cNvPr id="246" name="Isosceles Triangle 245"/>
            <p:cNvSpPr/>
            <p:nvPr/>
          </p:nvSpPr>
          <p:spPr bwMode="auto">
            <a:xfrm rot="16200000" flipH="1">
              <a:off x="7207532" y="3931543"/>
              <a:ext cx="93532" cy="103356"/>
            </a:xfrm>
            <a:prstGeom prst="triangle">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grpSp>
      <p:grpSp>
        <p:nvGrpSpPr>
          <p:cNvPr id="247" name="Group 246"/>
          <p:cNvGrpSpPr/>
          <p:nvPr/>
        </p:nvGrpSpPr>
        <p:grpSpPr>
          <a:xfrm flipH="1">
            <a:off x="7180228" y="3204573"/>
            <a:ext cx="148695" cy="95171"/>
            <a:chOff x="7157260" y="3936455"/>
            <a:chExt cx="148716" cy="95184"/>
          </a:xfrm>
          <a:solidFill>
            <a:schemeClr val="bg1"/>
          </a:solidFill>
        </p:grpSpPr>
        <p:sp>
          <p:nvSpPr>
            <p:cNvPr id="248" name="Isosceles Triangle 247"/>
            <p:cNvSpPr/>
            <p:nvPr/>
          </p:nvSpPr>
          <p:spPr bwMode="auto">
            <a:xfrm rot="16200000" flipH="1">
              <a:off x="7162172" y="3933195"/>
              <a:ext cx="93532" cy="103356"/>
            </a:xfrm>
            <a:prstGeom prst="triangle">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sp>
          <p:nvSpPr>
            <p:cNvPr id="249" name="Isosceles Triangle 248"/>
            <p:cNvSpPr/>
            <p:nvPr/>
          </p:nvSpPr>
          <p:spPr bwMode="auto">
            <a:xfrm rot="16200000" flipH="1">
              <a:off x="7207532" y="3931543"/>
              <a:ext cx="93532" cy="103356"/>
            </a:xfrm>
            <a:prstGeom prst="triangle">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grpSp>
      <p:sp>
        <p:nvSpPr>
          <p:cNvPr id="186" name="Oval 185"/>
          <p:cNvSpPr/>
          <p:nvPr/>
        </p:nvSpPr>
        <p:spPr bwMode="auto">
          <a:xfrm>
            <a:off x="10816767" y="2128681"/>
            <a:ext cx="740124" cy="740124"/>
          </a:xfrm>
          <a:prstGeom prst="ellipse">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cxnSp>
        <p:nvCxnSpPr>
          <p:cNvPr id="111" name="Straight Connector 110"/>
          <p:cNvCxnSpPr/>
          <p:nvPr/>
        </p:nvCxnSpPr>
        <p:spPr>
          <a:xfrm flipV="1">
            <a:off x="3244697" y="4029912"/>
            <a:ext cx="0" cy="822843"/>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bwMode="auto">
          <a:xfrm>
            <a:off x="2529608" y="5021046"/>
            <a:ext cx="1499199" cy="310018"/>
          </a:xfrm>
          <a:prstGeom prst="rect">
            <a:avLst/>
          </a:prstGeom>
          <a:solidFill>
            <a:srgbClr val="FF8C0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0" rIns="91427" bIns="0" numCol="1" rtlCol="0" anchor="ctr" anchorCtr="0" compatLnSpc="1">
            <a:prstTxWarp prst="textNoShape">
              <a:avLst/>
            </a:prstTxWarp>
          </a:bodyPr>
          <a:lstStyle/>
          <a:p>
            <a:pPr algn="ctr" defTabSz="932293" fontAlgn="base">
              <a:spcBef>
                <a:spcPct val="0"/>
              </a:spcBef>
              <a:spcAft>
                <a:spcPct val="0"/>
              </a:spcAft>
            </a:pPr>
            <a:r>
              <a:rPr lang="en-US" sz="1199" kern="0" dirty="0">
                <a:gradFill>
                  <a:gsLst>
                    <a:gs pos="0">
                      <a:srgbClr val="FFFFFF"/>
                    </a:gs>
                    <a:gs pos="100000">
                      <a:srgbClr val="FFFFFF"/>
                    </a:gs>
                  </a:gsLst>
                  <a:lin ang="5400000" scaled="0"/>
                </a:gradFill>
              </a:rPr>
              <a:t>Azure Blob</a:t>
            </a:r>
          </a:p>
        </p:txBody>
      </p:sp>
      <p:cxnSp>
        <p:nvCxnSpPr>
          <p:cNvPr id="126" name="Straight Connector 125"/>
          <p:cNvCxnSpPr/>
          <p:nvPr/>
        </p:nvCxnSpPr>
        <p:spPr>
          <a:xfrm rot="5400000" flipH="1" flipV="1">
            <a:off x="10446020" y="4062344"/>
            <a:ext cx="3111083" cy="0"/>
          </a:xfrm>
          <a:prstGeom prst="line">
            <a:avLst/>
          </a:prstGeom>
          <a:ln w="19050">
            <a:solidFill>
              <a:schemeClr val="bg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11722713" y="2506802"/>
            <a:ext cx="274281" cy="0"/>
          </a:xfrm>
          <a:prstGeom prst="line">
            <a:avLst/>
          </a:prstGeom>
          <a:ln w="19050">
            <a:solidFill>
              <a:schemeClr val="bg2">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5" name="Title 1"/>
          <p:cNvSpPr txBox="1">
            <a:spLocks/>
          </p:cNvSpPr>
          <p:nvPr/>
        </p:nvSpPr>
        <p:spPr>
          <a:xfrm>
            <a:off x="310327" y="297353"/>
            <a:ext cx="11885832" cy="914236"/>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32597"/>
            <a:r>
              <a:rPr lang="en-US" sz="5507" dirty="0"/>
              <a:t>Demo Environment</a:t>
            </a:r>
          </a:p>
        </p:txBody>
      </p:sp>
    </p:spTree>
    <p:extLst>
      <p:ext uri="{BB962C8B-B14F-4D97-AF65-F5344CB8AC3E}">
        <p14:creationId xmlns:p14="http://schemas.microsoft.com/office/powerpoint/2010/main" val="109130769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Azure Stream Analytics</a:t>
            </a:r>
          </a:p>
        </p:txBody>
      </p:sp>
      <p:sp>
        <p:nvSpPr>
          <p:cNvPr id="6" name="Text Placeholder 5"/>
          <p:cNvSpPr>
            <a:spLocks noGrp="1"/>
          </p:cNvSpPr>
          <p:nvPr>
            <p:ph type="body" sz="quarter" idx="10"/>
          </p:nvPr>
        </p:nvSpPr>
        <p:spPr>
          <a:xfrm>
            <a:off x="274638" y="1212850"/>
            <a:ext cx="6705599" cy="5232202"/>
          </a:xfrm>
        </p:spPr>
        <p:txBody>
          <a:bodyPr/>
          <a:lstStyle/>
          <a:p>
            <a:r>
              <a:rPr lang="en-US" dirty="0"/>
              <a:t>Consume millions of events per second</a:t>
            </a:r>
          </a:p>
          <a:p>
            <a:pPr lvl="1"/>
            <a:r>
              <a:rPr lang="en-US" dirty="0"/>
              <a:t>Data from sensors, infrastructure, application</a:t>
            </a:r>
          </a:p>
          <a:p>
            <a:pPr lvl="1"/>
            <a:r>
              <a:rPr lang="en-US" dirty="0"/>
              <a:t>Use Event Hubs or </a:t>
            </a:r>
            <a:r>
              <a:rPr lang="en-US" dirty="0" err="1"/>
              <a:t>IoT</a:t>
            </a:r>
            <a:r>
              <a:rPr lang="en-US" dirty="0"/>
              <a:t> Hub for ingress</a:t>
            </a:r>
          </a:p>
          <a:p>
            <a:r>
              <a:rPr lang="en-US" dirty="0"/>
              <a:t>Time-sensitive analysis using SQL-like queries</a:t>
            </a:r>
          </a:p>
          <a:p>
            <a:pPr lvl="1"/>
            <a:r>
              <a:rPr lang="en-US" dirty="0"/>
              <a:t>Multiple real-time streams</a:t>
            </a:r>
          </a:p>
          <a:p>
            <a:pPr lvl="1"/>
            <a:r>
              <a:rPr lang="en-US" dirty="0"/>
              <a:t>Reference data</a:t>
            </a:r>
          </a:p>
          <a:p>
            <a:r>
              <a:rPr lang="en-US" dirty="0"/>
              <a:t>Configurable outputs</a:t>
            </a:r>
          </a:p>
          <a:p>
            <a:pPr lvl="1"/>
            <a:r>
              <a:rPr lang="en-US" dirty="0"/>
              <a:t>Output to databases, blob stores, dashboards</a:t>
            </a:r>
          </a:p>
          <a:p>
            <a:pPr lvl="1"/>
            <a:r>
              <a:rPr lang="en-US" dirty="0"/>
              <a:t>Output back to devices</a:t>
            </a:r>
          </a:p>
        </p:txBody>
      </p:sp>
      <p:pic>
        <p:nvPicPr>
          <p:cNvPr id="2" name="Picture 1"/>
          <p:cNvPicPr>
            <a:picLocks noChangeAspect="1"/>
          </p:cNvPicPr>
          <p:nvPr/>
        </p:nvPicPr>
        <p:blipFill>
          <a:blip r:embed="rId3"/>
          <a:stretch>
            <a:fillRect/>
          </a:stretch>
        </p:blipFill>
        <p:spPr>
          <a:xfrm>
            <a:off x="6599237" y="1424189"/>
            <a:ext cx="7257143" cy="4809524"/>
          </a:xfrm>
          <a:prstGeom prst="rect">
            <a:avLst/>
          </a:prstGeom>
        </p:spPr>
      </p:pic>
    </p:spTree>
    <p:extLst>
      <p:ext uri="{BB962C8B-B14F-4D97-AF65-F5344CB8AC3E}">
        <p14:creationId xmlns:p14="http://schemas.microsoft.com/office/powerpoint/2010/main" val="204336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Azure Data Factory</a:t>
            </a:r>
          </a:p>
        </p:txBody>
      </p:sp>
      <p:sp>
        <p:nvSpPr>
          <p:cNvPr id="6" name="Text Placeholder 5"/>
          <p:cNvSpPr>
            <a:spLocks noGrp="1"/>
          </p:cNvSpPr>
          <p:nvPr>
            <p:ph type="body" sz="quarter" idx="10"/>
          </p:nvPr>
        </p:nvSpPr>
        <p:spPr>
          <a:xfrm>
            <a:off x="274638" y="1212850"/>
            <a:ext cx="6705599" cy="5509200"/>
          </a:xfrm>
        </p:spPr>
        <p:txBody>
          <a:bodyPr/>
          <a:lstStyle/>
          <a:p>
            <a:r>
              <a:rPr lang="en-US" dirty="0"/>
              <a:t>Data composition and orchestration at Scale</a:t>
            </a:r>
          </a:p>
          <a:p>
            <a:pPr lvl="1"/>
            <a:r>
              <a:rPr lang="en-US" dirty="0"/>
              <a:t>Fully managed service to support orchestration of data movement and processing</a:t>
            </a:r>
          </a:p>
          <a:p>
            <a:r>
              <a:rPr lang="en-US" dirty="0"/>
              <a:t>Support for heterogenous data sources</a:t>
            </a:r>
          </a:p>
          <a:p>
            <a:pPr lvl="1"/>
            <a:r>
              <a:rPr lang="en-US" dirty="0"/>
              <a:t>On-premises and cloud</a:t>
            </a:r>
          </a:p>
          <a:p>
            <a:pPr lvl="1"/>
            <a:r>
              <a:rPr lang="en-US" dirty="0"/>
              <a:t>Structured and unstructured </a:t>
            </a:r>
          </a:p>
          <a:p>
            <a:r>
              <a:rPr lang="en-US" dirty="0"/>
              <a:t>Monitoring and management</a:t>
            </a:r>
          </a:p>
          <a:p>
            <a:pPr lvl="1"/>
            <a:r>
              <a:rPr lang="en-US" dirty="0"/>
              <a:t>Track data lineage and relationships</a:t>
            </a:r>
          </a:p>
          <a:p>
            <a:pPr lvl="1"/>
            <a:r>
              <a:rPr lang="en-US" dirty="0"/>
              <a:t>View pipeline health and history</a:t>
            </a:r>
          </a:p>
          <a:p>
            <a:pPr lvl="1"/>
            <a:endParaRPr lang="en-US" dirty="0"/>
          </a:p>
        </p:txBody>
      </p:sp>
      <p:pic>
        <p:nvPicPr>
          <p:cNvPr id="2" name="Picture 1"/>
          <p:cNvPicPr>
            <a:picLocks noChangeAspect="1"/>
          </p:cNvPicPr>
          <p:nvPr/>
        </p:nvPicPr>
        <p:blipFill>
          <a:blip r:embed="rId3"/>
          <a:stretch>
            <a:fillRect/>
          </a:stretch>
        </p:blipFill>
        <p:spPr>
          <a:xfrm>
            <a:off x="7285037" y="906462"/>
            <a:ext cx="8438095" cy="5647619"/>
          </a:xfrm>
          <a:prstGeom prst="rect">
            <a:avLst/>
          </a:prstGeom>
        </p:spPr>
      </p:pic>
    </p:spTree>
    <p:extLst>
      <p:ext uri="{BB962C8B-B14F-4D97-AF65-F5344CB8AC3E}">
        <p14:creationId xmlns:p14="http://schemas.microsoft.com/office/powerpoint/2010/main" val="141313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Azure Data Catalog</a:t>
            </a:r>
          </a:p>
        </p:txBody>
      </p:sp>
      <p:sp>
        <p:nvSpPr>
          <p:cNvPr id="6" name="Text Placeholder 5"/>
          <p:cNvSpPr>
            <a:spLocks noGrp="1"/>
          </p:cNvSpPr>
          <p:nvPr>
            <p:ph type="body" sz="quarter" idx="10"/>
          </p:nvPr>
        </p:nvSpPr>
        <p:spPr>
          <a:xfrm>
            <a:off x="274638" y="1212850"/>
            <a:ext cx="7010399" cy="4678204"/>
          </a:xfrm>
        </p:spPr>
        <p:txBody>
          <a:bodyPr/>
          <a:lstStyle/>
          <a:p>
            <a:r>
              <a:rPr lang="en-US" dirty="0"/>
              <a:t>Data source discovery</a:t>
            </a:r>
          </a:p>
          <a:p>
            <a:pPr lvl="1"/>
            <a:r>
              <a:rPr lang="en-US" dirty="0"/>
              <a:t>An enterprise-wide catalog in Azure that enables self-service discovery of data from any source</a:t>
            </a:r>
          </a:p>
          <a:p>
            <a:pPr lvl="1"/>
            <a:endParaRPr lang="en-US" dirty="0"/>
          </a:p>
          <a:p>
            <a:r>
              <a:rPr lang="en-US" dirty="0"/>
              <a:t>Crowdsourced metadata</a:t>
            </a:r>
          </a:p>
          <a:p>
            <a:pPr lvl="1"/>
            <a:r>
              <a:rPr lang="en-US" dirty="0"/>
              <a:t>A metadata repository that allow users to register, annotate, discover, understand, and consume data sources</a:t>
            </a:r>
          </a:p>
          <a:p>
            <a:pPr lvl="1"/>
            <a:endParaRPr lang="en-US" dirty="0"/>
          </a:p>
          <a:p>
            <a:r>
              <a:rPr lang="en-US" dirty="0"/>
              <a:t>Open and extensible</a:t>
            </a:r>
          </a:p>
          <a:p>
            <a:pPr lvl="1"/>
            <a:r>
              <a:rPr lang="en-US" dirty="0"/>
              <a:t>A platform with open REST APIs that allow developers to integrate data discovery capabilities into their applications and processes</a:t>
            </a:r>
          </a:p>
          <a:p>
            <a:pPr lvl="1"/>
            <a:endParaRPr lang="en-US" dirty="0"/>
          </a:p>
        </p:txBody>
      </p:sp>
      <p:pic>
        <p:nvPicPr>
          <p:cNvPr id="2" name="Picture 1"/>
          <p:cNvPicPr>
            <a:picLocks noChangeAspect="1"/>
          </p:cNvPicPr>
          <p:nvPr/>
        </p:nvPicPr>
        <p:blipFill rotWithShape="1">
          <a:blip r:embed="rId3"/>
          <a:srcRect l="30966" t="1375"/>
          <a:stretch/>
        </p:blipFill>
        <p:spPr>
          <a:xfrm>
            <a:off x="7437437" y="1135062"/>
            <a:ext cx="6285362" cy="5466657"/>
          </a:xfrm>
          <a:prstGeom prst="rect">
            <a:avLst/>
          </a:prstGeom>
        </p:spPr>
      </p:pic>
    </p:spTree>
    <p:extLst>
      <p:ext uri="{BB962C8B-B14F-4D97-AF65-F5344CB8AC3E}">
        <p14:creationId xmlns:p14="http://schemas.microsoft.com/office/powerpoint/2010/main" val="104656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Resources</a:t>
            </a:r>
          </a:p>
        </p:txBody>
      </p:sp>
      <p:sp>
        <p:nvSpPr>
          <p:cNvPr id="3" name="Text Placeholder 2"/>
          <p:cNvSpPr>
            <a:spLocks noGrp="1"/>
          </p:cNvSpPr>
          <p:nvPr>
            <p:ph type="body" sz="quarter" idx="10"/>
          </p:nvPr>
        </p:nvSpPr>
        <p:spPr>
          <a:xfrm>
            <a:off x="274638" y="1212850"/>
            <a:ext cx="11887200" cy="6247864"/>
          </a:xfrm>
        </p:spPr>
        <p:txBody>
          <a:bodyPr/>
          <a:lstStyle/>
          <a:p>
            <a:r>
              <a:rPr lang="en-US" sz="3600" dirty="0"/>
              <a:t>Predictive Maintenance @ Cortana Intelligence gallery</a:t>
            </a:r>
          </a:p>
          <a:p>
            <a:pPr lvl="1"/>
            <a:r>
              <a:rPr lang="en-US" sz="2000" dirty="0">
                <a:hlinkClick r:id="rId3"/>
              </a:rPr>
              <a:t>https://gallery.cortanaintelligence.com/Solution/Predictive-Maintenance-for-Aerospace-4</a:t>
            </a:r>
            <a:endParaRPr lang="en-US" sz="2000" dirty="0"/>
          </a:p>
          <a:p>
            <a:r>
              <a:rPr lang="en-US" sz="3600" dirty="0"/>
              <a:t>Key Information Management Services</a:t>
            </a:r>
          </a:p>
          <a:p>
            <a:pPr lvl="1"/>
            <a:r>
              <a:rPr lang="en-US" sz="2000" dirty="0"/>
              <a:t>Event Hubs: </a:t>
            </a:r>
            <a:r>
              <a:rPr lang="en-US" sz="2000" dirty="0">
                <a:hlinkClick r:id="rId4"/>
              </a:rPr>
              <a:t>https://azure.microsoft.com/en-us/services/event-hubs/</a:t>
            </a:r>
            <a:r>
              <a:rPr lang="en-US" sz="2000" dirty="0"/>
              <a:t> </a:t>
            </a:r>
          </a:p>
          <a:p>
            <a:pPr lvl="1"/>
            <a:r>
              <a:rPr lang="en-US" sz="2000" dirty="0" err="1"/>
              <a:t>IoT</a:t>
            </a:r>
            <a:r>
              <a:rPr lang="en-US" sz="2000" dirty="0"/>
              <a:t> Hub: </a:t>
            </a:r>
            <a:r>
              <a:rPr lang="en-US" sz="2000" dirty="0">
                <a:hlinkClick r:id="rId5"/>
              </a:rPr>
              <a:t>https://azure.microsoft.com/en-us/services/iot-hub/</a:t>
            </a:r>
            <a:r>
              <a:rPr lang="en-US" sz="2000" dirty="0"/>
              <a:t> </a:t>
            </a:r>
          </a:p>
          <a:p>
            <a:pPr lvl="1"/>
            <a:r>
              <a:rPr lang="en-US" sz="2000" dirty="0"/>
              <a:t>Stream Analytics: </a:t>
            </a:r>
            <a:r>
              <a:rPr lang="en-US" sz="2000" dirty="0">
                <a:hlinkClick r:id="rId6"/>
              </a:rPr>
              <a:t>https://azure.microsoft.com/en-us/services/stream-analytics/</a:t>
            </a:r>
            <a:r>
              <a:rPr lang="en-US" sz="2000" dirty="0"/>
              <a:t> </a:t>
            </a:r>
          </a:p>
          <a:p>
            <a:pPr lvl="1"/>
            <a:r>
              <a:rPr lang="en-US" sz="2000" dirty="0"/>
              <a:t>Data Factory: </a:t>
            </a:r>
            <a:r>
              <a:rPr lang="en-US" sz="2000" dirty="0">
                <a:hlinkClick r:id="rId7"/>
              </a:rPr>
              <a:t>https://azure.microsoft.com/en-us/services/data-factory/</a:t>
            </a:r>
            <a:r>
              <a:rPr lang="en-US" sz="2000" dirty="0"/>
              <a:t> </a:t>
            </a:r>
          </a:p>
          <a:p>
            <a:pPr lvl="1"/>
            <a:r>
              <a:rPr lang="en-US" sz="2000" dirty="0"/>
              <a:t>Data Catalog: </a:t>
            </a:r>
            <a:r>
              <a:rPr lang="en-US" sz="2000" dirty="0">
                <a:hlinkClick r:id="rId8"/>
              </a:rPr>
              <a:t>https://azure.microsoft.com/en-us/services/data-catalog/</a:t>
            </a:r>
            <a:r>
              <a:rPr lang="en-US" sz="2000" dirty="0"/>
              <a:t> </a:t>
            </a:r>
          </a:p>
          <a:p>
            <a:r>
              <a:rPr lang="en-US" sz="3600" dirty="0"/>
              <a:t>Breakout Sessions</a:t>
            </a:r>
          </a:p>
          <a:p>
            <a:pPr lvl="1"/>
            <a:r>
              <a:rPr lang="en-US" sz="2000" dirty="0"/>
              <a:t>Thursday 2:15 PM: BRK2254: Leverage Cortana Intelligence Suite to build your modern data warehouse</a:t>
            </a:r>
          </a:p>
          <a:p>
            <a:pPr lvl="1"/>
            <a:r>
              <a:rPr lang="en-US" sz="2000" dirty="0"/>
              <a:t>Friday 12:30 PM BRK3106: Dive into Predictive Maintenance using Cortana Intelligence Suite </a:t>
            </a:r>
          </a:p>
          <a:p>
            <a:pPr lvl="1"/>
            <a:r>
              <a:rPr lang="en-US" sz="2000" dirty="0"/>
              <a:t>Friday 12:30 PM BRK3208: Explore case studies of real-world messaging with Service Bus and Event Hubs</a:t>
            </a:r>
          </a:p>
          <a:p>
            <a:pPr lvl="1"/>
            <a:r>
              <a:rPr lang="en-US" sz="2000" dirty="0"/>
              <a:t>On-Demand IDL3020: Deploy a predictive model with Microsoft Azure Machine Learning</a:t>
            </a:r>
          </a:p>
          <a:p>
            <a:pPr lvl="1"/>
            <a:endParaRPr lang="en-US" sz="2000" dirty="0"/>
          </a:p>
        </p:txBody>
      </p:sp>
    </p:spTree>
    <p:extLst>
      <p:ext uri="{BB962C8B-B14F-4D97-AF65-F5344CB8AC3E}">
        <p14:creationId xmlns:p14="http://schemas.microsoft.com/office/powerpoint/2010/main" val="288017571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IT Pro resources</a:t>
            </a:r>
            <a:br>
              <a:rPr lang="en-US" dirty="0"/>
            </a:br>
            <a:r>
              <a:rPr lang="en-US" sz="3200" spc="0" dirty="0">
                <a:gradFill>
                  <a:gsLst>
                    <a:gs pos="1250">
                      <a:schemeClr val="tx2"/>
                    </a:gs>
                    <a:gs pos="100000">
                      <a:schemeClr val="tx2"/>
                    </a:gs>
                  </a:gsLst>
                  <a:lin ang="5400000" scaled="0"/>
                </a:gradFill>
              </a:rPr>
              <a:t>To advance your career in cloud technology</a:t>
            </a:r>
          </a:p>
        </p:txBody>
      </p:sp>
      <p:sp>
        <p:nvSpPr>
          <p:cNvPr id="5" name="checks"/>
          <p:cNvSpPr/>
          <p:nvPr/>
        </p:nvSpPr>
        <p:spPr bwMode="auto">
          <a:xfrm>
            <a:off x="3147376" y="1940604"/>
            <a:ext cx="9166861" cy="3973353"/>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Cloud role mapping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Expert advice on skills needed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Self-paced curriculum by cloud role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$300 Azure credits and extended trials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err="1">
                <a:ln>
                  <a:noFill/>
                </a:ln>
                <a:gradFill>
                  <a:gsLst>
                    <a:gs pos="0">
                      <a:schemeClr val="tx1"/>
                    </a:gs>
                    <a:gs pos="100000">
                      <a:schemeClr val="tx1"/>
                    </a:gs>
                  </a:gsLst>
                  <a:lin ang="5400000" scaled="0"/>
                </a:gradFill>
                <a:effectLst/>
                <a:uLnTx/>
                <a:uFillTx/>
              </a:rPr>
              <a:t>Pluralsight</a:t>
            </a: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 3 month subscription (10 courses)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Phone support incident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Weekly short videos and insights from Microsoft’s leaders and engineers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Connect with community of peers and Microsoft experts</a:t>
            </a:r>
          </a:p>
        </p:txBody>
      </p:sp>
      <p:sp>
        <p:nvSpPr>
          <p:cNvPr id="6" name="White Fade"/>
          <p:cNvSpPr/>
          <p:nvPr/>
        </p:nvSpPr>
        <p:spPr bwMode="auto">
          <a:xfrm>
            <a:off x="3017838" y="1592261"/>
            <a:ext cx="9418637" cy="54022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 name="web1"/>
          <p:cNvSpPr/>
          <p:nvPr/>
        </p:nvSpPr>
        <p:spPr bwMode="auto">
          <a:xfrm>
            <a:off x="3147376" y="1940604"/>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Career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3"/>
              </a:rPr>
              <a:t>www.microsoft.com/itprocareercenter</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7" name="web2"/>
          <p:cNvSpPr/>
          <p:nvPr/>
        </p:nvSpPr>
        <p:spPr bwMode="auto">
          <a:xfrm>
            <a:off x="3147376" y="2944539"/>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Cloud Essentials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4"/>
              </a:rPr>
              <a:t>www.microsoft.com/itprocloudessentials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0" name="web3"/>
          <p:cNvSpPr/>
          <p:nvPr/>
        </p:nvSpPr>
        <p:spPr bwMode="auto">
          <a:xfrm>
            <a:off x="3147376" y="394656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Mechanics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chemeClr val="tx1"/>
                </a:solidFill>
                <a:effectLst/>
                <a:uLnTx/>
                <a:uFillTx/>
                <a:hlinkClick r:id="rId5"/>
              </a:rPr>
              <a:t>www.microsoft.com/mechanics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9" name="web4"/>
          <p:cNvSpPr/>
          <p:nvPr/>
        </p:nvSpPr>
        <p:spPr bwMode="auto">
          <a:xfrm>
            <a:off x="3147376" y="495383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Tech Community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6"/>
              </a:rPr>
              <a:t>https://techcommunity.microsoft.com</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5" name="Mask"/>
          <p:cNvSpPr/>
          <p:nvPr/>
        </p:nvSpPr>
        <p:spPr bwMode="auto">
          <a:xfrm>
            <a:off x="-487361" y="1516062"/>
            <a:ext cx="3634737" cy="54864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 name="1"/>
          <p:cNvSpPr/>
          <p:nvPr/>
        </p:nvSpPr>
        <p:spPr bwMode="auto">
          <a:xfrm>
            <a:off x="274639" y="1940604"/>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Plan your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career path</a:t>
            </a:r>
          </a:p>
        </p:txBody>
      </p:sp>
      <p:sp>
        <p:nvSpPr>
          <p:cNvPr id="10" name="2"/>
          <p:cNvSpPr/>
          <p:nvPr/>
        </p:nvSpPr>
        <p:spPr bwMode="auto">
          <a:xfrm>
            <a:off x="274639" y="2944539"/>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Get started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with Azure</a:t>
            </a:r>
          </a:p>
        </p:txBody>
      </p:sp>
      <p:sp>
        <p:nvSpPr>
          <p:cNvPr id="12" name="4"/>
          <p:cNvSpPr/>
          <p:nvPr/>
        </p:nvSpPr>
        <p:spPr bwMode="auto">
          <a:xfrm>
            <a:off x="274639" y="495383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Connect with peers and experts </a:t>
            </a:r>
          </a:p>
        </p:txBody>
      </p:sp>
      <p:sp>
        <p:nvSpPr>
          <p:cNvPr id="15" name="4"/>
          <p:cNvSpPr/>
          <p:nvPr/>
        </p:nvSpPr>
        <p:spPr bwMode="auto">
          <a:xfrm>
            <a:off x="274639" y="394656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Demos and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how-to videos</a:t>
            </a:r>
          </a:p>
        </p:txBody>
      </p:sp>
    </p:spTree>
    <p:extLst>
      <p:ext uri="{BB962C8B-B14F-4D97-AF65-F5344CB8AC3E}">
        <p14:creationId xmlns:p14="http://schemas.microsoft.com/office/powerpoint/2010/main" val="712863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0.02144 1.20744E-6 L 3.66862E-6 1.20744E-6 " pathEditMode="relative" rAng="0" ptsTypes="AA">
                                      <p:cBhvr>
                                        <p:cTn id="9" dur="1000" fill="hold"/>
                                        <p:tgtEl>
                                          <p:spTgt spid="5"/>
                                        </p:tgtEl>
                                        <p:attrNameLst>
                                          <p:attrName>ppt_x</p:attrName>
                                          <p:attrName>ppt_y</p:attrName>
                                        </p:attrNameLst>
                                      </p:cBhvr>
                                      <p:rCtr x="-107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2" presetClass="entr" presetSubtype="8" decel="75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7500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decel="75000"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2" presetClass="entr" presetSubtype="8" decel="75000" fill="hold" grpId="0" nodeType="withEffect">
                                  <p:stCondLst>
                                    <p:cond delay="75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0-#ppt_w/2"/>
                                          </p:val>
                                        </p:tav>
                                        <p:tav tm="100000">
                                          <p:val>
                                            <p:strVal val="#ppt_x"/>
                                          </p:val>
                                        </p:tav>
                                      </p:tavLst>
                                    </p:anim>
                                    <p:anim calcmode="lin" valueType="num">
                                      <p:cBhvr additive="base">
                                        <p:cTn id="3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17" grpId="0" animBg="1"/>
      <p:bldP spid="20"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solidFill>
                  <a:schemeClr val="bg1"/>
                </a:solidFill>
              </a:rPr>
              <a:t>I Have a Recurring Nightmare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972103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pPr>
            <a:r>
              <a:rPr lang="en-US" sz="2400" dirty="0">
                <a:gradFill>
                  <a:gsLst>
                    <a:gs pos="24779">
                      <a:srgbClr val="292929"/>
                    </a:gs>
                    <a:gs pos="52000">
                      <a:srgbClr val="292929"/>
                    </a:gs>
                  </a:gsLst>
                  <a:lin ang="5400000" scaled="1"/>
                </a:gradFill>
                <a:latin typeface="+mn-lt"/>
              </a:rPr>
              <a:t>From your PC or Tablet visit MyIgnite at </a:t>
            </a:r>
            <a:r>
              <a:rPr lang="en-US" sz="2400" dirty="0">
                <a:gradFill>
                  <a:gsLst>
                    <a:gs pos="24779">
                      <a:srgbClr val="292929"/>
                    </a:gs>
                    <a:gs pos="52000">
                      <a:srgbClr val="292929"/>
                    </a:gs>
                  </a:gsLst>
                  <a:lin ang="5400000" scaled="1"/>
                </a:gradFill>
                <a:latin typeface="+mn-lt"/>
                <a:hlinkClick r:id="rId3"/>
              </a:rPr>
              <a:t>http://myignite.microsoft.com</a:t>
            </a:r>
            <a:endParaRPr lang="en-US" sz="2400" dirty="0">
              <a:gradFill>
                <a:gsLst>
                  <a:gs pos="24779">
                    <a:srgbClr val="292929"/>
                  </a:gs>
                  <a:gs pos="52000">
                    <a:srgbClr val="292929"/>
                  </a:gs>
                </a:gsLst>
                <a:lin ang="5400000" scaled="1"/>
              </a:gradFill>
              <a:latin typeface="+mn-lt"/>
            </a:endParaRPr>
          </a:p>
          <a:p>
            <a:pPr defTabSz="932742">
              <a:spcBef>
                <a:spcPct val="0"/>
              </a:spcBef>
            </a:pPr>
            <a:endParaRPr lang="en-US" sz="2400" dirty="0">
              <a:gradFill>
                <a:gsLst>
                  <a:gs pos="24779">
                    <a:srgbClr val="292929"/>
                  </a:gs>
                  <a:gs pos="52000">
                    <a:srgbClr val="292929"/>
                  </a:gs>
                </a:gsLst>
                <a:lin ang="5400000" scaled="1"/>
              </a:gradFill>
              <a:latin typeface="+mn-lt"/>
            </a:endParaRPr>
          </a:p>
          <a:p>
            <a:pPr defTabSz="932742">
              <a:spcBef>
                <a:spcPct val="0"/>
              </a:spcBef>
            </a:pPr>
            <a:r>
              <a:rPr lang="en-US" sz="2400" dirty="0">
                <a:gradFill>
                  <a:gsLst>
                    <a:gs pos="24779">
                      <a:srgbClr val="292929"/>
                    </a:gs>
                    <a:gs pos="52000">
                      <a:srgbClr val="292929"/>
                    </a:gs>
                  </a:gsLst>
                  <a:lin ang="5400000" scaled="1"/>
                </a:gradFill>
                <a:latin typeface="+mn-lt"/>
              </a:rPr>
              <a:t>From your phone download and use the Ignite Mobile App by scanning  the QR code above or visiting </a:t>
            </a:r>
            <a:r>
              <a:rPr lang="en-US" sz="2400" dirty="0">
                <a:gradFill>
                  <a:gsLst>
                    <a:gs pos="24779">
                      <a:srgbClr val="292929"/>
                    </a:gs>
                    <a:gs pos="52000">
                      <a:srgbClr val="292929"/>
                    </a:gs>
                  </a:gsLst>
                  <a:lin ang="5400000" scaled="1"/>
                </a:gradFill>
                <a:latin typeface="+mn-lt"/>
                <a:hlinkClick r:id="rId4"/>
              </a:rPr>
              <a:t>https://aka.ms/ignite.mobileapp</a:t>
            </a:r>
            <a:r>
              <a:rPr lang="en-US" sz="2400" dirty="0">
                <a:gradFill>
                  <a:gsLst>
                    <a:gs pos="24779">
                      <a:srgbClr val="292929"/>
                    </a:gs>
                    <a:gs pos="52000">
                      <a:srgbClr val="292929"/>
                    </a:gs>
                  </a:gsLst>
                  <a:lin ang="5400000" scaled="1"/>
                </a:gradFill>
                <a:latin typeface="+mn-lt"/>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dirty="0">
                <a:gradFill>
                  <a:gsLst>
                    <a:gs pos="24779">
                      <a:srgbClr val="292929"/>
                    </a:gs>
                    <a:gs pos="52000">
                      <a:srgbClr val="292929"/>
                    </a:gs>
                  </a:gsLst>
                  <a:lin ang="5400000" scaled="1"/>
                </a:gradFill>
              </a:rPr>
              <a:t>Please evaluate this session</a:t>
            </a:r>
          </a:p>
          <a:p>
            <a:pPr>
              <a:lnSpc>
                <a:spcPct val="80000"/>
              </a:lnSpc>
            </a:pPr>
            <a:r>
              <a:rPr lang="en-US" sz="3200" dirty="0">
                <a:gradFill>
                  <a:gsLst>
                    <a:gs pos="24779">
                      <a:srgbClr val="292929"/>
                    </a:gs>
                    <a:gs pos="52000">
                      <a:srgbClr val="292929"/>
                    </a:gs>
                  </a:gsLst>
                  <a:lin ang="5400000" scaled="1"/>
                </a:gradFill>
              </a:rPr>
              <a:t>Your feedback is important to us!</a:t>
            </a:r>
            <a:endParaRPr sz="3600" dirty="0">
              <a:gradFill>
                <a:gsLst>
                  <a:gs pos="24779">
                    <a:srgbClr val="292929"/>
                  </a:gs>
                  <a:gs pos="52000">
                    <a:srgbClr val="292929"/>
                  </a:gs>
                </a:gsLst>
                <a:lin ang="5400000" scaled="1"/>
              </a:gradFill>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14493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 y="-1700706"/>
            <a:ext cx="12434711" cy="9442609"/>
          </a:xfrm>
          <a:prstGeom prst="rect">
            <a:avLst/>
          </a:prstGeom>
        </p:spPr>
      </p:pic>
    </p:spTree>
    <p:extLst>
      <p:ext uri="{BB962C8B-B14F-4D97-AF65-F5344CB8AC3E}">
        <p14:creationId xmlns:p14="http://schemas.microsoft.com/office/powerpoint/2010/main" val="1900481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solidFill>
                  <a:schemeClr val="bg1"/>
                </a:solidFill>
              </a:rPr>
              <a:t>I Have a Recurring Nightmare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549751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 y="-3769272"/>
            <a:ext cx="12434711" cy="18652067"/>
          </a:xfrm>
          <a:prstGeom prst="rect">
            <a:avLst/>
          </a:prstGeom>
        </p:spPr>
      </p:pic>
    </p:spTree>
    <p:extLst>
      <p:ext uri="{BB962C8B-B14F-4D97-AF65-F5344CB8AC3E}">
        <p14:creationId xmlns:p14="http://schemas.microsoft.com/office/powerpoint/2010/main" val="2701831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solidFill>
                  <a:schemeClr val="bg1"/>
                </a:solidFill>
              </a:rPr>
              <a:t>I Have a Recurring Nightmare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727789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 y="-958509"/>
            <a:ext cx="12454140" cy="8302760"/>
          </a:xfrm>
          <a:prstGeom prst="rect">
            <a:avLst/>
          </a:prstGeom>
        </p:spPr>
      </p:pic>
    </p:spTree>
    <p:extLst>
      <p:ext uri="{BB962C8B-B14F-4D97-AF65-F5344CB8AC3E}">
        <p14:creationId xmlns:p14="http://schemas.microsoft.com/office/powerpoint/2010/main" val="3238682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solidFill>
                  <a:schemeClr val="bg1"/>
                </a:solidFill>
              </a:rPr>
              <a:t>That Nightmare is Our Reality</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0808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1679645"/>
            <a:ext cx="10134535" cy="1828786"/>
          </a:xfrm>
        </p:spPr>
        <p:txBody>
          <a:bodyPr/>
          <a:lstStyle/>
          <a:p>
            <a:r>
              <a:rPr lang="en-US" dirty="0"/>
              <a:t>Examine information management in Cortana Intelligence</a:t>
            </a:r>
          </a:p>
        </p:txBody>
      </p:sp>
      <p:sp>
        <p:nvSpPr>
          <p:cNvPr id="5" name="Text Placeholder 4"/>
          <p:cNvSpPr>
            <a:spLocks noGrp="1"/>
          </p:cNvSpPr>
          <p:nvPr>
            <p:ph type="body" sz="quarter" idx="12"/>
          </p:nvPr>
        </p:nvSpPr>
        <p:spPr/>
        <p:txBody>
          <a:bodyPr/>
          <a:lstStyle/>
          <a:p>
            <a:r>
              <a:rPr lang="en-US" dirty="0"/>
              <a:t>Matthew Roche</a:t>
            </a:r>
          </a:p>
          <a:p>
            <a:r>
              <a:rPr lang="en-US" dirty="0"/>
              <a:t>Senior Program Manager</a:t>
            </a:r>
          </a:p>
        </p:txBody>
      </p:sp>
    </p:spTree>
    <p:extLst>
      <p:ext uri="{BB962C8B-B14F-4D97-AF65-F5344CB8AC3E}">
        <p14:creationId xmlns:p14="http://schemas.microsoft.com/office/powerpoint/2010/main" val="205544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2C5385DD-25CC-4B4A-8E83-9D91F0EF820F}"/>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D0C2E7D0-5C17-430B-90AA-64EE87CAC54C}"/>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F00BE584-C693-46FD-AC24-CA0B4C73483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7645BF26-5E45-428D-8A8C-D391F4476141}"/>
    </a:ext>
  </a:extLst>
</a:theme>
</file>

<file path=ppt/theme/theme6.xml><?xml version="1.0" encoding="utf-8"?>
<a:theme xmlns:a="http://schemas.openxmlformats.org/drawingml/2006/main" name="3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CD0BEC05-913A-4A4A-B174-12DECD18D25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Matthew Roche</External_x0020_Speaker>
    <m6878b9dd7994da4ba144f95347d99c6 xmlns="01c77077-aee4-4b5f-bd4e-9cd40a6fff29">
      <Terms xmlns="http://schemas.microsoft.com/office/infopath/2007/PartnerControls"/>
    </m6878b9dd7994da4ba144f95347d99c6>
    <Presentation_x0020_Date xmlns="01c77077-aee4-4b5f-bd4e-9cd40a6fff29">2016-09-29T04:00:00+00:00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BRK3127</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infopath/2007/PartnerControls"/>
    <ds:schemaRef ds:uri="01c77077-aee4-4b5f-bd4e-9cd40a6fff29"/>
    <ds:schemaRef ds:uri="230e9df3-be65-4c73-a93b-d1236ebd677e"/>
    <ds:schemaRef ds:uri="http://schemas.microsoft.com/office/2006/documentManagement/types"/>
    <ds:schemaRef ds:uri="http://schemas.microsoft.com/office/2006/metadata/properties"/>
    <ds:schemaRef ds:uri="8ff673fc-3231-4e3a-893b-6d7f7cd32766"/>
    <ds:schemaRef ds:uri="http://www.w3.org/XML/1998/namespace"/>
    <ds:schemaRef ds:uri="http://schemas.microsoft.com/sharepoint/v3"/>
    <ds:schemaRef ds:uri="http://purl.org/dc/dcmitype/"/>
    <ds:schemaRef ds:uri="http://purl.org/dc/elements/1.1/"/>
  </ds:schemaRefs>
</ds:datastoreItem>
</file>

<file path=customXml/itemProps2.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Microsoft_Ignite_2016_16x9_Template</Template>
  <TotalTime>4670</TotalTime>
  <Words>1139</Words>
  <Application>Microsoft Office PowerPoint</Application>
  <PresentationFormat>Custom</PresentationFormat>
  <Paragraphs>204</Paragraphs>
  <Slides>21</Slides>
  <Notes>19</Notes>
  <HiddenSlides>0</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1</vt:i4>
      </vt:variant>
      <vt:variant>
        <vt:lpstr>Slide Titles</vt:lpstr>
      </vt:variant>
      <vt:variant>
        <vt:i4>21</vt:i4>
      </vt:variant>
    </vt:vector>
  </HeadingPairs>
  <TitlesOfParts>
    <vt:vector size="37" baseType="lpstr">
      <vt:lpstr>Arial</vt:lpstr>
      <vt:lpstr>Calibri</vt:lpstr>
      <vt:lpstr>Calibri Light</vt:lpstr>
      <vt:lpstr>Consolas</vt:lpstr>
      <vt:lpstr>Segoe Pro Semibold</vt:lpstr>
      <vt:lpstr>Segoe UI</vt:lpstr>
      <vt:lpstr>Segoe UI Light</vt:lpstr>
      <vt:lpstr>Segoe UI Semibold</vt:lpstr>
      <vt:lpstr>Wingdings</vt:lpstr>
      <vt:lpstr>5-50002_Ignite_Breakout_Template</vt:lpstr>
      <vt:lpstr>6-30537_Envision 2016 Concurrent Template_Dark</vt:lpstr>
      <vt:lpstr>1_5-50002_Ignite_Breakout_Template</vt:lpstr>
      <vt:lpstr>Office Theme</vt:lpstr>
      <vt:lpstr>2_5-50002_Ignite_Breakout_Template</vt:lpstr>
      <vt:lpstr>3_5-50002_Ignite_Breakout_Template</vt:lpstr>
      <vt:lpstr>think-cell Slide</vt:lpstr>
      <vt:lpstr>Examine information management in Cortana Intelligence</vt:lpstr>
      <vt:lpstr>I Have a Recurring Nightmare</vt:lpstr>
      <vt:lpstr>PowerPoint Presentation</vt:lpstr>
      <vt:lpstr>I Have a Recurring Nightmare</vt:lpstr>
      <vt:lpstr>PowerPoint Presentation</vt:lpstr>
      <vt:lpstr>I Have a Recurring Nightmare</vt:lpstr>
      <vt:lpstr>PowerPoint Presentation</vt:lpstr>
      <vt:lpstr>That Nightmare is Our Reality</vt:lpstr>
      <vt:lpstr>Examine information management in Cortana Intelligence</vt:lpstr>
      <vt:lpstr>PowerPoint Presentation</vt:lpstr>
      <vt:lpstr>Rolls-Royce</vt:lpstr>
      <vt:lpstr>Demo</vt:lpstr>
      <vt:lpstr>PowerPoint Presentation</vt:lpstr>
      <vt:lpstr>PowerPoint Presentation</vt:lpstr>
      <vt:lpstr>Azure Stream Analytics</vt:lpstr>
      <vt:lpstr>Azure Data Factory</vt:lpstr>
      <vt:lpstr>Azure Data Catalog</vt:lpstr>
      <vt:lpstr>Related Resources</vt:lpstr>
      <vt:lpstr>Free IT Pro resources To advance your career in cloud technology</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Examine information management in Cortana Intelligence</dc:title>
  <dc:subject>&lt;Speech title here&gt;</dc:subject>
  <dc:creator>Matthew Roche</dc:creator>
  <cp:keywords>Microsoft Ignite 2016</cp:keywords>
  <dc:description>Template: Mitchell Derrey, Silverfox Productions_x000d_
Formatting: _x000d_
Audience Type:</dc:description>
  <cp:lastModifiedBy>MS Events 0093</cp:lastModifiedBy>
  <cp:revision>14</cp:revision>
  <dcterms:created xsi:type="dcterms:W3CDTF">2016-08-30T20:11:38Z</dcterms:created>
  <dcterms:modified xsi:type="dcterms:W3CDTF">2016-09-29T13:58:35Z</dcterms:modified>
  <cp:category>Microsoft Ignite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