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99" r:id="rId7"/>
  </p:sldMasterIdLst>
  <p:notesMasterIdLst>
    <p:notesMasterId r:id="rId131"/>
  </p:notesMasterIdLst>
  <p:handoutMasterIdLst>
    <p:handoutMasterId r:id="rId132"/>
  </p:handoutMasterIdLst>
  <p:sldIdLst>
    <p:sldId id="1393" r:id="rId8"/>
    <p:sldId id="1569" r:id="rId9"/>
    <p:sldId id="1420" r:id="rId10"/>
    <p:sldId id="1591" r:id="rId11"/>
    <p:sldId id="1461" r:id="rId12"/>
    <p:sldId id="1592" r:id="rId13"/>
    <p:sldId id="1537" r:id="rId14"/>
    <p:sldId id="1566" r:id="rId15"/>
    <p:sldId id="1565" r:id="rId16"/>
    <p:sldId id="1418" r:id="rId17"/>
    <p:sldId id="1419" r:id="rId18"/>
    <p:sldId id="1434" r:id="rId19"/>
    <p:sldId id="1414" r:id="rId20"/>
    <p:sldId id="1602" r:id="rId21"/>
    <p:sldId id="1416" r:id="rId22"/>
    <p:sldId id="1486" r:id="rId23"/>
    <p:sldId id="1487" r:id="rId24"/>
    <p:sldId id="1488" r:id="rId25"/>
    <p:sldId id="1440" r:id="rId26"/>
    <p:sldId id="1573" r:id="rId27"/>
    <p:sldId id="1574" r:id="rId28"/>
    <p:sldId id="1575" r:id="rId29"/>
    <p:sldId id="1576" r:id="rId30"/>
    <p:sldId id="1577" r:id="rId31"/>
    <p:sldId id="1578" r:id="rId32"/>
    <p:sldId id="1579" r:id="rId33"/>
    <p:sldId id="1465" r:id="rId34"/>
    <p:sldId id="1500" r:id="rId35"/>
    <p:sldId id="1462" r:id="rId36"/>
    <p:sldId id="1463" r:id="rId37"/>
    <p:sldId id="1467" r:id="rId38"/>
    <p:sldId id="1468" r:id="rId39"/>
    <p:sldId id="1469" r:id="rId40"/>
    <p:sldId id="1470" r:id="rId41"/>
    <p:sldId id="1544" r:id="rId42"/>
    <p:sldId id="1583" r:id="rId43"/>
    <p:sldId id="1594" r:id="rId44"/>
    <p:sldId id="1466" r:id="rId45"/>
    <p:sldId id="1489" r:id="rId46"/>
    <p:sldId id="1471" r:id="rId47"/>
    <p:sldId id="1472" r:id="rId48"/>
    <p:sldId id="1473" r:id="rId49"/>
    <p:sldId id="1595" r:id="rId50"/>
    <p:sldId id="1474" r:id="rId51"/>
    <p:sldId id="1475" r:id="rId52"/>
    <p:sldId id="1493" r:id="rId53"/>
    <p:sldId id="1563" r:id="rId54"/>
    <p:sldId id="1584" r:id="rId55"/>
    <p:sldId id="1564" r:id="rId56"/>
    <p:sldId id="1492" r:id="rId57"/>
    <p:sldId id="1483" r:id="rId58"/>
    <p:sldId id="1501" r:id="rId59"/>
    <p:sldId id="1511" r:id="rId60"/>
    <p:sldId id="1495" r:id="rId61"/>
    <p:sldId id="1590" r:id="rId62"/>
    <p:sldId id="1496" r:id="rId63"/>
    <p:sldId id="1497" r:id="rId64"/>
    <p:sldId id="1585" r:id="rId65"/>
    <p:sldId id="1540" r:id="rId66"/>
    <p:sldId id="1598" r:id="rId67"/>
    <p:sldId id="1555" r:id="rId68"/>
    <p:sldId id="1498" r:id="rId69"/>
    <p:sldId id="1502" r:id="rId70"/>
    <p:sldId id="1541" r:id="rId71"/>
    <p:sldId id="1512" r:id="rId72"/>
    <p:sldId id="1505" r:id="rId73"/>
    <p:sldId id="1506" r:id="rId74"/>
    <p:sldId id="1507" r:id="rId75"/>
    <p:sldId id="1597" r:id="rId76"/>
    <p:sldId id="1508" r:id="rId77"/>
    <p:sldId id="1509" r:id="rId78"/>
    <p:sldId id="1510" r:id="rId79"/>
    <p:sldId id="1586" r:id="rId80"/>
    <p:sldId id="1514" r:id="rId81"/>
    <p:sldId id="1567" r:id="rId82"/>
    <p:sldId id="1515" r:id="rId83"/>
    <p:sldId id="1530" r:id="rId84"/>
    <p:sldId id="1517" r:id="rId85"/>
    <p:sldId id="1587" r:id="rId86"/>
    <p:sldId id="1542" r:id="rId87"/>
    <p:sldId id="1518" r:id="rId88"/>
    <p:sldId id="1532" r:id="rId89"/>
    <p:sldId id="1531" r:id="rId90"/>
    <p:sldId id="1543" r:id="rId91"/>
    <p:sldId id="1519" r:id="rId92"/>
    <p:sldId id="1538" r:id="rId93"/>
    <p:sldId id="1600" r:id="rId94"/>
    <p:sldId id="1522" r:id="rId95"/>
    <p:sldId id="1539" r:id="rId96"/>
    <p:sldId id="1521" r:id="rId97"/>
    <p:sldId id="1520" r:id="rId98"/>
    <p:sldId id="1572" r:id="rId99"/>
    <p:sldId id="1546" r:id="rId100"/>
    <p:sldId id="1551" r:id="rId101"/>
    <p:sldId id="1557" r:id="rId102"/>
    <p:sldId id="1548" r:id="rId103"/>
    <p:sldId id="1549" r:id="rId104"/>
    <p:sldId id="1550" r:id="rId105"/>
    <p:sldId id="1601" r:id="rId106"/>
    <p:sldId id="1523" r:id="rId107"/>
    <p:sldId id="1559" r:id="rId108"/>
    <p:sldId id="1560" r:id="rId109"/>
    <p:sldId id="1571" r:id="rId110"/>
    <p:sldId id="1524" r:id="rId111"/>
    <p:sldId id="1593" r:id="rId112"/>
    <p:sldId id="1525" r:id="rId113"/>
    <p:sldId id="1526" r:id="rId114"/>
    <p:sldId id="1603" r:id="rId115"/>
    <p:sldId id="1527" r:id="rId116"/>
    <p:sldId id="1570" r:id="rId117"/>
    <p:sldId id="1528" r:id="rId118"/>
    <p:sldId id="1529" r:id="rId119"/>
    <p:sldId id="1438" r:id="rId120"/>
    <p:sldId id="1446" r:id="rId121"/>
    <p:sldId id="1449" r:id="rId122"/>
    <p:sldId id="1450" r:id="rId123"/>
    <p:sldId id="1451" r:id="rId124"/>
    <p:sldId id="1452" r:id="rId125"/>
    <p:sldId id="1453" r:id="rId126"/>
    <p:sldId id="1552" r:id="rId127"/>
    <p:sldId id="1553" r:id="rId128"/>
    <p:sldId id="1554" r:id="rId129"/>
    <p:sldId id="1392" r:id="rId130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393"/>
            <p14:sldId id="1569"/>
            <p14:sldId id="1420"/>
            <p14:sldId id="1591"/>
            <p14:sldId id="1461"/>
            <p14:sldId id="1592"/>
            <p14:sldId id="1537"/>
            <p14:sldId id="1566"/>
            <p14:sldId id="1565"/>
            <p14:sldId id="1418"/>
            <p14:sldId id="1419"/>
            <p14:sldId id="1434"/>
            <p14:sldId id="1414"/>
            <p14:sldId id="1602"/>
            <p14:sldId id="1416"/>
            <p14:sldId id="1486"/>
            <p14:sldId id="1487"/>
            <p14:sldId id="1488"/>
            <p14:sldId id="1440"/>
            <p14:sldId id="1573"/>
            <p14:sldId id="1574"/>
            <p14:sldId id="1575"/>
            <p14:sldId id="1576"/>
            <p14:sldId id="1577"/>
            <p14:sldId id="1578"/>
            <p14:sldId id="1579"/>
            <p14:sldId id="1465"/>
            <p14:sldId id="1500"/>
            <p14:sldId id="1462"/>
            <p14:sldId id="1463"/>
            <p14:sldId id="1467"/>
            <p14:sldId id="1468"/>
            <p14:sldId id="1469"/>
            <p14:sldId id="1470"/>
            <p14:sldId id="1544"/>
            <p14:sldId id="1583"/>
            <p14:sldId id="1594"/>
            <p14:sldId id="1466"/>
            <p14:sldId id="1489"/>
            <p14:sldId id="1471"/>
            <p14:sldId id="1472"/>
            <p14:sldId id="1473"/>
            <p14:sldId id="1595"/>
            <p14:sldId id="1474"/>
            <p14:sldId id="1475"/>
            <p14:sldId id="1493"/>
            <p14:sldId id="1563"/>
            <p14:sldId id="1584"/>
            <p14:sldId id="1564"/>
            <p14:sldId id="1492"/>
            <p14:sldId id="1483"/>
            <p14:sldId id="1501"/>
            <p14:sldId id="1511"/>
            <p14:sldId id="1495"/>
            <p14:sldId id="1590"/>
            <p14:sldId id="1496"/>
            <p14:sldId id="1497"/>
            <p14:sldId id="1585"/>
            <p14:sldId id="1540"/>
            <p14:sldId id="1598"/>
            <p14:sldId id="1555"/>
            <p14:sldId id="1498"/>
            <p14:sldId id="1502"/>
            <p14:sldId id="1541"/>
            <p14:sldId id="1512"/>
            <p14:sldId id="1505"/>
            <p14:sldId id="1506"/>
            <p14:sldId id="1507"/>
            <p14:sldId id="1597"/>
            <p14:sldId id="1508"/>
            <p14:sldId id="1509"/>
            <p14:sldId id="1510"/>
            <p14:sldId id="1586"/>
            <p14:sldId id="1514"/>
            <p14:sldId id="1567"/>
            <p14:sldId id="1515"/>
            <p14:sldId id="1530"/>
            <p14:sldId id="1517"/>
            <p14:sldId id="1587"/>
            <p14:sldId id="1542"/>
            <p14:sldId id="1518"/>
            <p14:sldId id="1532"/>
            <p14:sldId id="1531"/>
            <p14:sldId id="1543"/>
            <p14:sldId id="1519"/>
            <p14:sldId id="1538"/>
            <p14:sldId id="1600"/>
            <p14:sldId id="1522"/>
            <p14:sldId id="1539"/>
            <p14:sldId id="1521"/>
            <p14:sldId id="1520"/>
            <p14:sldId id="1572"/>
            <p14:sldId id="1546"/>
            <p14:sldId id="1551"/>
            <p14:sldId id="1557"/>
            <p14:sldId id="1548"/>
            <p14:sldId id="1549"/>
            <p14:sldId id="1550"/>
            <p14:sldId id="1601"/>
            <p14:sldId id="1523"/>
            <p14:sldId id="1559"/>
            <p14:sldId id="1560"/>
            <p14:sldId id="1571"/>
            <p14:sldId id="1524"/>
            <p14:sldId id="1593"/>
            <p14:sldId id="1525"/>
            <p14:sldId id="1526"/>
            <p14:sldId id="1603"/>
            <p14:sldId id="1527"/>
            <p14:sldId id="1570"/>
            <p14:sldId id="1528"/>
            <p14:sldId id="1529"/>
            <p14:sldId id="1438"/>
            <p14:sldId id="1446"/>
            <p14:sldId id="1449"/>
            <p14:sldId id="1450"/>
            <p14:sldId id="1451"/>
            <p14:sldId id="1452"/>
            <p14:sldId id="1453"/>
            <p14:sldId id="1552"/>
            <p14:sldId id="1553"/>
            <p14:sldId id="1554"/>
          </p14:sldIdLst>
        </p14:section>
        <p14:section name="Ignite 2016 Template Dark" id="{361DECE0-D7F3-4586-A791-C8E5092BB79E}">
          <p14:sldIdLst>
            <p14:sldId id="13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C10"/>
    <a:srgbClr val="000000"/>
    <a:srgbClr val="5C2D91"/>
    <a:srgbClr val="0078D7"/>
    <a:srgbClr val="D83B01"/>
    <a:srgbClr val="292929"/>
    <a:srgbClr val="FFFFFF"/>
    <a:srgbClr val="BAD80A"/>
    <a:srgbClr val="A80000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83778" autoAdjust="0"/>
  </p:normalViewPr>
  <p:slideViewPr>
    <p:cSldViewPr>
      <p:cViewPr varScale="1">
        <p:scale>
          <a:sx n="105" d="100"/>
          <a:sy n="105" d="100"/>
        </p:scale>
        <p:origin x="216" y="150"/>
      </p:cViewPr>
      <p:guideLst/>
    </p:cSldViewPr>
  </p:slideViewPr>
  <p:outlineViewPr>
    <p:cViewPr>
      <p:scale>
        <a:sx n="33" d="100"/>
        <a:sy n="33" d="100"/>
      </p:scale>
      <p:origin x="0" y="-9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3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63" Type="http://schemas.openxmlformats.org/officeDocument/2006/relationships/slide" Target="slides/slide56.xml"/><Relationship Id="rId84" Type="http://schemas.openxmlformats.org/officeDocument/2006/relationships/slide" Target="slides/slide77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34" Type="http://schemas.openxmlformats.org/officeDocument/2006/relationships/presProps" Target="presProps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54" Type="http://schemas.openxmlformats.org/officeDocument/2006/relationships/slide" Target="slides/slide47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49" Type="http://schemas.openxmlformats.org/officeDocument/2006/relationships/slide" Target="slides/slide42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44" Type="http://schemas.openxmlformats.org/officeDocument/2006/relationships/slide" Target="slides/slide37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130" Type="http://schemas.openxmlformats.org/officeDocument/2006/relationships/slide" Target="slides/slide123.xml"/><Relationship Id="rId135" Type="http://schemas.openxmlformats.org/officeDocument/2006/relationships/viewProps" Target="viewProps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notesMaster" Target="notesMasters/notesMaster1.xml"/><Relationship Id="rId136" Type="http://schemas.openxmlformats.org/officeDocument/2006/relationships/theme" Target="theme/theme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3" Type="http://schemas.openxmlformats.org/officeDocument/2006/relationships/customXml" Target="../customXml/item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slide" Target="slides/slide109.xml"/><Relationship Id="rId13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slide" Target="slides/slide104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52" Type="http://schemas.openxmlformats.org/officeDocument/2006/relationships/slide" Target="slides/slide45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47" Type="http://schemas.openxmlformats.org/officeDocument/2006/relationships/slide" Target="slides/slide40.xml"/><Relationship Id="rId68" Type="http://schemas.openxmlformats.org/officeDocument/2006/relationships/slide" Target="slides/slide61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9/27/2016 1:54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1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75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89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75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6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85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65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9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80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13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1:54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8371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8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8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54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53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32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54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32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30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5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2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30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4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48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38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138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189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119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84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827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847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3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1:54 PM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7646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760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783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614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634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318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441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652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762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248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4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830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797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85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214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304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092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008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519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FF4F5-A526-4881-9A3E-3D36CD697BAC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914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FF4F5-A526-4881-9A3E-3D36CD697BAC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678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1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F4F5-A526-4881-9A3E-3D36CD697BA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82289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1:55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02916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235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1:54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61446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9/27/2016 1:54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3924902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573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550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81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8863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959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7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344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42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289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9/27/2016 1:54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37986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51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1:54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87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24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59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61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844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43300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01050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18500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988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46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92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420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46913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24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7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C - Logotype_2_Blank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364663" y="6623050"/>
            <a:ext cx="2797175" cy="37147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114B8AE-A387-4F22-9308-A7F9B9690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6460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7205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3518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5711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1605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6899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8591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728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922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0605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8995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2677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7112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3975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6295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2519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7701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4552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8125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7754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8734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3722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0154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0123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1761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0968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025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7"/>
          <p:cNvSpPr txBox="1"/>
          <p:nvPr userDrawn="1"/>
        </p:nvSpPr>
        <p:spPr bwMode="white">
          <a:xfrm>
            <a:off x="4419577" y="6696086"/>
            <a:ext cx="3597323" cy="16466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187" rtl="0" eaLnBrk="1" latinLnBrk="0" hangingPunct="1"/>
            <a:r>
              <a:rPr lang="en-US" sz="1049" b="0" kern="120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75808353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5009" y="6482890"/>
            <a:ext cx="2798207" cy="372394"/>
          </a:xfrm>
          <a:prstGeom prst="rect">
            <a:avLst/>
          </a:prstGeom>
        </p:spPr>
        <p:txBody>
          <a:bodyPr/>
          <a:lstStyle/>
          <a:p>
            <a:fld id="{35E6F030-B7FE-44EF-B271-FCB1E0C3C37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9583" y="6482890"/>
            <a:ext cx="4197310" cy="3723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3260" y="6482890"/>
            <a:ext cx="2798207" cy="372394"/>
          </a:xfrm>
          <a:prstGeom prst="rect">
            <a:avLst/>
          </a:prstGeom>
        </p:spPr>
        <p:txBody>
          <a:bodyPr/>
          <a:lstStyle/>
          <a:p>
            <a:fld id="{7BB76C13-A9EA-424D-B4F6-81796C32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90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98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2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89479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95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81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8261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4430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41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51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  <p:sldLayoutId id="2147484364" r:id="rId23"/>
    <p:sldLayoutId id="2147484365" r:id="rId24"/>
    <p:sldLayoutId id="2147484366" r:id="rId25"/>
    <p:sldLayoutId id="2147484367" r:id="rId26"/>
    <p:sldLayoutId id="2147484368" r:id="rId27"/>
    <p:sldLayoutId id="2147484369" r:id="rId28"/>
    <p:sldLayoutId id="2147484370" r:id="rId29"/>
    <p:sldLayoutId id="2147484371" r:id="rId30"/>
    <p:sldLayoutId id="2147484372" r:id="rId31"/>
    <p:sldLayoutId id="2147484373" r:id="rId32"/>
    <p:sldLayoutId id="2147484374" r:id="rId33"/>
    <p:sldLayoutId id="2147484375" r:id="rId34"/>
    <p:sldLayoutId id="2147484377" r:id="rId35"/>
    <p:sldLayoutId id="2147484378" r:id="rId36"/>
    <p:sldLayoutId id="2147484380" r:id="rId37"/>
    <p:sldLayoutId id="2147484381" r:id="rId38"/>
    <p:sldLayoutId id="2147484384" r:id="rId39"/>
    <p:sldLayoutId id="2147484385" r:id="rId40"/>
    <p:sldLayoutId id="2147484386" r:id="rId41"/>
    <p:sldLayoutId id="2147484387" r:id="rId42"/>
    <p:sldLayoutId id="2147484388" r:id="rId43"/>
    <p:sldLayoutId id="2147484389" r:id="rId44"/>
    <p:sldLayoutId id="2147484390" r:id="rId45"/>
    <p:sldLayoutId id="2147484391" r:id="rId46"/>
    <p:sldLayoutId id="2147484393" r:id="rId47"/>
    <p:sldLayoutId id="2147484396" r:id="rId48"/>
    <p:sldLayoutId id="2147484397" r:id="rId49"/>
    <p:sldLayoutId id="2147484395" r:id="rId50"/>
    <p:sldLayoutId id="2147484398" r:id="rId5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24" r:id="rId14"/>
    <p:sldLayoutId id="2147484325" r:id="rId15"/>
    <p:sldLayoutId id="2147484326" r:id="rId16"/>
    <p:sldLayoutId id="2147484327" r:id="rId17"/>
    <p:sldLayoutId id="2147484328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  <p:sldLayoutId id="2147484357" r:id="rId16"/>
    <p:sldLayoutId id="2147484358" r:id="rId17"/>
    <p:sldLayoutId id="2147484359" r:id="rId18"/>
    <p:sldLayoutId id="2147484360" r:id="rId19"/>
    <p:sldLayoutId id="2147484361" r:id="rId20"/>
    <p:sldLayoutId id="2147484362" r:id="rId21"/>
    <p:sldLayoutId id="21474843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94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  <p:sldLayoutId id="2147484412" r:id="rId13"/>
    <p:sldLayoutId id="2147484413" r:id="rId14"/>
    <p:sldLayoutId id="2147484414" r:id="rId15"/>
    <p:sldLayoutId id="2147484415" r:id="rId16"/>
    <p:sldLayoutId id="2147484416" r:id="rId17"/>
    <p:sldLayoutId id="2147484417" r:id="rId18"/>
    <p:sldLayoutId id="2147484418" r:id="rId19"/>
    <p:sldLayoutId id="2147484419" r:id="rId20"/>
    <p:sldLayoutId id="2147484420" r:id="rId21"/>
    <p:sldLayoutId id="2147484421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6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4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3.png"/><Relationship Id="rId11" Type="http://schemas.openxmlformats.org/officeDocument/2006/relationships/image" Target="../media/image44.png"/><Relationship Id="rId5" Type="http://schemas.openxmlformats.org/officeDocument/2006/relationships/image" Target="../media/image32.png"/><Relationship Id="rId10" Type="http://schemas.openxmlformats.org/officeDocument/2006/relationships/image" Target="../media/image48.png"/><Relationship Id="rId4" Type="http://schemas.openxmlformats.org/officeDocument/2006/relationships/image" Target="../media/image27.png"/><Relationship Id="rId9" Type="http://schemas.openxmlformats.org/officeDocument/2006/relationships/image" Target="../media/image49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1.png"/><Relationship Id="rId7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4.png"/><Relationship Id="rId5" Type="http://schemas.openxmlformats.org/officeDocument/2006/relationships/image" Target="../media/image26.png"/><Relationship Id="rId10" Type="http://schemas.openxmlformats.org/officeDocument/2006/relationships/image" Target="../media/image13.png"/><Relationship Id="rId4" Type="http://schemas.openxmlformats.org/officeDocument/2006/relationships/image" Target="../media/image39.png"/><Relationship Id="rId9" Type="http://schemas.openxmlformats.org/officeDocument/2006/relationships/image" Target="../media/image28.e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4.png"/><Relationship Id="rId3" Type="http://schemas.openxmlformats.org/officeDocument/2006/relationships/image" Target="../media/image50.png"/><Relationship Id="rId7" Type="http://schemas.openxmlformats.org/officeDocument/2006/relationships/image" Target="../media/image45.png"/><Relationship Id="rId12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4.pn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51.png"/><Relationship Id="rId9" Type="http://schemas.openxmlformats.org/officeDocument/2006/relationships/image" Target="../media/image28.emf"/><Relationship Id="rId14" Type="http://schemas.openxmlformats.org/officeDocument/2006/relationships/image" Target="../media/image35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technet.microsoft.com/windowsserver/2016/02/04/zero-to-sdn-in-under-five-minutes/" TargetMode="External"/><Relationship Id="rId3" Type="http://schemas.openxmlformats.org/officeDocument/2006/relationships/hyperlink" Target="https://technet.microsoft.com/windows-server-docs/networking/sdn/plan/plan-a-software-defined-network-infrastructure" TargetMode="External"/><Relationship Id="rId7" Type="http://schemas.openxmlformats.org/officeDocument/2006/relationships/hyperlink" Target="https://blogs.technet.microsoft.com/windowsserver/2015/11/04/4-datacenter-challenges-and-how-windows-server-2016-software-defined-networking-can-help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echnet.microsoft.com/en-us/system-center-docs/vmm/manage/deploy-a-ras-gateway-using-vmm" TargetMode="External"/><Relationship Id="rId5" Type="http://schemas.openxmlformats.org/officeDocument/2006/relationships/hyperlink" Target="https://technet.microsoft.com/system-center-docs/vmm/Manage/deploy-a-software-load-balancer-using-vmm" TargetMode="External"/><Relationship Id="rId4" Type="http://schemas.openxmlformats.org/officeDocument/2006/relationships/hyperlink" Target="https://technet.microsoft.com/system-center-docs/vmm/Manage/Deploy-a-Network-Controller-using-VMM" TargetMode="External"/><Relationship Id="rId9" Type="http://schemas.openxmlformats.org/officeDocument/2006/relationships/hyperlink" Target="https://github.com/Microsoft/sdn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tprocareercenter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2.xml"/><Relationship Id="rId6" Type="http://schemas.openxmlformats.org/officeDocument/2006/relationships/hyperlink" Target="https://techcommunity.microsoft.com/" TargetMode="External"/><Relationship Id="rId5" Type="http://schemas.openxmlformats.org/officeDocument/2006/relationships/hyperlink" Target="http://www.microsoft.com/mechanics" TargetMode="External"/><Relationship Id="rId4" Type="http://schemas.openxmlformats.org/officeDocument/2006/relationships/hyperlink" Target="http://www.microsoft.com/itprocloudessentials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hyperlink" Target="https://aka.ms/ignite.mobileap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system-center-docs/vmm/manage/deploy-a-software-load-balancer-using-vmm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system-center-docs/vmm/Manage/Deploy-a-Network-Controller-using-VMM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windows-server-docs/networking/sdn/plan/plan-a-software-defined-network-infrastructur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windows-server-docs/networking/sdn/plan/plan-a-software-defined-network-infrastructur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4.png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png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hyperlink" Target="https://github.com/microsoft/SDN/VMM/Template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28.emf"/><Relationship Id="rId4" Type="http://schemas.openxmlformats.org/officeDocument/2006/relationships/image" Target="../media/image2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emf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emf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emf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1.png"/><Relationship Id="rId11" Type="http://schemas.openxmlformats.org/officeDocument/2006/relationships/image" Target="../media/image24.png"/><Relationship Id="rId5" Type="http://schemas.openxmlformats.org/officeDocument/2006/relationships/image" Target="../media/image33.png"/><Relationship Id="rId10" Type="http://schemas.openxmlformats.org/officeDocument/2006/relationships/image" Target="../media/image28.emf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5" Type="http://schemas.openxmlformats.org/officeDocument/2006/relationships/image" Target="../media/image28.emf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5" Type="http://schemas.openxmlformats.org/officeDocument/2006/relationships/image" Target="../media/image29.emf"/><Relationship Id="rId10" Type="http://schemas.openxmlformats.org/officeDocument/2006/relationships/hyperlink" Target="https://github.com/microsoft/SDN/VMM/Templates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emf"/><Relationship Id="rId5" Type="http://schemas.openxmlformats.org/officeDocument/2006/relationships/image" Target="../media/image22.png"/><Relationship Id="rId4" Type="http://schemas.openxmlformats.org/officeDocument/2006/relationships/image" Target="../media/image28.emf"/><Relationship Id="rId9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38.png"/><Relationship Id="rId4" Type="http://schemas.openxmlformats.org/officeDocument/2006/relationships/image" Target="../media/image28.emf"/><Relationship Id="rId9" Type="http://schemas.openxmlformats.org/officeDocument/2006/relationships/image" Target="../media/image29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9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8.emf"/><Relationship Id="rId9" Type="http://schemas.openxmlformats.org/officeDocument/2006/relationships/image" Target="../media/image3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png"/><Relationship Id="rId5" Type="http://schemas.openxmlformats.org/officeDocument/2006/relationships/image" Target="../media/image39.png"/><Relationship Id="rId10" Type="http://schemas.openxmlformats.org/officeDocument/2006/relationships/image" Target="../media/image24.png"/><Relationship Id="rId4" Type="http://schemas.openxmlformats.org/officeDocument/2006/relationships/image" Target="../media/image28.emf"/><Relationship Id="rId9" Type="http://schemas.openxmlformats.org/officeDocument/2006/relationships/image" Target="../media/image3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2.png"/><Relationship Id="rId5" Type="http://schemas.openxmlformats.org/officeDocument/2006/relationships/image" Target="../media/image39.png"/><Relationship Id="rId10" Type="http://schemas.openxmlformats.org/officeDocument/2006/relationships/image" Target="../media/image24.png"/><Relationship Id="rId4" Type="http://schemas.openxmlformats.org/officeDocument/2006/relationships/image" Target="../media/image28.emf"/><Relationship Id="rId9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1.png"/><Relationship Id="rId7" Type="http://schemas.openxmlformats.org/officeDocument/2006/relationships/image" Target="../media/image28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2.png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1.png"/><Relationship Id="rId7" Type="http://schemas.openxmlformats.org/officeDocument/2006/relationships/image" Target="../media/image28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2.png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9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7.png"/><Relationship Id="rId11" Type="http://schemas.openxmlformats.org/officeDocument/2006/relationships/image" Target="../media/image24.png"/><Relationship Id="rId5" Type="http://schemas.openxmlformats.org/officeDocument/2006/relationships/image" Target="../media/image35.png"/><Relationship Id="rId10" Type="http://schemas.openxmlformats.org/officeDocument/2006/relationships/image" Target="../media/image28.emf"/><Relationship Id="rId4" Type="http://schemas.openxmlformats.org/officeDocument/2006/relationships/image" Target="../media/image34.png"/><Relationship Id="rId9" Type="http://schemas.openxmlformats.org/officeDocument/2006/relationships/image" Target="../media/image23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10" Type="http://schemas.openxmlformats.org/officeDocument/2006/relationships/image" Target="../media/image24.png"/><Relationship Id="rId4" Type="http://schemas.openxmlformats.org/officeDocument/2006/relationships/image" Target="../media/image34.png"/><Relationship Id="rId9" Type="http://schemas.openxmlformats.org/officeDocument/2006/relationships/image" Target="../media/image28.e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10" Type="http://schemas.openxmlformats.org/officeDocument/2006/relationships/image" Target="../media/image24.png"/><Relationship Id="rId4" Type="http://schemas.openxmlformats.org/officeDocument/2006/relationships/image" Target="../media/image35.png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2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8.emf"/><Relationship Id="rId4" Type="http://schemas.openxmlformats.org/officeDocument/2006/relationships/image" Target="../media/image29.emf"/><Relationship Id="rId9" Type="http://schemas.openxmlformats.org/officeDocument/2006/relationships/image" Target="../media/image39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png"/><Relationship Id="rId11" Type="http://schemas.openxmlformats.org/officeDocument/2006/relationships/image" Target="../media/image24.png"/><Relationship Id="rId5" Type="http://schemas.openxmlformats.org/officeDocument/2006/relationships/image" Target="../media/image33.png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29.e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4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44.pn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3.png"/><Relationship Id="rId11" Type="http://schemas.openxmlformats.org/officeDocument/2006/relationships/image" Target="../media/image33.png"/><Relationship Id="rId5" Type="http://schemas.openxmlformats.org/officeDocument/2006/relationships/image" Target="../media/image29.emf"/><Relationship Id="rId10" Type="http://schemas.openxmlformats.org/officeDocument/2006/relationships/image" Target="../media/image31.png"/><Relationship Id="rId4" Type="http://schemas.openxmlformats.org/officeDocument/2006/relationships/image" Target="../media/image28.emf"/><Relationship Id="rId9" Type="http://schemas.openxmlformats.org/officeDocument/2006/relationships/image" Target="../media/image46.png"/><Relationship Id="rId14" Type="http://schemas.openxmlformats.org/officeDocument/2006/relationships/image" Target="../media/image24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8.emf"/><Relationship Id="rId3" Type="http://schemas.openxmlformats.org/officeDocument/2006/relationships/image" Target="../media/image27.png"/><Relationship Id="rId7" Type="http://schemas.openxmlformats.org/officeDocument/2006/relationships/image" Target="../media/image44.png"/><Relationship Id="rId12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7.png"/><Relationship Id="rId11" Type="http://schemas.openxmlformats.org/officeDocument/2006/relationships/image" Target="../media/image45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49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Relationship Id="rId14" Type="http://schemas.openxmlformats.org/officeDocument/2006/relationships/image" Target="../media/image24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8.emf"/><Relationship Id="rId3" Type="http://schemas.openxmlformats.org/officeDocument/2006/relationships/image" Target="../media/image27.png"/><Relationship Id="rId7" Type="http://schemas.openxmlformats.org/officeDocument/2006/relationships/image" Target="../media/image47.png"/><Relationship Id="rId12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1.png"/><Relationship Id="rId11" Type="http://schemas.openxmlformats.org/officeDocument/2006/relationships/image" Target="../media/image45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48.png"/><Relationship Id="rId14" Type="http://schemas.openxmlformats.org/officeDocument/2006/relationships/image" Target="../media/image24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2" y="1679644"/>
            <a:ext cx="9143936" cy="2427217"/>
          </a:xfrm>
        </p:spPr>
        <p:txBody>
          <a:bodyPr/>
          <a:lstStyle/>
          <a:p>
            <a:r>
              <a:rPr lang="en-US" dirty="0"/>
              <a:t>Deploy Complex Workloads with Azure Agility: from Zero to SDN in under 60 minutes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0838" y="4030662"/>
            <a:ext cx="4953000" cy="1600200"/>
          </a:xfrm>
        </p:spPr>
        <p:txBody>
          <a:bodyPr/>
          <a:lstStyle/>
          <a:p>
            <a:r>
              <a:rPr lang="en-US" dirty="0"/>
              <a:t>Jason Messer</a:t>
            </a:r>
          </a:p>
          <a:p>
            <a:r>
              <a:rPr lang="en-US" dirty="0"/>
              <a:t>Senior Program Manager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white">
          <a:xfrm>
            <a:off x="7361237" y="4030662"/>
            <a:ext cx="4953000" cy="1600200"/>
          </a:xfrm>
          <a:prstGeom prst="rect">
            <a:avLst/>
          </a:prstGeom>
          <a:noFill/>
        </p:spPr>
        <p:txBody>
          <a:bodyPr vert="horz" wrap="square" lIns="146304" tIns="109728" rIns="146304" bIns="109728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kern="1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Cristian Edwards Sabathe</a:t>
            </a:r>
          </a:p>
          <a:p>
            <a:pPr algn="r"/>
            <a:r>
              <a:rPr lang="en-US" dirty="0"/>
              <a:t>PFE Datacenter &amp; Cloud</a:t>
            </a:r>
          </a:p>
          <a:p>
            <a:pPr algn="r"/>
            <a:r>
              <a:rPr lang="en-US" dirty="0"/>
              <a:t>  Technology Manager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75837" y="296863"/>
            <a:ext cx="228600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BRK3123</a:t>
            </a: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607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“Software Defined Networking Is…”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41577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Too Time-Consuming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2273" y="2354262"/>
            <a:ext cx="4567951" cy="179741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Too Complex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73" y="3573462"/>
            <a:ext cx="5562600" cy="161274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+mj-lt"/>
              </a:rPr>
              <a:t>Too Difficult</a:t>
            </a:r>
          </a:p>
          <a:p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638" y="4872245"/>
            <a:ext cx="2590800" cy="125880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Too 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345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4" grpId="0"/>
      <p:bldP spid="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637" y="3192462"/>
            <a:ext cx="75438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Step 7. Create S2S VPN Tunnel</a:t>
            </a:r>
          </a:p>
        </p:txBody>
      </p:sp>
    </p:spTree>
    <p:extLst>
      <p:ext uri="{BB962C8B-B14F-4D97-AF65-F5344CB8AC3E}">
        <p14:creationId xmlns:p14="http://schemas.microsoft.com/office/powerpoint/2010/main" val="4148094403"/>
      </p:ext>
    </p:extLst>
  </p:cSld>
  <p:clrMapOvr>
    <a:masterClrMapping/>
  </p:clrMapOvr>
  <p:transition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5327835"/>
            <a:ext cx="1574242" cy="1273683"/>
            <a:chOff x="0" y="3914054"/>
            <a:chExt cx="1543515" cy="1248822"/>
          </a:xfrm>
        </p:grpSpPr>
        <p:sp>
          <p:nvSpPr>
            <p:cNvPr id="54" name="Rectangle 53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grpSp>
        <p:nvGrpSpPr>
          <p:cNvPr id="85" name="Group 84"/>
          <p:cNvGrpSpPr/>
          <p:nvPr/>
        </p:nvGrpSpPr>
        <p:grpSpPr>
          <a:xfrm>
            <a:off x="88486" y="116930"/>
            <a:ext cx="1867351" cy="2804804"/>
            <a:chOff x="203826" y="173000"/>
            <a:chExt cx="3080452" cy="1279903"/>
          </a:xfrm>
        </p:grpSpPr>
        <p:sp>
          <p:nvSpPr>
            <p:cNvPr id="86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87" name="Can 166"/>
            <p:cNvSpPr/>
            <p:nvPr/>
          </p:nvSpPr>
          <p:spPr bwMode="auto">
            <a:xfrm rot="5400000">
              <a:off x="1732307" y="-765523"/>
              <a:ext cx="97658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8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89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90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91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sp>
        <p:nvSpPr>
          <p:cNvPr id="92" name="Can 204"/>
          <p:cNvSpPr/>
          <p:nvPr/>
        </p:nvSpPr>
        <p:spPr bwMode="auto">
          <a:xfrm rot="5400000">
            <a:off x="926724" y="1307604"/>
            <a:ext cx="240165" cy="1295999"/>
          </a:xfrm>
          <a:prstGeom prst="can">
            <a:avLst/>
          </a:prstGeom>
          <a:solidFill>
            <a:schemeClr val="accent5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 VIP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936250" y="710147"/>
            <a:ext cx="8840205" cy="4694647"/>
            <a:chOff x="2936250" y="710147"/>
            <a:chExt cx="8840205" cy="4694647"/>
          </a:xfrm>
        </p:grpSpPr>
        <p:grpSp>
          <p:nvGrpSpPr>
            <p:cNvPr id="22" name="Group 21"/>
            <p:cNvGrpSpPr/>
            <p:nvPr/>
          </p:nvGrpSpPr>
          <p:grpSpPr>
            <a:xfrm>
              <a:off x="2936250" y="710147"/>
              <a:ext cx="8840205" cy="4694647"/>
              <a:chOff x="2936250" y="710147"/>
              <a:chExt cx="8840205" cy="469464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936250" y="710147"/>
                <a:ext cx="8840205" cy="4694647"/>
                <a:chOff x="2936250" y="710147"/>
                <a:chExt cx="8840205" cy="4694647"/>
              </a:xfrm>
            </p:grpSpPr>
            <p:sp>
              <p:nvSpPr>
                <p:cNvPr id="158" name="Freeform 157"/>
                <p:cNvSpPr/>
                <p:nvPr/>
              </p:nvSpPr>
              <p:spPr>
                <a:xfrm>
                  <a:off x="4585248" y="1606884"/>
                  <a:ext cx="1085972" cy="525208"/>
                </a:xfrm>
                <a:custGeom>
                  <a:avLst/>
                  <a:gdLst>
                    <a:gd name="connsiteX0" fmla="*/ 0 w 2579427"/>
                    <a:gd name="connsiteY0" fmla="*/ 1473958 h 1473958"/>
                    <a:gd name="connsiteX1" fmla="*/ 88710 w 2579427"/>
                    <a:gd name="connsiteY1" fmla="*/ 1473958 h 1473958"/>
                    <a:gd name="connsiteX2" fmla="*/ 88710 w 2579427"/>
                    <a:gd name="connsiteY2" fmla="*/ 1071349 h 1473958"/>
                    <a:gd name="connsiteX3" fmla="*/ 573206 w 2579427"/>
                    <a:gd name="connsiteY3" fmla="*/ 1071349 h 1473958"/>
                    <a:gd name="connsiteX4" fmla="*/ 573206 w 2579427"/>
                    <a:gd name="connsiteY4" fmla="*/ 1276066 h 1473958"/>
                    <a:gd name="connsiteX5" fmla="*/ 1248770 w 2579427"/>
                    <a:gd name="connsiteY5" fmla="*/ 1276066 h 1473958"/>
                    <a:gd name="connsiteX6" fmla="*/ 1248770 w 2579427"/>
                    <a:gd name="connsiteY6" fmla="*/ 1091821 h 1473958"/>
                    <a:gd name="connsiteX7" fmla="*/ 2579427 w 2579427"/>
                    <a:gd name="connsiteY7" fmla="*/ 1091821 h 1473958"/>
                    <a:gd name="connsiteX8" fmla="*/ 2579427 w 2579427"/>
                    <a:gd name="connsiteY8" fmla="*/ 266132 h 1473958"/>
                    <a:gd name="connsiteX9" fmla="*/ 81886 w 2579427"/>
                    <a:gd name="connsiteY9" fmla="*/ 266132 h 1473958"/>
                    <a:gd name="connsiteX10" fmla="*/ 81886 w 2579427"/>
                    <a:gd name="connsiteY10" fmla="*/ 0 h 1473958"/>
                    <a:gd name="connsiteX11" fmla="*/ 6824 w 2579427"/>
                    <a:gd name="connsiteY11" fmla="*/ 0 h 1473958"/>
                    <a:gd name="connsiteX12" fmla="*/ 0 w 2579427"/>
                    <a:gd name="connsiteY12" fmla="*/ 1473958 h 1473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79427" h="1473958">
                      <a:moveTo>
                        <a:pt x="0" y="1473958"/>
                      </a:moveTo>
                      <a:lnTo>
                        <a:pt x="88710" y="1473958"/>
                      </a:lnTo>
                      <a:lnTo>
                        <a:pt x="88710" y="1071349"/>
                      </a:lnTo>
                      <a:lnTo>
                        <a:pt x="573206" y="1071349"/>
                      </a:lnTo>
                      <a:lnTo>
                        <a:pt x="573206" y="1276066"/>
                      </a:lnTo>
                      <a:lnTo>
                        <a:pt x="1248770" y="1276066"/>
                      </a:lnTo>
                      <a:lnTo>
                        <a:pt x="1248770" y="1091821"/>
                      </a:lnTo>
                      <a:lnTo>
                        <a:pt x="2579427" y="1091821"/>
                      </a:lnTo>
                      <a:lnTo>
                        <a:pt x="2579427" y="266132"/>
                      </a:lnTo>
                      <a:lnTo>
                        <a:pt x="81886" y="266132"/>
                      </a:lnTo>
                      <a:lnTo>
                        <a:pt x="81886" y="0"/>
                      </a:lnTo>
                      <a:lnTo>
                        <a:pt x="6824" y="0"/>
                      </a:lnTo>
                      <a:cubicBezTo>
                        <a:pt x="4549" y="491319"/>
                        <a:pt x="2275" y="982639"/>
                        <a:pt x="0" y="147395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scene3d>
                  <a:camera prst="isometricRightUp"/>
                  <a:lightRig rig="balanced" dir="t"/>
                </a:scene3d>
                <a:sp3d extrusionH="127000">
                  <a:extrusionClr>
                    <a:srgbClr val="0070C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 defTabSz="951156">
                    <a:lnSpc>
                      <a:spcPct val="150000"/>
                    </a:lnSpc>
                  </a:pPr>
                  <a:r>
                    <a:rPr lang="en-US" sz="1428" b="1" kern="0" dirty="0" err="1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Mgmt</a:t>
                  </a:r>
                  <a:endPara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>
                  <a:off x="5754604" y="2344066"/>
                  <a:ext cx="1085972" cy="525208"/>
                </a:xfrm>
                <a:custGeom>
                  <a:avLst/>
                  <a:gdLst>
                    <a:gd name="connsiteX0" fmla="*/ 0 w 2579427"/>
                    <a:gd name="connsiteY0" fmla="*/ 1473958 h 1473958"/>
                    <a:gd name="connsiteX1" fmla="*/ 88710 w 2579427"/>
                    <a:gd name="connsiteY1" fmla="*/ 1473958 h 1473958"/>
                    <a:gd name="connsiteX2" fmla="*/ 88710 w 2579427"/>
                    <a:gd name="connsiteY2" fmla="*/ 1071349 h 1473958"/>
                    <a:gd name="connsiteX3" fmla="*/ 573206 w 2579427"/>
                    <a:gd name="connsiteY3" fmla="*/ 1071349 h 1473958"/>
                    <a:gd name="connsiteX4" fmla="*/ 573206 w 2579427"/>
                    <a:gd name="connsiteY4" fmla="*/ 1276066 h 1473958"/>
                    <a:gd name="connsiteX5" fmla="*/ 1248770 w 2579427"/>
                    <a:gd name="connsiteY5" fmla="*/ 1276066 h 1473958"/>
                    <a:gd name="connsiteX6" fmla="*/ 1248770 w 2579427"/>
                    <a:gd name="connsiteY6" fmla="*/ 1091821 h 1473958"/>
                    <a:gd name="connsiteX7" fmla="*/ 2579427 w 2579427"/>
                    <a:gd name="connsiteY7" fmla="*/ 1091821 h 1473958"/>
                    <a:gd name="connsiteX8" fmla="*/ 2579427 w 2579427"/>
                    <a:gd name="connsiteY8" fmla="*/ 266132 h 1473958"/>
                    <a:gd name="connsiteX9" fmla="*/ 81886 w 2579427"/>
                    <a:gd name="connsiteY9" fmla="*/ 266132 h 1473958"/>
                    <a:gd name="connsiteX10" fmla="*/ 81886 w 2579427"/>
                    <a:gd name="connsiteY10" fmla="*/ 0 h 1473958"/>
                    <a:gd name="connsiteX11" fmla="*/ 6824 w 2579427"/>
                    <a:gd name="connsiteY11" fmla="*/ 0 h 1473958"/>
                    <a:gd name="connsiteX12" fmla="*/ 0 w 2579427"/>
                    <a:gd name="connsiteY12" fmla="*/ 1473958 h 1473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79427" h="1473958">
                      <a:moveTo>
                        <a:pt x="0" y="1473958"/>
                      </a:moveTo>
                      <a:lnTo>
                        <a:pt x="88710" y="1473958"/>
                      </a:lnTo>
                      <a:lnTo>
                        <a:pt x="88710" y="1071349"/>
                      </a:lnTo>
                      <a:lnTo>
                        <a:pt x="573206" y="1071349"/>
                      </a:lnTo>
                      <a:lnTo>
                        <a:pt x="573206" y="1276066"/>
                      </a:lnTo>
                      <a:lnTo>
                        <a:pt x="1248770" y="1276066"/>
                      </a:lnTo>
                      <a:lnTo>
                        <a:pt x="1248770" y="1091821"/>
                      </a:lnTo>
                      <a:lnTo>
                        <a:pt x="2579427" y="1091821"/>
                      </a:lnTo>
                      <a:lnTo>
                        <a:pt x="2579427" y="266132"/>
                      </a:lnTo>
                      <a:lnTo>
                        <a:pt x="81886" y="266132"/>
                      </a:lnTo>
                      <a:lnTo>
                        <a:pt x="81886" y="0"/>
                      </a:lnTo>
                      <a:lnTo>
                        <a:pt x="6824" y="0"/>
                      </a:lnTo>
                      <a:cubicBezTo>
                        <a:pt x="4549" y="491319"/>
                        <a:pt x="2275" y="982639"/>
                        <a:pt x="0" y="147395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scene3d>
                  <a:camera prst="isometricRightUp"/>
                  <a:lightRig rig="balanced" dir="t"/>
                </a:scene3d>
                <a:sp3d extrusionH="127000">
                  <a:extrusionClr>
                    <a:srgbClr val="0070C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 defTabSz="951156">
                    <a:lnSpc>
                      <a:spcPct val="150000"/>
                    </a:lnSpc>
                  </a:pPr>
                  <a:r>
                    <a:rPr lang="en-US" sz="1428" b="1" kern="0" dirty="0" err="1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Mgmt</a:t>
                  </a:r>
                  <a:endPara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71" name="Freeform 170"/>
                <p:cNvSpPr/>
                <p:nvPr/>
              </p:nvSpPr>
              <p:spPr>
                <a:xfrm>
                  <a:off x="6987778" y="3027138"/>
                  <a:ext cx="1085972" cy="525208"/>
                </a:xfrm>
                <a:custGeom>
                  <a:avLst/>
                  <a:gdLst>
                    <a:gd name="connsiteX0" fmla="*/ 0 w 2579427"/>
                    <a:gd name="connsiteY0" fmla="*/ 1473958 h 1473958"/>
                    <a:gd name="connsiteX1" fmla="*/ 88710 w 2579427"/>
                    <a:gd name="connsiteY1" fmla="*/ 1473958 h 1473958"/>
                    <a:gd name="connsiteX2" fmla="*/ 88710 w 2579427"/>
                    <a:gd name="connsiteY2" fmla="*/ 1071349 h 1473958"/>
                    <a:gd name="connsiteX3" fmla="*/ 573206 w 2579427"/>
                    <a:gd name="connsiteY3" fmla="*/ 1071349 h 1473958"/>
                    <a:gd name="connsiteX4" fmla="*/ 573206 w 2579427"/>
                    <a:gd name="connsiteY4" fmla="*/ 1276066 h 1473958"/>
                    <a:gd name="connsiteX5" fmla="*/ 1248770 w 2579427"/>
                    <a:gd name="connsiteY5" fmla="*/ 1276066 h 1473958"/>
                    <a:gd name="connsiteX6" fmla="*/ 1248770 w 2579427"/>
                    <a:gd name="connsiteY6" fmla="*/ 1091821 h 1473958"/>
                    <a:gd name="connsiteX7" fmla="*/ 2579427 w 2579427"/>
                    <a:gd name="connsiteY7" fmla="*/ 1091821 h 1473958"/>
                    <a:gd name="connsiteX8" fmla="*/ 2579427 w 2579427"/>
                    <a:gd name="connsiteY8" fmla="*/ 266132 h 1473958"/>
                    <a:gd name="connsiteX9" fmla="*/ 81886 w 2579427"/>
                    <a:gd name="connsiteY9" fmla="*/ 266132 h 1473958"/>
                    <a:gd name="connsiteX10" fmla="*/ 81886 w 2579427"/>
                    <a:gd name="connsiteY10" fmla="*/ 0 h 1473958"/>
                    <a:gd name="connsiteX11" fmla="*/ 6824 w 2579427"/>
                    <a:gd name="connsiteY11" fmla="*/ 0 h 1473958"/>
                    <a:gd name="connsiteX12" fmla="*/ 0 w 2579427"/>
                    <a:gd name="connsiteY12" fmla="*/ 1473958 h 1473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79427" h="1473958">
                      <a:moveTo>
                        <a:pt x="0" y="1473958"/>
                      </a:moveTo>
                      <a:lnTo>
                        <a:pt x="88710" y="1473958"/>
                      </a:lnTo>
                      <a:lnTo>
                        <a:pt x="88710" y="1071349"/>
                      </a:lnTo>
                      <a:lnTo>
                        <a:pt x="573206" y="1071349"/>
                      </a:lnTo>
                      <a:lnTo>
                        <a:pt x="573206" y="1276066"/>
                      </a:lnTo>
                      <a:lnTo>
                        <a:pt x="1248770" y="1276066"/>
                      </a:lnTo>
                      <a:lnTo>
                        <a:pt x="1248770" y="1091821"/>
                      </a:lnTo>
                      <a:lnTo>
                        <a:pt x="2579427" y="1091821"/>
                      </a:lnTo>
                      <a:lnTo>
                        <a:pt x="2579427" y="266132"/>
                      </a:lnTo>
                      <a:lnTo>
                        <a:pt x="81886" y="266132"/>
                      </a:lnTo>
                      <a:lnTo>
                        <a:pt x="81886" y="0"/>
                      </a:lnTo>
                      <a:lnTo>
                        <a:pt x="6824" y="0"/>
                      </a:lnTo>
                      <a:cubicBezTo>
                        <a:pt x="4549" y="491319"/>
                        <a:pt x="2275" y="982639"/>
                        <a:pt x="0" y="147395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scene3d>
                  <a:camera prst="isometricRightUp"/>
                  <a:lightRig rig="balanced" dir="t"/>
                </a:scene3d>
                <a:sp3d extrusionH="127000">
                  <a:extrusionClr>
                    <a:srgbClr val="0070C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 defTabSz="951156">
                    <a:lnSpc>
                      <a:spcPct val="150000"/>
                    </a:lnSpc>
                  </a:pPr>
                  <a:r>
                    <a:rPr lang="en-US" sz="1428" b="1" kern="0" dirty="0" err="1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Mgmt</a:t>
                  </a:r>
                  <a:endPara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75" name="Freeform 174"/>
                <p:cNvSpPr/>
                <p:nvPr/>
              </p:nvSpPr>
              <p:spPr>
                <a:xfrm>
                  <a:off x="8205263" y="3747211"/>
                  <a:ext cx="1085972" cy="525208"/>
                </a:xfrm>
                <a:custGeom>
                  <a:avLst/>
                  <a:gdLst>
                    <a:gd name="connsiteX0" fmla="*/ 0 w 2579427"/>
                    <a:gd name="connsiteY0" fmla="*/ 1473958 h 1473958"/>
                    <a:gd name="connsiteX1" fmla="*/ 88710 w 2579427"/>
                    <a:gd name="connsiteY1" fmla="*/ 1473958 h 1473958"/>
                    <a:gd name="connsiteX2" fmla="*/ 88710 w 2579427"/>
                    <a:gd name="connsiteY2" fmla="*/ 1071349 h 1473958"/>
                    <a:gd name="connsiteX3" fmla="*/ 573206 w 2579427"/>
                    <a:gd name="connsiteY3" fmla="*/ 1071349 h 1473958"/>
                    <a:gd name="connsiteX4" fmla="*/ 573206 w 2579427"/>
                    <a:gd name="connsiteY4" fmla="*/ 1276066 h 1473958"/>
                    <a:gd name="connsiteX5" fmla="*/ 1248770 w 2579427"/>
                    <a:gd name="connsiteY5" fmla="*/ 1276066 h 1473958"/>
                    <a:gd name="connsiteX6" fmla="*/ 1248770 w 2579427"/>
                    <a:gd name="connsiteY6" fmla="*/ 1091821 h 1473958"/>
                    <a:gd name="connsiteX7" fmla="*/ 2579427 w 2579427"/>
                    <a:gd name="connsiteY7" fmla="*/ 1091821 h 1473958"/>
                    <a:gd name="connsiteX8" fmla="*/ 2579427 w 2579427"/>
                    <a:gd name="connsiteY8" fmla="*/ 266132 h 1473958"/>
                    <a:gd name="connsiteX9" fmla="*/ 81886 w 2579427"/>
                    <a:gd name="connsiteY9" fmla="*/ 266132 h 1473958"/>
                    <a:gd name="connsiteX10" fmla="*/ 81886 w 2579427"/>
                    <a:gd name="connsiteY10" fmla="*/ 0 h 1473958"/>
                    <a:gd name="connsiteX11" fmla="*/ 6824 w 2579427"/>
                    <a:gd name="connsiteY11" fmla="*/ 0 h 1473958"/>
                    <a:gd name="connsiteX12" fmla="*/ 0 w 2579427"/>
                    <a:gd name="connsiteY12" fmla="*/ 1473958 h 1473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79427" h="1473958">
                      <a:moveTo>
                        <a:pt x="0" y="1473958"/>
                      </a:moveTo>
                      <a:lnTo>
                        <a:pt x="88710" y="1473958"/>
                      </a:lnTo>
                      <a:lnTo>
                        <a:pt x="88710" y="1071349"/>
                      </a:lnTo>
                      <a:lnTo>
                        <a:pt x="573206" y="1071349"/>
                      </a:lnTo>
                      <a:lnTo>
                        <a:pt x="573206" y="1276066"/>
                      </a:lnTo>
                      <a:lnTo>
                        <a:pt x="1248770" y="1276066"/>
                      </a:lnTo>
                      <a:lnTo>
                        <a:pt x="1248770" y="1091821"/>
                      </a:lnTo>
                      <a:lnTo>
                        <a:pt x="2579427" y="1091821"/>
                      </a:lnTo>
                      <a:lnTo>
                        <a:pt x="2579427" y="266132"/>
                      </a:lnTo>
                      <a:lnTo>
                        <a:pt x="81886" y="266132"/>
                      </a:lnTo>
                      <a:lnTo>
                        <a:pt x="81886" y="0"/>
                      </a:lnTo>
                      <a:lnTo>
                        <a:pt x="6824" y="0"/>
                      </a:lnTo>
                      <a:cubicBezTo>
                        <a:pt x="4549" y="491319"/>
                        <a:pt x="2275" y="982639"/>
                        <a:pt x="0" y="147395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scene3d>
                  <a:camera prst="isometricRightUp"/>
                  <a:lightRig rig="balanced" dir="t"/>
                </a:scene3d>
                <a:sp3d extrusionH="127000">
                  <a:extrusionClr>
                    <a:srgbClr val="0070C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 defTabSz="951156">
                    <a:lnSpc>
                      <a:spcPct val="150000"/>
                    </a:lnSpc>
                  </a:pPr>
                  <a:r>
                    <a:rPr lang="en-US" sz="1428" b="1" kern="0" dirty="0" err="1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Mgmt</a:t>
                  </a:r>
                  <a:endPara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" name="1"/>
                <p:cNvSpPr/>
                <p:nvPr/>
              </p:nvSpPr>
              <p:spPr>
                <a:xfrm>
                  <a:off x="2936250" y="2906721"/>
                  <a:ext cx="1521654" cy="3328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scene3d>
                  <a:camera prst="isometricLeftDown"/>
                  <a:lightRig rig="balanced" dir="t"/>
                </a:scene3d>
                <a:sp3d extrusionH="2794000" prstMaterial="matte">
                  <a:extrusionClr>
                    <a:schemeClr val="tx1">
                      <a:lumMod val="75000"/>
                      <a:lumOff val="2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51156"/>
                  <a:endParaRPr lang="en-US" sz="1560" b="1" kern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" name="1"/>
                <p:cNvSpPr/>
                <p:nvPr/>
              </p:nvSpPr>
              <p:spPr>
                <a:xfrm>
                  <a:off x="4145311" y="3642379"/>
                  <a:ext cx="1521654" cy="3328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scene3d>
                  <a:camera prst="isometricLeftDown"/>
                  <a:lightRig rig="balanced" dir="t"/>
                </a:scene3d>
                <a:sp3d extrusionH="2794000" prstMaterial="matte">
                  <a:extrusionClr>
                    <a:schemeClr val="tx1">
                      <a:lumMod val="75000"/>
                      <a:lumOff val="2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51156"/>
                  <a:endParaRPr lang="en-US" sz="1560" b="1" kern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" name="1"/>
                <p:cNvSpPr/>
                <p:nvPr/>
              </p:nvSpPr>
              <p:spPr>
                <a:xfrm>
                  <a:off x="5386962" y="4341430"/>
                  <a:ext cx="1521654" cy="3328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scene3d>
                  <a:camera prst="isometricLeftDown"/>
                  <a:lightRig rig="balanced" dir="t"/>
                </a:scene3d>
                <a:sp3d extrusionH="2794000" prstMaterial="matte">
                  <a:extrusionClr>
                    <a:schemeClr val="tx1">
                      <a:lumMod val="75000"/>
                      <a:lumOff val="2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51156"/>
                  <a:endParaRPr lang="en-US" sz="1560" b="1" kern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" name="1"/>
                <p:cNvSpPr/>
                <p:nvPr/>
              </p:nvSpPr>
              <p:spPr>
                <a:xfrm>
                  <a:off x="6615645" y="5071933"/>
                  <a:ext cx="1521654" cy="3328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scene3d>
                  <a:camera prst="isometricLeftDown"/>
                  <a:lightRig rig="balanced" dir="t"/>
                </a:scene3d>
                <a:sp3d extrusionH="2794000" prstMaterial="matte">
                  <a:extrusionClr>
                    <a:schemeClr val="tx1">
                      <a:lumMod val="75000"/>
                      <a:lumOff val="2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51156"/>
                  <a:endParaRPr lang="en-US" sz="1560" b="1" kern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7" name="2"/>
                <p:cNvSpPr/>
                <p:nvPr/>
              </p:nvSpPr>
              <p:spPr>
                <a:xfrm>
                  <a:off x="8875495" y="857160"/>
                  <a:ext cx="1521870" cy="171211"/>
                </a:xfrm>
                <a:prstGeom prst="rect">
                  <a:avLst/>
                </a:prstGeom>
                <a:blipFill dpi="0" rotWithShape="1">
                  <a:blip r:embed="rId4">
                    <a:lum bright="70000" contrast="-70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scene3d>
                  <a:camera prst="isometricLeftDown"/>
                  <a:lightRig rig="balanced" dir="t"/>
                </a:scene3d>
                <a:sp3d extrusionH="914400" prstMaterial="matte">
                  <a:extrusionClr>
                    <a:schemeClr val="tx1">
                      <a:lumMod val="85000"/>
                      <a:lumOff val="1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51156"/>
                  <a:endParaRPr lang="en-US" sz="1560" kern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8" name="2"/>
                <p:cNvSpPr/>
                <p:nvPr/>
              </p:nvSpPr>
              <p:spPr>
                <a:xfrm>
                  <a:off x="10254585" y="1617487"/>
                  <a:ext cx="1521870" cy="171211"/>
                </a:xfrm>
                <a:prstGeom prst="rect">
                  <a:avLst/>
                </a:prstGeom>
                <a:blipFill dpi="0" rotWithShape="1">
                  <a:blip r:embed="rId4">
                    <a:lum bright="70000" contrast="-70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scene3d>
                  <a:camera prst="isometricLeftDown"/>
                  <a:lightRig rig="balanced" dir="t"/>
                </a:scene3d>
                <a:sp3d extrusionH="914400" prstMaterial="matte">
                  <a:extrusionClr>
                    <a:schemeClr val="tx1">
                      <a:lumMod val="85000"/>
                      <a:lumOff val="1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51156"/>
                  <a:endParaRPr lang="en-US" sz="1560" kern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5702765" y="878534"/>
                  <a:ext cx="5649904" cy="3045236"/>
                  <a:chOff x="5590589" y="861386"/>
                  <a:chExt cx="5539624" cy="2985796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5590589" y="861386"/>
                    <a:ext cx="1906886" cy="861456"/>
                    <a:chOff x="1772031" y="1422442"/>
                    <a:chExt cx="1906886" cy="861456"/>
                  </a:xfrm>
                </p:grpSpPr>
                <p:sp>
                  <p:nvSpPr>
                    <p:cNvPr id="10" name="Freeform 9"/>
                    <p:cNvSpPr/>
                    <p:nvPr/>
                  </p:nvSpPr>
                  <p:spPr>
                    <a:xfrm>
                      <a:off x="1772031" y="1422442"/>
                      <a:ext cx="1363961" cy="574304"/>
                    </a:xfrm>
                    <a:custGeom>
                      <a:avLst/>
                      <a:gdLst>
                        <a:gd name="connsiteX0" fmla="*/ 0 w 2579427"/>
                        <a:gd name="connsiteY0" fmla="*/ 1473958 h 1473958"/>
                        <a:gd name="connsiteX1" fmla="*/ 88710 w 2579427"/>
                        <a:gd name="connsiteY1" fmla="*/ 1473958 h 1473958"/>
                        <a:gd name="connsiteX2" fmla="*/ 88710 w 2579427"/>
                        <a:gd name="connsiteY2" fmla="*/ 1071349 h 1473958"/>
                        <a:gd name="connsiteX3" fmla="*/ 573206 w 2579427"/>
                        <a:gd name="connsiteY3" fmla="*/ 1071349 h 1473958"/>
                        <a:gd name="connsiteX4" fmla="*/ 573206 w 2579427"/>
                        <a:gd name="connsiteY4" fmla="*/ 1276066 h 1473958"/>
                        <a:gd name="connsiteX5" fmla="*/ 1248770 w 2579427"/>
                        <a:gd name="connsiteY5" fmla="*/ 1276066 h 1473958"/>
                        <a:gd name="connsiteX6" fmla="*/ 1248770 w 2579427"/>
                        <a:gd name="connsiteY6" fmla="*/ 1091821 h 1473958"/>
                        <a:gd name="connsiteX7" fmla="*/ 2579427 w 2579427"/>
                        <a:gd name="connsiteY7" fmla="*/ 1091821 h 1473958"/>
                        <a:gd name="connsiteX8" fmla="*/ 2579427 w 2579427"/>
                        <a:gd name="connsiteY8" fmla="*/ 266132 h 1473958"/>
                        <a:gd name="connsiteX9" fmla="*/ 81886 w 2579427"/>
                        <a:gd name="connsiteY9" fmla="*/ 266132 h 1473958"/>
                        <a:gd name="connsiteX10" fmla="*/ 81886 w 2579427"/>
                        <a:gd name="connsiteY10" fmla="*/ 0 h 1473958"/>
                        <a:gd name="connsiteX11" fmla="*/ 6824 w 2579427"/>
                        <a:gd name="connsiteY11" fmla="*/ 0 h 1473958"/>
                        <a:gd name="connsiteX12" fmla="*/ 0 w 2579427"/>
                        <a:gd name="connsiteY12" fmla="*/ 1473958 h 1473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579427" h="1473958">
                          <a:moveTo>
                            <a:pt x="0" y="1473958"/>
                          </a:moveTo>
                          <a:lnTo>
                            <a:pt x="88710" y="1473958"/>
                          </a:lnTo>
                          <a:lnTo>
                            <a:pt x="88710" y="1071349"/>
                          </a:lnTo>
                          <a:lnTo>
                            <a:pt x="573206" y="1071349"/>
                          </a:lnTo>
                          <a:lnTo>
                            <a:pt x="573206" y="1276066"/>
                          </a:lnTo>
                          <a:lnTo>
                            <a:pt x="1248770" y="1276066"/>
                          </a:lnTo>
                          <a:lnTo>
                            <a:pt x="1248770" y="1091821"/>
                          </a:lnTo>
                          <a:lnTo>
                            <a:pt x="2579427" y="1091821"/>
                          </a:lnTo>
                          <a:lnTo>
                            <a:pt x="2579427" y="266132"/>
                          </a:lnTo>
                          <a:lnTo>
                            <a:pt x="81886" y="266132"/>
                          </a:lnTo>
                          <a:lnTo>
                            <a:pt x="81886" y="0"/>
                          </a:lnTo>
                          <a:lnTo>
                            <a:pt x="6824" y="0"/>
                          </a:lnTo>
                          <a:cubicBezTo>
                            <a:pt x="4549" y="491319"/>
                            <a:pt x="2275" y="982639"/>
                            <a:pt x="0" y="1473958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scene3d>
                      <a:camera prst="isometricRightUp"/>
                      <a:lightRig rig="balanced" dir="t"/>
                    </a:scene3d>
                    <a:sp3d extrusionH="127000">
                      <a:extrusionClr>
                        <a:schemeClr val="bg1">
                          <a:lumMod val="85000"/>
                        </a:schemeClr>
                      </a:extrusion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51156"/>
                      <a:r>
                        <a:rPr lang="en-US" sz="2081" b="1" kern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NIC1</a:t>
                      </a:r>
                    </a:p>
                  </p:txBody>
                </p:sp>
                <p:sp>
                  <p:nvSpPr>
                    <p:cNvPr id="11" name="Freeform 10"/>
                    <p:cNvSpPr/>
                    <p:nvPr/>
                  </p:nvSpPr>
                  <p:spPr>
                    <a:xfrm>
                      <a:off x="2314956" y="1709594"/>
                      <a:ext cx="1363961" cy="574304"/>
                    </a:xfrm>
                    <a:custGeom>
                      <a:avLst/>
                      <a:gdLst>
                        <a:gd name="connsiteX0" fmla="*/ 0 w 2579427"/>
                        <a:gd name="connsiteY0" fmla="*/ 1473958 h 1473958"/>
                        <a:gd name="connsiteX1" fmla="*/ 88710 w 2579427"/>
                        <a:gd name="connsiteY1" fmla="*/ 1473958 h 1473958"/>
                        <a:gd name="connsiteX2" fmla="*/ 88710 w 2579427"/>
                        <a:gd name="connsiteY2" fmla="*/ 1071349 h 1473958"/>
                        <a:gd name="connsiteX3" fmla="*/ 573206 w 2579427"/>
                        <a:gd name="connsiteY3" fmla="*/ 1071349 h 1473958"/>
                        <a:gd name="connsiteX4" fmla="*/ 573206 w 2579427"/>
                        <a:gd name="connsiteY4" fmla="*/ 1276066 h 1473958"/>
                        <a:gd name="connsiteX5" fmla="*/ 1248770 w 2579427"/>
                        <a:gd name="connsiteY5" fmla="*/ 1276066 h 1473958"/>
                        <a:gd name="connsiteX6" fmla="*/ 1248770 w 2579427"/>
                        <a:gd name="connsiteY6" fmla="*/ 1091821 h 1473958"/>
                        <a:gd name="connsiteX7" fmla="*/ 2579427 w 2579427"/>
                        <a:gd name="connsiteY7" fmla="*/ 1091821 h 1473958"/>
                        <a:gd name="connsiteX8" fmla="*/ 2579427 w 2579427"/>
                        <a:gd name="connsiteY8" fmla="*/ 266132 h 1473958"/>
                        <a:gd name="connsiteX9" fmla="*/ 81886 w 2579427"/>
                        <a:gd name="connsiteY9" fmla="*/ 266132 h 1473958"/>
                        <a:gd name="connsiteX10" fmla="*/ 81886 w 2579427"/>
                        <a:gd name="connsiteY10" fmla="*/ 0 h 1473958"/>
                        <a:gd name="connsiteX11" fmla="*/ 6824 w 2579427"/>
                        <a:gd name="connsiteY11" fmla="*/ 0 h 1473958"/>
                        <a:gd name="connsiteX12" fmla="*/ 0 w 2579427"/>
                        <a:gd name="connsiteY12" fmla="*/ 1473958 h 1473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579427" h="1473958">
                          <a:moveTo>
                            <a:pt x="0" y="1473958"/>
                          </a:moveTo>
                          <a:lnTo>
                            <a:pt x="88710" y="1473958"/>
                          </a:lnTo>
                          <a:lnTo>
                            <a:pt x="88710" y="1071349"/>
                          </a:lnTo>
                          <a:lnTo>
                            <a:pt x="573206" y="1071349"/>
                          </a:lnTo>
                          <a:lnTo>
                            <a:pt x="573206" y="1276066"/>
                          </a:lnTo>
                          <a:lnTo>
                            <a:pt x="1248770" y="1276066"/>
                          </a:lnTo>
                          <a:lnTo>
                            <a:pt x="1248770" y="1091821"/>
                          </a:lnTo>
                          <a:lnTo>
                            <a:pt x="2579427" y="1091821"/>
                          </a:lnTo>
                          <a:lnTo>
                            <a:pt x="2579427" y="266132"/>
                          </a:lnTo>
                          <a:lnTo>
                            <a:pt x="81886" y="266132"/>
                          </a:lnTo>
                          <a:lnTo>
                            <a:pt x="81886" y="0"/>
                          </a:lnTo>
                          <a:lnTo>
                            <a:pt x="6824" y="0"/>
                          </a:lnTo>
                          <a:cubicBezTo>
                            <a:pt x="4549" y="491319"/>
                            <a:pt x="2275" y="982639"/>
                            <a:pt x="0" y="1473958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scene3d>
                      <a:camera prst="isometricRightUp"/>
                      <a:lightRig rig="balanced" dir="t"/>
                    </a:scene3d>
                    <a:sp3d extrusionH="127000">
                      <a:extrusionClr>
                        <a:schemeClr val="bg1">
                          <a:lumMod val="85000"/>
                        </a:schemeClr>
                      </a:extrusion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51156"/>
                      <a:r>
                        <a:rPr lang="en-US" sz="2081" b="1" kern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NIC2</a:t>
                      </a:r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794505" y="1579266"/>
                    <a:ext cx="1906886" cy="861456"/>
                    <a:chOff x="1772031" y="1422442"/>
                    <a:chExt cx="1906886" cy="861456"/>
                  </a:xfrm>
                </p:grpSpPr>
                <p:sp>
                  <p:nvSpPr>
                    <p:cNvPr id="13" name="Freeform 12"/>
                    <p:cNvSpPr/>
                    <p:nvPr/>
                  </p:nvSpPr>
                  <p:spPr>
                    <a:xfrm>
                      <a:off x="1772031" y="1422442"/>
                      <a:ext cx="1363961" cy="574304"/>
                    </a:xfrm>
                    <a:custGeom>
                      <a:avLst/>
                      <a:gdLst>
                        <a:gd name="connsiteX0" fmla="*/ 0 w 2579427"/>
                        <a:gd name="connsiteY0" fmla="*/ 1473958 h 1473958"/>
                        <a:gd name="connsiteX1" fmla="*/ 88710 w 2579427"/>
                        <a:gd name="connsiteY1" fmla="*/ 1473958 h 1473958"/>
                        <a:gd name="connsiteX2" fmla="*/ 88710 w 2579427"/>
                        <a:gd name="connsiteY2" fmla="*/ 1071349 h 1473958"/>
                        <a:gd name="connsiteX3" fmla="*/ 573206 w 2579427"/>
                        <a:gd name="connsiteY3" fmla="*/ 1071349 h 1473958"/>
                        <a:gd name="connsiteX4" fmla="*/ 573206 w 2579427"/>
                        <a:gd name="connsiteY4" fmla="*/ 1276066 h 1473958"/>
                        <a:gd name="connsiteX5" fmla="*/ 1248770 w 2579427"/>
                        <a:gd name="connsiteY5" fmla="*/ 1276066 h 1473958"/>
                        <a:gd name="connsiteX6" fmla="*/ 1248770 w 2579427"/>
                        <a:gd name="connsiteY6" fmla="*/ 1091821 h 1473958"/>
                        <a:gd name="connsiteX7" fmla="*/ 2579427 w 2579427"/>
                        <a:gd name="connsiteY7" fmla="*/ 1091821 h 1473958"/>
                        <a:gd name="connsiteX8" fmla="*/ 2579427 w 2579427"/>
                        <a:gd name="connsiteY8" fmla="*/ 266132 h 1473958"/>
                        <a:gd name="connsiteX9" fmla="*/ 81886 w 2579427"/>
                        <a:gd name="connsiteY9" fmla="*/ 266132 h 1473958"/>
                        <a:gd name="connsiteX10" fmla="*/ 81886 w 2579427"/>
                        <a:gd name="connsiteY10" fmla="*/ 0 h 1473958"/>
                        <a:gd name="connsiteX11" fmla="*/ 6824 w 2579427"/>
                        <a:gd name="connsiteY11" fmla="*/ 0 h 1473958"/>
                        <a:gd name="connsiteX12" fmla="*/ 0 w 2579427"/>
                        <a:gd name="connsiteY12" fmla="*/ 1473958 h 1473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579427" h="1473958">
                          <a:moveTo>
                            <a:pt x="0" y="1473958"/>
                          </a:moveTo>
                          <a:lnTo>
                            <a:pt x="88710" y="1473958"/>
                          </a:lnTo>
                          <a:lnTo>
                            <a:pt x="88710" y="1071349"/>
                          </a:lnTo>
                          <a:lnTo>
                            <a:pt x="573206" y="1071349"/>
                          </a:lnTo>
                          <a:lnTo>
                            <a:pt x="573206" y="1276066"/>
                          </a:lnTo>
                          <a:lnTo>
                            <a:pt x="1248770" y="1276066"/>
                          </a:lnTo>
                          <a:lnTo>
                            <a:pt x="1248770" y="1091821"/>
                          </a:lnTo>
                          <a:lnTo>
                            <a:pt x="2579427" y="1091821"/>
                          </a:lnTo>
                          <a:lnTo>
                            <a:pt x="2579427" y="266132"/>
                          </a:lnTo>
                          <a:lnTo>
                            <a:pt x="81886" y="266132"/>
                          </a:lnTo>
                          <a:lnTo>
                            <a:pt x="81886" y="0"/>
                          </a:lnTo>
                          <a:lnTo>
                            <a:pt x="6824" y="0"/>
                          </a:lnTo>
                          <a:cubicBezTo>
                            <a:pt x="4549" y="491319"/>
                            <a:pt x="2275" y="982639"/>
                            <a:pt x="0" y="1473958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scene3d>
                      <a:camera prst="isometricRightUp"/>
                      <a:lightRig rig="balanced" dir="t"/>
                    </a:scene3d>
                    <a:sp3d extrusionH="127000">
                      <a:extrusionClr>
                        <a:schemeClr val="bg1">
                          <a:lumMod val="85000"/>
                        </a:schemeClr>
                      </a:extrusion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51156"/>
                      <a:r>
                        <a:rPr lang="en-US" sz="2081" b="1" kern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NIC1</a:t>
                      </a:r>
                    </a:p>
                  </p:txBody>
                </p:sp>
                <p:sp>
                  <p:nvSpPr>
                    <p:cNvPr id="14" name="Freeform 13"/>
                    <p:cNvSpPr/>
                    <p:nvPr/>
                  </p:nvSpPr>
                  <p:spPr>
                    <a:xfrm>
                      <a:off x="2314956" y="1709594"/>
                      <a:ext cx="1363961" cy="574304"/>
                    </a:xfrm>
                    <a:custGeom>
                      <a:avLst/>
                      <a:gdLst>
                        <a:gd name="connsiteX0" fmla="*/ 0 w 2579427"/>
                        <a:gd name="connsiteY0" fmla="*/ 1473958 h 1473958"/>
                        <a:gd name="connsiteX1" fmla="*/ 88710 w 2579427"/>
                        <a:gd name="connsiteY1" fmla="*/ 1473958 h 1473958"/>
                        <a:gd name="connsiteX2" fmla="*/ 88710 w 2579427"/>
                        <a:gd name="connsiteY2" fmla="*/ 1071349 h 1473958"/>
                        <a:gd name="connsiteX3" fmla="*/ 573206 w 2579427"/>
                        <a:gd name="connsiteY3" fmla="*/ 1071349 h 1473958"/>
                        <a:gd name="connsiteX4" fmla="*/ 573206 w 2579427"/>
                        <a:gd name="connsiteY4" fmla="*/ 1276066 h 1473958"/>
                        <a:gd name="connsiteX5" fmla="*/ 1248770 w 2579427"/>
                        <a:gd name="connsiteY5" fmla="*/ 1276066 h 1473958"/>
                        <a:gd name="connsiteX6" fmla="*/ 1248770 w 2579427"/>
                        <a:gd name="connsiteY6" fmla="*/ 1091821 h 1473958"/>
                        <a:gd name="connsiteX7" fmla="*/ 2579427 w 2579427"/>
                        <a:gd name="connsiteY7" fmla="*/ 1091821 h 1473958"/>
                        <a:gd name="connsiteX8" fmla="*/ 2579427 w 2579427"/>
                        <a:gd name="connsiteY8" fmla="*/ 266132 h 1473958"/>
                        <a:gd name="connsiteX9" fmla="*/ 81886 w 2579427"/>
                        <a:gd name="connsiteY9" fmla="*/ 266132 h 1473958"/>
                        <a:gd name="connsiteX10" fmla="*/ 81886 w 2579427"/>
                        <a:gd name="connsiteY10" fmla="*/ 0 h 1473958"/>
                        <a:gd name="connsiteX11" fmla="*/ 6824 w 2579427"/>
                        <a:gd name="connsiteY11" fmla="*/ 0 h 1473958"/>
                        <a:gd name="connsiteX12" fmla="*/ 0 w 2579427"/>
                        <a:gd name="connsiteY12" fmla="*/ 1473958 h 1473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579427" h="1473958">
                          <a:moveTo>
                            <a:pt x="0" y="1473958"/>
                          </a:moveTo>
                          <a:lnTo>
                            <a:pt x="88710" y="1473958"/>
                          </a:lnTo>
                          <a:lnTo>
                            <a:pt x="88710" y="1071349"/>
                          </a:lnTo>
                          <a:lnTo>
                            <a:pt x="573206" y="1071349"/>
                          </a:lnTo>
                          <a:lnTo>
                            <a:pt x="573206" y="1276066"/>
                          </a:lnTo>
                          <a:lnTo>
                            <a:pt x="1248770" y="1276066"/>
                          </a:lnTo>
                          <a:lnTo>
                            <a:pt x="1248770" y="1091821"/>
                          </a:lnTo>
                          <a:lnTo>
                            <a:pt x="2579427" y="1091821"/>
                          </a:lnTo>
                          <a:lnTo>
                            <a:pt x="2579427" y="266132"/>
                          </a:lnTo>
                          <a:lnTo>
                            <a:pt x="81886" y="266132"/>
                          </a:lnTo>
                          <a:lnTo>
                            <a:pt x="81886" y="0"/>
                          </a:lnTo>
                          <a:lnTo>
                            <a:pt x="6824" y="0"/>
                          </a:lnTo>
                          <a:cubicBezTo>
                            <a:pt x="4549" y="491319"/>
                            <a:pt x="2275" y="982639"/>
                            <a:pt x="0" y="1473958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scene3d>
                      <a:camera prst="isometricRightUp"/>
                      <a:lightRig rig="balanced" dir="t"/>
                    </a:scene3d>
                    <a:sp3d extrusionH="127000">
                      <a:extrusionClr>
                        <a:schemeClr val="bg1">
                          <a:lumMod val="85000"/>
                        </a:schemeClr>
                      </a:extrusion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51156"/>
                      <a:r>
                        <a:rPr lang="en-US" sz="2081" b="1" kern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NIC2</a:t>
                      </a:r>
                    </a:p>
                  </p:txBody>
                </p: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7998422" y="2290401"/>
                    <a:ext cx="1906886" cy="861456"/>
                    <a:chOff x="1772031" y="1422442"/>
                    <a:chExt cx="1906886" cy="861456"/>
                  </a:xfrm>
                </p:grpSpPr>
                <p:sp>
                  <p:nvSpPr>
                    <p:cNvPr id="16" name="Freeform 15"/>
                    <p:cNvSpPr/>
                    <p:nvPr/>
                  </p:nvSpPr>
                  <p:spPr>
                    <a:xfrm>
                      <a:off x="1772031" y="1422442"/>
                      <a:ext cx="1363961" cy="574304"/>
                    </a:xfrm>
                    <a:custGeom>
                      <a:avLst/>
                      <a:gdLst>
                        <a:gd name="connsiteX0" fmla="*/ 0 w 2579427"/>
                        <a:gd name="connsiteY0" fmla="*/ 1473958 h 1473958"/>
                        <a:gd name="connsiteX1" fmla="*/ 88710 w 2579427"/>
                        <a:gd name="connsiteY1" fmla="*/ 1473958 h 1473958"/>
                        <a:gd name="connsiteX2" fmla="*/ 88710 w 2579427"/>
                        <a:gd name="connsiteY2" fmla="*/ 1071349 h 1473958"/>
                        <a:gd name="connsiteX3" fmla="*/ 573206 w 2579427"/>
                        <a:gd name="connsiteY3" fmla="*/ 1071349 h 1473958"/>
                        <a:gd name="connsiteX4" fmla="*/ 573206 w 2579427"/>
                        <a:gd name="connsiteY4" fmla="*/ 1276066 h 1473958"/>
                        <a:gd name="connsiteX5" fmla="*/ 1248770 w 2579427"/>
                        <a:gd name="connsiteY5" fmla="*/ 1276066 h 1473958"/>
                        <a:gd name="connsiteX6" fmla="*/ 1248770 w 2579427"/>
                        <a:gd name="connsiteY6" fmla="*/ 1091821 h 1473958"/>
                        <a:gd name="connsiteX7" fmla="*/ 2579427 w 2579427"/>
                        <a:gd name="connsiteY7" fmla="*/ 1091821 h 1473958"/>
                        <a:gd name="connsiteX8" fmla="*/ 2579427 w 2579427"/>
                        <a:gd name="connsiteY8" fmla="*/ 266132 h 1473958"/>
                        <a:gd name="connsiteX9" fmla="*/ 81886 w 2579427"/>
                        <a:gd name="connsiteY9" fmla="*/ 266132 h 1473958"/>
                        <a:gd name="connsiteX10" fmla="*/ 81886 w 2579427"/>
                        <a:gd name="connsiteY10" fmla="*/ 0 h 1473958"/>
                        <a:gd name="connsiteX11" fmla="*/ 6824 w 2579427"/>
                        <a:gd name="connsiteY11" fmla="*/ 0 h 1473958"/>
                        <a:gd name="connsiteX12" fmla="*/ 0 w 2579427"/>
                        <a:gd name="connsiteY12" fmla="*/ 1473958 h 1473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579427" h="1473958">
                          <a:moveTo>
                            <a:pt x="0" y="1473958"/>
                          </a:moveTo>
                          <a:lnTo>
                            <a:pt x="88710" y="1473958"/>
                          </a:lnTo>
                          <a:lnTo>
                            <a:pt x="88710" y="1071349"/>
                          </a:lnTo>
                          <a:lnTo>
                            <a:pt x="573206" y="1071349"/>
                          </a:lnTo>
                          <a:lnTo>
                            <a:pt x="573206" y="1276066"/>
                          </a:lnTo>
                          <a:lnTo>
                            <a:pt x="1248770" y="1276066"/>
                          </a:lnTo>
                          <a:lnTo>
                            <a:pt x="1248770" y="1091821"/>
                          </a:lnTo>
                          <a:lnTo>
                            <a:pt x="2579427" y="1091821"/>
                          </a:lnTo>
                          <a:lnTo>
                            <a:pt x="2579427" y="266132"/>
                          </a:lnTo>
                          <a:lnTo>
                            <a:pt x="81886" y="266132"/>
                          </a:lnTo>
                          <a:lnTo>
                            <a:pt x="81886" y="0"/>
                          </a:lnTo>
                          <a:lnTo>
                            <a:pt x="6824" y="0"/>
                          </a:lnTo>
                          <a:cubicBezTo>
                            <a:pt x="4549" y="491319"/>
                            <a:pt x="2275" y="982639"/>
                            <a:pt x="0" y="1473958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scene3d>
                      <a:camera prst="isometricRightUp"/>
                      <a:lightRig rig="balanced" dir="t"/>
                    </a:scene3d>
                    <a:sp3d extrusionH="127000">
                      <a:extrusionClr>
                        <a:schemeClr val="bg1">
                          <a:lumMod val="85000"/>
                        </a:schemeClr>
                      </a:extrusion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51156"/>
                      <a:r>
                        <a:rPr lang="en-US" sz="2081" b="1" kern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NIC1</a:t>
                      </a:r>
                    </a:p>
                  </p:txBody>
                </p:sp>
                <p:sp>
                  <p:nvSpPr>
                    <p:cNvPr id="17" name="Freeform 16"/>
                    <p:cNvSpPr/>
                    <p:nvPr/>
                  </p:nvSpPr>
                  <p:spPr>
                    <a:xfrm>
                      <a:off x="2314956" y="1709594"/>
                      <a:ext cx="1363961" cy="574304"/>
                    </a:xfrm>
                    <a:custGeom>
                      <a:avLst/>
                      <a:gdLst>
                        <a:gd name="connsiteX0" fmla="*/ 0 w 2579427"/>
                        <a:gd name="connsiteY0" fmla="*/ 1473958 h 1473958"/>
                        <a:gd name="connsiteX1" fmla="*/ 88710 w 2579427"/>
                        <a:gd name="connsiteY1" fmla="*/ 1473958 h 1473958"/>
                        <a:gd name="connsiteX2" fmla="*/ 88710 w 2579427"/>
                        <a:gd name="connsiteY2" fmla="*/ 1071349 h 1473958"/>
                        <a:gd name="connsiteX3" fmla="*/ 573206 w 2579427"/>
                        <a:gd name="connsiteY3" fmla="*/ 1071349 h 1473958"/>
                        <a:gd name="connsiteX4" fmla="*/ 573206 w 2579427"/>
                        <a:gd name="connsiteY4" fmla="*/ 1276066 h 1473958"/>
                        <a:gd name="connsiteX5" fmla="*/ 1248770 w 2579427"/>
                        <a:gd name="connsiteY5" fmla="*/ 1276066 h 1473958"/>
                        <a:gd name="connsiteX6" fmla="*/ 1248770 w 2579427"/>
                        <a:gd name="connsiteY6" fmla="*/ 1091821 h 1473958"/>
                        <a:gd name="connsiteX7" fmla="*/ 2579427 w 2579427"/>
                        <a:gd name="connsiteY7" fmla="*/ 1091821 h 1473958"/>
                        <a:gd name="connsiteX8" fmla="*/ 2579427 w 2579427"/>
                        <a:gd name="connsiteY8" fmla="*/ 266132 h 1473958"/>
                        <a:gd name="connsiteX9" fmla="*/ 81886 w 2579427"/>
                        <a:gd name="connsiteY9" fmla="*/ 266132 h 1473958"/>
                        <a:gd name="connsiteX10" fmla="*/ 81886 w 2579427"/>
                        <a:gd name="connsiteY10" fmla="*/ 0 h 1473958"/>
                        <a:gd name="connsiteX11" fmla="*/ 6824 w 2579427"/>
                        <a:gd name="connsiteY11" fmla="*/ 0 h 1473958"/>
                        <a:gd name="connsiteX12" fmla="*/ 0 w 2579427"/>
                        <a:gd name="connsiteY12" fmla="*/ 1473958 h 1473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579427" h="1473958">
                          <a:moveTo>
                            <a:pt x="0" y="1473958"/>
                          </a:moveTo>
                          <a:lnTo>
                            <a:pt x="88710" y="1473958"/>
                          </a:lnTo>
                          <a:lnTo>
                            <a:pt x="88710" y="1071349"/>
                          </a:lnTo>
                          <a:lnTo>
                            <a:pt x="573206" y="1071349"/>
                          </a:lnTo>
                          <a:lnTo>
                            <a:pt x="573206" y="1276066"/>
                          </a:lnTo>
                          <a:lnTo>
                            <a:pt x="1248770" y="1276066"/>
                          </a:lnTo>
                          <a:lnTo>
                            <a:pt x="1248770" y="1091821"/>
                          </a:lnTo>
                          <a:lnTo>
                            <a:pt x="2579427" y="1091821"/>
                          </a:lnTo>
                          <a:lnTo>
                            <a:pt x="2579427" y="266132"/>
                          </a:lnTo>
                          <a:lnTo>
                            <a:pt x="81886" y="266132"/>
                          </a:lnTo>
                          <a:lnTo>
                            <a:pt x="81886" y="0"/>
                          </a:lnTo>
                          <a:lnTo>
                            <a:pt x="6824" y="0"/>
                          </a:lnTo>
                          <a:cubicBezTo>
                            <a:pt x="4549" y="491319"/>
                            <a:pt x="2275" y="982639"/>
                            <a:pt x="0" y="1473958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scene3d>
                      <a:camera prst="isometricRightUp"/>
                      <a:lightRig rig="balanced" dir="t"/>
                    </a:scene3d>
                    <a:sp3d extrusionH="127000">
                      <a:extrusionClr>
                        <a:schemeClr val="bg1">
                          <a:lumMod val="85000"/>
                        </a:schemeClr>
                      </a:extrusion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51156"/>
                      <a:r>
                        <a:rPr lang="en-US" sz="2081" b="1" kern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NIC2</a:t>
                      </a:r>
                    </a:p>
                  </p:txBody>
                </p: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9223327" y="2985726"/>
                    <a:ext cx="1906886" cy="861456"/>
                    <a:chOff x="1772031" y="1422442"/>
                    <a:chExt cx="1906886" cy="861456"/>
                  </a:xfrm>
                </p:grpSpPr>
                <p:sp>
                  <p:nvSpPr>
                    <p:cNvPr id="19" name="Freeform 18"/>
                    <p:cNvSpPr/>
                    <p:nvPr/>
                  </p:nvSpPr>
                  <p:spPr>
                    <a:xfrm>
                      <a:off x="1772031" y="1422442"/>
                      <a:ext cx="1363961" cy="574304"/>
                    </a:xfrm>
                    <a:custGeom>
                      <a:avLst/>
                      <a:gdLst>
                        <a:gd name="connsiteX0" fmla="*/ 0 w 2579427"/>
                        <a:gd name="connsiteY0" fmla="*/ 1473958 h 1473958"/>
                        <a:gd name="connsiteX1" fmla="*/ 88710 w 2579427"/>
                        <a:gd name="connsiteY1" fmla="*/ 1473958 h 1473958"/>
                        <a:gd name="connsiteX2" fmla="*/ 88710 w 2579427"/>
                        <a:gd name="connsiteY2" fmla="*/ 1071349 h 1473958"/>
                        <a:gd name="connsiteX3" fmla="*/ 573206 w 2579427"/>
                        <a:gd name="connsiteY3" fmla="*/ 1071349 h 1473958"/>
                        <a:gd name="connsiteX4" fmla="*/ 573206 w 2579427"/>
                        <a:gd name="connsiteY4" fmla="*/ 1276066 h 1473958"/>
                        <a:gd name="connsiteX5" fmla="*/ 1248770 w 2579427"/>
                        <a:gd name="connsiteY5" fmla="*/ 1276066 h 1473958"/>
                        <a:gd name="connsiteX6" fmla="*/ 1248770 w 2579427"/>
                        <a:gd name="connsiteY6" fmla="*/ 1091821 h 1473958"/>
                        <a:gd name="connsiteX7" fmla="*/ 2579427 w 2579427"/>
                        <a:gd name="connsiteY7" fmla="*/ 1091821 h 1473958"/>
                        <a:gd name="connsiteX8" fmla="*/ 2579427 w 2579427"/>
                        <a:gd name="connsiteY8" fmla="*/ 266132 h 1473958"/>
                        <a:gd name="connsiteX9" fmla="*/ 81886 w 2579427"/>
                        <a:gd name="connsiteY9" fmla="*/ 266132 h 1473958"/>
                        <a:gd name="connsiteX10" fmla="*/ 81886 w 2579427"/>
                        <a:gd name="connsiteY10" fmla="*/ 0 h 1473958"/>
                        <a:gd name="connsiteX11" fmla="*/ 6824 w 2579427"/>
                        <a:gd name="connsiteY11" fmla="*/ 0 h 1473958"/>
                        <a:gd name="connsiteX12" fmla="*/ 0 w 2579427"/>
                        <a:gd name="connsiteY12" fmla="*/ 1473958 h 1473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579427" h="1473958">
                          <a:moveTo>
                            <a:pt x="0" y="1473958"/>
                          </a:moveTo>
                          <a:lnTo>
                            <a:pt x="88710" y="1473958"/>
                          </a:lnTo>
                          <a:lnTo>
                            <a:pt x="88710" y="1071349"/>
                          </a:lnTo>
                          <a:lnTo>
                            <a:pt x="573206" y="1071349"/>
                          </a:lnTo>
                          <a:lnTo>
                            <a:pt x="573206" y="1276066"/>
                          </a:lnTo>
                          <a:lnTo>
                            <a:pt x="1248770" y="1276066"/>
                          </a:lnTo>
                          <a:lnTo>
                            <a:pt x="1248770" y="1091821"/>
                          </a:lnTo>
                          <a:lnTo>
                            <a:pt x="2579427" y="1091821"/>
                          </a:lnTo>
                          <a:lnTo>
                            <a:pt x="2579427" y="266132"/>
                          </a:lnTo>
                          <a:lnTo>
                            <a:pt x="81886" y="266132"/>
                          </a:lnTo>
                          <a:lnTo>
                            <a:pt x="81886" y="0"/>
                          </a:lnTo>
                          <a:lnTo>
                            <a:pt x="6824" y="0"/>
                          </a:lnTo>
                          <a:cubicBezTo>
                            <a:pt x="4549" y="491319"/>
                            <a:pt x="2275" y="982639"/>
                            <a:pt x="0" y="1473958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scene3d>
                      <a:camera prst="isometricRightUp"/>
                      <a:lightRig rig="balanced" dir="t"/>
                    </a:scene3d>
                    <a:sp3d extrusionH="127000">
                      <a:extrusionClr>
                        <a:schemeClr val="bg1">
                          <a:lumMod val="85000"/>
                        </a:schemeClr>
                      </a:extrusion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51156"/>
                      <a:r>
                        <a:rPr lang="en-US" sz="2081" b="1" kern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NIC1</a:t>
                      </a:r>
                    </a:p>
                  </p:txBody>
                </p:sp>
                <p:sp>
                  <p:nvSpPr>
                    <p:cNvPr id="20" name="Freeform 19"/>
                    <p:cNvSpPr/>
                    <p:nvPr/>
                  </p:nvSpPr>
                  <p:spPr>
                    <a:xfrm>
                      <a:off x="2314956" y="1709594"/>
                      <a:ext cx="1363961" cy="574304"/>
                    </a:xfrm>
                    <a:custGeom>
                      <a:avLst/>
                      <a:gdLst>
                        <a:gd name="connsiteX0" fmla="*/ 0 w 2579427"/>
                        <a:gd name="connsiteY0" fmla="*/ 1473958 h 1473958"/>
                        <a:gd name="connsiteX1" fmla="*/ 88710 w 2579427"/>
                        <a:gd name="connsiteY1" fmla="*/ 1473958 h 1473958"/>
                        <a:gd name="connsiteX2" fmla="*/ 88710 w 2579427"/>
                        <a:gd name="connsiteY2" fmla="*/ 1071349 h 1473958"/>
                        <a:gd name="connsiteX3" fmla="*/ 573206 w 2579427"/>
                        <a:gd name="connsiteY3" fmla="*/ 1071349 h 1473958"/>
                        <a:gd name="connsiteX4" fmla="*/ 573206 w 2579427"/>
                        <a:gd name="connsiteY4" fmla="*/ 1276066 h 1473958"/>
                        <a:gd name="connsiteX5" fmla="*/ 1248770 w 2579427"/>
                        <a:gd name="connsiteY5" fmla="*/ 1276066 h 1473958"/>
                        <a:gd name="connsiteX6" fmla="*/ 1248770 w 2579427"/>
                        <a:gd name="connsiteY6" fmla="*/ 1091821 h 1473958"/>
                        <a:gd name="connsiteX7" fmla="*/ 2579427 w 2579427"/>
                        <a:gd name="connsiteY7" fmla="*/ 1091821 h 1473958"/>
                        <a:gd name="connsiteX8" fmla="*/ 2579427 w 2579427"/>
                        <a:gd name="connsiteY8" fmla="*/ 266132 h 1473958"/>
                        <a:gd name="connsiteX9" fmla="*/ 81886 w 2579427"/>
                        <a:gd name="connsiteY9" fmla="*/ 266132 h 1473958"/>
                        <a:gd name="connsiteX10" fmla="*/ 81886 w 2579427"/>
                        <a:gd name="connsiteY10" fmla="*/ 0 h 1473958"/>
                        <a:gd name="connsiteX11" fmla="*/ 6824 w 2579427"/>
                        <a:gd name="connsiteY11" fmla="*/ 0 h 1473958"/>
                        <a:gd name="connsiteX12" fmla="*/ 0 w 2579427"/>
                        <a:gd name="connsiteY12" fmla="*/ 1473958 h 1473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579427" h="1473958">
                          <a:moveTo>
                            <a:pt x="0" y="1473958"/>
                          </a:moveTo>
                          <a:lnTo>
                            <a:pt x="88710" y="1473958"/>
                          </a:lnTo>
                          <a:lnTo>
                            <a:pt x="88710" y="1071349"/>
                          </a:lnTo>
                          <a:lnTo>
                            <a:pt x="573206" y="1071349"/>
                          </a:lnTo>
                          <a:lnTo>
                            <a:pt x="573206" y="1276066"/>
                          </a:lnTo>
                          <a:lnTo>
                            <a:pt x="1248770" y="1276066"/>
                          </a:lnTo>
                          <a:lnTo>
                            <a:pt x="1248770" y="1091821"/>
                          </a:lnTo>
                          <a:lnTo>
                            <a:pt x="2579427" y="1091821"/>
                          </a:lnTo>
                          <a:lnTo>
                            <a:pt x="2579427" y="266132"/>
                          </a:lnTo>
                          <a:lnTo>
                            <a:pt x="81886" y="266132"/>
                          </a:lnTo>
                          <a:lnTo>
                            <a:pt x="81886" y="0"/>
                          </a:lnTo>
                          <a:lnTo>
                            <a:pt x="6824" y="0"/>
                          </a:lnTo>
                          <a:cubicBezTo>
                            <a:pt x="4549" y="491319"/>
                            <a:pt x="2275" y="982639"/>
                            <a:pt x="0" y="1473958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scene3d>
                      <a:camera prst="isometricRightUp"/>
                      <a:lightRig rig="balanced" dir="t"/>
                    </a:scene3d>
                    <a:sp3d extrusionH="127000">
                      <a:extrusionClr>
                        <a:schemeClr val="bg1">
                          <a:lumMod val="85000"/>
                        </a:schemeClr>
                      </a:extrusion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51156"/>
                      <a:r>
                        <a:rPr lang="en-US" sz="2081" b="1" kern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NIC2</a:t>
                      </a:r>
                    </a:p>
                  </p:txBody>
                </p:sp>
              </p:grpSp>
            </p:grpSp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40698" y="2710568"/>
                  <a:ext cx="738722" cy="825630"/>
                </a:xfrm>
                <a:prstGeom prst="rect">
                  <a:avLst/>
                </a:prstGeom>
              </p:spPr>
            </p:pic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87079" y="3413821"/>
                  <a:ext cx="742344" cy="822010"/>
                </a:xfrm>
                <a:prstGeom prst="rect">
                  <a:avLst/>
                </a:prstGeom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21845" y="1984165"/>
                  <a:ext cx="742344" cy="822010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79837" y="1897062"/>
                  <a:ext cx="896178" cy="729279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18402" y="2622850"/>
                  <a:ext cx="907064" cy="736535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54123" y="3333971"/>
                  <a:ext cx="896179" cy="736535"/>
                </a:xfrm>
                <a:prstGeom prst="rect">
                  <a:avLst/>
                </a:prstGeom>
              </p:spPr>
            </p:pic>
            <p:sp>
              <p:nvSpPr>
                <p:cNvPr id="83" name="TextBox 82"/>
                <p:cNvSpPr txBox="1"/>
                <p:nvPr/>
              </p:nvSpPr>
              <p:spPr>
                <a:xfrm rot="21149116">
                  <a:off x="7752618" y="968871"/>
                  <a:ext cx="1738569" cy="459869"/>
                </a:xfrm>
                <a:prstGeom prst="rect">
                  <a:avLst/>
                </a:prstGeom>
                <a:noFill/>
              </p:spPr>
              <p:txBody>
                <a:bodyPr wrap="none" lIns="186521" tIns="149217" rIns="186521" bIns="149217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Aft>
                      <a:spcPts val="612"/>
                    </a:spcAft>
                  </a:pPr>
                  <a:r>
                    <a:rPr lang="en-US" sz="1122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BGP Peering (Transit)</a:t>
                  </a:r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>
                  <a:off x="8909964" y="3477587"/>
                  <a:ext cx="1363399" cy="618743"/>
                  <a:chOff x="3118639" y="5490945"/>
                  <a:chExt cx="1363399" cy="618743"/>
                </a:xfrm>
              </p:grpSpPr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3118639" y="5490945"/>
                    <a:ext cx="1363399" cy="530471"/>
                  </a:xfrm>
                  <a:prstGeom prst="rect">
                    <a:avLst/>
                  </a:prstGeom>
                  <a:solidFill>
                    <a:srgbClr val="7030A0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isometricLeftDown"/>
                    <a:lightRig rig="threePt" dir="t"/>
                  </a:scene3d>
                  <a:sp3d extrusionH="76200">
                    <a:extrusionClr>
                      <a:srgbClr val="505050"/>
                    </a:extrusionClr>
                  </a:sp3d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51028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40" dirty="0" err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ea typeface="Segoe UI" pitchFamily="34" charset="0"/>
                        <a:cs typeface="Segoe UI" pitchFamily="34" charset="0"/>
                      </a:rPr>
                      <a:t>vSwitch</a:t>
                    </a:r>
                    <a:endParaRPr lang="en-US" sz="204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3335348" y="5828818"/>
                    <a:ext cx="733333" cy="2808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isometricLeftDown"/>
                    <a:lightRig rig="threePt" dir="t"/>
                  </a:scene3d>
                  <a:sp3d extrusionH="76200">
                    <a:extrusionClr>
                      <a:srgbClr val="505050"/>
                    </a:extrusionClr>
                  </a:sp3d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51028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ea typeface="Segoe UI" pitchFamily="34" charset="0"/>
                        <a:cs typeface="Segoe UI" pitchFamily="34" charset="0"/>
                      </a:rPr>
                      <a:t>VFP</a:t>
                    </a:r>
                  </a:p>
                </p:txBody>
              </p:sp>
            </p:grpSp>
            <p:grpSp>
              <p:nvGrpSpPr>
                <p:cNvPr id="96" name="Group 95"/>
                <p:cNvGrpSpPr/>
                <p:nvPr/>
              </p:nvGrpSpPr>
              <p:grpSpPr>
                <a:xfrm>
                  <a:off x="7668917" y="2725527"/>
                  <a:ext cx="1363399" cy="618743"/>
                  <a:chOff x="3118639" y="5490945"/>
                  <a:chExt cx="1363399" cy="618743"/>
                </a:xfrm>
              </p:grpSpPr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3118639" y="5490945"/>
                    <a:ext cx="1363399" cy="530471"/>
                  </a:xfrm>
                  <a:prstGeom prst="rect">
                    <a:avLst/>
                  </a:prstGeom>
                  <a:solidFill>
                    <a:srgbClr val="7030A0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isometricLeftDown"/>
                    <a:lightRig rig="threePt" dir="t"/>
                  </a:scene3d>
                  <a:sp3d extrusionH="76200">
                    <a:extrusionClr>
                      <a:srgbClr val="505050"/>
                    </a:extrusionClr>
                  </a:sp3d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51028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40" dirty="0" err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ea typeface="Segoe UI" pitchFamily="34" charset="0"/>
                        <a:cs typeface="Segoe UI" pitchFamily="34" charset="0"/>
                      </a:rPr>
                      <a:t>vSwitch</a:t>
                    </a:r>
                    <a:endParaRPr lang="en-US" sz="204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 bwMode="auto">
                  <a:xfrm>
                    <a:off x="3335348" y="5828818"/>
                    <a:ext cx="733333" cy="2808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isometricLeftDown"/>
                    <a:lightRig rig="threePt" dir="t"/>
                  </a:scene3d>
                  <a:sp3d extrusionH="76200">
                    <a:extrusionClr>
                      <a:srgbClr val="505050"/>
                    </a:extrusionClr>
                  </a:sp3d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51028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ea typeface="Segoe UI" pitchFamily="34" charset="0"/>
                        <a:cs typeface="Segoe UI" pitchFamily="34" charset="0"/>
                      </a:rPr>
                      <a:t>VFP</a:t>
                    </a:r>
                  </a:p>
                </p:txBody>
              </p:sp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6465745" y="2059310"/>
                  <a:ext cx="1363399" cy="618743"/>
                  <a:chOff x="3118639" y="5490945"/>
                  <a:chExt cx="1363399" cy="618743"/>
                </a:xfrm>
              </p:grpSpPr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3118639" y="5490945"/>
                    <a:ext cx="1363399" cy="530471"/>
                  </a:xfrm>
                  <a:prstGeom prst="rect">
                    <a:avLst/>
                  </a:prstGeom>
                  <a:solidFill>
                    <a:srgbClr val="7030A0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isometricLeftDown"/>
                    <a:lightRig rig="threePt" dir="t"/>
                  </a:scene3d>
                  <a:sp3d extrusionH="76200">
                    <a:extrusionClr>
                      <a:srgbClr val="505050"/>
                    </a:extrusionClr>
                  </a:sp3d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51028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40" dirty="0" err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ea typeface="Segoe UI" pitchFamily="34" charset="0"/>
                        <a:cs typeface="Segoe UI" pitchFamily="34" charset="0"/>
                      </a:rPr>
                      <a:t>vSwitch</a:t>
                    </a:r>
                    <a:endParaRPr lang="en-US" sz="204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3335348" y="5828818"/>
                    <a:ext cx="733333" cy="2808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isometricLeftDown"/>
                    <a:lightRig rig="threePt" dir="t"/>
                  </a:scene3d>
                  <a:sp3d extrusionH="76200">
                    <a:extrusionClr>
                      <a:srgbClr val="505050"/>
                    </a:extrusionClr>
                  </a:sp3d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51028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ea typeface="Segoe UI" pitchFamily="34" charset="0"/>
                        <a:cs typeface="Segoe UI" pitchFamily="34" charset="0"/>
                      </a:rPr>
                      <a:t>VFP</a:t>
                    </a:r>
                  </a:p>
                </p:txBody>
              </p:sp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5296789" y="1334011"/>
                  <a:ext cx="1363399" cy="618743"/>
                  <a:chOff x="3118639" y="5490945"/>
                  <a:chExt cx="1363399" cy="618743"/>
                </a:xfrm>
              </p:grpSpPr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3118639" y="5490945"/>
                    <a:ext cx="1363399" cy="530471"/>
                  </a:xfrm>
                  <a:prstGeom prst="rect">
                    <a:avLst/>
                  </a:prstGeom>
                  <a:solidFill>
                    <a:srgbClr val="7030A0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isometricLeftDown"/>
                    <a:lightRig rig="threePt" dir="t"/>
                  </a:scene3d>
                  <a:sp3d extrusionH="76200">
                    <a:extrusionClr>
                      <a:srgbClr val="505050"/>
                    </a:extrusionClr>
                  </a:sp3d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51028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40" dirty="0" err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ea typeface="Segoe UI" pitchFamily="34" charset="0"/>
                        <a:cs typeface="Segoe UI" pitchFamily="34" charset="0"/>
                      </a:rPr>
                      <a:t>vSwitch</a:t>
                    </a:r>
                    <a:endParaRPr lang="en-US" sz="204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3335348" y="5828818"/>
                    <a:ext cx="733333" cy="2808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isometricLeftDown"/>
                    <a:lightRig rig="threePt" dir="t"/>
                  </a:scene3d>
                  <a:sp3d extrusionH="76200">
                    <a:extrusionClr>
                      <a:srgbClr val="505050"/>
                    </a:extrusionClr>
                  </a:sp3d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51028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ea typeface="Segoe UI" pitchFamily="34" charset="0"/>
                        <a:cs typeface="Segoe UI" pitchFamily="34" charset="0"/>
                      </a:rPr>
                      <a:t>VFP</a:t>
                    </a:r>
                  </a:p>
                </p:txBody>
              </p:sp>
            </p:grp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31903" y="1165508"/>
                  <a:ext cx="1711564" cy="139281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34633" y="1851683"/>
                  <a:ext cx="1791827" cy="1464054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80175" y="2559490"/>
                  <a:ext cx="1829223" cy="1488558"/>
                </a:xfrm>
                <a:prstGeom prst="rect">
                  <a:avLst/>
                </a:prstGeom>
              </p:spPr>
            </p:pic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930648" y="710147"/>
                  <a:ext cx="2705783" cy="3182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8158531" y="1028370"/>
                  <a:ext cx="1477899" cy="4359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8712265" y="1757140"/>
                  <a:ext cx="2303256" cy="315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9407822" y="1028370"/>
                  <a:ext cx="228609" cy="11680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V="1">
                  <a:off x="9961554" y="1788698"/>
                  <a:ext cx="1053966" cy="7006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 flipV="1">
                  <a:off x="9636431" y="1028370"/>
                  <a:ext cx="1021565" cy="18933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 flipV="1">
                  <a:off x="11015521" y="1788698"/>
                  <a:ext cx="157350" cy="142590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6107549" y="1165508"/>
                  <a:ext cx="3644837" cy="441376"/>
                </a:xfrm>
                <a:prstGeom prst="line">
                  <a:avLst/>
                </a:prstGeom>
                <a:ln w="60325">
                  <a:solidFill>
                    <a:srgbClr val="FFC000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7340723" y="1381195"/>
                  <a:ext cx="2682123" cy="918827"/>
                </a:xfrm>
                <a:prstGeom prst="line">
                  <a:avLst/>
                </a:prstGeom>
                <a:ln w="60325">
                  <a:solidFill>
                    <a:srgbClr val="FFC000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8627623" y="1492680"/>
                  <a:ext cx="1656544" cy="1534457"/>
                </a:xfrm>
                <a:prstGeom prst="line">
                  <a:avLst/>
                </a:prstGeom>
                <a:ln w="60325">
                  <a:solidFill>
                    <a:srgbClr val="FFC000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 rot="20604943">
                  <a:off x="7984349" y="1452507"/>
                  <a:ext cx="1738569" cy="459869"/>
                </a:xfrm>
                <a:prstGeom prst="rect">
                  <a:avLst/>
                </a:prstGeom>
                <a:noFill/>
              </p:spPr>
              <p:txBody>
                <a:bodyPr wrap="none" lIns="186521" tIns="149217" rIns="186521" bIns="149217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Aft>
                      <a:spcPts val="612"/>
                    </a:spcAft>
                  </a:pPr>
                  <a:r>
                    <a:rPr lang="en-US" sz="1122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BGP Peering (Transit)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 rot="19107254">
                  <a:off x="8549989" y="1864226"/>
                  <a:ext cx="1738569" cy="459869"/>
                </a:xfrm>
                <a:prstGeom prst="rect">
                  <a:avLst/>
                </a:prstGeom>
                <a:noFill/>
              </p:spPr>
              <p:txBody>
                <a:bodyPr wrap="none" lIns="186521" tIns="149217" rIns="186521" bIns="149217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Aft>
                      <a:spcPts val="612"/>
                    </a:spcAft>
                  </a:pPr>
                  <a:r>
                    <a:rPr lang="en-US" sz="1122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BGP Peering (Transit)</a:t>
                  </a:r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484381" y="1090086"/>
                  <a:ext cx="3531140" cy="6986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Rectangle 75"/>
              <p:cNvSpPr/>
              <p:nvPr/>
            </p:nvSpPr>
            <p:spPr>
              <a:xfrm>
                <a:off x="6922903" y="4370380"/>
                <a:ext cx="583450" cy="59887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92D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SQL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939202" y="4131059"/>
                <a:ext cx="788117" cy="71573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92D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SCOM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455458" y="4683848"/>
                <a:ext cx="604628" cy="59520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92D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endParaRPr lang="en-US" sz="1428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6437" y="4772976"/>
              <a:ext cx="475282" cy="47454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609891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561E-6 -1.18475E-6 L -0.22338 0.2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9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353840" y="958034"/>
            <a:ext cx="6991585" cy="2212705"/>
            <a:chOff x="5353840" y="927208"/>
            <a:chExt cx="6991585" cy="2212705"/>
          </a:xfrm>
        </p:grpSpPr>
        <p:grpSp>
          <p:nvGrpSpPr>
            <p:cNvPr id="29" name="Group 28"/>
            <p:cNvGrpSpPr/>
            <p:nvPr/>
          </p:nvGrpSpPr>
          <p:grpSpPr>
            <a:xfrm>
              <a:off x="5353840" y="927208"/>
              <a:ext cx="6991585" cy="2212705"/>
              <a:chOff x="5382650" y="790322"/>
              <a:chExt cx="6991585" cy="2212705"/>
            </a:xfrm>
          </p:grpSpPr>
          <p:pic>
            <p:nvPicPr>
              <p:cNvPr id="67" name="Picture 6" descr="\\MAGNUM\Projects\Microsoft\Cloud Power FY12\Design\ICONS_PNG\Clou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5382650" y="1174227"/>
                <a:ext cx="3564772" cy="1828800"/>
              </a:xfrm>
              <a:prstGeom prst="rect">
                <a:avLst/>
              </a:prstGeom>
              <a:noFill/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8898837" y="790322"/>
                <a:ext cx="3475398" cy="1816908"/>
                <a:chOff x="8898837" y="790322"/>
                <a:chExt cx="3475398" cy="1816908"/>
              </a:xfrm>
            </p:grpSpPr>
            <p:pic>
              <p:nvPicPr>
                <p:cNvPr id="76" name="Picture 3" descr="\\MAGNUM\Projects\Microsoft\Cloud Power FY12\Design\ICONS_PNG\Saas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 bwMode="auto">
                <a:xfrm>
                  <a:off x="9988751" y="790322"/>
                  <a:ext cx="938990" cy="938990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8898837" y="1570023"/>
                  <a:ext cx="3475398" cy="1037207"/>
                </a:xfrm>
                <a:prstGeom prst="rect">
                  <a:avLst/>
                </a:prstGeom>
                <a:noFill/>
              </p:spPr>
              <p:txBody>
                <a:bodyPr wrap="square" lIns="182880" tIns="146304" rIns="182880" bIns="146304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24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Remote Enterprise Site</a:t>
                  </a:r>
                </a:p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24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or Azure</a:t>
                  </a:r>
                </a:p>
              </p:txBody>
            </p:sp>
          </p:grpSp>
        </p:grpSp>
        <p:sp>
          <p:nvSpPr>
            <p:cNvPr id="36" name="TextBox 35"/>
            <p:cNvSpPr txBox="1"/>
            <p:nvPr/>
          </p:nvSpPr>
          <p:spPr>
            <a:xfrm>
              <a:off x="7077902" y="2075686"/>
              <a:ext cx="1291244" cy="5447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Internet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51973" y="2859401"/>
            <a:ext cx="4917934" cy="825955"/>
            <a:chOff x="3151973" y="2859401"/>
            <a:chExt cx="4917934" cy="825955"/>
          </a:xfrm>
        </p:grpSpPr>
        <p:sp>
          <p:nvSpPr>
            <p:cNvPr id="80" name="Can 208"/>
            <p:cNvSpPr/>
            <p:nvPr/>
          </p:nvSpPr>
          <p:spPr bwMode="auto">
            <a:xfrm rot="7210957">
              <a:off x="5465092" y="624485"/>
              <a:ext cx="291696" cy="4917934"/>
            </a:xfrm>
            <a:prstGeom prst="can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                   Public VIP</a:t>
              </a: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386" y="2859401"/>
              <a:ext cx="1395304" cy="825955"/>
            </a:xfrm>
            <a:prstGeom prst="rect">
              <a:avLst/>
            </a:prstGeom>
          </p:spPr>
        </p:pic>
      </p:grpSp>
      <p:sp>
        <p:nvSpPr>
          <p:cNvPr id="158" name="Freeform 157"/>
          <p:cNvSpPr/>
          <p:nvPr/>
        </p:nvSpPr>
        <p:spPr>
          <a:xfrm>
            <a:off x="1733825" y="2989512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2903181" y="372669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4136355" y="44097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5353840" y="5129839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84827" y="4289349"/>
            <a:ext cx="1521654" cy="33286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1293888" y="5025007"/>
            <a:ext cx="1521654" cy="33286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2535539" y="5724058"/>
            <a:ext cx="1521654" cy="33286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3764222" y="6454561"/>
            <a:ext cx="1521654" cy="33286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88486" y="116930"/>
            <a:ext cx="1867351" cy="2804804"/>
            <a:chOff x="203826" y="173000"/>
            <a:chExt cx="3080452" cy="1279903"/>
          </a:xfrm>
        </p:grpSpPr>
        <p:sp>
          <p:nvSpPr>
            <p:cNvPr id="86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87" name="Can 166"/>
            <p:cNvSpPr/>
            <p:nvPr/>
          </p:nvSpPr>
          <p:spPr bwMode="auto">
            <a:xfrm rot="5400000">
              <a:off x="1732307" y="-765523"/>
              <a:ext cx="97658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8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89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90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91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sp>
        <p:nvSpPr>
          <p:cNvPr id="92" name="Can 204"/>
          <p:cNvSpPr/>
          <p:nvPr/>
        </p:nvSpPr>
        <p:spPr bwMode="auto">
          <a:xfrm rot="5400000">
            <a:off x="926724" y="1307604"/>
            <a:ext cx="240165" cy="1295999"/>
          </a:xfrm>
          <a:prstGeom prst="can">
            <a:avLst/>
          </a:prstGeom>
          <a:solidFill>
            <a:schemeClr val="accent5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 VIP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6058541" y="4860215"/>
            <a:ext cx="1363399" cy="618743"/>
            <a:chOff x="3118639" y="5490945"/>
            <a:chExt cx="1363399" cy="618743"/>
          </a:xfrm>
        </p:grpSpPr>
        <p:sp>
          <p:nvSpPr>
            <p:cNvPr id="94" name="Rectangle 93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817494" y="4108155"/>
            <a:ext cx="1363399" cy="618743"/>
            <a:chOff x="3118639" y="5490945"/>
            <a:chExt cx="1363399" cy="618743"/>
          </a:xfrm>
        </p:grpSpPr>
        <p:sp>
          <p:nvSpPr>
            <p:cNvPr id="97" name="Rectangle 96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614322" y="3441938"/>
            <a:ext cx="1363399" cy="618743"/>
            <a:chOff x="3118639" y="5490945"/>
            <a:chExt cx="1363399" cy="618743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445366" y="2716639"/>
            <a:ext cx="1363399" cy="618743"/>
            <a:chOff x="3118639" y="5490945"/>
            <a:chExt cx="1363399" cy="618743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480" y="2548136"/>
            <a:ext cx="1711564" cy="139281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210" y="3234311"/>
            <a:ext cx="1791827" cy="1464054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8752" y="3942118"/>
            <a:ext cx="1829223" cy="148855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grpSp>
        <p:nvGrpSpPr>
          <p:cNvPr id="78" name="Group 77"/>
          <p:cNvGrpSpPr/>
          <p:nvPr/>
        </p:nvGrpSpPr>
        <p:grpSpPr>
          <a:xfrm>
            <a:off x="0" y="5327835"/>
            <a:ext cx="1574242" cy="1273683"/>
            <a:chOff x="0" y="3914054"/>
            <a:chExt cx="1543515" cy="1248822"/>
          </a:xfrm>
        </p:grpSpPr>
        <p:sp>
          <p:nvSpPr>
            <p:cNvPr id="79" name="Rectangle 78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sp>
        <p:nvSpPr>
          <p:cNvPr id="81" name="Can 178"/>
          <p:cNvSpPr/>
          <p:nvPr/>
        </p:nvSpPr>
        <p:spPr bwMode="auto">
          <a:xfrm rot="3799656">
            <a:off x="5973841" y="-311089"/>
            <a:ext cx="240527" cy="5916141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     Green Tenant S2S IKEv2 Tunnel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28" y="3731571"/>
            <a:ext cx="1146109" cy="68009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296350" y="919772"/>
            <a:ext cx="1808087" cy="680091"/>
            <a:chOff x="8296350" y="919772"/>
            <a:chExt cx="1808087" cy="680091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350" y="919772"/>
              <a:ext cx="1146109" cy="680091"/>
            </a:xfrm>
            <a:prstGeom prst="rect">
              <a:avLst/>
            </a:prstGeom>
          </p:spPr>
        </p:pic>
        <p:cxnSp>
          <p:nvCxnSpPr>
            <p:cNvPr id="115" name="Straight Connector 114"/>
            <p:cNvCxnSpPr/>
            <p:nvPr/>
          </p:nvCxnSpPr>
          <p:spPr>
            <a:xfrm flipV="1">
              <a:off x="9366259" y="1259817"/>
              <a:ext cx="738178" cy="1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887720" y="3147095"/>
            <a:ext cx="1105698" cy="921518"/>
            <a:chOff x="4887720" y="3147095"/>
            <a:chExt cx="1105698" cy="921518"/>
          </a:xfrm>
        </p:grpSpPr>
        <p:cxnSp>
          <p:nvCxnSpPr>
            <p:cNvPr id="116" name="Straight Connector 115"/>
            <p:cNvCxnSpPr/>
            <p:nvPr/>
          </p:nvCxnSpPr>
          <p:spPr>
            <a:xfrm flipV="1">
              <a:off x="4887720" y="3332055"/>
              <a:ext cx="775561" cy="484809"/>
            </a:xfrm>
            <a:prstGeom prst="line">
              <a:avLst/>
            </a:prstGeom>
            <a:ln w="60325">
              <a:solidFill>
                <a:srgbClr val="FFC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 rot="19433347">
              <a:off x="4945706" y="3147095"/>
              <a:ext cx="1047712" cy="921518"/>
            </a:xfrm>
            <a:prstGeom prst="rect">
              <a:avLst/>
            </a:prstGeom>
            <a:noFill/>
          </p:spPr>
          <p:txBody>
            <a:bodyPr wrap="square" lIns="186521" tIns="149217" rIns="186521" bIns="149217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12"/>
                </a:spcAft>
              </a:pPr>
              <a:r>
                <a:rPr lang="en-US" sz="112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BGP </a:t>
              </a:r>
            </a:p>
            <a:p>
              <a:pPr algn="ctr">
                <a:lnSpc>
                  <a:spcPct val="90000"/>
                </a:lnSpc>
                <a:spcAft>
                  <a:spcPts val="612"/>
                </a:spcAft>
              </a:pPr>
              <a:r>
                <a:rPr lang="en-US" sz="112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S2S VPN </a:t>
              </a:r>
            </a:p>
            <a:p>
              <a:pPr algn="ctr">
                <a:lnSpc>
                  <a:spcPct val="90000"/>
                </a:lnSpc>
                <a:spcAft>
                  <a:spcPts val="612"/>
                </a:spcAft>
              </a:pPr>
              <a:r>
                <a:rPr lang="en-US" sz="112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Endpoint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436307" y="1270837"/>
            <a:ext cx="4810193" cy="2467973"/>
            <a:chOff x="3436307" y="1270837"/>
            <a:chExt cx="4810193" cy="2467973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3436307" y="1270837"/>
              <a:ext cx="4810193" cy="2467973"/>
            </a:xfrm>
            <a:prstGeom prst="line">
              <a:avLst/>
            </a:prstGeom>
            <a:ln w="6032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 rot="19961344">
              <a:off x="3786099" y="2484323"/>
              <a:ext cx="2878249" cy="456776"/>
            </a:xfrm>
            <a:prstGeom prst="rect">
              <a:avLst/>
            </a:prstGeom>
            <a:noFill/>
          </p:spPr>
          <p:txBody>
            <a:bodyPr wrap="squar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12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BGP Customer Address Space Routes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4479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50" y="3867415"/>
            <a:ext cx="1554546" cy="92021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353840" y="958034"/>
            <a:ext cx="6991585" cy="2212705"/>
            <a:chOff x="5353840" y="927208"/>
            <a:chExt cx="6991585" cy="2212705"/>
          </a:xfrm>
        </p:grpSpPr>
        <p:grpSp>
          <p:nvGrpSpPr>
            <p:cNvPr id="29" name="Group 28"/>
            <p:cNvGrpSpPr/>
            <p:nvPr/>
          </p:nvGrpSpPr>
          <p:grpSpPr>
            <a:xfrm>
              <a:off x="5353840" y="927208"/>
              <a:ext cx="6991585" cy="2212705"/>
              <a:chOff x="5382650" y="790322"/>
              <a:chExt cx="6991585" cy="2212705"/>
            </a:xfrm>
          </p:grpSpPr>
          <p:pic>
            <p:nvPicPr>
              <p:cNvPr id="67" name="Picture 6" descr="\\MAGNUM\Projects\Microsoft\Cloud Power FY12\Design\ICONS_PNG\Cloud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5382650" y="1174227"/>
                <a:ext cx="3564772" cy="1828800"/>
              </a:xfrm>
              <a:prstGeom prst="rect">
                <a:avLst/>
              </a:prstGeom>
              <a:noFill/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8898837" y="790322"/>
                <a:ext cx="3475398" cy="1816908"/>
                <a:chOff x="8898837" y="790322"/>
                <a:chExt cx="3475398" cy="1816908"/>
              </a:xfrm>
            </p:grpSpPr>
            <p:pic>
              <p:nvPicPr>
                <p:cNvPr id="76" name="Picture 3" descr="\\MAGNUM\Projects\Microsoft\Cloud Power FY12\Design\ICONS_PNG\Saas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 bwMode="auto">
                <a:xfrm>
                  <a:off x="9988751" y="790322"/>
                  <a:ext cx="938990" cy="938990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8898837" y="1570023"/>
                  <a:ext cx="3475398" cy="1037207"/>
                </a:xfrm>
                <a:prstGeom prst="rect">
                  <a:avLst/>
                </a:prstGeom>
                <a:noFill/>
              </p:spPr>
              <p:txBody>
                <a:bodyPr wrap="square" lIns="182880" tIns="146304" rIns="182880" bIns="146304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24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Remote Enterprise Site</a:t>
                  </a:r>
                </a:p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2400" dirty="0">
                      <a:gradFill>
                        <a:gsLst>
                          <a:gs pos="2917">
                            <a:schemeClr val="tx1"/>
                          </a:gs>
                          <a:gs pos="30000">
                            <a:schemeClr val="tx1"/>
                          </a:gs>
                        </a:gsLst>
                        <a:lin ang="5400000" scaled="0"/>
                      </a:gradFill>
                    </a:rPr>
                    <a:t>or Azure</a:t>
                  </a:r>
                </a:p>
              </p:txBody>
            </p:sp>
          </p:grpSp>
        </p:grpSp>
        <p:sp>
          <p:nvSpPr>
            <p:cNvPr id="36" name="TextBox 35"/>
            <p:cNvSpPr txBox="1"/>
            <p:nvPr/>
          </p:nvSpPr>
          <p:spPr>
            <a:xfrm>
              <a:off x="7077902" y="2075686"/>
              <a:ext cx="1291244" cy="5447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Internet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51973" y="2859401"/>
            <a:ext cx="4917934" cy="825955"/>
            <a:chOff x="3151973" y="2859401"/>
            <a:chExt cx="4917934" cy="825955"/>
          </a:xfrm>
        </p:grpSpPr>
        <p:sp>
          <p:nvSpPr>
            <p:cNvPr id="80" name="Can 208"/>
            <p:cNvSpPr/>
            <p:nvPr/>
          </p:nvSpPr>
          <p:spPr bwMode="auto">
            <a:xfrm rot="7210957">
              <a:off x="5465092" y="624485"/>
              <a:ext cx="291696" cy="4917934"/>
            </a:xfrm>
            <a:prstGeom prst="can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                   Public VIP</a:t>
              </a: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386" y="2859401"/>
              <a:ext cx="1395304" cy="825955"/>
            </a:xfrm>
            <a:prstGeom prst="rect">
              <a:avLst/>
            </a:prstGeom>
          </p:spPr>
        </p:pic>
      </p:grpSp>
      <p:sp>
        <p:nvSpPr>
          <p:cNvPr id="158" name="Freeform 157"/>
          <p:cNvSpPr/>
          <p:nvPr/>
        </p:nvSpPr>
        <p:spPr>
          <a:xfrm>
            <a:off x="1733825" y="2989512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2903181" y="372669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4136355" y="44097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5353840" y="5129839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84827" y="4289349"/>
            <a:ext cx="1521654" cy="33286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1293888" y="5025007"/>
            <a:ext cx="1521654" cy="33286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2535539" y="5724058"/>
            <a:ext cx="1521654" cy="33286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3764222" y="6454561"/>
            <a:ext cx="1521654" cy="33286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88486" y="116930"/>
            <a:ext cx="1867351" cy="2804804"/>
            <a:chOff x="203826" y="173000"/>
            <a:chExt cx="3080452" cy="1279903"/>
          </a:xfrm>
        </p:grpSpPr>
        <p:sp>
          <p:nvSpPr>
            <p:cNvPr id="86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87" name="Can 166"/>
            <p:cNvSpPr/>
            <p:nvPr/>
          </p:nvSpPr>
          <p:spPr bwMode="auto">
            <a:xfrm rot="5400000">
              <a:off x="1732307" y="-765523"/>
              <a:ext cx="97658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8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89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90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91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sp>
        <p:nvSpPr>
          <p:cNvPr id="92" name="Can 204"/>
          <p:cNvSpPr/>
          <p:nvPr/>
        </p:nvSpPr>
        <p:spPr bwMode="auto">
          <a:xfrm rot="5400000">
            <a:off x="926724" y="1307604"/>
            <a:ext cx="240165" cy="1295999"/>
          </a:xfrm>
          <a:prstGeom prst="can">
            <a:avLst/>
          </a:prstGeom>
          <a:solidFill>
            <a:schemeClr val="accent5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 VIP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6058541" y="4860215"/>
            <a:ext cx="1363399" cy="618743"/>
            <a:chOff x="3118639" y="5490945"/>
            <a:chExt cx="1363399" cy="618743"/>
          </a:xfrm>
        </p:grpSpPr>
        <p:sp>
          <p:nvSpPr>
            <p:cNvPr id="94" name="Rectangle 93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817494" y="4108155"/>
            <a:ext cx="1363399" cy="618743"/>
            <a:chOff x="3118639" y="5490945"/>
            <a:chExt cx="1363399" cy="618743"/>
          </a:xfrm>
        </p:grpSpPr>
        <p:sp>
          <p:nvSpPr>
            <p:cNvPr id="97" name="Rectangle 96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614322" y="3441938"/>
            <a:ext cx="1363399" cy="618743"/>
            <a:chOff x="3118639" y="5490945"/>
            <a:chExt cx="1363399" cy="618743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445366" y="2716639"/>
            <a:ext cx="1363399" cy="618743"/>
            <a:chOff x="3118639" y="5490945"/>
            <a:chExt cx="1363399" cy="618743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480" y="2548136"/>
            <a:ext cx="1711564" cy="139281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210" y="3234311"/>
            <a:ext cx="1791827" cy="1464054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8752" y="3942118"/>
            <a:ext cx="1829223" cy="148855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grpSp>
        <p:nvGrpSpPr>
          <p:cNvPr id="78" name="Group 77"/>
          <p:cNvGrpSpPr/>
          <p:nvPr/>
        </p:nvGrpSpPr>
        <p:grpSpPr>
          <a:xfrm>
            <a:off x="0" y="5327835"/>
            <a:ext cx="1574242" cy="1273683"/>
            <a:chOff x="0" y="3914054"/>
            <a:chExt cx="1543515" cy="1248822"/>
          </a:xfrm>
        </p:grpSpPr>
        <p:sp>
          <p:nvSpPr>
            <p:cNvPr id="79" name="Rectangle 78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424" y="3578264"/>
            <a:ext cx="557829" cy="50402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5286" y="4256281"/>
            <a:ext cx="560660" cy="504028"/>
          </a:xfrm>
          <a:prstGeom prst="rect">
            <a:avLst/>
          </a:prstGeom>
        </p:spPr>
      </p:pic>
      <p:sp>
        <p:nvSpPr>
          <p:cNvPr id="81" name="Can 178"/>
          <p:cNvSpPr/>
          <p:nvPr/>
        </p:nvSpPr>
        <p:spPr bwMode="auto">
          <a:xfrm rot="3799656">
            <a:off x="5973841" y="-311089"/>
            <a:ext cx="240527" cy="5916141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     Green Tenant S2S IKEv2 Tunnel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28" y="3731571"/>
            <a:ext cx="1146109" cy="680091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4887720" y="3147095"/>
            <a:ext cx="1105698" cy="921518"/>
            <a:chOff x="4887720" y="3147095"/>
            <a:chExt cx="1105698" cy="921518"/>
          </a:xfrm>
        </p:grpSpPr>
        <p:cxnSp>
          <p:nvCxnSpPr>
            <p:cNvPr id="116" name="Straight Connector 115"/>
            <p:cNvCxnSpPr/>
            <p:nvPr/>
          </p:nvCxnSpPr>
          <p:spPr>
            <a:xfrm flipV="1">
              <a:off x="4887720" y="3332055"/>
              <a:ext cx="775561" cy="484809"/>
            </a:xfrm>
            <a:prstGeom prst="line">
              <a:avLst/>
            </a:prstGeom>
            <a:ln w="60325">
              <a:solidFill>
                <a:srgbClr val="FFC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 rot="19433347">
              <a:off x="4945706" y="3147095"/>
              <a:ext cx="1047712" cy="921518"/>
            </a:xfrm>
            <a:prstGeom prst="rect">
              <a:avLst/>
            </a:prstGeom>
            <a:noFill/>
          </p:spPr>
          <p:txBody>
            <a:bodyPr wrap="square" lIns="186521" tIns="149217" rIns="186521" bIns="149217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12"/>
                </a:spcAft>
              </a:pPr>
              <a:r>
                <a:rPr lang="en-US" sz="112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BGP </a:t>
              </a:r>
            </a:p>
            <a:p>
              <a:pPr algn="ctr">
                <a:lnSpc>
                  <a:spcPct val="90000"/>
                </a:lnSpc>
                <a:spcAft>
                  <a:spcPts val="612"/>
                </a:spcAft>
              </a:pPr>
              <a:r>
                <a:rPr lang="en-US" sz="112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S2S VPN </a:t>
              </a:r>
            </a:p>
            <a:p>
              <a:pPr algn="ctr">
                <a:lnSpc>
                  <a:spcPct val="90000"/>
                </a:lnSpc>
                <a:spcAft>
                  <a:spcPts val="612"/>
                </a:spcAft>
              </a:pPr>
              <a:r>
                <a:rPr lang="en-US" sz="112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Endpoint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436307" y="1270837"/>
            <a:ext cx="4810193" cy="2467973"/>
            <a:chOff x="3436307" y="1270837"/>
            <a:chExt cx="4810193" cy="2467973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3436307" y="1270837"/>
              <a:ext cx="4810193" cy="2467973"/>
            </a:xfrm>
            <a:prstGeom prst="line">
              <a:avLst/>
            </a:prstGeom>
            <a:ln w="6032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 rot="19961344">
              <a:off x="3786099" y="2484323"/>
              <a:ext cx="2878249" cy="456776"/>
            </a:xfrm>
            <a:prstGeom prst="rect">
              <a:avLst/>
            </a:prstGeom>
            <a:noFill/>
          </p:spPr>
          <p:txBody>
            <a:bodyPr wrap="squar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12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BGP Customer Address Space Routes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00699" y="4746531"/>
            <a:ext cx="1693702" cy="1777146"/>
            <a:chOff x="3700699" y="4746531"/>
            <a:chExt cx="1693702" cy="177714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00699" y="4746531"/>
              <a:ext cx="576907" cy="52126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17494" y="6002412"/>
              <a:ext cx="576907" cy="521265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 rot="20335497">
            <a:off x="6785983" y="4295747"/>
            <a:ext cx="1072501" cy="921518"/>
            <a:chOff x="4923299" y="3154400"/>
            <a:chExt cx="1072501" cy="921518"/>
          </a:xfrm>
        </p:grpSpPr>
        <p:cxnSp>
          <p:nvCxnSpPr>
            <p:cNvPr id="74" name="Straight Connector 73"/>
            <p:cNvCxnSpPr/>
            <p:nvPr/>
          </p:nvCxnSpPr>
          <p:spPr>
            <a:xfrm rot="1264503" flipV="1">
              <a:off x="5173629" y="3240973"/>
              <a:ext cx="409659" cy="521114"/>
            </a:xfrm>
            <a:prstGeom prst="line">
              <a:avLst/>
            </a:prstGeom>
            <a:ln w="60325">
              <a:solidFill>
                <a:srgbClr val="FFC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 rot="19433347">
              <a:off x="4923299" y="3154400"/>
              <a:ext cx="1072501" cy="921518"/>
            </a:xfrm>
            <a:prstGeom prst="rect">
              <a:avLst/>
            </a:prstGeom>
            <a:noFill/>
          </p:spPr>
          <p:txBody>
            <a:bodyPr wrap="square" lIns="186521" tIns="149217" rIns="186521" bIns="149217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12"/>
                </a:spcAft>
              </a:pPr>
              <a:r>
                <a:rPr lang="en-US" sz="112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BGP </a:t>
              </a:r>
            </a:p>
            <a:p>
              <a:pPr algn="ctr">
                <a:lnSpc>
                  <a:spcPct val="90000"/>
                </a:lnSpc>
                <a:spcAft>
                  <a:spcPts val="612"/>
                </a:spcAft>
              </a:pPr>
              <a:r>
                <a:rPr lang="en-US" sz="112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S2S VPN </a:t>
              </a:r>
            </a:p>
            <a:p>
              <a:pPr algn="ctr">
                <a:lnSpc>
                  <a:spcPct val="90000"/>
                </a:lnSpc>
                <a:spcAft>
                  <a:spcPts val="612"/>
                </a:spcAft>
              </a:pPr>
              <a:r>
                <a:rPr lang="en-US" sz="112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Endpoint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38047" y="1017161"/>
            <a:ext cx="2548052" cy="4840096"/>
            <a:chOff x="6338047" y="1017161"/>
            <a:chExt cx="2548052" cy="4840096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6338047" y="1599864"/>
              <a:ext cx="2548052" cy="3857017"/>
            </a:xfrm>
            <a:prstGeom prst="line">
              <a:avLst/>
            </a:prstGeom>
            <a:ln w="6032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7222515" y="1017161"/>
              <a:ext cx="867441" cy="4840096"/>
              <a:chOff x="7222515" y="1017161"/>
              <a:chExt cx="867441" cy="4840096"/>
            </a:xfrm>
          </p:grpSpPr>
          <p:sp>
            <p:nvSpPr>
              <p:cNvPr id="65" name="Can 178"/>
              <p:cNvSpPr/>
              <p:nvPr/>
            </p:nvSpPr>
            <p:spPr bwMode="auto">
              <a:xfrm rot="1981018">
                <a:off x="7222515" y="1017161"/>
                <a:ext cx="242385" cy="4840096"/>
              </a:xfrm>
              <a:prstGeom prst="can">
                <a:avLst/>
              </a:prstGeom>
              <a:solidFill>
                <a:srgbClr val="FF00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5102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22" dirty="0">
                    <a:solidFill>
                      <a:schemeClr val="bg1"/>
                    </a:solidFill>
                    <a:ea typeface="Segoe UI" pitchFamily="34" charset="0"/>
                    <a:cs typeface="Segoe UI" pitchFamily="34" charset="0"/>
                  </a:rPr>
                  <a:t>     Red Tenant S2S IKEv2 Tunnel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 rot="18140307">
                <a:off x="6422443" y="3088738"/>
                <a:ext cx="2878249" cy="456776"/>
              </a:xfrm>
              <a:prstGeom prst="rect">
                <a:avLst/>
              </a:prstGeom>
              <a:noFill/>
            </p:spPr>
            <p:txBody>
              <a:bodyPr wrap="square" lIns="186521" tIns="149217" rIns="186521" bIns="149217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12"/>
                  </a:spcAft>
                </a:pPr>
                <a:r>
                  <a:rPr lang="en-US" sz="1122" b="1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BGP Customer Address Space Routes</a:t>
                </a:r>
              </a:p>
            </p:txBody>
          </p:sp>
        </p:grp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35" y="5187357"/>
            <a:ext cx="1146109" cy="68009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296350" y="919772"/>
            <a:ext cx="1808087" cy="680091"/>
            <a:chOff x="8296350" y="919772"/>
            <a:chExt cx="1808087" cy="680091"/>
          </a:xfrm>
        </p:grpSpPr>
        <p:cxnSp>
          <p:nvCxnSpPr>
            <p:cNvPr id="115" name="Straight Connector 114"/>
            <p:cNvCxnSpPr/>
            <p:nvPr/>
          </p:nvCxnSpPr>
          <p:spPr>
            <a:xfrm flipV="1">
              <a:off x="9366259" y="1259817"/>
              <a:ext cx="738178" cy="1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350" y="919772"/>
              <a:ext cx="1146109" cy="680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817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/>
              <a:t>We Deployed the SDN Fabric using SCVMM 2016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latin typeface="+mn-lt"/>
              </a:rPr>
              <a:t>Network Controller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latin typeface="+mn-lt"/>
              </a:rPr>
              <a:t>Software Load Balancer</a:t>
            </a: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Hybrid SDN Gateway (Began Deployment)</a:t>
            </a:r>
          </a:p>
          <a:p>
            <a:r>
              <a:rPr lang="en-US" dirty="0"/>
              <a:t>We Created Tenant Virtual Networks with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latin typeface="+mn-lt"/>
              </a:rPr>
              <a:t>ACLs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latin typeface="+mn-lt"/>
              </a:rPr>
              <a:t>Load Balancers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latin typeface="+mn-lt"/>
              </a:rPr>
              <a:t>S2S VPN Tunnels</a:t>
            </a:r>
            <a:endParaRPr lang="en-US" dirty="0"/>
          </a:p>
          <a:p>
            <a:pPr algn="ctr"/>
            <a:r>
              <a:rPr lang="en-US" sz="4800" b="1" i="1" u="sng" dirty="0"/>
              <a:t>All in under 60 minutes!</a:t>
            </a:r>
            <a:r>
              <a:rPr lang="en-US" sz="4800" b="1" i="1" dirty="0"/>
              <a:t>  Hopefully… </a:t>
            </a:r>
            <a:r>
              <a:rPr lang="en-US" sz="4800" b="1" i="1" dirty="0">
                <a:sym typeface="Wingdings" panose="05000000000000000000" pitchFamily="2" charset="2"/>
              </a:rPr>
              <a:t> 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176280045"/>
      </p:ext>
    </p:extLst>
  </p:cSld>
  <p:clrMapOvr>
    <a:masterClrMapping/>
  </p:clrMapOvr>
  <p:transition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inspired networking for your datacenter</a:t>
            </a:r>
            <a:br>
              <a:rPr lang="en-US" dirty="0"/>
            </a:br>
            <a:endParaRPr lang="en-US" dirty="0"/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274639" y="1701003"/>
            <a:ext cx="3877533" cy="429974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9217" tIns="149217" rIns="149217" bIns="149217" rtlCol="0" anchor="t">
            <a:noAutofit/>
          </a:bodyPr>
          <a:lstStyle>
            <a:lvl1pPr marL="281655" marR="0" indent="-281655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tabLst/>
              <a:defRPr sz="3137" kern="1200" spc="0" baseline="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660" marR="0" indent="-228582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5748" marR="0" indent="-1650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63534" marR="0" indent="-17778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8622" marR="0" indent="-1650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 faster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cs typeface="Segoe UI Light" panose="020B0502040204020203" pitchFamily="34" charset="0"/>
              </a:rPr>
              <a:t>VXLAN-based virtual networking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cs typeface="Segoe UI Light" panose="020B0502040204020203" pitchFamily="34" charset="0"/>
              </a:rPr>
              <a:t>Hybrid SDN gateways for cross-cloud deployment</a:t>
            </a:r>
            <a:endParaRPr lang="en-US" sz="2800" dirty="0">
              <a:solidFill>
                <a:srgbClr val="FFFFFF"/>
              </a:solidFill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cs typeface="Segoe UI Light" panose="020B0502040204020203" pitchFamily="34" charset="0"/>
              </a:rPr>
              <a:t>External and internal software load balancing</a:t>
            </a: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8285826" y="1701003"/>
            <a:ext cx="3877533" cy="4299747"/>
          </a:xfrm>
          <a:prstGeom prst="rect">
            <a:avLst/>
          </a:prstGeom>
          <a:solidFill>
            <a:srgbClr val="00BCF2"/>
          </a:solidFill>
        </p:spPr>
        <p:txBody>
          <a:bodyPr vert="horz" wrap="square" lIns="149217" tIns="149217" rIns="149217" bIns="149217" rtlCol="0" anchor="t">
            <a:noAutofit/>
          </a:bodyPr>
          <a:lstStyle>
            <a:lvl1pPr marL="281655" marR="0" indent="-281655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tabLst/>
              <a:defRPr sz="3137" kern="1200" spc="0" baseline="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660" marR="0" indent="-228582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5748" marR="0" indent="-1650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63534" marR="0" indent="-17778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8622" marR="0" indent="-1650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Reduce costs and increase perf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FFFFFF"/>
                </a:solidFill>
                <a:cs typeface="Segoe UI Light" panose="020B0502040204020203" pitchFamily="34" charset="0"/>
              </a:rPr>
            </a:br>
            <a:r>
              <a:rPr lang="en-US" sz="2400" dirty="0">
                <a:solidFill>
                  <a:srgbClr val="FFFFFF"/>
                </a:solidFill>
                <a:cs typeface="Segoe UI Light" panose="020B0502040204020203" pitchFamily="34" charset="0"/>
              </a:rPr>
              <a:t>Ability to converge RDMA and Ethernet traffic on the same teamed NICs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cs typeface="Segoe UI Light" panose="020B0502040204020203" pitchFamily="34" charset="0"/>
              </a:rPr>
              <a:t>QoS for predictable performance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cs typeface="Segoe UI Light" panose="020B0502040204020203" pitchFamily="34" charset="0"/>
              </a:rPr>
              <a:t>Monitoring and automation to reduce </a:t>
            </a:r>
            <a:r>
              <a:rPr lang="en-US" sz="2400" dirty="0" err="1">
                <a:solidFill>
                  <a:srgbClr val="FFFFFF"/>
                </a:solidFill>
                <a:cs typeface="Segoe UI Light" panose="020B0502040204020203" pitchFamily="34" charset="0"/>
              </a:rPr>
              <a:t>OpEx</a:t>
            </a:r>
            <a:endParaRPr lang="en-US" sz="2400" dirty="0">
              <a:solidFill>
                <a:srgbClr val="FFFFFF"/>
              </a:solidFill>
              <a:cs typeface="Segoe UI Light" panose="020B0502040204020203" pitchFamily="34" charset="0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4279246" y="1701003"/>
            <a:ext cx="3877533" cy="4299747"/>
          </a:xfrm>
          <a:prstGeom prst="rect">
            <a:avLst/>
          </a:prstGeom>
          <a:solidFill>
            <a:srgbClr val="0078D7"/>
          </a:solidFill>
        </p:spPr>
        <p:txBody>
          <a:bodyPr vert="horz" wrap="square" lIns="149217" tIns="149217" rIns="149217" bIns="149217" rtlCol="0" anchor="t">
            <a:noAutofit/>
          </a:bodyPr>
          <a:lstStyle>
            <a:lvl1pPr marL="281655" marR="0" indent="-281655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tabLst/>
              <a:defRPr sz="3137" kern="1200" spc="0" baseline="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660" marR="0" indent="-228582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5748" marR="0" indent="-1650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63534" marR="0" indent="-17778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8622" marR="0" indent="-1650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Enhance network security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cs typeface="Segoe UI Light" panose="020B0502040204020203" pitchFamily="34" charset="0"/>
              </a:rPr>
              <a:t>Distributed firewall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cs typeface="Segoe UI Light" panose="020B0502040204020203" pitchFamily="34" charset="0"/>
              </a:rPr>
              <a:t>Network Security Groups for </a:t>
            </a:r>
            <a:r>
              <a:rPr lang="en-US" sz="2400" dirty="0" err="1">
                <a:solidFill>
                  <a:srgbClr val="FFFFFF"/>
                </a:solidFill>
                <a:cs typeface="Segoe UI Light" panose="020B0502040204020203" pitchFamily="34" charset="0"/>
              </a:rPr>
              <a:t>microsegmentation</a:t>
            </a:r>
            <a:endParaRPr lang="en-US" sz="2400" dirty="0">
              <a:solidFill>
                <a:srgbClr val="FFFFFF"/>
              </a:solidFill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cs typeface="Segoe UI Light" panose="020B0502040204020203" pitchFamily="34" charset="0"/>
              </a:rPr>
              <a:t>Routing and mirroring to specialized virtual appliances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00049" y="2923504"/>
            <a:ext cx="3386339" cy="307724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438650" y="2923504"/>
            <a:ext cx="3635056" cy="307724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429625" y="2923504"/>
            <a:ext cx="3632388" cy="3077245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3327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" grpId="0" animBg="1"/>
      <p:bldP spid="4" grpId="0" animBg="1"/>
      <p:bldP spid="5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Capabilities in WS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5483" y="1017974"/>
            <a:ext cx="5950828" cy="6075509"/>
          </a:xfrm>
        </p:spPr>
        <p:txBody>
          <a:bodyPr/>
          <a:lstStyle/>
          <a:p>
            <a:r>
              <a:rPr lang="en-US" dirty="0"/>
              <a:t>Network controller</a:t>
            </a:r>
          </a:p>
          <a:p>
            <a:pPr lvl="1"/>
            <a:r>
              <a:rPr lang="en-US" dirty="0"/>
              <a:t>Central control plane</a:t>
            </a:r>
          </a:p>
          <a:p>
            <a:pPr lvl="1"/>
            <a:r>
              <a:rPr lang="en-US" dirty="0"/>
              <a:t>Fault tolerant</a:t>
            </a:r>
          </a:p>
          <a:p>
            <a:r>
              <a:rPr lang="en-US" dirty="0"/>
              <a:t>Virtual Networking</a:t>
            </a:r>
          </a:p>
          <a:p>
            <a:pPr lvl="1"/>
            <a:r>
              <a:rPr lang="en-US" dirty="0"/>
              <a:t>BYO address space </a:t>
            </a:r>
          </a:p>
          <a:p>
            <a:pPr lvl="1"/>
            <a:r>
              <a:rPr lang="en-US" dirty="0"/>
              <a:t>Distributed routing</a:t>
            </a:r>
          </a:p>
          <a:p>
            <a:pPr lvl="1"/>
            <a:r>
              <a:rPr lang="en-US" dirty="0"/>
              <a:t>VXLAN and NVGRE</a:t>
            </a:r>
          </a:p>
          <a:p>
            <a:r>
              <a:rPr lang="en-US" dirty="0"/>
              <a:t>Network Security</a:t>
            </a:r>
          </a:p>
          <a:p>
            <a:pPr lvl="1"/>
            <a:r>
              <a:rPr lang="en-US" dirty="0"/>
              <a:t>Distributed Firewall</a:t>
            </a:r>
          </a:p>
          <a:p>
            <a:pPr lvl="1"/>
            <a:r>
              <a:rPr lang="en-US" dirty="0"/>
              <a:t>Network Security Groups</a:t>
            </a:r>
          </a:p>
          <a:p>
            <a:pPr lvl="1"/>
            <a:r>
              <a:rPr lang="en-US" dirty="0"/>
              <a:t>BYO Virtual Appliances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75071" y="1017974"/>
            <a:ext cx="6560522" cy="5681132"/>
          </a:xfrm>
        </p:spPr>
        <p:txBody>
          <a:bodyPr/>
          <a:lstStyle/>
          <a:p>
            <a:r>
              <a:rPr lang="en-US" dirty="0"/>
              <a:t>Robust Gateways</a:t>
            </a:r>
          </a:p>
          <a:p>
            <a:pPr lvl="1"/>
            <a:r>
              <a:rPr lang="en-US" dirty="0"/>
              <a:t>M:N availability model</a:t>
            </a:r>
          </a:p>
          <a:p>
            <a:pPr lvl="1"/>
            <a:r>
              <a:rPr lang="en-US" dirty="0"/>
              <a:t>Multi-tenancy for all modes of operation</a:t>
            </a:r>
          </a:p>
          <a:p>
            <a:pPr lvl="1"/>
            <a:r>
              <a:rPr lang="en-US" dirty="0"/>
              <a:t>BGP Transit Routing</a:t>
            </a:r>
          </a:p>
          <a:p>
            <a:r>
              <a:rPr lang="en-US" dirty="0"/>
              <a:t>Software Load Balancing</a:t>
            </a:r>
          </a:p>
          <a:p>
            <a:pPr lvl="1"/>
            <a:r>
              <a:rPr lang="en-US" dirty="0"/>
              <a:t>L4 load balancing (N-S and E-W) with DSR</a:t>
            </a:r>
          </a:p>
          <a:p>
            <a:pPr lvl="1"/>
            <a:r>
              <a:rPr lang="en-US" dirty="0"/>
              <a:t>NAT</a:t>
            </a:r>
          </a:p>
          <a:p>
            <a:pPr lvl="1"/>
            <a:r>
              <a:rPr lang="en-US" dirty="0"/>
              <a:t>For tenants </a:t>
            </a:r>
            <a:r>
              <a:rPr lang="en-US" u="sng" dirty="0"/>
              <a:t>and</a:t>
            </a:r>
            <a:r>
              <a:rPr lang="en-US" dirty="0"/>
              <a:t> cloud based infrastructure</a:t>
            </a:r>
          </a:p>
          <a:p>
            <a:r>
              <a:rPr lang="en-US" dirty="0"/>
              <a:t>Data Plane Advancements</a:t>
            </a:r>
          </a:p>
          <a:p>
            <a:pPr lvl="1"/>
            <a:r>
              <a:rPr lang="en-US" dirty="0"/>
              <a:t>Performance: 10G, 40G and </a:t>
            </a:r>
            <a:r>
              <a:rPr lang="en-US" b="1" dirty="0"/>
              <a:t>beyond!</a:t>
            </a:r>
          </a:p>
          <a:p>
            <a:pPr lvl="1"/>
            <a:r>
              <a:rPr lang="en-US" dirty="0"/>
              <a:t>RDMA over Virtual Switch</a:t>
            </a:r>
          </a:p>
          <a:p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966632" y="6383370"/>
            <a:ext cx="10280851" cy="640233"/>
          </a:xfrm>
          <a:prstGeom prst="rect">
            <a:avLst/>
          </a:prstGeom>
        </p:spPr>
        <p:txBody>
          <a:bodyPr vert="horz" wrap="square" lIns="149217" tIns="93260" rIns="149217" bIns="93260" rtlCol="0">
            <a:spAutoFit/>
          </a:bodyPr>
          <a:lstStyle>
            <a:lvl1pPr marL="281655" marR="0" indent="-281655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tabLst/>
              <a:defRPr sz="3137" kern="1200" spc="0" baseline="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660" marR="0" indent="-228582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5748" marR="0" indent="-1650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63534" marR="0" indent="-17778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8622" marR="0" indent="-1650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199" b="1" dirty="0">
                <a:solidFill>
                  <a:schemeClr val="bg1">
                    <a:lumMod val="50000"/>
                  </a:schemeClr>
                </a:solidFill>
              </a:rPr>
              <a:t>Consistency with Azure in UI, API and Services</a:t>
            </a:r>
          </a:p>
        </p:txBody>
      </p:sp>
    </p:spTree>
    <p:extLst>
      <p:ext uri="{BB962C8B-B14F-4D97-AF65-F5344CB8AC3E}">
        <p14:creationId xmlns:p14="http://schemas.microsoft.com/office/powerpoint/2010/main" val="3366918608"/>
      </p:ext>
    </p:extLst>
  </p:cSld>
  <p:clrMapOvr>
    <a:masterClrMapping/>
  </p:clrMapOvr>
  <p:transition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847755"/>
          </a:xfrm>
        </p:spPr>
        <p:txBody>
          <a:bodyPr/>
          <a:lstStyle/>
          <a:p>
            <a:r>
              <a:rPr lang="en-US" dirty="0"/>
              <a:t>Documentation</a:t>
            </a:r>
          </a:p>
          <a:p>
            <a:r>
              <a:rPr lang="en-US" sz="2000" dirty="0">
                <a:latin typeface="+mn-lt"/>
                <a:hlinkClick r:id="rId3"/>
              </a:rPr>
              <a:t>https://technet.microsoft.com/windows-server-docs/networking/sdn/plan/plan-a-software-defined-network-infrastructure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  <a:hlinkClick r:id="rId4"/>
              </a:rPr>
              <a:t>https://technet.microsoft.com/system-center-docs/vmm/Manage/Deploy-a-Network-Controller-using-VMM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hlinkClick r:id="rId5"/>
              </a:rPr>
              <a:t>https://technet.microsoft.com/system-center-docs/vmm/Manage/deploy-a-software-load-balancer-using-vmm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  <a:hlinkClick r:id="rId6"/>
              </a:rPr>
              <a:t>https://technet.microsoft.com/en-us/system-center-docs/vmm/manage/deploy-a-ras-gateway-using-vmm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en-US" dirty="0"/>
              <a:t>Blogs</a:t>
            </a:r>
          </a:p>
          <a:p>
            <a:pPr lvl="1"/>
            <a:r>
              <a:rPr lang="en-US" dirty="0">
                <a:hlinkClick r:id="rId7"/>
              </a:rPr>
              <a:t>https://blogs.technet.microsoft.com/windowsserver/2015/11/04/4-datacenter-challenges-and-how-windows-server-2016-software-defined-networking-can-help/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https://blogs.technet.microsoft.com/windowsserver/2016/02/04/zero-to-sdn-in-under-five-minutes/</a:t>
            </a:r>
            <a:endParaRPr lang="en-US" dirty="0"/>
          </a:p>
          <a:p>
            <a:pPr lvl="1"/>
            <a:r>
              <a:rPr lang="en-US" sz="4000" dirty="0">
                <a:solidFill>
                  <a:schemeClr val="tx2"/>
                </a:solidFill>
                <a:latin typeface="+mj-lt"/>
              </a:rPr>
              <a:t>GitHub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9"/>
              </a:rPr>
              <a:t>https://github.com/Microsoft/sdn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7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IT Pro resources</a:t>
            </a:r>
            <a:br>
              <a:rPr lang="en-US" dirty="0"/>
            </a:br>
            <a:r>
              <a:rPr lang="en-US" sz="3200" spc="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To advance your career in cloud technology</a:t>
            </a:r>
          </a:p>
        </p:txBody>
      </p:sp>
      <p:sp>
        <p:nvSpPr>
          <p:cNvPr id="5" name="checks"/>
          <p:cNvSpPr/>
          <p:nvPr/>
        </p:nvSpPr>
        <p:spPr bwMode="auto">
          <a:xfrm>
            <a:off x="3147376" y="1940604"/>
            <a:ext cx="9166861" cy="3973353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Cloud role mapping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Expert advice on skills needed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Self-paced curriculum by cloud role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$300 Azure credits and extended trials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Pluralsight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3 month subscription (10 courses)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Phone support incident 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Weekly short videos and insights from Microsoft’s leaders and engineers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 with community of peers and Microsoft experts</a:t>
            </a:r>
          </a:p>
        </p:txBody>
      </p:sp>
      <p:sp>
        <p:nvSpPr>
          <p:cNvPr id="6" name="White Fade"/>
          <p:cNvSpPr/>
          <p:nvPr/>
        </p:nvSpPr>
        <p:spPr bwMode="auto">
          <a:xfrm>
            <a:off x="3017838" y="1592261"/>
            <a:ext cx="9418637" cy="540226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" name="web1"/>
          <p:cNvSpPr/>
          <p:nvPr/>
        </p:nvSpPr>
        <p:spPr bwMode="auto">
          <a:xfrm>
            <a:off x="3147376" y="1940604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Career Center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3"/>
              </a:rPr>
              <a:t>www.microsoft.com/itprocareercenter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7" name="web2"/>
          <p:cNvSpPr/>
          <p:nvPr/>
        </p:nvSpPr>
        <p:spPr bwMode="auto">
          <a:xfrm>
            <a:off x="3147376" y="2944539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Cloud Essentials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4"/>
              </a:rPr>
              <a:t>www.microsoft.com/itprocloudessentials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0" name="web3"/>
          <p:cNvSpPr/>
          <p:nvPr/>
        </p:nvSpPr>
        <p:spPr bwMode="auto">
          <a:xfrm>
            <a:off x="3147376" y="394656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Mechanics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5"/>
              </a:rPr>
              <a:t>www.microsoft.com/mechanics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9" name="web4"/>
          <p:cNvSpPr/>
          <p:nvPr/>
        </p:nvSpPr>
        <p:spPr bwMode="auto">
          <a:xfrm>
            <a:off x="3147376" y="495383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Tech Community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6"/>
              </a:rPr>
              <a:t>https://techcommunity.microsoft.com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5" name="Mask"/>
          <p:cNvSpPr/>
          <p:nvPr/>
        </p:nvSpPr>
        <p:spPr bwMode="auto">
          <a:xfrm>
            <a:off x="-487361" y="1516062"/>
            <a:ext cx="3634737" cy="5486402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" name="1"/>
          <p:cNvSpPr/>
          <p:nvPr/>
        </p:nvSpPr>
        <p:spPr bwMode="auto">
          <a:xfrm>
            <a:off x="274639" y="1940604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Plan your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career path</a:t>
            </a:r>
          </a:p>
        </p:txBody>
      </p:sp>
      <p:sp>
        <p:nvSpPr>
          <p:cNvPr id="10" name="2"/>
          <p:cNvSpPr/>
          <p:nvPr/>
        </p:nvSpPr>
        <p:spPr bwMode="auto">
          <a:xfrm>
            <a:off x="274639" y="2944539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Get started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with Azure</a:t>
            </a:r>
          </a:p>
        </p:txBody>
      </p:sp>
      <p:sp>
        <p:nvSpPr>
          <p:cNvPr id="12" name="4"/>
          <p:cNvSpPr/>
          <p:nvPr/>
        </p:nvSpPr>
        <p:spPr bwMode="auto">
          <a:xfrm>
            <a:off x="274639" y="495383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Connect with peers and experts </a:t>
            </a:r>
          </a:p>
        </p:txBody>
      </p:sp>
      <p:sp>
        <p:nvSpPr>
          <p:cNvPr id="15" name="4"/>
          <p:cNvSpPr/>
          <p:nvPr/>
        </p:nvSpPr>
        <p:spPr bwMode="auto">
          <a:xfrm>
            <a:off x="274639" y="394656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Demos and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how-to videos</a:t>
            </a:r>
          </a:p>
        </p:txBody>
      </p:sp>
    </p:spTree>
    <p:extLst>
      <p:ext uri="{BB962C8B-B14F-4D97-AF65-F5344CB8AC3E}">
        <p14:creationId xmlns:p14="http://schemas.microsoft.com/office/powerpoint/2010/main" val="4290638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4 1.20744E-6 L 3.66862E-6 1.207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7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7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17" grpId="0" animBg="1"/>
      <p:bldP spid="20" grpId="0" animBg="1"/>
      <p:bldP spid="19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PC or Tablet visit MyIgnite at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3"/>
              </a:rPr>
              <a:t>http://myignite.microsoft.com</a:t>
            </a: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phone download and use the Ignite Mobile App by scanning  the QR code above or visiting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4"/>
              </a:rPr>
              <a:t>https://aka.ms/ignite.mobileapp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Your feedback is important to us!</a:t>
            </a:r>
            <a:endParaRPr sz="36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If You Could…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613845"/>
          </a:xfrm>
        </p:spPr>
        <p:txBody>
          <a:bodyPr/>
          <a:lstStyle/>
          <a:p>
            <a:r>
              <a:rPr lang="en-US" dirty="0"/>
              <a:t>Deploy New Tenant Workloads </a:t>
            </a:r>
            <a:r>
              <a:rPr lang="en-US" b="1" i="1" dirty="0"/>
              <a:t>Quickly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Increase Network Security </a:t>
            </a:r>
            <a:r>
              <a:rPr lang="en-US" b="1" i="1" dirty="0"/>
              <a:t>Easily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Move Workloads </a:t>
            </a:r>
            <a:r>
              <a:rPr lang="en-US" b="1" i="1" dirty="0"/>
              <a:t>Simply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 algn="ctr"/>
            <a:r>
              <a:rPr lang="en-US" sz="4800" dirty="0">
                <a:solidFill>
                  <a:schemeClr val="tx2"/>
                </a:solidFill>
                <a:latin typeface="+mj-lt"/>
              </a:rPr>
              <a:t>Be the </a:t>
            </a:r>
            <a:r>
              <a:rPr lang="en-US" sz="4800" u="sng" dirty="0">
                <a:solidFill>
                  <a:schemeClr val="tx2"/>
                </a:solidFill>
                <a:latin typeface="+mj-lt"/>
              </a:rPr>
              <a:t>HERO!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2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" y="-1"/>
            <a:ext cx="5875725" cy="6994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82" y="2694188"/>
            <a:ext cx="5875725" cy="4300338"/>
          </a:xfrm>
          <a:prstGeom prst="rect">
            <a:avLst/>
          </a:prstGeom>
          <a:gradFill>
            <a:gsLst>
              <a:gs pos="91000">
                <a:srgbClr val="130E28">
                  <a:alpha val="95000"/>
                </a:srgbClr>
              </a:gs>
              <a:gs pos="7000">
                <a:srgbClr val="130E28">
                  <a:alpha val="0"/>
                </a:srgb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268" y="422355"/>
            <a:ext cx="3488952" cy="2009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471" y="5831084"/>
            <a:ext cx="5419137" cy="820073"/>
          </a:xfrm>
          <a:prstGeom prst="rect">
            <a:avLst/>
          </a:prstGeom>
          <a:noFill/>
        </p:spPr>
        <p:txBody>
          <a:bodyPr wrap="square" lIns="13989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3672" dirty="0">
                <a:gradFill>
                  <a:gsLst>
                    <a:gs pos="84071">
                      <a:schemeClr val="bg1"/>
                    </a:gs>
                    <a:gs pos="63000">
                      <a:schemeClr val="bg1"/>
                    </a:gs>
                  </a:gsLst>
                  <a:lin ang="5400000" scaled="0"/>
                </a:gradFill>
                <a:latin typeface="+mj-lt"/>
              </a:rPr>
              <a:t>Windows Server 2016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15579" y="6098681"/>
            <a:ext cx="5503055" cy="67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36" dirty="0">
                <a:gradFill>
                  <a:gsLst>
                    <a:gs pos="56637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Windows Server + System Center </a:t>
            </a:r>
            <a:br>
              <a:rPr lang="en-US" sz="1836" dirty="0">
                <a:gradFill>
                  <a:gsLst>
                    <a:gs pos="56637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836" dirty="0">
                <a:gradFill>
                  <a:gsLst>
                    <a:gs pos="56637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session guide: </a:t>
            </a:r>
            <a:r>
              <a:rPr lang="en-US" sz="1836" dirty="0">
                <a:gradFill>
                  <a:gsLst>
                    <a:gs pos="79646">
                      <a:schemeClr val="tx2"/>
                    </a:gs>
                    <a:gs pos="56637">
                      <a:schemeClr val="tx2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aka.ms/WS2016Ignite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9548" y="578785"/>
            <a:ext cx="5419137" cy="935302"/>
          </a:xfrm>
          <a:prstGeom prst="rect">
            <a:avLst/>
          </a:prstGeom>
          <a:noFill/>
        </p:spPr>
        <p:txBody>
          <a:bodyPr wrap="square" lIns="0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4488" dirty="0">
                <a:gradFill>
                  <a:gsLst>
                    <a:gs pos="8850">
                      <a:schemeClr val="tx1"/>
                    </a:gs>
                    <a:gs pos="38000">
                      <a:schemeClr val="tx1"/>
                    </a:gs>
                  </a:gsLst>
                  <a:lin ang="5400000" scaled="0"/>
                </a:gradFill>
                <a:latin typeface="+mj-lt"/>
              </a:rPr>
              <a:t>Related sessions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370418" y="1683797"/>
            <a:ext cx="483679" cy="483679"/>
          </a:xfrm>
          <a:prstGeom prst="ellipse">
            <a:avLst/>
          </a:prstGeom>
          <a:noFill/>
          <a:ln w="222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</a:pPr>
            <a:r>
              <a:rPr lang="en-US" sz="2040" dirty="0">
                <a:gradFill>
                  <a:gsLst>
                    <a:gs pos="60177">
                      <a:schemeClr val="tx2"/>
                    </a:gs>
                    <a:gs pos="43000">
                      <a:schemeClr val="tx2"/>
                    </a:gs>
                  </a:gsLst>
                  <a:lin ang="5400000" scaled="0"/>
                </a:gra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4098" y="1605456"/>
            <a:ext cx="4929475" cy="827646"/>
          </a:xfrm>
          <a:prstGeom prst="rect">
            <a:avLst/>
          </a:prstGeom>
          <a:noFill/>
        </p:spPr>
        <p:txBody>
          <a:bodyPr wrap="square" lIns="13989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dirty="0"/>
              <a:t>Explore Windows Server 2016 Software Defined Datacenter</a:t>
            </a:r>
            <a:r>
              <a:rPr lang="en-US" dirty="0">
                <a:gradFill>
                  <a:gsLst>
                    <a:gs pos="8850">
                      <a:schemeClr val="tx1"/>
                    </a:gs>
                    <a:gs pos="38000">
                      <a:schemeClr val="tx1"/>
                    </a:gs>
                  </a:gsLst>
                  <a:lin ang="5400000" scaled="0"/>
                </a:gradFill>
              </a:rPr>
              <a:t> – Tuesday, 9/27 @ 9:00</a:t>
            </a:r>
            <a:endParaRPr lang="en-US" sz="2448" dirty="0">
              <a:gradFill>
                <a:gsLst>
                  <a:gs pos="8850">
                    <a:schemeClr val="tx1"/>
                  </a:gs>
                  <a:gs pos="38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370418" y="2533392"/>
            <a:ext cx="483679" cy="483679"/>
          </a:xfrm>
          <a:prstGeom prst="ellipse">
            <a:avLst/>
          </a:prstGeom>
          <a:noFill/>
          <a:ln w="222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</a:pPr>
            <a:r>
              <a:rPr lang="en-US" sz="2040" dirty="0">
                <a:gradFill>
                  <a:gsLst>
                    <a:gs pos="60177">
                      <a:schemeClr val="tx2"/>
                    </a:gs>
                    <a:gs pos="43000">
                      <a:schemeClr val="tx2"/>
                    </a:gs>
                  </a:gsLst>
                  <a:lin ang="5400000" scaled="0"/>
                </a:gra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4098" y="2455051"/>
            <a:ext cx="4929475" cy="799946"/>
          </a:xfrm>
          <a:prstGeom prst="rect">
            <a:avLst/>
          </a:prstGeom>
          <a:noFill/>
        </p:spPr>
        <p:txBody>
          <a:bodyPr wrap="square" lIns="13989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dirty="0">
                <a:gradFill>
                  <a:gsLst>
                    <a:gs pos="8850">
                      <a:schemeClr val="tx1"/>
                    </a:gs>
                    <a:gs pos="38000">
                      <a:schemeClr val="tx1"/>
                    </a:gs>
                  </a:gsLst>
                  <a:lin ang="5400000" scaled="0"/>
                </a:gradFill>
              </a:rPr>
              <a:t>Microsegment and secure your networks with Azure Inspired SDN – Thursday, 9/29 @ 2:15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6370417" y="3355288"/>
            <a:ext cx="483679" cy="483679"/>
          </a:xfrm>
          <a:prstGeom prst="ellipse">
            <a:avLst/>
          </a:prstGeom>
          <a:noFill/>
          <a:ln w="222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</a:pPr>
            <a:r>
              <a:rPr lang="en-US" sz="2040" dirty="0">
                <a:gradFill>
                  <a:gsLst>
                    <a:gs pos="60177">
                      <a:schemeClr val="tx2"/>
                    </a:gs>
                    <a:gs pos="43000">
                      <a:schemeClr val="tx2"/>
                    </a:gs>
                  </a:gsLst>
                  <a:lin ang="5400000" scaled="0"/>
                </a:gra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4097" y="3276946"/>
            <a:ext cx="5582377" cy="799946"/>
          </a:xfrm>
          <a:prstGeom prst="rect">
            <a:avLst/>
          </a:prstGeom>
          <a:noFill/>
        </p:spPr>
        <p:txBody>
          <a:bodyPr wrap="square" lIns="13989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dirty="0">
                <a:gradFill>
                  <a:gsLst>
                    <a:gs pos="8850">
                      <a:schemeClr val="tx1"/>
                    </a:gs>
                    <a:gs pos="38000">
                      <a:schemeClr val="tx1"/>
                    </a:gs>
                  </a:gsLst>
                  <a:lin ang="5400000" scaled="0"/>
                </a:gradFill>
              </a:rPr>
              <a:t>Dig into Cloud Networking Performance, Monitoring, </a:t>
            </a:r>
            <a:r>
              <a:rPr lang="en-US">
                <a:gradFill>
                  <a:gsLst>
                    <a:gs pos="8850">
                      <a:schemeClr val="tx1"/>
                    </a:gs>
                    <a:gs pos="38000">
                      <a:schemeClr val="tx1"/>
                    </a:gs>
                  </a:gsLst>
                  <a:lin ang="5400000" scaled="0"/>
                </a:gradFill>
              </a:rPr>
              <a:t>and Diagnostics </a:t>
            </a:r>
            <a:r>
              <a:rPr lang="en-US" dirty="0">
                <a:gradFill>
                  <a:gsLst>
                    <a:gs pos="8850">
                      <a:schemeClr val="tx1"/>
                    </a:gs>
                    <a:gs pos="38000">
                      <a:schemeClr val="tx1"/>
                    </a:gs>
                  </a:gsLst>
                  <a:lin ang="5400000" scaled="0"/>
                </a:gradFill>
              </a:rPr>
              <a:t>– Friday, 9/30 @ 12:30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67005" y="4606059"/>
            <a:ext cx="4929475" cy="799946"/>
          </a:xfrm>
          <a:prstGeom prst="rect">
            <a:avLst/>
          </a:prstGeom>
          <a:noFill/>
        </p:spPr>
        <p:txBody>
          <a:bodyPr wrap="square" lIns="13989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dirty="0">
                <a:gradFill>
                  <a:gsLst>
                    <a:gs pos="8850">
                      <a:schemeClr val="tx1"/>
                    </a:gs>
                    <a:gs pos="38000">
                      <a:schemeClr val="tx1"/>
                    </a:gs>
                  </a:gsLst>
                  <a:lin ang="5400000" scaled="0"/>
                </a:gradFill>
              </a:rPr>
              <a:t>HOL: SDN Fabric (Network Controller, SLB Gateways) and Tenant Operations</a:t>
            </a:r>
          </a:p>
        </p:txBody>
      </p:sp>
    </p:spTree>
    <p:extLst>
      <p:ext uri="{BB962C8B-B14F-4D97-AF65-F5344CB8AC3E}">
        <p14:creationId xmlns:p14="http://schemas.microsoft.com/office/powerpoint/2010/main" val="31670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6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862"/>
          </a:xfrm>
        </p:spPr>
        <p:txBody>
          <a:bodyPr/>
          <a:lstStyle/>
          <a:p>
            <a:r>
              <a:rPr lang="en-US" sz="72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57708246"/>
      </p:ext>
    </p:extLst>
  </p:cSld>
  <p:clrMapOvr>
    <a:masterClrMapping/>
  </p:clrMapOvr>
  <p:transition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Tenant VMs Deployed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37" y="1058862"/>
            <a:ext cx="88963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9707"/>
      </p:ext>
    </p:extLst>
  </p:cSld>
  <p:clrMapOvr>
    <a:masterClrMapping/>
  </p:clrMapOvr>
  <p:transition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SLB Service Template Configuration Example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83" y="1190511"/>
            <a:ext cx="68484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Software Load Balancer (SLB) Template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6426375"/>
          </a:xfrm>
        </p:spPr>
        <p:txBody>
          <a:bodyPr/>
          <a:lstStyle/>
          <a:p>
            <a:r>
              <a:rPr lang="en-US" dirty="0"/>
              <a:t>Create Logical Networks and IP Pools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Transit (Front-End)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Public / Private VIP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Mark all IP Addresses (except Gateway IP) as reserved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Add Transit Logical Network to Management Uplink Port Profile</a:t>
            </a:r>
          </a:p>
          <a:p>
            <a:endParaRPr lang="en-US" dirty="0"/>
          </a:p>
          <a:p>
            <a:r>
              <a:rPr lang="en-US" dirty="0"/>
              <a:t>Re-use Certificates</a:t>
            </a:r>
          </a:p>
          <a:p>
            <a:pPr lvl="1"/>
            <a:r>
              <a:rPr lang="en-US" dirty="0"/>
              <a:t>Export Network Controller certificate in *.</a:t>
            </a:r>
            <a:r>
              <a:rPr lang="en-US" dirty="0" err="1"/>
              <a:t>cer</a:t>
            </a:r>
            <a:r>
              <a:rPr lang="en-US" dirty="0"/>
              <a:t> format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No need to export private key</a:t>
            </a:r>
          </a:p>
          <a:p>
            <a:pPr lvl="1"/>
            <a:r>
              <a:rPr lang="en-US" dirty="0"/>
              <a:t>Save in VMM Template Library</a:t>
            </a:r>
          </a:p>
          <a:p>
            <a:pPr marL="342900" lvl="1" indent="-342900">
              <a:buFontTx/>
              <a:buChar char="-"/>
            </a:pPr>
            <a:endParaRPr lang="en-US" dirty="0"/>
          </a:p>
          <a:p>
            <a:pPr lvl="1"/>
            <a:r>
              <a:rPr lang="en-US" sz="1600" dirty="0">
                <a:hlinkClick r:id="rId3"/>
              </a:rPr>
              <a:t>https://technet.microsoft.com/en-us/system-center-docs/vmm/manage/deploy-a-software-load-balancer-using-vmm</a:t>
            </a:r>
            <a:r>
              <a:rPr lang="en-US" sz="1600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SLB </a:t>
            </a:r>
            <a:r>
              <a:rPr lang="en-US" dirty="0" err="1"/>
              <a:t>Muxes</a:t>
            </a:r>
            <a:r>
              <a:rPr lang="en-US" dirty="0"/>
              <a:t> Deployed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246" y="1439862"/>
            <a:ext cx="88963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76601"/>
      </p:ext>
    </p:extLst>
  </p:cSld>
  <p:clrMapOvr>
    <a:masterClrMapping/>
  </p:clrMapOvr>
  <p:transition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Software Load Balancer Instance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2237" y="1212850"/>
            <a:ext cx="5105399" cy="4955203"/>
          </a:xfrm>
        </p:spPr>
        <p:txBody>
          <a:bodyPr/>
          <a:lstStyle/>
          <a:p>
            <a:r>
              <a:rPr lang="en-US" dirty="0"/>
              <a:t>Associate SLB Instance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Load Balancer Role under Network Controller Service</a:t>
            </a:r>
            <a:endParaRPr lang="en-US" dirty="0"/>
          </a:p>
          <a:p>
            <a:endParaRPr lang="en-US" dirty="0"/>
          </a:p>
          <a:p>
            <a:r>
              <a:rPr lang="en-US" dirty="0"/>
              <a:t>BGP Peering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Specify Local ASN of SLB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Muxes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Specify BGP Peer (Router) information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Use Transit Network’s IP Gateway as IP address</a:t>
            </a:r>
          </a:p>
          <a:p>
            <a:pPr marL="342900" indent="-342900">
              <a:buFontTx/>
              <a:buChar char="-"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Routing information exchanged for Public VIP reachability only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505" y="1218711"/>
            <a:ext cx="72771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Validation: Check BGP Peering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108543"/>
          </a:xfrm>
        </p:spPr>
        <p:txBody>
          <a:bodyPr/>
          <a:lstStyle/>
          <a:p>
            <a:r>
              <a:rPr lang="en-US" dirty="0"/>
              <a:t>BGP Neighbors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  <a:p>
            <a:r>
              <a:rPr lang="en-US" dirty="0"/>
              <a:t>Tenant VIPs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757" y="906462"/>
            <a:ext cx="4867081" cy="57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8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Tenant VIP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39869"/>
          </a:xfrm>
        </p:spPr>
        <p:txBody>
          <a:bodyPr/>
          <a:lstStyle/>
          <a:p>
            <a:r>
              <a:rPr lang="en-US" dirty="0"/>
              <a:t>Create VIP Template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Specify Virtual IP Port and Backend Port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Specify protocol (e.g. TCP)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(Optional) Health Monitors</a:t>
            </a:r>
          </a:p>
          <a:p>
            <a:endParaRPr lang="en-US" dirty="0"/>
          </a:p>
          <a:p>
            <a:r>
              <a:rPr lang="en-US" dirty="0"/>
              <a:t>Create Tenant VIP</a:t>
            </a:r>
          </a:p>
          <a:p>
            <a:pPr lvl="1"/>
            <a:r>
              <a:rPr lang="en-US" dirty="0"/>
              <a:t>Run PowerShell Script</a:t>
            </a:r>
          </a:p>
          <a:p>
            <a:pPr lvl="1"/>
            <a:r>
              <a:rPr lang="en-US" dirty="0"/>
              <a:t>Specify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Load Balancer Service Name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Dynamic IP (DIP) VMs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VIP Address (from Public VIP Pool)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VIP Template</a:t>
            </a:r>
          </a:p>
        </p:txBody>
      </p:sp>
    </p:spTree>
    <p:extLst>
      <p:ext uri="{BB962C8B-B14F-4D97-AF65-F5344CB8AC3E}">
        <p14:creationId xmlns:p14="http://schemas.microsoft.com/office/powerpoint/2010/main" val="5146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Hero Scenarios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862870"/>
          </a:xfrm>
        </p:spPr>
        <p:txBody>
          <a:bodyPr/>
          <a:lstStyle/>
          <a:p>
            <a:pPr marL="457200" lvl="1" indent="-457200">
              <a:buAutoNum type="arabicPeriod"/>
            </a:pPr>
            <a:r>
              <a:rPr lang="en-US" sz="4000" b="1" dirty="0">
                <a:latin typeface="+mj-lt"/>
              </a:rPr>
              <a:t>Enterprise:</a:t>
            </a:r>
            <a:r>
              <a:rPr lang="en-US" sz="4000" dirty="0">
                <a:latin typeface="+mj-lt"/>
              </a:rPr>
              <a:t> The engineering department needs an isolated network with custom security policy and guaranteed bandwidth created by this afternoon</a:t>
            </a:r>
          </a:p>
          <a:p>
            <a:pPr marL="457200" lvl="1" indent="-457200">
              <a:buAutoNum type="arabicPeriod"/>
            </a:pPr>
            <a:r>
              <a:rPr lang="en-US" sz="4000" b="1" dirty="0">
                <a:latin typeface="+mj-lt"/>
              </a:rPr>
              <a:t>Datacenter:</a:t>
            </a:r>
            <a:r>
              <a:rPr lang="en-US" sz="4000" dirty="0">
                <a:latin typeface="+mj-lt"/>
              </a:rPr>
              <a:t> A new tenant needs to host a SharePoint workload in the cloud for increased flexibility and scale</a:t>
            </a:r>
          </a:p>
          <a:p>
            <a:pPr marL="457200" lvl="1" indent="-457200">
              <a:buAutoNum type="arabicPeriod"/>
            </a:pPr>
            <a:r>
              <a:rPr lang="en-US" sz="4000" b="1" dirty="0">
                <a:latin typeface="+mj-lt"/>
              </a:rPr>
              <a:t>Hybrid Cloud:</a:t>
            </a:r>
            <a:r>
              <a:rPr lang="en-US" sz="4000" dirty="0">
                <a:latin typeface="+mj-lt"/>
              </a:rPr>
              <a:t> A tenant needs to use Azure Public Cloud Services</a:t>
            </a:r>
          </a:p>
        </p:txBody>
      </p:sp>
    </p:spTree>
    <p:extLst>
      <p:ext uri="{BB962C8B-B14F-4D97-AF65-F5344CB8AC3E}">
        <p14:creationId xmlns:p14="http://schemas.microsoft.com/office/powerpoint/2010/main" val="10326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Network Controller Service Template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44567"/>
          </a:xfrm>
        </p:spPr>
        <p:txBody>
          <a:bodyPr/>
          <a:lstStyle/>
          <a:p>
            <a:r>
              <a:rPr lang="en-US" dirty="0"/>
              <a:t>Create Management Logical Network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Attach Management logical network to Switch Embedded Team (SET)-enabled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vSwitch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uplink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Create IP Address Pool for Management Network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Create Management Logical Switch</a:t>
            </a:r>
            <a:endParaRPr lang="en-US" dirty="0"/>
          </a:p>
          <a:p>
            <a:r>
              <a:rPr lang="en-US" dirty="0"/>
              <a:t>Create Certificates </a:t>
            </a:r>
          </a:p>
          <a:p>
            <a:pPr lvl="1"/>
            <a:r>
              <a:rPr lang="en-US" dirty="0"/>
              <a:t>Self-Signed or CA-Signed</a:t>
            </a:r>
          </a:p>
          <a:p>
            <a:pPr lvl="1"/>
            <a:r>
              <a:rPr lang="en-US" dirty="0"/>
              <a:t>Export Certificate</a:t>
            </a:r>
          </a:p>
          <a:p>
            <a:r>
              <a:rPr lang="en-US" dirty="0"/>
              <a:t>Network Controller Service Template</a:t>
            </a:r>
            <a:endParaRPr lang="en-US" i="1" dirty="0"/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Prepare the virtual hard disk for the Network Controller Virtual Machine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Import Network Controller Service Template (Found on GitHub)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Configure and Deploy the Service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  <a:hlinkClick r:id="rId3"/>
              </a:rPr>
              <a:t>https://technet.microsoft.com/system-center-docs/vmm/Manage/Deploy-a-Network-Controller-using-VMM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69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Network Controller Service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/>
          <a:lstStyle/>
          <a:p>
            <a:r>
              <a:rPr lang="en-US" dirty="0"/>
              <a:t>Add Network Controller Service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Reference credentials of Network Controller service account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Specify connection string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Provide certificate</a:t>
            </a:r>
            <a:endParaRPr lang="en-US" dirty="0"/>
          </a:p>
          <a:p>
            <a:pPr lvl="1"/>
            <a:r>
              <a:rPr lang="en-US" b="1" dirty="0"/>
              <a:t>Validation:</a:t>
            </a:r>
            <a:r>
              <a:rPr lang="en-US" dirty="0"/>
              <a:t> Access Network Controller REST API and check Server resources</a:t>
            </a:r>
          </a:p>
        </p:txBody>
      </p:sp>
    </p:spTree>
    <p:extLst>
      <p:ext uri="{BB962C8B-B14F-4D97-AF65-F5344CB8AC3E}">
        <p14:creationId xmlns:p14="http://schemas.microsoft.com/office/powerpoint/2010/main" val="41226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Service Template Configuration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146" y="1244041"/>
            <a:ext cx="66865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30292"/>
      </p:ext>
    </p:extLst>
  </p:cSld>
  <p:clrMapOvr>
    <a:masterClrMapping/>
  </p:clrMapOvr>
  <p:transition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6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Core SDN Terms and Concepts</a:t>
            </a:r>
          </a:p>
        </p:txBody>
      </p:sp>
    </p:spTree>
    <p:extLst>
      <p:ext uri="{BB962C8B-B14F-4D97-AF65-F5344CB8AC3E}">
        <p14:creationId xmlns:p14="http://schemas.microsoft.com/office/powerpoint/2010/main" val="364627806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5935662"/>
            <a:ext cx="11887200" cy="1181862"/>
          </a:xfrm>
        </p:spPr>
        <p:txBody>
          <a:bodyPr/>
          <a:lstStyle/>
          <a:p>
            <a:pPr algn="ctr"/>
            <a:r>
              <a:rPr lang="en-US" sz="3600" dirty="0"/>
              <a:t>GOAL: Scale-out via Host-based Networking by separating Control-plane decisions from Data-plane traffic flow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" y="284161"/>
            <a:ext cx="11548680" cy="5651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37637" y="1287462"/>
            <a:ext cx="2590799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Management Plane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37637" y="2537447"/>
            <a:ext cx="2590799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Control Plane</a:t>
            </a:r>
          </a:p>
        </p:txBody>
      </p:sp>
    </p:spTree>
    <p:extLst>
      <p:ext uri="{BB962C8B-B14F-4D97-AF65-F5344CB8AC3E}">
        <p14:creationId xmlns:p14="http://schemas.microsoft.com/office/powerpoint/2010/main" val="35097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Industry Terminology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-11811512" y="2009259"/>
            <a:ext cx="2397335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66328"/>
              </p:ext>
            </p:extLst>
          </p:nvPr>
        </p:nvGraphicFramePr>
        <p:xfrm>
          <a:off x="960437" y="1592263"/>
          <a:ext cx="9555694" cy="4869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382841944"/>
                    </a:ext>
                  </a:extLst>
                </a:gridCol>
                <a:gridCol w="4221694">
                  <a:extLst>
                    <a:ext uri="{9D8B030D-6E8A-4147-A177-3AD203B41FA5}">
                      <a16:colId xmlns:a16="http://schemas.microsoft.com/office/drawing/2014/main" val="1852252417"/>
                    </a:ext>
                  </a:extLst>
                </a:gridCol>
              </a:tblGrid>
              <a:tr h="3604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754928"/>
                  </a:ext>
                </a:extLst>
              </a:tr>
              <a:tr h="362358">
                <a:tc>
                  <a:txBody>
                    <a:bodyPr/>
                    <a:lstStyle/>
                    <a:p>
                      <a:r>
                        <a:rPr lang="en-US" dirty="0"/>
                        <a:t>System Center Virtual Machine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342837"/>
                  </a:ext>
                </a:extLst>
              </a:tr>
              <a:tr h="404637">
                <a:tc>
                  <a:txBody>
                    <a:bodyPr/>
                    <a:lstStyle/>
                    <a:p>
                      <a:r>
                        <a:rPr lang="en-US" dirty="0"/>
                        <a:t>Microsoft Network 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933148"/>
                  </a:ext>
                </a:extLst>
              </a:tr>
              <a:tr h="389892">
                <a:tc>
                  <a:txBody>
                    <a:bodyPr/>
                    <a:lstStyle/>
                    <a:p>
                      <a:r>
                        <a:rPr lang="en-US" dirty="0"/>
                        <a:t>Hyper-V Virtual Switch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vSwitch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486767"/>
                  </a:ext>
                </a:extLst>
              </a:tr>
              <a:tr h="448871">
                <a:tc>
                  <a:txBody>
                    <a:bodyPr/>
                    <a:lstStyle/>
                    <a:p>
                      <a:r>
                        <a:rPr lang="en-US" dirty="0"/>
                        <a:t>(Multi-tenant) Hybrid SDN Gateway</a:t>
                      </a:r>
                    </a:p>
                    <a:p>
                      <a:r>
                        <a:rPr lang="en-US" dirty="0"/>
                        <a:t> - Layer-3 Forwarding</a:t>
                      </a:r>
                    </a:p>
                    <a:p>
                      <a:r>
                        <a:rPr lang="en-US" dirty="0"/>
                        <a:t> - Site-to-Site </a:t>
                      </a:r>
                      <a:r>
                        <a:rPr lang="en-US" dirty="0" err="1"/>
                        <a:t>IPSec</a:t>
                      </a:r>
                      <a:r>
                        <a:rPr lang="en-US" dirty="0"/>
                        <a:t>, 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Edge or Gateway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77569"/>
                  </a:ext>
                </a:extLst>
              </a:tr>
              <a:tr h="448871">
                <a:tc>
                  <a:txBody>
                    <a:bodyPr/>
                    <a:lstStyle/>
                    <a:p>
                      <a:r>
                        <a:rPr lang="en-US" b="1" dirty="0"/>
                        <a:t>Virtual Network / VM Network (SCVMM)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Logical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70210"/>
                  </a:ext>
                </a:extLst>
              </a:tr>
              <a:tr h="448871">
                <a:tc>
                  <a:txBody>
                    <a:bodyPr/>
                    <a:lstStyle/>
                    <a:p>
                      <a:r>
                        <a:rPr lang="en-US" dirty="0"/>
                        <a:t>Logical Switch / Virtual Subnet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Distributed Logical Switch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84803"/>
                  </a:ext>
                </a:extLst>
              </a:tr>
              <a:tr h="434126">
                <a:tc>
                  <a:txBody>
                    <a:bodyPr/>
                    <a:lstStyle/>
                    <a:p>
                      <a:r>
                        <a:rPr lang="en-US" dirty="0"/>
                        <a:t>Distributed 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Distributed Logical Router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225014"/>
                  </a:ext>
                </a:extLst>
              </a:tr>
              <a:tr h="357452">
                <a:tc>
                  <a:txBody>
                    <a:bodyPr/>
                    <a:lstStyle/>
                    <a:p>
                      <a:r>
                        <a:rPr lang="en-US" dirty="0"/>
                        <a:t>HNV Provider Logical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213408"/>
                  </a:ext>
                </a:extLst>
              </a:tr>
              <a:tr h="357452">
                <a:tc>
                  <a:txBody>
                    <a:bodyPr/>
                    <a:lstStyle/>
                    <a:p>
                      <a:r>
                        <a:rPr lang="en-US" dirty="0"/>
                        <a:t>Distributed Firewall / Network Security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 Control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112708"/>
                  </a:ext>
                </a:extLst>
              </a:tr>
              <a:tr h="305091">
                <a:tc>
                  <a:txBody>
                    <a:bodyPr/>
                    <a:lstStyle/>
                    <a:p>
                      <a:r>
                        <a:rPr lang="en-US" dirty="0"/>
                        <a:t>User-Defined Routing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Network Extensibility / Service Insertion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59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Convincing a Network Administrator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8186857"/>
          </a:xfrm>
        </p:spPr>
        <p:txBody>
          <a:bodyPr/>
          <a:lstStyle/>
          <a:p>
            <a:r>
              <a:rPr lang="en-US" dirty="0"/>
              <a:t>Blurring roles and responsibilities</a:t>
            </a:r>
          </a:p>
          <a:p>
            <a:pPr lvl="1"/>
            <a:r>
              <a:rPr lang="en-US" dirty="0"/>
              <a:t>Network Admins and IT Admins are both…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concerned with security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unable to afford system down-time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required to deploy services quickly… as in, yesterday!</a:t>
            </a:r>
          </a:p>
          <a:p>
            <a:pPr lvl="1"/>
            <a:endParaRPr lang="en-US" dirty="0"/>
          </a:p>
          <a:p>
            <a:r>
              <a:rPr lang="en-US" dirty="0"/>
              <a:t>Understanding and Discussing Requirements</a:t>
            </a:r>
          </a:p>
          <a:p>
            <a:pPr lvl="1"/>
            <a:r>
              <a:rPr lang="en-US" dirty="0"/>
              <a:t>Network Infrastructure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Layer 2 Reachability</a:t>
            </a:r>
          </a:p>
          <a:p>
            <a:pPr marL="571500" lvl="2" indent="-342900">
              <a:buFontTx/>
              <a:buChar char="-"/>
            </a:pPr>
            <a:r>
              <a:rPr lang="en-US" dirty="0"/>
              <a:t>Port configuration</a:t>
            </a:r>
          </a:p>
          <a:p>
            <a:pPr marL="571500" lvl="2" indent="-342900">
              <a:buFontTx/>
              <a:buChar char="-"/>
            </a:pPr>
            <a:r>
              <a:rPr lang="en-US" dirty="0"/>
              <a:t>VLAN access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Layer 3 Routing</a:t>
            </a:r>
          </a:p>
          <a:p>
            <a:pPr marL="571500" lvl="2" indent="-342900">
              <a:buFontTx/>
              <a:buChar char="-"/>
            </a:pPr>
            <a:r>
              <a:rPr lang="en-US" dirty="0"/>
              <a:t>Static and Dynamic Routes</a:t>
            </a:r>
          </a:p>
          <a:p>
            <a:pPr marL="571500" lvl="2" indent="-342900">
              <a:buFontTx/>
              <a:buChar char="-"/>
            </a:pPr>
            <a:r>
              <a:rPr lang="en-US" dirty="0"/>
              <a:t>BGP peering (Autonomous System Numbers – ASN)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Latency, Tolerance for Loss, Firewall policy</a:t>
            </a:r>
          </a:p>
          <a:p>
            <a:pPr marL="571500" lvl="2" indent="-342900">
              <a:buFontTx/>
              <a:buChar char="-"/>
            </a:pPr>
            <a:endParaRPr lang="en-US" dirty="0"/>
          </a:p>
          <a:p>
            <a:pPr marL="342900" lvl="1" indent="-34290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a Plan!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7" y="1212850"/>
            <a:ext cx="12268199" cy="5681555"/>
          </a:xfrm>
        </p:spPr>
        <p:txBody>
          <a:bodyPr/>
          <a:lstStyle/>
          <a:p>
            <a:r>
              <a:rPr lang="en-US" dirty="0"/>
              <a:t>Physical Network</a:t>
            </a:r>
          </a:p>
          <a:p>
            <a:pPr lvl="1"/>
            <a:r>
              <a:rPr lang="en-US" dirty="0"/>
              <a:t>Hyper-V Hosts and NICs</a:t>
            </a:r>
          </a:p>
          <a:p>
            <a:pPr lvl="1"/>
            <a:r>
              <a:rPr lang="en-US" dirty="0"/>
              <a:t>Physical Switch Configuration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Subnets and VLANs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IP Pools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NIC Teaming</a:t>
            </a:r>
          </a:p>
          <a:p>
            <a:pPr lvl="1"/>
            <a:r>
              <a:rPr lang="en-US" dirty="0"/>
              <a:t>Routes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Static</a:t>
            </a:r>
          </a:p>
          <a:p>
            <a:pPr marL="342900" lvl="1" indent="-342900">
              <a:buFontTx/>
              <a:buChar char="-"/>
            </a:pPr>
            <a:r>
              <a:rPr lang="en-US" dirty="0"/>
              <a:t>Dynamic (BGP, OSPF)</a:t>
            </a:r>
          </a:p>
          <a:p>
            <a:pPr lvl="1"/>
            <a:r>
              <a:rPr lang="en-US" dirty="0"/>
              <a:t>Firewall Rules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600" dirty="0">
              <a:hlinkClick r:id="rId3"/>
            </a:endParaRPr>
          </a:p>
          <a:p>
            <a:pPr lvl="1"/>
            <a:r>
              <a:rPr lang="en-US" sz="1600" dirty="0">
                <a:hlinkClick r:id="rId3"/>
              </a:rPr>
              <a:t>https://technet.microsoft.com/windows-server-docs/networking/sdn/plan/plan-a-software-defined-network-infrastructure</a:t>
            </a:r>
            <a:endParaRPr lang="en-US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2307"/>
              </p:ext>
            </p:extLst>
          </p:nvPr>
        </p:nvGraphicFramePr>
        <p:xfrm>
          <a:off x="3551237" y="4019772"/>
          <a:ext cx="8001001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3371">
                  <a:extLst>
                    <a:ext uri="{9D8B030D-6E8A-4147-A177-3AD203B41FA5}">
                      <a16:colId xmlns:a16="http://schemas.microsoft.com/office/drawing/2014/main" val="873546118"/>
                    </a:ext>
                  </a:extLst>
                </a:gridCol>
                <a:gridCol w="1762830">
                  <a:extLst>
                    <a:ext uri="{9D8B030D-6E8A-4147-A177-3AD203B41FA5}">
                      <a16:colId xmlns:a16="http://schemas.microsoft.com/office/drawing/2014/main" val="278877279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0806983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3506313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8807452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12699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09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843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HNV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Encapsulation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50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N/S Traffic and BGP Peering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22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/ Private VIP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74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7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7" y="1212850"/>
            <a:ext cx="12268199" cy="5884688"/>
          </a:xfrm>
        </p:spPr>
        <p:txBody>
          <a:bodyPr/>
          <a:lstStyle/>
          <a:p>
            <a:r>
              <a:rPr lang="en-US" dirty="0"/>
              <a:t>SDN Infrastructure</a:t>
            </a:r>
          </a:p>
          <a:p>
            <a:pPr lvl="1"/>
            <a:r>
              <a:rPr lang="en-US" dirty="0"/>
              <a:t>Network Controller (NC)</a:t>
            </a:r>
          </a:p>
          <a:p>
            <a:pPr lvl="1"/>
            <a:r>
              <a:rPr lang="en-US" dirty="0"/>
              <a:t>Software Load Balancer (SLB)</a:t>
            </a:r>
          </a:p>
          <a:p>
            <a:pPr lvl="1"/>
            <a:r>
              <a:rPr lang="en-US" dirty="0"/>
              <a:t>Hybrid SDN Gateway</a:t>
            </a:r>
          </a:p>
          <a:p>
            <a:pPr lvl="1"/>
            <a:endParaRPr lang="en-US" dirty="0"/>
          </a:p>
          <a:p>
            <a:pPr lvl="1"/>
            <a:endParaRPr lang="en-US" sz="1600" dirty="0">
              <a:hlinkClick r:id="rId3"/>
            </a:endParaRPr>
          </a:p>
          <a:p>
            <a:pPr lvl="1"/>
            <a:endParaRPr lang="en-US" sz="1600" dirty="0">
              <a:hlinkClick r:id="rId3"/>
            </a:endParaRPr>
          </a:p>
          <a:p>
            <a:pPr lvl="1"/>
            <a:endParaRPr lang="en-US" sz="1600" dirty="0">
              <a:hlinkClick r:id="rId3"/>
            </a:endParaRPr>
          </a:p>
          <a:p>
            <a:pPr lvl="1"/>
            <a:endParaRPr lang="en-US" sz="1600" dirty="0">
              <a:hlinkClick r:id="rId3"/>
            </a:endParaRPr>
          </a:p>
          <a:p>
            <a:pPr lvl="1"/>
            <a:endParaRPr lang="en-US" sz="1600" dirty="0">
              <a:hlinkClick r:id="rId3"/>
            </a:endParaRPr>
          </a:p>
          <a:p>
            <a:pPr lvl="1"/>
            <a:endParaRPr lang="en-US" sz="1600" dirty="0">
              <a:hlinkClick r:id="rId3"/>
            </a:endParaRPr>
          </a:p>
          <a:p>
            <a:pPr lvl="1"/>
            <a:endParaRPr lang="en-US" sz="1600" dirty="0">
              <a:hlinkClick r:id="rId3"/>
            </a:endParaRPr>
          </a:p>
          <a:p>
            <a:pPr lvl="1"/>
            <a:endParaRPr lang="en-US" sz="1600" dirty="0">
              <a:hlinkClick r:id="rId3"/>
            </a:endParaRPr>
          </a:p>
          <a:p>
            <a:pPr lvl="1"/>
            <a:endParaRPr lang="en-US" sz="1600" dirty="0">
              <a:hlinkClick r:id="rId3"/>
            </a:endParaRPr>
          </a:p>
          <a:p>
            <a:pPr lvl="1"/>
            <a:endParaRPr lang="en-US" sz="1600" dirty="0">
              <a:hlinkClick r:id="rId3"/>
            </a:endParaRPr>
          </a:p>
          <a:p>
            <a:pPr lvl="1"/>
            <a:endParaRPr lang="en-US" sz="1600" dirty="0">
              <a:hlinkClick r:id="rId3"/>
            </a:endParaRPr>
          </a:p>
          <a:p>
            <a:pPr lvl="1"/>
            <a:endParaRPr lang="en-US" sz="1600" dirty="0">
              <a:hlinkClick r:id="rId3"/>
            </a:endParaRPr>
          </a:p>
          <a:p>
            <a:pPr lvl="1"/>
            <a:endParaRPr lang="en-US" sz="1600" dirty="0">
              <a:hlinkClick r:id="rId3"/>
            </a:endParaRPr>
          </a:p>
          <a:p>
            <a:pPr lvl="1"/>
            <a:r>
              <a:rPr lang="en-US" sz="1600" dirty="0">
                <a:hlinkClick r:id="rId3"/>
              </a:rPr>
              <a:t>https://technet.microsoft.com/windows-server-docs/networking/sdn/plan/plan-a-software-defined-network-infrastructure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721750"/>
              </p:ext>
            </p:extLst>
          </p:nvPr>
        </p:nvGraphicFramePr>
        <p:xfrm>
          <a:off x="2029605" y="3040062"/>
          <a:ext cx="10134598" cy="30908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875266978"/>
                    </a:ext>
                  </a:extLst>
                </a:gridCol>
                <a:gridCol w="1562099">
                  <a:extLst>
                    <a:ext uri="{9D8B030D-6E8A-4147-A177-3AD203B41FA5}">
                      <a16:colId xmlns:a16="http://schemas.microsoft.com/office/drawing/2014/main" val="1859586865"/>
                    </a:ext>
                  </a:extLst>
                </a:gridCol>
                <a:gridCol w="2494671">
                  <a:extLst>
                    <a:ext uri="{9D8B030D-6E8A-4147-A177-3AD203B41FA5}">
                      <a16:colId xmlns:a16="http://schemas.microsoft.com/office/drawing/2014/main" val="1615342011"/>
                    </a:ext>
                  </a:extLst>
                </a:gridCol>
                <a:gridCol w="2572628">
                  <a:extLst>
                    <a:ext uri="{9D8B030D-6E8A-4147-A177-3AD203B41FA5}">
                      <a16:colId xmlns:a16="http://schemas.microsoft.com/office/drawing/2014/main" val="2850075066"/>
                    </a:ext>
                  </a:extLst>
                </a:gridCol>
              </a:tblGrid>
              <a:tr h="71131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Role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3264" marR="33264" marT="41580" marB="415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vCPU Requirements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3264" marR="33264" marT="41580" marB="415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Memory requirements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3264" marR="33264" marT="41580" marB="415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Disk requirements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3264" marR="33264" marT="41580" marB="41580" anchor="ctr"/>
                </a:tc>
                <a:extLst>
                  <a:ext uri="{0D108BD9-81ED-4DB2-BD59-A6C34878D82A}">
                    <a16:rowId xmlns:a16="http://schemas.microsoft.com/office/drawing/2014/main" val="646420815"/>
                  </a:ext>
                </a:extLst>
              </a:tr>
              <a:tr h="556184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Network controller (three node)</a:t>
                      </a:r>
                      <a:endParaRPr lang="en-US" sz="1800" dirty="0">
                        <a:effectLst/>
                      </a:endParaRPr>
                    </a:p>
                  </a:txBody>
                  <a:tcPr marL="33264" marR="33264" marT="41580" marB="4158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4 vCPUs</a:t>
                      </a:r>
                      <a:endParaRPr lang="en-US" sz="1800" dirty="0">
                        <a:effectLst/>
                      </a:endParaRPr>
                    </a:p>
                  </a:txBody>
                  <a:tcPr marL="33264" marR="33264" marT="41580" marB="4158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4 GB min (8 GB recommended)</a:t>
                      </a:r>
                    </a:p>
                  </a:txBody>
                  <a:tcPr marL="33264" marR="33264" marT="41580" marB="4158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75 GB for the OS drive</a:t>
                      </a:r>
                      <a:endParaRPr lang="en-US" sz="1800" dirty="0">
                        <a:effectLst/>
                      </a:endParaRPr>
                    </a:p>
                  </a:txBody>
                  <a:tcPr marL="33264" marR="33264" marT="41580" marB="41580" anchor="ctr"/>
                </a:tc>
                <a:extLst>
                  <a:ext uri="{0D108BD9-81ED-4DB2-BD59-A6C34878D82A}">
                    <a16:rowId xmlns:a16="http://schemas.microsoft.com/office/drawing/2014/main" val="3541401547"/>
                  </a:ext>
                </a:extLst>
              </a:tr>
              <a:tr h="314564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SLB (three node)</a:t>
                      </a:r>
                    </a:p>
                  </a:txBody>
                  <a:tcPr marL="33264" marR="33264" marT="41580" marB="4158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8 vCPUs</a:t>
                      </a:r>
                    </a:p>
                  </a:txBody>
                  <a:tcPr marL="33264" marR="33264" marT="41580" marB="4158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8 GB recommended</a:t>
                      </a:r>
                    </a:p>
                  </a:txBody>
                  <a:tcPr marL="33264" marR="33264" marT="41580" marB="4158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75 GB for the OS drive</a:t>
                      </a:r>
                    </a:p>
                  </a:txBody>
                  <a:tcPr marL="33264" marR="33264" marT="41580" marB="41580" anchor="ctr"/>
                </a:tc>
                <a:extLst>
                  <a:ext uri="{0D108BD9-81ED-4DB2-BD59-A6C34878D82A}">
                    <a16:rowId xmlns:a16="http://schemas.microsoft.com/office/drawing/2014/main" val="3330124290"/>
                  </a:ext>
                </a:extLst>
              </a:tr>
              <a:tr h="1390304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Hybrid SDN Gateway </a:t>
                      </a:r>
                    </a:p>
                    <a:p>
                      <a:r>
                        <a:rPr lang="en-US" sz="1800" dirty="0">
                          <a:effectLst/>
                        </a:rPr>
                        <a:t>(2:1) Redundancy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(single pool of three node gateways, two active, one passive)</a:t>
                      </a:r>
                    </a:p>
                  </a:txBody>
                  <a:tcPr marL="33264" marR="33264" marT="41580" marB="4158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8 vCPUs</a:t>
                      </a:r>
                      <a:endParaRPr lang="en-US" sz="1800" dirty="0">
                        <a:effectLst/>
                      </a:endParaRPr>
                    </a:p>
                  </a:txBody>
                  <a:tcPr marL="33264" marR="33264" marT="41580" marB="4158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8 GB recommended</a:t>
                      </a:r>
                    </a:p>
                  </a:txBody>
                  <a:tcPr marL="33264" marR="33264" marT="41580" marB="4158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75 GB for the OS drive</a:t>
                      </a:r>
                    </a:p>
                  </a:txBody>
                  <a:tcPr marL="33264" marR="33264" marT="41580" marB="41580" anchor="ctr"/>
                </a:tc>
                <a:extLst>
                  <a:ext uri="{0D108BD9-81ED-4DB2-BD59-A6C34878D82A}">
                    <a16:rowId xmlns:a16="http://schemas.microsoft.com/office/drawing/2014/main" val="21340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9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Workflow: Deploy SDN Fabric and Tenants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Step 0. Deploy Fabric Infrastructure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1. Deploy Network Controller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2. Create Tenant VM Networks and Deploy VMs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3. Deploy Software Load Balancer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4. Create Load-Balanced Tenant VIPs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5. Configuring Inbound and Outbound NAT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6. (Opportunistic) Deploy Gateways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7. (Opportunistic) Create S2S VPN Tunnel</a:t>
            </a:r>
          </a:p>
        </p:txBody>
      </p:sp>
    </p:spTree>
    <p:extLst>
      <p:ext uri="{BB962C8B-B14F-4D97-AF65-F5344CB8AC3E}">
        <p14:creationId xmlns:p14="http://schemas.microsoft.com/office/powerpoint/2010/main" val="16230705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" y="-1"/>
            <a:ext cx="5875725" cy="6994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82" y="2694188"/>
            <a:ext cx="5875725" cy="4300338"/>
          </a:xfrm>
          <a:prstGeom prst="rect">
            <a:avLst/>
          </a:prstGeom>
          <a:gradFill>
            <a:gsLst>
              <a:gs pos="91000">
                <a:srgbClr val="130E28">
                  <a:alpha val="95000"/>
                </a:srgbClr>
              </a:gs>
              <a:gs pos="7000">
                <a:srgbClr val="130E28">
                  <a:alpha val="0"/>
                </a:srgb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268" y="422355"/>
            <a:ext cx="3488952" cy="2009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471" y="5831084"/>
            <a:ext cx="5419137" cy="820073"/>
          </a:xfrm>
          <a:prstGeom prst="rect">
            <a:avLst/>
          </a:prstGeom>
          <a:noFill/>
        </p:spPr>
        <p:txBody>
          <a:bodyPr wrap="square" lIns="13989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3672" dirty="0">
                <a:gradFill>
                  <a:gsLst>
                    <a:gs pos="84071">
                      <a:schemeClr val="bg1"/>
                    </a:gs>
                    <a:gs pos="63000">
                      <a:schemeClr val="bg1"/>
                    </a:gs>
                  </a:gsLst>
                  <a:lin ang="5400000" scaled="0"/>
                </a:gradFill>
                <a:latin typeface="+mj-lt"/>
              </a:rPr>
              <a:t>Windows Server 2016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707285" y="1363579"/>
            <a:ext cx="3398264" cy="1118805"/>
            <a:chOff x="6575502" y="1099617"/>
            <a:chExt cx="3331934" cy="1096967"/>
          </a:xfrm>
        </p:grpSpPr>
        <p:sp>
          <p:nvSpPr>
            <p:cNvPr id="2" name="Rectangle 1"/>
            <p:cNvSpPr/>
            <p:nvPr/>
          </p:nvSpPr>
          <p:spPr>
            <a:xfrm>
              <a:off x="7270176" y="1099617"/>
              <a:ext cx="2637260" cy="1096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49">
                <a:spcAft>
                  <a:spcPts val="1224"/>
                </a:spcAft>
                <a:defRPr/>
              </a:pPr>
              <a:r>
                <a:rPr lang="en-US" sz="3264" kern="0" dirty="0"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latin typeface="+mj-lt"/>
                  <a:cs typeface="Segoe UI Light" panose="020B0502040204020203" pitchFamily="34" charset="0"/>
                </a:rPr>
                <a:t>Built-in layers </a:t>
              </a:r>
              <a:br>
                <a:rPr lang="en-US" sz="3264" kern="0" dirty="0"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latin typeface="+mj-lt"/>
                  <a:cs typeface="Segoe UI Light" panose="020B0502040204020203" pitchFamily="34" charset="0"/>
                </a:rPr>
              </a:br>
              <a:r>
                <a:rPr lang="en-US" sz="3264" kern="0" dirty="0"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latin typeface="+mj-lt"/>
                  <a:cs typeface="Segoe UI Light" panose="020B0502040204020203" pitchFamily="34" charset="0"/>
                </a:rPr>
                <a:t>of security</a:t>
              </a:r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6575502" y="1375733"/>
              <a:ext cx="381652" cy="524986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40 w 80"/>
                <a:gd name="T23" fmla="*/ 8 h 112"/>
                <a:gd name="T24" fmla="*/ 64 w 80"/>
                <a:gd name="T25" fmla="*/ 32 h 112"/>
                <a:gd name="T26" fmla="*/ 64 w 80"/>
                <a:gd name="T27" fmla="*/ 40 h 112"/>
                <a:gd name="T28" fmla="*/ 40 w 80"/>
                <a:gd name="T29" fmla="*/ 32 h 112"/>
                <a:gd name="T30" fmla="*/ 16 w 80"/>
                <a:gd name="T31" fmla="*/ 40 h 112"/>
                <a:gd name="T32" fmla="*/ 16 w 80"/>
                <a:gd name="T33" fmla="*/ 32 h 112"/>
                <a:gd name="T34" fmla="*/ 40 w 80"/>
                <a:gd name="T35" fmla="*/ 8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0 w 80"/>
                <a:gd name="T47" fmla="*/ 60 h 112"/>
                <a:gd name="T48" fmla="*/ 32 w 80"/>
                <a:gd name="T49" fmla="*/ 68 h 112"/>
                <a:gd name="T50" fmla="*/ 36 w 80"/>
                <a:gd name="T51" fmla="*/ 75 h 112"/>
                <a:gd name="T52" fmla="*/ 36 w 80"/>
                <a:gd name="T53" fmla="*/ 88 h 112"/>
                <a:gd name="T54" fmla="*/ 44 w 80"/>
                <a:gd name="T55" fmla="*/ 88 h 112"/>
                <a:gd name="T56" fmla="*/ 44 w 80"/>
                <a:gd name="T57" fmla="*/ 75 h 112"/>
                <a:gd name="T58" fmla="*/ 48 w 80"/>
                <a:gd name="T59" fmla="*/ 68 h 112"/>
                <a:gd name="T60" fmla="*/ 40 w 80"/>
                <a:gd name="T61" fmla="*/ 6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5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5"/>
                    <a:pt x="72" y="48"/>
                  </a:cubicBezTo>
                  <a:close/>
                  <a:moveTo>
                    <a:pt x="40" y="8"/>
                  </a:moveTo>
                  <a:cubicBezTo>
                    <a:pt x="53" y="8"/>
                    <a:pt x="64" y="19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9"/>
                    <a:pt x="27" y="8"/>
                    <a:pt x="40" y="8"/>
                  </a:cubicBezTo>
                  <a:close/>
                  <a:moveTo>
                    <a:pt x="40" y="104"/>
                  </a:moveTo>
                  <a:cubicBezTo>
                    <a:pt x="22" y="104"/>
                    <a:pt x="8" y="90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90"/>
                    <a:pt x="58" y="104"/>
                    <a:pt x="40" y="104"/>
                  </a:cubicBezTo>
                  <a:close/>
                  <a:moveTo>
                    <a:pt x="40" y="60"/>
                  </a:moveTo>
                  <a:cubicBezTo>
                    <a:pt x="36" y="60"/>
                    <a:pt x="32" y="64"/>
                    <a:pt x="32" y="68"/>
                  </a:cubicBezTo>
                  <a:cubicBezTo>
                    <a:pt x="32" y="71"/>
                    <a:pt x="34" y="73"/>
                    <a:pt x="36" y="75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6" y="73"/>
                    <a:pt x="48" y="71"/>
                    <a:pt x="48" y="68"/>
                  </a:cubicBezTo>
                  <a:cubicBezTo>
                    <a:pt x="48" y="64"/>
                    <a:pt x="44" y="60"/>
                    <a:pt x="40" y="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29839" y="2947931"/>
            <a:ext cx="4059105" cy="1118805"/>
            <a:chOff x="6597616" y="2784291"/>
            <a:chExt cx="3979876" cy="1096967"/>
          </a:xfrm>
        </p:grpSpPr>
        <p:sp>
          <p:nvSpPr>
            <p:cNvPr id="14" name="Rectangle 13"/>
            <p:cNvSpPr/>
            <p:nvPr/>
          </p:nvSpPr>
          <p:spPr>
            <a:xfrm>
              <a:off x="7270176" y="2784291"/>
              <a:ext cx="3307316" cy="1096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49">
                <a:spcAft>
                  <a:spcPts val="1224"/>
                </a:spcAft>
                <a:defRPr/>
              </a:pPr>
              <a:r>
                <a:rPr lang="en-US" sz="3264" kern="0" dirty="0"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latin typeface="+mj-lt"/>
                  <a:cs typeface="Segoe UI Light" panose="020B0502040204020203" pitchFamily="34" charset="0"/>
                </a:rPr>
                <a:t>Software-defined </a:t>
              </a:r>
              <a:br>
                <a:rPr lang="en-US" sz="3264" kern="0" dirty="0"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latin typeface="+mj-lt"/>
                  <a:cs typeface="Segoe UI Light" panose="020B0502040204020203" pitchFamily="34" charset="0"/>
                </a:rPr>
              </a:br>
              <a:r>
                <a:rPr lang="en-US" sz="3264" kern="0" dirty="0"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latin typeface="+mj-lt"/>
                  <a:cs typeface="Segoe UI Light" panose="020B0502040204020203" pitchFamily="34" charset="0"/>
                </a:rPr>
                <a:t>datacenter</a:t>
              </a:r>
            </a:p>
          </p:txBody>
        </p:sp>
        <p:sp>
          <p:nvSpPr>
            <p:cNvPr id="22" name="Freeform 9"/>
            <p:cNvSpPr>
              <a:spLocks noChangeAspect="1" noEditPoints="1"/>
            </p:cNvSpPr>
            <p:nvPr/>
          </p:nvSpPr>
          <p:spPr bwMode="auto">
            <a:xfrm>
              <a:off x="6597616" y="3060824"/>
              <a:ext cx="337422" cy="524152"/>
            </a:xfrm>
            <a:custGeom>
              <a:avLst/>
              <a:gdLst>
                <a:gd name="T0" fmla="*/ 10 w 98"/>
                <a:gd name="T1" fmla="*/ 19 h 154"/>
                <a:gd name="T2" fmla="*/ 10 w 98"/>
                <a:gd name="T3" fmla="*/ 51 h 154"/>
                <a:gd name="T4" fmla="*/ 0 w 98"/>
                <a:gd name="T5" fmla="*/ 87 h 154"/>
                <a:gd name="T6" fmla="*/ 10 w 98"/>
                <a:gd name="T7" fmla="*/ 154 h 154"/>
                <a:gd name="T8" fmla="*/ 98 w 98"/>
                <a:gd name="T9" fmla="*/ 0 h 154"/>
                <a:gd name="T10" fmla="*/ 8 w 98"/>
                <a:gd name="T11" fmla="*/ 35 h 154"/>
                <a:gd name="T12" fmla="*/ 10 w 98"/>
                <a:gd name="T13" fmla="*/ 42 h 154"/>
                <a:gd name="T14" fmla="*/ 8 w 98"/>
                <a:gd name="T15" fmla="*/ 87 h 154"/>
                <a:gd name="T16" fmla="*/ 10 w 98"/>
                <a:gd name="T17" fmla="*/ 94 h 154"/>
                <a:gd name="T18" fmla="*/ 90 w 98"/>
                <a:gd name="T19" fmla="*/ 146 h 154"/>
                <a:gd name="T20" fmla="*/ 18 w 98"/>
                <a:gd name="T21" fmla="*/ 8 h 154"/>
                <a:gd name="T22" fmla="*/ 90 w 98"/>
                <a:gd name="T23" fmla="*/ 146 h 154"/>
                <a:gd name="T24" fmla="*/ 22 w 98"/>
                <a:gd name="T25" fmla="*/ 11 h 154"/>
                <a:gd name="T26" fmla="*/ 86 w 98"/>
                <a:gd name="T27" fmla="*/ 34 h 154"/>
                <a:gd name="T28" fmla="*/ 78 w 98"/>
                <a:gd name="T29" fmla="*/ 26 h 154"/>
                <a:gd name="T30" fmla="*/ 30 w 98"/>
                <a:gd name="T31" fmla="*/ 19 h 154"/>
                <a:gd name="T32" fmla="*/ 78 w 98"/>
                <a:gd name="T33" fmla="*/ 26 h 154"/>
                <a:gd name="T34" fmla="*/ 22 w 98"/>
                <a:gd name="T35" fmla="*/ 42 h 154"/>
                <a:gd name="T36" fmla="*/ 86 w 98"/>
                <a:gd name="T37" fmla="*/ 65 h 154"/>
                <a:gd name="T38" fmla="*/ 78 w 98"/>
                <a:gd name="T39" fmla="*/ 57 h 154"/>
                <a:gd name="T40" fmla="*/ 30 w 98"/>
                <a:gd name="T41" fmla="*/ 50 h 154"/>
                <a:gd name="T42" fmla="*/ 78 w 98"/>
                <a:gd name="T43" fmla="*/ 57 h 154"/>
                <a:gd name="T44" fmla="*/ 22 w 98"/>
                <a:gd name="T45" fmla="*/ 73 h 154"/>
                <a:gd name="T46" fmla="*/ 86 w 98"/>
                <a:gd name="T47" fmla="*/ 96 h 154"/>
                <a:gd name="T48" fmla="*/ 78 w 98"/>
                <a:gd name="T49" fmla="*/ 88 h 154"/>
                <a:gd name="T50" fmla="*/ 30 w 98"/>
                <a:gd name="T51" fmla="*/ 81 h 154"/>
                <a:gd name="T52" fmla="*/ 78 w 98"/>
                <a:gd name="T53" fmla="*/ 88 h 154"/>
                <a:gd name="T54" fmla="*/ 42 w 98"/>
                <a:gd name="T55" fmla="*/ 129 h 154"/>
                <a:gd name="T56" fmla="*/ 22 w 98"/>
                <a:gd name="T57" fmla="*/ 129 h 154"/>
                <a:gd name="T58" fmla="*/ 32 w 98"/>
                <a:gd name="T59" fmla="*/ 127 h 154"/>
                <a:gd name="T60" fmla="*/ 32 w 98"/>
                <a:gd name="T61" fmla="*/ 131 h 154"/>
                <a:gd name="T62" fmla="*/ 32 w 98"/>
                <a:gd name="T63" fmla="*/ 127 h 154"/>
                <a:gd name="T64" fmla="*/ 44 w 98"/>
                <a:gd name="T65" fmla="*/ 129 h 154"/>
                <a:gd name="T66" fmla="*/ 64 w 98"/>
                <a:gd name="T67" fmla="*/ 129 h 154"/>
                <a:gd name="T68" fmla="*/ 54 w 98"/>
                <a:gd name="T69" fmla="*/ 131 h 154"/>
                <a:gd name="T70" fmla="*/ 54 w 98"/>
                <a:gd name="T71" fmla="*/ 127 h 154"/>
                <a:gd name="T72" fmla="*/ 54 w 98"/>
                <a:gd name="T73" fmla="*/ 131 h 154"/>
                <a:gd name="T74" fmla="*/ 86 w 98"/>
                <a:gd name="T75" fmla="*/ 138 h 154"/>
                <a:gd name="T76" fmla="*/ 67 w 98"/>
                <a:gd name="T77" fmla="*/ 119 h 154"/>
                <a:gd name="T78" fmla="*/ 75 w 98"/>
                <a:gd name="T79" fmla="*/ 127 h 154"/>
                <a:gd name="T80" fmla="*/ 78 w 98"/>
                <a:gd name="T81" fmla="*/ 130 h 154"/>
                <a:gd name="T82" fmla="*/ 75 w 98"/>
                <a:gd name="T83" fmla="*/ 12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154">
                  <a:moveTo>
                    <a:pt x="10" y="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4" y="21"/>
                    <a:pt x="0" y="28"/>
                    <a:pt x="0" y="35"/>
                  </a:cubicBezTo>
                  <a:cubicBezTo>
                    <a:pt x="0" y="43"/>
                    <a:pt x="4" y="49"/>
                    <a:pt x="10" y="5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4" y="73"/>
                    <a:pt x="0" y="80"/>
                    <a:pt x="0" y="87"/>
                  </a:cubicBezTo>
                  <a:cubicBezTo>
                    <a:pt x="0" y="95"/>
                    <a:pt x="4" y="101"/>
                    <a:pt x="10" y="10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10" y="0"/>
                  </a:lnTo>
                  <a:close/>
                  <a:moveTo>
                    <a:pt x="8" y="35"/>
                  </a:moveTo>
                  <a:cubicBezTo>
                    <a:pt x="8" y="32"/>
                    <a:pt x="9" y="30"/>
                    <a:pt x="10" y="28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0"/>
                    <a:pt x="8" y="38"/>
                    <a:pt x="8" y="35"/>
                  </a:cubicBezTo>
                  <a:close/>
                  <a:moveTo>
                    <a:pt x="8" y="87"/>
                  </a:moveTo>
                  <a:cubicBezTo>
                    <a:pt x="8" y="85"/>
                    <a:pt x="9" y="82"/>
                    <a:pt x="10" y="8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9" y="92"/>
                    <a:pt x="8" y="90"/>
                    <a:pt x="8" y="87"/>
                  </a:cubicBezTo>
                  <a:close/>
                  <a:moveTo>
                    <a:pt x="90" y="146"/>
                  </a:moveTo>
                  <a:cubicBezTo>
                    <a:pt x="18" y="146"/>
                    <a:pt x="18" y="146"/>
                    <a:pt x="18" y="14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90" y="8"/>
                    <a:pt x="90" y="8"/>
                    <a:pt x="90" y="8"/>
                  </a:cubicBezTo>
                  <a:lnTo>
                    <a:pt x="90" y="146"/>
                  </a:lnTo>
                  <a:close/>
                  <a:moveTo>
                    <a:pt x="86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86" y="34"/>
                    <a:pt x="86" y="34"/>
                    <a:pt x="86" y="34"/>
                  </a:cubicBezTo>
                  <a:lnTo>
                    <a:pt x="86" y="11"/>
                  </a:lnTo>
                  <a:close/>
                  <a:moveTo>
                    <a:pt x="78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78" y="19"/>
                    <a:pt x="78" y="19"/>
                    <a:pt x="78" y="19"/>
                  </a:cubicBezTo>
                  <a:lnTo>
                    <a:pt x="78" y="26"/>
                  </a:lnTo>
                  <a:close/>
                  <a:moveTo>
                    <a:pt x="86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86" y="65"/>
                    <a:pt x="86" y="65"/>
                    <a:pt x="86" y="65"/>
                  </a:cubicBezTo>
                  <a:lnTo>
                    <a:pt x="86" y="42"/>
                  </a:lnTo>
                  <a:close/>
                  <a:moveTo>
                    <a:pt x="78" y="57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78" y="50"/>
                    <a:pt x="78" y="50"/>
                    <a:pt x="78" y="50"/>
                  </a:cubicBezTo>
                  <a:lnTo>
                    <a:pt x="78" y="57"/>
                  </a:lnTo>
                  <a:close/>
                  <a:moveTo>
                    <a:pt x="86" y="73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86" y="96"/>
                    <a:pt x="86" y="96"/>
                    <a:pt x="86" y="96"/>
                  </a:cubicBezTo>
                  <a:lnTo>
                    <a:pt x="86" y="73"/>
                  </a:lnTo>
                  <a:close/>
                  <a:moveTo>
                    <a:pt x="78" y="88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78" y="81"/>
                    <a:pt x="78" y="81"/>
                    <a:pt x="78" y="81"/>
                  </a:cubicBezTo>
                  <a:lnTo>
                    <a:pt x="78" y="88"/>
                  </a:lnTo>
                  <a:close/>
                  <a:moveTo>
                    <a:pt x="32" y="139"/>
                  </a:moveTo>
                  <a:cubicBezTo>
                    <a:pt x="37" y="139"/>
                    <a:pt x="42" y="134"/>
                    <a:pt x="42" y="129"/>
                  </a:cubicBezTo>
                  <a:cubicBezTo>
                    <a:pt x="42" y="124"/>
                    <a:pt x="37" y="119"/>
                    <a:pt x="32" y="119"/>
                  </a:cubicBezTo>
                  <a:cubicBezTo>
                    <a:pt x="26" y="119"/>
                    <a:pt x="22" y="124"/>
                    <a:pt x="22" y="129"/>
                  </a:cubicBezTo>
                  <a:cubicBezTo>
                    <a:pt x="22" y="134"/>
                    <a:pt x="26" y="139"/>
                    <a:pt x="32" y="139"/>
                  </a:cubicBezTo>
                  <a:close/>
                  <a:moveTo>
                    <a:pt x="32" y="127"/>
                  </a:moveTo>
                  <a:cubicBezTo>
                    <a:pt x="33" y="127"/>
                    <a:pt x="34" y="128"/>
                    <a:pt x="34" y="129"/>
                  </a:cubicBezTo>
                  <a:cubicBezTo>
                    <a:pt x="34" y="130"/>
                    <a:pt x="33" y="131"/>
                    <a:pt x="32" y="131"/>
                  </a:cubicBezTo>
                  <a:cubicBezTo>
                    <a:pt x="31" y="131"/>
                    <a:pt x="30" y="130"/>
                    <a:pt x="30" y="129"/>
                  </a:cubicBezTo>
                  <a:cubicBezTo>
                    <a:pt x="30" y="128"/>
                    <a:pt x="31" y="127"/>
                    <a:pt x="32" y="127"/>
                  </a:cubicBezTo>
                  <a:close/>
                  <a:moveTo>
                    <a:pt x="54" y="119"/>
                  </a:moveTo>
                  <a:cubicBezTo>
                    <a:pt x="48" y="119"/>
                    <a:pt x="44" y="124"/>
                    <a:pt x="44" y="129"/>
                  </a:cubicBezTo>
                  <a:cubicBezTo>
                    <a:pt x="44" y="134"/>
                    <a:pt x="48" y="139"/>
                    <a:pt x="54" y="139"/>
                  </a:cubicBezTo>
                  <a:cubicBezTo>
                    <a:pt x="59" y="139"/>
                    <a:pt x="64" y="134"/>
                    <a:pt x="64" y="129"/>
                  </a:cubicBezTo>
                  <a:cubicBezTo>
                    <a:pt x="64" y="124"/>
                    <a:pt x="59" y="119"/>
                    <a:pt x="54" y="119"/>
                  </a:cubicBezTo>
                  <a:close/>
                  <a:moveTo>
                    <a:pt x="54" y="131"/>
                  </a:moveTo>
                  <a:cubicBezTo>
                    <a:pt x="53" y="131"/>
                    <a:pt x="52" y="130"/>
                    <a:pt x="52" y="129"/>
                  </a:cubicBezTo>
                  <a:cubicBezTo>
                    <a:pt x="52" y="128"/>
                    <a:pt x="53" y="127"/>
                    <a:pt x="54" y="127"/>
                  </a:cubicBezTo>
                  <a:cubicBezTo>
                    <a:pt x="55" y="127"/>
                    <a:pt x="56" y="128"/>
                    <a:pt x="56" y="129"/>
                  </a:cubicBezTo>
                  <a:cubicBezTo>
                    <a:pt x="56" y="130"/>
                    <a:pt x="55" y="131"/>
                    <a:pt x="54" y="131"/>
                  </a:cubicBezTo>
                  <a:close/>
                  <a:moveTo>
                    <a:pt x="67" y="138"/>
                  </a:moveTo>
                  <a:cubicBezTo>
                    <a:pt x="86" y="138"/>
                    <a:pt x="86" y="138"/>
                    <a:pt x="86" y="138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67" y="119"/>
                    <a:pt x="67" y="119"/>
                    <a:pt x="67" y="119"/>
                  </a:cubicBezTo>
                  <a:lnTo>
                    <a:pt x="67" y="138"/>
                  </a:lnTo>
                  <a:close/>
                  <a:moveTo>
                    <a:pt x="75" y="127"/>
                  </a:moveTo>
                  <a:cubicBezTo>
                    <a:pt x="78" y="127"/>
                    <a:pt x="78" y="127"/>
                    <a:pt x="78" y="127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5" y="130"/>
                    <a:pt x="75" y="130"/>
                    <a:pt x="75" y="130"/>
                  </a:cubicBezTo>
                  <a:lnTo>
                    <a:pt x="75" y="12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60893" y="4532284"/>
            <a:ext cx="4523700" cy="1118805"/>
            <a:chOff x="6530015" y="4754140"/>
            <a:chExt cx="4435403" cy="1096967"/>
          </a:xfrm>
        </p:grpSpPr>
        <p:sp>
          <p:nvSpPr>
            <p:cNvPr id="15" name="Rectangle 14"/>
            <p:cNvSpPr/>
            <p:nvPr/>
          </p:nvSpPr>
          <p:spPr>
            <a:xfrm>
              <a:off x="7270176" y="4754140"/>
              <a:ext cx="3695242" cy="1096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49">
                <a:spcAft>
                  <a:spcPts val="1224"/>
                </a:spcAft>
                <a:defRPr/>
              </a:pPr>
              <a:r>
                <a:rPr lang="en-US" sz="3264" kern="0" dirty="0"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latin typeface="+mj-lt"/>
                  <a:cs typeface="Segoe UI Light" panose="020B0502040204020203" pitchFamily="34" charset="0"/>
                </a:rPr>
                <a:t>Cloud-ready </a:t>
              </a:r>
              <a:br>
                <a:rPr lang="en-US" sz="3264" kern="0" dirty="0"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latin typeface="+mj-lt"/>
                  <a:cs typeface="Segoe UI Light" panose="020B0502040204020203" pitchFamily="34" charset="0"/>
                </a:rPr>
              </a:br>
              <a:r>
                <a:rPr lang="en-US" sz="3264" kern="0" dirty="0"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latin typeface="+mj-lt"/>
                  <a:cs typeface="Segoe UI Light" panose="020B0502040204020203" pitchFamily="34" charset="0"/>
                </a:rPr>
                <a:t>application platform</a:t>
              </a:r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6530015" y="5128127"/>
              <a:ext cx="472626" cy="329244"/>
            </a:xfrm>
            <a:custGeom>
              <a:avLst/>
              <a:gdLst>
                <a:gd name="T0" fmla="*/ 28 w 128"/>
                <a:gd name="T1" fmla="*/ 88 h 88"/>
                <a:gd name="T2" fmla="*/ 94 w 128"/>
                <a:gd name="T3" fmla="*/ 88 h 88"/>
                <a:gd name="T4" fmla="*/ 128 w 128"/>
                <a:gd name="T5" fmla="*/ 54 h 88"/>
                <a:gd name="T6" fmla="*/ 96 w 128"/>
                <a:gd name="T7" fmla="*/ 20 h 88"/>
                <a:gd name="T8" fmla="*/ 64 w 128"/>
                <a:gd name="T9" fmla="*/ 0 h 88"/>
                <a:gd name="T10" fmla="*/ 28 w 128"/>
                <a:gd name="T11" fmla="*/ 32 h 88"/>
                <a:gd name="T12" fmla="*/ 28 w 128"/>
                <a:gd name="T13" fmla="*/ 32 h 88"/>
                <a:gd name="T14" fmla="*/ 0 w 128"/>
                <a:gd name="T15" fmla="*/ 60 h 88"/>
                <a:gd name="T16" fmla="*/ 28 w 128"/>
                <a:gd name="T17" fmla="*/ 88 h 88"/>
                <a:gd name="T18" fmla="*/ 28 w 128"/>
                <a:gd name="T19" fmla="*/ 40 h 88"/>
                <a:gd name="T20" fmla="*/ 31 w 128"/>
                <a:gd name="T21" fmla="*/ 40 h 88"/>
                <a:gd name="T22" fmla="*/ 36 w 128"/>
                <a:gd name="T23" fmla="*/ 41 h 88"/>
                <a:gd name="T24" fmla="*/ 36 w 128"/>
                <a:gd name="T25" fmla="*/ 36 h 88"/>
                <a:gd name="T26" fmla="*/ 64 w 128"/>
                <a:gd name="T27" fmla="*/ 8 h 88"/>
                <a:gd name="T28" fmla="*/ 90 w 128"/>
                <a:gd name="T29" fmla="*/ 26 h 88"/>
                <a:gd name="T30" fmla="*/ 91 w 128"/>
                <a:gd name="T31" fmla="*/ 28 h 88"/>
                <a:gd name="T32" fmla="*/ 94 w 128"/>
                <a:gd name="T33" fmla="*/ 28 h 88"/>
                <a:gd name="T34" fmla="*/ 120 w 128"/>
                <a:gd name="T35" fmla="*/ 54 h 88"/>
                <a:gd name="T36" fmla="*/ 94 w 128"/>
                <a:gd name="T37" fmla="*/ 80 h 88"/>
                <a:gd name="T38" fmla="*/ 28 w 128"/>
                <a:gd name="T39" fmla="*/ 80 h 88"/>
                <a:gd name="T40" fmla="*/ 8 w 128"/>
                <a:gd name="T41" fmla="*/ 60 h 88"/>
                <a:gd name="T42" fmla="*/ 28 w 128"/>
                <a:gd name="T43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88">
                  <a:moveTo>
                    <a:pt x="28" y="8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13" y="88"/>
                    <a:pt x="128" y="73"/>
                    <a:pt x="128" y="54"/>
                  </a:cubicBezTo>
                  <a:cubicBezTo>
                    <a:pt x="128" y="36"/>
                    <a:pt x="114" y="21"/>
                    <a:pt x="96" y="20"/>
                  </a:cubicBezTo>
                  <a:cubicBezTo>
                    <a:pt x="90" y="8"/>
                    <a:pt x="78" y="0"/>
                    <a:pt x="64" y="0"/>
                  </a:cubicBezTo>
                  <a:cubicBezTo>
                    <a:pt x="46" y="0"/>
                    <a:pt x="30" y="14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3" y="32"/>
                    <a:pt x="0" y="45"/>
                    <a:pt x="0" y="60"/>
                  </a:cubicBezTo>
                  <a:cubicBezTo>
                    <a:pt x="0" y="75"/>
                    <a:pt x="13" y="88"/>
                    <a:pt x="28" y="88"/>
                  </a:cubicBezTo>
                  <a:close/>
                  <a:moveTo>
                    <a:pt x="28" y="40"/>
                  </a:moveTo>
                  <a:cubicBezTo>
                    <a:pt x="29" y="40"/>
                    <a:pt x="30" y="40"/>
                    <a:pt x="31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21"/>
                    <a:pt x="49" y="8"/>
                    <a:pt x="64" y="8"/>
                  </a:cubicBezTo>
                  <a:cubicBezTo>
                    <a:pt x="75" y="8"/>
                    <a:pt x="86" y="15"/>
                    <a:pt x="90" y="2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108" y="28"/>
                    <a:pt x="120" y="40"/>
                    <a:pt x="120" y="54"/>
                  </a:cubicBezTo>
                  <a:cubicBezTo>
                    <a:pt x="120" y="68"/>
                    <a:pt x="108" y="80"/>
                    <a:pt x="94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17" y="80"/>
                    <a:pt x="8" y="71"/>
                    <a:pt x="8" y="60"/>
                  </a:cubicBezTo>
                  <a:cubicBezTo>
                    <a:pt x="8" y="49"/>
                    <a:pt x="17" y="40"/>
                    <a:pt x="28" y="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715579" y="6098681"/>
            <a:ext cx="5503055" cy="67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36" dirty="0">
                <a:gradFill>
                  <a:gsLst>
                    <a:gs pos="56637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Windows Server + System Center </a:t>
            </a:r>
            <a:br>
              <a:rPr lang="en-US" sz="1836" dirty="0">
                <a:gradFill>
                  <a:gsLst>
                    <a:gs pos="56637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836" dirty="0">
                <a:gradFill>
                  <a:gsLst>
                    <a:gs pos="56637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session guide: </a:t>
            </a:r>
            <a:r>
              <a:rPr lang="en-US" sz="1836" dirty="0">
                <a:gradFill>
                  <a:gsLst>
                    <a:gs pos="79646">
                      <a:schemeClr val="tx2"/>
                    </a:gs>
                    <a:gs pos="56637">
                      <a:schemeClr val="tx2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aka.ms/WS2016Ignite</a:t>
            </a:r>
          </a:p>
        </p:txBody>
      </p:sp>
    </p:spTree>
    <p:extLst>
      <p:ext uri="{BB962C8B-B14F-4D97-AF65-F5344CB8AC3E}">
        <p14:creationId xmlns:p14="http://schemas.microsoft.com/office/powerpoint/2010/main" val="188304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Workflow: Deploy SDN Fabric and Tenants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0. Deploy Fabric Infrastructure</a:t>
            </a:r>
          </a:p>
          <a:p>
            <a:r>
              <a:rPr lang="en-US" dirty="0">
                <a:solidFill>
                  <a:schemeClr val="tx2"/>
                </a:solidFill>
              </a:rPr>
              <a:t>Step 1. Deploy Network Controller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2. Create Tenant VM Networks and Deploy VMs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3. Deploy Software Load Balancer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4. Create Load-Balanced Tenant VIPs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5. Configuring Inbound and Outbound NAT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6. (Opportunistic) Deploy Gateways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7. (Opportunistic) Create S2S VPN Tunnel</a:t>
            </a:r>
          </a:p>
        </p:txBody>
      </p:sp>
    </p:spTree>
    <p:extLst>
      <p:ext uri="{BB962C8B-B14F-4D97-AF65-F5344CB8AC3E}">
        <p14:creationId xmlns:p14="http://schemas.microsoft.com/office/powerpoint/2010/main" val="206534289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Workflow: Deploy SDN Fabric and Tenants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0. Deploy Fabric Infrastructure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1. Deploy Network Controller</a:t>
            </a:r>
          </a:p>
          <a:p>
            <a:r>
              <a:rPr lang="en-US" dirty="0">
                <a:solidFill>
                  <a:schemeClr val="tx2"/>
                </a:solidFill>
              </a:rPr>
              <a:t>Step 2. Create Tenant VM Networks and Deploy VMs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3. Deploy Software Load Balancer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4. Create Load-Balanced Tenant VIPs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5. Configuring Inbound and Outbound NAT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6. (Opportunistic) Deploy Gateways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7. (Opportunistic) Create S2S VPN Tunnel</a:t>
            </a:r>
          </a:p>
        </p:txBody>
      </p:sp>
    </p:spTree>
    <p:extLst>
      <p:ext uri="{BB962C8B-B14F-4D97-AF65-F5344CB8AC3E}">
        <p14:creationId xmlns:p14="http://schemas.microsoft.com/office/powerpoint/2010/main" val="135229264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Workflow: Deploy SDN Fabric and Tenants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0. Deploy Fabric Infrastructure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1. Deploy Network Controller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2. Create Tenant VM Networks and Deploy VMs</a:t>
            </a:r>
          </a:p>
          <a:p>
            <a:r>
              <a:rPr lang="en-US" dirty="0">
                <a:solidFill>
                  <a:schemeClr val="tx2"/>
                </a:solidFill>
              </a:rPr>
              <a:t>Step 3. Deploy Software Load Balancer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4. Create Load-Balanced Tenant VIPs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5. Configuring Inbound and Outbound NAT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6. (Opportunistic) Deploy Gateways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7. (Opportunistic) Create S2S VPN Tunnel</a:t>
            </a:r>
          </a:p>
        </p:txBody>
      </p:sp>
    </p:spTree>
    <p:extLst>
      <p:ext uri="{BB962C8B-B14F-4D97-AF65-F5344CB8AC3E}">
        <p14:creationId xmlns:p14="http://schemas.microsoft.com/office/powerpoint/2010/main" val="113232792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Workflow: Deploy SDN Fabric and Tenants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0. Deploy Fabric Infrastructure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1. Deploy Network Controller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2. Create Tenant VM Networks and Deploy VMs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3. Deploy Software Load Balancer</a:t>
            </a:r>
          </a:p>
          <a:p>
            <a:r>
              <a:rPr lang="en-US" dirty="0">
                <a:solidFill>
                  <a:schemeClr val="tx2"/>
                </a:solidFill>
              </a:rPr>
              <a:t>Step 4. Create Load-Balanced Tenant VIPs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5. Configuring Inbound and Outbound NAT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6. (Opportunistic) Deploy Gateways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7. (Opportunistic) Create S2S VPN Tunnel</a:t>
            </a:r>
          </a:p>
        </p:txBody>
      </p:sp>
    </p:spTree>
    <p:extLst>
      <p:ext uri="{BB962C8B-B14F-4D97-AF65-F5344CB8AC3E}">
        <p14:creationId xmlns:p14="http://schemas.microsoft.com/office/powerpoint/2010/main" val="410155480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Workflow: Deploy SDN Fabric and Tenants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0. Deploy Fabric Infrastructure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1. Deploy Network Controller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2. Create Tenant VM Networks and Deploy VMs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3. Deploy Software Load Balancer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4. Create Load-Balanced Tenant VIPs</a:t>
            </a:r>
          </a:p>
          <a:p>
            <a:r>
              <a:rPr lang="en-US" dirty="0">
                <a:solidFill>
                  <a:schemeClr val="tx2"/>
                </a:solidFill>
              </a:rPr>
              <a:t>Step 5. Configuring Inbound and Outbound NAT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6. (Opportunistic) Deploy Gateways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7. (Opportunistic) Create S2S VPN Tunnel</a:t>
            </a:r>
          </a:p>
        </p:txBody>
      </p:sp>
    </p:spTree>
    <p:extLst>
      <p:ext uri="{BB962C8B-B14F-4D97-AF65-F5344CB8AC3E}">
        <p14:creationId xmlns:p14="http://schemas.microsoft.com/office/powerpoint/2010/main" val="250690792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Workflow: Deploy SDN Fabric and Tenants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0. Deploy Fabric Infrastructure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1. Deploy Network Controller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2. Create Tenant VM Networks and Deploy VMs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3. Deploy Software Load Balancer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4. Create Load-Balanced Tenant VIPs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5. Configuring Inbound and Outbound NAT</a:t>
            </a:r>
          </a:p>
          <a:p>
            <a:r>
              <a:rPr lang="en-US" dirty="0">
                <a:solidFill>
                  <a:schemeClr val="tx2"/>
                </a:solidFill>
              </a:rPr>
              <a:t>Step 6. (Opportunistic) Deploy Gateways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7. (Opportunistic) Create S2S VPN Tunnel</a:t>
            </a:r>
          </a:p>
        </p:txBody>
      </p:sp>
    </p:spTree>
    <p:extLst>
      <p:ext uri="{BB962C8B-B14F-4D97-AF65-F5344CB8AC3E}">
        <p14:creationId xmlns:p14="http://schemas.microsoft.com/office/powerpoint/2010/main" val="106799113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Workflow: Deploy SDN Fabric and Tenants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0. Deploy Fabric Infrastructure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1. Deploy Network Controller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2. Create Tenant VM Networks and Deploy VMs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3. Deploy Software Load Balancer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4. Create Load-Balanced Tenant VIPs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5. Configuring Inbound and Outbound NAT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6. (Opportunistic) Deploy Gateways</a:t>
            </a:r>
          </a:p>
          <a:p>
            <a:r>
              <a:rPr lang="en-US" dirty="0">
                <a:solidFill>
                  <a:schemeClr val="tx2"/>
                </a:solidFill>
              </a:rPr>
              <a:t>Step 7. (Opportunistic) Create S2S VPN Tunnel</a:t>
            </a:r>
          </a:p>
        </p:txBody>
      </p:sp>
    </p:spTree>
    <p:extLst>
      <p:ext uri="{BB962C8B-B14F-4D97-AF65-F5344CB8AC3E}">
        <p14:creationId xmlns:p14="http://schemas.microsoft.com/office/powerpoint/2010/main" val="120341033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037" y="3116262"/>
            <a:ext cx="51054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Step 0. Deploy Fabric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38022074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Physical Network Plan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5139869"/>
          </a:xfrm>
        </p:spPr>
        <p:txBody>
          <a:bodyPr/>
          <a:lstStyle/>
          <a:p>
            <a:r>
              <a:rPr lang="en-US" dirty="0"/>
              <a:t>Top of Rack (</a:t>
            </a:r>
            <a:r>
              <a:rPr lang="en-US" dirty="0" err="1"/>
              <a:t>ToR</a:t>
            </a:r>
            <a:r>
              <a:rPr lang="en-US" dirty="0"/>
              <a:t>) Switch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One Management IP Address per Hyper-V Host (Static or DHCP) </a:t>
            </a:r>
          </a:p>
          <a:p>
            <a:r>
              <a:rPr lang="en-US" dirty="0"/>
              <a:t>Physical Network Adapters</a:t>
            </a:r>
          </a:p>
          <a:p>
            <a:pPr lvl="1"/>
            <a:r>
              <a:rPr lang="en-US" dirty="0"/>
              <a:t>(Optional Two) NIC(s) teamed into Hyper-V Virtual Switch using Switch Embedded Teaming (SET)</a:t>
            </a:r>
          </a:p>
          <a:p>
            <a:pPr lvl="1"/>
            <a:r>
              <a:rPr lang="en-US" dirty="0"/>
              <a:t>Assign IP addresses and set VLAN isolation (on management </a:t>
            </a:r>
            <a:r>
              <a:rPr lang="en-US" dirty="0" err="1"/>
              <a:t>vNICs</a:t>
            </a:r>
            <a:r>
              <a:rPr lang="en-US" dirty="0"/>
              <a:t>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02255"/>
              </p:ext>
            </p:extLst>
          </p:nvPr>
        </p:nvGraphicFramePr>
        <p:xfrm>
          <a:off x="503237" y="1820862"/>
          <a:ext cx="8580810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7212">
                  <a:extLst>
                    <a:ext uri="{9D8B030D-6E8A-4147-A177-3AD203B41FA5}">
                      <a16:colId xmlns:a16="http://schemas.microsoft.com/office/drawing/2014/main" val="1934225532"/>
                    </a:ext>
                  </a:extLst>
                </a:gridCol>
                <a:gridCol w="2115628">
                  <a:extLst>
                    <a:ext uri="{9D8B030D-6E8A-4147-A177-3AD203B41FA5}">
                      <a16:colId xmlns:a16="http://schemas.microsoft.com/office/drawing/2014/main" val="1575842716"/>
                    </a:ext>
                  </a:extLst>
                </a:gridCol>
                <a:gridCol w="861923">
                  <a:extLst>
                    <a:ext uri="{9D8B030D-6E8A-4147-A177-3AD203B41FA5}">
                      <a16:colId xmlns:a16="http://schemas.microsoft.com/office/drawing/2014/main" val="3916066166"/>
                    </a:ext>
                  </a:extLst>
                </a:gridCol>
                <a:gridCol w="1826426">
                  <a:extLst>
                    <a:ext uri="{9D8B030D-6E8A-4147-A177-3AD203B41FA5}">
                      <a16:colId xmlns:a16="http://schemas.microsoft.com/office/drawing/2014/main" val="3585754604"/>
                    </a:ext>
                  </a:extLst>
                </a:gridCol>
                <a:gridCol w="1699621">
                  <a:extLst>
                    <a:ext uri="{9D8B030D-6E8A-4147-A177-3AD203B41FA5}">
                      <a16:colId xmlns:a16="http://schemas.microsoft.com/office/drawing/2014/main" val="3950648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 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70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10.127.132.128/25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10.127.132.129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*.152 – *.155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45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HNV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02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1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Public VIP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5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Private VIP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79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8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-75616" y="2933998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1109567" y="3643165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2333609" y="4352332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3577080" y="506149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4855869" y="800413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6193291" y="1557361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2676" y="1203663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20559" y="1935834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48443" y="2661126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97733" y="3370293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421576" y="6077426"/>
            <a:ext cx="3220128" cy="647165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Fabric </a:t>
            </a:r>
            <a:r>
              <a:rPr lang="en-US" sz="2448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Mgmt</a:t>
            </a: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Cluster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020559" y="971624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74293" y="1415215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48443" y="971623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802176" y="1728572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497733" y="971624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51466" y="1728572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497733" y="971623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28566" y="1728572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1"/>
          <p:cNvSpPr/>
          <p:nvPr/>
        </p:nvSpPr>
        <p:spPr>
          <a:xfrm>
            <a:off x="7207546" y="474210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075838" y="3011766"/>
            <a:ext cx="1944847" cy="878605"/>
            <a:chOff x="1772031" y="1422442"/>
            <a:chExt cx="1906886" cy="861456"/>
          </a:xfrm>
        </p:grpSpPr>
        <p:sp>
          <p:nvSpPr>
            <p:cNvPr id="44" name="Freeform 43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sp>
        <p:nvSpPr>
          <p:cNvPr id="46" name="1"/>
          <p:cNvSpPr/>
          <p:nvPr/>
        </p:nvSpPr>
        <p:spPr>
          <a:xfrm>
            <a:off x="8410580" y="545944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632192" y="3786717"/>
            <a:ext cx="1944847" cy="878605"/>
            <a:chOff x="1772031" y="1422442"/>
            <a:chExt cx="1906886" cy="861456"/>
          </a:xfrm>
        </p:grpSpPr>
        <p:sp>
          <p:nvSpPr>
            <p:cNvPr id="48" name="Freeform 47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7444357" y="3955112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977604" y="4248187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DNS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638851" y="4646691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171406" y="4960159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587" y="4328943"/>
            <a:ext cx="2701507" cy="64041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Compute Cluster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385" y="5049287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54" name="TextBox 53"/>
          <p:cNvSpPr txBox="1"/>
          <p:nvPr/>
        </p:nvSpPr>
        <p:spPr>
          <a:xfrm>
            <a:off x="7627029" y="766536"/>
            <a:ext cx="3239408" cy="979483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Top of Rack (Layer 3) Switches</a:t>
            </a:r>
          </a:p>
        </p:txBody>
      </p:sp>
    </p:spTree>
    <p:extLst>
      <p:ext uri="{BB962C8B-B14F-4D97-AF65-F5344CB8AC3E}">
        <p14:creationId xmlns:p14="http://schemas.microsoft.com/office/powerpoint/2010/main" val="2872651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4464028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7422667" y="1330884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8760089" y="2087832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59474" y="1734134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87357" y="2466305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15241" y="3191597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64531" y="3900764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5587357" y="15020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41091" y="19456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815241" y="1502095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368974" y="2259043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64531" y="1502095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618264" y="22590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064530" y="1502095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9395364" y="2259043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83076" y="4671716"/>
            <a:ext cx="3386577" cy="992982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Let’s focus on the Compute Cluster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0465" y="3630899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33" y="3725365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31" name="TextBox 30"/>
          <p:cNvSpPr txBox="1"/>
          <p:nvPr/>
        </p:nvSpPr>
        <p:spPr>
          <a:xfrm>
            <a:off x="9093766" y="617706"/>
            <a:ext cx="3239408" cy="979483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Top of Rack (Layer 3) Switches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5118" y="4374143"/>
            <a:ext cx="1911572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System Center Virtual Machine Manager (SCVMM)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1" y="3083944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97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7422667" y="1330884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8760089" y="2087832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59474" y="1734134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87357" y="2466305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15241" y="3191597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64531" y="3900764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5587357" y="15020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41091" y="19456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815241" y="1502095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368974" y="2259043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64531" y="1502095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618264" y="22590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064530" y="1502095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9395364" y="2259043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9351" y="4462269"/>
            <a:ext cx="4220187" cy="96614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Mgmt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(and Storage) Logical Networks in VMM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0465" y="3630899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Can 54"/>
          <p:cNvSpPr/>
          <p:nvPr/>
        </p:nvSpPr>
        <p:spPr bwMode="auto">
          <a:xfrm rot="5400000">
            <a:off x="1638323" y="15933"/>
            <a:ext cx="317761" cy="3211126"/>
          </a:xfrm>
          <a:prstGeom prst="can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36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Mgmt</a:t>
            </a:r>
            <a:r>
              <a:rPr lang="en-US" sz="1836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Logical Network</a:t>
            </a:r>
          </a:p>
        </p:txBody>
      </p:sp>
      <p:sp>
        <p:nvSpPr>
          <p:cNvPr id="56" name="Can 55"/>
          <p:cNvSpPr/>
          <p:nvPr/>
        </p:nvSpPr>
        <p:spPr bwMode="auto">
          <a:xfrm rot="5400000">
            <a:off x="1638322" y="456574"/>
            <a:ext cx="317761" cy="3211126"/>
          </a:xfrm>
          <a:prstGeom prst="can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36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Storage Logical Network(s)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33" y="3725365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33" name="Rectangle 32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37" y="3135912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7422667" y="1330884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8760089" y="2087832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59474" y="1734134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87357" y="2466305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15241" y="3191597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64531" y="3900764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5587357" y="15020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41091" y="19456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815241" y="1502095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368974" y="2259043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64531" y="1502095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618264" y="22590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064530" y="1502095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9395364" y="2259043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1417" y="4959314"/>
            <a:ext cx="4703614" cy="1298544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 a Logical Switch, ready to use Switch Embedded Teaming (SET)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2326" y="3533506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297857" y="378104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152818" y="3928397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65851" y="4052537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809853" y="4173637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46333" y="136896"/>
            <a:ext cx="1151523" cy="1274842"/>
            <a:chOff x="142612" y="134224"/>
            <a:chExt cx="1129047" cy="1249959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142612" y="134224"/>
              <a:ext cx="1129047" cy="1249959"/>
            </a:xfrm>
            <a:prstGeom prst="round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VMM Logical Networks</a:t>
              </a:r>
            </a:p>
          </p:txBody>
        </p:sp>
        <p:sp>
          <p:nvSpPr>
            <p:cNvPr id="30" name="Can 29"/>
            <p:cNvSpPr/>
            <p:nvPr/>
          </p:nvSpPr>
          <p:spPr bwMode="auto">
            <a:xfrm rot="5400000">
              <a:off x="593195" y="-132388"/>
              <a:ext cx="178889" cy="893621"/>
            </a:xfrm>
            <a:prstGeom prst="can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94" y="3637026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39" name="Rectangle 38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107" y="3052879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62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7422667" y="1330884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8760089" y="2087832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59474" y="1734134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87357" y="2466305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15241" y="3191597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64531" y="3900764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5587357" y="15020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41091" y="19456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815241" y="1502095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368974" y="2259043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64531" y="1502095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618264" y="22590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064530" y="1502095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9395364" y="2259043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50670" y="5924831"/>
            <a:ext cx="6435081" cy="63374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And deploy it to the Hyper-V Hosts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0465" y="3630899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876180" y="225065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98895" y="298013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328522" y="369798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501901" y="4408646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6333" y="136896"/>
            <a:ext cx="1151523" cy="1274842"/>
            <a:chOff x="142612" y="134224"/>
            <a:chExt cx="1129047" cy="1249959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142612" y="134224"/>
              <a:ext cx="1129047" cy="1249959"/>
            </a:xfrm>
            <a:prstGeom prst="round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VMM Logical Networks</a:t>
              </a:r>
            </a:p>
          </p:txBody>
        </p:sp>
        <p:sp>
          <p:nvSpPr>
            <p:cNvPr id="40" name="Can 39"/>
            <p:cNvSpPr/>
            <p:nvPr/>
          </p:nvSpPr>
          <p:spPr bwMode="auto">
            <a:xfrm rot="5400000">
              <a:off x="593195" y="-132388"/>
              <a:ext cx="178889" cy="893621"/>
            </a:xfrm>
            <a:prstGeom prst="can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33" y="3725365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39" name="Rectangle 38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37" y="3135912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8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7422667" y="1330884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8760089" y="2087832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59474" y="1734134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87357" y="2466305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15241" y="3191597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64531" y="3900764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5587357" y="15020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41091" y="19456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815241" y="1502095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368974" y="2259043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64531" y="1502095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618264" y="22590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064530" y="1502095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9395364" y="2259043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467" y="5772210"/>
            <a:ext cx="6435081" cy="64041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Attach </a:t>
            </a:r>
            <a:r>
              <a:rPr lang="en-US" sz="2448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Mgmt</a:t>
            </a: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Host </a:t>
            </a:r>
            <a:r>
              <a:rPr lang="en-US" sz="2448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vNICs</a:t>
            </a: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to the </a:t>
            </a:r>
            <a:r>
              <a:rPr lang="en-US" sz="2448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vSwitch</a:t>
            </a:r>
            <a:endParaRPr lang="en-US" sz="2448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20465" y="3630899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876180" y="225065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98895" y="298013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328522" y="369798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501901" y="4408646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58776" y="4570921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14210" y="4726355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569643" y="4881789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725077" y="5037222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46333" y="136896"/>
            <a:ext cx="1151523" cy="1274842"/>
            <a:chOff x="142612" y="134224"/>
            <a:chExt cx="1129047" cy="1249959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142612" y="134224"/>
              <a:ext cx="1129047" cy="1249959"/>
            </a:xfrm>
            <a:prstGeom prst="round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VMM Logical Networks</a:t>
              </a:r>
            </a:p>
          </p:txBody>
        </p:sp>
        <p:sp>
          <p:nvSpPr>
            <p:cNvPr id="60" name="Can 59"/>
            <p:cNvSpPr/>
            <p:nvPr/>
          </p:nvSpPr>
          <p:spPr bwMode="auto">
            <a:xfrm rot="5400000">
              <a:off x="593195" y="-132388"/>
              <a:ext cx="178889" cy="893621"/>
            </a:xfrm>
            <a:prstGeom prst="can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33" y="3725365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42" name="Rectangle 41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37" y="3135912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765957" y="475284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103379" y="1232232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02765" y="878534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30648" y="1610705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58531" y="2335997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07821" y="3045164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6930647" y="6464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4381" y="10900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58532" y="646494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12264" y="1403442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07821" y="646494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961555" y="14034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407821" y="646494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738654" y="1403442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 bwMode="auto">
          <a:xfrm>
            <a:off x="5219471" y="139505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442186" y="212453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671813" y="284238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845192" y="355304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585245" y="1606883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805025" y="2355828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059567" y="3051239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8264822" y="3801782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22237" y="156081"/>
            <a:ext cx="1151523" cy="1274842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VMM Logical Networks</a:t>
            </a:r>
          </a:p>
        </p:txBody>
      </p:sp>
      <p:sp>
        <p:nvSpPr>
          <p:cNvPr id="46" name="Can 166"/>
          <p:cNvSpPr/>
          <p:nvPr/>
        </p:nvSpPr>
        <p:spPr bwMode="auto">
          <a:xfrm rot="5400000">
            <a:off x="620384" y="-86013"/>
            <a:ext cx="198030" cy="924565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Mgmt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47" name="Rectangle 46"/>
          <p:cNvSpPr/>
          <p:nvPr/>
        </p:nvSpPr>
        <p:spPr>
          <a:xfrm>
            <a:off x="420465" y="3630899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33" y="3725365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37" y="3135912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47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1422629" y="4335699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an 166"/>
          <p:cNvSpPr/>
          <p:nvPr/>
        </p:nvSpPr>
        <p:spPr bwMode="auto">
          <a:xfrm rot="5400000">
            <a:off x="6043022" y="-1141545"/>
            <a:ext cx="198030" cy="9144000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Management </a:t>
            </a:r>
            <a:r>
              <a:rPr lang="en-US" sz="1224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(10.127.132.128/25, VLAN 7)</a:t>
            </a:r>
          </a:p>
        </p:txBody>
      </p:sp>
      <p:sp>
        <p:nvSpPr>
          <p:cNvPr id="13" name="1"/>
          <p:cNvSpPr/>
          <p:nvPr/>
        </p:nvSpPr>
        <p:spPr>
          <a:xfrm>
            <a:off x="4013429" y="4361843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1"/>
          <p:cNvSpPr/>
          <p:nvPr/>
        </p:nvSpPr>
        <p:spPr>
          <a:xfrm>
            <a:off x="6487433" y="4335699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1"/>
          <p:cNvSpPr/>
          <p:nvPr/>
        </p:nvSpPr>
        <p:spPr>
          <a:xfrm>
            <a:off x="8961437" y="4335699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6" y="3743234"/>
            <a:ext cx="1754475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Compute 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Cluster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90582" y="61299"/>
            <a:ext cx="5102906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Logical Network Diagram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2636837" y="3529471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5151437" y="3529471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7666037" y="3529471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10180637" y="3529470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73845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2039599" cy="2179058"/>
          </a:xfrm>
        </p:spPr>
        <p:txBody>
          <a:bodyPr/>
          <a:lstStyle/>
          <a:p>
            <a:r>
              <a:rPr lang="en-US" dirty="0"/>
              <a:t>DEMO: Review Compute Cluster Fabric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8229599" cy="7386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3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037" y="3116262"/>
            <a:ext cx="51054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Step 1. Deploy Network Controller</a:t>
            </a:r>
          </a:p>
        </p:txBody>
      </p:sp>
    </p:spTree>
    <p:extLst>
      <p:ext uri="{BB962C8B-B14F-4D97-AF65-F5344CB8AC3E}">
        <p14:creationId xmlns:p14="http://schemas.microsoft.com/office/powerpoint/2010/main" val="83285679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Physical Network Plan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4124206"/>
          </a:xfrm>
        </p:spPr>
        <p:txBody>
          <a:bodyPr/>
          <a:lstStyle/>
          <a:p>
            <a:r>
              <a:rPr lang="en-US" dirty="0"/>
              <a:t>Top of Rack (</a:t>
            </a:r>
            <a:r>
              <a:rPr lang="en-US" dirty="0" err="1"/>
              <a:t>ToR</a:t>
            </a:r>
            <a:r>
              <a:rPr lang="en-US" dirty="0"/>
              <a:t>) Switch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One Management IP Address per Network Controller Node VM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(Optional) One Management IP Address for Network Controller REST Endpoint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964447"/>
              </p:ext>
            </p:extLst>
          </p:nvPr>
        </p:nvGraphicFramePr>
        <p:xfrm>
          <a:off x="503237" y="1820862"/>
          <a:ext cx="8580810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7212">
                  <a:extLst>
                    <a:ext uri="{9D8B030D-6E8A-4147-A177-3AD203B41FA5}">
                      <a16:colId xmlns:a16="http://schemas.microsoft.com/office/drawing/2014/main" val="1934225532"/>
                    </a:ext>
                  </a:extLst>
                </a:gridCol>
                <a:gridCol w="2115628">
                  <a:extLst>
                    <a:ext uri="{9D8B030D-6E8A-4147-A177-3AD203B41FA5}">
                      <a16:colId xmlns:a16="http://schemas.microsoft.com/office/drawing/2014/main" val="1575842716"/>
                    </a:ext>
                  </a:extLst>
                </a:gridCol>
                <a:gridCol w="861923">
                  <a:extLst>
                    <a:ext uri="{9D8B030D-6E8A-4147-A177-3AD203B41FA5}">
                      <a16:colId xmlns:a16="http://schemas.microsoft.com/office/drawing/2014/main" val="3916066166"/>
                    </a:ext>
                  </a:extLst>
                </a:gridCol>
                <a:gridCol w="1826426">
                  <a:extLst>
                    <a:ext uri="{9D8B030D-6E8A-4147-A177-3AD203B41FA5}">
                      <a16:colId xmlns:a16="http://schemas.microsoft.com/office/drawing/2014/main" val="3585754604"/>
                    </a:ext>
                  </a:extLst>
                </a:gridCol>
                <a:gridCol w="1699621">
                  <a:extLst>
                    <a:ext uri="{9D8B030D-6E8A-4147-A177-3AD203B41FA5}">
                      <a16:colId xmlns:a16="http://schemas.microsoft.com/office/drawing/2014/main" val="3950648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 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70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10.127.132.128/25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10.127.132.129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*.211 – *.224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45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HNV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02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1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Public VIP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5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Private VIP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79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7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515" y="2097285"/>
            <a:ext cx="7912171" cy="46570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619" y="4020821"/>
            <a:ext cx="1939074" cy="5459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563">
              <a:lnSpc>
                <a:spcPct val="90000"/>
              </a:lnSpc>
              <a:defRPr/>
            </a:pPr>
            <a:r>
              <a:rPr lang="en-US" sz="1599" b="1">
                <a:gradFill>
                  <a:gsLst>
                    <a:gs pos="1250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</a:rPr>
              <a:t>Compute/Storage</a:t>
            </a:r>
            <a:br>
              <a:rPr lang="en-US" sz="1599" b="1">
                <a:gradFill>
                  <a:gsLst>
                    <a:gs pos="1250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</a:rPr>
            </a:br>
            <a:r>
              <a:rPr lang="en-US" sz="1599" b="1">
                <a:gradFill>
                  <a:gsLst>
                    <a:gs pos="1250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</a:rPr>
              <a:t>&amp; TOR Switches</a:t>
            </a:r>
            <a:endParaRPr lang="en-US" sz="1599">
              <a:gradFill>
                <a:gsLst>
                  <a:gs pos="1250">
                    <a:schemeClr val="bg2"/>
                  </a:gs>
                  <a:gs pos="99000">
                    <a:schemeClr val="bg2"/>
                  </a:gs>
                </a:gsLst>
                <a:lin ang="5400000" scaled="0"/>
              </a:gra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8621" y="-1988360"/>
            <a:ext cx="10051945" cy="7722182"/>
            <a:chOff x="357788" y="-1989138"/>
            <a:chExt cx="10053371" cy="7723277"/>
          </a:xfrm>
        </p:grpSpPr>
        <p:grpSp>
          <p:nvGrpSpPr>
            <p:cNvPr id="5" name="Group 4"/>
            <p:cNvGrpSpPr/>
            <p:nvPr/>
          </p:nvGrpSpPr>
          <p:grpSpPr>
            <a:xfrm>
              <a:off x="3034536" y="-1989138"/>
              <a:ext cx="3899471" cy="6062394"/>
              <a:chOff x="3147646" y="-1461401"/>
              <a:chExt cx="3899471" cy="6062394"/>
            </a:xfrm>
          </p:grpSpPr>
          <p:sp>
            <p:nvSpPr>
              <p:cNvPr id="6" name="Parallelogram 5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2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53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53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53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53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53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53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53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53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65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65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65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65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64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47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47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7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47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47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47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47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47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59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59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59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59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65" idx="7"/>
                <a:endCxn id="47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58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9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0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1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2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52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5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46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3531272" y="-1751869"/>
              <a:ext cx="3899471" cy="6062394"/>
              <a:chOff x="3147646" y="-1461401"/>
              <a:chExt cx="3899471" cy="6062394"/>
            </a:xfrm>
          </p:grpSpPr>
          <p:sp>
            <p:nvSpPr>
              <p:cNvPr id="71" name="Parallelogram 70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2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116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116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116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116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116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116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116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116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128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128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128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128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127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8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9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0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1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2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89" name="Straight Connector 88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110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110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110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110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110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110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110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10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122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122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122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122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28" idx="7"/>
                <a:endCxn id="110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121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2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07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115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0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08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109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1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2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3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4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133" name="Group 132"/>
            <p:cNvGrpSpPr/>
            <p:nvPr/>
          </p:nvGrpSpPr>
          <p:grpSpPr>
            <a:xfrm>
              <a:off x="4028008" y="-1514600"/>
              <a:ext cx="3899471" cy="6062394"/>
              <a:chOff x="3147646" y="-1461401"/>
              <a:chExt cx="3899471" cy="6062394"/>
            </a:xfrm>
          </p:grpSpPr>
          <p:sp>
            <p:nvSpPr>
              <p:cNvPr id="134" name="Parallelogram 133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2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79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stCxn id="179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79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79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79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79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79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79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91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stCxn id="191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91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91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1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190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1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152" name="Straight Connector 151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73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73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73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73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stCxn id="173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73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73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stCxn id="173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85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stCxn id="185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85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85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91" idx="7"/>
                <a:endCxn id="173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9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184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5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6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7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8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9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0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178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9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0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1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2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3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1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172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3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4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5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6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7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196" name="Group 195"/>
            <p:cNvGrpSpPr/>
            <p:nvPr/>
          </p:nvGrpSpPr>
          <p:grpSpPr>
            <a:xfrm>
              <a:off x="4524744" y="-1277331"/>
              <a:ext cx="3899471" cy="6062394"/>
              <a:chOff x="3147646" y="-1461401"/>
              <a:chExt cx="3899471" cy="6062394"/>
            </a:xfrm>
          </p:grpSpPr>
          <p:sp>
            <p:nvSpPr>
              <p:cNvPr id="197" name="Parallelogram 196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2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198" name="Straight Connector 197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>
                <a:stCxn id="242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>
                <a:stCxn id="242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stCxn id="242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stCxn id="242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242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stCxn id="242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stCxn id="242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>
                <a:stCxn id="242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>
                <a:stCxn id="254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>
                <a:stCxn id="254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254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254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4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253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4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5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6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7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8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215" name="Straight Connector 214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>
                <a:stCxn id="236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>
                <a:stCxn id="236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>
                <a:stCxn id="236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>
                <a:stCxn id="236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>
                <a:stCxn id="236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>
                <a:stCxn id="236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>
                <a:stCxn id="236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>
                <a:stCxn id="236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>
                <a:stCxn id="248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48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>
                <a:stCxn id="248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>
                <a:stCxn id="248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54" idx="7"/>
                <a:endCxn id="236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2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247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8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9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0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1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2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33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241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2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3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4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5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6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34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235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6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7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8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9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0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259" name="Group 258"/>
            <p:cNvGrpSpPr/>
            <p:nvPr/>
          </p:nvGrpSpPr>
          <p:grpSpPr>
            <a:xfrm>
              <a:off x="5021480" y="-1040062"/>
              <a:ext cx="3899471" cy="6062394"/>
              <a:chOff x="3147646" y="-1461401"/>
              <a:chExt cx="3899471" cy="6062394"/>
            </a:xfrm>
          </p:grpSpPr>
          <p:sp>
            <p:nvSpPr>
              <p:cNvPr id="260" name="Parallelogram 259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2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261" name="Straight Connector 260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>
                <a:stCxn id="305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>
                <a:stCxn id="305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>
                <a:stCxn id="305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>
                <a:stCxn id="305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>
                <a:stCxn id="305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>
                <a:stCxn id="305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>
                <a:stCxn id="305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>
                <a:stCxn id="305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>
                <a:stCxn id="317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>
                <a:stCxn id="317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>
                <a:stCxn id="317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>
                <a:stCxn id="317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7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316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7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8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9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20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21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278" name="Straight Connector 277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stCxn id="299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>
                <a:stCxn id="299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>
                <a:stCxn id="299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>
                <a:stCxn id="299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>
                <a:stCxn id="299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>
                <a:stCxn id="299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>
                <a:stCxn id="299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>
                <a:stCxn id="299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>
                <a:stCxn id="311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>
                <a:stCxn id="311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>
                <a:stCxn id="311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>
                <a:stCxn id="311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>
                <a:stCxn id="317" idx="7"/>
                <a:endCxn id="299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5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310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1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2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3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4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5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96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304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5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6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7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8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9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97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298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9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0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1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2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3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322" name="Group 321"/>
            <p:cNvGrpSpPr/>
            <p:nvPr/>
          </p:nvGrpSpPr>
          <p:grpSpPr>
            <a:xfrm>
              <a:off x="5518216" y="-802793"/>
              <a:ext cx="3899471" cy="6062394"/>
              <a:chOff x="3147646" y="-1461401"/>
              <a:chExt cx="3899471" cy="6062394"/>
            </a:xfrm>
          </p:grpSpPr>
          <p:sp>
            <p:nvSpPr>
              <p:cNvPr id="323" name="Parallelogram 322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2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324" name="Straight Connector 323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>
                <a:stCxn id="368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>
                <a:stCxn id="368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>
                <a:stCxn id="368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>
                <a:stCxn id="368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>
                <a:stCxn id="368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>
                <a:stCxn id="368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>
                <a:stCxn id="368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>
                <a:stCxn id="368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>
                <a:stCxn id="380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>
                <a:stCxn id="380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>
                <a:stCxn id="380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>
                <a:stCxn id="380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0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379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0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1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2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3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4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341" name="Straight Connector 340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>
                <a:stCxn id="362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>
                <a:stCxn id="362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>
                <a:stCxn id="362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>
                <a:stCxn id="362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>
                <a:stCxn id="362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>
                <a:stCxn id="362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>
                <a:stCxn id="362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>
                <a:stCxn id="362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>
                <a:stCxn id="374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>
                <a:stCxn id="374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stCxn id="374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>
                <a:stCxn id="374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>
                <a:stCxn id="380" idx="7"/>
                <a:endCxn id="362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8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373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4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5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6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7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8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59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367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8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9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0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1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2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60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361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2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3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4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5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6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385" name="Group 384"/>
            <p:cNvGrpSpPr/>
            <p:nvPr/>
          </p:nvGrpSpPr>
          <p:grpSpPr>
            <a:xfrm>
              <a:off x="6014952" y="-565524"/>
              <a:ext cx="3899471" cy="6062394"/>
              <a:chOff x="3147646" y="-1461401"/>
              <a:chExt cx="3899471" cy="6062394"/>
            </a:xfrm>
          </p:grpSpPr>
          <p:sp>
            <p:nvSpPr>
              <p:cNvPr id="386" name="Parallelogram 385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2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387" name="Straight Connector 386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>
                <a:stCxn id="431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>
                <a:stCxn id="431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>
                <a:stCxn id="431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>
                <a:stCxn id="431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>
                <a:stCxn id="431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>
                <a:stCxn id="431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>
                <a:stCxn id="431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>
                <a:stCxn id="431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>
                <a:stCxn id="443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>
                <a:stCxn id="443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>
                <a:stCxn id="443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>
                <a:stCxn id="443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3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442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3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4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5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6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7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404" name="Straight Connector 403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25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>
                <a:stCxn id="425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>
                <a:stCxn id="425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stCxn id="425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stCxn id="425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25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stCxn id="425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>
                <a:stCxn id="425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>
                <a:stCxn id="437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>
                <a:stCxn id="437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37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>
                <a:stCxn id="437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>
                <a:stCxn id="443" idx="7"/>
                <a:endCxn id="425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1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436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7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8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9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0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1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22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430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1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2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3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4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5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23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424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5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6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7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8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9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448" name="Group 447"/>
            <p:cNvGrpSpPr/>
            <p:nvPr/>
          </p:nvGrpSpPr>
          <p:grpSpPr>
            <a:xfrm>
              <a:off x="6511688" y="-328255"/>
              <a:ext cx="3899471" cy="6062394"/>
              <a:chOff x="3147646" y="-1461401"/>
              <a:chExt cx="3899471" cy="6062394"/>
            </a:xfrm>
          </p:grpSpPr>
          <p:sp>
            <p:nvSpPr>
              <p:cNvPr id="449" name="Parallelogram 448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2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cxnSp>
            <p:nvCxnSpPr>
              <p:cNvPr id="450" name="Straight Connector 449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>
                <a:stCxn id="494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/>
              <p:cNvCxnSpPr>
                <a:stCxn id="494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>
                <a:stCxn id="494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>
                <a:stCxn id="494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>
                <a:stCxn id="494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>
                <a:stCxn id="494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>
                <a:stCxn id="494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>
                <a:stCxn id="494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506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>
                <a:stCxn id="506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>
                <a:stCxn id="506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>
                <a:stCxn id="506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6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505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6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7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8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9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0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467" name="Straight Connector 466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88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>
                <a:stCxn id="488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>
                <a:stCxn id="488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>
                <a:stCxn id="488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>
                <a:stCxn id="488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>
                <a:stCxn id="488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>
                <a:stCxn id="488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>
                <a:stCxn id="488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>
                <a:stCxn id="500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>
                <a:stCxn id="500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>
                <a:stCxn id="500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>
                <a:stCxn id="500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>
                <a:stCxn id="506" idx="7"/>
                <a:endCxn id="488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4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499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0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1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2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3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4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85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493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4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5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6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7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8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86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487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8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9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0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1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2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511" name="Rectangle 510"/>
            <p:cNvSpPr/>
            <p:nvPr/>
          </p:nvSpPr>
          <p:spPr>
            <a:xfrm>
              <a:off x="357788" y="3090223"/>
              <a:ext cx="2491245" cy="3200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32563">
                <a:lnSpc>
                  <a:spcPct val="90000"/>
                </a:lnSpc>
                <a:defRPr/>
              </a:pPr>
              <a:r>
                <a:rPr lang="en-US" sz="1599" b="1">
                  <a:gradFill>
                    <a:gsLst>
                      <a:gs pos="1250">
                        <a:schemeClr val="bg2"/>
                      </a:gs>
                      <a:gs pos="99000">
                        <a:schemeClr val="bg2"/>
                      </a:gs>
                    </a:gsLst>
                    <a:lin ang="5400000" scaled="0"/>
                  </a:gradFill>
                </a:rPr>
                <a:t>Spine Switches/Routers</a:t>
              </a:r>
              <a:endParaRPr lang="en-US" sz="1599">
                <a:gradFill>
                  <a:gsLst>
                    <a:gs pos="1250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8618" y="508103"/>
            <a:ext cx="9843456" cy="4124649"/>
            <a:chOff x="357788" y="507679"/>
            <a:chExt cx="9844846" cy="4125235"/>
          </a:xfrm>
        </p:grpSpPr>
        <p:cxnSp>
          <p:nvCxnSpPr>
            <p:cNvPr id="513" name="Straight Connector 512"/>
            <p:cNvCxnSpPr/>
            <p:nvPr/>
          </p:nvCxnSpPr>
          <p:spPr>
            <a:xfrm flipV="1">
              <a:off x="3918699" y="824548"/>
              <a:ext cx="1836562" cy="795440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 flipH="1" flipV="1">
              <a:off x="6060680" y="827901"/>
              <a:ext cx="862380" cy="304323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 flipV="1">
              <a:off x="4148746" y="1693908"/>
              <a:ext cx="4038992" cy="32468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>
              <a:off x="4148746" y="1726376"/>
              <a:ext cx="5313858" cy="322548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flipV="1">
              <a:off x="4148746" y="1185223"/>
              <a:ext cx="2880931" cy="541153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/>
            <p:nvPr/>
          </p:nvCxnSpPr>
          <p:spPr>
            <a:xfrm>
              <a:off x="5985309" y="930935"/>
              <a:ext cx="413321" cy="1653005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>
            <a:xfrm>
              <a:off x="5985309" y="930935"/>
              <a:ext cx="1690410" cy="2006064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/>
            <p:cNvCxnSpPr/>
            <p:nvPr/>
          </p:nvCxnSpPr>
          <p:spPr>
            <a:xfrm>
              <a:off x="5915771" y="860097"/>
              <a:ext cx="482859" cy="1723843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/>
            <p:nvPr/>
          </p:nvCxnSpPr>
          <p:spPr>
            <a:xfrm>
              <a:off x="5985309" y="930935"/>
              <a:ext cx="3600450" cy="1027700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/>
            <p:cNvCxnSpPr/>
            <p:nvPr/>
          </p:nvCxnSpPr>
          <p:spPr>
            <a:xfrm>
              <a:off x="3942891" y="1865459"/>
              <a:ext cx="3600450" cy="1027700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flipH="1">
              <a:off x="5143500" y="824548"/>
              <a:ext cx="611761" cy="1261427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4" name="Group 523"/>
            <p:cNvGrpSpPr/>
            <p:nvPr/>
          </p:nvGrpSpPr>
          <p:grpSpPr>
            <a:xfrm>
              <a:off x="5229225" y="1005523"/>
              <a:ext cx="4528942" cy="2660952"/>
              <a:chOff x="3294732" y="2485181"/>
              <a:chExt cx="4528942" cy="2660952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flipH="1">
                <a:off x="3342357" y="3173566"/>
                <a:ext cx="2910888" cy="315867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flipH="1">
                <a:off x="3964276" y="3173566"/>
                <a:ext cx="2288969" cy="51219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flipH="1">
                <a:off x="4498939" y="3173566"/>
                <a:ext cx="1754306" cy="75811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flipH="1">
                <a:off x="4955491" y="3301252"/>
                <a:ext cx="1517349" cy="85424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flipH="1">
                <a:off x="4955491" y="3528582"/>
                <a:ext cx="2572620" cy="62691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flipH="1">
                <a:off x="4498939" y="3542136"/>
                <a:ext cx="3025430" cy="38954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flipH="1">
                <a:off x="4006284" y="3528582"/>
                <a:ext cx="3521827" cy="15042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flipH="1">
                <a:off x="6433400" y="3637192"/>
                <a:ext cx="1326715" cy="1256506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H="1">
                <a:off x="4868589" y="3173566"/>
                <a:ext cx="1384656" cy="1075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flipH="1">
                <a:off x="5341921" y="3173566"/>
                <a:ext cx="911324" cy="364282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flipH="1">
                <a:off x="6317439" y="3528582"/>
                <a:ext cx="1210672" cy="456642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/>
              <p:nvPr/>
            </p:nvCxnSpPr>
            <p:spPr>
              <a:xfrm flipH="1">
                <a:off x="5837237" y="3528582"/>
                <a:ext cx="1690874" cy="27348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 flipH="1">
                <a:off x="5344371" y="3528582"/>
                <a:ext cx="2183740" cy="1207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 flipH="1" flipV="1">
                <a:off x="4847710" y="3279954"/>
                <a:ext cx="2677681" cy="2355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/>
              <p:cNvCxnSpPr/>
              <p:nvPr/>
            </p:nvCxnSpPr>
            <p:spPr>
              <a:xfrm flipH="1" flipV="1">
                <a:off x="4347895" y="3061609"/>
                <a:ext cx="1905350" cy="111957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flipH="1">
                <a:off x="5450500" y="3279954"/>
                <a:ext cx="1032792" cy="1133526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flipH="1" flipV="1">
                <a:off x="4347895" y="3061609"/>
                <a:ext cx="3180216" cy="466973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flipH="1">
                <a:off x="3299495" y="3528582"/>
                <a:ext cx="4228616" cy="1323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flipH="1">
                <a:off x="5918715" y="3279954"/>
                <a:ext cx="564577" cy="1340305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>
                <a:off x="6484346" y="3299642"/>
                <a:ext cx="474594" cy="1846491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flipH="1">
                <a:off x="6317439" y="3279954"/>
                <a:ext cx="165853" cy="70527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flipH="1">
                <a:off x="5918715" y="3651384"/>
                <a:ext cx="1809801" cy="968875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flipH="1">
                <a:off x="5450500" y="3637192"/>
                <a:ext cx="2309615" cy="77628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flipH="1">
                <a:off x="6433400" y="3279954"/>
                <a:ext cx="49892" cy="161374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6483292" y="3279954"/>
                <a:ext cx="1340382" cy="1408596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/>
              <p:nvPr/>
            </p:nvCxnSpPr>
            <p:spPr>
              <a:xfrm>
                <a:off x="6483292" y="3279954"/>
                <a:ext cx="891218" cy="1227851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/>
              <p:cNvCxnSpPr/>
              <p:nvPr/>
            </p:nvCxnSpPr>
            <p:spPr>
              <a:xfrm flipH="1">
                <a:off x="6817272" y="3637192"/>
                <a:ext cx="942843" cy="58786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>
              <a:xfrm>
                <a:off x="7760115" y="3637192"/>
                <a:ext cx="61109" cy="105135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/>
              <p:nvPr/>
            </p:nvCxnSpPr>
            <p:spPr>
              <a:xfrm flipH="1">
                <a:off x="6958940" y="3611919"/>
                <a:ext cx="818520" cy="153421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/>
              <p:nvPr/>
            </p:nvCxnSpPr>
            <p:spPr>
              <a:xfrm flipH="1">
                <a:off x="5837237" y="3279954"/>
                <a:ext cx="646055" cy="52210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/>
              <p:nvPr/>
            </p:nvCxnSpPr>
            <p:spPr>
              <a:xfrm>
                <a:off x="6483292" y="3279954"/>
                <a:ext cx="333980" cy="945107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/>
              <p:nvPr/>
            </p:nvCxnSpPr>
            <p:spPr>
              <a:xfrm flipH="1">
                <a:off x="7373190" y="3637192"/>
                <a:ext cx="386925" cy="872942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/>
              <p:cNvCxnSpPr/>
              <p:nvPr/>
            </p:nvCxnSpPr>
            <p:spPr>
              <a:xfrm>
                <a:off x="5083566" y="2847676"/>
                <a:ext cx="2737659" cy="1840874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/>
              <p:nvPr/>
            </p:nvCxnSpPr>
            <p:spPr>
              <a:xfrm>
                <a:off x="3809150" y="2487001"/>
                <a:ext cx="4014437" cy="2190442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/>
              <p:nvPr/>
            </p:nvCxnSpPr>
            <p:spPr>
              <a:xfrm>
                <a:off x="5083566" y="2847676"/>
                <a:ext cx="2290944" cy="1661721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3809150" y="2487001"/>
                <a:ext cx="3556171" cy="200715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>
                <a:off x="5083566" y="2847676"/>
                <a:ext cx="1872925" cy="2295344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>
                <a:off x="3809150" y="2487001"/>
                <a:ext cx="2623025" cy="2406697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>
                <a:off x="3809150" y="2487001"/>
                <a:ext cx="2112959" cy="2133258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>
                <a:off x="3809150" y="2487001"/>
                <a:ext cx="1649760" cy="191838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>
                <a:off x="3809150" y="2487001"/>
                <a:ext cx="1147992" cy="1666679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>
                <a:off x="3809150" y="2487001"/>
                <a:ext cx="699626" cy="1432731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>
                <a:off x="3820392" y="2485181"/>
                <a:ext cx="145435" cy="119335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flipH="1">
                <a:off x="3310607" y="2487001"/>
                <a:ext cx="498544" cy="1075457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>
                <a:off x="3813663" y="2487942"/>
                <a:ext cx="541033" cy="574468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/>
              <p:cNvCxnSpPr/>
              <p:nvPr/>
            </p:nvCxnSpPr>
            <p:spPr>
              <a:xfrm>
                <a:off x="3809150" y="2487001"/>
                <a:ext cx="1037335" cy="784228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/>
              <p:cNvCxnSpPr/>
              <p:nvPr/>
            </p:nvCxnSpPr>
            <p:spPr>
              <a:xfrm>
                <a:off x="3814417" y="2491021"/>
                <a:ext cx="1526212" cy="104422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/>
              <p:cNvCxnSpPr/>
              <p:nvPr/>
            </p:nvCxnSpPr>
            <p:spPr>
              <a:xfrm>
                <a:off x="3809150" y="2487001"/>
                <a:ext cx="2045090" cy="130992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Straight Connector 572"/>
              <p:cNvCxnSpPr/>
              <p:nvPr/>
            </p:nvCxnSpPr>
            <p:spPr>
              <a:xfrm>
                <a:off x="5083566" y="2847676"/>
                <a:ext cx="1248956" cy="1143704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>
                <a:off x="5083566" y="2847676"/>
                <a:ext cx="1715543" cy="137336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>
                <a:off x="3809150" y="2487001"/>
                <a:ext cx="2994544" cy="1724703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>
                <a:off x="3814417" y="2491021"/>
                <a:ext cx="2511757" cy="1486081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>
              <a:xfrm flipH="1" flipV="1">
                <a:off x="5083566" y="2847676"/>
                <a:ext cx="262331" cy="695576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/>
              <p:cNvCxnSpPr/>
              <p:nvPr/>
            </p:nvCxnSpPr>
            <p:spPr>
              <a:xfrm flipV="1">
                <a:off x="4857538" y="2847676"/>
                <a:ext cx="226028" cy="443269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/>
              <p:cNvCxnSpPr/>
              <p:nvPr/>
            </p:nvCxnSpPr>
            <p:spPr>
              <a:xfrm flipV="1">
                <a:off x="3294732" y="2847676"/>
                <a:ext cx="1788834" cy="737007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/>
              <p:cNvCxnSpPr/>
              <p:nvPr/>
            </p:nvCxnSpPr>
            <p:spPr>
              <a:xfrm flipV="1">
                <a:off x="3973650" y="2847676"/>
                <a:ext cx="1109916" cy="83775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flipV="1">
                <a:off x="4509201" y="2847676"/>
                <a:ext cx="574365" cy="106613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flipV="1">
                <a:off x="4960411" y="2847676"/>
                <a:ext cx="123155" cy="1300209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flipH="1" flipV="1">
                <a:off x="5087308" y="2846196"/>
                <a:ext cx="372827" cy="1552251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flipH="1" flipV="1">
                <a:off x="5083566" y="2847676"/>
                <a:ext cx="837983" cy="1767767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flipH="1" flipV="1">
                <a:off x="5083566" y="2847676"/>
                <a:ext cx="1346092" cy="2050042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flipH="1" flipV="1">
                <a:off x="3816973" y="2492724"/>
                <a:ext cx="3144893" cy="2650296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7" name="Straight Connector 586"/>
            <p:cNvCxnSpPr/>
            <p:nvPr/>
          </p:nvCxnSpPr>
          <p:spPr>
            <a:xfrm flipV="1">
              <a:off x="5334000" y="1693908"/>
              <a:ext cx="2853738" cy="415880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 flipV="1">
              <a:off x="5338763" y="2048924"/>
              <a:ext cx="4123841" cy="60864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9" name="Group 588"/>
            <p:cNvGrpSpPr/>
            <p:nvPr/>
          </p:nvGrpSpPr>
          <p:grpSpPr>
            <a:xfrm>
              <a:off x="3391761" y="1971962"/>
              <a:ext cx="4335633" cy="2660952"/>
              <a:chOff x="3488041" y="2485181"/>
              <a:chExt cx="4335633" cy="2660952"/>
            </a:xfrm>
          </p:grpSpPr>
          <p:cxnSp>
            <p:nvCxnSpPr>
              <p:cNvPr id="590" name="Straight Connector 589"/>
              <p:cNvCxnSpPr/>
              <p:nvPr/>
            </p:nvCxnSpPr>
            <p:spPr>
              <a:xfrm flipH="1">
                <a:off x="3488041" y="3173566"/>
                <a:ext cx="2765204" cy="277555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/>
              <p:cNvCxnSpPr/>
              <p:nvPr/>
            </p:nvCxnSpPr>
            <p:spPr>
              <a:xfrm flipH="1">
                <a:off x="3964276" y="3173566"/>
                <a:ext cx="2288969" cy="51219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591"/>
              <p:cNvCxnSpPr/>
              <p:nvPr/>
            </p:nvCxnSpPr>
            <p:spPr>
              <a:xfrm flipH="1">
                <a:off x="4498939" y="3173566"/>
                <a:ext cx="1754306" cy="75811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/>
              <p:cNvCxnSpPr/>
              <p:nvPr/>
            </p:nvCxnSpPr>
            <p:spPr>
              <a:xfrm flipH="1">
                <a:off x="4955491" y="3301252"/>
                <a:ext cx="1517349" cy="85424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/>
              <p:nvPr/>
            </p:nvCxnSpPr>
            <p:spPr>
              <a:xfrm flipH="1">
                <a:off x="4955491" y="3528582"/>
                <a:ext cx="2572620" cy="62691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flipH="1">
                <a:off x="4498939" y="3542136"/>
                <a:ext cx="3025430" cy="38954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flipH="1">
                <a:off x="4006284" y="3528582"/>
                <a:ext cx="3521827" cy="15042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flipH="1">
                <a:off x="6433400" y="3637192"/>
                <a:ext cx="1326715" cy="1256506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flipH="1">
                <a:off x="4868589" y="3173566"/>
                <a:ext cx="1384656" cy="1075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flipH="1">
                <a:off x="5341921" y="3173566"/>
                <a:ext cx="911324" cy="364282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flipH="1">
                <a:off x="6317439" y="3528582"/>
                <a:ext cx="1210672" cy="456642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flipH="1">
                <a:off x="5837237" y="3528582"/>
                <a:ext cx="1690874" cy="27348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flipH="1">
                <a:off x="5344371" y="3528582"/>
                <a:ext cx="2183740" cy="1207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flipH="1" flipV="1">
                <a:off x="4847711" y="3279954"/>
                <a:ext cx="2680400" cy="24862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flipH="1" flipV="1">
                <a:off x="4347895" y="3061609"/>
                <a:ext cx="1905350" cy="111957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/>
              <p:nvPr/>
            </p:nvCxnSpPr>
            <p:spPr>
              <a:xfrm flipH="1">
                <a:off x="5450500" y="3279954"/>
                <a:ext cx="1032792" cy="1133526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/>
              <p:cNvCxnSpPr/>
              <p:nvPr/>
            </p:nvCxnSpPr>
            <p:spPr>
              <a:xfrm flipH="1" flipV="1">
                <a:off x="4347895" y="3061609"/>
                <a:ext cx="3180216" cy="466973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/>
              <p:cNvCxnSpPr/>
              <p:nvPr/>
            </p:nvCxnSpPr>
            <p:spPr>
              <a:xfrm flipH="1" flipV="1">
                <a:off x="3488041" y="3451121"/>
                <a:ext cx="4040070" cy="77461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/>
              <p:nvPr/>
            </p:nvCxnSpPr>
            <p:spPr>
              <a:xfrm flipH="1">
                <a:off x="5918715" y="3279954"/>
                <a:ext cx="564577" cy="1340305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/>
              <p:nvPr/>
            </p:nvCxnSpPr>
            <p:spPr>
              <a:xfrm>
                <a:off x="6484346" y="3299642"/>
                <a:ext cx="474594" cy="1846491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/>
              <p:nvPr/>
            </p:nvCxnSpPr>
            <p:spPr>
              <a:xfrm flipH="1">
                <a:off x="6317439" y="3279954"/>
                <a:ext cx="165853" cy="70527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/>
              <p:nvPr/>
            </p:nvCxnSpPr>
            <p:spPr>
              <a:xfrm flipH="1">
                <a:off x="5918715" y="3651384"/>
                <a:ext cx="1809801" cy="968875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/>
              <p:nvPr/>
            </p:nvCxnSpPr>
            <p:spPr>
              <a:xfrm flipH="1">
                <a:off x="5450500" y="3637192"/>
                <a:ext cx="2309615" cy="77628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/>
              <p:cNvCxnSpPr/>
              <p:nvPr/>
            </p:nvCxnSpPr>
            <p:spPr>
              <a:xfrm flipH="1">
                <a:off x="6433400" y="3279954"/>
                <a:ext cx="49892" cy="161374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6483292" y="3279954"/>
                <a:ext cx="1340382" cy="1408596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>
                <a:off x="6483292" y="3279954"/>
                <a:ext cx="891218" cy="1227851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flipH="1">
                <a:off x="6817272" y="3637192"/>
                <a:ext cx="942843" cy="58786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>
                <a:off x="7760115" y="3637192"/>
                <a:ext cx="61109" cy="105135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flipH="1">
                <a:off x="6958940" y="3611919"/>
                <a:ext cx="818520" cy="153421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flipH="1">
                <a:off x="5837237" y="3279954"/>
                <a:ext cx="646055" cy="52210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>
                <a:off x="6483292" y="3279954"/>
                <a:ext cx="333980" cy="945107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flipH="1">
                <a:off x="7373190" y="3637192"/>
                <a:ext cx="386925" cy="872942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>
                <a:off x="5083566" y="2847676"/>
                <a:ext cx="2737659" cy="1840874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>
                <a:off x="3809150" y="2487001"/>
                <a:ext cx="4014437" cy="2190442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>
                <a:off x="5083566" y="2847676"/>
                <a:ext cx="2290944" cy="1661721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>
                <a:off x="3809150" y="2487001"/>
                <a:ext cx="3556171" cy="200715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/>
              <p:cNvCxnSpPr/>
              <p:nvPr/>
            </p:nvCxnSpPr>
            <p:spPr>
              <a:xfrm>
                <a:off x="5083566" y="2847676"/>
                <a:ext cx="1872925" cy="2295344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/>
              <p:cNvCxnSpPr/>
              <p:nvPr/>
            </p:nvCxnSpPr>
            <p:spPr>
              <a:xfrm>
                <a:off x="3809150" y="2487001"/>
                <a:ext cx="2623025" cy="2406697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/>
              <p:cNvCxnSpPr/>
              <p:nvPr/>
            </p:nvCxnSpPr>
            <p:spPr>
              <a:xfrm>
                <a:off x="3809150" y="2487001"/>
                <a:ext cx="2112959" cy="2133258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>
                <a:off x="3809150" y="2487001"/>
                <a:ext cx="1649760" cy="191838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>
                <a:off x="3809150" y="2487001"/>
                <a:ext cx="1147992" cy="1666679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>
                <a:off x="3809150" y="2487001"/>
                <a:ext cx="699626" cy="1432731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>
                <a:off x="3820392" y="2485181"/>
                <a:ext cx="145435" cy="119335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flipH="1">
                <a:off x="3495066" y="2487001"/>
                <a:ext cx="314084" cy="96637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>
                <a:off x="3809150" y="2487001"/>
                <a:ext cx="545546" cy="575409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>
                <a:off x="3809150" y="2487001"/>
                <a:ext cx="1037335" cy="784228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>
                <a:off x="3814417" y="2491021"/>
                <a:ext cx="1526212" cy="104422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>
                <a:off x="3809150" y="2487001"/>
                <a:ext cx="2045090" cy="130992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>
                <a:off x="5083566" y="2847676"/>
                <a:ext cx="1248956" cy="1143704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/>
              <p:cNvCxnSpPr/>
              <p:nvPr/>
            </p:nvCxnSpPr>
            <p:spPr>
              <a:xfrm>
                <a:off x="5083566" y="2847676"/>
                <a:ext cx="1715543" cy="137336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Straight Connector 639"/>
              <p:cNvCxnSpPr/>
              <p:nvPr/>
            </p:nvCxnSpPr>
            <p:spPr>
              <a:xfrm>
                <a:off x="3809150" y="2487001"/>
                <a:ext cx="2973450" cy="173404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3814417" y="2491021"/>
                <a:ext cx="2515274" cy="1511713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/>
              <p:nvPr/>
            </p:nvCxnSpPr>
            <p:spPr>
              <a:xfrm flipH="1" flipV="1">
                <a:off x="5083566" y="2847676"/>
                <a:ext cx="262331" cy="695576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flipV="1">
                <a:off x="4857538" y="2847676"/>
                <a:ext cx="226028" cy="443269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flipV="1">
                <a:off x="3508372" y="2847676"/>
                <a:ext cx="1575194" cy="59655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flipV="1">
                <a:off x="3973650" y="2847676"/>
                <a:ext cx="1109916" cy="83775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flipV="1">
                <a:off x="4509201" y="2847676"/>
                <a:ext cx="574365" cy="106613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flipV="1">
                <a:off x="4960411" y="2847676"/>
                <a:ext cx="123155" cy="1300209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flipH="1" flipV="1">
                <a:off x="5087308" y="2846196"/>
                <a:ext cx="372827" cy="1552251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flipH="1" flipV="1">
                <a:off x="5083566" y="2847676"/>
                <a:ext cx="837983" cy="1767767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flipH="1" flipV="1">
                <a:off x="5083566" y="2847676"/>
                <a:ext cx="1346092" cy="2050042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flipH="1" flipV="1">
                <a:off x="3816973" y="2492724"/>
                <a:ext cx="3144893" cy="2650296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2" name="Rectangle 651"/>
            <p:cNvSpPr/>
            <p:nvPr/>
          </p:nvSpPr>
          <p:spPr>
            <a:xfrm>
              <a:off x="357788" y="1913332"/>
              <a:ext cx="2101490" cy="54600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32563">
                <a:lnSpc>
                  <a:spcPct val="90000"/>
                </a:lnSpc>
                <a:defRPr/>
              </a:pPr>
              <a:r>
                <a:rPr lang="en-US" sz="1599" b="1">
                  <a:gradFill>
                    <a:gsLst>
                      <a:gs pos="1250">
                        <a:schemeClr val="bg2"/>
                      </a:gs>
                      <a:gs pos="99000">
                        <a:schemeClr val="bg2"/>
                      </a:gs>
                    </a:gsLst>
                    <a:lin ang="5400000" scaled="0"/>
                  </a:gradFill>
                </a:rPr>
                <a:t>Fixed-Function </a:t>
              </a:r>
            </a:p>
            <a:p>
              <a:pPr defTabSz="932563">
                <a:lnSpc>
                  <a:spcPct val="90000"/>
                </a:lnSpc>
                <a:defRPr/>
              </a:pPr>
              <a:r>
                <a:rPr lang="en-US" sz="1599" b="1">
                  <a:gradFill>
                    <a:gsLst>
                      <a:gs pos="1250">
                        <a:schemeClr val="bg2"/>
                      </a:gs>
                      <a:gs pos="99000">
                        <a:schemeClr val="bg2"/>
                      </a:gs>
                    </a:gsLst>
                    <a:lin ang="5400000" scaled="0"/>
                  </a:gradFill>
                </a:rPr>
                <a:t>Physical Appliances</a:t>
              </a:r>
              <a:endParaRPr lang="en-US" sz="1599">
                <a:gradFill>
                  <a:gsLst>
                    <a:gs pos="1250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653" name="Picture 65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0198" y="1439361"/>
              <a:ext cx="1253028" cy="741735"/>
            </a:xfrm>
            <a:prstGeom prst="rect">
              <a:avLst/>
            </a:prstGeom>
          </p:spPr>
        </p:pic>
        <p:pic>
          <p:nvPicPr>
            <p:cNvPr id="654" name="Picture 65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3820" y="2644105"/>
              <a:ext cx="1253028" cy="741735"/>
            </a:xfrm>
            <a:prstGeom prst="rect">
              <a:avLst/>
            </a:prstGeom>
          </p:spPr>
        </p:pic>
        <p:pic>
          <p:nvPicPr>
            <p:cNvPr id="655" name="Picture 6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5946" y="2242523"/>
              <a:ext cx="1253028" cy="741735"/>
            </a:xfrm>
            <a:prstGeom prst="rect">
              <a:avLst/>
            </a:prstGeom>
          </p:spPr>
        </p:pic>
        <p:pic>
          <p:nvPicPr>
            <p:cNvPr id="656" name="Picture 65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8072" y="1840942"/>
              <a:ext cx="1253028" cy="741735"/>
            </a:xfrm>
            <a:prstGeom prst="rect">
              <a:avLst/>
            </a:prstGeom>
          </p:spPr>
        </p:pic>
        <p:pic>
          <p:nvPicPr>
            <p:cNvPr id="657" name="Picture 65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984" y="507679"/>
              <a:ext cx="1253028" cy="741735"/>
            </a:xfrm>
            <a:prstGeom prst="rect">
              <a:avLst/>
            </a:prstGeom>
          </p:spPr>
        </p:pic>
        <p:pic>
          <p:nvPicPr>
            <p:cNvPr id="658" name="Picture 65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9606" y="1712423"/>
              <a:ext cx="1253028" cy="741735"/>
            </a:xfrm>
            <a:prstGeom prst="rect">
              <a:avLst/>
            </a:prstGeom>
          </p:spPr>
        </p:pic>
        <p:pic>
          <p:nvPicPr>
            <p:cNvPr id="659" name="Picture 65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1732" y="1310841"/>
              <a:ext cx="1253028" cy="741735"/>
            </a:xfrm>
            <a:prstGeom prst="rect">
              <a:avLst/>
            </a:prstGeom>
          </p:spPr>
        </p:pic>
        <p:pic>
          <p:nvPicPr>
            <p:cNvPr id="660" name="Picture 65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3858" y="909260"/>
              <a:ext cx="1253028" cy="741735"/>
            </a:xfrm>
            <a:prstGeom prst="rect">
              <a:avLst/>
            </a:prstGeom>
          </p:spPr>
        </p:pic>
      </p:grpSp>
      <p:grpSp>
        <p:nvGrpSpPr>
          <p:cNvPr id="697" name="Group 696"/>
          <p:cNvGrpSpPr/>
          <p:nvPr/>
        </p:nvGrpSpPr>
        <p:grpSpPr>
          <a:xfrm>
            <a:off x="344010" y="837407"/>
            <a:ext cx="6371046" cy="1229722"/>
            <a:chOff x="343175" y="837029"/>
            <a:chExt cx="6371950" cy="1229896"/>
          </a:xfrm>
        </p:grpSpPr>
        <p:grpSp>
          <p:nvGrpSpPr>
            <p:cNvPr id="688" name="Group 687"/>
            <p:cNvGrpSpPr/>
            <p:nvPr/>
          </p:nvGrpSpPr>
          <p:grpSpPr>
            <a:xfrm>
              <a:off x="3937309" y="837029"/>
              <a:ext cx="2777816" cy="1229896"/>
              <a:chOff x="3937309" y="837029"/>
              <a:chExt cx="2777816" cy="1229896"/>
            </a:xfrm>
          </p:grpSpPr>
          <p:grpSp>
            <p:nvGrpSpPr>
              <p:cNvPr id="665" name="Group 664"/>
              <p:cNvGrpSpPr/>
              <p:nvPr/>
            </p:nvGrpSpPr>
            <p:grpSpPr>
              <a:xfrm>
                <a:off x="5507404" y="1207478"/>
                <a:ext cx="597994" cy="412672"/>
                <a:chOff x="7538914" y="895103"/>
                <a:chExt cx="757889" cy="523015"/>
              </a:xfrm>
            </p:grpSpPr>
            <p:sp>
              <p:nvSpPr>
                <p:cNvPr id="666" name="Freeform 18"/>
                <p:cNvSpPr>
                  <a:spLocks/>
                </p:cNvSpPr>
                <p:nvPr/>
              </p:nvSpPr>
              <p:spPr bwMode="auto">
                <a:xfrm>
                  <a:off x="7538914" y="1041999"/>
                  <a:ext cx="757889" cy="376119"/>
                </a:xfrm>
                <a:custGeom>
                  <a:avLst/>
                  <a:gdLst>
                    <a:gd name="T0" fmla="*/ 6 w 397"/>
                    <a:gd name="T1" fmla="*/ 0 h 197"/>
                    <a:gd name="T2" fmla="*/ 0 w 397"/>
                    <a:gd name="T3" fmla="*/ 104 h 197"/>
                    <a:gd name="T4" fmla="*/ 0 w 397"/>
                    <a:gd name="T5" fmla="*/ 104 h 197"/>
                    <a:gd name="T6" fmla="*/ 0 w 397"/>
                    <a:gd name="T7" fmla="*/ 122 h 197"/>
                    <a:gd name="T8" fmla="*/ 199 w 397"/>
                    <a:gd name="T9" fmla="*/ 197 h 197"/>
                    <a:gd name="T10" fmla="*/ 397 w 397"/>
                    <a:gd name="T11" fmla="*/ 122 h 197"/>
                    <a:gd name="T12" fmla="*/ 397 w 397"/>
                    <a:gd name="T13" fmla="*/ 0 h 197"/>
                    <a:gd name="T14" fmla="*/ 6 w 397"/>
                    <a:gd name="T15" fmla="*/ 0 h 197"/>
                    <a:gd name="T16" fmla="*/ 6 w 397"/>
                    <a:gd name="T1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7" h="197">
                      <a:moveTo>
                        <a:pt x="6" y="0"/>
                      </a:move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10"/>
                        <a:pt x="0" y="116"/>
                        <a:pt x="0" y="122"/>
                      </a:cubicBezTo>
                      <a:cubicBezTo>
                        <a:pt x="0" y="162"/>
                        <a:pt x="85" y="197"/>
                        <a:pt x="199" y="197"/>
                      </a:cubicBezTo>
                      <a:cubicBezTo>
                        <a:pt x="307" y="197"/>
                        <a:pt x="397" y="162"/>
                        <a:pt x="397" y="122"/>
                      </a:cubicBezTo>
                      <a:cubicBezTo>
                        <a:pt x="397" y="0"/>
                        <a:pt x="397" y="0"/>
                        <a:pt x="39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015B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7" name="Oval 19"/>
                <p:cNvSpPr>
                  <a:spLocks noChangeArrowheads="1"/>
                </p:cNvSpPr>
                <p:nvPr/>
              </p:nvSpPr>
              <p:spPr bwMode="auto">
                <a:xfrm>
                  <a:off x="7551828" y="895103"/>
                  <a:ext cx="744975" cy="299443"/>
                </a:xfrm>
                <a:prstGeom prst="ellipse">
                  <a:avLst/>
                </a:prstGeom>
                <a:solidFill>
                  <a:srgbClr val="3276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8" name="Freeform 20"/>
                <p:cNvSpPr>
                  <a:spLocks/>
                </p:cNvSpPr>
                <p:nvPr/>
              </p:nvSpPr>
              <p:spPr bwMode="auto">
                <a:xfrm>
                  <a:off x="7920683" y="952409"/>
                  <a:ext cx="183217" cy="99276"/>
                </a:xfrm>
                <a:custGeom>
                  <a:avLst/>
                  <a:gdLst>
                    <a:gd name="T0" fmla="*/ 66 w 227"/>
                    <a:gd name="T1" fmla="*/ 26 h 123"/>
                    <a:gd name="T2" fmla="*/ 227 w 227"/>
                    <a:gd name="T3" fmla="*/ 0 h 123"/>
                    <a:gd name="T4" fmla="*/ 198 w 227"/>
                    <a:gd name="T5" fmla="*/ 82 h 123"/>
                    <a:gd name="T6" fmla="*/ 160 w 227"/>
                    <a:gd name="T7" fmla="*/ 66 h 123"/>
                    <a:gd name="T8" fmla="*/ 66 w 227"/>
                    <a:gd name="T9" fmla="*/ 123 h 123"/>
                    <a:gd name="T10" fmla="*/ 0 w 227"/>
                    <a:gd name="T11" fmla="*/ 94 h 123"/>
                    <a:gd name="T12" fmla="*/ 94 w 227"/>
                    <a:gd name="T13" fmla="*/ 42 h 123"/>
                    <a:gd name="T14" fmla="*/ 66 w 227"/>
                    <a:gd name="T15" fmla="*/ 26 h 123"/>
                    <a:gd name="T16" fmla="*/ 66 w 227"/>
                    <a:gd name="T17" fmla="*/ 26 h 123"/>
                    <a:gd name="T18" fmla="*/ 66 w 227"/>
                    <a:gd name="T19" fmla="*/ 26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123">
                      <a:moveTo>
                        <a:pt x="66" y="26"/>
                      </a:moveTo>
                      <a:lnTo>
                        <a:pt x="227" y="0"/>
                      </a:lnTo>
                      <a:lnTo>
                        <a:pt x="198" y="82"/>
                      </a:lnTo>
                      <a:lnTo>
                        <a:pt x="160" y="66"/>
                      </a:lnTo>
                      <a:lnTo>
                        <a:pt x="66" y="123"/>
                      </a:lnTo>
                      <a:lnTo>
                        <a:pt x="0" y="94"/>
                      </a:lnTo>
                      <a:lnTo>
                        <a:pt x="94" y="42"/>
                      </a:lnTo>
                      <a:lnTo>
                        <a:pt x="66" y="26"/>
                      </a:lnTo>
                      <a:lnTo>
                        <a:pt x="66" y="26"/>
                      </a:lnTo>
                      <a:lnTo>
                        <a:pt x="66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9" name="Freeform 21"/>
                <p:cNvSpPr>
                  <a:spLocks/>
                </p:cNvSpPr>
                <p:nvPr/>
              </p:nvSpPr>
              <p:spPr bwMode="auto">
                <a:xfrm>
                  <a:off x="7951354" y="1062984"/>
                  <a:ext cx="205816" cy="66184"/>
                </a:xfrm>
                <a:custGeom>
                  <a:avLst/>
                  <a:gdLst>
                    <a:gd name="T0" fmla="*/ 0 w 255"/>
                    <a:gd name="T1" fmla="*/ 0 h 82"/>
                    <a:gd name="T2" fmla="*/ 177 w 255"/>
                    <a:gd name="T3" fmla="*/ 0 h 82"/>
                    <a:gd name="T4" fmla="*/ 149 w 255"/>
                    <a:gd name="T5" fmla="*/ 14 h 82"/>
                    <a:gd name="T6" fmla="*/ 255 w 255"/>
                    <a:gd name="T7" fmla="*/ 56 h 82"/>
                    <a:gd name="T8" fmla="*/ 203 w 255"/>
                    <a:gd name="T9" fmla="*/ 82 h 82"/>
                    <a:gd name="T10" fmla="*/ 94 w 255"/>
                    <a:gd name="T11" fmla="*/ 40 h 82"/>
                    <a:gd name="T12" fmla="*/ 54 w 255"/>
                    <a:gd name="T13" fmla="*/ 56 h 82"/>
                    <a:gd name="T14" fmla="*/ 0 w 255"/>
                    <a:gd name="T15" fmla="*/ 0 h 82"/>
                    <a:gd name="T16" fmla="*/ 0 w 255"/>
                    <a:gd name="T17" fmla="*/ 0 h 82"/>
                    <a:gd name="T18" fmla="*/ 0 w 255"/>
                    <a:gd name="T19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5" h="82">
                      <a:moveTo>
                        <a:pt x="0" y="0"/>
                      </a:moveTo>
                      <a:lnTo>
                        <a:pt x="177" y="0"/>
                      </a:lnTo>
                      <a:lnTo>
                        <a:pt x="149" y="14"/>
                      </a:lnTo>
                      <a:lnTo>
                        <a:pt x="255" y="56"/>
                      </a:lnTo>
                      <a:lnTo>
                        <a:pt x="203" y="82"/>
                      </a:lnTo>
                      <a:lnTo>
                        <a:pt x="94" y="40"/>
                      </a:lnTo>
                      <a:lnTo>
                        <a:pt x="54" y="5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70" name="Freeform 22"/>
                <p:cNvSpPr>
                  <a:spLocks/>
                </p:cNvSpPr>
                <p:nvPr/>
              </p:nvSpPr>
              <p:spPr bwMode="auto">
                <a:xfrm>
                  <a:off x="7681775" y="961287"/>
                  <a:ext cx="215502" cy="69413"/>
                </a:xfrm>
                <a:custGeom>
                  <a:avLst/>
                  <a:gdLst>
                    <a:gd name="T0" fmla="*/ 0 w 267"/>
                    <a:gd name="T1" fmla="*/ 15 h 86"/>
                    <a:gd name="T2" fmla="*/ 52 w 267"/>
                    <a:gd name="T3" fmla="*/ 0 h 86"/>
                    <a:gd name="T4" fmla="*/ 173 w 267"/>
                    <a:gd name="T5" fmla="*/ 43 h 86"/>
                    <a:gd name="T6" fmla="*/ 184 w 267"/>
                    <a:gd name="T7" fmla="*/ 31 h 86"/>
                    <a:gd name="T8" fmla="*/ 267 w 267"/>
                    <a:gd name="T9" fmla="*/ 86 h 86"/>
                    <a:gd name="T10" fmla="*/ 106 w 267"/>
                    <a:gd name="T11" fmla="*/ 86 h 86"/>
                    <a:gd name="T12" fmla="*/ 118 w 267"/>
                    <a:gd name="T13" fmla="*/ 71 h 86"/>
                    <a:gd name="T14" fmla="*/ 0 w 267"/>
                    <a:gd name="T15" fmla="*/ 15 h 86"/>
                    <a:gd name="T16" fmla="*/ 0 w 267"/>
                    <a:gd name="T17" fmla="*/ 15 h 86"/>
                    <a:gd name="T18" fmla="*/ 0 w 267"/>
                    <a:gd name="T19" fmla="*/ 1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7" h="86">
                      <a:moveTo>
                        <a:pt x="0" y="15"/>
                      </a:moveTo>
                      <a:lnTo>
                        <a:pt x="52" y="0"/>
                      </a:lnTo>
                      <a:lnTo>
                        <a:pt x="173" y="43"/>
                      </a:lnTo>
                      <a:lnTo>
                        <a:pt x="184" y="31"/>
                      </a:lnTo>
                      <a:lnTo>
                        <a:pt x="267" y="86"/>
                      </a:lnTo>
                      <a:lnTo>
                        <a:pt x="106" y="86"/>
                      </a:lnTo>
                      <a:lnTo>
                        <a:pt x="118" y="7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71" name="Freeform 23"/>
                <p:cNvSpPr>
                  <a:spLocks/>
                </p:cNvSpPr>
                <p:nvPr/>
              </p:nvSpPr>
              <p:spPr bwMode="auto">
                <a:xfrm>
                  <a:off x="7733431" y="1051685"/>
                  <a:ext cx="187253" cy="77484"/>
                </a:xfrm>
                <a:custGeom>
                  <a:avLst/>
                  <a:gdLst>
                    <a:gd name="T0" fmla="*/ 163 w 232"/>
                    <a:gd name="T1" fmla="*/ 0 h 96"/>
                    <a:gd name="T2" fmla="*/ 232 w 232"/>
                    <a:gd name="T3" fmla="*/ 14 h 96"/>
                    <a:gd name="T4" fmla="*/ 151 w 232"/>
                    <a:gd name="T5" fmla="*/ 70 h 96"/>
                    <a:gd name="T6" fmla="*/ 163 w 232"/>
                    <a:gd name="T7" fmla="*/ 82 h 96"/>
                    <a:gd name="T8" fmla="*/ 0 w 232"/>
                    <a:gd name="T9" fmla="*/ 96 h 96"/>
                    <a:gd name="T10" fmla="*/ 40 w 232"/>
                    <a:gd name="T11" fmla="*/ 28 h 96"/>
                    <a:gd name="T12" fmla="*/ 83 w 232"/>
                    <a:gd name="T13" fmla="*/ 42 h 96"/>
                    <a:gd name="T14" fmla="*/ 163 w 232"/>
                    <a:gd name="T15" fmla="*/ 0 h 96"/>
                    <a:gd name="T16" fmla="*/ 163 w 232"/>
                    <a:gd name="T17" fmla="*/ 0 h 96"/>
                    <a:gd name="T18" fmla="*/ 163 w 232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2" h="96">
                      <a:moveTo>
                        <a:pt x="163" y="0"/>
                      </a:moveTo>
                      <a:lnTo>
                        <a:pt x="232" y="14"/>
                      </a:lnTo>
                      <a:lnTo>
                        <a:pt x="151" y="70"/>
                      </a:lnTo>
                      <a:lnTo>
                        <a:pt x="163" y="82"/>
                      </a:lnTo>
                      <a:lnTo>
                        <a:pt x="0" y="96"/>
                      </a:lnTo>
                      <a:lnTo>
                        <a:pt x="40" y="28"/>
                      </a:lnTo>
                      <a:lnTo>
                        <a:pt x="83" y="42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672" name="Straight Connector 671"/>
              <p:cNvCxnSpPr/>
              <p:nvPr/>
            </p:nvCxnSpPr>
            <p:spPr>
              <a:xfrm flipV="1">
                <a:off x="4888955" y="1009650"/>
                <a:ext cx="438695" cy="131948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/>
              <p:cNvCxnSpPr/>
              <p:nvPr/>
            </p:nvCxnSpPr>
            <p:spPr>
              <a:xfrm>
                <a:off x="4888955" y="1141598"/>
                <a:ext cx="1761876" cy="115702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/>
              <p:cNvCxnSpPr/>
              <p:nvPr/>
            </p:nvCxnSpPr>
            <p:spPr>
              <a:xfrm flipH="1">
                <a:off x="3937309" y="1223342"/>
                <a:ext cx="484451" cy="386657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/>
              <p:nvPr/>
            </p:nvCxnSpPr>
            <p:spPr>
              <a:xfrm>
                <a:off x="4421760" y="1223342"/>
                <a:ext cx="534415" cy="843583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/>
              <p:cNvCxnSpPr/>
              <p:nvPr/>
            </p:nvCxnSpPr>
            <p:spPr>
              <a:xfrm>
                <a:off x="4787748" y="1107762"/>
                <a:ext cx="871126" cy="311557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/>
              <p:cNvCxnSpPr/>
              <p:nvPr/>
            </p:nvCxnSpPr>
            <p:spPr>
              <a:xfrm flipH="1">
                <a:off x="5220997" y="1551350"/>
                <a:ext cx="344373" cy="470945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 flipH="1">
                <a:off x="4203700" y="1520822"/>
                <a:ext cx="1371298" cy="200028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 flipH="1">
                <a:off x="6001246" y="1257300"/>
                <a:ext cx="713879" cy="46644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>
                <a:off x="5773738" y="1121569"/>
                <a:ext cx="42862" cy="78581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1" name="Group 680"/>
              <p:cNvGrpSpPr/>
              <p:nvPr/>
            </p:nvGrpSpPr>
            <p:grpSpPr>
              <a:xfrm>
                <a:off x="4313994" y="837029"/>
                <a:ext cx="597994" cy="412672"/>
                <a:chOff x="7538914" y="895103"/>
                <a:chExt cx="757889" cy="523015"/>
              </a:xfrm>
            </p:grpSpPr>
            <p:sp>
              <p:nvSpPr>
                <p:cNvPr id="682" name="Freeform 18"/>
                <p:cNvSpPr>
                  <a:spLocks/>
                </p:cNvSpPr>
                <p:nvPr/>
              </p:nvSpPr>
              <p:spPr bwMode="auto">
                <a:xfrm>
                  <a:off x="7538914" y="1041999"/>
                  <a:ext cx="757889" cy="376119"/>
                </a:xfrm>
                <a:custGeom>
                  <a:avLst/>
                  <a:gdLst>
                    <a:gd name="T0" fmla="*/ 6 w 397"/>
                    <a:gd name="T1" fmla="*/ 0 h 197"/>
                    <a:gd name="T2" fmla="*/ 0 w 397"/>
                    <a:gd name="T3" fmla="*/ 104 h 197"/>
                    <a:gd name="T4" fmla="*/ 0 w 397"/>
                    <a:gd name="T5" fmla="*/ 104 h 197"/>
                    <a:gd name="T6" fmla="*/ 0 w 397"/>
                    <a:gd name="T7" fmla="*/ 122 h 197"/>
                    <a:gd name="T8" fmla="*/ 199 w 397"/>
                    <a:gd name="T9" fmla="*/ 197 h 197"/>
                    <a:gd name="T10" fmla="*/ 397 w 397"/>
                    <a:gd name="T11" fmla="*/ 122 h 197"/>
                    <a:gd name="T12" fmla="*/ 397 w 397"/>
                    <a:gd name="T13" fmla="*/ 0 h 197"/>
                    <a:gd name="T14" fmla="*/ 6 w 397"/>
                    <a:gd name="T15" fmla="*/ 0 h 197"/>
                    <a:gd name="T16" fmla="*/ 6 w 397"/>
                    <a:gd name="T1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7" h="197">
                      <a:moveTo>
                        <a:pt x="6" y="0"/>
                      </a:move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10"/>
                        <a:pt x="0" y="116"/>
                        <a:pt x="0" y="122"/>
                      </a:cubicBezTo>
                      <a:cubicBezTo>
                        <a:pt x="0" y="162"/>
                        <a:pt x="85" y="197"/>
                        <a:pt x="199" y="197"/>
                      </a:cubicBezTo>
                      <a:cubicBezTo>
                        <a:pt x="307" y="197"/>
                        <a:pt x="397" y="162"/>
                        <a:pt x="397" y="122"/>
                      </a:cubicBezTo>
                      <a:cubicBezTo>
                        <a:pt x="397" y="0"/>
                        <a:pt x="397" y="0"/>
                        <a:pt x="39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015B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3" name="Oval 19"/>
                <p:cNvSpPr>
                  <a:spLocks noChangeArrowheads="1"/>
                </p:cNvSpPr>
                <p:nvPr/>
              </p:nvSpPr>
              <p:spPr bwMode="auto">
                <a:xfrm>
                  <a:off x="7551828" y="895103"/>
                  <a:ext cx="744975" cy="299443"/>
                </a:xfrm>
                <a:prstGeom prst="ellipse">
                  <a:avLst/>
                </a:prstGeom>
                <a:solidFill>
                  <a:srgbClr val="3276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4" name="Freeform 20"/>
                <p:cNvSpPr>
                  <a:spLocks/>
                </p:cNvSpPr>
                <p:nvPr/>
              </p:nvSpPr>
              <p:spPr bwMode="auto">
                <a:xfrm>
                  <a:off x="7920683" y="952409"/>
                  <a:ext cx="183217" cy="99276"/>
                </a:xfrm>
                <a:custGeom>
                  <a:avLst/>
                  <a:gdLst>
                    <a:gd name="T0" fmla="*/ 66 w 227"/>
                    <a:gd name="T1" fmla="*/ 26 h 123"/>
                    <a:gd name="T2" fmla="*/ 227 w 227"/>
                    <a:gd name="T3" fmla="*/ 0 h 123"/>
                    <a:gd name="T4" fmla="*/ 198 w 227"/>
                    <a:gd name="T5" fmla="*/ 82 h 123"/>
                    <a:gd name="T6" fmla="*/ 160 w 227"/>
                    <a:gd name="T7" fmla="*/ 66 h 123"/>
                    <a:gd name="T8" fmla="*/ 66 w 227"/>
                    <a:gd name="T9" fmla="*/ 123 h 123"/>
                    <a:gd name="T10" fmla="*/ 0 w 227"/>
                    <a:gd name="T11" fmla="*/ 94 h 123"/>
                    <a:gd name="T12" fmla="*/ 94 w 227"/>
                    <a:gd name="T13" fmla="*/ 42 h 123"/>
                    <a:gd name="T14" fmla="*/ 66 w 227"/>
                    <a:gd name="T15" fmla="*/ 26 h 123"/>
                    <a:gd name="T16" fmla="*/ 66 w 227"/>
                    <a:gd name="T17" fmla="*/ 26 h 123"/>
                    <a:gd name="T18" fmla="*/ 66 w 227"/>
                    <a:gd name="T19" fmla="*/ 26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123">
                      <a:moveTo>
                        <a:pt x="66" y="26"/>
                      </a:moveTo>
                      <a:lnTo>
                        <a:pt x="227" y="0"/>
                      </a:lnTo>
                      <a:lnTo>
                        <a:pt x="198" y="82"/>
                      </a:lnTo>
                      <a:lnTo>
                        <a:pt x="160" y="66"/>
                      </a:lnTo>
                      <a:lnTo>
                        <a:pt x="66" y="123"/>
                      </a:lnTo>
                      <a:lnTo>
                        <a:pt x="0" y="94"/>
                      </a:lnTo>
                      <a:lnTo>
                        <a:pt x="94" y="42"/>
                      </a:lnTo>
                      <a:lnTo>
                        <a:pt x="66" y="26"/>
                      </a:lnTo>
                      <a:lnTo>
                        <a:pt x="66" y="26"/>
                      </a:lnTo>
                      <a:lnTo>
                        <a:pt x="66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5" name="Freeform 21"/>
                <p:cNvSpPr>
                  <a:spLocks/>
                </p:cNvSpPr>
                <p:nvPr/>
              </p:nvSpPr>
              <p:spPr bwMode="auto">
                <a:xfrm>
                  <a:off x="7951354" y="1062984"/>
                  <a:ext cx="205816" cy="66184"/>
                </a:xfrm>
                <a:custGeom>
                  <a:avLst/>
                  <a:gdLst>
                    <a:gd name="T0" fmla="*/ 0 w 255"/>
                    <a:gd name="T1" fmla="*/ 0 h 82"/>
                    <a:gd name="T2" fmla="*/ 177 w 255"/>
                    <a:gd name="T3" fmla="*/ 0 h 82"/>
                    <a:gd name="T4" fmla="*/ 149 w 255"/>
                    <a:gd name="T5" fmla="*/ 14 h 82"/>
                    <a:gd name="T6" fmla="*/ 255 w 255"/>
                    <a:gd name="T7" fmla="*/ 56 h 82"/>
                    <a:gd name="T8" fmla="*/ 203 w 255"/>
                    <a:gd name="T9" fmla="*/ 82 h 82"/>
                    <a:gd name="T10" fmla="*/ 94 w 255"/>
                    <a:gd name="T11" fmla="*/ 40 h 82"/>
                    <a:gd name="T12" fmla="*/ 54 w 255"/>
                    <a:gd name="T13" fmla="*/ 56 h 82"/>
                    <a:gd name="T14" fmla="*/ 0 w 255"/>
                    <a:gd name="T15" fmla="*/ 0 h 82"/>
                    <a:gd name="T16" fmla="*/ 0 w 255"/>
                    <a:gd name="T17" fmla="*/ 0 h 82"/>
                    <a:gd name="T18" fmla="*/ 0 w 255"/>
                    <a:gd name="T19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5" h="82">
                      <a:moveTo>
                        <a:pt x="0" y="0"/>
                      </a:moveTo>
                      <a:lnTo>
                        <a:pt x="177" y="0"/>
                      </a:lnTo>
                      <a:lnTo>
                        <a:pt x="149" y="14"/>
                      </a:lnTo>
                      <a:lnTo>
                        <a:pt x="255" y="56"/>
                      </a:lnTo>
                      <a:lnTo>
                        <a:pt x="203" y="82"/>
                      </a:lnTo>
                      <a:lnTo>
                        <a:pt x="94" y="40"/>
                      </a:lnTo>
                      <a:lnTo>
                        <a:pt x="54" y="5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6" name="Freeform 22"/>
                <p:cNvSpPr>
                  <a:spLocks/>
                </p:cNvSpPr>
                <p:nvPr/>
              </p:nvSpPr>
              <p:spPr bwMode="auto">
                <a:xfrm>
                  <a:off x="7681775" y="961287"/>
                  <a:ext cx="215502" cy="69413"/>
                </a:xfrm>
                <a:custGeom>
                  <a:avLst/>
                  <a:gdLst>
                    <a:gd name="T0" fmla="*/ 0 w 267"/>
                    <a:gd name="T1" fmla="*/ 15 h 86"/>
                    <a:gd name="T2" fmla="*/ 52 w 267"/>
                    <a:gd name="T3" fmla="*/ 0 h 86"/>
                    <a:gd name="T4" fmla="*/ 173 w 267"/>
                    <a:gd name="T5" fmla="*/ 43 h 86"/>
                    <a:gd name="T6" fmla="*/ 184 w 267"/>
                    <a:gd name="T7" fmla="*/ 31 h 86"/>
                    <a:gd name="T8" fmla="*/ 267 w 267"/>
                    <a:gd name="T9" fmla="*/ 86 h 86"/>
                    <a:gd name="T10" fmla="*/ 106 w 267"/>
                    <a:gd name="T11" fmla="*/ 86 h 86"/>
                    <a:gd name="T12" fmla="*/ 118 w 267"/>
                    <a:gd name="T13" fmla="*/ 71 h 86"/>
                    <a:gd name="T14" fmla="*/ 0 w 267"/>
                    <a:gd name="T15" fmla="*/ 15 h 86"/>
                    <a:gd name="T16" fmla="*/ 0 w 267"/>
                    <a:gd name="T17" fmla="*/ 15 h 86"/>
                    <a:gd name="T18" fmla="*/ 0 w 267"/>
                    <a:gd name="T19" fmla="*/ 1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7" h="86">
                      <a:moveTo>
                        <a:pt x="0" y="15"/>
                      </a:moveTo>
                      <a:lnTo>
                        <a:pt x="52" y="0"/>
                      </a:lnTo>
                      <a:lnTo>
                        <a:pt x="173" y="43"/>
                      </a:lnTo>
                      <a:lnTo>
                        <a:pt x="184" y="31"/>
                      </a:lnTo>
                      <a:lnTo>
                        <a:pt x="267" y="86"/>
                      </a:lnTo>
                      <a:lnTo>
                        <a:pt x="106" y="86"/>
                      </a:lnTo>
                      <a:lnTo>
                        <a:pt x="118" y="7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7" name="Freeform 23"/>
                <p:cNvSpPr>
                  <a:spLocks/>
                </p:cNvSpPr>
                <p:nvPr/>
              </p:nvSpPr>
              <p:spPr bwMode="auto">
                <a:xfrm>
                  <a:off x="7733431" y="1051685"/>
                  <a:ext cx="187253" cy="77484"/>
                </a:xfrm>
                <a:custGeom>
                  <a:avLst/>
                  <a:gdLst>
                    <a:gd name="T0" fmla="*/ 163 w 232"/>
                    <a:gd name="T1" fmla="*/ 0 h 96"/>
                    <a:gd name="T2" fmla="*/ 232 w 232"/>
                    <a:gd name="T3" fmla="*/ 14 h 96"/>
                    <a:gd name="T4" fmla="*/ 151 w 232"/>
                    <a:gd name="T5" fmla="*/ 70 h 96"/>
                    <a:gd name="T6" fmla="*/ 163 w 232"/>
                    <a:gd name="T7" fmla="*/ 82 h 96"/>
                    <a:gd name="T8" fmla="*/ 0 w 232"/>
                    <a:gd name="T9" fmla="*/ 96 h 96"/>
                    <a:gd name="T10" fmla="*/ 40 w 232"/>
                    <a:gd name="T11" fmla="*/ 28 h 96"/>
                    <a:gd name="T12" fmla="*/ 83 w 232"/>
                    <a:gd name="T13" fmla="*/ 42 h 96"/>
                    <a:gd name="T14" fmla="*/ 163 w 232"/>
                    <a:gd name="T15" fmla="*/ 0 h 96"/>
                    <a:gd name="T16" fmla="*/ 163 w 232"/>
                    <a:gd name="T17" fmla="*/ 0 h 96"/>
                    <a:gd name="T18" fmla="*/ 163 w 232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2" h="96">
                      <a:moveTo>
                        <a:pt x="163" y="0"/>
                      </a:moveTo>
                      <a:lnTo>
                        <a:pt x="232" y="14"/>
                      </a:lnTo>
                      <a:lnTo>
                        <a:pt x="151" y="70"/>
                      </a:lnTo>
                      <a:lnTo>
                        <a:pt x="163" y="82"/>
                      </a:lnTo>
                      <a:lnTo>
                        <a:pt x="0" y="96"/>
                      </a:lnTo>
                      <a:lnTo>
                        <a:pt x="40" y="28"/>
                      </a:lnTo>
                      <a:lnTo>
                        <a:pt x="83" y="42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24">
                    <a:defRPr/>
                  </a:pPr>
                  <a:endParaRPr lang="en-US" sz="183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696" name="Rectangle 695"/>
            <p:cNvSpPr/>
            <p:nvPr/>
          </p:nvSpPr>
          <p:spPr>
            <a:xfrm>
              <a:off x="343175" y="982662"/>
              <a:ext cx="1483535" cy="3200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32563">
                <a:lnSpc>
                  <a:spcPct val="90000"/>
                </a:lnSpc>
                <a:defRPr/>
              </a:pPr>
              <a:r>
                <a:rPr lang="en-US" sz="1599" b="1">
                  <a:gradFill>
                    <a:gsLst>
                      <a:gs pos="1250">
                        <a:schemeClr val="bg2"/>
                      </a:gs>
                      <a:gs pos="99000">
                        <a:schemeClr val="bg2"/>
                      </a:gs>
                    </a:gsLst>
                    <a:lin ang="5400000" scaled="0"/>
                  </a:gradFill>
                </a:rPr>
                <a:t>Edge Routers</a:t>
              </a:r>
              <a:endParaRPr lang="en-US" sz="1599">
                <a:gradFill>
                  <a:gsLst>
                    <a:gs pos="1250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690" name="TextBox 689"/>
          <p:cNvSpPr txBox="1"/>
          <p:nvPr/>
        </p:nvSpPr>
        <p:spPr bwMode="auto">
          <a:xfrm>
            <a:off x="8495397" y="5583641"/>
            <a:ext cx="1618566" cy="33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>
              <a:rot lat="19430692" lon="20129076" rev="2400000"/>
            </a:camera>
            <a:lightRig rig="threePt" dir="t"/>
          </a:scene3d>
          <a:extLst/>
        </p:spPr>
        <p:txBody>
          <a:bodyPr wrap="none" lIns="0" tIns="0" rIns="0" bIns="0" rtlCol="0">
            <a:spAutoFit/>
          </a:bodyPr>
          <a:lstStyle/>
          <a:p>
            <a:pPr defTabSz="914224">
              <a:lnSpc>
                <a:spcPct val="90000"/>
              </a:lnSpc>
              <a:spcBef>
                <a:spcPts val="600"/>
              </a:spcBef>
              <a:buClr>
                <a:srgbClr val="F79220"/>
              </a:buClr>
              <a:buSzPct val="120000"/>
              <a:defRPr/>
            </a:pPr>
            <a:r>
              <a:rPr lang="en-US" sz="2400" b="1" ker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</a:rPr>
              <a:t>Datacenter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6280" y="233150"/>
            <a:ext cx="4711970" cy="820073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algn="r" defTabSz="932597">
              <a:lnSpc>
                <a:spcPct val="90000"/>
              </a:lnSpc>
              <a:spcAft>
                <a:spcPts val="612"/>
              </a:spcAft>
              <a:defRPr/>
            </a:pPr>
            <a:r>
              <a:rPr lang="en-US" sz="3672" kern="0" dirty="0">
                <a:solidFill>
                  <a:srgbClr val="002050"/>
                </a:solidFill>
                <a:latin typeface="+mj-lt"/>
              </a:rPr>
              <a:t>Datacenter Network</a:t>
            </a:r>
          </a:p>
        </p:txBody>
      </p:sp>
    </p:spTree>
    <p:extLst>
      <p:ext uri="{BB962C8B-B14F-4D97-AF65-F5344CB8AC3E}">
        <p14:creationId xmlns:p14="http://schemas.microsoft.com/office/powerpoint/2010/main" val="10659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765957" y="475284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103379" y="1232232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02765" y="878534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30648" y="1610705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58531" y="2335997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07821" y="3045164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6930647" y="6464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4381" y="10900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58532" y="646494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12264" y="1403442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07821" y="646494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961555" y="14034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407821" y="646494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738654" y="1403442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07897" y="101552"/>
            <a:ext cx="5164575" cy="1043090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Download the Network Controller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Template from GitHub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219471" y="139505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442186" y="212453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671813" y="284238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845192" y="355304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585245" y="1606883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805025" y="2355828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059567" y="3051239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8264822" y="3801782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22237" y="156081"/>
            <a:ext cx="1151523" cy="1274842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VMM Logical Networks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648" y="1421764"/>
            <a:ext cx="862277" cy="100851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82" y="3991972"/>
            <a:ext cx="1574242" cy="1273683"/>
            <a:chOff x="0" y="3914054"/>
            <a:chExt cx="1543515" cy="1248822"/>
          </a:xfrm>
        </p:grpSpPr>
        <p:sp>
          <p:nvSpPr>
            <p:cNvPr id="54" name="Rectangle 53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65" y="1441489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cxnSp>
        <p:nvCxnSpPr>
          <p:cNvPr id="35" name="Straight Arrow Connector 34"/>
          <p:cNvCxnSpPr>
            <a:endCxn id="62" idx="0"/>
          </p:cNvCxnSpPr>
          <p:nvPr/>
        </p:nvCxnSpPr>
        <p:spPr>
          <a:xfrm flipH="1">
            <a:off x="1874787" y="0"/>
            <a:ext cx="8350" cy="142176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n 166"/>
          <p:cNvSpPr/>
          <p:nvPr/>
        </p:nvSpPr>
        <p:spPr bwMode="auto">
          <a:xfrm rot="5400000">
            <a:off x="620384" y="-86013"/>
            <a:ext cx="198030" cy="924565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Mgmt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76385" y="6548043"/>
            <a:ext cx="5657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hlinkClick r:id="rId7"/>
              </a:rPr>
              <a:t>https://github.com/microsoft/SDN/VMM/Templates</a:t>
            </a:r>
            <a:endParaRPr lang="en-US" sz="1600" dirty="0"/>
          </a:p>
        </p:txBody>
      </p:sp>
      <p:sp>
        <p:nvSpPr>
          <p:cNvPr id="47" name="Rectangle 46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237" y="3214602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09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765957" y="475284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103379" y="1232232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02765" y="878534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30648" y="1610705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58531" y="2335997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07821" y="3045164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6930647" y="6464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4381" y="10900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58532" y="646494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12264" y="1403442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07821" y="646494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961555" y="14034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407821" y="646494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738654" y="1403442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6333" y="5377633"/>
            <a:ext cx="4244411" cy="63374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Import it into VMM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219471" y="139505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442186" y="212453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671813" y="284238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845192" y="355304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585245" y="1606883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805025" y="2355828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059567" y="3051239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8264822" y="3801782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46333" y="136896"/>
            <a:ext cx="1151523" cy="1274842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VMM Logical Networks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82" y="3991972"/>
            <a:ext cx="1574242" cy="1273683"/>
            <a:chOff x="0" y="3914054"/>
            <a:chExt cx="1543515" cy="1248822"/>
          </a:xfrm>
        </p:grpSpPr>
        <p:sp>
          <p:nvSpPr>
            <p:cNvPr id="54" name="Rectangle 53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65" y="3743098"/>
            <a:ext cx="344605" cy="40305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33" y="3949678"/>
            <a:ext cx="580369" cy="347098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45" name="Can 166"/>
          <p:cNvSpPr/>
          <p:nvPr/>
        </p:nvSpPr>
        <p:spPr bwMode="auto">
          <a:xfrm rot="5400000">
            <a:off x="623079" y="-142605"/>
            <a:ext cx="198030" cy="924565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Mgmt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237" y="3214602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49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765957" y="475284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103379" y="1232232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02765" y="878534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30648" y="1610705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58531" y="2335997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07821" y="3045164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6930647" y="6464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4381" y="10900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58532" y="646494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12264" y="1403442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07821" y="646494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961555" y="14034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407821" y="646494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738654" y="1403442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658" y="6010744"/>
            <a:ext cx="8836534" cy="830339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632" dirty="0"/>
              <a:t>Customize the Template (Production – 3 Network Controller Node VMs for High Availability)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632" dirty="0"/>
              <a:t>Each Virtual Machine is a Network Controller (NC) node running on a Service Fabric Cluster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219471" y="139505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442186" y="212453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671813" y="284238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845192" y="355304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585245" y="1606883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805025" y="2355828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059567" y="3051239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8264822" y="3801782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46333" y="136896"/>
            <a:ext cx="1151523" cy="1274842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VMM Logical Networks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82" y="3991972"/>
            <a:ext cx="1574242" cy="1273683"/>
            <a:chOff x="0" y="3914054"/>
            <a:chExt cx="1543515" cy="1248822"/>
          </a:xfrm>
        </p:grpSpPr>
        <p:sp>
          <p:nvSpPr>
            <p:cNvPr id="54" name="Rectangle 53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88" y="3757802"/>
            <a:ext cx="344605" cy="40305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56" y="3964382"/>
            <a:ext cx="580369" cy="347098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grpSp>
        <p:nvGrpSpPr>
          <p:cNvPr id="56" name="Group 55"/>
          <p:cNvGrpSpPr/>
          <p:nvPr/>
        </p:nvGrpSpPr>
        <p:grpSpPr>
          <a:xfrm>
            <a:off x="1782572" y="3856393"/>
            <a:ext cx="1142088" cy="1300209"/>
            <a:chOff x="5054163" y="5053813"/>
            <a:chExt cx="1119796" cy="1274830"/>
          </a:xfrm>
        </p:grpSpPr>
        <p:sp>
          <p:nvSpPr>
            <p:cNvPr id="64" name="Rectangle 63"/>
            <p:cNvSpPr/>
            <p:nvPr/>
          </p:nvSpPr>
          <p:spPr>
            <a:xfrm>
              <a:off x="5100117" y="5675821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NC1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163" y="5053813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66" name="Group 65"/>
          <p:cNvGrpSpPr/>
          <p:nvPr/>
        </p:nvGrpSpPr>
        <p:grpSpPr>
          <a:xfrm>
            <a:off x="2397914" y="4210197"/>
            <a:ext cx="1142088" cy="1300209"/>
            <a:chOff x="5054163" y="5053813"/>
            <a:chExt cx="1119796" cy="1274830"/>
          </a:xfrm>
        </p:grpSpPr>
        <p:sp>
          <p:nvSpPr>
            <p:cNvPr id="67" name="Rectangle 66"/>
            <p:cNvSpPr/>
            <p:nvPr/>
          </p:nvSpPr>
          <p:spPr>
            <a:xfrm>
              <a:off x="5100117" y="5675821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163" y="5053813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69" name="Group 68"/>
          <p:cNvGrpSpPr/>
          <p:nvPr/>
        </p:nvGrpSpPr>
        <p:grpSpPr>
          <a:xfrm>
            <a:off x="3018692" y="4565560"/>
            <a:ext cx="1142088" cy="1300209"/>
            <a:chOff x="5054163" y="5053813"/>
            <a:chExt cx="1119796" cy="1274830"/>
          </a:xfrm>
        </p:grpSpPr>
        <p:sp>
          <p:nvSpPr>
            <p:cNvPr id="70" name="Rectangle 69"/>
            <p:cNvSpPr/>
            <p:nvPr/>
          </p:nvSpPr>
          <p:spPr>
            <a:xfrm>
              <a:off x="5100117" y="5675821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163" y="5053813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9632" y="4421960"/>
            <a:ext cx="3490815" cy="2506226"/>
          </a:xfrm>
          <a:prstGeom prst="rect">
            <a:avLst/>
          </a:prstGeom>
        </p:spPr>
      </p:pic>
      <p:sp>
        <p:nvSpPr>
          <p:cNvPr id="59" name="Can 166"/>
          <p:cNvSpPr/>
          <p:nvPr/>
        </p:nvSpPr>
        <p:spPr bwMode="auto">
          <a:xfrm rot="5400000">
            <a:off x="620384" y="-86013"/>
            <a:ext cx="198030" cy="924565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Mgmt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237" y="3214602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80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Service Template Configuration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146" y="1244041"/>
            <a:ext cx="66865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36655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765957" y="475284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103379" y="1232232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02765" y="878534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30648" y="1610705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58531" y="2335997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07821" y="3045164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6930647" y="6464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4381" y="10900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58532" y="646494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12264" y="1403442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07821" y="646494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961555" y="14034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407821" y="646494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738654" y="1403442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52816" y="1467474"/>
            <a:ext cx="3904503" cy="830339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63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Ideally, each NC node VM should run 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63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on a different Hyper-V host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219471" y="139505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442186" y="212453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671813" y="284238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845192" y="355304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585245" y="1606883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805025" y="2355828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059567" y="3051239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8264822" y="3801782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46333" y="136896"/>
            <a:ext cx="1151523" cy="1274842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VMM Logical Networks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82" y="3991972"/>
            <a:ext cx="1574242" cy="1273683"/>
            <a:chOff x="0" y="3914054"/>
            <a:chExt cx="1543515" cy="1248822"/>
          </a:xfrm>
        </p:grpSpPr>
        <p:sp>
          <p:nvSpPr>
            <p:cNvPr id="54" name="Rectangle 53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35" y="3763746"/>
            <a:ext cx="344605" cy="40305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03" y="3970326"/>
            <a:ext cx="580369" cy="347098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grpSp>
        <p:nvGrpSpPr>
          <p:cNvPr id="56" name="Group 55"/>
          <p:cNvGrpSpPr/>
          <p:nvPr/>
        </p:nvGrpSpPr>
        <p:grpSpPr>
          <a:xfrm>
            <a:off x="2575421" y="2069969"/>
            <a:ext cx="1142088" cy="1300209"/>
            <a:chOff x="5054163" y="5053813"/>
            <a:chExt cx="1119796" cy="1274830"/>
          </a:xfrm>
        </p:grpSpPr>
        <p:sp>
          <p:nvSpPr>
            <p:cNvPr id="64" name="Rectangle 63"/>
            <p:cNvSpPr/>
            <p:nvPr/>
          </p:nvSpPr>
          <p:spPr>
            <a:xfrm>
              <a:off x="5100117" y="5675821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NC1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163" y="5053813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66" name="Group 65"/>
          <p:cNvGrpSpPr/>
          <p:nvPr/>
        </p:nvGrpSpPr>
        <p:grpSpPr>
          <a:xfrm>
            <a:off x="3750214" y="2778987"/>
            <a:ext cx="1142088" cy="1300209"/>
            <a:chOff x="5054163" y="5053813"/>
            <a:chExt cx="1119796" cy="1274830"/>
          </a:xfrm>
        </p:grpSpPr>
        <p:sp>
          <p:nvSpPr>
            <p:cNvPr id="67" name="Rectangle 66"/>
            <p:cNvSpPr/>
            <p:nvPr/>
          </p:nvSpPr>
          <p:spPr>
            <a:xfrm>
              <a:off x="5100117" y="5675821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163" y="5053813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69" name="Group 68"/>
          <p:cNvGrpSpPr/>
          <p:nvPr/>
        </p:nvGrpSpPr>
        <p:grpSpPr>
          <a:xfrm>
            <a:off x="4987002" y="3483754"/>
            <a:ext cx="1142088" cy="1300209"/>
            <a:chOff x="5054163" y="5053813"/>
            <a:chExt cx="1119796" cy="1274830"/>
          </a:xfrm>
        </p:grpSpPr>
        <p:sp>
          <p:nvSpPr>
            <p:cNvPr id="70" name="Rectangle 69"/>
            <p:cNvSpPr/>
            <p:nvPr/>
          </p:nvSpPr>
          <p:spPr>
            <a:xfrm>
              <a:off x="5100117" y="5675821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163" y="5053813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sp>
        <p:nvSpPr>
          <p:cNvPr id="59" name="Can 166"/>
          <p:cNvSpPr/>
          <p:nvPr/>
        </p:nvSpPr>
        <p:spPr bwMode="auto">
          <a:xfrm rot="5400000">
            <a:off x="620384" y="-86013"/>
            <a:ext cx="198030" cy="924565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Mgmt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237" y="3214602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1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765957" y="475284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103379" y="1232232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02765" y="878534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30648" y="1610705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58531" y="2335997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07821" y="3045164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6930647" y="6464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4381" y="10900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58532" y="646494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12264" y="1403442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07821" y="646494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961555" y="14034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407821" y="646494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738654" y="1403442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16866" y="1526889"/>
            <a:ext cx="3687110" cy="753395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63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Network Controllers are Connected to Management Network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219471" y="139505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442186" y="212453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671813" y="284238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845192" y="355304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585245" y="1606883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805025" y="2355828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059567" y="3051239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8264822" y="3801782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46333" y="136896"/>
            <a:ext cx="1151523" cy="1274842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VMM Logical Networks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82" y="3991972"/>
            <a:ext cx="1574242" cy="1273683"/>
            <a:chOff x="0" y="3914054"/>
            <a:chExt cx="1543515" cy="1248822"/>
          </a:xfrm>
        </p:grpSpPr>
        <p:sp>
          <p:nvSpPr>
            <p:cNvPr id="54" name="Rectangle 53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66" y="3754100"/>
            <a:ext cx="344605" cy="40305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34" y="3960680"/>
            <a:ext cx="580369" cy="347098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grpSp>
        <p:nvGrpSpPr>
          <p:cNvPr id="56" name="Group 55"/>
          <p:cNvGrpSpPr/>
          <p:nvPr/>
        </p:nvGrpSpPr>
        <p:grpSpPr>
          <a:xfrm>
            <a:off x="2575421" y="2069969"/>
            <a:ext cx="1142088" cy="1300209"/>
            <a:chOff x="5054163" y="5053813"/>
            <a:chExt cx="1119796" cy="1274830"/>
          </a:xfrm>
        </p:grpSpPr>
        <p:sp>
          <p:nvSpPr>
            <p:cNvPr id="64" name="Rectangle 63"/>
            <p:cNvSpPr/>
            <p:nvPr/>
          </p:nvSpPr>
          <p:spPr>
            <a:xfrm>
              <a:off x="5100117" y="5675821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NC1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163" y="5053813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66" name="Group 65"/>
          <p:cNvGrpSpPr/>
          <p:nvPr/>
        </p:nvGrpSpPr>
        <p:grpSpPr>
          <a:xfrm>
            <a:off x="3750214" y="2778987"/>
            <a:ext cx="1142088" cy="1300209"/>
            <a:chOff x="5054163" y="5053813"/>
            <a:chExt cx="1119796" cy="1274830"/>
          </a:xfrm>
        </p:grpSpPr>
        <p:sp>
          <p:nvSpPr>
            <p:cNvPr id="67" name="Rectangle 66"/>
            <p:cNvSpPr/>
            <p:nvPr/>
          </p:nvSpPr>
          <p:spPr>
            <a:xfrm>
              <a:off x="5100117" y="5675821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163" y="5053813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69" name="Group 68"/>
          <p:cNvGrpSpPr/>
          <p:nvPr/>
        </p:nvGrpSpPr>
        <p:grpSpPr>
          <a:xfrm>
            <a:off x="4987002" y="3483754"/>
            <a:ext cx="1142088" cy="1300209"/>
            <a:chOff x="5054163" y="5053813"/>
            <a:chExt cx="1119796" cy="1274830"/>
          </a:xfrm>
        </p:grpSpPr>
        <p:sp>
          <p:nvSpPr>
            <p:cNvPr id="70" name="Rectangle 69"/>
            <p:cNvSpPr/>
            <p:nvPr/>
          </p:nvSpPr>
          <p:spPr>
            <a:xfrm>
              <a:off x="5100117" y="5675821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163" y="5053813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sp>
        <p:nvSpPr>
          <p:cNvPr id="72" name="Freeform 71"/>
          <p:cNvSpPr/>
          <p:nvPr/>
        </p:nvSpPr>
        <p:spPr>
          <a:xfrm>
            <a:off x="3226967" y="2751109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4397844" y="3451045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634295" y="4173163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Can 166"/>
          <p:cNvSpPr/>
          <p:nvPr/>
        </p:nvSpPr>
        <p:spPr bwMode="auto">
          <a:xfrm rot="5400000">
            <a:off x="659618" y="-93951"/>
            <a:ext cx="198030" cy="924565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Mgmt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237" y="3214602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29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765957" y="475284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103379" y="1232232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02765" y="878534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30648" y="1610705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58531" y="2335997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07821" y="3045164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6930647" y="6464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4381" y="10900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58532" y="646494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12264" y="1403442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07821" y="646494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961555" y="14034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407821" y="646494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738654" y="1403442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4585245" y="1606883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805025" y="2355828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059567" y="3051239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8264822" y="3801782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46331" y="136896"/>
            <a:ext cx="3141776" cy="1434413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Network Controller </a:t>
            </a:r>
          </a:p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Managed Logical Networks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82" y="3991972"/>
            <a:ext cx="1574242" cy="1273683"/>
            <a:chOff x="0" y="3914054"/>
            <a:chExt cx="1543515" cy="1248822"/>
          </a:xfrm>
        </p:grpSpPr>
        <p:sp>
          <p:nvSpPr>
            <p:cNvPr id="54" name="Rectangle 53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sp>
        <p:nvSpPr>
          <p:cNvPr id="64" name="Rectangle 63"/>
          <p:cNvSpPr/>
          <p:nvPr/>
        </p:nvSpPr>
        <p:spPr>
          <a:xfrm>
            <a:off x="2622289" y="2704359"/>
            <a:ext cx="665818" cy="665818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NC1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1" y="3490593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67" name="Rectangle 66"/>
          <p:cNvSpPr/>
          <p:nvPr/>
        </p:nvSpPr>
        <p:spPr>
          <a:xfrm>
            <a:off x="3797083" y="3413378"/>
            <a:ext cx="665818" cy="665818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NC2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9" y="3483754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70" name="Rectangle 69"/>
          <p:cNvSpPr/>
          <p:nvPr/>
        </p:nvSpPr>
        <p:spPr>
          <a:xfrm>
            <a:off x="5033871" y="4118145"/>
            <a:ext cx="665818" cy="665818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NC3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9" y="3483754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72" name="Freeform 71"/>
          <p:cNvSpPr/>
          <p:nvPr/>
        </p:nvSpPr>
        <p:spPr>
          <a:xfrm>
            <a:off x="3226967" y="2751109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4397844" y="3451045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634295" y="4173163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226966" y="4427687"/>
            <a:ext cx="1271950" cy="446397"/>
            <a:chOff x="3059505" y="4776778"/>
            <a:chExt cx="1247123" cy="437684"/>
          </a:xfrm>
        </p:grpSpPr>
        <p:sp>
          <p:nvSpPr>
            <p:cNvPr id="81" name="TextBox 80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2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3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4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5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6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7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8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9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0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1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2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3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4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7" name="Freeform 96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4396720" y="5109412"/>
            <a:ext cx="1271950" cy="446397"/>
            <a:chOff x="3059505" y="4776778"/>
            <a:chExt cx="1247123" cy="437684"/>
          </a:xfrm>
        </p:grpSpPr>
        <p:sp>
          <p:nvSpPr>
            <p:cNvPr id="100" name="TextBox 99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01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2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3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0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6" name="Freeform 115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2078231" y="3734380"/>
            <a:ext cx="1271950" cy="446397"/>
            <a:chOff x="3059505" y="4776778"/>
            <a:chExt cx="1247123" cy="437684"/>
          </a:xfrm>
        </p:grpSpPr>
        <p:sp>
          <p:nvSpPr>
            <p:cNvPr id="119" name="TextBox 11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2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2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5" name="Freeform 13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5585696" y="5796761"/>
            <a:ext cx="1271950" cy="446397"/>
            <a:chOff x="3059505" y="4776778"/>
            <a:chExt cx="1247123" cy="437684"/>
          </a:xfrm>
        </p:grpSpPr>
        <p:sp>
          <p:nvSpPr>
            <p:cNvPr id="138" name="TextBox 13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4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4" name="Freeform 15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7847084" y="6085199"/>
            <a:ext cx="6217356" cy="3748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36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NC Host agents configured and started</a:t>
            </a:r>
            <a:endParaRPr lang="en-US" sz="1836" dirty="0"/>
          </a:p>
        </p:txBody>
      </p:sp>
      <p:sp>
        <p:nvSpPr>
          <p:cNvPr id="161" name="Rectangle 160"/>
          <p:cNvSpPr/>
          <p:nvPr/>
        </p:nvSpPr>
        <p:spPr>
          <a:xfrm>
            <a:off x="8807808" y="4267251"/>
            <a:ext cx="3725072" cy="65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36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Azure</a:t>
            </a:r>
            <a:r>
              <a:rPr lang="en-US" sz="1836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VFP Extension </a:t>
            </a:r>
            <a:r>
              <a:rPr lang="en-US" sz="1836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</a:t>
            </a:r>
            <a:r>
              <a:rPr lang="en-US" sz="1836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Flow </a:t>
            </a:r>
            <a:r>
              <a:rPr lang="en-US" sz="1836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Engine</a:t>
            </a:r>
            <a:r>
              <a:rPr lang="en-US" sz="1836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  <a:endParaRPr lang="en-US" sz="1836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ctr"/>
            <a:r>
              <a:rPr lang="en-US" sz="1836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installed</a:t>
            </a:r>
            <a:r>
              <a:rPr lang="en-US" sz="1836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in V-Switch</a:t>
            </a:r>
            <a:endParaRPr lang="en-US" sz="1836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5219471" y="139505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6442186" y="212453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7671813" y="284238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845192" y="355304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7893579" y="3216392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9041154" y="3930335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5456795" y="1768947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6665536" y="2486309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57" name="Can 166"/>
          <p:cNvSpPr/>
          <p:nvPr/>
        </p:nvSpPr>
        <p:spPr bwMode="auto">
          <a:xfrm rot="5400000">
            <a:off x="1533381" y="-912860"/>
            <a:ext cx="330123" cy="2617375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Mgmt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73036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765957" y="475284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103379" y="1232232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02765" y="878534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30648" y="1610705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58531" y="2335997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07821" y="3045164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6930647" y="6464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4381" y="10900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58532" y="646494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12264" y="1403442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07821" y="646494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961555" y="14034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407821" y="646494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738654" y="1403442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66775" y="5699249"/>
            <a:ext cx="4903460" cy="96614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NC must be on boarded into VMM as a Network Service</a:t>
            </a:r>
          </a:p>
        </p:txBody>
      </p:sp>
      <p:sp>
        <p:nvSpPr>
          <p:cNvPr id="34" name="Freeform 33"/>
          <p:cNvSpPr/>
          <p:nvPr/>
        </p:nvSpPr>
        <p:spPr>
          <a:xfrm>
            <a:off x="4585245" y="1606883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805025" y="2355828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059567" y="3051239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8264822" y="3801782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46333" y="136896"/>
            <a:ext cx="1151523" cy="1274842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VMM Logical Networks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82" y="3991972"/>
            <a:ext cx="1574242" cy="1273683"/>
            <a:chOff x="0" y="3914054"/>
            <a:chExt cx="1543515" cy="1248822"/>
          </a:xfrm>
        </p:grpSpPr>
        <p:sp>
          <p:nvSpPr>
            <p:cNvPr id="54" name="Rectangle 53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sp>
        <p:nvSpPr>
          <p:cNvPr id="64" name="Rectangle 63"/>
          <p:cNvSpPr/>
          <p:nvPr/>
        </p:nvSpPr>
        <p:spPr>
          <a:xfrm>
            <a:off x="2622289" y="2704359"/>
            <a:ext cx="665818" cy="665818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NC1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1" y="2069970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67" name="Rectangle 66"/>
          <p:cNvSpPr/>
          <p:nvPr/>
        </p:nvSpPr>
        <p:spPr>
          <a:xfrm>
            <a:off x="3797083" y="3413378"/>
            <a:ext cx="665818" cy="665818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NC2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14" y="2778988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70" name="Rectangle 69"/>
          <p:cNvSpPr/>
          <p:nvPr/>
        </p:nvSpPr>
        <p:spPr>
          <a:xfrm>
            <a:off x="5033871" y="4118145"/>
            <a:ext cx="665818" cy="665818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NC3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02" y="3483755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72" name="Freeform 71"/>
          <p:cNvSpPr/>
          <p:nvPr/>
        </p:nvSpPr>
        <p:spPr>
          <a:xfrm>
            <a:off x="3226967" y="2751109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4397844" y="3451045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634295" y="4173163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Can 166"/>
          <p:cNvSpPr/>
          <p:nvPr/>
        </p:nvSpPr>
        <p:spPr bwMode="auto">
          <a:xfrm rot="5400000">
            <a:off x="620384" y="-86013"/>
            <a:ext cx="198030" cy="924565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Mgmt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671813" y="284238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893579" y="3216392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8983654" y="3628048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205420" y="4002056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480861" y="2101820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702627" y="2475828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5263068" y="1350028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484834" y="1724036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237" y="3214602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166"/>
          <p:cNvSpPr/>
          <p:nvPr/>
        </p:nvSpPr>
        <p:spPr bwMode="auto">
          <a:xfrm rot="5400000">
            <a:off x="6043022" y="-1141545"/>
            <a:ext cx="198030" cy="9144000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Management </a:t>
            </a:r>
            <a:r>
              <a:rPr lang="en-US" sz="1224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(10.127.132.128/25, VLAN 7)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16" y="3743234"/>
            <a:ext cx="1754475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Compute 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Cluster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61851" y="2072150"/>
            <a:ext cx="2278688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Infrastructure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VMs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90582" y="61299"/>
            <a:ext cx="5102906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Logical Network Diagram</a:t>
            </a:r>
          </a:p>
        </p:txBody>
      </p:sp>
      <p:sp>
        <p:nvSpPr>
          <p:cNvPr id="49" name="1"/>
          <p:cNvSpPr/>
          <p:nvPr/>
        </p:nvSpPr>
        <p:spPr>
          <a:xfrm>
            <a:off x="1422629" y="4335699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1"/>
          <p:cNvSpPr/>
          <p:nvPr/>
        </p:nvSpPr>
        <p:spPr>
          <a:xfrm>
            <a:off x="4013429" y="4361843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1"/>
          <p:cNvSpPr/>
          <p:nvPr/>
        </p:nvSpPr>
        <p:spPr>
          <a:xfrm>
            <a:off x="6487433" y="4335699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1"/>
          <p:cNvSpPr/>
          <p:nvPr/>
        </p:nvSpPr>
        <p:spPr>
          <a:xfrm>
            <a:off x="8961437" y="4335699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2636837" y="3529471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5151437" y="3529471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7666037" y="3529471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0180637" y="3529470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664083" y="1927042"/>
            <a:ext cx="5801116" cy="1407637"/>
            <a:chOff x="1664083" y="1927042"/>
            <a:chExt cx="5801116" cy="1407637"/>
          </a:xfrm>
        </p:grpSpPr>
        <p:sp>
          <p:nvSpPr>
            <p:cNvPr id="51" name="Rectangle 50"/>
            <p:cNvSpPr/>
            <p:nvPr/>
          </p:nvSpPr>
          <p:spPr>
            <a:xfrm>
              <a:off x="1664083" y="2309341"/>
              <a:ext cx="555677" cy="56959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51435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NC1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924" y="1927042"/>
              <a:ext cx="773470" cy="462586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  <p:cxnSp>
          <p:nvCxnSpPr>
            <p:cNvPr id="58" name="Straight Connector 57"/>
            <p:cNvCxnSpPr>
              <a:cxnSpLocks/>
            </p:cNvCxnSpPr>
            <p:nvPr/>
          </p:nvCxnSpPr>
          <p:spPr>
            <a:xfrm>
              <a:off x="2103437" y="2925432"/>
              <a:ext cx="0" cy="406289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230607" y="2335135"/>
              <a:ext cx="555677" cy="56959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51435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463" y="1976501"/>
              <a:ext cx="773470" cy="462586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  <p:sp>
          <p:nvSpPr>
            <p:cNvPr id="28" name="Rectangle 27"/>
            <p:cNvSpPr/>
            <p:nvPr/>
          </p:nvSpPr>
          <p:spPr>
            <a:xfrm>
              <a:off x="6616888" y="2355842"/>
              <a:ext cx="555677" cy="56959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51435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729" y="1973543"/>
              <a:ext cx="773470" cy="462586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765849" y="2928390"/>
              <a:ext cx="0" cy="406289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7172565" y="2925713"/>
              <a:ext cx="0" cy="406289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5586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2039599" cy="2179058"/>
          </a:xfrm>
        </p:spPr>
        <p:txBody>
          <a:bodyPr/>
          <a:lstStyle/>
          <a:p>
            <a:r>
              <a:rPr lang="en-US" dirty="0"/>
              <a:t>DEMO: Onboard Microsoft Network Controller in SCVMM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8229599" cy="738664"/>
          </a:xfrm>
        </p:spPr>
        <p:txBody>
          <a:bodyPr/>
          <a:lstStyle/>
          <a:p>
            <a:r>
              <a:rPr lang="en-US" dirty="0"/>
              <a:t>SDN Fabric Deployment</a:t>
            </a:r>
          </a:p>
        </p:txBody>
      </p:sp>
    </p:spTree>
    <p:extLst>
      <p:ext uri="{BB962C8B-B14F-4D97-AF65-F5344CB8AC3E}">
        <p14:creationId xmlns:p14="http://schemas.microsoft.com/office/powerpoint/2010/main" val="37627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41" y="1976587"/>
            <a:ext cx="8070827" cy="47504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86092" y="1839459"/>
            <a:ext cx="8179458" cy="4324130"/>
            <a:chOff x="2837818" y="2540009"/>
            <a:chExt cx="8019804" cy="4239728"/>
          </a:xfrm>
        </p:grpSpPr>
        <p:sp>
          <p:nvSpPr>
            <p:cNvPr id="8" name="Rectangle 4"/>
            <p:cNvSpPr/>
            <p:nvPr/>
          </p:nvSpPr>
          <p:spPr>
            <a:xfrm>
              <a:off x="6853989" y="4488766"/>
              <a:ext cx="4003633" cy="2290971"/>
            </a:xfrm>
            <a:custGeom>
              <a:avLst/>
              <a:gdLst>
                <a:gd name="connsiteX0" fmla="*/ 0 w 1485159"/>
                <a:gd name="connsiteY0" fmla="*/ 0 h 157910"/>
                <a:gd name="connsiteX1" fmla="*/ 1485159 w 1485159"/>
                <a:gd name="connsiteY1" fmla="*/ 0 h 157910"/>
                <a:gd name="connsiteX2" fmla="*/ 1485159 w 1485159"/>
                <a:gd name="connsiteY2" fmla="*/ 157910 h 157910"/>
                <a:gd name="connsiteX3" fmla="*/ 0 w 1485159"/>
                <a:gd name="connsiteY3" fmla="*/ 157910 h 157910"/>
                <a:gd name="connsiteX4" fmla="*/ 0 w 1485159"/>
                <a:gd name="connsiteY4" fmla="*/ 0 h 157910"/>
                <a:gd name="connsiteX0" fmla="*/ 0 w 1485159"/>
                <a:gd name="connsiteY0" fmla="*/ 810096 h 968006"/>
                <a:gd name="connsiteX1" fmla="*/ 1408669 w 1485159"/>
                <a:gd name="connsiteY1" fmla="*/ 0 h 968006"/>
                <a:gd name="connsiteX2" fmla="*/ 1485159 w 1485159"/>
                <a:gd name="connsiteY2" fmla="*/ 968006 h 968006"/>
                <a:gd name="connsiteX3" fmla="*/ 0 w 1485159"/>
                <a:gd name="connsiteY3" fmla="*/ 968006 h 968006"/>
                <a:gd name="connsiteX4" fmla="*/ 0 w 1485159"/>
                <a:gd name="connsiteY4" fmla="*/ 810096 h 968006"/>
                <a:gd name="connsiteX0" fmla="*/ 0 w 1412147"/>
                <a:gd name="connsiteY0" fmla="*/ 810096 h 968006"/>
                <a:gd name="connsiteX1" fmla="*/ 1408669 w 1412147"/>
                <a:gd name="connsiteY1" fmla="*/ 0 h 968006"/>
                <a:gd name="connsiteX2" fmla="*/ 1412147 w 1412147"/>
                <a:gd name="connsiteY2" fmla="*/ 161387 h 968006"/>
                <a:gd name="connsiteX3" fmla="*/ 0 w 1412147"/>
                <a:gd name="connsiteY3" fmla="*/ 968006 h 968006"/>
                <a:gd name="connsiteX4" fmla="*/ 0 w 1412147"/>
                <a:gd name="connsiteY4" fmla="*/ 810096 h 968006"/>
                <a:gd name="connsiteX0" fmla="*/ 0 w 1412147"/>
                <a:gd name="connsiteY0" fmla="*/ 819621 h 977531"/>
                <a:gd name="connsiteX1" fmla="*/ 1403906 w 1412147"/>
                <a:gd name="connsiteY1" fmla="*/ 0 h 977531"/>
                <a:gd name="connsiteX2" fmla="*/ 1412147 w 1412147"/>
                <a:gd name="connsiteY2" fmla="*/ 170912 h 977531"/>
                <a:gd name="connsiteX3" fmla="*/ 0 w 1412147"/>
                <a:gd name="connsiteY3" fmla="*/ 977531 h 977531"/>
                <a:gd name="connsiteX4" fmla="*/ 0 w 1412147"/>
                <a:gd name="connsiteY4" fmla="*/ 819621 h 977531"/>
                <a:gd name="connsiteX0" fmla="*/ 0 w 1403921"/>
                <a:gd name="connsiteY0" fmla="*/ 819621 h 977531"/>
                <a:gd name="connsiteX1" fmla="*/ 1403906 w 1403921"/>
                <a:gd name="connsiteY1" fmla="*/ 0 h 977531"/>
                <a:gd name="connsiteX2" fmla="*/ 1340709 w 1403921"/>
                <a:gd name="connsiteY2" fmla="*/ 132812 h 977531"/>
                <a:gd name="connsiteX3" fmla="*/ 0 w 1403921"/>
                <a:gd name="connsiteY3" fmla="*/ 977531 h 977531"/>
                <a:gd name="connsiteX4" fmla="*/ 0 w 1403921"/>
                <a:gd name="connsiteY4" fmla="*/ 819621 h 977531"/>
                <a:gd name="connsiteX0" fmla="*/ 0 w 1404138"/>
                <a:gd name="connsiteY0" fmla="*/ 819621 h 977531"/>
                <a:gd name="connsiteX1" fmla="*/ 1403906 w 1404138"/>
                <a:gd name="connsiteY1" fmla="*/ 0 h 977531"/>
                <a:gd name="connsiteX2" fmla="*/ 1402622 w 1404138"/>
                <a:gd name="connsiteY2" fmla="*/ 161387 h 977531"/>
                <a:gd name="connsiteX3" fmla="*/ 0 w 1404138"/>
                <a:gd name="connsiteY3" fmla="*/ 977531 h 977531"/>
                <a:gd name="connsiteX4" fmla="*/ 0 w 1404138"/>
                <a:gd name="connsiteY4" fmla="*/ 819621 h 97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138" h="977531">
                  <a:moveTo>
                    <a:pt x="0" y="819621"/>
                  </a:moveTo>
                  <a:lnTo>
                    <a:pt x="1403906" y="0"/>
                  </a:lnTo>
                  <a:cubicBezTo>
                    <a:pt x="1405065" y="53796"/>
                    <a:pt x="1401463" y="107591"/>
                    <a:pt x="1402622" y="161387"/>
                  </a:cubicBezTo>
                  <a:lnTo>
                    <a:pt x="0" y="977531"/>
                  </a:lnTo>
                  <a:lnTo>
                    <a:pt x="0" y="819621"/>
                  </a:ln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endParaRPr lang="en-US" sz="1836" dirty="0" err="1">
                <a:solidFill>
                  <a:srgbClr val="FFFFFF"/>
                </a:solidFill>
              </a:endParaRPr>
            </a:p>
          </p:txBody>
        </p:sp>
        <p:sp>
          <p:nvSpPr>
            <p:cNvPr id="9" name="Rectangle 4"/>
            <p:cNvSpPr/>
            <p:nvPr/>
          </p:nvSpPr>
          <p:spPr>
            <a:xfrm flipH="1">
              <a:off x="2837818" y="4434696"/>
              <a:ext cx="4014865" cy="2336882"/>
            </a:xfrm>
            <a:custGeom>
              <a:avLst/>
              <a:gdLst>
                <a:gd name="connsiteX0" fmla="*/ 0 w 1485159"/>
                <a:gd name="connsiteY0" fmla="*/ 0 h 157910"/>
                <a:gd name="connsiteX1" fmla="*/ 1485159 w 1485159"/>
                <a:gd name="connsiteY1" fmla="*/ 0 h 157910"/>
                <a:gd name="connsiteX2" fmla="*/ 1485159 w 1485159"/>
                <a:gd name="connsiteY2" fmla="*/ 157910 h 157910"/>
                <a:gd name="connsiteX3" fmla="*/ 0 w 1485159"/>
                <a:gd name="connsiteY3" fmla="*/ 157910 h 157910"/>
                <a:gd name="connsiteX4" fmla="*/ 0 w 1485159"/>
                <a:gd name="connsiteY4" fmla="*/ 0 h 157910"/>
                <a:gd name="connsiteX0" fmla="*/ 0 w 1485159"/>
                <a:gd name="connsiteY0" fmla="*/ 810096 h 968006"/>
                <a:gd name="connsiteX1" fmla="*/ 1408669 w 1485159"/>
                <a:gd name="connsiteY1" fmla="*/ 0 h 968006"/>
                <a:gd name="connsiteX2" fmla="*/ 1485159 w 1485159"/>
                <a:gd name="connsiteY2" fmla="*/ 968006 h 968006"/>
                <a:gd name="connsiteX3" fmla="*/ 0 w 1485159"/>
                <a:gd name="connsiteY3" fmla="*/ 968006 h 968006"/>
                <a:gd name="connsiteX4" fmla="*/ 0 w 1485159"/>
                <a:gd name="connsiteY4" fmla="*/ 810096 h 968006"/>
                <a:gd name="connsiteX0" fmla="*/ 0 w 1412147"/>
                <a:gd name="connsiteY0" fmla="*/ 810096 h 968006"/>
                <a:gd name="connsiteX1" fmla="*/ 1408669 w 1412147"/>
                <a:gd name="connsiteY1" fmla="*/ 0 h 968006"/>
                <a:gd name="connsiteX2" fmla="*/ 1412147 w 1412147"/>
                <a:gd name="connsiteY2" fmla="*/ 161387 h 968006"/>
                <a:gd name="connsiteX3" fmla="*/ 0 w 1412147"/>
                <a:gd name="connsiteY3" fmla="*/ 968006 h 968006"/>
                <a:gd name="connsiteX4" fmla="*/ 0 w 1412147"/>
                <a:gd name="connsiteY4" fmla="*/ 810096 h 968006"/>
                <a:gd name="connsiteX0" fmla="*/ 0 w 1412147"/>
                <a:gd name="connsiteY0" fmla="*/ 819621 h 977531"/>
                <a:gd name="connsiteX1" fmla="*/ 1403906 w 1412147"/>
                <a:gd name="connsiteY1" fmla="*/ 0 h 977531"/>
                <a:gd name="connsiteX2" fmla="*/ 1412147 w 1412147"/>
                <a:gd name="connsiteY2" fmla="*/ 170912 h 977531"/>
                <a:gd name="connsiteX3" fmla="*/ 0 w 1412147"/>
                <a:gd name="connsiteY3" fmla="*/ 977531 h 977531"/>
                <a:gd name="connsiteX4" fmla="*/ 0 w 1412147"/>
                <a:gd name="connsiteY4" fmla="*/ 819621 h 977531"/>
                <a:gd name="connsiteX0" fmla="*/ 0 w 1403921"/>
                <a:gd name="connsiteY0" fmla="*/ 819621 h 977531"/>
                <a:gd name="connsiteX1" fmla="*/ 1403906 w 1403921"/>
                <a:gd name="connsiteY1" fmla="*/ 0 h 977531"/>
                <a:gd name="connsiteX2" fmla="*/ 1340709 w 1403921"/>
                <a:gd name="connsiteY2" fmla="*/ 132812 h 977531"/>
                <a:gd name="connsiteX3" fmla="*/ 0 w 1403921"/>
                <a:gd name="connsiteY3" fmla="*/ 977531 h 977531"/>
                <a:gd name="connsiteX4" fmla="*/ 0 w 1403921"/>
                <a:gd name="connsiteY4" fmla="*/ 819621 h 977531"/>
                <a:gd name="connsiteX0" fmla="*/ 0 w 1404138"/>
                <a:gd name="connsiteY0" fmla="*/ 819621 h 977531"/>
                <a:gd name="connsiteX1" fmla="*/ 1403906 w 1404138"/>
                <a:gd name="connsiteY1" fmla="*/ 0 h 977531"/>
                <a:gd name="connsiteX2" fmla="*/ 1402622 w 1404138"/>
                <a:gd name="connsiteY2" fmla="*/ 161387 h 977531"/>
                <a:gd name="connsiteX3" fmla="*/ 0 w 1404138"/>
                <a:gd name="connsiteY3" fmla="*/ 977531 h 977531"/>
                <a:gd name="connsiteX4" fmla="*/ 0 w 1404138"/>
                <a:gd name="connsiteY4" fmla="*/ 819621 h 977531"/>
                <a:gd name="connsiteX0" fmla="*/ 0 w 1427754"/>
                <a:gd name="connsiteY0" fmla="*/ 838671 h 996581"/>
                <a:gd name="connsiteX1" fmla="*/ 1427719 w 1427754"/>
                <a:gd name="connsiteY1" fmla="*/ 0 h 996581"/>
                <a:gd name="connsiteX2" fmla="*/ 1402622 w 1427754"/>
                <a:gd name="connsiteY2" fmla="*/ 180437 h 996581"/>
                <a:gd name="connsiteX3" fmla="*/ 0 w 1427754"/>
                <a:gd name="connsiteY3" fmla="*/ 996581 h 996581"/>
                <a:gd name="connsiteX4" fmla="*/ 0 w 1427754"/>
                <a:gd name="connsiteY4" fmla="*/ 838671 h 996581"/>
                <a:gd name="connsiteX0" fmla="*/ 0 w 1427868"/>
                <a:gd name="connsiteY0" fmla="*/ 838671 h 996581"/>
                <a:gd name="connsiteX1" fmla="*/ 1427719 w 1427868"/>
                <a:gd name="connsiteY1" fmla="*/ 0 h 996581"/>
                <a:gd name="connsiteX2" fmla="*/ 1424054 w 1427868"/>
                <a:gd name="connsiteY2" fmla="*/ 163768 h 996581"/>
                <a:gd name="connsiteX3" fmla="*/ 0 w 1427868"/>
                <a:gd name="connsiteY3" fmla="*/ 996581 h 996581"/>
                <a:gd name="connsiteX4" fmla="*/ 0 w 1427868"/>
                <a:gd name="connsiteY4" fmla="*/ 838671 h 99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868" h="996581">
                  <a:moveTo>
                    <a:pt x="0" y="838671"/>
                  </a:moveTo>
                  <a:lnTo>
                    <a:pt x="1427719" y="0"/>
                  </a:lnTo>
                  <a:cubicBezTo>
                    <a:pt x="1428878" y="53796"/>
                    <a:pt x="1422895" y="109972"/>
                    <a:pt x="1424054" y="163768"/>
                  </a:cubicBezTo>
                  <a:lnTo>
                    <a:pt x="0" y="996581"/>
                  </a:lnTo>
                  <a:lnTo>
                    <a:pt x="0" y="838671"/>
                  </a:ln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endParaRPr lang="en-US" sz="1836" dirty="0" err="1">
                <a:solidFill>
                  <a:srgbClr val="FFFFFF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851868" y="2540009"/>
              <a:ext cx="7978141" cy="3865379"/>
            </a:xfrm>
            <a:custGeom>
              <a:avLst/>
              <a:gdLst>
                <a:gd name="T0" fmla="*/ 641 w 1384"/>
                <a:gd name="T1" fmla="*/ 794 h 794"/>
                <a:gd name="T2" fmla="*/ 0 w 1384"/>
                <a:gd name="T3" fmla="*/ 426 h 794"/>
                <a:gd name="T4" fmla="*/ 743 w 1384"/>
                <a:gd name="T5" fmla="*/ 0 h 794"/>
                <a:gd name="T6" fmla="*/ 1384 w 1384"/>
                <a:gd name="T7" fmla="*/ 364 h 794"/>
                <a:gd name="T8" fmla="*/ 641 w 1384"/>
                <a:gd name="T9" fmla="*/ 794 h 794"/>
                <a:gd name="connsiteX0" fmla="*/ 6307 w 11675"/>
                <a:gd name="connsiteY0" fmla="*/ 10000 h 10000"/>
                <a:gd name="connsiteX1" fmla="*/ 0 w 11675"/>
                <a:gd name="connsiteY1" fmla="*/ 3628 h 10000"/>
                <a:gd name="connsiteX2" fmla="*/ 7043 w 11675"/>
                <a:gd name="connsiteY2" fmla="*/ 0 h 10000"/>
                <a:gd name="connsiteX3" fmla="*/ 11675 w 11675"/>
                <a:gd name="connsiteY3" fmla="*/ 4584 h 10000"/>
                <a:gd name="connsiteX4" fmla="*/ 6307 w 11675"/>
                <a:gd name="connsiteY4" fmla="*/ 10000 h 10000"/>
                <a:gd name="connsiteX0" fmla="*/ 6307 w 11675"/>
                <a:gd name="connsiteY0" fmla="*/ 11774 h 11774"/>
                <a:gd name="connsiteX1" fmla="*/ 0 w 11675"/>
                <a:gd name="connsiteY1" fmla="*/ 5402 h 11774"/>
                <a:gd name="connsiteX2" fmla="*/ 5304 w 11675"/>
                <a:gd name="connsiteY2" fmla="*/ 0 h 11774"/>
                <a:gd name="connsiteX3" fmla="*/ 11675 w 11675"/>
                <a:gd name="connsiteY3" fmla="*/ 6358 h 11774"/>
                <a:gd name="connsiteX4" fmla="*/ 6307 w 11675"/>
                <a:gd name="connsiteY4" fmla="*/ 11774 h 11774"/>
                <a:gd name="connsiteX0" fmla="*/ 5288 w 10656"/>
                <a:gd name="connsiteY0" fmla="*/ 11774 h 11774"/>
                <a:gd name="connsiteX1" fmla="*/ 0 w 10656"/>
                <a:gd name="connsiteY1" fmla="*/ 6448 h 11774"/>
                <a:gd name="connsiteX2" fmla="*/ 4285 w 10656"/>
                <a:gd name="connsiteY2" fmla="*/ 0 h 11774"/>
                <a:gd name="connsiteX3" fmla="*/ 10656 w 10656"/>
                <a:gd name="connsiteY3" fmla="*/ 6358 h 11774"/>
                <a:gd name="connsiteX4" fmla="*/ 5288 w 10656"/>
                <a:gd name="connsiteY4" fmla="*/ 11774 h 11774"/>
                <a:gd name="connsiteX0" fmla="*/ 5288 w 10656"/>
                <a:gd name="connsiteY0" fmla="*/ 10918 h 10918"/>
                <a:gd name="connsiteX1" fmla="*/ 0 w 10656"/>
                <a:gd name="connsiteY1" fmla="*/ 5592 h 10918"/>
                <a:gd name="connsiteX2" fmla="*/ 5231 w 10656"/>
                <a:gd name="connsiteY2" fmla="*/ 0 h 10918"/>
                <a:gd name="connsiteX3" fmla="*/ 10656 w 10656"/>
                <a:gd name="connsiteY3" fmla="*/ 5502 h 10918"/>
                <a:gd name="connsiteX4" fmla="*/ 5288 w 10656"/>
                <a:gd name="connsiteY4" fmla="*/ 10918 h 10918"/>
                <a:gd name="connsiteX0" fmla="*/ 5415 w 10783"/>
                <a:gd name="connsiteY0" fmla="*/ 10918 h 10918"/>
                <a:gd name="connsiteX1" fmla="*/ 0 w 10783"/>
                <a:gd name="connsiteY1" fmla="*/ 5370 h 10918"/>
                <a:gd name="connsiteX2" fmla="*/ 5358 w 10783"/>
                <a:gd name="connsiteY2" fmla="*/ 0 h 10918"/>
                <a:gd name="connsiteX3" fmla="*/ 10783 w 10783"/>
                <a:gd name="connsiteY3" fmla="*/ 5502 h 10918"/>
                <a:gd name="connsiteX4" fmla="*/ 5415 w 10783"/>
                <a:gd name="connsiteY4" fmla="*/ 10918 h 1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3" h="10918">
                  <a:moveTo>
                    <a:pt x="5415" y="10918"/>
                  </a:moveTo>
                  <a:lnTo>
                    <a:pt x="0" y="5370"/>
                  </a:lnTo>
                  <a:lnTo>
                    <a:pt x="5358" y="0"/>
                  </a:lnTo>
                  <a:lnTo>
                    <a:pt x="10783" y="5502"/>
                  </a:lnTo>
                  <a:lnTo>
                    <a:pt x="5415" y="10918"/>
                  </a:ln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endParaRPr lang="en-US" sz="1836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 rot="21360000">
              <a:off x="4822979" y="5995406"/>
              <a:ext cx="2205540" cy="226024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isometricLeftDown"/>
              <a:lightRig rig="threePt" dir="t"/>
            </a:scene3d>
            <a:ex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12"/>
                </a:spcBef>
                <a:buClr>
                  <a:srgbClr val="F79220"/>
                </a:buClr>
                <a:buSzPct val="120000"/>
              </a:pPr>
              <a:r>
                <a:rPr lang="en-US" sz="1632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:rPr>
                <a:t>Physical Infrastructure</a:t>
              </a:r>
            </a:p>
          </p:txBody>
        </p:sp>
      </p:grpSp>
      <p:sp>
        <p:nvSpPr>
          <p:cNvPr id="46" name="TextBox 45"/>
          <p:cNvSpPr txBox="1"/>
          <p:nvPr/>
        </p:nvSpPr>
        <p:spPr bwMode="auto">
          <a:xfrm>
            <a:off x="8036568" y="5532852"/>
            <a:ext cx="1646752" cy="34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>
              <a:rot lat="19430692" lon="20129076" rev="2400000"/>
            </a:camera>
            <a:lightRig rig="threePt" dir="t"/>
          </a:scene3d>
          <a:ex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12"/>
              </a:spcBef>
              <a:buClr>
                <a:srgbClr val="F79220"/>
              </a:buClr>
              <a:buSzPct val="120000"/>
            </a:pPr>
            <a:r>
              <a:rPr lang="en-US" sz="2448" b="1" dirty="0">
                <a:solidFill>
                  <a:schemeClr val="bg1">
                    <a:lumMod val="65000"/>
                  </a:schemeClr>
                </a:solidFill>
              </a:rPr>
              <a:t>Datacenter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8327" y="140466"/>
            <a:ext cx="6152632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How can I manage all of the network services found in my Data Center?!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813025" y="908265"/>
            <a:ext cx="8711759" cy="3719110"/>
            <a:chOff x="1813025" y="908265"/>
            <a:chExt cx="8711759" cy="3719110"/>
          </a:xfrm>
        </p:grpSpPr>
        <p:grpSp>
          <p:nvGrpSpPr>
            <p:cNvPr id="26" name="Group 25"/>
            <p:cNvGrpSpPr/>
            <p:nvPr/>
          </p:nvGrpSpPr>
          <p:grpSpPr>
            <a:xfrm>
              <a:off x="1813025" y="908265"/>
              <a:ext cx="8711759" cy="3719110"/>
              <a:chOff x="2386957" y="528655"/>
              <a:chExt cx="8541716" cy="364651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386957" y="722958"/>
                <a:ext cx="8541716" cy="3452215"/>
                <a:chOff x="2445948" y="711913"/>
                <a:chExt cx="8541716" cy="3452215"/>
              </a:xfrm>
            </p:grpSpPr>
            <p:sp>
              <p:nvSpPr>
                <p:cNvPr id="40" name="Parallelogram 39"/>
                <p:cNvSpPr/>
                <p:nvPr/>
              </p:nvSpPr>
              <p:spPr bwMode="auto">
                <a:xfrm rot="1552040">
                  <a:off x="3126629" y="711913"/>
                  <a:ext cx="7180122" cy="3452215"/>
                </a:xfrm>
                <a:prstGeom prst="parallelogram">
                  <a:avLst>
                    <a:gd name="adj" fmla="val 79224"/>
                  </a:avLst>
                </a:prstGeom>
                <a:solidFill>
                  <a:schemeClr val="bg2">
                    <a:lumMod val="50000"/>
                    <a:alpha val="54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Parallelogram 40"/>
                <p:cNvSpPr/>
                <p:nvPr/>
              </p:nvSpPr>
              <p:spPr bwMode="auto">
                <a:xfrm rot="12339937" flipV="1">
                  <a:off x="6430466" y="1243578"/>
                  <a:ext cx="4557198" cy="220847"/>
                </a:xfrm>
                <a:prstGeom prst="parallelogram">
                  <a:avLst>
                    <a:gd name="adj" fmla="val 51486"/>
                  </a:avLst>
                </a:prstGeom>
                <a:solidFill>
                  <a:srgbClr val="3C3C3C">
                    <a:alpha val="34902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Parallelogram 41"/>
                <p:cNvSpPr/>
                <p:nvPr/>
              </p:nvSpPr>
              <p:spPr bwMode="auto">
                <a:xfrm rot="9253198">
                  <a:off x="6478842" y="3168757"/>
                  <a:ext cx="4504210" cy="225053"/>
                </a:xfrm>
                <a:prstGeom prst="parallelogram">
                  <a:avLst>
                    <a:gd name="adj" fmla="val 47509"/>
                  </a:avLst>
                </a:prstGeom>
                <a:solidFill>
                  <a:srgbClr val="3C3C3C">
                    <a:alpha val="34902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Parallelogram 42"/>
                <p:cNvSpPr/>
                <p:nvPr/>
              </p:nvSpPr>
              <p:spPr bwMode="auto">
                <a:xfrm rot="12339937" flipV="1">
                  <a:off x="2450288" y="3157073"/>
                  <a:ext cx="4571828" cy="234679"/>
                </a:xfrm>
                <a:prstGeom prst="parallelogram">
                  <a:avLst>
                    <a:gd name="adj" fmla="val 49214"/>
                  </a:avLst>
                </a:prstGeom>
                <a:solidFill>
                  <a:srgbClr val="3C3C3C">
                    <a:alpha val="34902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 bwMode="auto">
                <a:xfrm rot="21360000">
                  <a:off x="5135313" y="3763646"/>
                  <a:ext cx="1714572" cy="226024"/>
                </a:xfrm>
                <a:prstGeom prst="rect">
                  <a:avLst/>
                </a:prstGeom>
                <a:solidFill>
                  <a:srgbClr val="FF0000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scene3d>
                  <a:camera prst="isometricLeftDown"/>
                  <a:lightRig rig="threePt" dir="t"/>
                </a:scene3d>
                <a:extLst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12"/>
                    </a:spcBef>
                    <a:buClr>
                      <a:srgbClr val="F79220"/>
                    </a:buClr>
                    <a:buSzPct val="120000"/>
                  </a:pPr>
                  <a:r>
                    <a:rPr lang="en-US" sz="1632" b="1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</a:rPr>
                    <a:t>Network Services</a:t>
                  </a:r>
                </a:p>
              </p:txBody>
            </p:sp>
            <p:sp>
              <p:nvSpPr>
                <p:cNvPr id="45" name="Parallelogram 44"/>
                <p:cNvSpPr/>
                <p:nvPr/>
              </p:nvSpPr>
              <p:spPr bwMode="auto">
                <a:xfrm rot="9253198">
                  <a:off x="2445948" y="1238382"/>
                  <a:ext cx="4534426" cy="224236"/>
                </a:xfrm>
                <a:prstGeom prst="parallelogram">
                  <a:avLst>
                    <a:gd name="adj" fmla="val 47182"/>
                  </a:avLst>
                </a:prstGeom>
                <a:solidFill>
                  <a:srgbClr val="3C3C3C">
                    <a:alpha val="34902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3662719" y="528655"/>
                <a:ext cx="5957259" cy="3061452"/>
                <a:chOff x="3662719" y="528655"/>
                <a:chExt cx="5957259" cy="3061452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18356" y="1148111"/>
                  <a:ext cx="1600200" cy="949544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7753" y="1616259"/>
                  <a:ext cx="1600200" cy="947245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2719" y="1682520"/>
                  <a:ext cx="1600200" cy="947245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3679" y="528655"/>
                  <a:ext cx="1828800" cy="1082565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03642" y="2138773"/>
                  <a:ext cx="1600200" cy="947245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6729" y="2639434"/>
                  <a:ext cx="1600200" cy="950673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19778" y="1542577"/>
                  <a:ext cx="1600200" cy="947245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91308" y="968484"/>
                  <a:ext cx="1600200" cy="94954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2" name="Group 21"/>
            <p:cNvGrpSpPr/>
            <p:nvPr/>
          </p:nvGrpSpPr>
          <p:grpSpPr>
            <a:xfrm>
              <a:off x="6544622" y="2454829"/>
              <a:ext cx="1693210" cy="1346638"/>
              <a:chOff x="6556065" y="2433093"/>
              <a:chExt cx="1693210" cy="134663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663991" y="2433093"/>
                <a:ext cx="1477357" cy="1346638"/>
                <a:chOff x="7528484" y="3472561"/>
                <a:chExt cx="1477357" cy="1346638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 rot="15585632" flipH="1">
                  <a:off x="7593844" y="3407201"/>
                  <a:ext cx="1346638" cy="1477357"/>
                </a:xfrm>
                <a:prstGeom prst="ellipse">
                  <a:avLst/>
                </a:prstGeom>
                <a:solidFill>
                  <a:srgbClr val="0078D7"/>
                </a:solidFill>
                <a:ln>
                  <a:noFill/>
                  <a:headEnd type="none" w="med" len="med"/>
                  <a:tailEnd type="none" w="med" len="med"/>
                </a:ln>
                <a:scene3d>
                  <a:camera prst="isometricOffAxis2Right"/>
                  <a:lightRig rig="threePt" dir="t"/>
                </a:scene3d>
                <a:sp3d extrusionH="171450" prstMaterial="matte">
                  <a:extrusionClr>
                    <a:srgbClr val="0078D7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b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</a:endParaRPr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85815" y="3698530"/>
                  <a:ext cx="762000" cy="762000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>
                <a:off x="6556065" y="3114744"/>
                <a:ext cx="1693210" cy="4893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400" dirty="0">
                    <a:solidFill>
                      <a:schemeClr val="bg1"/>
                    </a:solidFill>
                  </a:rPr>
                  <a:t>Virtual Networks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9122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8997E-6 3.0867E-6 L 0.0009 0.135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6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765957" y="475284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103379" y="1232232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930647" y="6464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4381" y="10900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58532" y="646494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12264" y="1403442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07821" y="646494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961555" y="14034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407821" y="646494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738654" y="1403442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948" y="6153994"/>
            <a:ext cx="11846509" cy="877622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04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Through VMM communicating with the NC service we can now Create, Manage and Delete policy and resources such Logical Networks, Virtual Networks, Access Control Lists, Load Balancers…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797083" y="3413378"/>
            <a:ext cx="665818" cy="665818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033871" y="4118145"/>
            <a:ext cx="665818" cy="665818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NC3</a:t>
            </a:r>
          </a:p>
        </p:txBody>
      </p:sp>
      <p:sp>
        <p:nvSpPr>
          <p:cNvPr id="73" name="Freeform 72"/>
          <p:cNvSpPr/>
          <p:nvPr/>
        </p:nvSpPr>
        <p:spPr>
          <a:xfrm>
            <a:off x="4397844" y="3451045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634295" y="4173163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14" y="2778988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02" y="3483755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grpSp>
        <p:nvGrpSpPr>
          <p:cNvPr id="75" name="Group 74"/>
          <p:cNvGrpSpPr/>
          <p:nvPr/>
        </p:nvGrpSpPr>
        <p:grpSpPr>
          <a:xfrm>
            <a:off x="3226966" y="4427687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396720" y="5109412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5585696" y="5796761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078231" y="3734380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sp>
        <p:nvSpPr>
          <p:cNvPr id="165" name="Rounded Rectangle 164"/>
          <p:cNvSpPr/>
          <p:nvPr/>
        </p:nvSpPr>
        <p:spPr bwMode="auto">
          <a:xfrm>
            <a:off x="146331" y="136896"/>
            <a:ext cx="3141776" cy="1434413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Network Controller </a:t>
            </a:r>
          </a:p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Managed Logical Networks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5702765" y="878534"/>
            <a:ext cx="1944847" cy="878605"/>
            <a:chOff x="1772031" y="1422442"/>
            <a:chExt cx="1906886" cy="861456"/>
          </a:xfrm>
        </p:grpSpPr>
        <p:sp>
          <p:nvSpPr>
            <p:cNvPr id="159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60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930648" y="1610705"/>
            <a:ext cx="1944847" cy="878605"/>
            <a:chOff x="1772031" y="1422442"/>
            <a:chExt cx="1906886" cy="861456"/>
          </a:xfrm>
        </p:grpSpPr>
        <p:sp>
          <p:nvSpPr>
            <p:cNvPr id="162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63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8158531" y="2335997"/>
            <a:ext cx="1944847" cy="878605"/>
            <a:chOff x="1772031" y="1422442"/>
            <a:chExt cx="1906886" cy="861456"/>
          </a:xfrm>
        </p:grpSpPr>
        <p:sp>
          <p:nvSpPr>
            <p:cNvPr id="170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1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9407821" y="3045164"/>
            <a:ext cx="1944847" cy="878605"/>
            <a:chOff x="1772031" y="1422442"/>
            <a:chExt cx="1906886" cy="861456"/>
          </a:xfrm>
        </p:grpSpPr>
        <p:sp>
          <p:nvSpPr>
            <p:cNvPr id="173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4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sp>
        <p:nvSpPr>
          <p:cNvPr id="175" name="Rectangle 174"/>
          <p:cNvSpPr/>
          <p:nvPr/>
        </p:nvSpPr>
        <p:spPr bwMode="auto">
          <a:xfrm>
            <a:off x="5219471" y="139505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6442186" y="212453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7671813" y="284238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8845192" y="355304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7893579" y="3216392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9041154" y="3930335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5456795" y="1768947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6665536" y="2486309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3" name="Freeform 33"/>
          <p:cNvSpPr/>
          <p:nvPr/>
        </p:nvSpPr>
        <p:spPr>
          <a:xfrm>
            <a:off x="4585245" y="1606883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" name="Freeform 49"/>
          <p:cNvSpPr/>
          <p:nvPr/>
        </p:nvSpPr>
        <p:spPr>
          <a:xfrm>
            <a:off x="5805025" y="2355828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5" name="Freeform 50"/>
          <p:cNvSpPr/>
          <p:nvPr/>
        </p:nvSpPr>
        <p:spPr>
          <a:xfrm>
            <a:off x="7059567" y="3051239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Freeform 51"/>
          <p:cNvSpPr/>
          <p:nvPr/>
        </p:nvSpPr>
        <p:spPr>
          <a:xfrm>
            <a:off x="8264822" y="3801782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6" name="Can 166"/>
          <p:cNvSpPr/>
          <p:nvPr/>
        </p:nvSpPr>
        <p:spPr bwMode="auto">
          <a:xfrm rot="5400000">
            <a:off x="1543750" y="-896552"/>
            <a:ext cx="330123" cy="2638114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Mgmt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57" name="Straight Arrow Connector 156"/>
          <p:cNvCxnSpPr/>
          <p:nvPr/>
        </p:nvCxnSpPr>
        <p:spPr>
          <a:xfrm flipV="1">
            <a:off x="1417637" y="3338032"/>
            <a:ext cx="2595199" cy="63553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1498845" y="4059113"/>
            <a:ext cx="3748571" cy="21227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7" name="Picture 1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9237" y="2120724"/>
            <a:ext cx="1274668" cy="1411462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1265237" y="2653611"/>
            <a:ext cx="1694764" cy="117694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/>
          <p:cNvSpPr/>
          <p:nvPr/>
        </p:nvSpPr>
        <p:spPr>
          <a:xfrm>
            <a:off x="421146" y="4326989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414" y="4421455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418" y="3832002"/>
            <a:ext cx="920558" cy="641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95" y="1567884"/>
            <a:ext cx="5080954" cy="136960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Network Controller REST API service is Primary on one NC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Node VM</a:t>
            </a:r>
          </a:p>
        </p:txBody>
      </p:sp>
    </p:spTree>
    <p:extLst>
      <p:ext uri="{BB962C8B-B14F-4D97-AF65-F5344CB8AC3E}">
        <p14:creationId xmlns:p14="http://schemas.microsoft.com/office/powerpoint/2010/main" val="301243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637" y="3192462"/>
            <a:ext cx="75438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Step 2. Create Tenant VM Networks and Deploy VMs </a:t>
            </a:r>
          </a:p>
        </p:txBody>
      </p:sp>
    </p:spTree>
    <p:extLst>
      <p:ext uri="{BB962C8B-B14F-4D97-AF65-F5344CB8AC3E}">
        <p14:creationId xmlns:p14="http://schemas.microsoft.com/office/powerpoint/2010/main" val="1386900901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Physical Network Plan</a:t>
            </a:r>
            <a:br>
              <a:rPr lang="en-US" dirty="0"/>
            </a:br>
            <a:r>
              <a:rPr lang="en-US" sz="1800" dirty="0"/>
              <a:t>Create the HNV Provider Logical Network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439862"/>
            <a:ext cx="11887200" cy="4462760"/>
          </a:xfrm>
        </p:spPr>
        <p:txBody>
          <a:bodyPr/>
          <a:lstStyle/>
          <a:p>
            <a:r>
              <a:rPr lang="en-US" sz="2800" dirty="0"/>
              <a:t>Top of Rack (</a:t>
            </a:r>
            <a:r>
              <a:rPr lang="en-US" sz="2800" dirty="0" err="1"/>
              <a:t>ToR</a:t>
            </a:r>
            <a:r>
              <a:rPr lang="en-US" sz="2800" dirty="0"/>
              <a:t>) Switch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One Management IP Address per Network Controller Node VM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(Optional) One Management IP Address for Network Controller REST Endpoint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Two HNV Provider IP Addresses per Hyper-V Host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9431"/>
              </p:ext>
            </p:extLst>
          </p:nvPr>
        </p:nvGraphicFramePr>
        <p:xfrm>
          <a:off x="503237" y="1973262"/>
          <a:ext cx="8580810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7212">
                  <a:extLst>
                    <a:ext uri="{9D8B030D-6E8A-4147-A177-3AD203B41FA5}">
                      <a16:colId xmlns:a16="http://schemas.microsoft.com/office/drawing/2014/main" val="1934225532"/>
                    </a:ext>
                  </a:extLst>
                </a:gridCol>
                <a:gridCol w="2115628">
                  <a:extLst>
                    <a:ext uri="{9D8B030D-6E8A-4147-A177-3AD203B41FA5}">
                      <a16:colId xmlns:a16="http://schemas.microsoft.com/office/drawing/2014/main" val="1575842716"/>
                    </a:ext>
                  </a:extLst>
                </a:gridCol>
                <a:gridCol w="861923">
                  <a:extLst>
                    <a:ext uri="{9D8B030D-6E8A-4147-A177-3AD203B41FA5}">
                      <a16:colId xmlns:a16="http://schemas.microsoft.com/office/drawing/2014/main" val="3916066166"/>
                    </a:ext>
                  </a:extLst>
                </a:gridCol>
                <a:gridCol w="1826426">
                  <a:extLst>
                    <a:ext uri="{9D8B030D-6E8A-4147-A177-3AD203B41FA5}">
                      <a16:colId xmlns:a16="http://schemas.microsoft.com/office/drawing/2014/main" val="3585754604"/>
                    </a:ext>
                  </a:extLst>
                </a:gridCol>
                <a:gridCol w="1699621">
                  <a:extLst>
                    <a:ext uri="{9D8B030D-6E8A-4147-A177-3AD203B41FA5}">
                      <a16:colId xmlns:a16="http://schemas.microsoft.com/office/drawing/2014/main" val="3950648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 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70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10.127.132.128/25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10.127.132.129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*.211 – *.221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45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HNV Provider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10.10.182.0/25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10.10.182.1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*.64 - *.78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02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1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Public VIP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5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Private VIP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79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3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765957" y="475284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103379" y="1232232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930647" y="6464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4381" y="10900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58532" y="646494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12264" y="1403442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07821" y="646494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961555" y="14034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407821" y="646494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738654" y="1403442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948" y="6153994"/>
            <a:ext cx="11846509" cy="63374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Let’s use the Microsoft Network Controller to create some Tenant Virtual Networks!!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797083" y="3413378"/>
            <a:ext cx="665818" cy="665818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033871" y="4118145"/>
            <a:ext cx="665818" cy="665818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NC3</a:t>
            </a:r>
          </a:p>
        </p:txBody>
      </p:sp>
      <p:sp>
        <p:nvSpPr>
          <p:cNvPr id="73" name="Freeform 72"/>
          <p:cNvSpPr/>
          <p:nvPr/>
        </p:nvSpPr>
        <p:spPr>
          <a:xfrm>
            <a:off x="4397844" y="3451045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634295" y="4173163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14" y="2778988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02" y="3483755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grpSp>
        <p:nvGrpSpPr>
          <p:cNvPr id="75" name="Group 74"/>
          <p:cNvGrpSpPr/>
          <p:nvPr/>
        </p:nvGrpSpPr>
        <p:grpSpPr>
          <a:xfrm>
            <a:off x="3226966" y="4427687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396720" y="5109412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5585696" y="5796761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078231" y="3734380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sp>
        <p:nvSpPr>
          <p:cNvPr id="165" name="Rounded Rectangle 164"/>
          <p:cNvSpPr/>
          <p:nvPr/>
        </p:nvSpPr>
        <p:spPr bwMode="auto">
          <a:xfrm>
            <a:off x="146331" y="136896"/>
            <a:ext cx="3141776" cy="1434413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Network Controller </a:t>
            </a:r>
          </a:p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Managed Logical Networks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5702765" y="878534"/>
            <a:ext cx="1944847" cy="878605"/>
            <a:chOff x="1772031" y="1422442"/>
            <a:chExt cx="1906886" cy="861456"/>
          </a:xfrm>
        </p:grpSpPr>
        <p:sp>
          <p:nvSpPr>
            <p:cNvPr id="159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60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930648" y="1610705"/>
            <a:ext cx="1944847" cy="878605"/>
            <a:chOff x="1772031" y="1422442"/>
            <a:chExt cx="1906886" cy="861456"/>
          </a:xfrm>
        </p:grpSpPr>
        <p:sp>
          <p:nvSpPr>
            <p:cNvPr id="162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63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8158531" y="2335997"/>
            <a:ext cx="1944847" cy="878605"/>
            <a:chOff x="1772031" y="1422442"/>
            <a:chExt cx="1906886" cy="861456"/>
          </a:xfrm>
        </p:grpSpPr>
        <p:sp>
          <p:nvSpPr>
            <p:cNvPr id="170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1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9407821" y="3045164"/>
            <a:ext cx="1944847" cy="878605"/>
            <a:chOff x="1772031" y="1422442"/>
            <a:chExt cx="1906886" cy="861456"/>
          </a:xfrm>
        </p:grpSpPr>
        <p:sp>
          <p:nvSpPr>
            <p:cNvPr id="173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4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2081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sp>
        <p:nvSpPr>
          <p:cNvPr id="175" name="Rectangle 174"/>
          <p:cNvSpPr/>
          <p:nvPr/>
        </p:nvSpPr>
        <p:spPr bwMode="auto">
          <a:xfrm>
            <a:off x="5219471" y="139505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6442186" y="212453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7671813" y="284238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8845192" y="355304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7893579" y="3216392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9041154" y="3930335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5456795" y="1768947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6665536" y="2486309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3" name="Freeform 33"/>
          <p:cNvSpPr/>
          <p:nvPr/>
        </p:nvSpPr>
        <p:spPr>
          <a:xfrm>
            <a:off x="4585245" y="1606883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" name="Freeform 49"/>
          <p:cNvSpPr/>
          <p:nvPr/>
        </p:nvSpPr>
        <p:spPr>
          <a:xfrm>
            <a:off x="5805025" y="2355828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5" name="Freeform 50"/>
          <p:cNvSpPr/>
          <p:nvPr/>
        </p:nvSpPr>
        <p:spPr>
          <a:xfrm>
            <a:off x="7059567" y="3051239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Freeform 51"/>
          <p:cNvSpPr/>
          <p:nvPr/>
        </p:nvSpPr>
        <p:spPr>
          <a:xfrm>
            <a:off x="8264822" y="3801782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6" name="Can 166"/>
          <p:cNvSpPr/>
          <p:nvPr/>
        </p:nvSpPr>
        <p:spPr bwMode="auto">
          <a:xfrm rot="5400000">
            <a:off x="1543750" y="-896552"/>
            <a:ext cx="330123" cy="2638114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Mgmt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237" y="2120724"/>
            <a:ext cx="1274668" cy="1411462"/>
          </a:xfrm>
          <a:prstGeom prst="rect">
            <a:avLst/>
          </a:prstGeom>
        </p:spPr>
      </p:pic>
      <p:sp>
        <p:nvSpPr>
          <p:cNvPr id="157" name="Rectangle 156"/>
          <p:cNvSpPr/>
          <p:nvPr/>
        </p:nvSpPr>
        <p:spPr>
          <a:xfrm>
            <a:off x="420465" y="3630899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33" y="3725365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737" y="3135912"/>
            <a:ext cx="920558" cy="641421"/>
          </a:xfrm>
          <a:prstGeom prst="rect">
            <a:avLst/>
          </a:prstGeom>
        </p:spPr>
      </p:pic>
      <p:sp>
        <p:nvSpPr>
          <p:cNvPr id="167" name="Rectangle 166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90658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585248" y="160688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754603" y="23440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6987778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3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219161" y="2247729"/>
            <a:ext cx="1447804" cy="1300209"/>
            <a:chOff x="3676150" y="2724745"/>
            <a:chExt cx="1419545" cy="1274830"/>
          </a:xfrm>
        </p:grpSpPr>
        <p:sp>
          <p:nvSpPr>
            <p:cNvPr id="67" name="Rectangle 66"/>
            <p:cNvSpPr/>
            <p:nvPr/>
          </p:nvSpPr>
          <p:spPr>
            <a:xfrm>
              <a:off x="3722104" y="3346753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311138" y="3383685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50" y="2724745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58" name="Group 57"/>
          <p:cNvGrpSpPr/>
          <p:nvPr/>
        </p:nvGrpSpPr>
        <p:grpSpPr>
          <a:xfrm>
            <a:off x="5473557" y="2942381"/>
            <a:ext cx="1447468" cy="1300209"/>
            <a:chOff x="4888797" y="3415756"/>
            <a:chExt cx="1419215" cy="1274830"/>
          </a:xfrm>
        </p:grpSpPr>
        <p:sp>
          <p:nvSpPr>
            <p:cNvPr id="70" name="Rectangle 69"/>
            <p:cNvSpPr/>
            <p:nvPr/>
          </p:nvSpPr>
          <p:spPr>
            <a:xfrm>
              <a:off x="4934751" y="4037764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23455" y="409170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797" y="3415756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75" name="Group 74"/>
          <p:cNvGrpSpPr/>
          <p:nvPr/>
        </p:nvGrpSpPr>
        <p:grpSpPr>
          <a:xfrm>
            <a:off x="3695913" y="3896429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883275" y="4568039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6057463" y="5276723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523300" y="3176633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146331" y="136896"/>
            <a:ext cx="2563501" cy="1817641"/>
            <a:chOff x="142611" y="134224"/>
            <a:chExt cx="3080452" cy="1406415"/>
          </a:xfrm>
        </p:grpSpPr>
        <p:sp>
          <p:nvSpPr>
            <p:cNvPr id="165" name="Rounded Rectangle 164"/>
            <p:cNvSpPr/>
            <p:nvPr/>
          </p:nvSpPr>
          <p:spPr bwMode="auto">
            <a:xfrm>
              <a:off x="142611" y="134224"/>
              <a:ext cx="3080452" cy="1406415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167" name="Can 166"/>
            <p:cNvSpPr/>
            <p:nvPr/>
          </p:nvSpPr>
          <p:spPr bwMode="auto">
            <a:xfrm rot="5400000">
              <a:off x="1586585" y="-890412"/>
              <a:ext cx="271968" cy="2614460"/>
            </a:xfrm>
            <a:prstGeom prst="can">
              <a:avLst/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78" name="Can 177"/>
          <p:cNvSpPr/>
          <p:nvPr/>
        </p:nvSpPr>
        <p:spPr bwMode="auto">
          <a:xfrm rot="5400000">
            <a:off x="1270383" y="-46949"/>
            <a:ext cx="330124" cy="217570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0" y="5899733"/>
            <a:ext cx="8047037" cy="96614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Start by creating an HNV Provider Logical Network and IP Pool for carrying encapsulated tenant traffic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8900653" y="347165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9096615" y="3848943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3" name="Rectangle 182"/>
          <p:cNvSpPr/>
          <p:nvPr/>
        </p:nvSpPr>
        <p:spPr bwMode="auto">
          <a:xfrm>
            <a:off x="7711308" y="2740156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7907270" y="3117446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6" name="Rectangle 185"/>
          <p:cNvSpPr/>
          <p:nvPr/>
        </p:nvSpPr>
        <p:spPr bwMode="auto">
          <a:xfrm>
            <a:off x="6445156" y="2024728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6641118" y="2402018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5263114" y="1296377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5459076" y="1673667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991" y="1529840"/>
            <a:ext cx="1274668" cy="1411462"/>
          </a:xfrm>
          <a:prstGeom prst="rect">
            <a:avLst/>
          </a:prstGeom>
        </p:spPr>
      </p:pic>
      <p:cxnSp>
        <p:nvCxnSpPr>
          <p:cNvPr id="182" name="Straight Arrow Connector 181"/>
          <p:cNvCxnSpPr>
            <a:cxnSpLocks/>
            <a:stCxn id="157" idx="3"/>
          </p:cNvCxnSpPr>
          <p:nvPr/>
        </p:nvCxnSpPr>
        <p:spPr>
          <a:xfrm flipV="1">
            <a:off x="1451295" y="2196441"/>
            <a:ext cx="2028374" cy="126018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420465" y="3630899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33" y="3725365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737" y="3135912"/>
            <a:ext cx="920558" cy="641421"/>
          </a:xfrm>
          <a:prstGeom prst="rect">
            <a:avLst/>
          </a:prstGeom>
        </p:spPr>
      </p:pic>
      <p:sp>
        <p:nvSpPr>
          <p:cNvPr id="159" name="Rectangle 158"/>
          <p:cNvSpPr/>
          <p:nvPr/>
        </p:nvSpPr>
        <p:spPr>
          <a:xfrm>
            <a:off x="6910042" y="4351117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7926341" y="4111796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7442597" y="4664585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3576" y="4753713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65265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8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>
            <a:cxnSpLocks/>
          </p:cNvCxnSpPr>
          <p:nvPr/>
        </p:nvCxnSpPr>
        <p:spPr>
          <a:xfrm>
            <a:off x="7172565" y="2925713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n 166"/>
          <p:cNvSpPr/>
          <p:nvPr/>
        </p:nvSpPr>
        <p:spPr bwMode="auto">
          <a:xfrm rot="5400000">
            <a:off x="6043022" y="-1141545"/>
            <a:ext cx="198030" cy="9144000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Management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16" y="3743234"/>
            <a:ext cx="1754475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Compute 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Cluster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61851" y="2072150"/>
            <a:ext cx="2278688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Infrastructure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VMs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90582" y="61299"/>
            <a:ext cx="5102906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Logical Network Diagram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64083" y="2309341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NC1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24" y="1927042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69" name="Rectangle 68"/>
          <p:cNvSpPr/>
          <p:nvPr/>
        </p:nvSpPr>
        <p:spPr>
          <a:xfrm>
            <a:off x="4230607" y="2335135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NC2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63" y="1976501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76" name="Rectangle 75"/>
          <p:cNvSpPr/>
          <p:nvPr/>
        </p:nvSpPr>
        <p:spPr>
          <a:xfrm>
            <a:off x="6616888" y="2355842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NC3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29" y="1973543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49" name="Can 166"/>
          <p:cNvSpPr/>
          <p:nvPr/>
        </p:nvSpPr>
        <p:spPr bwMode="auto">
          <a:xfrm rot="5400000">
            <a:off x="6043022" y="-1141545"/>
            <a:ext cx="198030" cy="9144000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Management  </a:t>
            </a:r>
            <a:r>
              <a:rPr lang="en-US" sz="1224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(10.127.132.128/25, VLAN 7)</a:t>
            </a:r>
          </a:p>
        </p:txBody>
      </p:sp>
      <p:sp>
        <p:nvSpPr>
          <p:cNvPr id="50" name="1"/>
          <p:cNvSpPr/>
          <p:nvPr/>
        </p:nvSpPr>
        <p:spPr>
          <a:xfrm>
            <a:off x="1422629" y="4335699"/>
            <a:ext cx="833208" cy="3043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1"/>
          <p:cNvSpPr/>
          <p:nvPr/>
        </p:nvSpPr>
        <p:spPr>
          <a:xfrm>
            <a:off x="4013429" y="4361843"/>
            <a:ext cx="833208" cy="3043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1"/>
          <p:cNvSpPr/>
          <p:nvPr/>
        </p:nvSpPr>
        <p:spPr>
          <a:xfrm>
            <a:off x="6487433" y="4335699"/>
            <a:ext cx="833208" cy="3043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1"/>
          <p:cNvSpPr/>
          <p:nvPr/>
        </p:nvSpPr>
        <p:spPr>
          <a:xfrm>
            <a:off x="8961437" y="4335699"/>
            <a:ext cx="833208" cy="3043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2636837" y="3529471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5151437" y="3529471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7666037" y="3529471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10180637" y="3529470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2103437" y="2925432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>
            <a:off x="4765849" y="2928390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570037" y="3029792"/>
            <a:ext cx="9144000" cy="848470"/>
            <a:chOff x="1570037" y="3029792"/>
            <a:chExt cx="9144000" cy="84847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5287140" y="3256997"/>
              <a:ext cx="0" cy="621265"/>
            </a:xfrm>
            <a:prstGeom prst="line">
              <a:avLst/>
            </a:prstGeom>
            <a:ln w="28575">
              <a:solidFill>
                <a:srgbClr val="5C2D9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n 177"/>
            <p:cNvSpPr/>
            <p:nvPr/>
          </p:nvSpPr>
          <p:spPr bwMode="auto">
            <a:xfrm rot="5400000">
              <a:off x="6028435" y="-1428606"/>
              <a:ext cx="227204" cy="9144000"/>
            </a:xfrm>
            <a:prstGeom prst="can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HNV </a:t>
              </a:r>
              <a:r>
                <a:rPr lang="en-US" sz="1224" i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(10.10.182.0/25, VLAN 11)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789237" y="3256997"/>
              <a:ext cx="0" cy="621265"/>
            </a:xfrm>
            <a:prstGeom prst="line">
              <a:avLst/>
            </a:prstGeom>
            <a:ln w="28575">
              <a:solidFill>
                <a:srgbClr val="5C2D9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cxnSpLocks/>
            </p:cNvCxnSpPr>
            <p:nvPr/>
          </p:nvCxnSpPr>
          <p:spPr>
            <a:xfrm>
              <a:off x="7742237" y="3256997"/>
              <a:ext cx="0" cy="545064"/>
            </a:xfrm>
            <a:prstGeom prst="line">
              <a:avLst/>
            </a:prstGeom>
            <a:ln w="28575">
              <a:solidFill>
                <a:srgbClr val="5C2D9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0254434" y="3256997"/>
              <a:ext cx="0" cy="621265"/>
            </a:xfrm>
            <a:prstGeom prst="line">
              <a:avLst/>
            </a:prstGeom>
            <a:ln w="28575">
              <a:solidFill>
                <a:srgbClr val="5C2D9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9405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9060684" y="691603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94374" y="1434294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69300" y="781276"/>
            <a:ext cx="5113444" cy="3045236"/>
            <a:chOff x="5590590" y="861386"/>
            <a:chExt cx="5013635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90" y="861386"/>
              <a:ext cx="1359363" cy="861456"/>
              <a:chOff x="1772032" y="1422442"/>
              <a:chExt cx="1359363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2" y="1422442"/>
                <a:ext cx="812330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816439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347600" cy="861456"/>
              <a:chOff x="1772031" y="1422442"/>
              <a:chExt cx="1347600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90153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804675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3" y="2290401"/>
              <a:ext cx="1372391" cy="861456"/>
              <a:chOff x="1772032" y="1422442"/>
              <a:chExt cx="1372391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2" y="1422442"/>
                <a:ext cx="788186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829467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8" y="2985726"/>
              <a:ext cx="1380897" cy="861456"/>
              <a:chOff x="1772032" y="1422442"/>
              <a:chExt cx="1380897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2" y="1422442"/>
                <a:ext cx="844626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837973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sp>
        <p:nvSpPr>
          <p:cNvPr id="165" name="Rounded Rectangle 164"/>
          <p:cNvSpPr/>
          <p:nvPr/>
        </p:nvSpPr>
        <p:spPr bwMode="auto">
          <a:xfrm>
            <a:off x="362849" y="2105178"/>
            <a:ext cx="2118205" cy="1360178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Virtual Networks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980" y="2144027"/>
            <a:ext cx="1268451" cy="14176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460" y="2841731"/>
            <a:ext cx="1274668" cy="14114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127" y="1420221"/>
            <a:ext cx="1274668" cy="1411462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997473" y="4394742"/>
            <a:ext cx="0" cy="378746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Can 216"/>
          <p:cNvSpPr/>
          <p:nvPr/>
        </p:nvSpPr>
        <p:spPr bwMode="auto">
          <a:xfrm rot="5400000">
            <a:off x="874188" y="3383550"/>
            <a:ext cx="246570" cy="1768374"/>
          </a:xfrm>
          <a:prstGeom prst="ca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66" y="3572490"/>
            <a:ext cx="576907" cy="5212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7" y="3572490"/>
            <a:ext cx="576907" cy="52126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9648" y="3572489"/>
            <a:ext cx="560660" cy="504028"/>
          </a:xfrm>
          <a:prstGeom prst="rect">
            <a:avLst/>
          </a:prstGeom>
          <a:ln>
            <a:solidFill>
              <a:srgbClr val="107C10"/>
            </a:solidFill>
          </a:ln>
        </p:spPr>
      </p:pic>
      <p:cxnSp>
        <p:nvCxnSpPr>
          <p:cNvPr id="234" name="Straight Connector 233"/>
          <p:cNvCxnSpPr/>
          <p:nvPr/>
        </p:nvCxnSpPr>
        <p:spPr>
          <a:xfrm flipV="1">
            <a:off x="3124311" y="4382292"/>
            <a:ext cx="0" cy="378746"/>
          </a:xfrm>
          <a:prstGeom prst="line">
            <a:avLst/>
          </a:prstGeom>
          <a:ln w="38100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46331" y="136896"/>
            <a:ext cx="2563501" cy="1817641"/>
            <a:chOff x="142611" y="134224"/>
            <a:chExt cx="3080452" cy="1406415"/>
          </a:xfrm>
        </p:grpSpPr>
        <p:sp>
          <p:nvSpPr>
            <p:cNvPr id="76" name="Rounded Rectangle 164"/>
            <p:cNvSpPr/>
            <p:nvPr/>
          </p:nvSpPr>
          <p:spPr bwMode="auto">
            <a:xfrm>
              <a:off x="142611" y="134224"/>
              <a:ext cx="3080452" cy="1406415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77" name="Can 166"/>
            <p:cNvSpPr/>
            <p:nvPr/>
          </p:nvSpPr>
          <p:spPr bwMode="auto">
            <a:xfrm rot="5400000">
              <a:off x="1586585" y="-890412"/>
              <a:ext cx="271968" cy="2614460"/>
            </a:xfrm>
            <a:prstGeom prst="can">
              <a:avLst/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8" name="Can 177"/>
          <p:cNvSpPr/>
          <p:nvPr/>
        </p:nvSpPr>
        <p:spPr bwMode="auto">
          <a:xfrm rot="5400000">
            <a:off x="1270383" y="-46949"/>
            <a:ext cx="330124" cy="217570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79" name="Can 216"/>
          <p:cNvSpPr/>
          <p:nvPr/>
        </p:nvSpPr>
        <p:spPr bwMode="auto">
          <a:xfrm rot="5400000">
            <a:off x="1283019" y="1548117"/>
            <a:ext cx="246570" cy="1768374"/>
          </a:xfrm>
          <a:prstGeom prst="ca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sp>
        <p:nvSpPr>
          <p:cNvPr id="80" name="Can 232"/>
          <p:cNvSpPr/>
          <p:nvPr/>
        </p:nvSpPr>
        <p:spPr bwMode="auto">
          <a:xfrm rot="5400000">
            <a:off x="1264621" y="1895802"/>
            <a:ext cx="246570" cy="1768374"/>
          </a:xfrm>
          <a:prstGeom prst="can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6697802" y="781276"/>
            <a:ext cx="3123818" cy="8153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172967" y="1074145"/>
            <a:ext cx="4027743" cy="54899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940369" y="862813"/>
            <a:ext cx="1881250" cy="620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8471609" y="1623141"/>
            <a:ext cx="2729101" cy="20054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9128944" y="862814"/>
            <a:ext cx="692676" cy="1375925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9724779" y="1623142"/>
            <a:ext cx="1475930" cy="90846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9821621" y="862813"/>
            <a:ext cx="511416" cy="20404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10866437" y="1623141"/>
            <a:ext cx="334273" cy="151243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 bwMode="auto">
          <a:xfrm>
            <a:off x="9085842" y="3306096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863179" y="2559241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8059141" y="2936531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6576970" y="1823689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9316551" y="3639217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813093" y="2212635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5437435" y="1149932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5668144" y="1483053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58" name="Freeform 157"/>
          <p:cNvSpPr/>
          <p:nvPr/>
        </p:nvSpPr>
        <p:spPr>
          <a:xfrm>
            <a:off x="4770437" y="1441327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Freeform 157"/>
          <p:cNvSpPr/>
          <p:nvPr/>
        </p:nvSpPr>
        <p:spPr>
          <a:xfrm>
            <a:off x="4912582" y="153376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162" name="Freeform 161"/>
          <p:cNvSpPr/>
          <p:nvPr/>
        </p:nvSpPr>
        <p:spPr>
          <a:xfrm>
            <a:off x="5939793" y="2178509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7172967" y="286158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390452" y="358165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Freeform 157"/>
          <p:cNvSpPr/>
          <p:nvPr/>
        </p:nvSpPr>
        <p:spPr>
          <a:xfrm>
            <a:off x="5054727" y="165840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67" name="Freeform 157"/>
          <p:cNvSpPr/>
          <p:nvPr/>
        </p:nvSpPr>
        <p:spPr>
          <a:xfrm>
            <a:off x="6055243" y="2276880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68" name="Freeform 157"/>
          <p:cNvSpPr/>
          <p:nvPr/>
        </p:nvSpPr>
        <p:spPr>
          <a:xfrm>
            <a:off x="6197388" y="240152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69" name="Freeform 157"/>
          <p:cNvSpPr/>
          <p:nvPr/>
        </p:nvSpPr>
        <p:spPr>
          <a:xfrm>
            <a:off x="7295613" y="3010929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70" name="Freeform 157"/>
          <p:cNvSpPr/>
          <p:nvPr/>
        </p:nvSpPr>
        <p:spPr>
          <a:xfrm>
            <a:off x="7437758" y="3135573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45614" y="5719489"/>
            <a:ext cx="4678872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 Tenant VM Networks on top of HNV Provider Network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940369" y="5553289"/>
            <a:ext cx="4473613" cy="12926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HNV PA Host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vNICs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used for constructing the encapsulated packet header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8906" y="5893766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174" y="5988232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178" y="5398779"/>
            <a:ext cx="920558" cy="641421"/>
          </a:xfrm>
          <a:prstGeom prst="rect">
            <a:avLst/>
          </a:prstGeom>
        </p:spPr>
      </p:pic>
      <p:cxnSp>
        <p:nvCxnSpPr>
          <p:cNvPr id="99" name="Straight Arrow Connector 98"/>
          <p:cNvCxnSpPr>
            <a:cxnSpLocks/>
            <a:stCxn id="98" idx="3"/>
          </p:cNvCxnSpPr>
          <p:nvPr/>
        </p:nvCxnSpPr>
        <p:spPr>
          <a:xfrm flipV="1">
            <a:off x="1519736" y="2058972"/>
            <a:ext cx="1955301" cy="36605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an 215"/>
          <p:cNvSpPr/>
          <p:nvPr/>
        </p:nvSpPr>
        <p:spPr bwMode="auto">
          <a:xfrm rot="5400000">
            <a:off x="1935766" y="3283950"/>
            <a:ext cx="196307" cy="3150483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5748" y="3572489"/>
            <a:ext cx="557829" cy="504028"/>
          </a:xfrm>
          <a:prstGeom prst="rect">
            <a:avLst/>
          </a:prstGeom>
          <a:ln>
            <a:solidFill>
              <a:srgbClr val="107C10"/>
            </a:solidFill>
          </a:ln>
        </p:spPr>
      </p:pic>
      <p:sp>
        <p:nvSpPr>
          <p:cNvPr id="233" name="Can 232"/>
          <p:cNvSpPr/>
          <p:nvPr/>
        </p:nvSpPr>
        <p:spPr bwMode="auto">
          <a:xfrm rot="5400000">
            <a:off x="3027120" y="3383550"/>
            <a:ext cx="246570" cy="1768374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869086" y="4364815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885385" y="4125494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7401641" y="4678283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2620" y="4767411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21655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79" grpId="0" animBg="1"/>
      <p:bldP spid="8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22" grpId="0"/>
      <p:bldP spid="74" grpId="0"/>
      <p:bldP spid="216" grpId="0" animBg="1"/>
      <p:bldP spid="2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157"/>
          <p:cNvSpPr/>
          <p:nvPr/>
        </p:nvSpPr>
        <p:spPr>
          <a:xfrm>
            <a:off x="8633498" y="4015553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52" name="Freeform 157"/>
          <p:cNvSpPr/>
          <p:nvPr/>
        </p:nvSpPr>
        <p:spPr>
          <a:xfrm>
            <a:off x="8491353" y="3890909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50" name="Freeform 157"/>
          <p:cNvSpPr/>
          <p:nvPr/>
        </p:nvSpPr>
        <p:spPr>
          <a:xfrm>
            <a:off x="7188565" y="3238099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51" name="Freeform 157"/>
          <p:cNvSpPr/>
          <p:nvPr/>
        </p:nvSpPr>
        <p:spPr>
          <a:xfrm>
            <a:off x="7330710" y="3362743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48" name="Freeform 157"/>
          <p:cNvSpPr/>
          <p:nvPr/>
        </p:nvSpPr>
        <p:spPr>
          <a:xfrm>
            <a:off x="6038520" y="2446813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49" name="Freeform 157"/>
          <p:cNvSpPr/>
          <p:nvPr/>
        </p:nvSpPr>
        <p:spPr>
          <a:xfrm>
            <a:off x="6180665" y="2571457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3" name="1"/>
          <p:cNvSpPr/>
          <p:nvPr/>
        </p:nvSpPr>
        <p:spPr>
          <a:xfrm>
            <a:off x="4312683" y="3874266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5521744" y="4609924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6763395" y="5308975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7992078" y="6039478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88423" y="2646549"/>
            <a:ext cx="919478" cy="585737"/>
            <a:chOff x="1772031" y="1422442"/>
            <a:chExt cx="901531" cy="574304"/>
          </a:xfrm>
        </p:grpSpPr>
      </p:grpSp>
      <p:sp>
        <p:nvSpPr>
          <p:cNvPr id="165" name="Rounded Rectangle 164"/>
          <p:cNvSpPr/>
          <p:nvPr/>
        </p:nvSpPr>
        <p:spPr bwMode="auto">
          <a:xfrm>
            <a:off x="2911091" y="130752"/>
            <a:ext cx="2118205" cy="1587165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Network Controller Managed Virtual Networks</a:t>
            </a:r>
          </a:p>
        </p:txBody>
      </p:sp>
      <p:sp>
        <p:nvSpPr>
          <p:cNvPr id="216" name="Can 215"/>
          <p:cNvSpPr/>
          <p:nvPr/>
        </p:nvSpPr>
        <p:spPr bwMode="auto">
          <a:xfrm rot="7165364">
            <a:off x="9490829" y="30130"/>
            <a:ext cx="335156" cy="5583276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 Provider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9799637" y="3096665"/>
            <a:ext cx="76200" cy="189373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Can 216"/>
          <p:cNvSpPr/>
          <p:nvPr/>
        </p:nvSpPr>
        <p:spPr bwMode="auto">
          <a:xfrm rot="7191742">
            <a:off x="9494596" y="2177573"/>
            <a:ext cx="246570" cy="2221773"/>
          </a:xfrm>
          <a:prstGeom prst="ca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85" y="4323482"/>
            <a:ext cx="576907" cy="5212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006" y="5020495"/>
            <a:ext cx="576907" cy="5212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974" y="3340626"/>
            <a:ext cx="557829" cy="5040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499" y="4059993"/>
            <a:ext cx="560660" cy="504028"/>
          </a:xfrm>
          <a:prstGeom prst="rect">
            <a:avLst/>
          </a:prstGeom>
        </p:spPr>
      </p:pic>
      <p:sp>
        <p:nvSpPr>
          <p:cNvPr id="233" name="Can 232"/>
          <p:cNvSpPr/>
          <p:nvPr/>
        </p:nvSpPr>
        <p:spPr bwMode="auto">
          <a:xfrm rot="7116827">
            <a:off x="7722525" y="1381258"/>
            <a:ext cx="246570" cy="1768374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7826734" y="2013141"/>
            <a:ext cx="116591" cy="168018"/>
          </a:xfrm>
          <a:prstGeom prst="line">
            <a:avLst/>
          </a:prstGeom>
          <a:ln w="38100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2891289" y="5794280"/>
            <a:ext cx="4808155" cy="633747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Deploy VMs onto Hyper-V Hosts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46331" y="136896"/>
            <a:ext cx="2563501" cy="1817641"/>
            <a:chOff x="142611" y="134224"/>
            <a:chExt cx="3080452" cy="1406415"/>
          </a:xfrm>
        </p:grpSpPr>
        <p:sp>
          <p:nvSpPr>
            <p:cNvPr id="76" name="Rounded Rectangle 164"/>
            <p:cNvSpPr/>
            <p:nvPr/>
          </p:nvSpPr>
          <p:spPr bwMode="auto">
            <a:xfrm>
              <a:off x="142611" y="134224"/>
              <a:ext cx="3080452" cy="1406415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77" name="Can 166"/>
            <p:cNvSpPr/>
            <p:nvPr/>
          </p:nvSpPr>
          <p:spPr bwMode="auto">
            <a:xfrm rot="5400000">
              <a:off x="1586585" y="-890412"/>
              <a:ext cx="271968" cy="2614460"/>
            </a:xfrm>
            <a:prstGeom prst="can">
              <a:avLst/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8" name="Can 177"/>
          <p:cNvSpPr/>
          <p:nvPr/>
        </p:nvSpPr>
        <p:spPr bwMode="auto">
          <a:xfrm rot="5400000">
            <a:off x="1270383" y="-46949"/>
            <a:ext cx="330124" cy="217570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79" name="Can 216"/>
          <p:cNvSpPr/>
          <p:nvPr/>
        </p:nvSpPr>
        <p:spPr bwMode="auto">
          <a:xfrm rot="5400000">
            <a:off x="3891289" y="-479314"/>
            <a:ext cx="246570" cy="1768374"/>
          </a:xfrm>
          <a:prstGeom prst="ca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sp>
        <p:nvSpPr>
          <p:cNvPr id="80" name="Can 232"/>
          <p:cNvSpPr/>
          <p:nvPr/>
        </p:nvSpPr>
        <p:spPr bwMode="auto">
          <a:xfrm rot="5400000">
            <a:off x="3872891" y="-131629"/>
            <a:ext cx="246570" cy="1768374"/>
          </a:xfrm>
          <a:prstGeom prst="can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10277086" y="4439198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054423" y="3692343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250385" y="4069633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7768214" y="295679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0507795" y="4772319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8004337" y="3345737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6759838" y="227367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6990547" y="2606792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8906" y="5893766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174" y="5988232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178" y="5398779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47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/>
          <p:cNvCxnSpPr>
            <a:cxnSpLocks/>
          </p:cNvCxnSpPr>
          <p:nvPr/>
        </p:nvCxnSpPr>
        <p:spPr>
          <a:xfrm>
            <a:off x="7172565" y="3547630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287140" y="3878914"/>
            <a:ext cx="0" cy="621265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n 166"/>
          <p:cNvSpPr/>
          <p:nvPr/>
        </p:nvSpPr>
        <p:spPr bwMode="auto">
          <a:xfrm rot="5400000">
            <a:off x="6043022" y="-519628"/>
            <a:ext cx="198030" cy="9144000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Management</a:t>
            </a:r>
          </a:p>
        </p:txBody>
      </p:sp>
      <p:sp>
        <p:nvSpPr>
          <p:cNvPr id="10" name="Can 177"/>
          <p:cNvSpPr/>
          <p:nvPr/>
        </p:nvSpPr>
        <p:spPr bwMode="auto">
          <a:xfrm rot="5400000">
            <a:off x="6028435" y="-806689"/>
            <a:ext cx="227204" cy="9144000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 </a:t>
            </a:r>
            <a:r>
              <a:rPr lang="en-US" sz="1224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(10.10.182.0/25, VLAN 11)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6" y="4365151"/>
            <a:ext cx="1754475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Compute 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Cluster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61851" y="2694067"/>
            <a:ext cx="2278688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Infrastructure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VMs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91" y="1287462"/>
            <a:ext cx="2089126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Tenant 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2556" y="65106"/>
            <a:ext cx="5102906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Logical Network Diagram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64083" y="2931258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NC1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24" y="2548959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49" name="Can 166"/>
          <p:cNvSpPr/>
          <p:nvPr/>
        </p:nvSpPr>
        <p:spPr bwMode="auto">
          <a:xfrm rot="5400000">
            <a:off x="6043022" y="-519628"/>
            <a:ext cx="198030" cy="9144000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Management </a:t>
            </a:r>
            <a:r>
              <a:rPr lang="en-US" sz="1224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(10.127.132.128/25, VLAN 7)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1"/>
          <p:cNvSpPr/>
          <p:nvPr/>
        </p:nvSpPr>
        <p:spPr>
          <a:xfrm>
            <a:off x="1422629" y="4957616"/>
            <a:ext cx="833208" cy="3043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1"/>
          <p:cNvSpPr/>
          <p:nvPr/>
        </p:nvSpPr>
        <p:spPr>
          <a:xfrm>
            <a:off x="4013429" y="4983760"/>
            <a:ext cx="833208" cy="3043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1"/>
          <p:cNvSpPr/>
          <p:nvPr/>
        </p:nvSpPr>
        <p:spPr>
          <a:xfrm>
            <a:off x="6487433" y="4957616"/>
            <a:ext cx="833208" cy="3043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1"/>
          <p:cNvSpPr/>
          <p:nvPr/>
        </p:nvSpPr>
        <p:spPr>
          <a:xfrm>
            <a:off x="8961437" y="4957616"/>
            <a:ext cx="833208" cy="3043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2636837" y="4151388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5151437" y="4151388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7666037" y="4151388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10180637" y="4151387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2103437" y="3547349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230607" y="2957052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NC2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63" y="2598418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87" name="Rectangle 86"/>
          <p:cNvSpPr/>
          <p:nvPr/>
        </p:nvSpPr>
        <p:spPr>
          <a:xfrm>
            <a:off x="6616888" y="2977759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NC3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29" y="2595460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cxnSp>
        <p:nvCxnSpPr>
          <p:cNvPr id="89" name="Straight Connector 88"/>
          <p:cNvCxnSpPr>
            <a:cxnSpLocks/>
          </p:cNvCxnSpPr>
          <p:nvPr/>
        </p:nvCxnSpPr>
        <p:spPr>
          <a:xfrm>
            <a:off x="4765849" y="3550307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789237" y="3878914"/>
            <a:ext cx="0" cy="621265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</p:cNvCxnSpPr>
          <p:nvPr/>
        </p:nvCxnSpPr>
        <p:spPr>
          <a:xfrm>
            <a:off x="7742237" y="3878914"/>
            <a:ext cx="0" cy="545064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0254434" y="3878914"/>
            <a:ext cx="0" cy="621265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93837" y="1542437"/>
            <a:ext cx="9372600" cy="1128942"/>
            <a:chOff x="1493837" y="1542437"/>
            <a:chExt cx="9372600" cy="1128942"/>
          </a:xfrm>
        </p:grpSpPr>
        <p:sp>
          <p:nvSpPr>
            <p:cNvPr id="95" name="Can 177"/>
            <p:cNvSpPr/>
            <p:nvPr/>
          </p:nvSpPr>
          <p:spPr bwMode="auto">
            <a:xfrm rot="5400000">
              <a:off x="5989637" y="-2205421"/>
              <a:ext cx="381000" cy="9372600"/>
            </a:xfrm>
            <a:prstGeom prst="can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							    HNV Provider Logical Network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6637" y="1598332"/>
              <a:ext cx="576907" cy="5212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46236" y="1542437"/>
              <a:ext cx="557829" cy="504028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5812" y="1600168"/>
              <a:ext cx="576907" cy="52126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39627" y="1589661"/>
              <a:ext cx="560660" cy="504028"/>
            </a:xfrm>
            <a:prstGeom prst="rect">
              <a:avLst/>
            </a:prstGeom>
          </p:spPr>
        </p:pic>
        <p:sp>
          <p:nvSpPr>
            <p:cNvPr id="82" name="Can 232"/>
            <p:cNvSpPr/>
            <p:nvPr/>
          </p:nvSpPr>
          <p:spPr bwMode="auto">
            <a:xfrm rot="5400000">
              <a:off x="3510554" y="605018"/>
              <a:ext cx="118408" cy="3959989"/>
            </a:xfrm>
            <a:prstGeom prst="can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1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Web Subnet </a:t>
              </a:r>
              <a:r>
                <a:rPr lang="en-US" sz="918" i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(192.168.1.0/24)</a:t>
              </a:r>
            </a:p>
          </p:txBody>
        </p:sp>
        <p:sp>
          <p:nvSpPr>
            <p:cNvPr id="84" name="Can 232"/>
            <p:cNvSpPr/>
            <p:nvPr/>
          </p:nvSpPr>
          <p:spPr bwMode="auto">
            <a:xfrm rot="5400000">
              <a:off x="5458928" y="1331614"/>
              <a:ext cx="115757" cy="2134906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1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Web Subnet (192.168.1.0/24)</a:t>
              </a:r>
            </a:p>
          </p:txBody>
        </p:sp>
        <p:sp>
          <p:nvSpPr>
            <p:cNvPr id="85" name="Can 232"/>
            <p:cNvSpPr/>
            <p:nvPr/>
          </p:nvSpPr>
          <p:spPr bwMode="auto">
            <a:xfrm rot="5400000">
              <a:off x="7534041" y="1486751"/>
              <a:ext cx="115760" cy="1824631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1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DB Subnet (192.168.2.0/24</a:t>
              </a:r>
            </a:p>
          </p:txBody>
        </p:sp>
        <p:cxnSp>
          <p:nvCxnSpPr>
            <p:cNvPr id="44" name="Straight Connector 43"/>
            <p:cNvCxnSpPr>
              <a:cxnSpLocks/>
            </p:cNvCxnSpPr>
            <p:nvPr/>
          </p:nvCxnSpPr>
          <p:spPr>
            <a:xfrm>
              <a:off x="1874837" y="1973262"/>
              <a:ext cx="0" cy="552332"/>
            </a:xfrm>
            <a:prstGeom prst="line">
              <a:avLst/>
            </a:prstGeom>
            <a:ln w="28575">
              <a:solidFill>
                <a:srgbClr val="107C1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cxnSpLocks/>
            </p:cNvCxnSpPr>
            <p:nvPr/>
          </p:nvCxnSpPr>
          <p:spPr>
            <a:xfrm>
              <a:off x="4013429" y="2050657"/>
              <a:ext cx="0" cy="474937"/>
            </a:xfrm>
            <a:prstGeom prst="line">
              <a:avLst/>
            </a:prstGeom>
            <a:ln w="28575">
              <a:solidFill>
                <a:srgbClr val="107C1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cxnSpLocks/>
            </p:cNvCxnSpPr>
            <p:nvPr/>
          </p:nvCxnSpPr>
          <p:spPr>
            <a:xfrm>
              <a:off x="5073933" y="2065020"/>
              <a:ext cx="0" cy="276166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/>
            </p:cNvCxnSpPr>
            <p:nvPr/>
          </p:nvCxnSpPr>
          <p:spPr>
            <a:xfrm>
              <a:off x="7437437" y="2065020"/>
              <a:ext cx="0" cy="276166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7429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9601199" cy="2179058"/>
          </a:xfrm>
        </p:spPr>
        <p:txBody>
          <a:bodyPr/>
          <a:lstStyle/>
          <a:p>
            <a:r>
              <a:rPr lang="en-US" dirty="0"/>
              <a:t>DEMO: Deploy Virtual Networks and VMs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8229599" cy="738664"/>
          </a:xfrm>
        </p:spPr>
        <p:txBody>
          <a:bodyPr/>
          <a:lstStyle/>
          <a:p>
            <a:r>
              <a:rPr lang="en-US" dirty="0"/>
              <a:t>SDN Tenant Deployment</a:t>
            </a:r>
          </a:p>
        </p:txBody>
      </p:sp>
    </p:spTree>
    <p:extLst>
      <p:ext uri="{BB962C8B-B14F-4D97-AF65-F5344CB8AC3E}">
        <p14:creationId xmlns:p14="http://schemas.microsoft.com/office/powerpoint/2010/main" val="16874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Challenges customers face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72891" y="1709772"/>
          <a:ext cx="11910122" cy="501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360">
                  <a:extLst>
                    <a:ext uri="{9D8B030D-6E8A-4147-A177-3AD203B41FA5}">
                      <a16:colId xmlns:a16="http://schemas.microsoft.com/office/drawing/2014/main" val="3775651033"/>
                    </a:ext>
                  </a:extLst>
                </a:gridCol>
                <a:gridCol w="10240762">
                  <a:extLst>
                    <a:ext uri="{9D8B030D-6E8A-4147-A177-3AD203B41FA5}">
                      <a16:colId xmlns:a16="http://schemas.microsoft.com/office/drawing/2014/main" val="58485764"/>
                    </a:ext>
                  </a:extLst>
                </a:gridCol>
              </a:tblGrid>
              <a:tr h="167091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3260" marR="93260" marT="46630" marB="4663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192" rtl="0" eaLnBrk="1" latinLnBrk="0" hangingPunct="1"/>
                      <a:r>
                        <a:rPr lang="en-US" sz="3300" b="1" kern="1200" dirty="0">
                          <a:solidFill>
                            <a:srgbClr val="00BCF2"/>
                          </a:solidFill>
                          <a:latin typeface="+mj-lt"/>
                          <a:ea typeface="+mn-ea"/>
                          <a:cs typeface="+mn-cs"/>
                        </a:rPr>
                        <a:t>Increase agility</a:t>
                      </a:r>
                    </a:p>
                    <a:p>
                      <a:pPr marL="118872" indent="-118872" algn="l" defTabSz="914192" rtl="0" eaLnBrk="1" latinLnBrk="0" hangingPunct="1"/>
                      <a:r>
                        <a:rPr lang="en-US" sz="1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“I need to onboard workloads with complex policies across my</a:t>
                      </a:r>
                      <a:r>
                        <a:rPr lang="en-US" sz="19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own datacenter and/or other clouds </a:t>
                      </a:r>
                      <a:r>
                        <a:rPr lang="en-US" sz="1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days – not weeks – to remain competitive.”</a:t>
                      </a:r>
                    </a:p>
                  </a:txBody>
                  <a:tcPr marL="279781" marR="373041" marT="46630" marB="4663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841798"/>
                  </a:ext>
                </a:extLst>
              </a:tr>
              <a:tr h="167091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3260" marR="93260" marT="46630" marB="4663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8D7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Enhance security</a:t>
                      </a:r>
                    </a:p>
                    <a:p>
                      <a:pPr marL="114300" marR="0" lvl="0" indent="-11430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“I must be able to instantaneously react to evolving threats and stop an attack from spreading.”</a:t>
                      </a:r>
                    </a:p>
                    <a:p>
                      <a:endParaRPr lang="en-US" sz="1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9781" marR="373041" marT="46630" marB="4663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61186"/>
                  </a:ext>
                </a:extLst>
              </a:tr>
              <a:tr h="167091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3260" marR="93260" marT="46630" marB="4663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8D7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Reduce costs</a:t>
                      </a:r>
                    </a:p>
                    <a:p>
                      <a:pPr marL="114300" marR="0" lvl="0" indent="-11430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“I need to reduce the number of operator interventions and efficiently meet network growth demands. Current practices just won’t scale.”</a:t>
                      </a:r>
                    </a:p>
                    <a:p>
                      <a:pPr marL="0" algn="l" defTabSz="914192" rtl="0" eaLnBrk="1" latinLnBrk="0" hangingPunct="1"/>
                      <a:endParaRPr lang="en-US" sz="1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9781" marR="373041" marT="46630" marB="4663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750743"/>
                  </a:ext>
                </a:extLst>
              </a:tr>
            </a:tbl>
          </a:graphicData>
        </a:graphic>
      </p:graphicFrame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654089" y="2127985"/>
            <a:ext cx="811542" cy="756120"/>
          </a:xfrm>
          <a:custGeom>
            <a:avLst/>
            <a:gdLst>
              <a:gd name="T0" fmla="*/ 284 w 568"/>
              <a:gd name="T1" fmla="*/ 0 h 533"/>
              <a:gd name="T2" fmla="*/ 568 w 568"/>
              <a:gd name="T3" fmla="*/ 284 h 533"/>
              <a:gd name="T4" fmla="*/ 422 w 568"/>
              <a:gd name="T5" fmla="*/ 533 h 533"/>
              <a:gd name="T6" fmla="*/ 147 w 568"/>
              <a:gd name="T7" fmla="*/ 533 h 533"/>
              <a:gd name="T8" fmla="*/ 0 w 568"/>
              <a:gd name="T9" fmla="*/ 284 h 533"/>
              <a:gd name="T10" fmla="*/ 284 w 568"/>
              <a:gd name="T11" fmla="*/ 0 h 533"/>
              <a:gd name="T12" fmla="*/ 445 w 568"/>
              <a:gd name="T13" fmla="*/ 445 h 533"/>
              <a:gd name="T14" fmla="*/ 511 w 568"/>
              <a:gd name="T15" fmla="*/ 284 h 533"/>
              <a:gd name="T16" fmla="*/ 462 w 568"/>
              <a:gd name="T17" fmla="*/ 284 h 533"/>
              <a:gd name="T18" fmla="*/ 462 w 568"/>
              <a:gd name="T19" fmla="*/ 249 h 533"/>
              <a:gd name="T20" fmla="*/ 509 w 568"/>
              <a:gd name="T21" fmla="*/ 249 h 533"/>
              <a:gd name="T22" fmla="*/ 485 w 568"/>
              <a:gd name="T23" fmla="*/ 178 h 533"/>
              <a:gd name="T24" fmla="*/ 426 w 568"/>
              <a:gd name="T25" fmla="*/ 178 h 533"/>
              <a:gd name="T26" fmla="*/ 426 w 568"/>
              <a:gd name="T27" fmla="*/ 142 h 533"/>
              <a:gd name="T28" fmla="*/ 462 w 568"/>
              <a:gd name="T29" fmla="*/ 142 h 533"/>
              <a:gd name="T30" fmla="*/ 445 w 568"/>
              <a:gd name="T31" fmla="*/ 123 h 533"/>
              <a:gd name="T32" fmla="*/ 355 w 568"/>
              <a:gd name="T33" fmla="*/ 68 h 533"/>
              <a:gd name="T34" fmla="*/ 355 w 568"/>
              <a:gd name="T35" fmla="*/ 107 h 533"/>
              <a:gd name="T36" fmla="*/ 320 w 568"/>
              <a:gd name="T37" fmla="*/ 107 h 533"/>
              <a:gd name="T38" fmla="*/ 320 w 568"/>
              <a:gd name="T39" fmla="*/ 59 h 533"/>
              <a:gd name="T40" fmla="*/ 284 w 568"/>
              <a:gd name="T41" fmla="*/ 57 h 533"/>
              <a:gd name="T42" fmla="*/ 249 w 568"/>
              <a:gd name="T43" fmla="*/ 59 h 533"/>
              <a:gd name="T44" fmla="*/ 249 w 568"/>
              <a:gd name="T45" fmla="*/ 107 h 533"/>
              <a:gd name="T46" fmla="*/ 213 w 568"/>
              <a:gd name="T47" fmla="*/ 107 h 533"/>
              <a:gd name="T48" fmla="*/ 213 w 568"/>
              <a:gd name="T49" fmla="*/ 68 h 533"/>
              <a:gd name="T50" fmla="*/ 123 w 568"/>
              <a:gd name="T51" fmla="*/ 123 h 533"/>
              <a:gd name="T52" fmla="*/ 106 w 568"/>
              <a:gd name="T53" fmla="*/ 142 h 533"/>
              <a:gd name="T54" fmla="*/ 142 w 568"/>
              <a:gd name="T55" fmla="*/ 142 h 533"/>
              <a:gd name="T56" fmla="*/ 142 w 568"/>
              <a:gd name="T57" fmla="*/ 178 h 533"/>
              <a:gd name="T58" fmla="*/ 83 w 568"/>
              <a:gd name="T59" fmla="*/ 178 h 533"/>
              <a:gd name="T60" fmla="*/ 59 w 568"/>
              <a:gd name="T61" fmla="*/ 249 h 533"/>
              <a:gd name="T62" fmla="*/ 107 w 568"/>
              <a:gd name="T63" fmla="*/ 249 h 533"/>
              <a:gd name="T64" fmla="*/ 107 w 568"/>
              <a:gd name="T65" fmla="*/ 284 h 533"/>
              <a:gd name="T66" fmla="*/ 57 w 568"/>
              <a:gd name="T67" fmla="*/ 284 h 533"/>
              <a:gd name="T68" fmla="*/ 123 w 568"/>
              <a:gd name="T69" fmla="*/ 445 h 533"/>
              <a:gd name="T70" fmla="*/ 142 w 568"/>
              <a:gd name="T71" fmla="*/ 462 h 533"/>
              <a:gd name="T72" fmla="*/ 249 w 568"/>
              <a:gd name="T73" fmla="*/ 462 h 533"/>
              <a:gd name="T74" fmla="*/ 269 w 568"/>
              <a:gd name="T75" fmla="*/ 178 h 533"/>
              <a:gd name="T76" fmla="*/ 299 w 568"/>
              <a:gd name="T77" fmla="*/ 178 h 533"/>
              <a:gd name="T78" fmla="*/ 320 w 568"/>
              <a:gd name="T79" fmla="*/ 462 h 533"/>
              <a:gd name="T80" fmla="*/ 426 w 568"/>
              <a:gd name="T81" fmla="*/ 462 h 533"/>
              <a:gd name="T82" fmla="*/ 445 w 568"/>
              <a:gd name="T83" fmla="*/ 445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68" h="533">
                <a:moveTo>
                  <a:pt x="284" y="0"/>
                </a:moveTo>
                <a:cubicBezTo>
                  <a:pt x="441" y="0"/>
                  <a:pt x="568" y="127"/>
                  <a:pt x="568" y="284"/>
                </a:cubicBezTo>
                <a:cubicBezTo>
                  <a:pt x="568" y="391"/>
                  <a:pt x="509" y="484"/>
                  <a:pt x="422" y="533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59" y="484"/>
                  <a:pt x="0" y="391"/>
                  <a:pt x="0" y="284"/>
                </a:cubicBezTo>
                <a:cubicBezTo>
                  <a:pt x="0" y="127"/>
                  <a:pt x="127" y="0"/>
                  <a:pt x="284" y="0"/>
                </a:cubicBezTo>
                <a:close/>
                <a:moveTo>
                  <a:pt x="445" y="445"/>
                </a:moveTo>
                <a:cubicBezTo>
                  <a:pt x="488" y="402"/>
                  <a:pt x="511" y="345"/>
                  <a:pt x="511" y="284"/>
                </a:cubicBezTo>
                <a:cubicBezTo>
                  <a:pt x="462" y="284"/>
                  <a:pt x="462" y="284"/>
                  <a:pt x="462" y="284"/>
                </a:cubicBezTo>
                <a:cubicBezTo>
                  <a:pt x="462" y="249"/>
                  <a:pt x="462" y="249"/>
                  <a:pt x="462" y="249"/>
                </a:cubicBezTo>
                <a:cubicBezTo>
                  <a:pt x="509" y="249"/>
                  <a:pt x="509" y="249"/>
                  <a:pt x="509" y="249"/>
                </a:cubicBezTo>
                <a:cubicBezTo>
                  <a:pt x="505" y="224"/>
                  <a:pt x="497" y="200"/>
                  <a:pt x="485" y="178"/>
                </a:cubicBezTo>
                <a:cubicBezTo>
                  <a:pt x="426" y="178"/>
                  <a:pt x="426" y="178"/>
                  <a:pt x="426" y="178"/>
                </a:cubicBezTo>
                <a:cubicBezTo>
                  <a:pt x="426" y="142"/>
                  <a:pt x="426" y="142"/>
                  <a:pt x="426" y="142"/>
                </a:cubicBezTo>
                <a:cubicBezTo>
                  <a:pt x="462" y="142"/>
                  <a:pt x="462" y="142"/>
                  <a:pt x="462" y="142"/>
                </a:cubicBezTo>
                <a:cubicBezTo>
                  <a:pt x="456" y="136"/>
                  <a:pt x="451" y="129"/>
                  <a:pt x="445" y="123"/>
                </a:cubicBezTo>
                <a:cubicBezTo>
                  <a:pt x="419" y="98"/>
                  <a:pt x="389" y="79"/>
                  <a:pt x="355" y="68"/>
                </a:cubicBezTo>
                <a:cubicBezTo>
                  <a:pt x="355" y="107"/>
                  <a:pt x="355" y="107"/>
                  <a:pt x="355" y="107"/>
                </a:cubicBezTo>
                <a:cubicBezTo>
                  <a:pt x="320" y="107"/>
                  <a:pt x="320" y="107"/>
                  <a:pt x="320" y="107"/>
                </a:cubicBezTo>
                <a:cubicBezTo>
                  <a:pt x="320" y="59"/>
                  <a:pt x="320" y="59"/>
                  <a:pt x="320" y="59"/>
                </a:cubicBezTo>
                <a:cubicBezTo>
                  <a:pt x="308" y="58"/>
                  <a:pt x="296" y="57"/>
                  <a:pt x="284" y="57"/>
                </a:cubicBezTo>
                <a:cubicBezTo>
                  <a:pt x="272" y="57"/>
                  <a:pt x="260" y="58"/>
                  <a:pt x="249" y="59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68"/>
                  <a:pt x="213" y="68"/>
                  <a:pt x="213" y="68"/>
                </a:cubicBezTo>
                <a:cubicBezTo>
                  <a:pt x="180" y="79"/>
                  <a:pt x="149" y="98"/>
                  <a:pt x="123" y="123"/>
                </a:cubicBezTo>
                <a:cubicBezTo>
                  <a:pt x="117" y="129"/>
                  <a:pt x="112" y="136"/>
                  <a:pt x="106" y="142"/>
                </a:cubicBezTo>
                <a:cubicBezTo>
                  <a:pt x="142" y="142"/>
                  <a:pt x="142" y="142"/>
                  <a:pt x="142" y="142"/>
                </a:cubicBezTo>
                <a:cubicBezTo>
                  <a:pt x="142" y="178"/>
                  <a:pt x="142" y="178"/>
                  <a:pt x="142" y="178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71" y="200"/>
                  <a:pt x="63" y="224"/>
                  <a:pt x="59" y="249"/>
                </a:cubicBezTo>
                <a:cubicBezTo>
                  <a:pt x="107" y="249"/>
                  <a:pt x="107" y="249"/>
                  <a:pt x="107" y="249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57" y="284"/>
                  <a:pt x="57" y="284"/>
                  <a:pt x="57" y="284"/>
                </a:cubicBezTo>
                <a:cubicBezTo>
                  <a:pt x="57" y="345"/>
                  <a:pt x="80" y="402"/>
                  <a:pt x="123" y="445"/>
                </a:cubicBezTo>
                <a:cubicBezTo>
                  <a:pt x="129" y="451"/>
                  <a:pt x="135" y="456"/>
                  <a:pt x="142" y="462"/>
                </a:cubicBezTo>
                <a:cubicBezTo>
                  <a:pt x="249" y="462"/>
                  <a:pt x="249" y="462"/>
                  <a:pt x="249" y="462"/>
                </a:cubicBezTo>
                <a:cubicBezTo>
                  <a:pt x="269" y="178"/>
                  <a:pt x="269" y="178"/>
                  <a:pt x="269" y="178"/>
                </a:cubicBezTo>
                <a:cubicBezTo>
                  <a:pt x="299" y="178"/>
                  <a:pt x="299" y="178"/>
                  <a:pt x="299" y="178"/>
                </a:cubicBezTo>
                <a:cubicBezTo>
                  <a:pt x="320" y="462"/>
                  <a:pt x="320" y="462"/>
                  <a:pt x="320" y="462"/>
                </a:cubicBezTo>
                <a:cubicBezTo>
                  <a:pt x="426" y="462"/>
                  <a:pt x="426" y="462"/>
                  <a:pt x="426" y="462"/>
                </a:cubicBezTo>
                <a:cubicBezTo>
                  <a:pt x="433" y="456"/>
                  <a:pt x="439" y="451"/>
                  <a:pt x="445" y="4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7" name="Freeform 11"/>
          <p:cNvSpPr>
            <a:spLocks noEditPoints="1"/>
          </p:cNvSpPr>
          <p:nvPr/>
        </p:nvSpPr>
        <p:spPr bwMode="auto">
          <a:xfrm>
            <a:off x="657262" y="3750366"/>
            <a:ext cx="808369" cy="978964"/>
          </a:xfrm>
          <a:custGeom>
            <a:avLst/>
            <a:gdLst>
              <a:gd name="T0" fmla="*/ 881 w 966"/>
              <a:gd name="T1" fmla="*/ 82 h 968"/>
              <a:gd name="T2" fmla="*/ 669 w 966"/>
              <a:gd name="T3" fmla="*/ 99 h 968"/>
              <a:gd name="T4" fmla="*/ 483 w 966"/>
              <a:gd name="T5" fmla="*/ 0 h 968"/>
              <a:gd name="T6" fmla="*/ 297 w 966"/>
              <a:gd name="T7" fmla="*/ 99 h 968"/>
              <a:gd name="T8" fmla="*/ 85 w 966"/>
              <a:gd name="T9" fmla="*/ 82 h 968"/>
              <a:gd name="T10" fmla="*/ 79 w 966"/>
              <a:gd name="T11" fmla="*/ 554 h 968"/>
              <a:gd name="T12" fmla="*/ 483 w 966"/>
              <a:gd name="T13" fmla="*/ 968 h 968"/>
              <a:gd name="T14" fmla="*/ 887 w 966"/>
              <a:gd name="T15" fmla="*/ 554 h 968"/>
              <a:gd name="T16" fmla="*/ 881 w 966"/>
              <a:gd name="T17" fmla="*/ 82 h 968"/>
              <a:gd name="T18" fmla="*/ 797 w 966"/>
              <a:gd name="T19" fmla="*/ 578 h 968"/>
              <a:gd name="T20" fmla="*/ 483 w 966"/>
              <a:gd name="T21" fmla="*/ 877 h 968"/>
              <a:gd name="T22" fmla="*/ 169 w 966"/>
              <a:gd name="T23" fmla="*/ 578 h 968"/>
              <a:gd name="T24" fmla="*/ 793 w 966"/>
              <a:gd name="T25" fmla="*/ 238 h 968"/>
              <a:gd name="T26" fmla="*/ 797 w 966"/>
              <a:gd name="T27" fmla="*/ 578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6" h="968">
                <a:moveTo>
                  <a:pt x="881" y="82"/>
                </a:moveTo>
                <a:cubicBezTo>
                  <a:pt x="881" y="82"/>
                  <a:pt x="775" y="127"/>
                  <a:pt x="669" y="99"/>
                </a:cubicBezTo>
                <a:cubicBezTo>
                  <a:pt x="563" y="71"/>
                  <a:pt x="483" y="0"/>
                  <a:pt x="483" y="0"/>
                </a:cubicBezTo>
                <a:cubicBezTo>
                  <a:pt x="483" y="0"/>
                  <a:pt x="403" y="71"/>
                  <a:pt x="297" y="99"/>
                </a:cubicBezTo>
                <a:cubicBezTo>
                  <a:pt x="191" y="127"/>
                  <a:pt x="85" y="82"/>
                  <a:pt x="85" y="82"/>
                </a:cubicBezTo>
                <a:cubicBezTo>
                  <a:pt x="85" y="82"/>
                  <a:pt x="0" y="334"/>
                  <a:pt x="79" y="554"/>
                </a:cubicBezTo>
                <a:cubicBezTo>
                  <a:pt x="158" y="774"/>
                  <a:pt x="422" y="968"/>
                  <a:pt x="483" y="968"/>
                </a:cubicBezTo>
                <a:cubicBezTo>
                  <a:pt x="544" y="968"/>
                  <a:pt x="808" y="774"/>
                  <a:pt x="887" y="554"/>
                </a:cubicBezTo>
                <a:cubicBezTo>
                  <a:pt x="966" y="334"/>
                  <a:pt x="881" y="82"/>
                  <a:pt x="881" y="82"/>
                </a:cubicBezTo>
                <a:close/>
                <a:moveTo>
                  <a:pt x="797" y="578"/>
                </a:moveTo>
                <a:cubicBezTo>
                  <a:pt x="736" y="736"/>
                  <a:pt x="530" y="877"/>
                  <a:pt x="483" y="877"/>
                </a:cubicBezTo>
                <a:cubicBezTo>
                  <a:pt x="436" y="877"/>
                  <a:pt x="229" y="737"/>
                  <a:pt x="169" y="578"/>
                </a:cubicBezTo>
                <a:cubicBezTo>
                  <a:pt x="169" y="578"/>
                  <a:pt x="339" y="297"/>
                  <a:pt x="793" y="238"/>
                </a:cubicBezTo>
                <a:cubicBezTo>
                  <a:pt x="793" y="238"/>
                  <a:pt x="859" y="419"/>
                  <a:pt x="797" y="5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US" sz="1800">
              <a:solidFill>
                <a:srgbClr val="505050"/>
              </a:solidFill>
            </a:endParaRPr>
          </a:p>
        </p:txBody>
      </p:sp>
      <p:sp>
        <p:nvSpPr>
          <p:cNvPr id="8" name="Freeform 51"/>
          <p:cNvSpPr>
            <a:spLocks noEditPoints="1"/>
          </p:cNvSpPr>
          <p:nvPr/>
        </p:nvSpPr>
        <p:spPr bwMode="auto">
          <a:xfrm>
            <a:off x="667341" y="5473148"/>
            <a:ext cx="705525" cy="804746"/>
          </a:xfrm>
          <a:custGeom>
            <a:avLst/>
            <a:gdLst>
              <a:gd name="T0" fmla="*/ 670 w 977"/>
              <a:gd name="T1" fmla="*/ 806 h 965"/>
              <a:gd name="T2" fmla="*/ 512 w 977"/>
              <a:gd name="T3" fmla="*/ 965 h 965"/>
              <a:gd name="T4" fmla="*/ 353 w 977"/>
              <a:gd name="T5" fmla="*/ 806 h 965"/>
              <a:gd name="T6" fmla="*/ 512 w 977"/>
              <a:gd name="T7" fmla="*/ 647 h 965"/>
              <a:gd name="T8" fmla="*/ 670 w 977"/>
              <a:gd name="T9" fmla="*/ 806 h 965"/>
              <a:gd name="T10" fmla="*/ 668 w 977"/>
              <a:gd name="T11" fmla="*/ 258 h 965"/>
              <a:gd name="T12" fmla="*/ 567 w 977"/>
              <a:gd name="T13" fmla="*/ 157 h 965"/>
              <a:gd name="T14" fmla="*/ 668 w 977"/>
              <a:gd name="T15" fmla="*/ 55 h 965"/>
              <a:gd name="T16" fmla="*/ 613 w 977"/>
              <a:gd name="T17" fmla="*/ 0 h 965"/>
              <a:gd name="T18" fmla="*/ 512 w 977"/>
              <a:gd name="T19" fmla="*/ 102 h 965"/>
              <a:gd name="T20" fmla="*/ 410 w 977"/>
              <a:gd name="T21" fmla="*/ 0 h 965"/>
              <a:gd name="T22" fmla="*/ 355 w 977"/>
              <a:gd name="T23" fmla="*/ 55 h 965"/>
              <a:gd name="T24" fmla="*/ 457 w 977"/>
              <a:gd name="T25" fmla="*/ 157 h 965"/>
              <a:gd name="T26" fmla="*/ 355 w 977"/>
              <a:gd name="T27" fmla="*/ 258 h 965"/>
              <a:gd name="T28" fmla="*/ 410 w 977"/>
              <a:gd name="T29" fmla="*/ 313 h 965"/>
              <a:gd name="T30" fmla="*/ 512 w 977"/>
              <a:gd name="T31" fmla="*/ 212 h 965"/>
              <a:gd name="T32" fmla="*/ 613 w 977"/>
              <a:gd name="T33" fmla="*/ 313 h 965"/>
              <a:gd name="T34" fmla="*/ 668 w 977"/>
              <a:gd name="T35" fmla="*/ 258 h 965"/>
              <a:gd name="T36" fmla="*/ 977 w 977"/>
              <a:gd name="T37" fmla="*/ 474 h 965"/>
              <a:gd name="T38" fmla="*/ 828 w 977"/>
              <a:gd name="T39" fmla="*/ 354 h 965"/>
              <a:gd name="T40" fmla="*/ 818 w 977"/>
              <a:gd name="T41" fmla="*/ 417 h 965"/>
              <a:gd name="T42" fmla="*/ 434 w 977"/>
              <a:gd name="T43" fmla="*/ 462 h 965"/>
              <a:gd name="T44" fmla="*/ 174 w 977"/>
              <a:gd name="T45" fmla="*/ 627 h 965"/>
              <a:gd name="T46" fmla="*/ 0 w 977"/>
              <a:gd name="T47" fmla="*/ 891 h 965"/>
              <a:gd name="T48" fmla="*/ 61 w 977"/>
              <a:gd name="T49" fmla="*/ 911 h 965"/>
              <a:gd name="T50" fmla="*/ 219 w 977"/>
              <a:gd name="T51" fmla="*/ 673 h 965"/>
              <a:gd name="T52" fmla="*/ 808 w 977"/>
              <a:gd name="T53" fmla="*/ 481 h 965"/>
              <a:gd name="T54" fmla="*/ 799 w 977"/>
              <a:gd name="T55" fmla="*/ 543 h 965"/>
              <a:gd name="T56" fmla="*/ 977 w 977"/>
              <a:gd name="T57" fmla="*/ 474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77" h="965">
                <a:moveTo>
                  <a:pt x="670" y="806"/>
                </a:moveTo>
                <a:cubicBezTo>
                  <a:pt x="670" y="894"/>
                  <a:pt x="599" y="965"/>
                  <a:pt x="512" y="965"/>
                </a:cubicBezTo>
                <a:cubicBezTo>
                  <a:pt x="424" y="965"/>
                  <a:pt x="353" y="894"/>
                  <a:pt x="353" y="806"/>
                </a:cubicBezTo>
                <a:cubicBezTo>
                  <a:pt x="353" y="718"/>
                  <a:pt x="424" y="647"/>
                  <a:pt x="512" y="647"/>
                </a:cubicBezTo>
                <a:cubicBezTo>
                  <a:pt x="599" y="647"/>
                  <a:pt x="670" y="718"/>
                  <a:pt x="670" y="806"/>
                </a:cubicBezTo>
                <a:close/>
                <a:moveTo>
                  <a:pt x="668" y="258"/>
                </a:moveTo>
                <a:cubicBezTo>
                  <a:pt x="567" y="157"/>
                  <a:pt x="567" y="157"/>
                  <a:pt x="567" y="157"/>
                </a:cubicBezTo>
                <a:cubicBezTo>
                  <a:pt x="668" y="55"/>
                  <a:pt x="668" y="55"/>
                  <a:pt x="668" y="55"/>
                </a:cubicBezTo>
                <a:cubicBezTo>
                  <a:pt x="613" y="0"/>
                  <a:pt x="613" y="0"/>
                  <a:pt x="613" y="0"/>
                </a:cubicBezTo>
                <a:cubicBezTo>
                  <a:pt x="512" y="102"/>
                  <a:pt x="512" y="102"/>
                  <a:pt x="512" y="102"/>
                </a:cubicBezTo>
                <a:cubicBezTo>
                  <a:pt x="410" y="0"/>
                  <a:pt x="410" y="0"/>
                  <a:pt x="410" y="0"/>
                </a:cubicBezTo>
                <a:cubicBezTo>
                  <a:pt x="355" y="55"/>
                  <a:pt x="355" y="55"/>
                  <a:pt x="355" y="55"/>
                </a:cubicBezTo>
                <a:cubicBezTo>
                  <a:pt x="457" y="157"/>
                  <a:pt x="457" y="157"/>
                  <a:pt x="457" y="157"/>
                </a:cubicBezTo>
                <a:cubicBezTo>
                  <a:pt x="355" y="258"/>
                  <a:pt x="355" y="258"/>
                  <a:pt x="355" y="258"/>
                </a:cubicBezTo>
                <a:cubicBezTo>
                  <a:pt x="410" y="313"/>
                  <a:pt x="410" y="313"/>
                  <a:pt x="410" y="313"/>
                </a:cubicBezTo>
                <a:cubicBezTo>
                  <a:pt x="512" y="212"/>
                  <a:pt x="512" y="212"/>
                  <a:pt x="512" y="212"/>
                </a:cubicBezTo>
                <a:cubicBezTo>
                  <a:pt x="613" y="313"/>
                  <a:pt x="613" y="313"/>
                  <a:pt x="613" y="313"/>
                </a:cubicBezTo>
                <a:lnTo>
                  <a:pt x="668" y="258"/>
                </a:lnTo>
                <a:close/>
                <a:moveTo>
                  <a:pt x="977" y="474"/>
                </a:moveTo>
                <a:cubicBezTo>
                  <a:pt x="828" y="354"/>
                  <a:pt x="828" y="354"/>
                  <a:pt x="828" y="354"/>
                </a:cubicBezTo>
                <a:cubicBezTo>
                  <a:pt x="818" y="417"/>
                  <a:pt x="818" y="417"/>
                  <a:pt x="818" y="417"/>
                </a:cubicBezTo>
                <a:cubicBezTo>
                  <a:pt x="678" y="405"/>
                  <a:pt x="549" y="420"/>
                  <a:pt x="434" y="462"/>
                </a:cubicBezTo>
                <a:cubicBezTo>
                  <a:pt x="336" y="498"/>
                  <a:pt x="249" y="554"/>
                  <a:pt x="174" y="627"/>
                </a:cubicBezTo>
                <a:cubicBezTo>
                  <a:pt x="47" y="752"/>
                  <a:pt x="2" y="885"/>
                  <a:pt x="0" y="891"/>
                </a:cubicBezTo>
                <a:cubicBezTo>
                  <a:pt x="61" y="911"/>
                  <a:pt x="61" y="911"/>
                  <a:pt x="61" y="911"/>
                </a:cubicBezTo>
                <a:cubicBezTo>
                  <a:pt x="61" y="910"/>
                  <a:pt x="103" y="787"/>
                  <a:pt x="219" y="673"/>
                </a:cubicBezTo>
                <a:cubicBezTo>
                  <a:pt x="369" y="525"/>
                  <a:pt x="567" y="461"/>
                  <a:pt x="808" y="481"/>
                </a:cubicBezTo>
                <a:cubicBezTo>
                  <a:pt x="799" y="543"/>
                  <a:pt x="799" y="543"/>
                  <a:pt x="799" y="543"/>
                </a:cubicBezTo>
                <a:lnTo>
                  <a:pt x="977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US" sz="180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01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Workflow: Deploy SDN Fabric and Tenants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0. Deploy Fabric Infrastructure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1. Deploy Network Controller</a:t>
            </a:r>
          </a:p>
          <a:p>
            <a:r>
              <a:rPr lang="en-US" dirty="0">
                <a:solidFill>
                  <a:schemeClr val="tx2"/>
                </a:solidFill>
              </a:rPr>
              <a:t>Step 2. Create Tenant VM Networks and Deploy VMs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3. Deploy Software Load Balancer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4. Create Load-Balanced Tenant VIPs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5. Configuring Inbound and Outbound NAT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6. (Opportunistic) Deploy Gateways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7. (Opportunistic) Create S2S VPN Tunnel</a:t>
            </a:r>
          </a:p>
        </p:txBody>
      </p:sp>
    </p:spTree>
    <p:extLst>
      <p:ext uri="{BB962C8B-B14F-4D97-AF65-F5344CB8AC3E}">
        <p14:creationId xmlns:p14="http://schemas.microsoft.com/office/powerpoint/2010/main" val="2564758642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Time Check</a:t>
            </a:r>
          </a:p>
        </p:txBody>
      </p:sp>
    </p:spTree>
    <p:extLst>
      <p:ext uri="{BB962C8B-B14F-4D97-AF65-F5344CB8AC3E}">
        <p14:creationId xmlns:p14="http://schemas.microsoft.com/office/powerpoint/2010/main" val="2200870289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637" y="3192462"/>
            <a:ext cx="75438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Step 3. Deploy Software Load Balancer</a:t>
            </a:r>
          </a:p>
        </p:txBody>
      </p:sp>
    </p:spTree>
    <p:extLst>
      <p:ext uri="{BB962C8B-B14F-4D97-AF65-F5344CB8AC3E}">
        <p14:creationId xmlns:p14="http://schemas.microsoft.com/office/powerpoint/2010/main" val="2716153389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Physical Network Plan</a:t>
            </a:r>
            <a:br>
              <a:rPr lang="en-US" dirty="0"/>
            </a:br>
            <a:r>
              <a:rPr lang="en-US" sz="1800" dirty="0"/>
              <a:t>Create the Transit Logical Network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03" y="1363662"/>
            <a:ext cx="11887200" cy="4635115"/>
          </a:xfrm>
        </p:spPr>
        <p:txBody>
          <a:bodyPr/>
          <a:lstStyle/>
          <a:p>
            <a:r>
              <a:rPr lang="en-US" sz="2800" dirty="0"/>
              <a:t>Top of Rack (</a:t>
            </a:r>
            <a:r>
              <a:rPr lang="en-US" sz="2800" dirty="0" err="1"/>
              <a:t>ToR</a:t>
            </a:r>
            <a:r>
              <a:rPr lang="en-US" sz="2800" dirty="0"/>
              <a:t>) Switch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One Management IP Address per Software Load Balancer Mux VM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One HNV Provider IP Address per Software Load Balancer Mux VM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One Transit IP Address per Software Load Balancer Mux VM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75084"/>
              </p:ext>
            </p:extLst>
          </p:nvPr>
        </p:nvGraphicFramePr>
        <p:xfrm>
          <a:off x="503237" y="1820862"/>
          <a:ext cx="8580810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7212">
                  <a:extLst>
                    <a:ext uri="{9D8B030D-6E8A-4147-A177-3AD203B41FA5}">
                      <a16:colId xmlns:a16="http://schemas.microsoft.com/office/drawing/2014/main" val="1934225532"/>
                    </a:ext>
                  </a:extLst>
                </a:gridCol>
                <a:gridCol w="2115628">
                  <a:extLst>
                    <a:ext uri="{9D8B030D-6E8A-4147-A177-3AD203B41FA5}">
                      <a16:colId xmlns:a16="http://schemas.microsoft.com/office/drawing/2014/main" val="1575842716"/>
                    </a:ext>
                  </a:extLst>
                </a:gridCol>
                <a:gridCol w="861923">
                  <a:extLst>
                    <a:ext uri="{9D8B030D-6E8A-4147-A177-3AD203B41FA5}">
                      <a16:colId xmlns:a16="http://schemas.microsoft.com/office/drawing/2014/main" val="3916066166"/>
                    </a:ext>
                  </a:extLst>
                </a:gridCol>
                <a:gridCol w="1826426">
                  <a:extLst>
                    <a:ext uri="{9D8B030D-6E8A-4147-A177-3AD203B41FA5}">
                      <a16:colId xmlns:a16="http://schemas.microsoft.com/office/drawing/2014/main" val="3585754604"/>
                    </a:ext>
                  </a:extLst>
                </a:gridCol>
                <a:gridCol w="1699621">
                  <a:extLst>
                    <a:ext uri="{9D8B030D-6E8A-4147-A177-3AD203B41FA5}">
                      <a16:colId xmlns:a16="http://schemas.microsoft.com/office/drawing/2014/main" val="3950648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 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70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10.127.132.128/25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10.127.132.129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*.211 – *.221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45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HNV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10.10.182.0/25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10.10.182.1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*.64 - *.78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02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Transit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10.10.181.128/26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10.10.181.129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*.160 - *.166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1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Public VIP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5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Private VIP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79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1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9601199" cy="2179058"/>
          </a:xfrm>
        </p:spPr>
        <p:txBody>
          <a:bodyPr/>
          <a:lstStyle/>
          <a:p>
            <a:r>
              <a:rPr lang="en-US" dirty="0"/>
              <a:t>DEMO: Deploy Software Load Balancer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8229599" cy="738664"/>
          </a:xfrm>
        </p:spPr>
        <p:txBody>
          <a:bodyPr/>
          <a:lstStyle/>
          <a:p>
            <a:r>
              <a:rPr lang="en-US" dirty="0"/>
              <a:t>SDN Fabric Deployment</a:t>
            </a:r>
          </a:p>
        </p:txBody>
      </p:sp>
    </p:spTree>
    <p:extLst>
      <p:ext uri="{BB962C8B-B14F-4D97-AF65-F5344CB8AC3E}">
        <p14:creationId xmlns:p14="http://schemas.microsoft.com/office/powerpoint/2010/main" val="40592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585248" y="160688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754603" y="23440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6987778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3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219161" y="2247729"/>
            <a:ext cx="1447804" cy="1300209"/>
            <a:chOff x="3676150" y="2724745"/>
            <a:chExt cx="1419545" cy="1274830"/>
          </a:xfrm>
        </p:grpSpPr>
        <p:sp>
          <p:nvSpPr>
            <p:cNvPr id="67" name="Rectangle 66"/>
            <p:cNvSpPr/>
            <p:nvPr/>
          </p:nvSpPr>
          <p:spPr>
            <a:xfrm>
              <a:off x="3722104" y="3346753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311138" y="3383685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50" y="2724745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58" name="Group 57"/>
          <p:cNvGrpSpPr/>
          <p:nvPr/>
        </p:nvGrpSpPr>
        <p:grpSpPr>
          <a:xfrm>
            <a:off x="5473557" y="2942381"/>
            <a:ext cx="1447468" cy="1300209"/>
            <a:chOff x="4888797" y="3415756"/>
            <a:chExt cx="1419215" cy="1274830"/>
          </a:xfrm>
        </p:grpSpPr>
        <p:sp>
          <p:nvSpPr>
            <p:cNvPr id="70" name="Rectangle 69"/>
            <p:cNvSpPr/>
            <p:nvPr/>
          </p:nvSpPr>
          <p:spPr>
            <a:xfrm>
              <a:off x="4934751" y="4037764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23455" y="409170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797" y="3415756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75" name="Group 74"/>
          <p:cNvGrpSpPr/>
          <p:nvPr/>
        </p:nvGrpSpPr>
        <p:grpSpPr>
          <a:xfrm>
            <a:off x="3695913" y="3896429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883275" y="4568039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6057463" y="5276723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523300" y="3176633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146331" y="136896"/>
            <a:ext cx="2563501" cy="2545992"/>
            <a:chOff x="142611" y="134224"/>
            <a:chExt cx="3080452" cy="1945834"/>
          </a:xfrm>
        </p:grpSpPr>
        <p:sp>
          <p:nvSpPr>
            <p:cNvPr id="165" name="Rounded Rectangle 164"/>
            <p:cNvSpPr/>
            <p:nvPr/>
          </p:nvSpPr>
          <p:spPr bwMode="auto">
            <a:xfrm>
              <a:off x="142611" y="134224"/>
              <a:ext cx="3080452" cy="1945834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167" name="Can 166"/>
            <p:cNvSpPr/>
            <p:nvPr/>
          </p:nvSpPr>
          <p:spPr bwMode="auto">
            <a:xfrm rot="5400000">
              <a:off x="1586585" y="-890412"/>
              <a:ext cx="271968" cy="2614460"/>
            </a:xfrm>
            <a:prstGeom prst="can">
              <a:avLst/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78" name="Can 177"/>
          <p:cNvSpPr/>
          <p:nvPr/>
        </p:nvSpPr>
        <p:spPr bwMode="auto">
          <a:xfrm rot="5400000">
            <a:off x="1270383" y="-46949"/>
            <a:ext cx="330124" cy="217570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1798637" y="5924999"/>
            <a:ext cx="6707765" cy="96614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 Transit Logical Network to carry North-South Traffic and BGP Route Advertisements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8900653" y="347165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9096615" y="3848943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3" name="Rectangle 182"/>
          <p:cNvSpPr/>
          <p:nvPr/>
        </p:nvSpPr>
        <p:spPr bwMode="auto">
          <a:xfrm>
            <a:off x="7711308" y="2740156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7907270" y="3117446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6" name="Rectangle 185"/>
          <p:cNvSpPr/>
          <p:nvPr/>
        </p:nvSpPr>
        <p:spPr bwMode="auto">
          <a:xfrm>
            <a:off x="6445156" y="2024728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6641118" y="2402018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5263114" y="1296377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5459076" y="1673667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54" name="Can 177"/>
          <p:cNvSpPr/>
          <p:nvPr/>
        </p:nvSpPr>
        <p:spPr bwMode="auto">
          <a:xfrm rot="5400000">
            <a:off x="1260224" y="449581"/>
            <a:ext cx="330124" cy="217570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488906" y="5893766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74" y="5988232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78" y="5398779"/>
            <a:ext cx="920558" cy="64142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6127" y="1420221"/>
            <a:ext cx="1274668" cy="1411462"/>
          </a:xfrm>
          <a:prstGeom prst="rect">
            <a:avLst/>
          </a:prstGeom>
        </p:spPr>
      </p:pic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265237" y="2024728"/>
            <a:ext cx="2108759" cy="33982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6922316" y="4317687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7938615" y="4078366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7454871" y="4631155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850" y="4720283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54518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5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585248" y="160688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754604" y="23440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6987778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3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219161" y="2247729"/>
            <a:ext cx="1447804" cy="1300209"/>
            <a:chOff x="3676150" y="2724745"/>
            <a:chExt cx="1419545" cy="1274830"/>
          </a:xfrm>
        </p:grpSpPr>
        <p:sp>
          <p:nvSpPr>
            <p:cNvPr id="67" name="Rectangle 66"/>
            <p:cNvSpPr/>
            <p:nvPr/>
          </p:nvSpPr>
          <p:spPr>
            <a:xfrm>
              <a:off x="3722104" y="3346753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311138" y="3383685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50" y="2724745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58" name="Group 57"/>
          <p:cNvGrpSpPr/>
          <p:nvPr/>
        </p:nvGrpSpPr>
        <p:grpSpPr>
          <a:xfrm>
            <a:off x="5473557" y="2942381"/>
            <a:ext cx="1447468" cy="1300209"/>
            <a:chOff x="4888797" y="3415756"/>
            <a:chExt cx="1419215" cy="1274830"/>
          </a:xfrm>
        </p:grpSpPr>
        <p:sp>
          <p:nvSpPr>
            <p:cNvPr id="70" name="Rectangle 69"/>
            <p:cNvSpPr/>
            <p:nvPr/>
          </p:nvSpPr>
          <p:spPr>
            <a:xfrm>
              <a:off x="4934751" y="4037764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23455" y="409170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797" y="3415756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75" name="Group 74"/>
          <p:cNvGrpSpPr/>
          <p:nvPr/>
        </p:nvGrpSpPr>
        <p:grpSpPr>
          <a:xfrm>
            <a:off x="3695913" y="3896429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883275" y="4568039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6057463" y="5276723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523300" y="3176633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88486" y="116930"/>
            <a:ext cx="1867351" cy="1822880"/>
            <a:chOff x="203826" y="173000"/>
            <a:chExt cx="3080452" cy="1279903"/>
          </a:xfrm>
        </p:grpSpPr>
        <p:sp>
          <p:nvSpPr>
            <p:cNvPr id="165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167" name="Can 166"/>
            <p:cNvSpPr/>
            <p:nvPr/>
          </p:nvSpPr>
          <p:spPr bwMode="auto">
            <a:xfrm rot="5400000">
              <a:off x="1715352" y="-700512"/>
              <a:ext cx="155341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78" name="Can 177"/>
          <p:cNvSpPr/>
          <p:nvPr/>
        </p:nvSpPr>
        <p:spPr bwMode="auto">
          <a:xfrm rot="5400000">
            <a:off x="926914" y="31486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179" name="Can 178"/>
          <p:cNvSpPr/>
          <p:nvPr/>
        </p:nvSpPr>
        <p:spPr bwMode="auto">
          <a:xfrm rot="5400000">
            <a:off x="934580" y="323672"/>
            <a:ext cx="234535" cy="1272915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324097" y="-21206"/>
            <a:ext cx="4399349" cy="1043090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Download the SLB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Template from GitHub</a:t>
            </a:r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35" y="1090087"/>
            <a:ext cx="792892" cy="927366"/>
          </a:xfrm>
          <a:prstGeom prst="rect">
            <a:avLst/>
          </a:prstGeom>
        </p:spPr>
      </p:pic>
      <p:cxnSp>
        <p:nvCxnSpPr>
          <p:cNvPr id="183" name="Straight Arrow Connector 182"/>
          <p:cNvCxnSpPr>
            <a:endCxn id="181" idx="0"/>
          </p:cNvCxnSpPr>
          <p:nvPr/>
        </p:nvCxnSpPr>
        <p:spPr>
          <a:xfrm>
            <a:off x="2428481" y="0"/>
            <a:ext cx="0" cy="109008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1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35" y="812130"/>
            <a:ext cx="1348502" cy="798250"/>
          </a:xfrm>
          <a:prstGeom prst="rect">
            <a:avLst/>
          </a:prstGeom>
        </p:spPr>
      </p:pic>
      <p:sp>
        <p:nvSpPr>
          <p:cNvPr id="185" name="Rectangle 184"/>
          <p:cNvSpPr/>
          <p:nvPr/>
        </p:nvSpPr>
        <p:spPr bwMode="auto">
          <a:xfrm>
            <a:off x="8900653" y="347165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9096615" y="3848943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7696644" y="2749881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7892606" y="3127171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6476252" y="2068029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672214" y="2445319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91" name="Rectangle 190"/>
          <p:cNvSpPr/>
          <p:nvPr/>
        </p:nvSpPr>
        <p:spPr bwMode="auto">
          <a:xfrm>
            <a:off x="5291313" y="132974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5487275" y="1707033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5418" y="1510548"/>
            <a:ext cx="1274668" cy="1411462"/>
          </a:xfrm>
          <a:prstGeom prst="rect">
            <a:avLst/>
          </a:prstGeom>
        </p:spPr>
      </p:pic>
      <p:sp>
        <p:nvSpPr>
          <p:cNvPr id="155" name="Rectangle 154"/>
          <p:cNvSpPr/>
          <p:nvPr/>
        </p:nvSpPr>
        <p:spPr>
          <a:xfrm>
            <a:off x="488906" y="5893766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174" y="5988232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178" y="5398779"/>
            <a:ext cx="920558" cy="641421"/>
          </a:xfrm>
          <a:prstGeom prst="rect">
            <a:avLst/>
          </a:prstGeom>
        </p:spPr>
      </p:pic>
      <p:sp>
        <p:nvSpPr>
          <p:cNvPr id="159" name="Rectangle 158"/>
          <p:cNvSpPr/>
          <p:nvPr/>
        </p:nvSpPr>
        <p:spPr>
          <a:xfrm>
            <a:off x="6890321" y="4368461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7906620" y="4129140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7422876" y="4681929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3855" y="4771057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166" name="Rectangle 165"/>
          <p:cNvSpPr/>
          <p:nvPr/>
        </p:nvSpPr>
        <p:spPr>
          <a:xfrm>
            <a:off x="2976385" y="6548043"/>
            <a:ext cx="5657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hlinkClick r:id="rId10"/>
              </a:rPr>
              <a:t>https://github.com/microsoft/SDN/VMM/Templates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1227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585248" y="160688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754604" y="23440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6987778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3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95504" y="5205814"/>
            <a:ext cx="1574242" cy="1273683"/>
            <a:chOff x="0" y="3914054"/>
            <a:chExt cx="1543515" cy="1248822"/>
          </a:xfrm>
        </p:grpSpPr>
        <p:sp>
          <p:nvSpPr>
            <p:cNvPr id="54" name="Rectangle 53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grpSp>
        <p:nvGrpSpPr>
          <p:cNvPr id="56" name="Group 55"/>
          <p:cNvGrpSpPr/>
          <p:nvPr/>
        </p:nvGrpSpPr>
        <p:grpSpPr>
          <a:xfrm>
            <a:off x="4381692" y="2277155"/>
            <a:ext cx="1447804" cy="1300209"/>
            <a:chOff x="3676150" y="2724745"/>
            <a:chExt cx="1419545" cy="1274830"/>
          </a:xfrm>
        </p:grpSpPr>
        <p:sp>
          <p:nvSpPr>
            <p:cNvPr id="67" name="Rectangle 66"/>
            <p:cNvSpPr/>
            <p:nvPr/>
          </p:nvSpPr>
          <p:spPr>
            <a:xfrm>
              <a:off x="3722104" y="3346753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311138" y="3383685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50" y="2724745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58" name="Group 57"/>
          <p:cNvGrpSpPr/>
          <p:nvPr/>
        </p:nvGrpSpPr>
        <p:grpSpPr>
          <a:xfrm>
            <a:off x="5616186" y="2946548"/>
            <a:ext cx="1447468" cy="1300209"/>
            <a:chOff x="4888797" y="3415756"/>
            <a:chExt cx="1419215" cy="1274830"/>
          </a:xfrm>
        </p:grpSpPr>
        <p:sp>
          <p:nvSpPr>
            <p:cNvPr id="70" name="Rectangle 69"/>
            <p:cNvSpPr/>
            <p:nvPr/>
          </p:nvSpPr>
          <p:spPr>
            <a:xfrm>
              <a:off x="4934751" y="4037764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23455" y="409170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797" y="3415756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75" name="Group 74"/>
          <p:cNvGrpSpPr/>
          <p:nvPr/>
        </p:nvGrpSpPr>
        <p:grpSpPr>
          <a:xfrm>
            <a:off x="3695913" y="3896429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883275" y="4568039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6057463" y="5276723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523300" y="3176633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sp>
        <p:nvSpPr>
          <p:cNvPr id="180" name="TextBox 179"/>
          <p:cNvSpPr txBox="1"/>
          <p:nvPr/>
        </p:nvSpPr>
        <p:spPr>
          <a:xfrm>
            <a:off x="2466582" y="5886924"/>
            <a:ext cx="4670743" cy="96614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Import the SLB Service Template to VMM</a:t>
            </a:r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011" y="4989521"/>
            <a:ext cx="298257" cy="348841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63" y="5146984"/>
            <a:ext cx="763275" cy="451823"/>
          </a:xfrm>
          <a:prstGeom prst="rect">
            <a:avLst/>
          </a:prstGeom>
        </p:spPr>
      </p:pic>
      <p:grpSp>
        <p:nvGrpSpPr>
          <p:cNvPr id="182" name="Group 181"/>
          <p:cNvGrpSpPr/>
          <p:nvPr/>
        </p:nvGrpSpPr>
        <p:grpSpPr>
          <a:xfrm>
            <a:off x="88486" y="116930"/>
            <a:ext cx="1867351" cy="1822880"/>
            <a:chOff x="203826" y="173000"/>
            <a:chExt cx="3080452" cy="1279903"/>
          </a:xfrm>
        </p:grpSpPr>
        <p:sp>
          <p:nvSpPr>
            <p:cNvPr id="183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185" name="Can 166"/>
            <p:cNvSpPr/>
            <p:nvPr/>
          </p:nvSpPr>
          <p:spPr bwMode="auto">
            <a:xfrm rot="5400000">
              <a:off x="1689157" y="-695821"/>
              <a:ext cx="155341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86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187" name="Can 178"/>
          <p:cNvSpPr/>
          <p:nvPr/>
        </p:nvSpPr>
        <p:spPr bwMode="auto">
          <a:xfrm rot="5400000">
            <a:off x="934579" y="354333"/>
            <a:ext cx="234535" cy="1272915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8900653" y="347165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9096615" y="3848943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90" name="Rectangle 189"/>
          <p:cNvSpPr/>
          <p:nvPr/>
        </p:nvSpPr>
        <p:spPr bwMode="auto">
          <a:xfrm>
            <a:off x="7704294" y="2764869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900256" y="3142159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92" name="Rectangle 191"/>
          <p:cNvSpPr/>
          <p:nvPr/>
        </p:nvSpPr>
        <p:spPr bwMode="auto">
          <a:xfrm>
            <a:off x="6470010" y="205204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3" name="Rectangle 192"/>
          <p:cNvSpPr/>
          <p:nvPr/>
        </p:nvSpPr>
        <p:spPr bwMode="auto">
          <a:xfrm>
            <a:off x="6665972" y="2429333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5274549" y="129845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5470511" y="1675743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5294" y="1487234"/>
            <a:ext cx="1274668" cy="1411462"/>
          </a:xfrm>
          <a:prstGeom prst="rect">
            <a:avLst/>
          </a:prstGeom>
        </p:spPr>
      </p:pic>
      <p:sp>
        <p:nvSpPr>
          <p:cNvPr id="155" name="Rectangle 154"/>
          <p:cNvSpPr/>
          <p:nvPr/>
        </p:nvSpPr>
        <p:spPr>
          <a:xfrm>
            <a:off x="6896431" y="4373989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7912730" y="4134668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7428986" y="4687457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965" y="4776585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432" y="4460465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5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585248" y="160688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754604" y="23440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6987778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2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-25546" y="3932797"/>
            <a:ext cx="1574242" cy="1273683"/>
            <a:chOff x="0" y="3914054"/>
            <a:chExt cx="1543515" cy="1248822"/>
          </a:xfrm>
        </p:grpSpPr>
        <p:sp>
          <p:nvSpPr>
            <p:cNvPr id="54" name="Rectangle 53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grpSp>
        <p:nvGrpSpPr>
          <p:cNvPr id="56" name="Group 55"/>
          <p:cNvGrpSpPr/>
          <p:nvPr/>
        </p:nvGrpSpPr>
        <p:grpSpPr>
          <a:xfrm>
            <a:off x="4386288" y="2262032"/>
            <a:ext cx="1447804" cy="1300209"/>
            <a:chOff x="3676150" y="2724745"/>
            <a:chExt cx="1419545" cy="1274830"/>
          </a:xfrm>
        </p:grpSpPr>
        <p:sp>
          <p:nvSpPr>
            <p:cNvPr id="67" name="Rectangle 66"/>
            <p:cNvSpPr/>
            <p:nvPr/>
          </p:nvSpPr>
          <p:spPr>
            <a:xfrm>
              <a:off x="3722104" y="3346753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311138" y="3383685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50" y="2724745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58" name="Group 57"/>
          <p:cNvGrpSpPr/>
          <p:nvPr/>
        </p:nvGrpSpPr>
        <p:grpSpPr>
          <a:xfrm>
            <a:off x="5602127" y="2976113"/>
            <a:ext cx="1447468" cy="1300209"/>
            <a:chOff x="4888797" y="3415756"/>
            <a:chExt cx="1419215" cy="1274830"/>
          </a:xfrm>
        </p:grpSpPr>
        <p:sp>
          <p:nvSpPr>
            <p:cNvPr id="70" name="Rectangle 69"/>
            <p:cNvSpPr/>
            <p:nvPr/>
          </p:nvSpPr>
          <p:spPr>
            <a:xfrm>
              <a:off x="4934751" y="4037764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23455" y="409170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797" y="3415756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75" name="Group 74"/>
          <p:cNvGrpSpPr/>
          <p:nvPr/>
        </p:nvGrpSpPr>
        <p:grpSpPr>
          <a:xfrm>
            <a:off x="3695913" y="3896429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883275" y="4568039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6057463" y="5276723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523300" y="3176633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sp>
        <p:nvSpPr>
          <p:cNvPr id="180" name="TextBox 179"/>
          <p:cNvSpPr txBox="1"/>
          <p:nvPr/>
        </p:nvSpPr>
        <p:spPr>
          <a:xfrm>
            <a:off x="3937256" y="5872946"/>
            <a:ext cx="5133490" cy="96614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SLB (Production) Service Template creates 3 SLB Mux VMs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849170" y="4728313"/>
            <a:ext cx="932187" cy="1010634"/>
            <a:chOff x="1812212" y="4636022"/>
            <a:chExt cx="913992" cy="990908"/>
          </a:xfrm>
        </p:grpSpPr>
        <p:sp>
          <p:nvSpPr>
            <p:cNvPr id="182" name="Rectangle 181"/>
            <p:cNvSpPr/>
            <p:nvPr/>
          </p:nvSpPr>
          <p:spPr>
            <a:xfrm>
              <a:off x="1812212" y="4974108"/>
              <a:ext cx="652822" cy="6528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MUX1</a:t>
              </a:r>
            </a:p>
          </p:txBody>
        </p:sp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170" y="4636022"/>
              <a:ext cx="821034" cy="486013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397087" y="5048092"/>
            <a:ext cx="914417" cy="1004449"/>
            <a:chOff x="2349434" y="4949559"/>
            <a:chExt cx="896569" cy="984843"/>
          </a:xfrm>
        </p:grpSpPr>
        <p:sp>
          <p:nvSpPr>
            <p:cNvPr id="183" name="Rectangle 182"/>
            <p:cNvSpPr/>
            <p:nvPr/>
          </p:nvSpPr>
          <p:spPr>
            <a:xfrm>
              <a:off x="2349434" y="5281580"/>
              <a:ext cx="652822" cy="6528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MUX2</a:t>
              </a:r>
            </a:p>
          </p:txBody>
        </p:sp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969" y="4949559"/>
              <a:ext cx="821034" cy="48601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936480" y="5369727"/>
            <a:ext cx="914417" cy="1012279"/>
            <a:chOff x="2878298" y="5264917"/>
            <a:chExt cx="896569" cy="992520"/>
          </a:xfrm>
        </p:grpSpPr>
        <p:sp>
          <p:nvSpPr>
            <p:cNvPr id="185" name="Rectangle 184"/>
            <p:cNvSpPr/>
            <p:nvPr/>
          </p:nvSpPr>
          <p:spPr>
            <a:xfrm>
              <a:off x="2878298" y="5604615"/>
              <a:ext cx="652822" cy="6528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MUX3</a:t>
              </a:r>
            </a:p>
          </p:txBody>
        </p:sp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833" y="5264917"/>
              <a:ext cx="821034" cy="486013"/>
            </a:xfrm>
            <a:prstGeom prst="rect">
              <a:avLst/>
            </a:prstGeom>
          </p:spPr>
        </p:pic>
      </p:grpSp>
      <p:grpSp>
        <p:nvGrpSpPr>
          <p:cNvPr id="187" name="Group 186"/>
          <p:cNvGrpSpPr/>
          <p:nvPr/>
        </p:nvGrpSpPr>
        <p:grpSpPr>
          <a:xfrm>
            <a:off x="88486" y="116930"/>
            <a:ext cx="1867351" cy="1822880"/>
            <a:chOff x="203826" y="173000"/>
            <a:chExt cx="3080452" cy="1279903"/>
          </a:xfrm>
        </p:grpSpPr>
        <p:sp>
          <p:nvSpPr>
            <p:cNvPr id="188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191" name="Can 166"/>
            <p:cNvSpPr/>
            <p:nvPr/>
          </p:nvSpPr>
          <p:spPr bwMode="auto">
            <a:xfrm rot="5400000">
              <a:off x="1689157" y="-695821"/>
              <a:ext cx="155341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92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193" name="Can 178"/>
          <p:cNvSpPr/>
          <p:nvPr/>
        </p:nvSpPr>
        <p:spPr bwMode="auto">
          <a:xfrm rot="5400000">
            <a:off x="934579" y="354333"/>
            <a:ext cx="234535" cy="1272915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8900653" y="347165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9096615" y="3848943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7707347" y="2758931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7903309" y="3136221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00" name="Rectangle 199"/>
          <p:cNvSpPr/>
          <p:nvPr/>
        </p:nvSpPr>
        <p:spPr bwMode="auto">
          <a:xfrm>
            <a:off x="6462816" y="2034528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6658778" y="2411818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02" name="Rectangle 201"/>
          <p:cNvSpPr/>
          <p:nvPr/>
        </p:nvSpPr>
        <p:spPr bwMode="auto">
          <a:xfrm>
            <a:off x="5276721" y="1321987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5472683" y="1699277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0455" y="1514814"/>
            <a:ext cx="1274668" cy="1411462"/>
          </a:xfrm>
          <a:prstGeom prst="rect">
            <a:avLst/>
          </a:prstGeom>
        </p:spPr>
      </p:pic>
      <p:sp>
        <p:nvSpPr>
          <p:cNvPr id="156" name="Rectangle 155"/>
          <p:cNvSpPr/>
          <p:nvPr/>
        </p:nvSpPr>
        <p:spPr>
          <a:xfrm>
            <a:off x="6911146" y="4340776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7927445" y="4101455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7443701" y="4654244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680" y="4743372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7634" y="4233198"/>
            <a:ext cx="3468643" cy="2653343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065" y="3709709"/>
            <a:ext cx="298257" cy="348841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7" y="3867172"/>
            <a:ext cx="763275" cy="451823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86" y="3180653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19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SLB Service Template Configuration Example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83" y="1190511"/>
            <a:ext cx="68484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7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41" y="1976587"/>
            <a:ext cx="8070827" cy="47504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86092" y="1839459"/>
            <a:ext cx="8179458" cy="4324130"/>
            <a:chOff x="2837818" y="2540009"/>
            <a:chExt cx="8019804" cy="4239728"/>
          </a:xfrm>
        </p:grpSpPr>
        <p:sp>
          <p:nvSpPr>
            <p:cNvPr id="8" name="Rectangle 4"/>
            <p:cNvSpPr/>
            <p:nvPr/>
          </p:nvSpPr>
          <p:spPr>
            <a:xfrm>
              <a:off x="6853989" y="4488766"/>
              <a:ext cx="4003633" cy="2290971"/>
            </a:xfrm>
            <a:custGeom>
              <a:avLst/>
              <a:gdLst>
                <a:gd name="connsiteX0" fmla="*/ 0 w 1485159"/>
                <a:gd name="connsiteY0" fmla="*/ 0 h 157910"/>
                <a:gd name="connsiteX1" fmla="*/ 1485159 w 1485159"/>
                <a:gd name="connsiteY1" fmla="*/ 0 h 157910"/>
                <a:gd name="connsiteX2" fmla="*/ 1485159 w 1485159"/>
                <a:gd name="connsiteY2" fmla="*/ 157910 h 157910"/>
                <a:gd name="connsiteX3" fmla="*/ 0 w 1485159"/>
                <a:gd name="connsiteY3" fmla="*/ 157910 h 157910"/>
                <a:gd name="connsiteX4" fmla="*/ 0 w 1485159"/>
                <a:gd name="connsiteY4" fmla="*/ 0 h 157910"/>
                <a:gd name="connsiteX0" fmla="*/ 0 w 1485159"/>
                <a:gd name="connsiteY0" fmla="*/ 810096 h 968006"/>
                <a:gd name="connsiteX1" fmla="*/ 1408669 w 1485159"/>
                <a:gd name="connsiteY1" fmla="*/ 0 h 968006"/>
                <a:gd name="connsiteX2" fmla="*/ 1485159 w 1485159"/>
                <a:gd name="connsiteY2" fmla="*/ 968006 h 968006"/>
                <a:gd name="connsiteX3" fmla="*/ 0 w 1485159"/>
                <a:gd name="connsiteY3" fmla="*/ 968006 h 968006"/>
                <a:gd name="connsiteX4" fmla="*/ 0 w 1485159"/>
                <a:gd name="connsiteY4" fmla="*/ 810096 h 968006"/>
                <a:gd name="connsiteX0" fmla="*/ 0 w 1412147"/>
                <a:gd name="connsiteY0" fmla="*/ 810096 h 968006"/>
                <a:gd name="connsiteX1" fmla="*/ 1408669 w 1412147"/>
                <a:gd name="connsiteY1" fmla="*/ 0 h 968006"/>
                <a:gd name="connsiteX2" fmla="*/ 1412147 w 1412147"/>
                <a:gd name="connsiteY2" fmla="*/ 161387 h 968006"/>
                <a:gd name="connsiteX3" fmla="*/ 0 w 1412147"/>
                <a:gd name="connsiteY3" fmla="*/ 968006 h 968006"/>
                <a:gd name="connsiteX4" fmla="*/ 0 w 1412147"/>
                <a:gd name="connsiteY4" fmla="*/ 810096 h 968006"/>
                <a:gd name="connsiteX0" fmla="*/ 0 w 1412147"/>
                <a:gd name="connsiteY0" fmla="*/ 819621 h 977531"/>
                <a:gd name="connsiteX1" fmla="*/ 1403906 w 1412147"/>
                <a:gd name="connsiteY1" fmla="*/ 0 h 977531"/>
                <a:gd name="connsiteX2" fmla="*/ 1412147 w 1412147"/>
                <a:gd name="connsiteY2" fmla="*/ 170912 h 977531"/>
                <a:gd name="connsiteX3" fmla="*/ 0 w 1412147"/>
                <a:gd name="connsiteY3" fmla="*/ 977531 h 977531"/>
                <a:gd name="connsiteX4" fmla="*/ 0 w 1412147"/>
                <a:gd name="connsiteY4" fmla="*/ 819621 h 977531"/>
                <a:gd name="connsiteX0" fmla="*/ 0 w 1403921"/>
                <a:gd name="connsiteY0" fmla="*/ 819621 h 977531"/>
                <a:gd name="connsiteX1" fmla="*/ 1403906 w 1403921"/>
                <a:gd name="connsiteY1" fmla="*/ 0 h 977531"/>
                <a:gd name="connsiteX2" fmla="*/ 1340709 w 1403921"/>
                <a:gd name="connsiteY2" fmla="*/ 132812 h 977531"/>
                <a:gd name="connsiteX3" fmla="*/ 0 w 1403921"/>
                <a:gd name="connsiteY3" fmla="*/ 977531 h 977531"/>
                <a:gd name="connsiteX4" fmla="*/ 0 w 1403921"/>
                <a:gd name="connsiteY4" fmla="*/ 819621 h 977531"/>
                <a:gd name="connsiteX0" fmla="*/ 0 w 1404138"/>
                <a:gd name="connsiteY0" fmla="*/ 819621 h 977531"/>
                <a:gd name="connsiteX1" fmla="*/ 1403906 w 1404138"/>
                <a:gd name="connsiteY1" fmla="*/ 0 h 977531"/>
                <a:gd name="connsiteX2" fmla="*/ 1402622 w 1404138"/>
                <a:gd name="connsiteY2" fmla="*/ 161387 h 977531"/>
                <a:gd name="connsiteX3" fmla="*/ 0 w 1404138"/>
                <a:gd name="connsiteY3" fmla="*/ 977531 h 977531"/>
                <a:gd name="connsiteX4" fmla="*/ 0 w 1404138"/>
                <a:gd name="connsiteY4" fmla="*/ 819621 h 97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138" h="977531">
                  <a:moveTo>
                    <a:pt x="0" y="819621"/>
                  </a:moveTo>
                  <a:lnTo>
                    <a:pt x="1403906" y="0"/>
                  </a:lnTo>
                  <a:cubicBezTo>
                    <a:pt x="1405065" y="53796"/>
                    <a:pt x="1401463" y="107591"/>
                    <a:pt x="1402622" y="161387"/>
                  </a:cubicBezTo>
                  <a:lnTo>
                    <a:pt x="0" y="977531"/>
                  </a:lnTo>
                  <a:lnTo>
                    <a:pt x="0" y="819621"/>
                  </a:ln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endParaRPr lang="en-US" sz="1836" dirty="0" err="1">
                <a:solidFill>
                  <a:srgbClr val="FFFFFF"/>
                </a:solidFill>
              </a:endParaRPr>
            </a:p>
          </p:txBody>
        </p:sp>
        <p:sp>
          <p:nvSpPr>
            <p:cNvPr id="9" name="Rectangle 4"/>
            <p:cNvSpPr/>
            <p:nvPr/>
          </p:nvSpPr>
          <p:spPr>
            <a:xfrm flipH="1">
              <a:off x="2837818" y="4434696"/>
              <a:ext cx="4014865" cy="2336882"/>
            </a:xfrm>
            <a:custGeom>
              <a:avLst/>
              <a:gdLst>
                <a:gd name="connsiteX0" fmla="*/ 0 w 1485159"/>
                <a:gd name="connsiteY0" fmla="*/ 0 h 157910"/>
                <a:gd name="connsiteX1" fmla="*/ 1485159 w 1485159"/>
                <a:gd name="connsiteY1" fmla="*/ 0 h 157910"/>
                <a:gd name="connsiteX2" fmla="*/ 1485159 w 1485159"/>
                <a:gd name="connsiteY2" fmla="*/ 157910 h 157910"/>
                <a:gd name="connsiteX3" fmla="*/ 0 w 1485159"/>
                <a:gd name="connsiteY3" fmla="*/ 157910 h 157910"/>
                <a:gd name="connsiteX4" fmla="*/ 0 w 1485159"/>
                <a:gd name="connsiteY4" fmla="*/ 0 h 157910"/>
                <a:gd name="connsiteX0" fmla="*/ 0 w 1485159"/>
                <a:gd name="connsiteY0" fmla="*/ 810096 h 968006"/>
                <a:gd name="connsiteX1" fmla="*/ 1408669 w 1485159"/>
                <a:gd name="connsiteY1" fmla="*/ 0 h 968006"/>
                <a:gd name="connsiteX2" fmla="*/ 1485159 w 1485159"/>
                <a:gd name="connsiteY2" fmla="*/ 968006 h 968006"/>
                <a:gd name="connsiteX3" fmla="*/ 0 w 1485159"/>
                <a:gd name="connsiteY3" fmla="*/ 968006 h 968006"/>
                <a:gd name="connsiteX4" fmla="*/ 0 w 1485159"/>
                <a:gd name="connsiteY4" fmla="*/ 810096 h 968006"/>
                <a:gd name="connsiteX0" fmla="*/ 0 w 1412147"/>
                <a:gd name="connsiteY0" fmla="*/ 810096 h 968006"/>
                <a:gd name="connsiteX1" fmla="*/ 1408669 w 1412147"/>
                <a:gd name="connsiteY1" fmla="*/ 0 h 968006"/>
                <a:gd name="connsiteX2" fmla="*/ 1412147 w 1412147"/>
                <a:gd name="connsiteY2" fmla="*/ 161387 h 968006"/>
                <a:gd name="connsiteX3" fmla="*/ 0 w 1412147"/>
                <a:gd name="connsiteY3" fmla="*/ 968006 h 968006"/>
                <a:gd name="connsiteX4" fmla="*/ 0 w 1412147"/>
                <a:gd name="connsiteY4" fmla="*/ 810096 h 968006"/>
                <a:gd name="connsiteX0" fmla="*/ 0 w 1412147"/>
                <a:gd name="connsiteY0" fmla="*/ 819621 h 977531"/>
                <a:gd name="connsiteX1" fmla="*/ 1403906 w 1412147"/>
                <a:gd name="connsiteY1" fmla="*/ 0 h 977531"/>
                <a:gd name="connsiteX2" fmla="*/ 1412147 w 1412147"/>
                <a:gd name="connsiteY2" fmla="*/ 170912 h 977531"/>
                <a:gd name="connsiteX3" fmla="*/ 0 w 1412147"/>
                <a:gd name="connsiteY3" fmla="*/ 977531 h 977531"/>
                <a:gd name="connsiteX4" fmla="*/ 0 w 1412147"/>
                <a:gd name="connsiteY4" fmla="*/ 819621 h 977531"/>
                <a:gd name="connsiteX0" fmla="*/ 0 w 1403921"/>
                <a:gd name="connsiteY0" fmla="*/ 819621 h 977531"/>
                <a:gd name="connsiteX1" fmla="*/ 1403906 w 1403921"/>
                <a:gd name="connsiteY1" fmla="*/ 0 h 977531"/>
                <a:gd name="connsiteX2" fmla="*/ 1340709 w 1403921"/>
                <a:gd name="connsiteY2" fmla="*/ 132812 h 977531"/>
                <a:gd name="connsiteX3" fmla="*/ 0 w 1403921"/>
                <a:gd name="connsiteY3" fmla="*/ 977531 h 977531"/>
                <a:gd name="connsiteX4" fmla="*/ 0 w 1403921"/>
                <a:gd name="connsiteY4" fmla="*/ 819621 h 977531"/>
                <a:gd name="connsiteX0" fmla="*/ 0 w 1404138"/>
                <a:gd name="connsiteY0" fmla="*/ 819621 h 977531"/>
                <a:gd name="connsiteX1" fmla="*/ 1403906 w 1404138"/>
                <a:gd name="connsiteY1" fmla="*/ 0 h 977531"/>
                <a:gd name="connsiteX2" fmla="*/ 1402622 w 1404138"/>
                <a:gd name="connsiteY2" fmla="*/ 161387 h 977531"/>
                <a:gd name="connsiteX3" fmla="*/ 0 w 1404138"/>
                <a:gd name="connsiteY3" fmla="*/ 977531 h 977531"/>
                <a:gd name="connsiteX4" fmla="*/ 0 w 1404138"/>
                <a:gd name="connsiteY4" fmla="*/ 819621 h 977531"/>
                <a:gd name="connsiteX0" fmla="*/ 0 w 1427754"/>
                <a:gd name="connsiteY0" fmla="*/ 838671 h 996581"/>
                <a:gd name="connsiteX1" fmla="*/ 1427719 w 1427754"/>
                <a:gd name="connsiteY1" fmla="*/ 0 h 996581"/>
                <a:gd name="connsiteX2" fmla="*/ 1402622 w 1427754"/>
                <a:gd name="connsiteY2" fmla="*/ 180437 h 996581"/>
                <a:gd name="connsiteX3" fmla="*/ 0 w 1427754"/>
                <a:gd name="connsiteY3" fmla="*/ 996581 h 996581"/>
                <a:gd name="connsiteX4" fmla="*/ 0 w 1427754"/>
                <a:gd name="connsiteY4" fmla="*/ 838671 h 996581"/>
                <a:gd name="connsiteX0" fmla="*/ 0 w 1427868"/>
                <a:gd name="connsiteY0" fmla="*/ 838671 h 996581"/>
                <a:gd name="connsiteX1" fmla="*/ 1427719 w 1427868"/>
                <a:gd name="connsiteY1" fmla="*/ 0 h 996581"/>
                <a:gd name="connsiteX2" fmla="*/ 1424054 w 1427868"/>
                <a:gd name="connsiteY2" fmla="*/ 163768 h 996581"/>
                <a:gd name="connsiteX3" fmla="*/ 0 w 1427868"/>
                <a:gd name="connsiteY3" fmla="*/ 996581 h 996581"/>
                <a:gd name="connsiteX4" fmla="*/ 0 w 1427868"/>
                <a:gd name="connsiteY4" fmla="*/ 838671 h 99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868" h="996581">
                  <a:moveTo>
                    <a:pt x="0" y="838671"/>
                  </a:moveTo>
                  <a:lnTo>
                    <a:pt x="1427719" y="0"/>
                  </a:lnTo>
                  <a:cubicBezTo>
                    <a:pt x="1428878" y="53796"/>
                    <a:pt x="1422895" y="109972"/>
                    <a:pt x="1424054" y="163768"/>
                  </a:cubicBezTo>
                  <a:lnTo>
                    <a:pt x="0" y="996581"/>
                  </a:lnTo>
                  <a:lnTo>
                    <a:pt x="0" y="838671"/>
                  </a:ln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endParaRPr lang="en-US" sz="1836" dirty="0" err="1">
                <a:solidFill>
                  <a:srgbClr val="FFFFFF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851868" y="2540009"/>
              <a:ext cx="7978141" cy="3865379"/>
            </a:xfrm>
            <a:custGeom>
              <a:avLst/>
              <a:gdLst>
                <a:gd name="T0" fmla="*/ 641 w 1384"/>
                <a:gd name="T1" fmla="*/ 794 h 794"/>
                <a:gd name="T2" fmla="*/ 0 w 1384"/>
                <a:gd name="T3" fmla="*/ 426 h 794"/>
                <a:gd name="T4" fmla="*/ 743 w 1384"/>
                <a:gd name="T5" fmla="*/ 0 h 794"/>
                <a:gd name="T6" fmla="*/ 1384 w 1384"/>
                <a:gd name="T7" fmla="*/ 364 h 794"/>
                <a:gd name="T8" fmla="*/ 641 w 1384"/>
                <a:gd name="T9" fmla="*/ 794 h 794"/>
                <a:gd name="connsiteX0" fmla="*/ 6307 w 11675"/>
                <a:gd name="connsiteY0" fmla="*/ 10000 h 10000"/>
                <a:gd name="connsiteX1" fmla="*/ 0 w 11675"/>
                <a:gd name="connsiteY1" fmla="*/ 3628 h 10000"/>
                <a:gd name="connsiteX2" fmla="*/ 7043 w 11675"/>
                <a:gd name="connsiteY2" fmla="*/ 0 h 10000"/>
                <a:gd name="connsiteX3" fmla="*/ 11675 w 11675"/>
                <a:gd name="connsiteY3" fmla="*/ 4584 h 10000"/>
                <a:gd name="connsiteX4" fmla="*/ 6307 w 11675"/>
                <a:gd name="connsiteY4" fmla="*/ 10000 h 10000"/>
                <a:gd name="connsiteX0" fmla="*/ 6307 w 11675"/>
                <a:gd name="connsiteY0" fmla="*/ 11774 h 11774"/>
                <a:gd name="connsiteX1" fmla="*/ 0 w 11675"/>
                <a:gd name="connsiteY1" fmla="*/ 5402 h 11774"/>
                <a:gd name="connsiteX2" fmla="*/ 5304 w 11675"/>
                <a:gd name="connsiteY2" fmla="*/ 0 h 11774"/>
                <a:gd name="connsiteX3" fmla="*/ 11675 w 11675"/>
                <a:gd name="connsiteY3" fmla="*/ 6358 h 11774"/>
                <a:gd name="connsiteX4" fmla="*/ 6307 w 11675"/>
                <a:gd name="connsiteY4" fmla="*/ 11774 h 11774"/>
                <a:gd name="connsiteX0" fmla="*/ 5288 w 10656"/>
                <a:gd name="connsiteY0" fmla="*/ 11774 h 11774"/>
                <a:gd name="connsiteX1" fmla="*/ 0 w 10656"/>
                <a:gd name="connsiteY1" fmla="*/ 6448 h 11774"/>
                <a:gd name="connsiteX2" fmla="*/ 4285 w 10656"/>
                <a:gd name="connsiteY2" fmla="*/ 0 h 11774"/>
                <a:gd name="connsiteX3" fmla="*/ 10656 w 10656"/>
                <a:gd name="connsiteY3" fmla="*/ 6358 h 11774"/>
                <a:gd name="connsiteX4" fmla="*/ 5288 w 10656"/>
                <a:gd name="connsiteY4" fmla="*/ 11774 h 11774"/>
                <a:gd name="connsiteX0" fmla="*/ 5288 w 10656"/>
                <a:gd name="connsiteY0" fmla="*/ 10918 h 10918"/>
                <a:gd name="connsiteX1" fmla="*/ 0 w 10656"/>
                <a:gd name="connsiteY1" fmla="*/ 5592 h 10918"/>
                <a:gd name="connsiteX2" fmla="*/ 5231 w 10656"/>
                <a:gd name="connsiteY2" fmla="*/ 0 h 10918"/>
                <a:gd name="connsiteX3" fmla="*/ 10656 w 10656"/>
                <a:gd name="connsiteY3" fmla="*/ 5502 h 10918"/>
                <a:gd name="connsiteX4" fmla="*/ 5288 w 10656"/>
                <a:gd name="connsiteY4" fmla="*/ 10918 h 10918"/>
                <a:gd name="connsiteX0" fmla="*/ 5415 w 10783"/>
                <a:gd name="connsiteY0" fmla="*/ 10918 h 10918"/>
                <a:gd name="connsiteX1" fmla="*/ 0 w 10783"/>
                <a:gd name="connsiteY1" fmla="*/ 5370 h 10918"/>
                <a:gd name="connsiteX2" fmla="*/ 5358 w 10783"/>
                <a:gd name="connsiteY2" fmla="*/ 0 h 10918"/>
                <a:gd name="connsiteX3" fmla="*/ 10783 w 10783"/>
                <a:gd name="connsiteY3" fmla="*/ 5502 h 10918"/>
                <a:gd name="connsiteX4" fmla="*/ 5415 w 10783"/>
                <a:gd name="connsiteY4" fmla="*/ 10918 h 1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3" h="10918">
                  <a:moveTo>
                    <a:pt x="5415" y="10918"/>
                  </a:moveTo>
                  <a:lnTo>
                    <a:pt x="0" y="5370"/>
                  </a:lnTo>
                  <a:lnTo>
                    <a:pt x="5358" y="0"/>
                  </a:lnTo>
                  <a:lnTo>
                    <a:pt x="10783" y="5502"/>
                  </a:lnTo>
                  <a:lnTo>
                    <a:pt x="5415" y="10918"/>
                  </a:ln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endParaRPr lang="en-US" sz="1836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 rot="21360000">
              <a:off x="4822979" y="5995406"/>
              <a:ext cx="2205540" cy="226024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isometricLeftDown"/>
              <a:lightRig rig="threePt" dir="t"/>
            </a:scene3d>
            <a:ex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12"/>
                </a:spcBef>
                <a:buClr>
                  <a:srgbClr val="F79220"/>
                </a:buClr>
                <a:buSzPct val="120000"/>
              </a:pPr>
              <a:r>
                <a:rPr lang="en-US" sz="1632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:rPr>
                <a:t>Physical Infrastructure</a:t>
              </a:r>
            </a:p>
          </p:txBody>
        </p:sp>
      </p:grpSp>
      <p:sp>
        <p:nvSpPr>
          <p:cNvPr id="46" name="TextBox 45"/>
          <p:cNvSpPr txBox="1"/>
          <p:nvPr/>
        </p:nvSpPr>
        <p:spPr bwMode="auto">
          <a:xfrm>
            <a:off x="8036568" y="5532852"/>
            <a:ext cx="1646752" cy="34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>
              <a:rot lat="19430692" lon="20129076" rev="2400000"/>
            </a:camera>
            <a:lightRig rig="threePt" dir="t"/>
          </a:scene3d>
          <a:ex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12"/>
              </a:spcBef>
              <a:buClr>
                <a:srgbClr val="F79220"/>
              </a:buClr>
              <a:buSzPct val="120000"/>
            </a:pPr>
            <a:r>
              <a:rPr lang="en-US" sz="2448" b="1" dirty="0">
                <a:solidFill>
                  <a:schemeClr val="bg1">
                    <a:lumMod val="65000"/>
                  </a:schemeClr>
                </a:solidFill>
              </a:rPr>
              <a:t>Datacenter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63" y="1578041"/>
            <a:ext cx="2317174" cy="1385821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4084402" y="145149"/>
            <a:ext cx="4343400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Azure-Inspired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Software Defined Networking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65992" y="770039"/>
            <a:ext cx="847777" cy="2975"/>
          </a:xfrm>
          <a:prstGeom prst="straightConnector1">
            <a:avLst/>
          </a:prstGeom>
          <a:ln w="7620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77703" y="1264481"/>
            <a:ext cx="0" cy="614629"/>
          </a:xfrm>
          <a:prstGeom prst="straightConnector1">
            <a:avLst/>
          </a:prstGeom>
          <a:ln w="7620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813025" y="908265"/>
            <a:ext cx="8711759" cy="3719110"/>
            <a:chOff x="1813025" y="908265"/>
            <a:chExt cx="8711759" cy="3719110"/>
          </a:xfrm>
        </p:grpSpPr>
        <p:grpSp>
          <p:nvGrpSpPr>
            <p:cNvPr id="26" name="Group 25"/>
            <p:cNvGrpSpPr/>
            <p:nvPr/>
          </p:nvGrpSpPr>
          <p:grpSpPr>
            <a:xfrm>
              <a:off x="1813025" y="908265"/>
              <a:ext cx="8711759" cy="3719110"/>
              <a:chOff x="2386957" y="528655"/>
              <a:chExt cx="8541716" cy="364651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386957" y="722958"/>
                <a:ext cx="8541716" cy="3452215"/>
                <a:chOff x="2445948" y="711913"/>
                <a:chExt cx="8541716" cy="3452215"/>
              </a:xfrm>
            </p:grpSpPr>
            <p:sp>
              <p:nvSpPr>
                <p:cNvPr id="40" name="Parallelogram 39"/>
                <p:cNvSpPr/>
                <p:nvPr/>
              </p:nvSpPr>
              <p:spPr bwMode="auto">
                <a:xfrm rot="1552040">
                  <a:off x="3126629" y="711913"/>
                  <a:ext cx="7180122" cy="3452215"/>
                </a:xfrm>
                <a:prstGeom prst="parallelogram">
                  <a:avLst>
                    <a:gd name="adj" fmla="val 79224"/>
                  </a:avLst>
                </a:prstGeom>
                <a:solidFill>
                  <a:schemeClr val="bg2">
                    <a:lumMod val="50000"/>
                    <a:alpha val="54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Parallelogram 40"/>
                <p:cNvSpPr/>
                <p:nvPr/>
              </p:nvSpPr>
              <p:spPr bwMode="auto">
                <a:xfrm rot="12339937" flipV="1">
                  <a:off x="6430466" y="1243578"/>
                  <a:ext cx="4557198" cy="220847"/>
                </a:xfrm>
                <a:prstGeom prst="parallelogram">
                  <a:avLst>
                    <a:gd name="adj" fmla="val 51486"/>
                  </a:avLst>
                </a:prstGeom>
                <a:solidFill>
                  <a:srgbClr val="3C3C3C">
                    <a:alpha val="34902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Parallelogram 41"/>
                <p:cNvSpPr/>
                <p:nvPr/>
              </p:nvSpPr>
              <p:spPr bwMode="auto">
                <a:xfrm rot="9253198">
                  <a:off x="6478842" y="3168757"/>
                  <a:ext cx="4504210" cy="225053"/>
                </a:xfrm>
                <a:prstGeom prst="parallelogram">
                  <a:avLst>
                    <a:gd name="adj" fmla="val 47509"/>
                  </a:avLst>
                </a:prstGeom>
                <a:solidFill>
                  <a:srgbClr val="3C3C3C">
                    <a:alpha val="34902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Parallelogram 42"/>
                <p:cNvSpPr/>
                <p:nvPr/>
              </p:nvSpPr>
              <p:spPr bwMode="auto">
                <a:xfrm rot="12339937" flipV="1">
                  <a:off x="2450288" y="3157073"/>
                  <a:ext cx="4571828" cy="234679"/>
                </a:xfrm>
                <a:prstGeom prst="parallelogram">
                  <a:avLst>
                    <a:gd name="adj" fmla="val 49214"/>
                  </a:avLst>
                </a:prstGeom>
                <a:solidFill>
                  <a:srgbClr val="3C3C3C">
                    <a:alpha val="34902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 bwMode="auto">
                <a:xfrm rot="21360000">
                  <a:off x="5135313" y="3763646"/>
                  <a:ext cx="1714572" cy="226024"/>
                </a:xfrm>
                <a:prstGeom prst="rect">
                  <a:avLst/>
                </a:prstGeom>
                <a:solidFill>
                  <a:srgbClr val="FF0000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scene3d>
                  <a:camera prst="isometricLeftDown"/>
                  <a:lightRig rig="threePt" dir="t"/>
                </a:scene3d>
                <a:extLst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12"/>
                    </a:spcBef>
                    <a:buClr>
                      <a:srgbClr val="F79220"/>
                    </a:buClr>
                    <a:buSzPct val="120000"/>
                  </a:pPr>
                  <a:r>
                    <a:rPr lang="en-US" sz="1632" b="1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</a:rPr>
                    <a:t>Network Services</a:t>
                  </a:r>
                </a:p>
              </p:txBody>
            </p:sp>
            <p:sp>
              <p:nvSpPr>
                <p:cNvPr id="45" name="Parallelogram 44"/>
                <p:cNvSpPr/>
                <p:nvPr/>
              </p:nvSpPr>
              <p:spPr bwMode="auto">
                <a:xfrm rot="9253198">
                  <a:off x="2445948" y="1238382"/>
                  <a:ext cx="4534426" cy="224236"/>
                </a:xfrm>
                <a:prstGeom prst="parallelogram">
                  <a:avLst>
                    <a:gd name="adj" fmla="val 47182"/>
                  </a:avLst>
                </a:prstGeom>
                <a:solidFill>
                  <a:srgbClr val="3C3C3C">
                    <a:alpha val="34902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3662719" y="528655"/>
                <a:ext cx="5957259" cy="3061452"/>
                <a:chOff x="3662719" y="528655"/>
                <a:chExt cx="5957259" cy="3061452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18356" y="1148111"/>
                  <a:ext cx="1600200" cy="949544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7753" y="1616259"/>
                  <a:ext cx="1600200" cy="947245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2719" y="1682520"/>
                  <a:ext cx="1600200" cy="947245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3679" y="528655"/>
                  <a:ext cx="1828800" cy="1082565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03642" y="2138773"/>
                  <a:ext cx="1600200" cy="947245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6729" y="2639434"/>
                  <a:ext cx="1600200" cy="950673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19778" y="1542577"/>
                  <a:ext cx="1600200" cy="947245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91308" y="968484"/>
                  <a:ext cx="1600200" cy="94954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" name="Group 35"/>
            <p:cNvGrpSpPr/>
            <p:nvPr/>
          </p:nvGrpSpPr>
          <p:grpSpPr>
            <a:xfrm>
              <a:off x="6544622" y="2582862"/>
              <a:ext cx="1693210" cy="1346638"/>
              <a:chOff x="6556065" y="2433093"/>
              <a:chExt cx="1693210" cy="134663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6663991" y="2433093"/>
                <a:ext cx="1477357" cy="1346638"/>
                <a:chOff x="7528484" y="3472561"/>
                <a:chExt cx="1477357" cy="1346638"/>
              </a:xfrm>
            </p:grpSpPr>
            <p:sp>
              <p:nvSpPr>
                <p:cNvPr id="53" name="Oval 52"/>
                <p:cNvSpPr/>
                <p:nvPr/>
              </p:nvSpPr>
              <p:spPr bwMode="auto">
                <a:xfrm rot="15585632" flipH="1">
                  <a:off x="7593844" y="3407201"/>
                  <a:ext cx="1346638" cy="1477357"/>
                </a:xfrm>
                <a:prstGeom prst="ellipse">
                  <a:avLst/>
                </a:prstGeom>
                <a:solidFill>
                  <a:srgbClr val="0078D7"/>
                </a:solidFill>
                <a:ln>
                  <a:noFill/>
                  <a:headEnd type="none" w="med" len="med"/>
                  <a:tailEnd type="none" w="med" len="med"/>
                </a:ln>
                <a:scene3d>
                  <a:camera prst="isometricOffAxis2Right"/>
                  <a:lightRig rig="threePt" dir="t"/>
                </a:scene3d>
                <a:sp3d extrusionH="171450" prstMaterial="matte">
                  <a:extrusionClr>
                    <a:srgbClr val="0078D7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b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</a:endParaRPr>
                </a:p>
              </p:txBody>
            </p:sp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85815" y="3698530"/>
                  <a:ext cx="762000" cy="762000"/>
                </a:xfrm>
                <a:prstGeom prst="rect">
                  <a:avLst/>
                </a:prstGeom>
              </p:spPr>
            </p:pic>
          </p:grpSp>
          <p:sp>
            <p:nvSpPr>
              <p:cNvPr id="49" name="TextBox 48"/>
              <p:cNvSpPr txBox="1"/>
              <p:nvPr/>
            </p:nvSpPr>
            <p:spPr>
              <a:xfrm>
                <a:off x="6556065" y="3114744"/>
                <a:ext cx="1693210" cy="4893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400" dirty="0">
                    <a:solidFill>
                      <a:schemeClr val="bg1"/>
                    </a:solidFill>
                  </a:rPr>
                  <a:t>Virtual Networks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141945" y="2423332"/>
            <a:ext cx="4524092" cy="2084719"/>
            <a:chOff x="3141945" y="2423332"/>
            <a:chExt cx="4524092" cy="2084719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3171919" y="2819354"/>
              <a:ext cx="4494118" cy="481994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3171919" y="2861223"/>
              <a:ext cx="2367694" cy="654446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148236" y="2848556"/>
              <a:ext cx="252788" cy="452705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202058" y="2423332"/>
              <a:ext cx="2140438" cy="364793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141945" y="2863328"/>
              <a:ext cx="2327323" cy="1644723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951572" y="148712"/>
            <a:ext cx="1422780" cy="1124032"/>
            <a:chOff x="1951572" y="148712"/>
            <a:chExt cx="1422780" cy="1124032"/>
          </a:xfrm>
        </p:grpSpPr>
        <p:sp>
          <p:nvSpPr>
            <p:cNvPr id="50" name="Rectangle 49"/>
            <p:cNvSpPr/>
            <p:nvPr/>
          </p:nvSpPr>
          <p:spPr>
            <a:xfrm>
              <a:off x="2013769" y="417787"/>
              <a:ext cx="927868" cy="85495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51572" y="148712"/>
              <a:ext cx="1422780" cy="704808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Management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Portal</a:t>
              </a:r>
            </a:p>
          </p:txBody>
        </p:sp>
        <p:grpSp>
          <p:nvGrpSpPr>
            <p:cNvPr id="60" name="Group 59"/>
            <p:cNvGrpSpPr/>
            <p:nvPr/>
          </p:nvGrpSpPr>
          <p:grpSpPr bwMode="black">
            <a:xfrm>
              <a:off x="2789237" y="677862"/>
              <a:ext cx="473292" cy="555087"/>
              <a:chOff x="3422650" y="3467100"/>
              <a:chExt cx="533400" cy="549275"/>
            </a:xfrm>
            <a:solidFill>
              <a:srgbClr val="FFFFFF"/>
            </a:solidFill>
          </p:grpSpPr>
          <p:sp>
            <p:nvSpPr>
              <p:cNvPr id="61" name="Freeform 82"/>
              <p:cNvSpPr>
                <a:spLocks noEditPoints="1"/>
              </p:cNvSpPr>
              <p:nvPr/>
            </p:nvSpPr>
            <p:spPr bwMode="black">
              <a:xfrm>
                <a:off x="3422650" y="3467100"/>
                <a:ext cx="533400" cy="533400"/>
              </a:xfrm>
              <a:custGeom>
                <a:avLst/>
                <a:gdLst>
                  <a:gd name="T0" fmla="*/ 590 w 2193"/>
                  <a:gd name="T1" fmla="*/ 531 h 2197"/>
                  <a:gd name="T2" fmla="*/ 1140 w 2193"/>
                  <a:gd name="T3" fmla="*/ 364 h 2197"/>
                  <a:gd name="T4" fmla="*/ 1100 w 2193"/>
                  <a:gd name="T5" fmla="*/ 435 h 2197"/>
                  <a:gd name="T6" fmla="*/ 1066 w 2193"/>
                  <a:gd name="T7" fmla="*/ 405 h 2197"/>
                  <a:gd name="T8" fmla="*/ 1025 w 2193"/>
                  <a:gd name="T9" fmla="*/ 503 h 2197"/>
                  <a:gd name="T10" fmla="*/ 951 w 2193"/>
                  <a:gd name="T11" fmla="*/ 405 h 2197"/>
                  <a:gd name="T12" fmla="*/ 992 w 2193"/>
                  <a:gd name="T13" fmla="*/ 503 h 2197"/>
                  <a:gd name="T14" fmla="*/ 877 w 2193"/>
                  <a:gd name="T15" fmla="*/ 364 h 2197"/>
                  <a:gd name="T16" fmla="*/ 917 w 2193"/>
                  <a:gd name="T17" fmla="*/ 544 h 2197"/>
                  <a:gd name="T18" fmla="*/ 802 w 2193"/>
                  <a:gd name="T19" fmla="*/ 435 h 2197"/>
                  <a:gd name="T20" fmla="*/ 802 w 2193"/>
                  <a:gd name="T21" fmla="*/ 544 h 2197"/>
                  <a:gd name="T22" fmla="*/ 768 w 2193"/>
                  <a:gd name="T23" fmla="*/ 435 h 2197"/>
                  <a:gd name="T24" fmla="*/ 727 w 2193"/>
                  <a:gd name="T25" fmla="*/ 503 h 2197"/>
                  <a:gd name="T26" fmla="*/ 693 w 2193"/>
                  <a:gd name="T27" fmla="*/ 476 h 2197"/>
                  <a:gd name="T28" fmla="*/ 655 w 2193"/>
                  <a:gd name="T29" fmla="*/ 282 h 2197"/>
                  <a:gd name="T30" fmla="*/ 655 w 2193"/>
                  <a:gd name="T31" fmla="*/ 282 h 2197"/>
                  <a:gd name="T32" fmla="*/ 1140 w 2193"/>
                  <a:gd name="T33" fmla="*/ 92 h 2197"/>
                  <a:gd name="T34" fmla="*/ 1100 w 2193"/>
                  <a:gd name="T35" fmla="*/ 191 h 2197"/>
                  <a:gd name="T36" fmla="*/ 1025 w 2193"/>
                  <a:gd name="T37" fmla="*/ 92 h 2197"/>
                  <a:gd name="T38" fmla="*/ 1066 w 2193"/>
                  <a:gd name="T39" fmla="*/ 191 h 2197"/>
                  <a:gd name="T40" fmla="*/ 951 w 2193"/>
                  <a:gd name="T41" fmla="*/ 52 h 2197"/>
                  <a:gd name="T42" fmla="*/ 992 w 2193"/>
                  <a:gd name="T43" fmla="*/ 231 h 2197"/>
                  <a:gd name="T44" fmla="*/ 877 w 2193"/>
                  <a:gd name="T45" fmla="*/ 123 h 2197"/>
                  <a:gd name="T46" fmla="*/ 877 w 2193"/>
                  <a:gd name="T47" fmla="*/ 231 h 2197"/>
                  <a:gd name="T48" fmla="*/ 842 w 2193"/>
                  <a:gd name="T49" fmla="*/ 123 h 2197"/>
                  <a:gd name="T50" fmla="*/ 802 w 2193"/>
                  <a:gd name="T51" fmla="*/ 191 h 2197"/>
                  <a:gd name="T52" fmla="*/ 768 w 2193"/>
                  <a:gd name="T53" fmla="*/ 163 h 2197"/>
                  <a:gd name="T54" fmla="*/ 653 w 2193"/>
                  <a:gd name="T55" fmla="*/ 52 h 2197"/>
                  <a:gd name="T56" fmla="*/ 653 w 2193"/>
                  <a:gd name="T57" fmla="*/ 163 h 2197"/>
                  <a:gd name="T58" fmla="*/ 1315 w 2193"/>
                  <a:gd name="T59" fmla="*/ 2023 h 2197"/>
                  <a:gd name="T60" fmla="*/ 1444 w 2193"/>
                  <a:gd name="T61" fmla="*/ 2179 h 2197"/>
                  <a:gd name="T62" fmla="*/ 1597 w 2193"/>
                  <a:gd name="T63" fmla="*/ 1488 h 2197"/>
                  <a:gd name="T64" fmla="*/ 2182 w 2193"/>
                  <a:gd name="T65" fmla="*/ 1590 h 2197"/>
                  <a:gd name="T66" fmla="*/ 925 w 2193"/>
                  <a:gd name="T67" fmla="*/ 1617 h 2197"/>
                  <a:gd name="T68" fmla="*/ 1137 w 2193"/>
                  <a:gd name="T69" fmla="*/ 1617 h 2197"/>
                  <a:gd name="T70" fmla="*/ 2090 w 2193"/>
                  <a:gd name="T71" fmla="*/ 1142 h 2197"/>
                  <a:gd name="T72" fmla="*/ 1538 w 2193"/>
                  <a:gd name="T73" fmla="*/ 908 h 2197"/>
                  <a:gd name="T74" fmla="*/ 1043 w 2193"/>
                  <a:gd name="T75" fmla="*/ 908 h 2197"/>
                  <a:gd name="T76" fmla="*/ 103 w 2193"/>
                  <a:gd name="T77" fmla="*/ 1377 h 2197"/>
                  <a:gd name="T78" fmla="*/ 1675 w 2193"/>
                  <a:gd name="T79" fmla="*/ 1407 h 2197"/>
                  <a:gd name="T80" fmla="*/ 1268 w 2193"/>
                  <a:gd name="T81" fmla="*/ 1660 h 2197"/>
                  <a:gd name="T82" fmla="*/ 1268 w 2193"/>
                  <a:gd name="T83" fmla="*/ 1660 h 2197"/>
                  <a:gd name="T84" fmla="*/ 1140 w 2193"/>
                  <a:gd name="T85" fmla="*/ 788 h 2197"/>
                  <a:gd name="T86" fmla="*/ 1025 w 2193"/>
                  <a:gd name="T87" fmla="*/ 677 h 2197"/>
                  <a:gd name="T88" fmla="*/ 1025 w 2193"/>
                  <a:gd name="T89" fmla="*/ 788 h 2197"/>
                  <a:gd name="T90" fmla="*/ 653 w 2193"/>
                  <a:gd name="T91" fmla="*/ 788 h 2197"/>
                  <a:gd name="T92" fmla="*/ 693 w 2193"/>
                  <a:gd name="T93" fmla="*/ 717 h 2197"/>
                  <a:gd name="T94" fmla="*/ 727 w 2193"/>
                  <a:gd name="T95" fmla="*/ 748 h 2197"/>
                  <a:gd name="T96" fmla="*/ 842 w 2193"/>
                  <a:gd name="T97" fmla="*/ 856 h 2197"/>
                  <a:gd name="T98" fmla="*/ 842 w 2193"/>
                  <a:gd name="T99" fmla="*/ 748 h 2197"/>
                  <a:gd name="T100" fmla="*/ 877 w 2193"/>
                  <a:gd name="T101" fmla="*/ 856 h 2197"/>
                  <a:gd name="T102" fmla="*/ 917 w 2193"/>
                  <a:gd name="T103" fmla="*/ 788 h 2197"/>
                  <a:gd name="T104" fmla="*/ 951 w 2193"/>
                  <a:gd name="T105" fmla="*/ 816 h 2197"/>
                  <a:gd name="T106" fmla="*/ 992 w 2193"/>
                  <a:gd name="T107" fmla="*/ 717 h 2197"/>
                  <a:gd name="T108" fmla="*/ 1066 w 2193"/>
                  <a:gd name="T109" fmla="*/ 856 h 2197"/>
                  <a:gd name="T110" fmla="*/ 176 w 2193"/>
                  <a:gd name="T111" fmla="*/ 1407 h 2197"/>
                  <a:gd name="T112" fmla="*/ 0 w 2193"/>
                  <a:gd name="T113" fmla="*/ 1622 h 2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93" h="2197">
                    <a:moveTo>
                      <a:pt x="655" y="595"/>
                    </a:moveTo>
                    <a:cubicBezTo>
                      <a:pt x="1538" y="595"/>
                      <a:pt x="1538" y="595"/>
                      <a:pt x="1538" y="595"/>
                    </a:cubicBezTo>
                    <a:cubicBezTo>
                      <a:pt x="1574" y="595"/>
                      <a:pt x="1603" y="566"/>
                      <a:pt x="1603" y="531"/>
                    </a:cubicBezTo>
                    <a:cubicBezTo>
                      <a:pt x="1603" y="377"/>
                      <a:pt x="1603" y="377"/>
                      <a:pt x="1603" y="377"/>
                    </a:cubicBezTo>
                    <a:cubicBezTo>
                      <a:pt x="1603" y="342"/>
                      <a:pt x="1574" y="313"/>
                      <a:pt x="1538" y="313"/>
                    </a:cubicBezTo>
                    <a:cubicBezTo>
                      <a:pt x="655" y="313"/>
                      <a:pt x="655" y="313"/>
                      <a:pt x="655" y="313"/>
                    </a:cubicBezTo>
                    <a:cubicBezTo>
                      <a:pt x="619" y="313"/>
                      <a:pt x="590" y="342"/>
                      <a:pt x="590" y="377"/>
                    </a:cubicBezTo>
                    <a:cubicBezTo>
                      <a:pt x="590" y="531"/>
                      <a:pt x="590" y="531"/>
                      <a:pt x="590" y="531"/>
                    </a:cubicBezTo>
                    <a:cubicBezTo>
                      <a:pt x="590" y="566"/>
                      <a:pt x="619" y="595"/>
                      <a:pt x="655" y="595"/>
                    </a:cubicBezTo>
                    <a:close/>
                    <a:moveTo>
                      <a:pt x="1464" y="403"/>
                    </a:moveTo>
                    <a:cubicBezTo>
                      <a:pt x="1492" y="403"/>
                      <a:pt x="1515" y="426"/>
                      <a:pt x="1515" y="454"/>
                    </a:cubicBezTo>
                    <a:cubicBezTo>
                      <a:pt x="1515" y="482"/>
                      <a:pt x="1492" y="505"/>
                      <a:pt x="1464" y="505"/>
                    </a:cubicBezTo>
                    <a:cubicBezTo>
                      <a:pt x="1436" y="505"/>
                      <a:pt x="1413" y="482"/>
                      <a:pt x="1413" y="454"/>
                    </a:cubicBezTo>
                    <a:cubicBezTo>
                      <a:pt x="1413" y="426"/>
                      <a:pt x="1436" y="403"/>
                      <a:pt x="1464" y="403"/>
                    </a:cubicBezTo>
                    <a:close/>
                    <a:moveTo>
                      <a:pt x="1100" y="364"/>
                    </a:moveTo>
                    <a:cubicBezTo>
                      <a:pt x="1140" y="364"/>
                      <a:pt x="1140" y="364"/>
                      <a:pt x="1140" y="364"/>
                    </a:cubicBezTo>
                    <a:cubicBezTo>
                      <a:pt x="1140" y="405"/>
                      <a:pt x="1140" y="405"/>
                      <a:pt x="1140" y="405"/>
                    </a:cubicBezTo>
                    <a:cubicBezTo>
                      <a:pt x="1100" y="405"/>
                      <a:pt x="1100" y="405"/>
                      <a:pt x="1100" y="405"/>
                    </a:cubicBezTo>
                    <a:lnTo>
                      <a:pt x="1100" y="364"/>
                    </a:lnTo>
                    <a:close/>
                    <a:moveTo>
                      <a:pt x="1100" y="435"/>
                    </a:moveTo>
                    <a:cubicBezTo>
                      <a:pt x="1140" y="435"/>
                      <a:pt x="1140" y="435"/>
                      <a:pt x="1140" y="435"/>
                    </a:cubicBezTo>
                    <a:cubicBezTo>
                      <a:pt x="1140" y="476"/>
                      <a:pt x="1140" y="476"/>
                      <a:pt x="1140" y="476"/>
                    </a:cubicBezTo>
                    <a:cubicBezTo>
                      <a:pt x="1100" y="476"/>
                      <a:pt x="1100" y="476"/>
                      <a:pt x="1100" y="476"/>
                    </a:cubicBezTo>
                    <a:lnTo>
                      <a:pt x="1100" y="435"/>
                    </a:lnTo>
                    <a:close/>
                    <a:moveTo>
                      <a:pt x="1100" y="503"/>
                    </a:moveTo>
                    <a:cubicBezTo>
                      <a:pt x="1140" y="503"/>
                      <a:pt x="1140" y="503"/>
                      <a:pt x="1140" y="503"/>
                    </a:cubicBezTo>
                    <a:cubicBezTo>
                      <a:pt x="1140" y="544"/>
                      <a:pt x="1140" y="544"/>
                      <a:pt x="1140" y="544"/>
                    </a:cubicBezTo>
                    <a:cubicBezTo>
                      <a:pt x="1100" y="544"/>
                      <a:pt x="1100" y="544"/>
                      <a:pt x="1100" y="544"/>
                    </a:cubicBezTo>
                    <a:lnTo>
                      <a:pt x="1100" y="503"/>
                    </a:lnTo>
                    <a:close/>
                    <a:moveTo>
                      <a:pt x="1025" y="364"/>
                    </a:moveTo>
                    <a:cubicBezTo>
                      <a:pt x="1066" y="364"/>
                      <a:pt x="1066" y="364"/>
                      <a:pt x="1066" y="364"/>
                    </a:cubicBezTo>
                    <a:cubicBezTo>
                      <a:pt x="1066" y="405"/>
                      <a:pt x="1066" y="405"/>
                      <a:pt x="1066" y="405"/>
                    </a:cubicBezTo>
                    <a:cubicBezTo>
                      <a:pt x="1025" y="405"/>
                      <a:pt x="1025" y="405"/>
                      <a:pt x="1025" y="405"/>
                    </a:cubicBezTo>
                    <a:lnTo>
                      <a:pt x="1025" y="364"/>
                    </a:lnTo>
                    <a:close/>
                    <a:moveTo>
                      <a:pt x="1025" y="435"/>
                    </a:moveTo>
                    <a:cubicBezTo>
                      <a:pt x="1066" y="435"/>
                      <a:pt x="1066" y="435"/>
                      <a:pt x="1066" y="435"/>
                    </a:cubicBezTo>
                    <a:cubicBezTo>
                      <a:pt x="1066" y="476"/>
                      <a:pt x="1066" y="476"/>
                      <a:pt x="1066" y="476"/>
                    </a:cubicBezTo>
                    <a:cubicBezTo>
                      <a:pt x="1025" y="476"/>
                      <a:pt x="1025" y="476"/>
                      <a:pt x="1025" y="476"/>
                    </a:cubicBezTo>
                    <a:lnTo>
                      <a:pt x="1025" y="435"/>
                    </a:lnTo>
                    <a:close/>
                    <a:moveTo>
                      <a:pt x="1025" y="503"/>
                    </a:moveTo>
                    <a:cubicBezTo>
                      <a:pt x="1066" y="503"/>
                      <a:pt x="1066" y="503"/>
                      <a:pt x="1066" y="503"/>
                    </a:cubicBezTo>
                    <a:cubicBezTo>
                      <a:pt x="1066" y="544"/>
                      <a:pt x="1066" y="544"/>
                      <a:pt x="1066" y="544"/>
                    </a:cubicBezTo>
                    <a:cubicBezTo>
                      <a:pt x="1025" y="544"/>
                      <a:pt x="1025" y="544"/>
                      <a:pt x="1025" y="544"/>
                    </a:cubicBezTo>
                    <a:lnTo>
                      <a:pt x="1025" y="503"/>
                    </a:lnTo>
                    <a:close/>
                    <a:moveTo>
                      <a:pt x="951" y="364"/>
                    </a:moveTo>
                    <a:cubicBezTo>
                      <a:pt x="992" y="364"/>
                      <a:pt x="992" y="364"/>
                      <a:pt x="992" y="364"/>
                    </a:cubicBezTo>
                    <a:cubicBezTo>
                      <a:pt x="992" y="405"/>
                      <a:pt x="992" y="405"/>
                      <a:pt x="992" y="405"/>
                    </a:cubicBezTo>
                    <a:cubicBezTo>
                      <a:pt x="951" y="405"/>
                      <a:pt x="951" y="405"/>
                      <a:pt x="951" y="405"/>
                    </a:cubicBezTo>
                    <a:lnTo>
                      <a:pt x="951" y="364"/>
                    </a:lnTo>
                    <a:close/>
                    <a:moveTo>
                      <a:pt x="951" y="435"/>
                    </a:moveTo>
                    <a:cubicBezTo>
                      <a:pt x="992" y="435"/>
                      <a:pt x="992" y="435"/>
                      <a:pt x="992" y="435"/>
                    </a:cubicBezTo>
                    <a:cubicBezTo>
                      <a:pt x="992" y="476"/>
                      <a:pt x="992" y="476"/>
                      <a:pt x="992" y="476"/>
                    </a:cubicBezTo>
                    <a:cubicBezTo>
                      <a:pt x="951" y="476"/>
                      <a:pt x="951" y="476"/>
                      <a:pt x="951" y="476"/>
                    </a:cubicBezTo>
                    <a:lnTo>
                      <a:pt x="951" y="435"/>
                    </a:lnTo>
                    <a:close/>
                    <a:moveTo>
                      <a:pt x="951" y="503"/>
                    </a:moveTo>
                    <a:cubicBezTo>
                      <a:pt x="992" y="503"/>
                      <a:pt x="992" y="503"/>
                      <a:pt x="992" y="503"/>
                    </a:cubicBezTo>
                    <a:cubicBezTo>
                      <a:pt x="992" y="544"/>
                      <a:pt x="992" y="544"/>
                      <a:pt x="992" y="544"/>
                    </a:cubicBezTo>
                    <a:cubicBezTo>
                      <a:pt x="951" y="544"/>
                      <a:pt x="951" y="544"/>
                      <a:pt x="951" y="544"/>
                    </a:cubicBezTo>
                    <a:lnTo>
                      <a:pt x="951" y="503"/>
                    </a:lnTo>
                    <a:close/>
                    <a:moveTo>
                      <a:pt x="877" y="364"/>
                    </a:moveTo>
                    <a:cubicBezTo>
                      <a:pt x="917" y="364"/>
                      <a:pt x="917" y="364"/>
                      <a:pt x="917" y="364"/>
                    </a:cubicBezTo>
                    <a:cubicBezTo>
                      <a:pt x="917" y="405"/>
                      <a:pt x="917" y="405"/>
                      <a:pt x="917" y="405"/>
                    </a:cubicBezTo>
                    <a:cubicBezTo>
                      <a:pt x="877" y="405"/>
                      <a:pt x="877" y="405"/>
                      <a:pt x="877" y="405"/>
                    </a:cubicBezTo>
                    <a:lnTo>
                      <a:pt x="877" y="364"/>
                    </a:lnTo>
                    <a:close/>
                    <a:moveTo>
                      <a:pt x="877" y="435"/>
                    </a:moveTo>
                    <a:cubicBezTo>
                      <a:pt x="917" y="435"/>
                      <a:pt x="917" y="435"/>
                      <a:pt x="917" y="435"/>
                    </a:cubicBezTo>
                    <a:cubicBezTo>
                      <a:pt x="917" y="476"/>
                      <a:pt x="917" y="476"/>
                      <a:pt x="917" y="476"/>
                    </a:cubicBezTo>
                    <a:cubicBezTo>
                      <a:pt x="877" y="476"/>
                      <a:pt x="877" y="476"/>
                      <a:pt x="877" y="476"/>
                    </a:cubicBezTo>
                    <a:lnTo>
                      <a:pt x="877" y="435"/>
                    </a:lnTo>
                    <a:close/>
                    <a:moveTo>
                      <a:pt x="877" y="503"/>
                    </a:moveTo>
                    <a:cubicBezTo>
                      <a:pt x="917" y="503"/>
                      <a:pt x="917" y="503"/>
                      <a:pt x="917" y="503"/>
                    </a:cubicBezTo>
                    <a:cubicBezTo>
                      <a:pt x="917" y="544"/>
                      <a:pt x="917" y="544"/>
                      <a:pt x="917" y="544"/>
                    </a:cubicBezTo>
                    <a:cubicBezTo>
                      <a:pt x="877" y="544"/>
                      <a:pt x="877" y="544"/>
                      <a:pt x="877" y="544"/>
                    </a:cubicBezTo>
                    <a:lnTo>
                      <a:pt x="877" y="503"/>
                    </a:lnTo>
                    <a:close/>
                    <a:moveTo>
                      <a:pt x="802" y="364"/>
                    </a:moveTo>
                    <a:cubicBezTo>
                      <a:pt x="842" y="364"/>
                      <a:pt x="842" y="364"/>
                      <a:pt x="842" y="364"/>
                    </a:cubicBezTo>
                    <a:cubicBezTo>
                      <a:pt x="842" y="405"/>
                      <a:pt x="842" y="405"/>
                      <a:pt x="842" y="405"/>
                    </a:cubicBezTo>
                    <a:cubicBezTo>
                      <a:pt x="802" y="405"/>
                      <a:pt x="802" y="405"/>
                      <a:pt x="802" y="405"/>
                    </a:cubicBezTo>
                    <a:lnTo>
                      <a:pt x="802" y="364"/>
                    </a:lnTo>
                    <a:close/>
                    <a:moveTo>
                      <a:pt x="802" y="435"/>
                    </a:moveTo>
                    <a:cubicBezTo>
                      <a:pt x="842" y="435"/>
                      <a:pt x="842" y="435"/>
                      <a:pt x="842" y="435"/>
                    </a:cubicBezTo>
                    <a:cubicBezTo>
                      <a:pt x="842" y="476"/>
                      <a:pt x="842" y="476"/>
                      <a:pt x="842" y="476"/>
                    </a:cubicBezTo>
                    <a:cubicBezTo>
                      <a:pt x="802" y="476"/>
                      <a:pt x="802" y="476"/>
                      <a:pt x="802" y="476"/>
                    </a:cubicBezTo>
                    <a:lnTo>
                      <a:pt x="802" y="435"/>
                    </a:lnTo>
                    <a:close/>
                    <a:moveTo>
                      <a:pt x="802" y="503"/>
                    </a:moveTo>
                    <a:cubicBezTo>
                      <a:pt x="842" y="503"/>
                      <a:pt x="842" y="503"/>
                      <a:pt x="842" y="503"/>
                    </a:cubicBezTo>
                    <a:cubicBezTo>
                      <a:pt x="842" y="544"/>
                      <a:pt x="842" y="544"/>
                      <a:pt x="842" y="544"/>
                    </a:cubicBezTo>
                    <a:cubicBezTo>
                      <a:pt x="802" y="544"/>
                      <a:pt x="802" y="544"/>
                      <a:pt x="802" y="544"/>
                    </a:cubicBezTo>
                    <a:lnTo>
                      <a:pt x="802" y="503"/>
                    </a:lnTo>
                    <a:close/>
                    <a:moveTo>
                      <a:pt x="727" y="364"/>
                    </a:moveTo>
                    <a:cubicBezTo>
                      <a:pt x="768" y="364"/>
                      <a:pt x="768" y="364"/>
                      <a:pt x="768" y="364"/>
                    </a:cubicBezTo>
                    <a:cubicBezTo>
                      <a:pt x="768" y="405"/>
                      <a:pt x="768" y="405"/>
                      <a:pt x="768" y="405"/>
                    </a:cubicBezTo>
                    <a:cubicBezTo>
                      <a:pt x="727" y="405"/>
                      <a:pt x="727" y="405"/>
                      <a:pt x="727" y="405"/>
                    </a:cubicBezTo>
                    <a:lnTo>
                      <a:pt x="727" y="364"/>
                    </a:lnTo>
                    <a:close/>
                    <a:moveTo>
                      <a:pt x="727" y="435"/>
                    </a:moveTo>
                    <a:cubicBezTo>
                      <a:pt x="768" y="435"/>
                      <a:pt x="768" y="435"/>
                      <a:pt x="768" y="435"/>
                    </a:cubicBezTo>
                    <a:cubicBezTo>
                      <a:pt x="768" y="476"/>
                      <a:pt x="768" y="476"/>
                      <a:pt x="768" y="476"/>
                    </a:cubicBezTo>
                    <a:cubicBezTo>
                      <a:pt x="727" y="476"/>
                      <a:pt x="727" y="476"/>
                      <a:pt x="727" y="476"/>
                    </a:cubicBezTo>
                    <a:lnTo>
                      <a:pt x="727" y="435"/>
                    </a:lnTo>
                    <a:close/>
                    <a:moveTo>
                      <a:pt x="727" y="503"/>
                    </a:moveTo>
                    <a:cubicBezTo>
                      <a:pt x="768" y="503"/>
                      <a:pt x="768" y="503"/>
                      <a:pt x="768" y="503"/>
                    </a:cubicBezTo>
                    <a:cubicBezTo>
                      <a:pt x="768" y="544"/>
                      <a:pt x="768" y="544"/>
                      <a:pt x="768" y="544"/>
                    </a:cubicBezTo>
                    <a:cubicBezTo>
                      <a:pt x="727" y="544"/>
                      <a:pt x="727" y="544"/>
                      <a:pt x="727" y="544"/>
                    </a:cubicBezTo>
                    <a:lnTo>
                      <a:pt x="727" y="503"/>
                    </a:lnTo>
                    <a:close/>
                    <a:moveTo>
                      <a:pt x="653" y="364"/>
                    </a:moveTo>
                    <a:cubicBezTo>
                      <a:pt x="693" y="364"/>
                      <a:pt x="693" y="364"/>
                      <a:pt x="693" y="364"/>
                    </a:cubicBezTo>
                    <a:cubicBezTo>
                      <a:pt x="693" y="405"/>
                      <a:pt x="693" y="405"/>
                      <a:pt x="693" y="405"/>
                    </a:cubicBezTo>
                    <a:cubicBezTo>
                      <a:pt x="653" y="405"/>
                      <a:pt x="653" y="405"/>
                      <a:pt x="653" y="405"/>
                    </a:cubicBezTo>
                    <a:lnTo>
                      <a:pt x="653" y="364"/>
                    </a:lnTo>
                    <a:close/>
                    <a:moveTo>
                      <a:pt x="653" y="435"/>
                    </a:moveTo>
                    <a:cubicBezTo>
                      <a:pt x="693" y="435"/>
                      <a:pt x="693" y="435"/>
                      <a:pt x="693" y="435"/>
                    </a:cubicBezTo>
                    <a:cubicBezTo>
                      <a:pt x="693" y="476"/>
                      <a:pt x="693" y="476"/>
                      <a:pt x="693" y="476"/>
                    </a:cubicBezTo>
                    <a:cubicBezTo>
                      <a:pt x="653" y="476"/>
                      <a:pt x="653" y="476"/>
                      <a:pt x="653" y="476"/>
                    </a:cubicBezTo>
                    <a:lnTo>
                      <a:pt x="653" y="435"/>
                    </a:lnTo>
                    <a:close/>
                    <a:moveTo>
                      <a:pt x="653" y="503"/>
                    </a:moveTo>
                    <a:cubicBezTo>
                      <a:pt x="693" y="503"/>
                      <a:pt x="693" y="503"/>
                      <a:pt x="693" y="503"/>
                    </a:cubicBezTo>
                    <a:cubicBezTo>
                      <a:pt x="693" y="544"/>
                      <a:pt x="693" y="544"/>
                      <a:pt x="693" y="544"/>
                    </a:cubicBezTo>
                    <a:cubicBezTo>
                      <a:pt x="653" y="544"/>
                      <a:pt x="653" y="544"/>
                      <a:pt x="653" y="544"/>
                    </a:cubicBezTo>
                    <a:lnTo>
                      <a:pt x="653" y="503"/>
                    </a:lnTo>
                    <a:close/>
                    <a:moveTo>
                      <a:pt x="655" y="282"/>
                    </a:moveTo>
                    <a:cubicBezTo>
                      <a:pt x="1538" y="282"/>
                      <a:pt x="1538" y="282"/>
                      <a:pt x="1538" y="282"/>
                    </a:cubicBezTo>
                    <a:cubicBezTo>
                      <a:pt x="1574" y="282"/>
                      <a:pt x="1603" y="254"/>
                      <a:pt x="1603" y="218"/>
                    </a:cubicBezTo>
                    <a:cubicBezTo>
                      <a:pt x="1603" y="65"/>
                      <a:pt x="1603" y="65"/>
                      <a:pt x="1603" y="65"/>
                    </a:cubicBezTo>
                    <a:cubicBezTo>
                      <a:pt x="1603" y="29"/>
                      <a:pt x="1574" y="0"/>
                      <a:pt x="1538" y="0"/>
                    </a:cubicBezTo>
                    <a:cubicBezTo>
                      <a:pt x="655" y="0"/>
                      <a:pt x="655" y="0"/>
                      <a:pt x="655" y="0"/>
                    </a:cubicBezTo>
                    <a:cubicBezTo>
                      <a:pt x="619" y="0"/>
                      <a:pt x="590" y="29"/>
                      <a:pt x="590" y="65"/>
                    </a:cubicBezTo>
                    <a:cubicBezTo>
                      <a:pt x="590" y="218"/>
                      <a:pt x="590" y="218"/>
                      <a:pt x="590" y="218"/>
                    </a:cubicBezTo>
                    <a:cubicBezTo>
                      <a:pt x="590" y="254"/>
                      <a:pt x="619" y="282"/>
                      <a:pt x="655" y="282"/>
                    </a:cubicBezTo>
                    <a:close/>
                    <a:moveTo>
                      <a:pt x="1464" y="90"/>
                    </a:moveTo>
                    <a:cubicBezTo>
                      <a:pt x="1492" y="90"/>
                      <a:pt x="1515" y="113"/>
                      <a:pt x="1515" y="141"/>
                    </a:cubicBezTo>
                    <a:cubicBezTo>
                      <a:pt x="1515" y="170"/>
                      <a:pt x="1492" y="192"/>
                      <a:pt x="1464" y="192"/>
                    </a:cubicBezTo>
                    <a:cubicBezTo>
                      <a:pt x="1436" y="192"/>
                      <a:pt x="1413" y="170"/>
                      <a:pt x="1413" y="141"/>
                    </a:cubicBezTo>
                    <a:cubicBezTo>
                      <a:pt x="1413" y="113"/>
                      <a:pt x="1436" y="90"/>
                      <a:pt x="1464" y="90"/>
                    </a:cubicBezTo>
                    <a:close/>
                    <a:moveTo>
                      <a:pt x="1100" y="52"/>
                    </a:moveTo>
                    <a:cubicBezTo>
                      <a:pt x="1140" y="52"/>
                      <a:pt x="1140" y="52"/>
                      <a:pt x="1140" y="52"/>
                    </a:cubicBezTo>
                    <a:cubicBezTo>
                      <a:pt x="1140" y="92"/>
                      <a:pt x="1140" y="92"/>
                      <a:pt x="1140" y="92"/>
                    </a:cubicBezTo>
                    <a:cubicBezTo>
                      <a:pt x="1100" y="92"/>
                      <a:pt x="1100" y="92"/>
                      <a:pt x="1100" y="92"/>
                    </a:cubicBezTo>
                    <a:lnTo>
                      <a:pt x="1100" y="52"/>
                    </a:lnTo>
                    <a:close/>
                    <a:moveTo>
                      <a:pt x="1100" y="123"/>
                    </a:moveTo>
                    <a:cubicBezTo>
                      <a:pt x="1140" y="123"/>
                      <a:pt x="1140" y="123"/>
                      <a:pt x="1140" y="123"/>
                    </a:cubicBezTo>
                    <a:cubicBezTo>
                      <a:pt x="1140" y="163"/>
                      <a:pt x="1140" y="163"/>
                      <a:pt x="1140" y="163"/>
                    </a:cubicBezTo>
                    <a:cubicBezTo>
                      <a:pt x="1100" y="163"/>
                      <a:pt x="1100" y="163"/>
                      <a:pt x="1100" y="163"/>
                    </a:cubicBezTo>
                    <a:lnTo>
                      <a:pt x="1100" y="123"/>
                    </a:lnTo>
                    <a:close/>
                    <a:moveTo>
                      <a:pt x="1100" y="191"/>
                    </a:moveTo>
                    <a:cubicBezTo>
                      <a:pt x="1140" y="191"/>
                      <a:pt x="1140" y="191"/>
                      <a:pt x="1140" y="191"/>
                    </a:cubicBezTo>
                    <a:cubicBezTo>
                      <a:pt x="1140" y="231"/>
                      <a:pt x="1140" y="231"/>
                      <a:pt x="1140" y="231"/>
                    </a:cubicBezTo>
                    <a:cubicBezTo>
                      <a:pt x="1100" y="231"/>
                      <a:pt x="1100" y="231"/>
                      <a:pt x="1100" y="231"/>
                    </a:cubicBezTo>
                    <a:lnTo>
                      <a:pt x="1100" y="191"/>
                    </a:lnTo>
                    <a:close/>
                    <a:moveTo>
                      <a:pt x="1025" y="52"/>
                    </a:moveTo>
                    <a:cubicBezTo>
                      <a:pt x="1066" y="52"/>
                      <a:pt x="1066" y="52"/>
                      <a:pt x="1066" y="52"/>
                    </a:cubicBezTo>
                    <a:cubicBezTo>
                      <a:pt x="1066" y="92"/>
                      <a:pt x="1066" y="92"/>
                      <a:pt x="1066" y="92"/>
                    </a:cubicBezTo>
                    <a:cubicBezTo>
                      <a:pt x="1025" y="92"/>
                      <a:pt x="1025" y="92"/>
                      <a:pt x="1025" y="92"/>
                    </a:cubicBezTo>
                    <a:lnTo>
                      <a:pt x="1025" y="52"/>
                    </a:lnTo>
                    <a:close/>
                    <a:moveTo>
                      <a:pt x="1025" y="123"/>
                    </a:moveTo>
                    <a:cubicBezTo>
                      <a:pt x="1066" y="123"/>
                      <a:pt x="1066" y="123"/>
                      <a:pt x="1066" y="123"/>
                    </a:cubicBezTo>
                    <a:cubicBezTo>
                      <a:pt x="1066" y="163"/>
                      <a:pt x="1066" y="163"/>
                      <a:pt x="1066" y="163"/>
                    </a:cubicBezTo>
                    <a:cubicBezTo>
                      <a:pt x="1025" y="163"/>
                      <a:pt x="1025" y="163"/>
                      <a:pt x="1025" y="163"/>
                    </a:cubicBezTo>
                    <a:lnTo>
                      <a:pt x="1025" y="123"/>
                    </a:lnTo>
                    <a:close/>
                    <a:moveTo>
                      <a:pt x="1025" y="191"/>
                    </a:moveTo>
                    <a:cubicBezTo>
                      <a:pt x="1066" y="191"/>
                      <a:pt x="1066" y="191"/>
                      <a:pt x="1066" y="191"/>
                    </a:cubicBezTo>
                    <a:cubicBezTo>
                      <a:pt x="1066" y="231"/>
                      <a:pt x="1066" y="231"/>
                      <a:pt x="1066" y="231"/>
                    </a:cubicBezTo>
                    <a:cubicBezTo>
                      <a:pt x="1025" y="231"/>
                      <a:pt x="1025" y="231"/>
                      <a:pt x="1025" y="231"/>
                    </a:cubicBezTo>
                    <a:lnTo>
                      <a:pt x="1025" y="191"/>
                    </a:lnTo>
                    <a:close/>
                    <a:moveTo>
                      <a:pt x="951" y="52"/>
                    </a:moveTo>
                    <a:cubicBezTo>
                      <a:pt x="992" y="52"/>
                      <a:pt x="992" y="52"/>
                      <a:pt x="992" y="52"/>
                    </a:cubicBezTo>
                    <a:cubicBezTo>
                      <a:pt x="992" y="92"/>
                      <a:pt x="992" y="92"/>
                      <a:pt x="992" y="92"/>
                    </a:cubicBezTo>
                    <a:cubicBezTo>
                      <a:pt x="951" y="92"/>
                      <a:pt x="951" y="92"/>
                      <a:pt x="951" y="92"/>
                    </a:cubicBezTo>
                    <a:lnTo>
                      <a:pt x="951" y="52"/>
                    </a:lnTo>
                    <a:close/>
                    <a:moveTo>
                      <a:pt x="951" y="123"/>
                    </a:moveTo>
                    <a:cubicBezTo>
                      <a:pt x="992" y="123"/>
                      <a:pt x="992" y="123"/>
                      <a:pt x="992" y="123"/>
                    </a:cubicBezTo>
                    <a:cubicBezTo>
                      <a:pt x="992" y="163"/>
                      <a:pt x="992" y="163"/>
                      <a:pt x="992" y="163"/>
                    </a:cubicBezTo>
                    <a:cubicBezTo>
                      <a:pt x="951" y="163"/>
                      <a:pt x="951" y="163"/>
                      <a:pt x="951" y="163"/>
                    </a:cubicBezTo>
                    <a:lnTo>
                      <a:pt x="951" y="123"/>
                    </a:lnTo>
                    <a:close/>
                    <a:moveTo>
                      <a:pt x="951" y="191"/>
                    </a:moveTo>
                    <a:cubicBezTo>
                      <a:pt x="992" y="191"/>
                      <a:pt x="992" y="191"/>
                      <a:pt x="992" y="191"/>
                    </a:cubicBezTo>
                    <a:cubicBezTo>
                      <a:pt x="992" y="231"/>
                      <a:pt x="992" y="231"/>
                      <a:pt x="992" y="231"/>
                    </a:cubicBezTo>
                    <a:cubicBezTo>
                      <a:pt x="951" y="231"/>
                      <a:pt x="951" y="231"/>
                      <a:pt x="951" y="231"/>
                    </a:cubicBezTo>
                    <a:lnTo>
                      <a:pt x="951" y="191"/>
                    </a:lnTo>
                    <a:close/>
                    <a:moveTo>
                      <a:pt x="877" y="52"/>
                    </a:moveTo>
                    <a:cubicBezTo>
                      <a:pt x="917" y="52"/>
                      <a:pt x="917" y="52"/>
                      <a:pt x="917" y="52"/>
                    </a:cubicBezTo>
                    <a:cubicBezTo>
                      <a:pt x="917" y="92"/>
                      <a:pt x="917" y="92"/>
                      <a:pt x="917" y="92"/>
                    </a:cubicBezTo>
                    <a:cubicBezTo>
                      <a:pt x="877" y="92"/>
                      <a:pt x="877" y="92"/>
                      <a:pt x="877" y="92"/>
                    </a:cubicBezTo>
                    <a:lnTo>
                      <a:pt x="877" y="52"/>
                    </a:lnTo>
                    <a:close/>
                    <a:moveTo>
                      <a:pt x="877" y="123"/>
                    </a:moveTo>
                    <a:cubicBezTo>
                      <a:pt x="917" y="123"/>
                      <a:pt x="917" y="123"/>
                      <a:pt x="917" y="123"/>
                    </a:cubicBezTo>
                    <a:cubicBezTo>
                      <a:pt x="917" y="163"/>
                      <a:pt x="917" y="163"/>
                      <a:pt x="917" y="163"/>
                    </a:cubicBezTo>
                    <a:cubicBezTo>
                      <a:pt x="877" y="163"/>
                      <a:pt x="877" y="163"/>
                      <a:pt x="877" y="163"/>
                    </a:cubicBezTo>
                    <a:lnTo>
                      <a:pt x="877" y="123"/>
                    </a:lnTo>
                    <a:close/>
                    <a:moveTo>
                      <a:pt x="877" y="191"/>
                    </a:moveTo>
                    <a:cubicBezTo>
                      <a:pt x="917" y="191"/>
                      <a:pt x="917" y="191"/>
                      <a:pt x="917" y="191"/>
                    </a:cubicBezTo>
                    <a:cubicBezTo>
                      <a:pt x="917" y="231"/>
                      <a:pt x="917" y="231"/>
                      <a:pt x="917" y="231"/>
                    </a:cubicBezTo>
                    <a:cubicBezTo>
                      <a:pt x="877" y="231"/>
                      <a:pt x="877" y="231"/>
                      <a:pt x="877" y="231"/>
                    </a:cubicBezTo>
                    <a:lnTo>
                      <a:pt x="877" y="191"/>
                    </a:lnTo>
                    <a:close/>
                    <a:moveTo>
                      <a:pt x="802" y="52"/>
                    </a:moveTo>
                    <a:cubicBezTo>
                      <a:pt x="842" y="52"/>
                      <a:pt x="842" y="52"/>
                      <a:pt x="842" y="52"/>
                    </a:cubicBezTo>
                    <a:cubicBezTo>
                      <a:pt x="842" y="92"/>
                      <a:pt x="842" y="92"/>
                      <a:pt x="842" y="92"/>
                    </a:cubicBezTo>
                    <a:cubicBezTo>
                      <a:pt x="802" y="92"/>
                      <a:pt x="802" y="92"/>
                      <a:pt x="802" y="92"/>
                    </a:cubicBezTo>
                    <a:lnTo>
                      <a:pt x="802" y="52"/>
                    </a:lnTo>
                    <a:close/>
                    <a:moveTo>
                      <a:pt x="802" y="123"/>
                    </a:moveTo>
                    <a:cubicBezTo>
                      <a:pt x="842" y="123"/>
                      <a:pt x="842" y="123"/>
                      <a:pt x="842" y="123"/>
                    </a:cubicBezTo>
                    <a:cubicBezTo>
                      <a:pt x="842" y="163"/>
                      <a:pt x="842" y="163"/>
                      <a:pt x="842" y="163"/>
                    </a:cubicBezTo>
                    <a:cubicBezTo>
                      <a:pt x="802" y="163"/>
                      <a:pt x="802" y="163"/>
                      <a:pt x="802" y="163"/>
                    </a:cubicBezTo>
                    <a:lnTo>
                      <a:pt x="802" y="123"/>
                    </a:lnTo>
                    <a:close/>
                    <a:moveTo>
                      <a:pt x="802" y="191"/>
                    </a:moveTo>
                    <a:cubicBezTo>
                      <a:pt x="842" y="191"/>
                      <a:pt x="842" y="191"/>
                      <a:pt x="842" y="191"/>
                    </a:cubicBezTo>
                    <a:cubicBezTo>
                      <a:pt x="842" y="231"/>
                      <a:pt x="842" y="231"/>
                      <a:pt x="842" y="231"/>
                    </a:cubicBezTo>
                    <a:cubicBezTo>
                      <a:pt x="802" y="231"/>
                      <a:pt x="802" y="231"/>
                      <a:pt x="802" y="231"/>
                    </a:cubicBezTo>
                    <a:lnTo>
                      <a:pt x="802" y="191"/>
                    </a:lnTo>
                    <a:close/>
                    <a:moveTo>
                      <a:pt x="727" y="52"/>
                    </a:moveTo>
                    <a:cubicBezTo>
                      <a:pt x="768" y="52"/>
                      <a:pt x="768" y="52"/>
                      <a:pt x="768" y="52"/>
                    </a:cubicBezTo>
                    <a:cubicBezTo>
                      <a:pt x="768" y="92"/>
                      <a:pt x="768" y="92"/>
                      <a:pt x="768" y="92"/>
                    </a:cubicBezTo>
                    <a:cubicBezTo>
                      <a:pt x="727" y="92"/>
                      <a:pt x="727" y="92"/>
                      <a:pt x="727" y="92"/>
                    </a:cubicBezTo>
                    <a:lnTo>
                      <a:pt x="727" y="52"/>
                    </a:lnTo>
                    <a:close/>
                    <a:moveTo>
                      <a:pt x="727" y="123"/>
                    </a:moveTo>
                    <a:cubicBezTo>
                      <a:pt x="768" y="123"/>
                      <a:pt x="768" y="123"/>
                      <a:pt x="768" y="123"/>
                    </a:cubicBezTo>
                    <a:cubicBezTo>
                      <a:pt x="768" y="163"/>
                      <a:pt x="768" y="163"/>
                      <a:pt x="768" y="163"/>
                    </a:cubicBezTo>
                    <a:cubicBezTo>
                      <a:pt x="727" y="163"/>
                      <a:pt x="727" y="163"/>
                      <a:pt x="727" y="163"/>
                    </a:cubicBezTo>
                    <a:lnTo>
                      <a:pt x="727" y="123"/>
                    </a:lnTo>
                    <a:close/>
                    <a:moveTo>
                      <a:pt x="727" y="191"/>
                    </a:moveTo>
                    <a:cubicBezTo>
                      <a:pt x="768" y="191"/>
                      <a:pt x="768" y="191"/>
                      <a:pt x="768" y="191"/>
                    </a:cubicBezTo>
                    <a:cubicBezTo>
                      <a:pt x="768" y="231"/>
                      <a:pt x="768" y="231"/>
                      <a:pt x="768" y="231"/>
                    </a:cubicBezTo>
                    <a:cubicBezTo>
                      <a:pt x="727" y="231"/>
                      <a:pt x="727" y="231"/>
                      <a:pt x="727" y="231"/>
                    </a:cubicBezTo>
                    <a:lnTo>
                      <a:pt x="727" y="191"/>
                    </a:lnTo>
                    <a:close/>
                    <a:moveTo>
                      <a:pt x="653" y="52"/>
                    </a:moveTo>
                    <a:cubicBezTo>
                      <a:pt x="693" y="52"/>
                      <a:pt x="693" y="52"/>
                      <a:pt x="693" y="52"/>
                    </a:cubicBezTo>
                    <a:cubicBezTo>
                      <a:pt x="693" y="92"/>
                      <a:pt x="693" y="92"/>
                      <a:pt x="693" y="92"/>
                    </a:cubicBezTo>
                    <a:cubicBezTo>
                      <a:pt x="653" y="92"/>
                      <a:pt x="653" y="92"/>
                      <a:pt x="653" y="92"/>
                    </a:cubicBezTo>
                    <a:lnTo>
                      <a:pt x="653" y="52"/>
                    </a:lnTo>
                    <a:close/>
                    <a:moveTo>
                      <a:pt x="653" y="123"/>
                    </a:moveTo>
                    <a:cubicBezTo>
                      <a:pt x="693" y="123"/>
                      <a:pt x="693" y="123"/>
                      <a:pt x="693" y="123"/>
                    </a:cubicBezTo>
                    <a:cubicBezTo>
                      <a:pt x="693" y="163"/>
                      <a:pt x="693" y="163"/>
                      <a:pt x="693" y="163"/>
                    </a:cubicBezTo>
                    <a:cubicBezTo>
                      <a:pt x="653" y="163"/>
                      <a:pt x="653" y="163"/>
                      <a:pt x="653" y="163"/>
                    </a:cubicBezTo>
                    <a:lnTo>
                      <a:pt x="653" y="123"/>
                    </a:lnTo>
                    <a:close/>
                    <a:moveTo>
                      <a:pt x="653" y="191"/>
                    </a:moveTo>
                    <a:cubicBezTo>
                      <a:pt x="693" y="191"/>
                      <a:pt x="693" y="191"/>
                      <a:pt x="693" y="191"/>
                    </a:cubicBezTo>
                    <a:cubicBezTo>
                      <a:pt x="693" y="231"/>
                      <a:pt x="693" y="231"/>
                      <a:pt x="693" y="231"/>
                    </a:cubicBezTo>
                    <a:cubicBezTo>
                      <a:pt x="653" y="231"/>
                      <a:pt x="653" y="231"/>
                      <a:pt x="653" y="231"/>
                    </a:cubicBezTo>
                    <a:lnTo>
                      <a:pt x="653" y="191"/>
                    </a:lnTo>
                    <a:close/>
                    <a:moveTo>
                      <a:pt x="1345" y="2036"/>
                    </a:moveTo>
                    <a:cubicBezTo>
                      <a:pt x="1339" y="2029"/>
                      <a:pt x="1325" y="2023"/>
                      <a:pt x="1315" y="2023"/>
                    </a:cubicBezTo>
                    <a:cubicBezTo>
                      <a:pt x="878" y="2023"/>
                      <a:pt x="878" y="2023"/>
                      <a:pt x="878" y="2023"/>
                    </a:cubicBezTo>
                    <a:cubicBezTo>
                      <a:pt x="868" y="2023"/>
                      <a:pt x="855" y="2029"/>
                      <a:pt x="848" y="2036"/>
                    </a:cubicBezTo>
                    <a:cubicBezTo>
                      <a:pt x="761" y="2138"/>
                      <a:pt x="761" y="2138"/>
                      <a:pt x="761" y="2138"/>
                    </a:cubicBezTo>
                    <a:cubicBezTo>
                      <a:pt x="755" y="2146"/>
                      <a:pt x="749" y="2160"/>
                      <a:pt x="749" y="2170"/>
                    </a:cubicBezTo>
                    <a:cubicBezTo>
                      <a:pt x="749" y="2179"/>
                      <a:pt x="749" y="2179"/>
                      <a:pt x="749" y="2179"/>
                    </a:cubicBezTo>
                    <a:cubicBezTo>
                      <a:pt x="749" y="2189"/>
                      <a:pt x="757" y="2197"/>
                      <a:pt x="767" y="2197"/>
                    </a:cubicBezTo>
                    <a:cubicBezTo>
                      <a:pt x="1426" y="2197"/>
                      <a:pt x="1426" y="2197"/>
                      <a:pt x="1426" y="2197"/>
                    </a:cubicBezTo>
                    <a:cubicBezTo>
                      <a:pt x="1436" y="2197"/>
                      <a:pt x="1444" y="2189"/>
                      <a:pt x="1444" y="2179"/>
                    </a:cubicBezTo>
                    <a:cubicBezTo>
                      <a:pt x="1444" y="2170"/>
                      <a:pt x="1444" y="2170"/>
                      <a:pt x="1444" y="2170"/>
                    </a:cubicBezTo>
                    <a:cubicBezTo>
                      <a:pt x="1444" y="2160"/>
                      <a:pt x="1439" y="2146"/>
                      <a:pt x="1432" y="2138"/>
                    </a:cubicBezTo>
                    <a:lnTo>
                      <a:pt x="1345" y="2036"/>
                    </a:lnTo>
                    <a:close/>
                    <a:moveTo>
                      <a:pt x="2182" y="1590"/>
                    </a:moveTo>
                    <a:cubicBezTo>
                      <a:pt x="2095" y="1488"/>
                      <a:pt x="2095" y="1488"/>
                      <a:pt x="2095" y="1488"/>
                    </a:cubicBezTo>
                    <a:cubicBezTo>
                      <a:pt x="2088" y="1480"/>
                      <a:pt x="2075" y="1474"/>
                      <a:pt x="2065" y="1474"/>
                    </a:cubicBezTo>
                    <a:cubicBezTo>
                      <a:pt x="1627" y="1474"/>
                      <a:pt x="1627" y="1474"/>
                      <a:pt x="1627" y="1474"/>
                    </a:cubicBezTo>
                    <a:cubicBezTo>
                      <a:pt x="1617" y="1474"/>
                      <a:pt x="1604" y="1480"/>
                      <a:pt x="1597" y="1488"/>
                    </a:cubicBezTo>
                    <a:cubicBezTo>
                      <a:pt x="1510" y="1590"/>
                      <a:pt x="1510" y="1590"/>
                      <a:pt x="1510" y="1590"/>
                    </a:cubicBezTo>
                    <a:cubicBezTo>
                      <a:pt x="1504" y="1598"/>
                      <a:pt x="1499" y="1612"/>
                      <a:pt x="1499" y="1622"/>
                    </a:cubicBezTo>
                    <a:cubicBezTo>
                      <a:pt x="1499" y="1630"/>
                      <a:pt x="1499" y="1630"/>
                      <a:pt x="1499" y="1630"/>
                    </a:cubicBezTo>
                    <a:cubicBezTo>
                      <a:pt x="1499" y="1640"/>
                      <a:pt x="1507" y="1649"/>
                      <a:pt x="1517" y="1649"/>
                    </a:cubicBezTo>
                    <a:cubicBezTo>
                      <a:pt x="2175" y="1649"/>
                      <a:pt x="2175" y="1649"/>
                      <a:pt x="2175" y="1649"/>
                    </a:cubicBezTo>
                    <a:cubicBezTo>
                      <a:pt x="2185" y="1649"/>
                      <a:pt x="2193" y="1640"/>
                      <a:pt x="2193" y="1630"/>
                    </a:cubicBezTo>
                    <a:cubicBezTo>
                      <a:pt x="2193" y="1622"/>
                      <a:pt x="2193" y="1622"/>
                      <a:pt x="2193" y="1622"/>
                    </a:cubicBezTo>
                    <a:cubicBezTo>
                      <a:pt x="2193" y="1612"/>
                      <a:pt x="2188" y="1598"/>
                      <a:pt x="2182" y="1590"/>
                    </a:cubicBezTo>
                    <a:close/>
                    <a:moveTo>
                      <a:pt x="176" y="1449"/>
                    </a:moveTo>
                    <a:cubicBezTo>
                      <a:pt x="519" y="1449"/>
                      <a:pt x="519" y="1449"/>
                      <a:pt x="519" y="1449"/>
                    </a:cubicBezTo>
                    <a:cubicBezTo>
                      <a:pt x="559" y="1449"/>
                      <a:pt x="591" y="1417"/>
                      <a:pt x="591" y="1377"/>
                    </a:cubicBezTo>
                    <a:cubicBezTo>
                      <a:pt x="591" y="1322"/>
                      <a:pt x="591" y="1322"/>
                      <a:pt x="591" y="1322"/>
                    </a:cubicBezTo>
                    <a:cubicBezTo>
                      <a:pt x="920" y="1322"/>
                      <a:pt x="920" y="1322"/>
                      <a:pt x="920" y="1322"/>
                    </a:cubicBezTo>
                    <a:cubicBezTo>
                      <a:pt x="936" y="1388"/>
                      <a:pt x="990" y="1440"/>
                      <a:pt x="1057" y="1455"/>
                    </a:cubicBezTo>
                    <a:cubicBezTo>
                      <a:pt x="1057" y="1617"/>
                      <a:pt x="1057" y="1617"/>
                      <a:pt x="1057" y="1617"/>
                    </a:cubicBezTo>
                    <a:cubicBezTo>
                      <a:pt x="925" y="1617"/>
                      <a:pt x="925" y="1617"/>
                      <a:pt x="925" y="1617"/>
                    </a:cubicBezTo>
                    <a:cubicBezTo>
                      <a:pt x="885" y="1617"/>
                      <a:pt x="853" y="1650"/>
                      <a:pt x="853" y="1690"/>
                    </a:cubicBezTo>
                    <a:cubicBezTo>
                      <a:pt x="853" y="1925"/>
                      <a:pt x="853" y="1925"/>
                      <a:pt x="853" y="1925"/>
                    </a:cubicBezTo>
                    <a:cubicBezTo>
                      <a:pt x="853" y="1965"/>
                      <a:pt x="885" y="1997"/>
                      <a:pt x="925" y="1997"/>
                    </a:cubicBezTo>
                    <a:cubicBezTo>
                      <a:pt x="1268" y="1997"/>
                      <a:pt x="1268" y="1997"/>
                      <a:pt x="1268" y="1997"/>
                    </a:cubicBezTo>
                    <a:cubicBezTo>
                      <a:pt x="1308" y="1997"/>
                      <a:pt x="1341" y="1965"/>
                      <a:pt x="1341" y="1925"/>
                    </a:cubicBezTo>
                    <a:cubicBezTo>
                      <a:pt x="1341" y="1690"/>
                      <a:pt x="1341" y="1690"/>
                      <a:pt x="1341" y="1690"/>
                    </a:cubicBezTo>
                    <a:cubicBezTo>
                      <a:pt x="1341" y="1650"/>
                      <a:pt x="1308" y="1617"/>
                      <a:pt x="1268" y="1617"/>
                    </a:cubicBezTo>
                    <a:cubicBezTo>
                      <a:pt x="1137" y="1617"/>
                      <a:pt x="1137" y="1617"/>
                      <a:pt x="1137" y="1617"/>
                    </a:cubicBezTo>
                    <a:cubicBezTo>
                      <a:pt x="1137" y="1455"/>
                      <a:pt x="1137" y="1455"/>
                      <a:pt x="1137" y="1455"/>
                    </a:cubicBezTo>
                    <a:cubicBezTo>
                      <a:pt x="1204" y="1440"/>
                      <a:pt x="1257" y="1388"/>
                      <a:pt x="1273" y="1322"/>
                    </a:cubicBezTo>
                    <a:cubicBezTo>
                      <a:pt x="1602" y="1322"/>
                      <a:pt x="1602" y="1322"/>
                      <a:pt x="1602" y="1322"/>
                    </a:cubicBezTo>
                    <a:cubicBezTo>
                      <a:pt x="1602" y="1377"/>
                      <a:pt x="1602" y="1377"/>
                      <a:pt x="1602" y="1377"/>
                    </a:cubicBezTo>
                    <a:cubicBezTo>
                      <a:pt x="1602" y="1417"/>
                      <a:pt x="1634" y="1449"/>
                      <a:pt x="1675" y="1449"/>
                    </a:cubicBezTo>
                    <a:cubicBezTo>
                      <a:pt x="2018" y="1449"/>
                      <a:pt x="2018" y="1449"/>
                      <a:pt x="2018" y="1449"/>
                    </a:cubicBezTo>
                    <a:cubicBezTo>
                      <a:pt x="2058" y="1449"/>
                      <a:pt x="2090" y="1417"/>
                      <a:pt x="2090" y="1377"/>
                    </a:cubicBezTo>
                    <a:cubicBezTo>
                      <a:pt x="2090" y="1142"/>
                      <a:pt x="2090" y="1142"/>
                      <a:pt x="2090" y="1142"/>
                    </a:cubicBezTo>
                    <a:cubicBezTo>
                      <a:pt x="2090" y="1102"/>
                      <a:pt x="2058" y="1069"/>
                      <a:pt x="2018" y="1069"/>
                    </a:cubicBezTo>
                    <a:cubicBezTo>
                      <a:pt x="1675" y="1069"/>
                      <a:pt x="1675" y="1069"/>
                      <a:pt x="1675" y="1069"/>
                    </a:cubicBezTo>
                    <a:cubicBezTo>
                      <a:pt x="1634" y="1069"/>
                      <a:pt x="1602" y="1102"/>
                      <a:pt x="1602" y="1142"/>
                    </a:cubicBezTo>
                    <a:cubicBezTo>
                      <a:pt x="1602" y="1242"/>
                      <a:pt x="1602" y="1242"/>
                      <a:pt x="1602" y="1242"/>
                    </a:cubicBezTo>
                    <a:cubicBezTo>
                      <a:pt x="1275" y="1242"/>
                      <a:pt x="1275" y="1242"/>
                      <a:pt x="1275" y="1242"/>
                    </a:cubicBezTo>
                    <a:cubicBezTo>
                      <a:pt x="1262" y="1176"/>
                      <a:pt x="1214" y="1122"/>
                      <a:pt x="1150" y="1103"/>
                    </a:cubicBezTo>
                    <a:cubicBezTo>
                      <a:pt x="1150" y="908"/>
                      <a:pt x="1150" y="908"/>
                      <a:pt x="1150" y="908"/>
                    </a:cubicBezTo>
                    <a:cubicBezTo>
                      <a:pt x="1538" y="908"/>
                      <a:pt x="1538" y="908"/>
                      <a:pt x="1538" y="908"/>
                    </a:cubicBezTo>
                    <a:cubicBezTo>
                      <a:pt x="1574" y="908"/>
                      <a:pt x="1603" y="879"/>
                      <a:pt x="1603" y="843"/>
                    </a:cubicBezTo>
                    <a:cubicBezTo>
                      <a:pt x="1603" y="690"/>
                      <a:pt x="1603" y="690"/>
                      <a:pt x="1603" y="690"/>
                    </a:cubicBezTo>
                    <a:cubicBezTo>
                      <a:pt x="1603" y="654"/>
                      <a:pt x="1574" y="625"/>
                      <a:pt x="1538" y="625"/>
                    </a:cubicBezTo>
                    <a:cubicBezTo>
                      <a:pt x="655" y="625"/>
                      <a:pt x="655" y="625"/>
                      <a:pt x="655" y="625"/>
                    </a:cubicBezTo>
                    <a:cubicBezTo>
                      <a:pt x="619" y="625"/>
                      <a:pt x="590" y="654"/>
                      <a:pt x="590" y="690"/>
                    </a:cubicBezTo>
                    <a:cubicBezTo>
                      <a:pt x="590" y="843"/>
                      <a:pt x="590" y="843"/>
                      <a:pt x="590" y="843"/>
                    </a:cubicBezTo>
                    <a:cubicBezTo>
                      <a:pt x="590" y="879"/>
                      <a:pt x="619" y="908"/>
                      <a:pt x="655" y="908"/>
                    </a:cubicBezTo>
                    <a:cubicBezTo>
                      <a:pt x="1043" y="908"/>
                      <a:pt x="1043" y="908"/>
                      <a:pt x="1043" y="908"/>
                    </a:cubicBezTo>
                    <a:cubicBezTo>
                      <a:pt x="1043" y="1103"/>
                      <a:pt x="1043" y="1103"/>
                      <a:pt x="1043" y="1103"/>
                    </a:cubicBezTo>
                    <a:cubicBezTo>
                      <a:pt x="980" y="1122"/>
                      <a:pt x="931" y="1176"/>
                      <a:pt x="918" y="1242"/>
                    </a:cubicBezTo>
                    <a:cubicBezTo>
                      <a:pt x="591" y="1242"/>
                      <a:pt x="591" y="1242"/>
                      <a:pt x="591" y="1242"/>
                    </a:cubicBezTo>
                    <a:cubicBezTo>
                      <a:pt x="591" y="1142"/>
                      <a:pt x="591" y="1142"/>
                      <a:pt x="591" y="1142"/>
                    </a:cubicBezTo>
                    <a:cubicBezTo>
                      <a:pt x="591" y="1102"/>
                      <a:pt x="559" y="1069"/>
                      <a:pt x="519" y="1069"/>
                    </a:cubicBezTo>
                    <a:cubicBezTo>
                      <a:pt x="176" y="1069"/>
                      <a:pt x="176" y="1069"/>
                      <a:pt x="176" y="1069"/>
                    </a:cubicBezTo>
                    <a:cubicBezTo>
                      <a:pt x="136" y="1069"/>
                      <a:pt x="103" y="1102"/>
                      <a:pt x="103" y="1142"/>
                    </a:cubicBezTo>
                    <a:cubicBezTo>
                      <a:pt x="103" y="1377"/>
                      <a:pt x="103" y="1377"/>
                      <a:pt x="103" y="1377"/>
                    </a:cubicBezTo>
                    <a:cubicBezTo>
                      <a:pt x="103" y="1417"/>
                      <a:pt x="136" y="1449"/>
                      <a:pt x="176" y="1449"/>
                    </a:cubicBezTo>
                    <a:close/>
                    <a:moveTo>
                      <a:pt x="1644" y="1142"/>
                    </a:moveTo>
                    <a:cubicBezTo>
                      <a:pt x="1644" y="1125"/>
                      <a:pt x="1658" y="1111"/>
                      <a:pt x="1675" y="1111"/>
                    </a:cubicBezTo>
                    <a:cubicBezTo>
                      <a:pt x="2018" y="1111"/>
                      <a:pt x="2018" y="1111"/>
                      <a:pt x="2018" y="1111"/>
                    </a:cubicBezTo>
                    <a:cubicBezTo>
                      <a:pt x="2034" y="1111"/>
                      <a:pt x="2048" y="1125"/>
                      <a:pt x="2048" y="1142"/>
                    </a:cubicBezTo>
                    <a:cubicBezTo>
                      <a:pt x="2048" y="1377"/>
                      <a:pt x="2048" y="1377"/>
                      <a:pt x="2048" y="1377"/>
                    </a:cubicBezTo>
                    <a:cubicBezTo>
                      <a:pt x="2048" y="1393"/>
                      <a:pt x="2034" y="1407"/>
                      <a:pt x="2018" y="1407"/>
                    </a:cubicBezTo>
                    <a:cubicBezTo>
                      <a:pt x="1675" y="1407"/>
                      <a:pt x="1675" y="1407"/>
                      <a:pt x="1675" y="1407"/>
                    </a:cubicBezTo>
                    <a:cubicBezTo>
                      <a:pt x="1658" y="1407"/>
                      <a:pt x="1644" y="1393"/>
                      <a:pt x="1644" y="1377"/>
                    </a:cubicBezTo>
                    <a:lnTo>
                      <a:pt x="1644" y="1142"/>
                    </a:lnTo>
                    <a:close/>
                    <a:moveTo>
                      <a:pt x="1464" y="715"/>
                    </a:moveTo>
                    <a:cubicBezTo>
                      <a:pt x="1492" y="715"/>
                      <a:pt x="1515" y="738"/>
                      <a:pt x="1515" y="766"/>
                    </a:cubicBezTo>
                    <a:cubicBezTo>
                      <a:pt x="1515" y="795"/>
                      <a:pt x="1492" y="818"/>
                      <a:pt x="1464" y="818"/>
                    </a:cubicBezTo>
                    <a:cubicBezTo>
                      <a:pt x="1436" y="818"/>
                      <a:pt x="1413" y="795"/>
                      <a:pt x="1413" y="766"/>
                    </a:cubicBezTo>
                    <a:cubicBezTo>
                      <a:pt x="1413" y="738"/>
                      <a:pt x="1436" y="715"/>
                      <a:pt x="1464" y="715"/>
                    </a:cubicBezTo>
                    <a:close/>
                    <a:moveTo>
                      <a:pt x="1268" y="1660"/>
                    </a:moveTo>
                    <a:cubicBezTo>
                      <a:pt x="1285" y="1660"/>
                      <a:pt x="1298" y="1673"/>
                      <a:pt x="1298" y="1690"/>
                    </a:cubicBezTo>
                    <a:cubicBezTo>
                      <a:pt x="1298" y="1925"/>
                      <a:pt x="1298" y="1925"/>
                      <a:pt x="1298" y="1925"/>
                    </a:cubicBezTo>
                    <a:cubicBezTo>
                      <a:pt x="1298" y="1942"/>
                      <a:pt x="1285" y="1955"/>
                      <a:pt x="1268" y="1955"/>
                    </a:cubicBezTo>
                    <a:cubicBezTo>
                      <a:pt x="925" y="1955"/>
                      <a:pt x="925" y="1955"/>
                      <a:pt x="925" y="1955"/>
                    </a:cubicBezTo>
                    <a:cubicBezTo>
                      <a:pt x="908" y="1955"/>
                      <a:pt x="895" y="1942"/>
                      <a:pt x="895" y="1925"/>
                    </a:cubicBezTo>
                    <a:cubicBezTo>
                      <a:pt x="895" y="1690"/>
                      <a:pt x="895" y="1690"/>
                      <a:pt x="895" y="1690"/>
                    </a:cubicBezTo>
                    <a:cubicBezTo>
                      <a:pt x="895" y="1673"/>
                      <a:pt x="908" y="1660"/>
                      <a:pt x="925" y="1660"/>
                    </a:cubicBezTo>
                    <a:lnTo>
                      <a:pt x="1268" y="1660"/>
                    </a:lnTo>
                    <a:close/>
                    <a:moveTo>
                      <a:pt x="1100" y="677"/>
                    </a:moveTo>
                    <a:cubicBezTo>
                      <a:pt x="1140" y="677"/>
                      <a:pt x="1140" y="677"/>
                      <a:pt x="1140" y="677"/>
                    </a:cubicBezTo>
                    <a:cubicBezTo>
                      <a:pt x="1140" y="717"/>
                      <a:pt x="1140" y="717"/>
                      <a:pt x="1140" y="717"/>
                    </a:cubicBezTo>
                    <a:cubicBezTo>
                      <a:pt x="1100" y="717"/>
                      <a:pt x="1100" y="717"/>
                      <a:pt x="1100" y="717"/>
                    </a:cubicBezTo>
                    <a:lnTo>
                      <a:pt x="1100" y="677"/>
                    </a:lnTo>
                    <a:close/>
                    <a:moveTo>
                      <a:pt x="1100" y="748"/>
                    </a:moveTo>
                    <a:cubicBezTo>
                      <a:pt x="1140" y="748"/>
                      <a:pt x="1140" y="748"/>
                      <a:pt x="1140" y="748"/>
                    </a:cubicBezTo>
                    <a:cubicBezTo>
                      <a:pt x="1140" y="788"/>
                      <a:pt x="1140" y="788"/>
                      <a:pt x="1140" y="788"/>
                    </a:cubicBezTo>
                    <a:cubicBezTo>
                      <a:pt x="1100" y="788"/>
                      <a:pt x="1100" y="788"/>
                      <a:pt x="1100" y="788"/>
                    </a:cubicBezTo>
                    <a:lnTo>
                      <a:pt x="1100" y="748"/>
                    </a:lnTo>
                    <a:close/>
                    <a:moveTo>
                      <a:pt x="1100" y="816"/>
                    </a:moveTo>
                    <a:cubicBezTo>
                      <a:pt x="1140" y="816"/>
                      <a:pt x="1140" y="816"/>
                      <a:pt x="1140" y="816"/>
                    </a:cubicBezTo>
                    <a:cubicBezTo>
                      <a:pt x="1140" y="856"/>
                      <a:pt x="1140" y="856"/>
                      <a:pt x="1140" y="856"/>
                    </a:cubicBezTo>
                    <a:cubicBezTo>
                      <a:pt x="1100" y="856"/>
                      <a:pt x="1100" y="856"/>
                      <a:pt x="1100" y="856"/>
                    </a:cubicBezTo>
                    <a:lnTo>
                      <a:pt x="1100" y="816"/>
                    </a:lnTo>
                    <a:close/>
                    <a:moveTo>
                      <a:pt x="1025" y="677"/>
                    </a:moveTo>
                    <a:cubicBezTo>
                      <a:pt x="1066" y="677"/>
                      <a:pt x="1066" y="677"/>
                      <a:pt x="1066" y="677"/>
                    </a:cubicBezTo>
                    <a:cubicBezTo>
                      <a:pt x="1066" y="717"/>
                      <a:pt x="1066" y="717"/>
                      <a:pt x="1066" y="717"/>
                    </a:cubicBezTo>
                    <a:cubicBezTo>
                      <a:pt x="1025" y="717"/>
                      <a:pt x="1025" y="717"/>
                      <a:pt x="1025" y="717"/>
                    </a:cubicBezTo>
                    <a:lnTo>
                      <a:pt x="1025" y="677"/>
                    </a:lnTo>
                    <a:close/>
                    <a:moveTo>
                      <a:pt x="1025" y="748"/>
                    </a:moveTo>
                    <a:cubicBezTo>
                      <a:pt x="1066" y="748"/>
                      <a:pt x="1066" y="748"/>
                      <a:pt x="1066" y="748"/>
                    </a:cubicBezTo>
                    <a:cubicBezTo>
                      <a:pt x="1066" y="788"/>
                      <a:pt x="1066" y="788"/>
                      <a:pt x="1066" y="788"/>
                    </a:cubicBezTo>
                    <a:cubicBezTo>
                      <a:pt x="1025" y="788"/>
                      <a:pt x="1025" y="788"/>
                      <a:pt x="1025" y="788"/>
                    </a:cubicBezTo>
                    <a:lnTo>
                      <a:pt x="1025" y="748"/>
                    </a:lnTo>
                    <a:close/>
                    <a:moveTo>
                      <a:pt x="693" y="856"/>
                    </a:moveTo>
                    <a:cubicBezTo>
                      <a:pt x="653" y="856"/>
                      <a:pt x="653" y="856"/>
                      <a:pt x="653" y="856"/>
                    </a:cubicBezTo>
                    <a:cubicBezTo>
                      <a:pt x="653" y="816"/>
                      <a:pt x="653" y="816"/>
                      <a:pt x="653" y="816"/>
                    </a:cubicBezTo>
                    <a:cubicBezTo>
                      <a:pt x="693" y="816"/>
                      <a:pt x="693" y="816"/>
                      <a:pt x="693" y="816"/>
                    </a:cubicBezTo>
                    <a:lnTo>
                      <a:pt x="693" y="856"/>
                    </a:lnTo>
                    <a:close/>
                    <a:moveTo>
                      <a:pt x="693" y="788"/>
                    </a:moveTo>
                    <a:cubicBezTo>
                      <a:pt x="653" y="788"/>
                      <a:pt x="653" y="788"/>
                      <a:pt x="653" y="788"/>
                    </a:cubicBezTo>
                    <a:cubicBezTo>
                      <a:pt x="653" y="748"/>
                      <a:pt x="653" y="748"/>
                      <a:pt x="653" y="748"/>
                    </a:cubicBezTo>
                    <a:cubicBezTo>
                      <a:pt x="693" y="748"/>
                      <a:pt x="693" y="748"/>
                      <a:pt x="693" y="748"/>
                    </a:cubicBezTo>
                    <a:lnTo>
                      <a:pt x="693" y="788"/>
                    </a:lnTo>
                    <a:close/>
                    <a:moveTo>
                      <a:pt x="693" y="717"/>
                    </a:moveTo>
                    <a:cubicBezTo>
                      <a:pt x="653" y="717"/>
                      <a:pt x="653" y="717"/>
                      <a:pt x="653" y="717"/>
                    </a:cubicBezTo>
                    <a:cubicBezTo>
                      <a:pt x="653" y="677"/>
                      <a:pt x="653" y="677"/>
                      <a:pt x="653" y="677"/>
                    </a:cubicBezTo>
                    <a:cubicBezTo>
                      <a:pt x="693" y="677"/>
                      <a:pt x="693" y="677"/>
                      <a:pt x="693" y="677"/>
                    </a:cubicBezTo>
                    <a:lnTo>
                      <a:pt x="693" y="717"/>
                    </a:lnTo>
                    <a:close/>
                    <a:moveTo>
                      <a:pt x="768" y="856"/>
                    </a:moveTo>
                    <a:cubicBezTo>
                      <a:pt x="727" y="856"/>
                      <a:pt x="727" y="856"/>
                      <a:pt x="727" y="856"/>
                    </a:cubicBezTo>
                    <a:cubicBezTo>
                      <a:pt x="727" y="816"/>
                      <a:pt x="727" y="816"/>
                      <a:pt x="727" y="816"/>
                    </a:cubicBezTo>
                    <a:cubicBezTo>
                      <a:pt x="768" y="816"/>
                      <a:pt x="768" y="816"/>
                      <a:pt x="768" y="816"/>
                    </a:cubicBezTo>
                    <a:lnTo>
                      <a:pt x="768" y="856"/>
                    </a:lnTo>
                    <a:close/>
                    <a:moveTo>
                      <a:pt x="768" y="788"/>
                    </a:moveTo>
                    <a:cubicBezTo>
                      <a:pt x="727" y="788"/>
                      <a:pt x="727" y="788"/>
                      <a:pt x="727" y="788"/>
                    </a:cubicBezTo>
                    <a:cubicBezTo>
                      <a:pt x="727" y="748"/>
                      <a:pt x="727" y="748"/>
                      <a:pt x="727" y="748"/>
                    </a:cubicBezTo>
                    <a:cubicBezTo>
                      <a:pt x="768" y="748"/>
                      <a:pt x="768" y="748"/>
                      <a:pt x="768" y="748"/>
                    </a:cubicBezTo>
                    <a:lnTo>
                      <a:pt x="768" y="788"/>
                    </a:lnTo>
                    <a:close/>
                    <a:moveTo>
                      <a:pt x="768" y="717"/>
                    </a:moveTo>
                    <a:cubicBezTo>
                      <a:pt x="727" y="717"/>
                      <a:pt x="727" y="717"/>
                      <a:pt x="727" y="717"/>
                    </a:cubicBezTo>
                    <a:cubicBezTo>
                      <a:pt x="727" y="677"/>
                      <a:pt x="727" y="677"/>
                      <a:pt x="727" y="677"/>
                    </a:cubicBezTo>
                    <a:cubicBezTo>
                      <a:pt x="768" y="677"/>
                      <a:pt x="768" y="677"/>
                      <a:pt x="768" y="677"/>
                    </a:cubicBezTo>
                    <a:lnTo>
                      <a:pt x="768" y="717"/>
                    </a:lnTo>
                    <a:close/>
                    <a:moveTo>
                      <a:pt x="842" y="856"/>
                    </a:moveTo>
                    <a:cubicBezTo>
                      <a:pt x="802" y="856"/>
                      <a:pt x="802" y="856"/>
                      <a:pt x="802" y="856"/>
                    </a:cubicBezTo>
                    <a:cubicBezTo>
                      <a:pt x="802" y="816"/>
                      <a:pt x="802" y="816"/>
                      <a:pt x="802" y="816"/>
                    </a:cubicBezTo>
                    <a:cubicBezTo>
                      <a:pt x="842" y="816"/>
                      <a:pt x="842" y="816"/>
                      <a:pt x="842" y="816"/>
                    </a:cubicBezTo>
                    <a:lnTo>
                      <a:pt x="842" y="856"/>
                    </a:lnTo>
                    <a:close/>
                    <a:moveTo>
                      <a:pt x="842" y="788"/>
                    </a:moveTo>
                    <a:cubicBezTo>
                      <a:pt x="802" y="788"/>
                      <a:pt x="802" y="788"/>
                      <a:pt x="802" y="788"/>
                    </a:cubicBezTo>
                    <a:cubicBezTo>
                      <a:pt x="802" y="748"/>
                      <a:pt x="802" y="748"/>
                      <a:pt x="802" y="748"/>
                    </a:cubicBezTo>
                    <a:cubicBezTo>
                      <a:pt x="842" y="748"/>
                      <a:pt x="842" y="748"/>
                      <a:pt x="842" y="748"/>
                    </a:cubicBezTo>
                    <a:lnTo>
                      <a:pt x="842" y="788"/>
                    </a:lnTo>
                    <a:close/>
                    <a:moveTo>
                      <a:pt x="842" y="717"/>
                    </a:moveTo>
                    <a:cubicBezTo>
                      <a:pt x="802" y="717"/>
                      <a:pt x="802" y="717"/>
                      <a:pt x="802" y="717"/>
                    </a:cubicBezTo>
                    <a:cubicBezTo>
                      <a:pt x="802" y="677"/>
                      <a:pt x="802" y="677"/>
                      <a:pt x="802" y="677"/>
                    </a:cubicBezTo>
                    <a:cubicBezTo>
                      <a:pt x="842" y="677"/>
                      <a:pt x="842" y="677"/>
                      <a:pt x="842" y="677"/>
                    </a:cubicBezTo>
                    <a:lnTo>
                      <a:pt x="842" y="717"/>
                    </a:lnTo>
                    <a:close/>
                    <a:moveTo>
                      <a:pt x="917" y="856"/>
                    </a:moveTo>
                    <a:cubicBezTo>
                      <a:pt x="877" y="856"/>
                      <a:pt x="877" y="856"/>
                      <a:pt x="877" y="856"/>
                    </a:cubicBezTo>
                    <a:cubicBezTo>
                      <a:pt x="877" y="816"/>
                      <a:pt x="877" y="816"/>
                      <a:pt x="877" y="816"/>
                    </a:cubicBezTo>
                    <a:cubicBezTo>
                      <a:pt x="917" y="816"/>
                      <a:pt x="917" y="816"/>
                      <a:pt x="917" y="816"/>
                    </a:cubicBezTo>
                    <a:lnTo>
                      <a:pt x="917" y="856"/>
                    </a:lnTo>
                    <a:close/>
                    <a:moveTo>
                      <a:pt x="917" y="788"/>
                    </a:moveTo>
                    <a:cubicBezTo>
                      <a:pt x="877" y="788"/>
                      <a:pt x="877" y="788"/>
                      <a:pt x="877" y="788"/>
                    </a:cubicBezTo>
                    <a:cubicBezTo>
                      <a:pt x="877" y="748"/>
                      <a:pt x="877" y="748"/>
                      <a:pt x="877" y="748"/>
                    </a:cubicBezTo>
                    <a:cubicBezTo>
                      <a:pt x="917" y="748"/>
                      <a:pt x="917" y="748"/>
                      <a:pt x="917" y="748"/>
                    </a:cubicBezTo>
                    <a:lnTo>
                      <a:pt x="917" y="788"/>
                    </a:lnTo>
                    <a:close/>
                    <a:moveTo>
                      <a:pt x="917" y="717"/>
                    </a:moveTo>
                    <a:cubicBezTo>
                      <a:pt x="877" y="717"/>
                      <a:pt x="877" y="717"/>
                      <a:pt x="877" y="717"/>
                    </a:cubicBezTo>
                    <a:cubicBezTo>
                      <a:pt x="877" y="677"/>
                      <a:pt x="877" y="677"/>
                      <a:pt x="877" y="677"/>
                    </a:cubicBezTo>
                    <a:cubicBezTo>
                      <a:pt x="917" y="677"/>
                      <a:pt x="917" y="677"/>
                      <a:pt x="917" y="677"/>
                    </a:cubicBezTo>
                    <a:lnTo>
                      <a:pt x="917" y="717"/>
                    </a:lnTo>
                    <a:close/>
                    <a:moveTo>
                      <a:pt x="992" y="856"/>
                    </a:moveTo>
                    <a:cubicBezTo>
                      <a:pt x="951" y="856"/>
                      <a:pt x="951" y="856"/>
                      <a:pt x="951" y="856"/>
                    </a:cubicBezTo>
                    <a:cubicBezTo>
                      <a:pt x="951" y="816"/>
                      <a:pt x="951" y="816"/>
                      <a:pt x="951" y="816"/>
                    </a:cubicBezTo>
                    <a:cubicBezTo>
                      <a:pt x="992" y="816"/>
                      <a:pt x="992" y="816"/>
                      <a:pt x="992" y="816"/>
                    </a:cubicBezTo>
                    <a:lnTo>
                      <a:pt x="992" y="856"/>
                    </a:lnTo>
                    <a:close/>
                    <a:moveTo>
                      <a:pt x="992" y="788"/>
                    </a:moveTo>
                    <a:cubicBezTo>
                      <a:pt x="951" y="788"/>
                      <a:pt x="951" y="788"/>
                      <a:pt x="951" y="788"/>
                    </a:cubicBezTo>
                    <a:cubicBezTo>
                      <a:pt x="951" y="748"/>
                      <a:pt x="951" y="748"/>
                      <a:pt x="951" y="748"/>
                    </a:cubicBezTo>
                    <a:cubicBezTo>
                      <a:pt x="992" y="748"/>
                      <a:pt x="992" y="748"/>
                      <a:pt x="992" y="748"/>
                    </a:cubicBezTo>
                    <a:lnTo>
                      <a:pt x="992" y="788"/>
                    </a:lnTo>
                    <a:close/>
                    <a:moveTo>
                      <a:pt x="992" y="717"/>
                    </a:moveTo>
                    <a:cubicBezTo>
                      <a:pt x="951" y="717"/>
                      <a:pt x="951" y="717"/>
                      <a:pt x="951" y="717"/>
                    </a:cubicBezTo>
                    <a:cubicBezTo>
                      <a:pt x="951" y="677"/>
                      <a:pt x="951" y="677"/>
                      <a:pt x="951" y="677"/>
                    </a:cubicBezTo>
                    <a:cubicBezTo>
                      <a:pt x="992" y="677"/>
                      <a:pt x="992" y="677"/>
                      <a:pt x="992" y="677"/>
                    </a:cubicBezTo>
                    <a:lnTo>
                      <a:pt x="992" y="717"/>
                    </a:lnTo>
                    <a:close/>
                    <a:moveTo>
                      <a:pt x="1025" y="856"/>
                    </a:moveTo>
                    <a:cubicBezTo>
                      <a:pt x="1025" y="816"/>
                      <a:pt x="1025" y="816"/>
                      <a:pt x="1025" y="816"/>
                    </a:cubicBezTo>
                    <a:cubicBezTo>
                      <a:pt x="1066" y="816"/>
                      <a:pt x="1066" y="816"/>
                      <a:pt x="1066" y="816"/>
                    </a:cubicBezTo>
                    <a:cubicBezTo>
                      <a:pt x="1066" y="856"/>
                      <a:pt x="1066" y="856"/>
                      <a:pt x="1066" y="856"/>
                    </a:cubicBezTo>
                    <a:lnTo>
                      <a:pt x="1025" y="856"/>
                    </a:lnTo>
                    <a:close/>
                    <a:moveTo>
                      <a:pt x="145" y="1142"/>
                    </a:moveTo>
                    <a:cubicBezTo>
                      <a:pt x="145" y="1125"/>
                      <a:pt x="159" y="1111"/>
                      <a:pt x="176" y="1111"/>
                    </a:cubicBezTo>
                    <a:cubicBezTo>
                      <a:pt x="519" y="1111"/>
                      <a:pt x="519" y="1111"/>
                      <a:pt x="519" y="1111"/>
                    </a:cubicBezTo>
                    <a:cubicBezTo>
                      <a:pt x="535" y="1111"/>
                      <a:pt x="549" y="1125"/>
                      <a:pt x="549" y="1142"/>
                    </a:cubicBezTo>
                    <a:cubicBezTo>
                      <a:pt x="549" y="1377"/>
                      <a:pt x="549" y="1377"/>
                      <a:pt x="549" y="1377"/>
                    </a:cubicBezTo>
                    <a:cubicBezTo>
                      <a:pt x="549" y="1393"/>
                      <a:pt x="535" y="1407"/>
                      <a:pt x="519" y="1407"/>
                    </a:cubicBezTo>
                    <a:cubicBezTo>
                      <a:pt x="176" y="1407"/>
                      <a:pt x="176" y="1407"/>
                      <a:pt x="176" y="1407"/>
                    </a:cubicBezTo>
                    <a:cubicBezTo>
                      <a:pt x="159" y="1407"/>
                      <a:pt x="145" y="1393"/>
                      <a:pt x="145" y="1377"/>
                    </a:cubicBezTo>
                    <a:lnTo>
                      <a:pt x="145" y="1142"/>
                    </a:lnTo>
                    <a:close/>
                    <a:moveTo>
                      <a:pt x="596" y="1488"/>
                    </a:moveTo>
                    <a:cubicBezTo>
                      <a:pt x="589" y="1480"/>
                      <a:pt x="576" y="1474"/>
                      <a:pt x="566" y="1474"/>
                    </a:cubicBezTo>
                    <a:cubicBezTo>
                      <a:pt x="128" y="1474"/>
                      <a:pt x="128" y="1474"/>
                      <a:pt x="128" y="1474"/>
                    </a:cubicBezTo>
                    <a:cubicBezTo>
                      <a:pt x="118" y="1474"/>
                      <a:pt x="105" y="1480"/>
                      <a:pt x="99" y="1488"/>
                    </a:cubicBezTo>
                    <a:cubicBezTo>
                      <a:pt x="12" y="1590"/>
                      <a:pt x="12" y="1590"/>
                      <a:pt x="12" y="1590"/>
                    </a:cubicBezTo>
                    <a:cubicBezTo>
                      <a:pt x="5" y="1598"/>
                      <a:pt x="0" y="1612"/>
                      <a:pt x="0" y="1622"/>
                    </a:cubicBezTo>
                    <a:cubicBezTo>
                      <a:pt x="0" y="1630"/>
                      <a:pt x="0" y="1630"/>
                      <a:pt x="0" y="1630"/>
                    </a:cubicBezTo>
                    <a:cubicBezTo>
                      <a:pt x="0" y="1640"/>
                      <a:pt x="8" y="1649"/>
                      <a:pt x="18" y="1649"/>
                    </a:cubicBezTo>
                    <a:cubicBezTo>
                      <a:pt x="676" y="1649"/>
                      <a:pt x="676" y="1649"/>
                      <a:pt x="676" y="1649"/>
                    </a:cubicBezTo>
                    <a:cubicBezTo>
                      <a:pt x="686" y="1649"/>
                      <a:pt x="694" y="1640"/>
                      <a:pt x="694" y="1630"/>
                    </a:cubicBezTo>
                    <a:cubicBezTo>
                      <a:pt x="694" y="1622"/>
                      <a:pt x="694" y="1622"/>
                      <a:pt x="694" y="1622"/>
                    </a:cubicBezTo>
                    <a:cubicBezTo>
                      <a:pt x="694" y="1612"/>
                      <a:pt x="689" y="1598"/>
                      <a:pt x="683" y="1590"/>
                    </a:cubicBezTo>
                    <a:lnTo>
                      <a:pt x="596" y="1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2" name="Freeform 86"/>
              <p:cNvSpPr>
                <a:spLocks noEditPoints="1"/>
              </p:cNvSpPr>
              <p:nvPr/>
            </p:nvSpPr>
            <p:spPr bwMode="black">
              <a:xfrm>
                <a:off x="3422650" y="3873500"/>
                <a:ext cx="168275" cy="142875"/>
              </a:xfrm>
              <a:custGeom>
                <a:avLst/>
                <a:gdLst>
                  <a:gd name="T0" fmla="*/ 682 w 694"/>
                  <a:gd name="T1" fmla="*/ 58 h 588"/>
                  <a:gd name="T2" fmla="*/ 694 w 694"/>
                  <a:gd name="T3" fmla="*/ 26 h 588"/>
                  <a:gd name="T4" fmla="*/ 694 w 694"/>
                  <a:gd name="T5" fmla="*/ 18 h 588"/>
                  <a:gd name="T6" fmla="*/ 676 w 694"/>
                  <a:gd name="T7" fmla="*/ 0 h 588"/>
                  <a:gd name="T8" fmla="*/ 18 w 694"/>
                  <a:gd name="T9" fmla="*/ 0 h 588"/>
                  <a:gd name="T10" fmla="*/ 0 w 694"/>
                  <a:gd name="T11" fmla="*/ 18 h 588"/>
                  <a:gd name="T12" fmla="*/ 0 w 694"/>
                  <a:gd name="T13" fmla="*/ 26 h 588"/>
                  <a:gd name="T14" fmla="*/ 11 w 694"/>
                  <a:gd name="T15" fmla="*/ 58 h 588"/>
                  <a:gd name="T16" fmla="*/ 98 w 694"/>
                  <a:gd name="T17" fmla="*/ 160 h 588"/>
                  <a:gd name="T18" fmla="*/ 128 w 694"/>
                  <a:gd name="T19" fmla="*/ 174 h 588"/>
                  <a:gd name="T20" fmla="*/ 565 w 694"/>
                  <a:gd name="T21" fmla="*/ 174 h 588"/>
                  <a:gd name="T22" fmla="*/ 595 w 694"/>
                  <a:gd name="T23" fmla="*/ 160 h 588"/>
                  <a:gd name="T24" fmla="*/ 682 w 694"/>
                  <a:gd name="T25" fmla="*/ 58 h 588"/>
                  <a:gd name="T26" fmla="*/ 387 w 694"/>
                  <a:gd name="T27" fmla="*/ 588 h 588"/>
                  <a:gd name="T28" fmla="*/ 387 w 694"/>
                  <a:gd name="T29" fmla="*/ 579 h 588"/>
                  <a:gd name="T30" fmla="*/ 518 w 694"/>
                  <a:gd name="T31" fmla="*/ 579 h 588"/>
                  <a:gd name="T32" fmla="*/ 591 w 694"/>
                  <a:gd name="T33" fmla="*/ 507 h 588"/>
                  <a:gd name="T34" fmla="*/ 591 w 694"/>
                  <a:gd name="T35" fmla="*/ 272 h 588"/>
                  <a:gd name="T36" fmla="*/ 518 w 694"/>
                  <a:gd name="T37" fmla="*/ 199 h 588"/>
                  <a:gd name="T38" fmla="*/ 175 w 694"/>
                  <a:gd name="T39" fmla="*/ 199 h 588"/>
                  <a:gd name="T40" fmla="*/ 103 w 694"/>
                  <a:gd name="T41" fmla="*/ 272 h 588"/>
                  <a:gd name="T42" fmla="*/ 103 w 694"/>
                  <a:gd name="T43" fmla="*/ 507 h 588"/>
                  <a:gd name="T44" fmla="*/ 175 w 694"/>
                  <a:gd name="T45" fmla="*/ 579 h 588"/>
                  <a:gd name="T46" fmla="*/ 307 w 694"/>
                  <a:gd name="T47" fmla="*/ 579 h 588"/>
                  <a:gd name="T48" fmla="*/ 307 w 694"/>
                  <a:gd name="T49" fmla="*/ 588 h 588"/>
                  <a:gd name="T50" fmla="*/ 387 w 694"/>
                  <a:gd name="T51" fmla="*/ 588 h 588"/>
                  <a:gd name="T52" fmla="*/ 175 w 694"/>
                  <a:gd name="T53" fmla="*/ 537 h 588"/>
                  <a:gd name="T54" fmla="*/ 145 w 694"/>
                  <a:gd name="T55" fmla="*/ 507 h 588"/>
                  <a:gd name="T56" fmla="*/ 145 w 694"/>
                  <a:gd name="T57" fmla="*/ 272 h 588"/>
                  <a:gd name="T58" fmla="*/ 175 w 694"/>
                  <a:gd name="T59" fmla="*/ 242 h 588"/>
                  <a:gd name="T60" fmla="*/ 518 w 694"/>
                  <a:gd name="T61" fmla="*/ 242 h 588"/>
                  <a:gd name="T62" fmla="*/ 549 w 694"/>
                  <a:gd name="T63" fmla="*/ 272 h 588"/>
                  <a:gd name="T64" fmla="*/ 549 w 694"/>
                  <a:gd name="T65" fmla="*/ 507 h 588"/>
                  <a:gd name="T66" fmla="*/ 518 w 694"/>
                  <a:gd name="T67" fmla="*/ 537 h 588"/>
                  <a:gd name="T68" fmla="*/ 175 w 694"/>
                  <a:gd name="T69" fmla="*/ 537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4" h="588">
                    <a:moveTo>
                      <a:pt x="682" y="58"/>
                    </a:moveTo>
                    <a:cubicBezTo>
                      <a:pt x="689" y="51"/>
                      <a:pt x="694" y="36"/>
                      <a:pt x="694" y="26"/>
                    </a:cubicBezTo>
                    <a:cubicBezTo>
                      <a:pt x="694" y="18"/>
                      <a:pt x="694" y="18"/>
                      <a:pt x="694" y="18"/>
                    </a:cubicBezTo>
                    <a:cubicBezTo>
                      <a:pt x="694" y="8"/>
                      <a:pt x="686" y="0"/>
                      <a:pt x="67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36"/>
                      <a:pt x="5" y="51"/>
                      <a:pt x="11" y="58"/>
                    </a:cubicBezTo>
                    <a:cubicBezTo>
                      <a:pt x="98" y="160"/>
                      <a:pt x="98" y="160"/>
                      <a:pt x="98" y="160"/>
                    </a:cubicBezTo>
                    <a:cubicBezTo>
                      <a:pt x="105" y="168"/>
                      <a:pt x="118" y="174"/>
                      <a:pt x="128" y="174"/>
                    </a:cubicBezTo>
                    <a:cubicBezTo>
                      <a:pt x="565" y="174"/>
                      <a:pt x="565" y="174"/>
                      <a:pt x="565" y="174"/>
                    </a:cubicBezTo>
                    <a:cubicBezTo>
                      <a:pt x="575" y="174"/>
                      <a:pt x="589" y="168"/>
                      <a:pt x="595" y="160"/>
                    </a:cubicBezTo>
                    <a:lnTo>
                      <a:pt x="682" y="58"/>
                    </a:lnTo>
                    <a:close/>
                    <a:moveTo>
                      <a:pt x="387" y="588"/>
                    </a:moveTo>
                    <a:cubicBezTo>
                      <a:pt x="387" y="582"/>
                      <a:pt x="387" y="579"/>
                      <a:pt x="387" y="579"/>
                    </a:cubicBezTo>
                    <a:cubicBezTo>
                      <a:pt x="518" y="579"/>
                      <a:pt x="518" y="579"/>
                      <a:pt x="518" y="579"/>
                    </a:cubicBezTo>
                    <a:cubicBezTo>
                      <a:pt x="558" y="579"/>
                      <a:pt x="591" y="547"/>
                      <a:pt x="591" y="507"/>
                    </a:cubicBezTo>
                    <a:cubicBezTo>
                      <a:pt x="591" y="272"/>
                      <a:pt x="591" y="272"/>
                      <a:pt x="591" y="272"/>
                    </a:cubicBezTo>
                    <a:cubicBezTo>
                      <a:pt x="591" y="232"/>
                      <a:pt x="558" y="199"/>
                      <a:pt x="518" y="199"/>
                    </a:cubicBezTo>
                    <a:cubicBezTo>
                      <a:pt x="175" y="199"/>
                      <a:pt x="175" y="199"/>
                      <a:pt x="175" y="199"/>
                    </a:cubicBezTo>
                    <a:cubicBezTo>
                      <a:pt x="135" y="199"/>
                      <a:pt x="103" y="232"/>
                      <a:pt x="103" y="272"/>
                    </a:cubicBezTo>
                    <a:cubicBezTo>
                      <a:pt x="103" y="507"/>
                      <a:pt x="103" y="507"/>
                      <a:pt x="103" y="507"/>
                    </a:cubicBezTo>
                    <a:cubicBezTo>
                      <a:pt x="103" y="547"/>
                      <a:pt x="135" y="579"/>
                      <a:pt x="175" y="579"/>
                    </a:cubicBezTo>
                    <a:cubicBezTo>
                      <a:pt x="307" y="579"/>
                      <a:pt x="307" y="579"/>
                      <a:pt x="307" y="579"/>
                    </a:cubicBezTo>
                    <a:cubicBezTo>
                      <a:pt x="307" y="579"/>
                      <a:pt x="307" y="582"/>
                      <a:pt x="307" y="588"/>
                    </a:cubicBezTo>
                    <a:lnTo>
                      <a:pt x="387" y="588"/>
                    </a:lnTo>
                    <a:close/>
                    <a:moveTo>
                      <a:pt x="175" y="537"/>
                    </a:moveTo>
                    <a:cubicBezTo>
                      <a:pt x="159" y="537"/>
                      <a:pt x="145" y="523"/>
                      <a:pt x="145" y="507"/>
                    </a:cubicBezTo>
                    <a:cubicBezTo>
                      <a:pt x="145" y="272"/>
                      <a:pt x="145" y="272"/>
                      <a:pt x="145" y="272"/>
                    </a:cubicBezTo>
                    <a:cubicBezTo>
                      <a:pt x="145" y="255"/>
                      <a:pt x="159" y="242"/>
                      <a:pt x="175" y="242"/>
                    </a:cubicBezTo>
                    <a:cubicBezTo>
                      <a:pt x="518" y="242"/>
                      <a:pt x="518" y="242"/>
                      <a:pt x="518" y="242"/>
                    </a:cubicBezTo>
                    <a:cubicBezTo>
                      <a:pt x="535" y="242"/>
                      <a:pt x="549" y="255"/>
                      <a:pt x="549" y="272"/>
                    </a:cubicBezTo>
                    <a:cubicBezTo>
                      <a:pt x="549" y="507"/>
                      <a:pt x="549" y="507"/>
                      <a:pt x="549" y="507"/>
                    </a:cubicBezTo>
                    <a:cubicBezTo>
                      <a:pt x="549" y="523"/>
                      <a:pt x="535" y="537"/>
                      <a:pt x="518" y="537"/>
                    </a:cubicBezTo>
                    <a:lnTo>
                      <a:pt x="175" y="5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pic>
          <p:nvPicPr>
            <p:cNvPr id="63" name="Picture 2" descr="\\MAGNUM\Projects\Microsoft\Cloud Power FY12\Design\ICONS_PNG\Devices.png"/>
            <p:cNvPicPr>
              <a:picLocks noChangeAspect="1" noChangeArrowheads="1"/>
            </p:cNvPicPr>
            <p:nvPr/>
          </p:nvPicPr>
          <p:blipFill>
            <a:blip r:embed="rId14" cstate="print">
              <a:lum bright="100000"/>
            </a:blip>
            <a:srcRect r="54000" b="50000"/>
            <a:stretch>
              <a:fillRect/>
            </a:stretch>
          </p:blipFill>
          <p:spPr bwMode="auto">
            <a:xfrm>
              <a:off x="2179637" y="588767"/>
              <a:ext cx="531705" cy="5779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943" y="357151"/>
            <a:ext cx="920558" cy="6414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51" y="5863354"/>
            <a:ext cx="5709884" cy="11818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Available now in Windows Server 2016</a:t>
            </a:r>
          </a:p>
        </p:txBody>
      </p:sp>
    </p:spTree>
    <p:extLst>
      <p:ext uri="{BB962C8B-B14F-4D97-AF65-F5344CB8AC3E}">
        <p14:creationId xmlns:p14="http://schemas.microsoft.com/office/powerpoint/2010/main" val="4083992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8997E-6 3.0867E-6 L 0.00013 0.1348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634987" y="1716173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754604" y="23440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6987777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2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-25546" y="3932797"/>
            <a:ext cx="1574242" cy="1273683"/>
            <a:chOff x="0" y="3914054"/>
            <a:chExt cx="1543515" cy="1248822"/>
          </a:xfrm>
        </p:grpSpPr>
        <p:sp>
          <p:nvSpPr>
            <p:cNvPr id="54" name="Rectangle 53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grpSp>
        <p:nvGrpSpPr>
          <p:cNvPr id="58" name="Group 57"/>
          <p:cNvGrpSpPr/>
          <p:nvPr/>
        </p:nvGrpSpPr>
        <p:grpSpPr>
          <a:xfrm>
            <a:off x="6665333" y="2630660"/>
            <a:ext cx="1432802" cy="1193240"/>
            <a:chOff x="4903177" y="3520637"/>
            <a:chExt cx="1404835" cy="1169949"/>
          </a:xfrm>
        </p:grpSpPr>
        <p:sp>
          <p:nvSpPr>
            <p:cNvPr id="70" name="Rectangle 69"/>
            <p:cNvSpPr/>
            <p:nvPr/>
          </p:nvSpPr>
          <p:spPr>
            <a:xfrm>
              <a:off x="4934751" y="4037764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23455" y="409170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177" y="3520637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75" name="Group 74"/>
          <p:cNvGrpSpPr/>
          <p:nvPr/>
        </p:nvGrpSpPr>
        <p:grpSpPr>
          <a:xfrm>
            <a:off x="3695913" y="3896429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883275" y="4568039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6057463" y="5276723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523300" y="3176633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sp>
        <p:nvSpPr>
          <p:cNvPr id="180" name="TextBox 179"/>
          <p:cNvSpPr txBox="1"/>
          <p:nvPr/>
        </p:nvSpPr>
        <p:spPr>
          <a:xfrm>
            <a:off x="8840646" y="5071933"/>
            <a:ext cx="2998638" cy="979419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12"/>
              </a:spcAft>
            </a:pPr>
            <a:r>
              <a:rPr lang="en-US" sz="163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Ideally, each Mux VM should run on a different Hyper-V host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440347" y="1618859"/>
            <a:ext cx="932187" cy="1010634"/>
            <a:chOff x="1812212" y="4636022"/>
            <a:chExt cx="913992" cy="990908"/>
          </a:xfrm>
        </p:grpSpPr>
        <p:sp>
          <p:nvSpPr>
            <p:cNvPr id="182" name="Rectangle 181"/>
            <p:cNvSpPr/>
            <p:nvPr/>
          </p:nvSpPr>
          <p:spPr>
            <a:xfrm>
              <a:off x="1812212" y="4974108"/>
              <a:ext cx="652822" cy="6528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MUX1</a:t>
              </a:r>
            </a:p>
          </p:txBody>
        </p:sp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170" y="4636022"/>
              <a:ext cx="821034" cy="486013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865449" y="3065860"/>
            <a:ext cx="914417" cy="1004449"/>
            <a:chOff x="2349434" y="4949559"/>
            <a:chExt cx="896569" cy="984843"/>
          </a:xfrm>
        </p:grpSpPr>
        <p:sp>
          <p:nvSpPr>
            <p:cNvPr id="183" name="Rectangle 182"/>
            <p:cNvSpPr/>
            <p:nvPr/>
          </p:nvSpPr>
          <p:spPr>
            <a:xfrm>
              <a:off x="2349434" y="5281580"/>
              <a:ext cx="652822" cy="6528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MUX3</a:t>
              </a:r>
            </a:p>
          </p:txBody>
        </p:sp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969" y="4949559"/>
              <a:ext cx="821034" cy="486013"/>
            </a:xfrm>
            <a:prstGeom prst="rect">
              <a:avLst/>
            </a:prstGeom>
          </p:spPr>
        </p:pic>
      </p:grpSp>
      <p:grpSp>
        <p:nvGrpSpPr>
          <p:cNvPr id="187" name="Group 186"/>
          <p:cNvGrpSpPr/>
          <p:nvPr/>
        </p:nvGrpSpPr>
        <p:grpSpPr>
          <a:xfrm>
            <a:off x="88486" y="116930"/>
            <a:ext cx="1867351" cy="1822880"/>
            <a:chOff x="203826" y="173000"/>
            <a:chExt cx="3080452" cy="1279903"/>
          </a:xfrm>
        </p:grpSpPr>
        <p:sp>
          <p:nvSpPr>
            <p:cNvPr id="188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191" name="Can 166"/>
            <p:cNvSpPr/>
            <p:nvPr/>
          </p:nvSpPr>
          <p:spPr bwMode="auto">
            <a:xfrm rot="5400000">
              <a:off x="1689157" y="-695821"/>
              <a:ext cx="155341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92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193" name="Can 178"/>
          <p:cNvSpPr/>
          <p:nvPr/>
        </p:nvSpPr>
        <p:spPr bwMode="auto">
          <a:xfrm rot="5400000">
            <a:off x="934579" y="354333"/>
            <a:ext cx="234535" cy="1272915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8900653" y="347165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9096615" y="3848943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96" name="Rectangle 195"/>
          <p:cNvSpPr/>
          <p:nvPr/>
        </p:nvSpPr>
        <p:spPr bwMode="auto">
          <a:xfrm>
            <a:off x="7718415" y="275835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7914377" y="3135644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6490345" y="2042537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6686307" y="2419827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00" name="Rectangle 199"/>
          <p:cNvSpPr/>
          <p:nvPr/>
        </p:nvSpPr>
        <p:spPr bwMode="auto">
          <a:xfrm>
            <a:off x="5234511" y="1327557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5430473" y="1704847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5443839" y="1754643"/>
            <a:ext cx="1447804" cy="1300209"/>
            <a:chOff x="3676150" y="2724745"/>
            <a:chExt cx="1419545" cy="1274830"/>
          </a:xfrm>
        </p:grpSpPr>
        <p:sp>
          <p:nvSpPr>
            <p:cNvPr id="67" name="Rectangle 66"/>
            <p:cNvSpPr/>
            <p:nvPr/>
          </p:nvSpPr>
          <p:spPr>
            <a:xfrm>
              <a:off x="3722104" y="3346753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311138" y="3383685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50" y="2724745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30" name="Group 29"/>
          <p:cNvGrpSpPr/>
          <p:nvPr/>
        </p:nvGrpSpPr>
        <p:grpSpPr>
          <a:xfrm>
            <a:off x="4646053" y="2359047"/>
            <a:ext cx="914417" cy="1012279"/>
            <a:chOff x="2878298" y="5264917"/>
            <a:chExt cx="896569" cy="992520"/>
          </a:xfrm>
        </p:grpSpPr>
        <p:sp>
          <p:nvSpPr>
            <p:cNvPr id="185" name="Rectangle 184"/>
            <p:cNvSpPr/>
            <p:nvPr/>
          </p:nvSpPr>
          <p:spPr>
            <a:xfrm>
              <a:off x="2878298" y="5604615"/>
              <a:ext cx="652822" cy="6528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MUX2</a:t>
              </a:r>
            </a:p>
          </p:txBody>
        </p:sp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833" y="5264917"/>
              <a:ext cx="821034" cy="486013"/>
            </a:xfrm>
            <a:prstGeom prst="rect">
              <a:avLst/>
            </a:prstGeom>
          </p:spPr>
        </p:pic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8492" y="938904"/>
            <a:ext cx="1274668" cy="1411462"/>
          </a:xfrm>
          <a:prstGeom prst="rect">
            <a:avLst/>
          </a:prstGeom>
        </p:spPr>
      </p:pic>
      <p:sp>
        <p:nvSpPr>
          <p:cNvPr id="155" name="Rectangle 154"/>
          <p:cNvSpPr/>
          <p:nvPr/>
        </p:nvSpPr>
        <p:spPr>
          <a:xfrm>
            <a:off x="6938074" y="4326498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7954373" y="4087177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7470629" y="4639966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608" y="4729094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250" y="3676147"/>
            <a:ext cx="298257" cy="34884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2" y="3833610"/>
            <a:ext cx="763275" cy="451823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71" y="3147091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7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614002" y="1672242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754604" y="23440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6987777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2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-25546" y="3932797"/>
            <a:ext cx="1574242" cy="1273683"/>
            <a:chOff x="0" y="3914054"/>
            <a:chExt cx="1543515" cy="1248822"/>
          </a:xfrm>
        </p:grpSpPr>
        <p:sp>
          <p:nvSpPr>
            <p:cNvPr id="54" name="Rectangle 53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grpSp>
        <p:nvGrpSpPr>
          <p:cNvPr id="58" name="Group 57"/>
          <p:cNvGrpSpPr/>
          <p:nvPr/>
        </p:nvGrpSpPr>
        <p:grpSpPr>
          <a:xfrm>
            <a:off x="6750439" y="3126666"/>
            <a:ext cx="1400599" cy="665818"/>
            <a:chOff x="4934751" y="4037764"/>
            <a:chExt cx="1373261" cy="652822"/>
          </a:xfrm>
        </p:grpSpPr>
        <p:sp>
          <p:nvSpPr>
            <p:cNvPr id="70" name="Rectangle 69"/>
            <p:cNvSpPr/>
            <p:nvPr/>
          </p:nvSpPr>
          <p:spPr>
            <a:xfrm>
              <a:off x="4934751" y="4037764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23455" y="409170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695913" y="3896429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883275" y="4568039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6057463" y="5276723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523300" y="3176633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sp>
        <p:nvSpPr>
          <p:cNvPr id="180" name="TextBox 179"/>
          <p:cNvSpPr txBox="1"/>
          <p:nvPr/>
        </p:nvSpPr>
        <p:spPr>
          <a:xfrm>
            <a:off x="9331252" y="5046504"/>
            <a:ext cx="2935368" cy="1436274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63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Each Mux will have 3 </a:t>
            </a:r>
            <a:r>
              <a:rPr lang="en-US" sz="1632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vNICs</a:t>
            </a:r>
            <a:r>
              <a:rPr lang="en-US" sz="163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</a:p>
          <a:p>
            <a:pPr marL="291436" indent="-291436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</a:pPr>
            <a:r>
              <a:rPr lang="en-US" sz="163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Management</a:t>
            </a:r>
          </a:p>
          <a:p>
            <a:pPr marL="291436" indent="-291436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</a:pPr>
            <a:r>
              <a:rPr lang="en-US" sz="163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HNV</a:t>
            </a:r>
          </a:p>
          <a:p>
            <a:pPr marL="291436" indent="-291436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</a:pPr>
            <a:r>
              <a:rPr lang="en-US" sz="163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Transit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865449" y="3065860"/>
            <a:ext cx="914417" cy="1004449"/>
            <a:chOff x="2349434" y="4949559"/>
            <a:chExt cx="896569" cy="984843"/>
          </a:xfrm>
        </p:grpSpPr>
        <p:sp>
          <p:nvSpPr>
            <p:cNvPr id="183" name="Rectangle 182"/>
            <p:cNvSpPr/>
            <p:nvPr/>
          </p:nvSpPr>
          <p:spPr>
            <a:xfrm>
              <a:off x="2349434" y="5281580"/>
              <a:ext cx="652822" cy="6528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MUX3</a:t>
              </a:r>
            </a:p>
          </p:txBody>
        </p:sp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969" y="4949559"/>
              <a:ext cx="821034" cy="486013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4437154" y="7310737"/>
            <a:ext cx="1179453" cy="691315"/>
            <a:chOff x="3331255" y="4861237"/>
            <a:chExt cx="1156431" cy="677821"/>
          </a:xfrm>
        </p:grpSpPr>
        <p:sp>
          <p:nvSpPr>
            <p:cNvPr id="191" name="Freeform 190"/>
            <p:cNvSpPr/>
            <p:nvPr/>
          </p:nvSpPr>
          <p:spPr>
            <a:xfrm>
              <a:off x="3703129" y="5024102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FABE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Transit</a:t>
              </a: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3501342" y="497258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9900F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HNV</a:t>
              </a: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331255" y="4861237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3205523" y="7251995"/>
            <a:ext cx="1179453" cy="691315"/>
            <a:chOff x="3331255" y="4861237"/>
            <a:chExt cx="1156431" cy="677821"/>
          </a:xfrm>
        </p:grpSpPr>
        <p:sp>
          <p:nvSpPr>
            <p:cNvPr id="193" name="Freeform 192"/>
            <p:cNvSpPr/>
            <p:nvPr/>
          </p:nvSpPr>
          <p:spPr>
            <a:xfrm>
              <a:off x="3703129" y="5024102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FABE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Transit</a:t>
              </a: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3501342" y="497258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9900F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HNV</a:t>
              </a: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331255" y="4861237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1933573" y="7280224"/>
            <a:ext cx="1179453" cy="691315"/>
            <a:chOff x="3331255" y="4861237"/>
            <a:chExt cx="1156431" cy="677821"/>
          </a:xfrm>
        </p:grpSpPr>
        <p:sp>
          <p:nvSpPr>
            <p:cNvPr id="197" name="Freeform 196"/>
            <p:cNvSpPr/>
            <p:nvPr/>
          </p:nvSpPr>
          <p:spPr>
            <a:xfrm>
              <a:off x="3703129" y="5024102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107C1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Transit</a:t>
              </a: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3501342" y="497258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9900F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HNV</a:t>
              </a: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331255" y="4861237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88486" y="116930"/>
            <a:ext cx="1867351" cy="1822880"/>
            <a:chOff x="203826" y="173000"/>
            <a:chExt cx="3080452" cy="1279903"/>
          </a:xfrm>
        </p:grpSpPr>
        <p:sp>
          <p:nvSpPr>
            <p:cNvPr id="201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202" name="Can 166"/>
            <p:cNvSpPr/>
            <p:nvPr/>
          </p:nvSpPr>
          <p:spPr bwMode="auto">
            <a:xfrm rot="5400000">
              <a:off x="1689157" y="-695821"/>
              <a:ext cx="155341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3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204" name="Can 178"/>
          <p:cNvSpPr/>
          <p:nvPr/>
        </p:nvSpPr>
        <p:spPr bwMode="auto">
          <a:xfrm rot="5400000">
            <a:off x="934579" y="354333"/>
            <a:ext cx="234535" cy="1272915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grpSp>
        <p:nvGrpSpPr>
          <p:cNvPr id="205" name="Group 204"/>
          <p:cNvGrpSpPr/>
          <p:nvPr/>
        </p:nvGrpSpPr>
        <p:grpSpPr>
          <a:xfrm>
            <a:off x="4467696" y="7321503"/>
            <a:ext cx="1179453" cy="691315"/>
            <a:chOff x="3331255" y="4861237"/>
            <a:chExt cx="1156431" cy="677821"/>
          </a:xfrm>
        </p:grpSpPr>
        <p:sp>
          <p:nvSpPr>
            <p:cNvPr id="206" name="Freeform 190"/>
            <p:cNvSpPr/>
            <p:nvPr/>
          </p:nvSpPr>
          <p:spPr>
            <a:xfrm>
              <a:off x="3703129" y="5024102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107C1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Transit</a:t>
              </a:r>
            </a:p>
          </p:txBody>
        </p:sp>
        <p:sp>
          <p:nvSpPr>
            <p:cNvPr id="207" name="Freeform 187"/>
            <p:cNvSpPr/>
            <p:nvPr/>
          </p:nvSpPr>
          <p:spPr>
            <a:xfrm>
              <a:off x="3501342" y="497258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9900F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HNV</a:t>
              </a:r>
            </a:p>
          </p:txBody>
        </p:sp>
        <p:sp>
          <p:nvSpPr>
            <p:cNvPr id="208" name="Freeform 186"/>
            <p:cNvSpPr/>
            <p:nvPr/>
          </p:nvSpPr>
          <p:spPr>
            <a:xfrm>
              <a:off x="3331255" y="4861237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3236065" y="7262761"/>
            <a:ext cx="1179453" cy="691315"/>
            <a:chOff x="3331255" y="4861237"/>
            <a:chExt cx="1156431" cy="677821"/>
          </a:xfrm>
        </p:grpSpPr>
        <p:sp>
          <p:nvSpPr>
            <p:cNvPr id="210" name="Freeform 192"/>
            <p:cNvSpPr/>
            <p:nvPr/>
          </p:nvSpPr>
          <p:spPr>
            <a:xfrm>
              <a:off x="3703129" y="5024102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107C1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Transit</a:t>
              </a:r>
            </a:p>
          </p:txBody>
        </p:sp>
        <p:sp>
          <p:nvSpPr>
            <p:cNvPr id="211" name="Freeform 193"/>
            <p:cNvSpPr/>
            <p:nvPr/>
          </p:nvSpPr>
          <p:spPr>
            <a:xfrm>
              <a:off x="3501342" y="497258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9900F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HNV</a:t>
              </a:r>
            </a:p>
          </p:txBody>
        </p:sp>
        <p:sp>
          <p:nvSpPr>
            <p:cNvPr id="212" name="Freeform 194"/>
            <p:cNvSpPr/>
            <p:nvPr/>
          </p:nvSpPr>
          <p:spPr>
            <a:xfrm>
              <a:off x="3331255" y="4861237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15" name="Rectangle 214"/>
          <p:cNvSpPr/>
          <p:nvPr/>
        </p:nvSpPr>
        <p:spPr bwMode="auto">
          <a:xfrm>
            <a:off x="8900653" y="347165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6" name="Rectangle 215"/>
          <p:cNvSpPr/>
          <p:nvPr/>
        </p:nvSpPr>
        <p:spPr bwMode="auto">
          <a:xfrm>
            <a:off x="9096615" y="3848943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17" name="Rectangle 216"/>
          <p:cNvSpPr/>
          <p:nvPr/>
        </p:nvSpPr>
        <p:spPr bwMode="auto">
          <a:xfrm>
            <a:off x="7683310" y="2768231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8" name="Rectangle 217"/>
          <p:cNvSpPr/>
          <p:nvPr/>
        </p:nvSpPr>
        <p:spPr bwMode="auto">
          <a:xfrm>
            <a:off x="7879272" y="3145521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19" name="Rectangle 218"/>
          <p:cNvSpPr/>
          <p:nvPr/>
        </p:nvSpPr>
        <p:spPr bwMode="auto">
          <a:xfrm>
            <a:off x="6461165" y="206164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6657127" y="2438935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21" name="Rectangle 220"/>
          <p:cNvSpPr/>
          <p:nvPr/>
        </p:nvSpPr>
        <p:spPr bwMode="auto">
          <a:xfrm>
            <a:off x="5263114" y="132759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5459076" y="1704885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5422854" y="1710712"/>
            <a:ext cx="1447804" cy="1300209"/>
            <a:chOff x="3676150" y="2724745"/>
            <a:chExt cx="1419545" cy="1274830"/>
          </a:xfrm>
        </p:grpSpPr>
        <p:sp>
          <p:nvSpPr>
            <p:cNvPr id="67" name="Rectangle 66"/>
            <p:cNvSpPr/>
            <p:nvPr/>
          </p:nvSpPr>
          <p:spPr>
            <a:xfrm>
              <a:off x="3722104" y="3346753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311138" y="3383685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50" y="2724745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pic>
        <p:nvPicPr>
          <p:cNvPr id="223" name="Picture 2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96" y="2578445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grpSp>
        <p:nvGrpSpPr>
          <p:cNvPr id="30" name="Group 29"/>
          <p:cNvGrpSpPr/>
          <p:nvPr/>
        </p:nvGrpSpPr>
        <p:grpSpPr>
          <a:xfrm>
            <a:off x="4646053" y="2359047"/>
            <a:ext cx="914417" cy="1012279"/>
            <a:chOff x="2878298" y="5264917"/>
            <a:chExt cx="896569" cy="992520"/>
          </a:xfrm>
        </p:grpSpPr>
        <p:sp>
          <p:nvSpPr>
            <p:cNvPr id="185" name="Rectangle 184"/>
            <p:cNvSpPr/>
            <p:nvPr/>
          </p:nvSpPr>
          <p:spPr>
            <a:xfrm>
              <a:off x="2878298" y="5604615"/>
              <a:ext cx="652822" cy="6528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MUX2</a:t>
              </a:r>
            </a:p>
          </p:txBody>
        </p:sp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833" y="5264917"/>
              <a:ext cx="821034" cy="486013"/>
            </a:xfrm>
            <a:prstGeom prst="rect">
              <a:avLst/>
            </a:prstGeom>
          </p:spPr>
        </p:pic>
      </p:grpSp>
      <p:pic>
        <p:nvPicPr>
          <p:cNvPr id="169" name="Picture 1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5671" y="982293"/>
            <a:ext cx="1274668" cy="14114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440347" y="1618859"/>
            <a:ext cx="932187" cy="1010634"/>
            <a:chOff x="1812212" y="4636022"/>
            <a:chExt cx="913992" cy="990908"/>
          </a:xfrm>
        </p:grpSpPr>
        <p:sp>
          <p:nvSpPr>
            <p:cNvPr id="182" name="Rectangle 181"/>
            <p:cNvSpPr/>
            <p:nvPr/>
          </p:nvSpPr>
          <p:spPr>
            <a:xfrm>
              <a:off x="1812212" y="4974108"/>
              <a:ext cx="652822" cy="6528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MUX1</a:t>
              </a:r>
            </a:p>
          </p:txBody>
        </p:sp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170" y="4636022"/>
              <a:ext cx="821034" cy="486013"/>
            </a:xfrm>
            <a:prstGeom prst="rect">
              <a:avLst/>
            </a:prstGeom>
          </p:spPr>
        </p:pic>
      </p:grpSp>
      <p:sp>
        <p:nvSpPr>
          <p:cNvPr id="170" name="Rectangle 169"/>
          <p:cNvSpPr/>
          <p:nvPr/>
        </p:nvSpPr>
        <p:spPr>
          <a:xfrm>
            <a:off x="6899891" y="4341466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7916190" y="4102145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7432446" y="4654934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425" y="4744062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27" y="3714155"/>
            <a:ext cx="298257" cy="348841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9" y="3871618"/>
            <a:ext cx="763275" cy="451823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48" y="3185099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77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585247" y="160688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754602" y="2344065"/>
            <a:ext cx="1824209" cy="1013828"/>
            <a:chOff x="4494882" y="1575519"/>
            <a:chExt cx="1788603" cy="994039"/>
          </a:xfrm>
        </p:grpSpPr>
        <p:sp>
          <p:nvSpPr>
            <p:cNvPr id="162" name="Freeform 161"/>
            <p:cNvSpPr/>
            <p:nvPr/>
          </p:nvSpPr>
          <p:spPr>
            <a:xfrm>
              <a:off x="4494882" y="1575519"/>
              <a:ext cx="1064775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218710" y="2054602"/>
              <a:ext cx="1064775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RDMA2</a:t>
              </a:r>
            </a:p>
          </p:txBody>
        </p:sp>
      </p:grpSp>
      <p:sp>
        <p:nvSpPr>
          <p:cNvPr id="171" name="Freeform 170"/>
          <p:cNvSpPr/>
          <p:nvPr/>
        </p:nvSpPr>
        <p:spPr>
          <a:xfrm>
            <a:off x="6987778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2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-25546" y="3932797"/>
            <a:ext cx="1574242" cy="1273683"/>
            <a:chOff x="0" y="3914054"/>
            <a:chExt cx="1543515" cy="1248822"/>
          </a:xfrm>
        </p:grpSpPr>
        <p:sp>
          <p:nvSpPr>
            <p:cNvPr id="54" name="Rectangle 53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grpSp>
        <p:nvGrpSpPr>
          <p:cNvPr id="56" name="Group 55"/>
          <p:cNvGrpSpPr/>
          <p:nvPr/>
        </p:nvGrpSpPr>
        <p:grpSpPr>
          <a:xfrm>
            <a:off x="5440968" y="2279744"/>
            <a:ext cx="1400935" cy="665818"/>
            <a:chOff x="3722104" y="3346753"/>
            <a:chExt cx="1373591" cy="652822"/>
          </a:xfrm>
        </p:grpSpPr>
        <p:sp>
          <p:nvSpPr>
            <p:cNvPr id="67" name="Rectangle 66"/>
            <p:cNvSpPr/>
            <p:nvPr/>
          </p:nvSpPr>
          <p:spPr>
            <a:xfrm>
              <a:off x="3722104" y="3346753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311138" y="3383685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695364" y="2974394"/>
            <a:ext cx="1400599" cy="665818"/>
            <a:chOff x="4934751" y="4037764"/>
            <a:chExt cx="1373261" cy="652822"/>
          </a:xfrm>
        </p:grpSpPr>
        <p:sp>
          <p:nvSpPr>
            <p:cNvPr id="70" name="Rectangle 69"/>
            <p:cNvSpPr/>
            <p:nvPr/>
          </p:nvSpPr>
          <p:spPr>
            <a:xfrm>
              <a:off x="4934751" y="4037764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23455" y="409170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695913" y="3896429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883275" y="4568039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6057463" y="5276723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523300" y="3176633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sp>
        <p:nvSpPr>
          <p:cNvPr id="180" name="TextBox 179"/>
          <p:cNvSpPr txBox="1"/>
          <p:nvPr/>
        </p:nvSpPr>
        <p:spPr>
          <a:xfrm>
            <a:off x="8488796" y="5132749"/>
            <a:ext cx="4119627" cy="186177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Each Mux will have 3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vNICs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291436" indent="-291436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Management</a:t>
            </a:r>
          </a:p>
          <a:p>
            <a:pPr marL="291436" indent="-291436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HNV</a:t>
            </a:r>
          </a:p>
          <a:p>
            <a:pPr marL="291436" indent="-291436">
              <a:lnSpc>
                <a:spcPct val="90000"/>
              </a:lnSpc>
              <a:spcAft>
                <a:spcPts val="612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Transit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865449" y="3065860"/>
            <a:ext cx="914417" cy="1004449"/>
            <a:chOff x="2349434" y="4949559"/>
            <a:chExt cx="896569" cy="984843"/>
          </a:xfrm>
        </p:grpSpPr>
        <p:sp>
          <p:nvSpPr>
            <p:cNvPr id="183" name="Rectangle 182"/>
            <p:cNvSpPr/>
            <p:nvPr/>
          </p:nvSpPr>
          <p:spPr>
            <a:xfrm>
              <a:off x="2349434" y="5281580"/>
              <a:ext cx="652822" cy="6528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MUX3</a:t>
              </a:r>
            </a:p>
          </p:txBody>
        </p:sp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969" y="4949559"/>
              <a:ext cx="821034" cy="48601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646053" y="2359047"/>
            <a:ext cx="914417" cy="1012279"/>
            <a:chOff x="2878298" y="5264917"/>
            <a:chExt cx="896569" cy="992520"/>
          </a:xfrm>
        </p:grpSpPr>
        <p:sp>
          <p:nvSpPr>
            <p:cNvPr id="185" name="Rectangle 184"/>
            <p:cNvSpPr/>
            <p:nvPr/>
          </p:nvSpPr>
          <p:spPr>
            <a:xfrm>
              <a:off x="2878298" y="5604615"/>
              <a:ext cx="652822" cy="6528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MUX2</a:t>
              </a:r>
            </a:p>
          </p:txBody>
        </p:sp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833" y="5264917"/>
              <a:ext cx="821034" cy="486013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404582" y="3491144"/>
            <a:ext cx="1179453" cy="691315"/>
            <a:chOff x="3331255" y="4861237"/>
            <a:chExt cx="1156431" cy="677821"/>
          </a:xfrm>
        </p:grpSpPr>
        <p:sp>
          <p:nvSpPr>
            <p:cNvPr id="191" name="Freeform 190"/>
            <p:cNvSpPr/>
            <p:nvPr/>
          </p:nvSpPr>
          <p:spPr>
            <a:xfrm>
              <a:off x="3703129" y="5024102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107C1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Transit</a:t>
              </a: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3501342" y="497258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9900F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HNV</a:t>
              </a: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331255" y="4861237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5202353" y="2787711"/>
            <a:ext cx="1179453" cy="691315"/>
            <a:chOff x="3331255" y="4861237"/>
            <a:chExt cx="1156431" cy="677821"/>
          </a:xfrm>
        </p:grpSpPr>
        <p:sp>
          <p:nvSpPr>
            <p:cNvPr id="193" name="Freeform 192"/>
            <p:cNvSpPr/>
            <p:nvPr/>
          </p:nvSpPr>
          <p:spPr>
            <a:xfrm>
              <a:off x="3703129" y="5024102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107C1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Transit</a:t>
              </a: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3501342" y="497258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9900F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HNV</a:t>
              </a: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331255" y="4861237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88486" y="116930"/>
            <a:ext cx="1867351" cy="1822880"/>
            <a:chOff x="203826" y="173000"/>
            <a:chExt cx="3080452" cy="1279903"/>
          </a:xfrm>
        </p:grpSpPr>
        <p:sp>
          <p:nvSpPr>
            <p:cNvPr id="201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202" name="Can 166"/>
            <p:cNvSpPr/>
            <p:nvPr/>
          </p:nvSpPr>
          <p:spPr bwMode="auto">
            <a:xfrm rot="5400000">
              <a:off x="1689157" y="-695821"/>
              <a:ext cx="155341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3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204" name="Can 178"/>
          <p:cNvSpPr/>
          <p:nvPr/>
        </p:nvSpPr>
        <p:spPr bwMode="auto">
          <a:xfrm rot="5400000">
            <a:off x="934579" y="354333"/>
            <a:ext cx="234535" cy="1272915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205" name="Rectangle 204"/>
          <p:cNvSpPr/>
          <p:nvPr/>
        </p:nvSpPr>
        <p:spPr bwMode="auto">
          <a:xfrm>
            <a:off x="8900653" y="347165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9096615" y="3848943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07" name="Rectangle 206"/>
          <p:cNvSpPr/>
          <p:nvPr/>
        </p:nvSpPr>
        <p:spPr bwMode="auto">
          <a:xfrm>
            <a:off x="7689844" y="274866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8" name="Rectangle 207"/>
          <p:cNvSpPr/>
          <p:nvPr/>
        </p:nvSpPr>
        <p:spPr bwMode="auto">
          <a:xfrm>
            <a:off x="7885806" y="3125954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09" name="Rectangle 208"/>
          <p:cNvSpPr/>
          <p:nvPr/>
        </p:nvSpPr>
        <p:spPr bwMode="auto">
          <a:xfrm>
            <a:off x="6481118" y="2081567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6677080" y="2458857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5270526" y="135671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5466488" y="1734003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pic>
        <p:nvPicPr>
          <p:cNvPr id="213" name="Picture 2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00" y="1645354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02" y="2417110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9641" y="915239"/>
            <a:ext cx="1274668" cy="14114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349431" y="1758583"/>
            <a:ext cx="932187" cy="1010634"/>
            <a:chOff x="1812212" y="4636022"/>
            <a:chExt cx="913992" cy="990908"/>
          </a:xfrm>
        </p:grpSpPr>
        <p:sp>
          <p:nvSpPr>
            <p:cNvPr id="182" name="Rectangle 181"/>
            <p:cNvSpPr/>
            <p:nvPr/>
          </p:nvSpPr>
          <p:spPr>
            <a:xfrm>
              <a:off x="1812212" y="4974108"/>
              <a:ext cx="652822" cy="6528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MUX1</a:t>
              </a:r>
            </a:p>
          </p:txBody>
        </p:sp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170" y="4636022"/>
              <a:ext cx="821034" cy="48601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3978086" y="2035932"/>
            <a:ext cx="1179453" cy="691315"/>
            <a:chOff x="3331255" y="4861237"/>
            <a:chExt cx="1156431" cy="677821"/>
          </a:xfrm>
        </p:grpSpPr>
        <p:sp>
          <p:nvSpPr>
            <p:cNvPr id="197" name="Freeform 196"/>
            <p:cNvSpPr/>
            <p:nvPr/>
          </p:nvSpPr>
          <p:spPr>
            <a:xfrm>
              <a:off x="3703129" y="5024102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107C1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Transit</a:t>
              </a: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3501342" y="497258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9900F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HNV</a:t>
              </a: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331255" y="4861237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4" name="Rectangle 163"/>
          <p:cNvSpPr/>
          <p:nvPr/>
        </p:nvSpPr>
        <p:spPr>
          <a:xfrm>
            <a:off x="6922903" y="4370380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7939202" y="4131059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7455458" y="4683848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7" name="Picture 1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437" y="4772976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891" y="3687371"/>
            <a:ext cx="298257" cy="348841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43" y="3844834"/>
            <a:ext cx="763275" cy="451823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12" y="3158315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0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>
            <a:cxnSpLocks/>
          </p:cNvCxnSpPr>
          <p:nvPr/>
        </p:nvCxnSpPr>
        <p:spPr>
          <a:xfrm>
            <a:off x="7172565" y="3224576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1"/>
          <p:cNvSpPr/>
          <p:nvPr/>
        </p:nvSpPr>
        <p:spPr>
          <a:xfrm>
            <a:off x="1422629" y="4634562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an 166"/>
          <p:cNvSpPr/>
          <p:nvPr/>
        </p:nvSpPr>
        <p:spPr bwMode="auto">
          <a:xfrm rot="5400000">
            <a:off x="6043022" y="-842682"/>
            <a:ext cx="198030" cy="9144000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Management </a:t>
            </a:r>
            <a:r>
              <a:rPr lang="en-US" sz="1224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(10.127.132.128/25, VLAN 7)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Can 177"/>
          <p:cNvSpPr/>
          <p:nvPr/>
        </p:nvSpPr>
        <p:spPr bwMode="auto">
          <a:xfrm rot="5400000">
            <a:off x="6028435" y="-1129743"/>
            <a:ext cx="227204" cy="9144000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 </a:t>
            </a:r>
            <a:r>
              <a:rPr lang="en-US" sz="1224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(10.10.182.0/25, VLAN 11)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1"/>
          <p:cNvSpPr/>
          <p:nvPr/>
        </p:nvSpPr>
        <p:spPr>
          <a:xfrm>
            <a:off x="4013429" y="4660706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Can 178"/>
          <p:cNvSpPr/>
          <p:nvPr/>
        </p:nvSpPr>
        <p:spPr bwMode="auto">
          <a:xfrm rot="5400000">
            <a:off x="6024768" y="789193"/>
            <a:ext cx="234535" cy="9144001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 </a:t>
            </a:r>
            <a:r>
              <a:rPr lang="en-US" sz="1122" i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(10.10.181.128/26, VLAN 10)</a:t>
            </a:r>
            <a:endParaRPr lang="en-US" sz="1122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1"/>
          <p:cNvSpPr/>
          <p:nvPr/>
        </p:nvSpPr>
        <p:spPr>
          <a:xfrm>
            <a:off x="6604229" y="4638416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1"/>
          <p:cNvSpPr/>
          <p:nvPr/>
        </p:nvSpPr>
        <p:spPr>
          <a:xfrm>
            <a:off x="8961437" y="4627920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5551" y="3966939"/>
            <a:ext cx="1754475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Compute 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Cluster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61166" y="2319324"/>
            <a:ext cx="2278688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Infrastructure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VMs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035" y="1046210"/>
            <a:ext cx="2089126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Tenant 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90582" y="61299"/>
            <a:ext cx="5102906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Logical Network Diagram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64083" y="2608204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NC1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24" y="2225905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56" name="Rectangle 55"/>
          <p:cNvSpPr/>
          <p:nvPr/>
        </p:nvSpPr>
        <p:spPr>
          <a:xfrm>
            <a:off x="4230607" y="2633998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NC2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63" y="2275364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58" name="Rectangle 57"/>
          <p:cNvSpPr/>
          <p:nvPr/>
        </p:nvSpPr>
        <p:spPr>
          <a:xfrm>
            <a:off x="6616888" y="2654705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NC3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29" y="2272406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cxnSp>
        <p:nvCxnSpPr>
          <p:cNvPr id="60" name="Straight Connector 59"/>
          <p:cNvCxnSpPr>
            <a:cxnSpLocks/>
          </p:cNvCxnSpPr>
          <p:nvPr/>
        </p:nvCxnSpPr>
        <p:spPr>
          <a:xfrm>
            <a:off x="4765849" y="3227253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2103437" y="3224295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789237" y="3555860"/>
            <a:ext cx="0" cy="621265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287140" y="3555860"/>
            <a:ext cx="0" cy="621265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cxnSpLocks/>
          </p:cNvCxnSpPr>
          <p:nvPr/>
        </p:nvCxnSpPr>
        <p:spPr>
          <a:xfrm>
            <a:off x="7742237" y="3555860"/>
            <a:ext cx="0" cy="545064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0254434" y="3555860"/>
            <a:ext cx="0" cy="621265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>
            <a:off x="2636837" y="3828334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</p:cNvCxnSpPr>
          <p:nvPr/>
        </p:nvCxnSpPr>
        <p:spPr>
          <a:xfrm>
            <a:off x="5151437" y="3828334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cxnSpLocks/>
          </p:cNvCxnSpPr>
          <p:nvPr/>
        </p:nvCxnSpPr>
        <p:spPr>
          <a:xfrm>
            <a:off x="7666037" y="3828334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cxnSpLocks/>
          </p:cNvCxnSpPr>
          <p:nvPr/>
        </p:nvCxnSpPr>
        <p:spPr>
          <a:xfrm>
            <a:off x="10180637" y="3828333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426082" y="2310496"/>
            <a:ext cx="7843193" cy="2933430"/>
            <a:chOff x="2426082" y="2310496"/>
            <a:chExt cx="7843193" cy="2933430"/>
          </a:xfrm>
        </p:grpSpPr>
        <p:cxnSp>
          <p:nvCxnSpPr>
            <p:cNvPr id="93" name="Straight Connector 92"/>
            <p:cNvCxnSpPr>
              <a:cxnSpLocks/>
            </p:cNvCxnSpPr>
            <p:nvPr/>
          </p:nvCxnSpPr>
          <p:spPr>
            <a:xfrm>
              <a:off x="5654677" y="3237215"/>
              <a:ext cx="0" cy="406289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</p:cNvCxnSpPr>
            <p:nvPr/>
          </p:nvCxnSpPr>
          <p:spPr>
            <a:xfrm>
              <a:off x="5919662" y="3093976"/>
              <a:ext cx="0" cy="2149950"/>
            </a:xfrm>
            <a:prstGeom prst="line">
              <a:avLst/>
            </a:prstGeom>
            <a:ln w="28575">
              <a:solidFill>
                <a:srgbClr val="107C1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2426082" y="2310496"/>
              <a:ext cx="951990" cy="907240"/>
              <a:chOff x="1778529" y="4593381"/>
              <a:chExt cx="922999" cy="100363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812212" y="4974107"/>
                <a:ext cx="631233" cy="62290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51435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MUX1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8529" y="4593381"/>
                <a:ext cx="922999" cy="54637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extrusionH="514350"/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4999037" y="2348325"/>
              <a:ext cx="951990" cy="855263"/>
              <a:chOff x="1778529" y="4593381"/>
              <a:chExt cx="922999" cy="100363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12212" y="4974107"/>
                <a:ext cx="631233" cy="62290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51435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MUX2</a:t>
                </a:r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8529" y="4593381"/>
                <a:ext cx="922999" cy="54637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extrusionH="514350"/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7399847" y="2391649"/>
              <a:ext cx="951990" cy="786145"/>
              <a:chOff x="1778529" y="4593381"/>
              <a:chExt cx="922999" cy="100363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812212" y="4974107"/>
                <a:ext cx="631233" cy="62290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51435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MUX3</a:t>
                </a:r>
              </a:p>
            </p:txBody>
          </p:sp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8529" y="4593381"/>
                <a:ext cx="922999" cy="54637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extrusionH="514350"/>
            </p:spPr>
          </p:pic>
        </p:grpSp>
        <p:cxnSp>
          <p:nvCxnSpPr>
            <p:cNvPr id="90" name="Straight Connector 89"/>
            <p:cNvCxnSpPr>
              <a:cxnSpLocks/>
            </p:cNvCxnSpPr>
            <p:nvPr/>
          </p:nvCxnSpPr>
          <p:spPr>
            <a:xfrm>
              <a:off x="3094037" y="3237215"/>
              <a:ext cx="0" cy="406289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cxnSpLocks/>
            </p:cNvCxnSpPr>
            <p:nvPr/>
          </p:nvCxnSpPr>
          <p:spPr>
            <a:xfrm>
              <a:off x="3235519" y="3177794"/>
              <a:ext cx="0" cy="150861"/>
            </a:xfrm>
            <a:prstGeom prst="line">
              <a:avLst/>
            </a:prstGeom>
            <a:ln w="28575">
              <a:solidFill>
                <a:srgbClr val="5C2D9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cxnSpLocks/>
            </p:cNvCxnSpPr>
            <p:nvPr/>
          </p:nvCxnSpPr>
          <p:spPr>
            <a:xfrm>
              <a:off x="3359022" y="3093976"/>
              <a:ext cx="0" cy="2149950"/>
            </a:xfrm>
            <a:prstGeom prst="line">
              <a:avLst/>
            </a:prstGeom>
            <a:ln w="28575">
              <a:solidFill>
                <a:srgbClr val="107C1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cxnSpLocks/>
            </p:cNvCxnSpPr>
            <p:nvPr/>
          </p:nvCxnSpPr>
          <p:spPr>
            <a:xfrm>
              <a:off x="5796159" y="3177794"/>
              <a:ext cx="0" cy="150861"/>
            </a:xfrm>
            <a:prstGeom prst="line">
              <a:avLst/>
            </a:prstGeom>
            <a:ln w="28575">
              <a:solidFill>
                <a:srgbClr val="5C2D9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cxnSpLocks/>
            </p:cNvCxnSpPr>
            <p:nvPr/>
          </p:nvCxnSpPr>
          <p:spPr>
            <a:xfrm>
              <a:off x="8010652" y="3237215"/>
              <a:ext cx="0" cy="406289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cxnSpLocks/>
            </p:cNvCxnSpPr>
            <p:nvPr/>
          </p:nvCxnSpPr>
          <p:spPr>
            <a:xfrm>
              <a:off x="8152134" y="3177794"/>
              <a:ext cx="0" cy="150861"/>
            </a:xfrm>
            <a:prstGeom prst="line">
              <a:avLst/>
            </a:prstGeom>
            <a:ln w="28575">
              <a:solidFill>
                <a:srgbClr val="5C2D9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cxnSpLocks/>
            </p:cNvCxnSpPr>
            <p:nvPr/>
          </p:nvCxnSpPr>
          <p:spPr>
            <a:xfrm>
              <a:off x="8275637" y="3093976"/>
              <a:ext cx="0" cy="2149950"/>
            </a:xfrm>
            <a:prstGeom prst="line">
              <a:avLst/>
            </a:prstGeom>
            <a:ln w="28575">
              <a:solidFill>
                <a:srgbClr val="107C1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cxnSpLocks/>
            </p:cNvCxnSpPr>
            <p:nvPr/>
          </p:nvCxnSpPr>
          <p:spPr>
            <a:xfrm>
              <a:off x="2713037" y="4720132"/>
              <a:ext cx="0" cy="523794"/>
            </a:xfrm>
            <a:prstGeom prst="line">
              <a:avLst/>
            </a:prstGeom>
            <a:ln w="28575">
              <a:solidFill>
                <a:srgbClr val="107C1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cxnSpLocks/>
            </p:cNvCxnSpPr>
            <p:nvPr/>
          </p:nvCxnSpPr>
          <p:spPr>
            <a:xfrm>
              <a:off x="5380037" y="4720132"/>
              <a:ext cx="0" cy="523794"/>
            </a:xfrm>
            <a:prstGeom prst="line">
              <a:avLst/>
            </a:prstGeom>
            <a:ln w="28575">
              <a:solidFill>
                <a:srgbClr val="107C1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cxnSpLocks/>
            </p:cNvCxnSpPr>
            <p:nvPr/>
          </p:nvCxnSpPr>
          <p:spPr>
            <a:xfrm>
              <a:off x="7894637" y="4720132"/>
              <a:ext cx="0" cy="523794"/>
            </a:xfrm>
            <a:prstGeom prst="line">
              <a:avLst/>
            </a:prstGeom>
            <a:ln w="28575">
              <a:solidFill>
                <a:srgbClr val="107C1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cxnSpLocks/>
            </p:cNvCxnSpPr>
            <p:nvPr/>
          </p:nvCxnSpPr>
          <p:spPr>
            <a:xfrm>
              <a:off x="10269275" y="4720132"/>
              <a:ext cx="0" cy="523794"/>
            </a:xfrm>
            <a:prstGeom prst="line">
              <a:avLst/>
            </a:prstGeom>
            <a:ln w="28575">
              <a:solidFill>
                <a:srgbClr val="107C1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an 177"/>
          <p:cNvSpPr/>
          <p:nvPr/>
        </p:nvSpPr>
        <p:spPr bwMode="auto">
          <a:xfrm rot="5400000">
            <a:off x="5989637" y="-2515131"/>
            <a:ext cx="381000" cy="9372600"/>
          </a:xfrm>
          <a:prstGeom prst="ca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							    HNV Provider Logical Network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637" y="1288622"/>
            <a:ext cx="576907" cy="52126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236" y="1232727"/>
            <a:ext cx="557829" cy="50402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812" y="1290458"/>
            <a:ext cx="576907" cy="52126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9627" y="1279951"/>
            <a:ext cx="560660" cy="504028"/>
          </a:xfrm>
          <a:prstGeom prst="rect">
            <a:avLst/>
          </a:prstGeom>
        </p:spPr>
      </p:pic>
      <p:sp>
        <p:nvSpPr>
          <p:cNvPr id="78" name="Can 232"/>
          <p:cNvSpPr/>
          <p:nvPr/>
        </p:nvSpPr>
        <p:spPr bwMode="auto">
          <a:xfrm rot="5400000">
            <a:off x="3510554" y="295308"/>
            <a:ext cx="118408" cy="395998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Subnet </a:t>
            </a:r>
            <a:r>
              <a:rPr lang="en-US" sz="918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(192.168.1.0/24)</a:t>
            </a:r>
          </a:p>
        </p:txBody>
      </p:sp>
      <p:sp>
        <p:nvSpPr>
          <p:cNvPr id="79" name="Can 232"/>
          <p:cNvSpPr/>
          <p:nvPr/>
        </p:nvSpPr>
        <p:spPr bwMode="auto">
          <a:xfrm rot="5400000">
            <a:off x="5458928" y="1021904"/>
            <a:ext cx="115757" cy="2134906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Subnet (192.168.1.0/24)</a:t>
            </a:r>
          </a:p>
        </p:txBody>
      </p:sp>
      <p:sp>
        <p:nvSpPr>
          <p:cNvPr id="108" name="Can 232"/>
          <p:cNvSpPr/>
          <p:nvPr/>
        </p:nvSpPr>
        <p:spPr bwMode="auto">
          <a:xfrm rot="5400000">
            <a:off x="7534041" y="1177041"/>
            <a:ext cx="115760" cy="1824631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DB Subnet (192.168.2.0/24</a:t>
            </a:r>
          </a:p>
        </p:txBody>
      </p:sp>
      <p:cxnSp>
        <p:nvCxnSpPr>
          <p:cNvPr id="109" name="Straight Connector 108"/>
          <p:cNvCxnSpPr>
            <a:cxnSpLocks/>
          </p:cNvCxnSpPr>
          <p:nvPr/>
        </p:nvCxnSpPr>
        <p:spPr>
          <a:xfrm>
            <a:off x="1874837" y="1663552"/>
            <a:ext cx="0" cy="552332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cxnSpLocks/>
          </p:cNvCxnSpPr>
          <p:nvPr/>
        </p:nvCxnSpPr>
        <p:spPr>
          <a:xfrm>
            <a:off x="4013429" y="1740947"/>
            <a:ext cx="0" cy="474937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cxnSpLocks/>
          </p:cNvCxnSpPr>
          <p:nvPr/>
        </p:nvCxnSpPr>
        <p:spPr>
          <a:xfrm>
            <a:off x="5073933" y="1755310"/>
            <a:ext cx="0" cy="276166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cxnSpLocks/>
          </p:cNvCxnSpPr>
          <p:nvPr/>
        </p:nvCxnSpPr>
        <p:spPr>
          <a:xfrm>
            <a:off x="7437437" y="1755310"/>
            <a:ext cx="0" cy="276166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860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Physical Network Plan</a:t>
            </a:r>
            <a:br>
              <a:rPr lang="en-US" dirty="0"/>
            </a:br>
            <a:r>
              <a:rPr lang="en-US" sz="1800" dirty="0"/>
              <a:t>Create the Private and Public Virtual IP (VIP) Logical Networks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03" y="1363662"/>
            <a:ext cx="11887200" cy="5583067"/>
          </a:xfrm>
        </p:spPr>
        <p:txBody>
          <a:bodyPr/>
          <a:lstStyle/>
          <a:p>
            <a:r>
              <a:rPr lang="en-US" sz="2800" dirty="0"/>
              <a:t>Top of Rack (</a:t>
            </a:r>
            <a:r>
              <a:rPr lang="en-US" sz="2800" dirty="0" err="1"/>
              <a:t>ToR</a:t>
            </a:r>
            <a:r>
              <a:rPr lang="en-US" sz="2800" dirty="0"/>
              <a:t>) Switch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Public and Private VIPs will be provided for external connectivity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One Private VIP IP Address will be used by the SLB Manager for communication with Hyper-V Hosts</a:t>
            </a:r>
          </a:p>
          <a:p>
            <a:endParaRPr lang="en-US" sz="1200" dirty="0">
              <a:solidFill>
                <a:schemeClr val="tx1"/>
              </a:solidFill>
              <a:latin typeface="+mn-lt"/>
            </a:endParaRPr>
          </a:p>
          <a:p>
            <a:endParaRPr lang="en-US" sz="1400" dirty="0">
              <a:solidFill>
                <a:schemeClr val="tx1"/>
              </a:solidFill>
              <a:latin typeface="+mn-lt"/>
            </a:endParaRPr>
          </a:p>
          <a:p>
            <a:endParaRPr lang="en-US" sz="1400" dirty="0">
              <a:solidFill>
                <a:schemeClr val="tx1"/>
              </a:solidFill>
              <a:latin typeface="+mn-lt"/>
            </a:endParaRPr>
          </a:p>
          <a:p>
            <a:endParaRPr lang="en-US" sz="1400" dirty="0">
              <a:solidFill>
                <a:schemeClr val="tx1"/>
              </a:solidFill>
              <a:latin typeface="+mn-lt"/>
            </a:endParaRPr>
          </a:p>
          <a:p>
            <a:endParaRPr lang="en-US" sz="1400" dirty="0">
              <a:solidFill>
                <a:schemeClr val="tx1"/>
              </a:solidFill>
              <a:latin typeface="+mn-lt"/>
            </a:endParaRPr>
          </a:p>
          <a:p>
            <a:endParaRPr lang="en-US" sz="1400" dirty="0">
              <a:solidFill>
                <a:schemeClr val="tx1"/>
              </a:solidFill>
              <a:latin typeface="+mn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*SCVMM currently requires that the first IP in any IP Pool be reserved for a gateway (even though no gateway is used by VIPs)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967289"/>
              </p:ext>
            </p:extLst>
          </p:nvPr>
        </p:nvGraphicFramePr>
        <p:xfrm>
          <a:off x="503237" y="1820862"/>
          <a:ext cx="8580810" cy="2499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7212">
                  <a:extLst>
                    <a:ext uri="{9D8B030D-6E8A-4147-A177-3AD203B41FA5}">
                      <a16:colId xmlns:a16="http://schemas.microsoft.com/office/drawing/2014/main" val="1934225532"/>
                    </a:ext>
                  </a:extLst>
                </a:gridCol>
                <a:gridCol w="2115628">
                  <a:extLst>
                    <a:ext uri="{9D8B030D-6E8A-4147-A177-3AD203B41FA5}">
                      <a16:colId xmlns:a16="http://schemas.microsoft.com/office/drawing/2014/main" val="1575842716"/>
                    </a:ext>
                  </a:extLst>
                </a:gridCol>
                <a:gridCol w="861923">
                  <a:extLst>
                    <a:ext uri="{9D8B030D-6E8A-4147-A177-3AD203B41FA5}">
                      <a16:colId xmlns:a16="http://schemas.microsoft.com/office/drawing/2014/main" val="3916066166"/>
                    </a:ext>
                  </a:extLst>
                </a:gridCol>
                <a:gridCol w="1826426">
                  <a:extLst>
                    <a:ext uri="{9D8B030D-6E8A-4147-A177-3AD203B41FA5}">
                      <a16:colId xmlns:a16="http://schemas.microsoft.com/office/drawing/2014/main" val="3585754604"/>
                    </a:ext>
                  </a:extLst>
                </a:gridCol>
                <a:gridCol w="1699621">
                  <a:extLst>
                    <a:ext uri="{9D8B030D-6E8A-4147-A177-3AD203B41FA5}">
                      <a16:colId xmlns:a16="http://schemas.microsoft.com/office/drawing/2014/main" val="3950648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 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70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10.127.132.128/25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10.127.132.129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*.211 – *.221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45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HNV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10.10.182.0/25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10.10.182.1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*.64 - *.78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02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10.10.181.128/26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10.10.181.129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*.160 - *.166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1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VIP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10.127.132.32/29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10.127.132.33*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*.34 - *.38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5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Private VIP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10.10.183.32/29</a:t>
                      </a:r>
                      <a:endParaRPr lang="en-US" sz="1800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10.10.183.33*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*.34 - *.38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7976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05263" y="1682469"/>
            <a:ext cx="3214112" cy="277614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Public VIPs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should be routable outside the datacenter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Private VIPs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only need to be routable inside the datacenter</a:t>
            </a:r>
          </a:p>
        </p:txBody>
      </p:sp>
    </p:spTree>
    <p:extLst>
      <p:ext uri="{BB962C8B-B14F-4D97-AF65-F5344CB8AC3E}">
        <p14:creationId xmlns:p14="http://schemas.microsoft.com/office/powerpoint/2010/main" val="18448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1963399" cy="2179058"/>
          </a:xfrm>
        </p:spPr>
        <p:txBody>
          <a:bodyPr/>
          <a:lstStyle/>
          <a:p>
            <a:r>
              <a:rPr lang="en-US" dirty="0"/>
              <a:t>DEMO: Create Public and Private VIP Networks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4353" y="4564062"/>
            <a:ext cx="8229599" cy="738664"/>
          </a:xfrm>
        </p:spPr>
        <p:txBody>
          <a:bodyPr/>
          <a:lstStyle/>
          <a:p>
            <a:r>
              <a:rPr lang="en-US" dirty="0"/>
              <a:t>SDN Fabric Deployment</a:t>
            </a:r>
          </a:p>
        </p:txBody>
      </p:sp>
    </p:spTree>
    <p:extLst>
      <p:ext uri="{BB962C8B-B14F-4D97-AF65-F5344CB8AC3E}">
        <p14:creationId xmlns:p14="http://schemas.microsoft.com/office/powerpoint/2010/main" val="37105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640843" y="1655265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754602" y="2344065"/>
            <a:ext cx="1824209" cy="1013828"/>
            <a:chOff x="4494882" y="1575519"/>
            <a:chExt cx="1788603" cy="994039"/>
          </a:xfrm>
        </p:grpSpPr>
        <p:sp>
          <p:nvSpPr>
            <p:cNvPr id="162" name="Freeform 161"/>
            <p:cNvSpPr/>
            <p:nvPr/>
          </p:nvSpPr>
          <p:spPr>
            <a:xfrm>
              <a:off x="4494882" y="1575519"/>
              <a:ext cx="1064775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218710" y="2054602"/>
              <a:ext cx="1064775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RDMA2</a:t>
              </a:r>
            </a:p>
          </p:txBody>
        </p:sp>
      </p:grpSp>
      <p:sp>
        <p:nvSpPr>
          <p:cNvPr id="171" name="Freeform 170"/>
          <p:cNvSpPr/>
          <p:nvPr/>
        </p:nvSpPr>
        <p:spPr>
          <a:xfrm>
            <a:off x="6987777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2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71" y="982293"/>
            <a:ext cx="1274668" cy="1411462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3695913" y="3896429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883275" y="4568039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6057463" y="5276723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523300" y="3176633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440347" y="1618859"/>
            <a:ext cx="1717192" cy="1108387"/>
            <a:chOff x="3372331" y="1587261"/>
            <a:chExt cx="1683674" cy="1086753"/>
          </a:xfrm>
        </p:grpSpPr>
        <p:grpSp>
          <p:nvGrpSpPr>
            <p:cNvPr id="32" name="Group 31"/>
            <p:cNvGrpSpPr/>
            <p:nvPr/>
          </p:nvGrpSpPr>
          <p:grpSpPr>
            <a:xfrm>
              <a:off x="3372331" y="1587261"/>
              <a:ext cx="913992" cy="990908"/>
              <a:chOff x="1812212" y="4636022"/>
              <a:chExt cx="913992" cy="990908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1812212" y="4974108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MUX1</a:t>
                </a:r>
              </a:p>
            </p:txBody>
          </p:sp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170" y="4636022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3899574" y="1996193"/>
              <a:ext cx="1156431" cy="677821"/>
              <a:chOff x="3331255" y="4861237"/>
              <a:chExt cx="1156431" cy="677821"/>
            </a:xfrm>
          </p:grpSpPr>
          <p:sp>
            <p:nvSpPr>
              <p:cNvPr id="197" name="Freeform 196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00" name="TextBox 199"/>
          <p:cNvSpPr txBox="1"/>
          <p:nvPr/>
        </p:nvSpPr>
        <p:spPr>
          <a:xfrm>
            <a:off x="1072444" y="5223054"/>
            <a:ext cx="5479053" cy="170788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Private and Public VIPs Logical and VM Networks definition in VMM</a:t>
            </a:r>
          </a:p>
          <a:p>
            <a:pPr algn="ctr"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Reserve IP Range for Load Balanced VIPs in IP Pool configuration 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77687" y="4039674"/>
            <a:ext cx="3652921" cy="203273"/>
            <a:chOff x="52434" y="3989722"/>
            <a:chExt cx="3581620" cy="199305"/>
          </a:xfrm>
        </p:grpSpPr>
        <p:sp>
          <p:nvSpPr>
            <p:cNvPr id="202" name="Can 201"/>
            <p:cNvSpPr/>
            <p:nvPr/>
          </p:nvSpPr>
          <p:spPr bwMode="auto">
            <a:xfrm rot="5400000">
              <a:off x="819710" y="3222448"/>
              <a:ext cx="199303" cy="1733856"/>
            </a:xfrm>
            <a:prstGeom prst="can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Private VIPs LN</a:t>
              </a:r>
            </a:p>
          </p:txBody>
        </p:sp>
        <p:sp>
          <p:nvSpPr>
            <p:cNvPr id="205" name="Can 204"/>
            <p:cNvSpPr/>
            <p:nvPr/>
          </p:nvSpPr>
          <p:spPr bwMode="auto">
            <a:xfrm rot="5400000">
              <a:off x="2667474" y="3222446"/>
              <a:ext cx="199303" cy="1733856"/>
            </a:xfrm>
            <a:prstGeom prst="can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Public VIPs LN</a:t>
              </a:r>
            </a:p>
          </p:txBody>
        </p:sp>
      </p:grpSp>
      <p:sp>
        <p:nvSpPr>
          <p:cNvPr id="208" name="Can 207"/>
          <p:cNvSpPr/>
          <p:nvPr/>
        </p:nvSpPr>
        <p:spPr bwMode="auto">
          <a:xfrm rot="7179726">
            <a:off x="10305985" y="210522"/>
            <a:ext cx="246570" cy="1768374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VIPs</a:t>
            </a:r>
          </a:p>
        </p:txBody>
      </p:sp>
      <p:sp>
        <p:nvSpPr>
          <p:cNvPr id="209" name="Can 208"/>
          <p:cNvSpPr/>
          <p:nvPr/>
        </p:nvSpPr>
        <p:spPr bwMode="auto">
          <a:xfrm rot="7210957">
            <a:off x="10570068" y="59453"/>
            <a:ext cx="238290" cy="1683186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VIPs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2651394" y="-40294"/>
            <a:ext cx="6985035" cy="96614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Private and Public VIPs Subnets should be reachable and routed through the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ToR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88486" y="116930"/>
            <a:ext cx="1867351" cy="2444210"/>
            <a:chOff x="203826" y="173000"/>
            <a:chExt cx="3080452" cy="1279903"/>
          </a:xfrm>
        </p:grpSpPr>
        <p:sp>
          <p:nvSpPr>
            <p:cNvPr id="211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212" name="Can 166"/>
            <p:cNvSpPr/>
            <p:nvPr/>
          </p:nvSpPr>
          <p:spPr bwMode="auto">
            <a:xfrm rot="5400000">
              <a:off x="1715187" y="-748402"/>
              <a:ext cx="131901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13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214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7768670" y="2775331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7934305" y="3123850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9053053" y="362405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9269762" y="3961926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20" name="Rectangle 219"/>
          <p:cNvSpPr/>
          <p:nvPr/>
        </p:nvSpPr>
        <p:spPr bwMode="auto">
          <a:xfrm>
            <a:off x="6488404" y="2051731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1" name="Rectangle 220"/>
          <p:cNvSpPr/>
          <p:nvPr/>
        </p:nvSpPr>
        <p:spPr bwMode="auto">
          <a:xfrm>
            <a:off x="6684366" y="2429021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5243916" y="1298879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5439878" y="1676169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5449696" y="1693735"/>
            <a:ext cx="1447804" cy="1300209"/>
            <a:chOff x="3676150" y="2724745"/>
            <a:chExt cx="1419545" cy="1274830"/>
          </a:xfrm>
        </p:grpSpPr>
        <p:sp>
          <p:nvSpPr>
            <p:cNvPr id="67" name="Rectangle 66"/>
            <p:cNvSpPr/>
            <p:nvPr/>
          </p:nvSpPr>
          <p:spPr>
            <a:xfrm>
              <a:off x="3722104" y="3346753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311138" y="3383685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50" y="2724745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35" name="Group 34"/>
          <p:cNvGrpSpPr/>
          <p:nvPr/>
        </p:nvGrpSpPr>
        <p:grpSpPr>
          <a:xfrm>
            <a:off x="4646053" y="2359048"/>
            <a:ext cx="1735753" cy="1119978"/>
            <a:chOff x="4554503" y="2313002"/>
            <a:chExt cx="1701873" cy="1098117"/>
          </a:xfrm>
        </p:grpSpPr>
        <p:grpSp>
          <p:nvGrpSpPr>
            <p:cNvPr id="30" name="Group 29"/>
            <p:cNvGrpSpPr/>
            <p:nvPr/>
          </p:nvGrpSpPr>
          <p:grpSpPr>
            <a:xfrm>
              <a:off x="4554503" y="2313002"/>
              <a:ext cx="896569" cy="992520"/>
              <a:chOff x="2878298" y="5264917"/>
              <a:chExt cx="896569" cy="99252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2878298" y="5604615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MUX2</a:t>
                </a:r>
              </a:p>
            </p:txBody>
          </p:sp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3833" y="5264917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192" name="Group 191"/>
            <p:cNvGrpSpPr/>
            <p:nvPr/>
          </p:nvGrpSpPr>
          <p:grpSpPr>
            <a:xfrm>
              <a:off x="5099945" y="2733298"/>
              <a:ext cx="1156431" cy="677821"/>
              <a:chOff x="3331255" y="4861237"/>
              <a:chExt cx="1156431" cy="677821"/>
            </a:xfrm>
          </p:grpSpPr>
          <p:sp>
            <p:nvSpPr>
              <p:cNvPr id="193" name="Freeform 192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6695364" y="2974394"/>
            <a:ext cx="1400599" cy="665818"/>
            <a:chOff x="4934751" y="4037764"/>
            <a:chExt cx="1373261" cy="652822"/>
          </a:xfrm>
        </p:grpSpPr>
        <p:sp>
          <p:nvSpPr>
            <p:cNvPr id="70" name="Rectangle 69"/>
            <p:cNvSpPr/>
            <p:nvPr/>
          </p:nvSpPr>
          <p:spPr>
            <a:xfrm>
              <a:off x="4934751" y="4037764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23455" y="409170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65448" y="3065859"/>
            <a:ext cx="1718586" cy="1116599"/>
            <a:chOff x="5750097" y="3006018"/>
            <a:chExt cx="1685041" cy="1094804"/>
          </a:xfrm>
        </p:grpSpPr>
        <p:grpSp>
          <p:nvGrpSpPr>
            <p:cNvPr id="31" name="Group 30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189" name="Picture 18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</p:spPr>
          </p:pic>
          <p:sp>
            <p:nvSpPr>
              <p:cNvPr id="183" name="Rectangle 182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MUX3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191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24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225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pic>
        <p:nvPicPr>
          <p:cNvPr id="226" name="Picture 2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88" y="3065860"/>
            <a:ext cx="837378" cy="495688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87" y="2426980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173" name="Rectangle 172"/>
          <p:cNvSpPr/>
          <p:nvPr/>
        </p:nvSpPr>
        <p:spPr>
          <a:xfrm>
            <a:off x="6922903" y="4370380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7939202" y="4131059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7455458" y="4683848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437" y="4772976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178" name="Rectangle 177"/>
          <p:cNvSpPr/>
          <p:nvPr/>
        </p:nvSpPr>
        <p:spPr>
          <a:xfrm>
            <a:off x="327810" y="5270459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9" name="Picture 1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78" y="5364925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082" y="4775472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5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8" grpId="0" animBg="1"/>
      <p:bldP spid="209" grpId="0" animBg="1"/>
      <p:bldP spid="2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640843" y="1655265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754602" y="2344065"/>
            <a:ext cx="1824209" cy="1013828"/>
            <a:chOff x="4494882" y="1575519"/>
            <a:chExt cx="1788603" cy="994039"/>
          </a:xfrm>
        </p:grpSpPr>
        <p:sp>
          <p:nvSpPr>
            <p:cNvPr id="162" name="Freeform 161"/>
            <p:cNvSpPr/>
            <p:nvPr/>
          </p:nvSpPr>
          <p:spPr>
            <a:xfrm>
              <a:off x="4494882" y="1575519"/>
              <a:ext cx="1064775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218710" y="2054602"/>
              <a:ext cx="1064775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RDMA2</a:t>
              </a:r>
            </a:p>
          </p:txBody>
        </p:sp>
      </p:grpSp>
      <p:sp>
        <p:nvSpPr>
          <p:cNvPr id="171" name="Freeform 170"/>
          <p:cNvSpPr/>
          <p:nvPr/>
        </p:nvSpPr>
        <p:spPr>
          <a:xfrm>
            <a:off x="6987777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2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1" name="Picture 2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71" y="982293"/>
            <a:ext cx="1274668" cy="1411462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3378451" y="3712542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605344" y="4423651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5779532" y="5132335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041058" y="2945770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440347" y="1618859"/>
            <a:ext cx="1717192" cy="1108387"/>
            <a:chOff x="3372331" y="1587261"/>
            <a:chExt cx="1683674" cy="1086753"/>
          </a:xfrm>
        </p:grpSpPr>
        <p:grpSp>
          <p:nvGrpSpPr>
            <p:cNvPr id="32" name="Group 31"/>
            <p:cNvGrpSpPr/>
            <p:nvPr/>
          </p:nvGrpSpPr>
          <p:grpSpPr>
            <a:xfrm>
              <a:off x="3372331" y="1587261"/>
              <a:ext cx="913992" cy="990908"/>
              <a:chOff x="1812212" y="4636022"/>
              <a:chExt cx="913992" cy="990908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1812212" y="4974108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MUX1</a:t>
                </a:r>
              </a:p>
            </p:txBody>
          </p:sp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170" y="4636022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3899574" y="1996193"/>
              <a:ext cx="1156431" cy="677821"/>
              <a:chOff x="3331255" y="4861237"/>
              <a:chExt cx="1156431" cy="677821"/>
            </a:xfrm>
          </p:grpSpPr>
          <p:sp>
            <p:nvSpPr>
              <p:cNvPr id="197" name="Freeform 196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84" name="Group 183"/>
          <p:cNvGrpSpPr/>
          <p:nvPr/>
        </p:nvGrpSpPr>
        <p:grpSpPr>
          <a:xfrm>
            <a:off x="88486" y="116930"/>
            <a:ext cx="1867351" cy="2444210"/>
            <a:chOff x="203826" y="173000"/>
            <a:chExt cx="3080452" cy="1279903"/>
          </a:xfrm>
        </p:grpSpPr>
        <p:sp>
          <p:nvSpPr>
            <p:cNvPr id="211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212" name="Can 166"/>
            <p:cNvSpPr/>
            <p:nvPr/>
          </p:nvSpPr>
          <p:spPr bwMode="auto">
            <a:xfrm rot="5400000">
              <a:off x="1715187" y="-748402"/>
              <a:ext cx="131901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13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214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9053053" y="362405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9269762" y="3961926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21" name="Rectangle 220"/>
          <p:cNvSpPr/>
          <p:nvPr/>
        </p:nvSpPr>
        <p:spPr bwMode="auto">
          <a:xfrm>
            <a:off x="6684366" y="2429021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23" name="Rectangle 222"/>
          <p:cNvSpPr/>
          <p:nvPr/>
        </p:nvSpPr>
        <p:spPr bwMode="auto">
          <a:xfrm>
            <a:off x="5439878" y="1676169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695364" y="2974394"/>
            <a:ext cx="1400599" cy="665818"/>
            <a:chOff x="4934751" y="4037764"/>
            <a:chExt cx="1373261" cy="652822"/>
          </a:xfrm>
        </p:grpSpPr>
        <p:sp>
          <p:nvSpPr>
            <p:cNvPr id="70" name="Rectangle 69"/>
            <p:cNvSpPr/>
            <p:nvPr/>
          </p:nvSpPr>
          <p:spPr>
            <a:xfrm>
              <a:off x="4934751" y="4037764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23455" y="409170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65448" y="3065859"/>
            <a:ext cx="1718586" cy="1116599"/>
            <a:chOff x="5750097" y="3006018"/>
            <a:chExt cx="1685041" cy="1094804"/>
          </a:xfrm>
        </p:grpSpPr>
        <p:grpSp>
          <p:nvGrpSpPr>
            <p:cNvPr id="31" name="Group 30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189" name="Picture 18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</p:spPr>
          </p:pic>
          <p:sp>
            <p:nvSpPr>
              <p:cNvPr id="183" name="Rectangle 182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MUX3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191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24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225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978086" y="5932443"/>
            <a:ext cx="5827127" cy="96614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SLB Host Agents get configured and started on each NC managed host</a:t>
            </a: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88" y="3065860"/>
            <a:ext cx="837378" cy="495688"/>
          </a:xfrm>
          <a:prstGeom prst="rect">
            <a:avLst/>
          </a:prstGeom>
        </p:spPr>
      </p:pic>
      <p:grpSp>
        <p:nvGrpSpPr>
          <p:cNvPr id="179" name="Group 178"/>
          <p:cNvGrpSpPr/>
          <p:nvPr/>
        </p:nvGrpSpPr>
        <p:grpSpPr>
          <a:xfrm>
            <a:off x="6398322" y="5496108"/>
            <a:ext cx="1428374" cy="495688"/>
            <a:chOff x="251571" y="236333"/>
            <a:chExt cx="1400494" cy="486013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181" name="TextBox 180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105869" y="4724751"/>
            <a:ext cx="1428374" cy="495688"/>
            <a:chOff x="251571" y="236333"/>
            <a:chExt cx="1400494" cy="486013"/>
          </a:xfrm>
        </p:grpSpPr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06" name="TextBox 205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3919312" y="4042756"/>
            <a:ext cx="1428374" cy="495688"/>
            <a:chOff x="251571" y="236333"/>
            <a:chExt cx="1400494" cy="486013"/>
          </a:xfrm>
        </p:grpSpPr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27" name="TextBox 226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2737402" y="3304926"/>
            <a:ext cx="1428374" cy="495688"/>
            <a:chOff x="251571" y="236333"/>
            <a:chExt cx="1400494" cy="486013"/>
          </a:xfrm>
        </p:grpSpPr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30" name="TextBox 229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17502" y="892757"/>
            <a:ext cx="4617684" cy="2402879"/>
            <a:chOff x="5817502" y="892757"/>
            <a:chExt cx="4617684" cy="2402879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5817502" y="1044484"/>
              <a:ext cx="3743470" cy="660969"/>
            </a:xfrm>
            <a:prstGeom prst="line">
              <a:avLst/>
            </a:prstGeom>
            <a:ln w="60325">
              <a:solidFill>
                <a:srgbClr val="FFC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V="1">
              <a:off x="8288318" y="1435950"/>
              <a:ext cx="2146868" cy="1859686"/>
            </a:xfrm>
            <a:prstGeom prst="line">
              <a:avLst/>
            </a:prstGeom>
            <a:ln w="60325">
              <a:solidFill>
                <a:srgbClr val="FFC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 rot="20968042">
              <a:off x="7254032" y="892757"/>
              <a:ext cx="1833815" cy="456776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12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BGP Peering (Transit)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 rot="19107254">
              <a:off x="8502366" y="1865772"/>
              <a:ext cx="1833815" cy="456776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12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BGP Peering (Transit)</a:t>
              </a:r>
            </a:p>
          </p:txBody>
        </p:sp>
        <p:cxnSp>
          <p:nvCxnSpPr>
            <p:cNvPr id="238" name="Straight Connector 237"/>
            <p:cNvCxnSpPr/>
            <p:nvPr/>
          </p:nvCxnSpPr>
          <p:spPr>
            <a:xfrm flipV="1">
              <a:off x="7388298" y="1265290"/>
              <a:ext cx="2406083" cy="995017"/>
            </a:xfrm>
            <a:prstGeom prst="line">
              <a:avLst/>
            </a:prstGeom>
            <a:ln w="60325">
              <a:solidFill>
                <a:srgbClr val="FFC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/>
            <p:cNvSpPr txBox="1"/>
            <p:nvPr/>
          </p:nvSpPr>
          <p:spPr>
            <a:xfrm rot="20183503">
              <a:off x="7565236" y="1409690"/>
              <a:ext cx="1858087" cy="456776"/>
            </a:xfrm>
            <a:prstGeom prst="rect">
              <a:avLst/>
            </a:prstGeom>
            <a:noFill/>
          </p:spPr>
          <p:txBody>
            <a:bodyPr wrap="square" lIns="186521" tIns="149217" rIns="186521" bIns="149217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r>
                <a:rPr lang="en-US" sz="1122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BGP Peering (Transit)</a:t>
              </a:r>
            </a:p>
          </p:txBody>
        </p:sp>
      </p:grpSp>
      <p:sp>
        <p:nvSpPr>
          <p:cNvPr id="220" name="Rectangle 219"/>
          <p:cNvSpPr/>
          <p:nvPr/>
        </p:nvSpPr>
        <p:spPr bwMode="auto">
          <a:xfrm>
            <a:off x="6488404" y="2051731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5" name="Picture 2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87" y="2426980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200" name="TextBox 199"/>
          <p:cNvSpPr txBox="1"/>
          <p:nvPr/>
        </p:nvSpPr>
        <p:spPr>
          <a:xfrm>
            <a:off x="3766166" y="-20043"/>
            <a:ext cx="5807702" cy="96614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Advertise Routes to VIP Prefixes from Mux VMs to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ToRs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using BGP Peering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5243916" y="1298879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449696" y="1693735"/>
            <a:ext cx="1447804" cy="1300209"/>
            <a:chOff x="3676150" y="2724745"/>
            <a:chExt cx="1419545" cy="1274830"/>
          </a:xfrm>
        </p:grpSpPr>
        <p:sp>
          <p:nvSpPr>
            <p:cNvPr id="67" name="Rectangle 66"/>
            <p:cNvSpPr/>
            <p:nvPr/>
          </p:nvSpPr>
          <p:spPr>
            <a:xfrm>
              <a:off x="3722104" y="3346753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311138" y="3383685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50" y="2724745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sp>
        <p:nvSpPr>
          <p:cNvPr id="216" name="Rectangle 215"/>
          <p:cNvSpPr/>
          <p:nvPr/>
        </p:nvSpPr>
        <p:spPr bwMode="auto">
          <a:xfrm>
            <a:off x="7768670" y="2775331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7934305" y="3123850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646053" y="2359048"/>
            <a:ext cx="1735753" cy="1119978"/>
            <a:chOff x="4554503" y="2313002"/>
            <a:chExt cx="1701873" cy="1098117"/>
          </a:xfrm>
        </p:grpSpPr>
        <p:grpSp>
          <p:nvGrpSpPr>
            <p:cNvPr id="30" name="Group 29"/>
            <p:cNvGrpSpPr/>
            <p:nvPr/>
          </p:nvGrpSpPr>
          <p:grpSpPr>
            <a:xfrm>
              <a:off x="4554503" y="2313002"/>
              <a:ext cx="896569" cy="992520"/>
              <a:chOff x="2878298" y="5264917"/>
              <a:chExt cx="896569" cy="99252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2878298" y="5604615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MUX2</a:t>
                </a:r>
              </a:p>
            </p:txBody>
          </p:sp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3833" y="5264917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192" name="Group 191"/>
            <p:cNvGrpSpPr/>
            <p:nvPr/>
          </p:nvGrpSpPr>
          <p:grpSpPr>
            <a:xfrm>
              <a:off x="5099945" y="2733298"/>
              <a:ext cx="1156431" cy="677821"/>
              <a:chOff x="3331255" y="4861237"/>
              <a:chExt cx="1156431" cy="677821"/>
            </a:xfrm>
          </p:grpSpPr>
          <p:sp>
            <p:nvSpPr>
              <p:cNvPr id="193" name="Freeform 192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01" name="Rectangle 200"/>
          <p:cNvSpPr/>
          <p:nvPr/>
        </p:nvSpPr>
        <p:spPr>
          <a:xfrm>
            <a:off x="6922903" y="4370380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7939202" y="4131059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7455458" y="4683848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437" y="4772976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232" name="Rectangle 231"/>
          <p:cNvSpPr/>
          <p:nvPr/>
        </p:nvSpPr>
        <p:spPr>
          <a:xfrm>
            <a:off x="376427" y="5087864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3" name="Picture 2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95" y="5182330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699" y="4592877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96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20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about BGP Peering</a:t>
            </a:r>
            <a:br>
              <a:rPr lang="en-US" dirty="0"/>
            </a:b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03237" y="1212848"/>
            <a:ext cx="6934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Autonomous System Numbers (ASN)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Routes Advertised by SLB Mux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05667"/>
              </p:ext>
            </p:extLst>
          </p:nvPr>
        </p:nvGraphicFramePr>
        <p:xfrm>
          <a:off x="579437" y="1592262"/>
          <a:ext cx="7241606" cy="111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9342255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75842716"/>
                    </a:ext>
                  </a:extLst>
                </a:gridCol>
                <a:gridCol w="3965006">
                  <a:extLst>
                    <a:ext uri="{9D8B030D-6E8A-4147-A177-3AD203B41FA5}">
                      <a16:colId xmlns:a16="http://schemas.microsoft.com/office/drawing/2014/main" val="3916066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Transit IP Addresses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70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Layer-3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ToR</a:t>
                      </a:r>
                      <a:r>
                        <a:rPr lang="en-US" baseline="0" dirty="0"/>
                        <a:t> Switch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64623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10.10.181.129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5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SLB Mux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64628</a:t>
                      </a:r>
                      <a:endParaRPr lang="en-US" sz="1800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10.10.181.162, *.160, *.161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7976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751637" y="1220951"/>
            <a:ext cx="5062331" cy="4578383"/>
            <a:chOff x="760974" y="1630848"/>
            <a:chExt cx="5062331" cy="4578383"/>
          </a:xfrm>
        </p:grpSpPr>
        <p:grpSp>
          <p:nvGrpSpPr>
            <p:cNvPr id="9" name="Group 8"/>
            <p:cNvGrpSpPr/>
            <p:nvPr/>
          </p:nvGrpSpPr>
          <p:grpSpPr>
            <a:xfrm>
              <a:off x="760974" y="2958489"/>
              <a:ext cx="5062331" cy="3250742"/>
              <a:chOff x="2923261" y="1813226"/>
              <a:chExt cx="5062331" cy="325074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021833" y="1813226"/>
                <a:ext cx="1367683" cy="1177696"/>
                <a:chOff x="5021833" y="1813226"/>
                <a:chExt cx="1367683" cy="1177696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5407" y="2302586"/>
                  <a:ext cx="1162819" cy="688336"/>
                </a:xfrm>
                <a:prstGeom prst="rect">
                  <a:avLst/>
                </a:prstGeom>
              </p:spPr>
            </p:pic>
            <p:sp>
              <p:nvSpPr>
                <p:cNvPr id="35" name="TextBox 34"/>
                <p:cNvSpPr txBox="1"/>
                <p:nvPr/>
              </p:nvSpPr>
              <p:spPr>
                <a:xfrm>
                  <a:off x="5021833" y="1813226"/>
                  <a:ext cx="136768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ToR</a:t>
                  </a:r>
                  <a:endPara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/>
                  <a:r>
                    <a:rPr lang="en-US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ASN: 64623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187681" y="3600052"/>
                <a:ext cx="4736860" cy="1463916"/>
                <a:chOff x="3187681" y="3600052"/>
                <a:chExt cx="4736860" cy="1463916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7681" y="3600053"/>
                  <a:ext cx="1828541" cy="1082411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1841" y="3600052"/>
                  <a:ext cx="1828541" cy="1082411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0" y="3600053"/>
                  <a:ext cx="1828541" cy="1082411"/>
                </a:xfrm>
                <a:prstGeom prst="rect">
                  <a:avLst/>
                </a:prstGeom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3447239" y="4417637"/>
                  <a:ext cx="136768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MUX1</a:t>
                  </a:r>
                </a:p>
                <a:p>
                  <a:pPr algn="ctr"/>
                  <a:r>
                    <a:rPr lang="en-US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ASN: 64628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900197" y="4414753"/>
                  <a:ext cx="136768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MUX2</a:t>
                  </a:r>
                </a:p>
                <a:p>
                  <a:pPr algn="ctr"/>
                  <a:r>
                    <a:rPr lang="en-US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ASN: 64628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326428" y="4414752"/>
                  <a:ext cx="136768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MUX3</a:t>
                  </a:r>
                </a:p>
                <a:p>
                  <a:pPr algn="ctr"/>
                  <a:r>
                    <a:rPr lang="en-US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ASN: 64628</a:t>
                  </a:r>
                </a:p>
              </p:txBody>
            </p:sp>
          </p:grpSp>
          <p:cxnSp>
            <p:nvCxnSpPr>
              <p:cNvPr id="22" name="Straight Arrow Connector 21"/>
              <p:cNvCxnSpPr/>
              <p:nvPr/>
            </p:nvCxnSpPr>
            <p:spPr>
              <a:xfrm flipV="1">
                <a:off x="5683455" y="2995061"/>
                <a:ext cx="0" cy="69617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4307468" y="2990922"/>
                <a:ext cx="827939" cy="69617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6259510" y="2990922"/>
                <a:ext cx="878105" cy="69617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2923261" y="2990922"/>
                <a:ext cx="1672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Transit Network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187681" y="4716408"/>
                <a:ext cx="4797911" cy="34467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938381" y="2126109"/>
                <a:ext cx="1490148" cy="255683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156713" y="1630848"/>
              <a:ext cx="795632" cy="1025146"/>
              <a:chOff x="1462991" y="2335312"/>
              <a:chExt cx="1166176" cy="1169589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1487553" y="2335312"/>
                <a:ext cx="1117050" cy="1117050"/>
              </a:xfrm>
              <a:prstGeom prst="ellipse">
                <a:avLst/>
              </a:prstGeom>
              <a:pattFill prst="ltUpDiag">
                <a:fgClr>
                  <a:srgbClr val="CDCDCD"/>
                </a:fgClr>
                <a:bgClr>
                  <a:srgbClr val="FFFFFF"/>
                </a:bgClr>
              </a:pattFill>
              <a:ln w="57150" cap="flat" cmpd="sng" algn="ctr">
                <a:solidFill>
                  <a:srgbClr val="4F81BD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31" tIns="146264" rIns="182831" bIns="14626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83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kern="0" spc="-50" dirty="0">
                  <a:gradFill>
                    <a:gsLst>
                      <a:gs pos="36283">
                        <a:srgbClr val="505050"/>
                      </a:gs>
                      <a:gs pos="28000">
                        <a:srgbClr val="505050"/>
                      </a:gs>
                    </a:gsLst>
                    <a:lin ang="5400000" scaled="0"/>
                  </a:gradFill>
                  <a:latin typeface="Calibri"/>
                </a:endParaRPr>
              </a:p>
            </p:txBody>
          </p:sp>
          <p:sp>
            <p:nvSpPr>
              <p:cNvPr id="18" name="Freeform 16"/>
              <p:cNvSpPr>
                <a:spLocks noChangeAspect="1" noEditPoints="1"/>
              </p:cNvSpPr>
              <p:nvPr/>
            </p:nvSpPr>
            <p:spPr bwMode="auto">
              <a:xfrm>
                <a:off x="1794197" y="2563571"/>
                <a:ext cx="514350" cy="386305"/>
              </a:xfrm>
              <a:custGeom>
                <a:avLst/>
                <a:gdLst>
                  <a:gd name="T0" fmla="*/ 224 w 400"/>
                  <a:gd name="T1" fmla="*/ 276 h 300"/>
                  <a:gd name="T2" fmla="*/ 200 w 400"/>
                  <a:gd name="T3" fmla="*/ 300 h 300"/>
                  <a:gd name="T4" fmla="*/ 176 w 400"/>
                  <a:gd name="T5" fmla="*/ 276 h 300"/>
                  <a:gd name="T6" fmla="*/ 200 w 400"/>
                  <a:gd name="T7" fmla="*/ 252 h 300"/>
                  <a:gd name="T8" fmla="*/ 224 w 400"/>
                  <a:gd name="T9" fmla="*/ 276 h 300"/>
                  <a:gd name="T10" fmla="*/ 122 w 400"/>
                  <a:gd name="T11" fmla="*/ 205 h 300"/>
                  <a:gd name="T12" fmla="*/ 156 w 400"/>
                  <a:gd name="T13" fmla="*/ 239 h 300"/>
                  <a:gd name="T14" fmla="*/ 200 w 400"/>
                  <a:gd name="T15" fmla="*/ 221 h 300"/>
                  <a:gd name="T16" fmla="*/ 244 w 400"/>
                  <a:gd name="T17" fmla="*/ 239 h 300"/>
                  <a:gd name="T18" fmla="*/ 278 w 400"/>
                  <a:gd name="T19" fmla="*/ 205 h 300"/>
                  <a:gd name="T20" fmla="*/ 200 w 400"/>
                  <a:gd name="T21" fmla="*/ 173 h 300"/>
                  <a:gd name="T22" fmla="*/ 122 w 400"/>
                  <a:gd name="T23" fmla="*/ 205 h 300"/>
                  <a:gd name="T24" fmla="*/ 61 w 400"/>
                  <a:gd name="T25" fmla="*/ 144 h 300"/>
                  <a:gd name="T26" fmla="*/ 95 w 400"/>
                  <a:gd name="T27" fmla="*/ 178 h 300"/>
                  <a:gd name="T28" fmla="*/ 200 w 400"/>
                  <a:gd name="T29" fmla="*/ 134 h 300"/>
                  <a:gd name="T30" fmla="*/ 305 w 400"/>
                  <a:gd name="T31" fmla="*/ 178 h 300"/>
                  <a:gd name="T32" fmla="*/ 339 w 400"/>
                  <a:gd name="T33" fmla="*/ 144 h 300"/>
                  <a:gd name="T34" fmla="*/ 200 w 400"/>
                  <a:gd name="T35" fmla="*/ 86 h 300"/>
                  <a:gd name="T36" fmla="*/ 61 w 400"/>
                  <a:gd name="T37" fmla="*/ 144 h 300"/>
                  <a:gd name="T38" fmla="*/ 200 w 400"/>
                  <a:gd name="T39" fmla="*/ 48 h 300"/>
                  <a:gd name="T40" fmla="*/ 366 w 400"/>
                  <a:gd name="T41" fmla="*/ 117 h 300"/>
                  <a:gd name="T42" fmla="*/ 400 w 400"/>
                  <a:gd name="T43" fmla="*/ 83 h 300"/>
                  <a:gd name="T44" fmla="*/ 200 w 400"/>
                  <a:gd name="T45" fmla="*/ 0 h 300"/>
                  <a:gd name="T46" fmla="*/ 0 w 400"/>
                  <a:gd name="T47" fmla="*/ 83 h 300"/>
                  <a:gd name="T48" fmla="*/ 34 w 400"/>
                  <a:gd name="T49" fmla="*/ 117 h 300"/>
                  <a:gd name="T50" fmla="*/ 200 w 400"/>
                  <a:gd name="T51" fmla="*/ 48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0" h="300">
                    <a:moveTo>
                      <a:pt x="224" y="276"/>
                    </a:moveTo>
                    <a:cubicBezTo>
                      <a:pt x="224" y="289"/>
                      <a:pt x="213" y="300"/>
                      <a:pt x="200" y="300"/>
                    </a:cubicBezTo>
                    <a:cubicBezTo>
                      <a:pt x="187" y="300"/>
                      <a:pt x="176" y="289"/>
                      <a:pt x="176" y="276"/>
                    </a:cubicBezTo>
                    <a:cubicBezTo>
                      <a:pt x="176" y="263"/>
                      <a:pt x="187" y="252"/>
                      <a:pt x="200" y="252"/>
                    </a:cubicBezTo>
                    <a:cubicBezTo>
                      <a:pt x="213" y="252"/>
                      <a:pt x="224" y="263"/>
                      <a:pt x="224" y="276"/>
                    </a:cubicBezTo>
                    <a:close/>
                    <a:moveTo>
                      <a:pt x="122" y="205"/>
                    </a:moveTo>
                    <a:cubicBezTo>
                      <a:pt x="156" y="239"/>
                      <a:pt x="156" y="239"/>
                      <a:pt x="156" y="239"/>
                    </a:cubicBezTo>
                    <a:cubicBezTo>
                      <a:pt x="167" y="228"/>
                      <a:pt x="183" y="221"/>
                      <a:pt x="200" y="221"/>
                    </a:cubicBezTo>
                    <a:cubicBezTo>
                      <a:pt x="217" y="221"/>
                      <a:pt x="233" y="228"/>
                      <a:pt x="244" y="239"/>
                    </a:cubicBezTo>
                    <a:cubicBezTo>
                      <a:pt x="278" y="205"/>
                      <a:pt x="278" y="205"/>
                      <a:pt x="278" y="205"/>
                    </a:cubicBezTo>
                    <a:cubicBezTo>
                      <a:pt x="258" y="185"/>
                      <a:pt x="230" y="173"/>
                      <a:pt x="200" y="173"/>
                    </a:cubicBezTo>
                    <a:cubicBezTo>
                      <a:pt x="170" y="173"/>
                      <a:pt x="142" y="185"/>
                      <a:pt x="122" y="205"/>
                    </a:cubicBezTo>
                    <a:close/>
                    <a:moveTo>
                      <a:pt x="61" y="144"/>
                    </a:moveTo>
                    <a:cubicBezTo>
                      <a:pt x="95" y="178"/>
                      <a:pt x="95" y="178"/>
                      <a:pt x="95" y="178"/>
                    </a:cubicBezTo>
                    <a:cubicBezTo>
                      <a:pt x="122" y="151"/>
                      <a:pt x="159" y="134"/>
                      <a:pt x="200" y="134"/>
                    </a:cubicBezTo>
                    <a:cubicBezTo>
                      <a:pt x="241" y="134"/>
                      <a:pt x="278" y="151"/>
                      <a:pt x="305" y="178"/>
                    </a:cubicBezTo>
                    <a:cubicBezTo>
                      <a:pt x="339" y="144"/>
                      <a:pt x="339" y="144"/>
                      <a:pt x="339" y="144"/>
                    </a:cubicBezTo>
                    <a:cubicBezTo>
                      <a:pt x="303" y="109"/>
                      <a:pt x="254" y="86"/>
                      <a:pt x="200" y="86"/>
                    </a:cubicBezTo>
                    <a:cubicBezTo>
                      <a:pt x="146" y="86"/>
                      <a:pt x="97" y="109"/>
                      <a:pt x="61" y="144"/>
                    </a:cubicBezTo>
                    <a:close/>
                    <a:moveTo>
                      <a:pt x="200" y="48"/>
                    </a:moveTo>
                    <a:cubicBezTo>
                      <a:pt x="265" y="48"/>
                      <a:pt x="324" y="74"/>
                      <a:pt x="366" y="117"/>
                    </a:cubicBezTo>
                    <a:cubicBezTo>
                      <a:pt x="400" y="83"/>
                      <a:pt x="400" y="83"/>
                      <a:pt x="400" y="83"/>
                    </a:cubicBezTo>
                    <a:cubicBezTo>
                      <a:pt x="349" y="32"/>
                      <a:pt x="278" y="0"/>
                      <a:pt x="200" y="0"/>
                    </a:cubicBezTo>
                    <a:cubicBezTo>
                      <a:pt x="122" y="0"/>
                      <a:pt x="51" y="32"/>
                      <a:pt x="0" y="83"/>
                    </a:cubicBezTo>
                    <a:cubicBezTo>
                      <a:pt x="34" y="117"/>
                      <a:pt x="34" y="117"/>
                      <a:pt x="34" y="117"/>
                    </a:cubicBezTo>
                    <a:cubicBezTo>
                      <a:pt x="76" y="74"/>
                      <a:pt x="135" y="48"/>
                      <a:pt x="200" y="48"/>
                    </a:cubicBez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  <a:extLst/>
            </p:spPr>
            <p:txBody>
              <a:bodyPr vert="horz" wrap="square" lIns="91415" tIns="45707" rIns="91415" bIns="45707" numCol="1" anchor="t" anchorCtr="0" compatLnSpc="1">
                <a:prstTxWarp prst="textNoShape">
                  <a:avLst/>
                </a:prstTxWarp>
              </a:bodyPr>
              <a:lstStyle/>
              <a:p>
                <a:pPr defTabSz="932231">
                  <a:defRPr/>
                </a:pPr>
                <a:endParaRPr lang="en-US" sz="2800" kern="0" dirty="0">
                  <a:solidFill>
                    <a:srgbClr val="00188F"/>
                  </a:solidFill>
                  <a:latin typeface="Calibri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62991" y="2820265"/>
                <a:ext cx="1166176" cy="684636"/>
              </a:xfrm>
              <a:prstGeom prst="rect">
                <a:avLst/>
              </a:prstGeom>
              <a:noFill/>
            </p:spPr>
            <p:txBody>
              <a:bodyPr wrap="none" lIns="182831" tIns="146264" rIns="182831" bIns="146264" rtlCol="0" anchor="ctr">
                <a:spAutoFit/>
              </a:bodyPr>
              <a:lstStyle/>
              <a:p>
                <a:pPr algn="ctr" defTabSz="932231">
                  <a:lnSpc>
                    <a:spcPct val="90000"/>
                  </a:lnSpc>
                  <a:defRPr/>
                </a:pPr>
                <a:r>
                  <a:rPr lang="en-US" sz="1100" b="1" kern="0" spc="-50" dirty="0">
                    <a:solidFill>
                      <a:srgbClr val="00188F"/>
                    </a:solidFill>
                    <a:latin typeface="Calibri"/>
                  </a:rPr>
                  <a:t>Public</a:t>
                </a:r>
              </a:p>
              <a:p>
                <a:pPr algn="ctr" defTabSz="932231">
                  <a:lnSpc>
                    <a:spcPct val="90000"/>
                  </a:lnSpc>
                  <a:defRPr/>
                </a:pPr>
                <a:r>
                  <a:rPr lang="en-US" sz="1100" b="1" kern="0" spc="-50" dirty="0">
                    <a:solidFill>
                      <a:srgbClr val="00188F"/>
                    </a:solidFill>
                    <a:latin typeface="Calibri"/>
                  </a:rPr>
                  <a:t>Internet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H="1" flipV="1">
              <a:off x="3540319" y="2655994"/>
              <a:ext cx="6136" cy="394138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85724" y="4335359"/>
              <a:ext cx="522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eBGP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5404" y="4329940"/>
              <a:ext cx="522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eBGP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99811" y="4341134"/>
              <a:ext cx="522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eBGP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01216" y="3801796"/>
              <a:ext cx="613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ECMP</a:t>
              </a: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05383"/>
              </p:ext>
            </p:extLst>
          </p:nvPr>
        </p:nvGraphicFramePr>
        <p:xfrm>
          <a:off x="579434" y="4048679"/>
          <a:ext cx="5941775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9569">
                  <a:extLst>
                    <a:ext uri="{9D8B030D-6E8A-4147-A177-3AD203B41FA5}">
                      <a16:colId xmlns:a16="http://schemas.microsoft.com/office/drawing/2014/main" val="1934225532"/>
                    </a:ext>
                  </a:extLst>
                </a:gridCol>
                <a:gridCol w="2175634">
                  <a:extLst>
                    <a:ext uri="{9D8B030D-6E8A-4147-A177-3AD203B41FA5}">
                      <a16:colId xmlns:a16="http://schemas.microsoft.com/office/drawing/2014/main" val="3916066166"/>
                    </a:ext>
                  </a:extLst>
                </a:gridCol>
                <a:gridCol w="2436572">
                  <a:extLst>
                    <a:ext uri="{9D8B030D-6E8A-4147-A177-3AD203B41FA5}">
                      <a16:colId xmlns:a16="http://schemas.microsoft.com/office/drawing/2014/main" val="1263013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Next-Hop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70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SLBM VIP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10.10.183.33/32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10.10.181.160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5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10.10.181.161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7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10.10.181.162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097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Tenant VIP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10.127.132.X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10.10.181.160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53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10.10.181.161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77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10.10.181.162</a:t>
                      </a:r>
                      <a:endParaRPr lang="en-US" dirty="0">
                        <a:solidFill>
                          <a:srgbClr val="2929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582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1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/>
          <p:cNvCxnSpPr>
            <a:cxnSpLocks/>
          </p:cNvCxnSpPr>
          <p:nvPr/>
        </p:nvCxnSpPr>
        <p:spPr>
          <a:xfrm>
            <a:off x="7818437" y="3561798"/>
            <a:ext cx="0" cy="545064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5287140" y="3555860"/>
            <a:ext cx="0" cy="621265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28077" y="4068317"/>
            <a:ext cx="1754475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Compute 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Cluster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84292" y="2361669"/>
            <a:ext cx="2278688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Infrastructure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VMs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90582" y="61299"/>
            <a:ext cx="5102906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Logical Network Diagram</a:t>
            </a:r>
          </a:p>
        </p:txBody>
      </p:sp>
      <p:cxnSp>
        <p:nvCxnSpPr>
          <p:cNvPr id="78" name="Straight Connector 77"/>
          <p:cNvCxnSpPr>
            <a:cxnSpLocks/>
          </p:cNvCxnSpPr>
          <p:nvPr/>
        </p:nvCxnSpPr>
        <p:spPr>
          <a:xfrm>
            <a:off x="7172565" y="3224576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5654677" y="3237215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cxnSpLocks/>
          </p:cNvCxnSpPr>
          <p:nvPr/>
        </p:nvCxnSpPr>
        <p:spPr>
          <a:xfrm>
            <a:off x="5919662" y="3093976"/>
            <a:ext cx="0" cy="2149950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1"/>
          <p:cNvSpPr/>
          <p:nvPr/>
        </p:nvSpPr>
        <p:spPr>
          <a:xfrm>
            <a:off x="1422629" y="4634562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Can 166"/>
          <p:cNvSpPr/>
          <p:nvPr/>
        </p:nvSpPr>
        <p:spPr bwMode="auto">
          <a:xfrm rot="5400000">
            <a:off x="6043022" y="-842682"/>
            <a:ext cx="198030" cy="9144000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Management </a:t>
            </a:r>
            <a:r>
              <a:rPr lang="en-US" sz="1224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(10.127.132.128/25, VLAN 7)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3" name="Can 177"/>
          <p:cNvSpPr/>
          <p:nvPr/>
        </p:nvSpPr>
        <p:spPr bwMode="auto">
          <a:xfrm rot="5400000">
            <a:off x="6028435" y="-1129743"/>
            <a:ext cx="227204" cy="9144000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 </a:t>
            </a:r>
            <a:r>
              <a:rPr lang="en-US" sz="1224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(10.10.182.0/25, VLAN 11)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4" name="1"/>
          <p:cNvSpPr/>
          <p:nvPr/>
        </p:nvSpPr>
        <p:spPr>
          <a:xfrm>
            <a:off x="4013429" y="4660706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Can 178"/>
          <p:cNvSpPr/>
          <p:nvPr/>
        </p:nvSpPr>
        <p:spPr bwMode="auto">
          <a:xfrm rot="5400000">
            <a:off x="6024768" y="789193"/>
            <a:ext cx="234535" cy="9144001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 </a:t>
            </a:r>
            <a:r>
              <a:rPr lang="en-US" sz="1122" i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(10.10.181.128/26, VLAN 10)</a:t>
            </a:r>
            <a:endParaRPr lang="en-US" sz="1122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6" name="1"/>
          <p:cNvSpPr/>
          <p:nvPr/>
        </p:nvSpPr>
        <p:spPr>
          <a:xfrm>
            <a:off x="6604229" y="4638416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7" name="1"/>
          <p:cNvSpPr/>
          <p:nvPr/>
        </p:nvSpPr>
        <p:spPr>
          <a:xfrm>
            <a:off x="8961437" y="4627920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2035" y="1046210"/>
            <a:ext cx="2089126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Tenant 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VMs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2426082" y="2310496"/>
            <a:ext cx="951990" cy="907240"/>
            <a:chOff x="1778529" y="4593381"/>
            <a:chExt cx="922999" cy="1003630"/>
          </a:xfrm>
        </p:grpSpPr>
        <p:sp>
          <p:nvSpPr>
            <p:cNvPr id="120" name="Rectangle 119"/>
            <p:cNvSpPr/>
            <p:nvPr/>
          </p:nvSpPr>
          <p:spPr>
            <a:xfrm>
              <a:off x="1812212" y="4974107"/>
              <a:ext cx="631233" cy="62290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51435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MUX1</a:t>
              </a:r>
            </a:p>
          </p:txBody>
        </p: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529" y="4593381"/>
              <a:ext cx="922999" cy="54637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514350"/>
          </p:spPr>
        </p:pic>
      </p:grpSp>
      <p:sp>
        <p:nvSpPr>
          <p:cNvPr id="122" name="Rectangle 121"/>
          <p:cNvSpPr/>
          <p:nvPr/>
        </p:nvSpPr>
        <p:spPr>
          <a:xfrm>
            <a:off x="1664083" y="2608204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NC1</a:t>
            </a: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24" y="2225905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grpSp>
        <p:nvGrpSpPr>
          <p:cNvPr id="124" name="Group 123"/>
          <p:cNvGrpSpPr/>
          <p:nvPr/>
        </p:nvGrpSpPr>
        <p:grpSpPr>
          <a:xfrm>
            <a:off x="4999037" y="2348325"/>
            <a:ext cx="951990" cy="855263"/>
            <a:chOff x="1778529" y="4593381"/>
            <a:chExt cx="922999" cy="1003630"/>
          </a:xfrm>
        </p:grpSpPr>
        <p:sp>
          <p:nvSpPr>
            <p:cNvPr id="125" name="Rectangle 124"/>
            <p:cNvSpPr/>
            <p:nvPr/>
          </p:nvSpPr>
          <p:spPr>
            <a:xfrm>
              <a:off x="1812212" y="4974107"/>
              <a:ext cx="631233" cy="62290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51435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MUX2</a:t>
              </a:r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529" y="4593381"/>
              <a:ext cx="922999" cy="54637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514350"/>
          </p:spPr>
        </p:pic>
      </p:grpSp>
      <p:grpSp>
        <p:nvGrpSpPr>
          <p:cNvPr id="127" name="Group 126"/>
          <p:cNvGrpSpPr/>
          <p:nvPr/>
        </p:nvGrpSpPr>
        <p:grpSpPr>
          <a:xfrm>
            <a:off x="7399847" y="2391649"/>
            <a:ext cx="951990" cy="786145"/>
            <a:chOff x="1778529" y="4593381"/>
            <a:chExt cx="922999" cy="1003630"/>
          </a:xfrm>
        </p:grpSpPr>
        <p:sp>
          <p:nvSpPr>
            <p:cNvPr id="128" name="Rectangle 127"/>
            <p:cNvSpPr/>
            <p:nvPr/>
          </p:nvSpPr>
          <p:spPr>
            <a:xfrm>
              <a:off x="1812212" y="4974107"/>
              <a:ext cx="631233" cy="62290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51435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MUX3</a:t>
              </a:r>
            </a:p>
          </p:txBody>
        </p: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529" y="4593381"/>
              <a:ext cx="922999" cy="54637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514350"/>
          </p:spPr>
        </p:pic>
      </p:grpSp>
      <p:sp>
        <p:nvSpPr>
          <p:cNvPr id="130" name="Rectangle 129"/>
          <p:cNvSpPr/>
          <p:nvPr/>
        </p:nvSpPr>
        <p:spPr>
          <a:xfrm>
            <a:off x="4230607" y="2633998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NC2</a:t>
            </a: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63" y="2275364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132" name="Rectangle 131"/>
          <p:cNvSpPr/>
          <p:nvPr/>
        </p:nvSpPr>
        <p:spPr>
          <a:xfrm>
            <a:off x="6616888" y="2654705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NC3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29" y="2272406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cxnSp>
        <p:nvCxnSpPr>
          <p:cNvPr id="134" name="Straight Connector 133"/>
          <p:cNvCxnSpPr>
            <a:cxnSpLocks/>
          </p:cNvCxnSpPr>
          <p:nvPr/>
        </p:nvCxnSpPr>
        <p:spPr>
          <a:xfrm>
            <a:off x="4765849" y="3227253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/>
          </p:cNvCxnSpPr>
          <p:nvPr/>
        </p:nvCxnSpPr>
        <p:spPr>
          <a:xfrm>
            <a:off x="2103437" y="3224295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789237" y="3555860"/>
            <a:ext cx="0" cy="621265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0254434" y="3555860"/>
            <a:ext cx="0" cy="621265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cxnSpLocks/>
          </p:cNvCxnSpPr>
          <p:nvPr/>
        </p:nvCxnSpPr>
        <p:spPr>
          <a:xfrm>
            <a:off x="3094037" y="3237215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cxnSpLocks/>
          </p:cNvCxnSpPr>
          <p:nvPr/>
        </p:nvCxnSpPr>
        <p:spPr>
          <a:xfrm>
            <a:off x="3235519" y="3177794"/>
            <a:ext cx="0" cy="150861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cxnSpLocks/>
          </p:cNvCxnSpPr>
          <p:nvPr/>
        </p:nvCxnSpPr>
        <p:spPr>
          <a:xfrm>
            <a:off x="3359022" y="3093976"/>
            <a:ext cx="0" cy="2149950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cxnSpLocks/>
          </p:cNvCxnSpPr>
          <p:nvPr/>
        </p:nvCxnSpPr>
        <p:spPr>
          <a:xfrm>
            <a:off x="5796159" y="3177794"/>
            <a:ext cx="0" cy="150861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cxnSpLocks/>
          </p:cNvCxnSpPr>
          <p:nvPr/>
        </p:nvCxnSpPr>
        <p:spPr>
          <a:xfrm>
            <a:off x="8010652" y="3237215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cxnSpLocks/>
          </p:cNvCxnSpPr>
          <p:nvPr/>
        </p:nvCxnSpPr>
        <p:spPr>
          <a:xfrm>
            <a:off x="8152134" y="3177794"/>
            <a:ext cx="0" cy="150861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cxnSpLocks/>
          </p:cNvCxnSpPr>
          <p:nvPr/>
        </p:nvCxnSpPr>
        <p:spPr>
          <a:xfrm>
            <a:off x="8275637" y="3093976"/>
            <a:ext cx="0" cy="2149950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/>
          </p:cNvCxnSpPr>
          <p:nvPr/>
        </p:nvCxnSpPr>
        <p:spPr>
          <a:xfrm>
            <a:off x="2636837" y="3828334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cxnSpLocks/>
          </p:cNvCxnSpPr>
          <p:nvPr/>
        </p:nvCxnSpPr>
        <p:spPr>
          <a:xfrm>
            <a:off x="5151437" y="3828334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cxnSpLocks/>
          </p:cNvCxnSpPr>
          <p:nvPr/>
        </p:nvCxnSpPr>
        <p:spPr>
          <a:xfrm>
            <a:off x="7666037" y="3828334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cxnSpLocks/>
          </p:cNvCxnSpPr>
          <p:nvPr/>
        </p:nvCxnSpPr>
        <p:spPr>
          <a:xfrm>
            <a:off x="10180637" y="3828333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/>
          </p:cNvCxnSpPr>
          <p:nvPr/>
        </p:nvCxnSpPr>
        <p:spPr>
          <a:xfrm>
            <a:off x="2713037" y="4720132"/>
            <a:ext cx="0" cy="523794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cxnSpLocks/>
          </p:cNvCxnSpPr>
          <p:nvPr/>
        </p:nvCxnSpPr>
        <p:spPr>
          <a:xfrm>
            <a:off x="5380037" y="4720132"/>
            <a:ext cx="0" cy="523794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cxnSpLocks/>
          </p:cNvCxnSpPr>
          <p:nvPr/>
        </p:nvCxnSpPr>
        <p:spPr>
          <a:xfrm>
            <a:off x="7894637" y="4720132"/>
            <a:ext cx="0" cy="523794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cxnSpLocks/>
          </p:cNvCxnSpPr>
          <p:nvPr/>
        </p:nvCxnSpPr>
        <p:spPr>
          <a:xfrm>
            <a:off x="10269275" y="4720132"/>
            <a:ext cx="0" cy="523794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Can 177"/>
          <p:cNvSpPr/>
          <p:nvPr/>
        </p:nvSpPr>
        <p:spPr bwMode="auto">
          <a:xfrm rot="5400000">
            <a:off x="5989637" y="-2515131"/>
            <a:ext cx="381000" cy="9372600"/>
          </a:xfrm>
          <a:prstGeom prst="ca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							    HNV Provider Logical Network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637" y="1288622"/>
            <a:ext cx="576907" cy="521265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236" y="1232727"/>
            <a:ext cx="557829" cy="504028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812" y="1290458"/>
            <a:ext cx="576907" cy="521265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9627" y="1279951"/>
            <a:ext cx="560660" cy="504028"/>
          </a:xfrm>
          <a:prstGeom prst="rect">
            <a:avLst/>
          </a:prstGeom>
        </p:spPr>
      </p:pic>
      <p:sp>
        <p:nvSpPr>
          <p:cNvPr id="160" name="Can 232"/>
          <p:cNvSpPr/>
          <p:nvPr/>
        </p:nvSpPr>
        <p:spPr bwMode="auto">
          <a:xfrm rot="5400000">
            <a:off x="3510554" y="295308"/>
            <a:ext cx="118408" cy="395998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Subnet </a:t>
            </a:r>
            <a:r>
              <a:rPr lang="en-US" sz="918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(192.168.1.0/24)</a:t>
            </a:r>
          </a:p>
        </p:txBody>
      </p:sp>
      <p:sp>
        <p:nvSpPr>
          <p:cNvPr id="161" name="Can 232"/>
          <p:cNvSpPr/>
          <p:nvPr/>
        </p:nvSpPr>
        <p:spPr bwMode="auto">
          <a:xfrm rot="5400000">
            <a:off x="5458928" y="1021904"/>
            <a:ext cx="115757" cy="2134906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Subnet (192.168.1.0/24)</a:t>
            </a:r>
          </a:p>
        </p:txBody>
      </p:sp>
      <p:sp>
        <p:nvSpPr>
          <p:cNvPr id="162" name="Can 232"/>
          <p:cNvSpPr/>
          <p:nvPr/>
        </p:nvSpPr>
        <p:spPr bwMode="auto">
          <a:xfrm rot="5400000">
            <a:off x="7534041" y="1177041"/>
            <a:ext cx="115760" cy="1824631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DB Subnet (192.168.2.0/24</a:t>
            </a:r>
          </a:p>
        </p:txBody>
      </p:sp>
      <p:cxnSp>
        <p:nvCxnSpPr>
          <p:cNvPr id="163" name="Straight Connector 162"/>
          <p:cNvCxnSpPr>
            <a:cxnSpLocks/>
          </p:cNvCxnSpPr>
          <p:nvPr/>
        </p:nvCxnSpPr>
        <p:spPr>
          <a:xfrm>
            <a:off x="1874837" y="1663552"/>
            <a:ext cx="0" cy="552332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cxnSpLocks/>
          </p:cNvCxnSpPr>
          <p:nvPr/>
        </p:nvCxnSpPr>
        <p:spPr>
          <a:xfrm>
            <a:off x="4013429" y="1740947"/>
            <a:ext cx="0" cy="474937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cxnSpLocks/>
          </p:cNvCxnSpPr>
          <p:nvPr/>
        </p:nvCxnSpPr>
        <p:spPr>
          <a:xfrm>
            <a:off x="5073933" y="1755310"/>
            <a:ext cx="0" cy="276166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cxnSpLocks/>
          </p:cNvCxnSpPr>
          <p:nvPr/>
        </p:nvCxnSpPr>
        <p:spPr>
          <a:xfrm>
            <a:off x="7437437" y="1755310"/>
            <a:ext cx="0" cy="276166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570037" y="5478462"/>
            <a:ext cx="8954011" cy="905815"/>
            <a:chOff x="1570037" y="5478462"/>
            <a:chExt cx="8954011" cy="905815"/>
          </a:xfrm>
        </p:grpSpPr>
        <p:cxnSp>
          <p:nvCxnSpPr>
            <p:cNvPr id="169" name="Straight Connector 168"/>
            <p:cNvCxnSpPr>
              <a:cxnSpLocks/>
            </p:cNvCxnSpPr>
            <p:nvPr/>
          </p:nvCxnSpPr>
          <p:spPr>
            <a:xfrm>
              <a:off x="8123237" y="5478462"/>
              <a:ext cx="0" cy="67493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  <a:endCxn id="15" idx="2"/>
            </p:cNvCxnSpPr>
            <p:nvPr/>
          </p:nvCxnSpPr>
          <p:spPr>
            <a:xfrm>
              <a:off x="3559895" y="5478462"/>
              <a:ext cx="0" cy="67493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n 201"/>
            <p:cNvSpPr/>
            <p:nvPr/>
          </p:nvSpPr>
          <p:spPr bwMode="auto">
            <a:xfrm rot="5400000">
              <a:off x="3449092" y="4274337"/>
              <a:ext cx="221606" cy="3979716"/>
            </a:xfrm>
            <a:prstGeom prst="can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Private VIP </a:t>
              </a:r>
              <a:r>
                <a:rPr lang="en-US" sz="1224" i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(10.10.183.32/29)</a:t>
              </a:r>
            </a:p>
          </p:txBody>
        </p:sp>
        <p:sp>
          <p:nvSpPr>
            <p:cNvPr id="16" name="Can 204"/>
            <p:cNvSpPr/>
            <p:nvPr/>
          </p:nvSpPr>
          <p:spPr bwMode="auto">
            <a:xfrm rot="5400000">
              <a:off x="7965565" y="3825794"/>
              <a:ext cx="240165" cy="4876801"/>
            </a:xfrm>
            <a:prstGeom prst="can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Public VIP </a:t>
              </a:r>
              <a:r>
                <a:rPr lang="en-US" sz="1224" i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(10.127.132.32/29)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803" y="5694018"/>
              <a:ext cx="642184" cy="380144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879" y="5686769"/>
              <a:ext cx="642184" cy="380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004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Ready… Set… Go!</a:t>
            </a:r>
          </a:p>
        </p:txBody>
      </p:sp>
    </p:spTree>
    <p:extLst>
      <p:ext uri="{BB962C8B-B14F-4D97-AF65-F5344CB8AC3E}">
        <p14:creationId xmlns:p14="http://schemas.microsoft.com/office/powerpoint/2010/main" val="3701853444"/>
      </p:ext>
    </p:extLst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9601199" cy="2179058"/>
          </a:xfrm>
        </p:spPr>
        <p:txBody>
          <a:bodyPr/>
          <a:lstStyle/>
          <a:p>
            <a:r>
              <a:rPr lang="en-US" dirty="0"/>
              <a:t>DEMO: Add SLB Fabric Role and Configure BGP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8229599" cy="738664"/>
          </a:xfrm>
        </p:spPr>
        <p:txBody>
          <a:bodyPr/>
          <a:lstStyle/>
          <a:p>
            <a:r>
              <a:rPr lang="en-US" dirty="0"/>
              <a:t>SDN Fabric Deployment</a:t>
            </a:r>
          </a:p>
        </p:txBody>
      </p:sp>
    </p:spTree>
    <p:extLst>
      <p:ext uri="{BB962C8B-B14F-4D97-AF65-F5344CB8AC3E}">
        <p14:creationId xmlns:p14="http://schemas.microsoft.com/office/powerpoint/2010/main" val="2028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637" y="3192462"/>
            <a:ext cx="75438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Step 4. Create Load-Balanced Tenant VIPs</a:t>
            </a:r>
          </a:p>
        </p:txBody>
      </p:sp>
    </p:spTree>
    <p:extLst>
      <p:ext uri="{BB962C8B-B14F-4D97-AF65-F5344CB8AC3E}">
        <p14:creationId xmlns:p14="http://schemas.microsoft.com/office/powerpoint/2010/main" val="1575791189"/>
      </p:ext>
    </p:extLst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640843" y="1655265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754602" y="2344065"/>
            <a:ext cx="1824209" cy="1013828"/>
            <a:chOff x="4494882" y="1575519"/>
            <a:chExt cx="1788603" cy="994039"/>
          </a:xfrm>
        </p:grpSpPr>
        <p:sp>
          <p:nvSpPr>
            <p:cNvPr id="162" name="Freeform 161"/>
            <p:cNvSpPr/>
            <p:nvPr/>
          </p:nvSpPr>
          <p:spPr>
            <a:xfrm>
              <a:off x="4494882" y="1575519"/>
              <a:ext cx="1064775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218710" y="2054602"/>
              <a:ext cx="1064775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RDMA2</a:t>
              </a:r>
            </a:p>
          </p:txBody>
        </p:sp>
      </p:grpSp>
      <p:sp>
        <p:nvSpPr>
          <p:cNvPr id="171" name="Freeform 170"/>
          <p:cNvSpPr/>
          <p:nvPr/>
        </p:nvSpPr>
        <p:spPr>
          <a:xfrm>
            <a:off x="6987777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2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4195428" y="909845"/>
            <a:ext cx="1451721" cy="1300209"/>
            <a:chOff x="2524287" y="2029566"/>
            <a:chExt cx="1423385" cy="1274830"/>
          </a:xfrm>
        </p:grpSpPr>
        <p:sp>
          <p:nvSpPr>
            <p:cNvPr id="64" name="Rectangle 63"/>
            <p:cNvSpPr/>
            <p:nvPr/>
          </p:nvSpPr>
          <p:spPr>
            <a:xfrm>
              <a:off x="2570241" y="2651574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NC1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163115" y="2697411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287" y="2029566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grpSp>
        <p:nvGrpSpPr>
          <p:cNvPr id="75" name="Group 74"/>
          <p:cNvGrpSpPr/>
          <p:nvPr/>
        </p:nvGrpSpPr>
        <p:grpSpPr>
          <a:xfrm>
            <a:off x="3378451" y="3712542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605344" y="4423651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5779532" y="5132335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041058" y="2945770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440347" y="1618859"/>
            <a:ext cx="1717192" cy="1108387"/>
            <a:chOff x="3372331" y="1587261"/>
            <a:chExt cx="1683674" cy="1086753"/>
          </a:xfrm>
        </p:grpSpPr>
        <p:grpSp>
          <p:nvGrpSpPr>
            <p:cNvPr id="32" name="Group 31"/>
            <p:cNvGrpSpPr/>
            <p:nvPr/>
          </p:nvGrpSpPr>
          <p:grpSpPr>
            <a:xfrm>
              <a:off x="3372331" y="1587261"/>
              <a:ext cx="913992" cy="990908"/>
              <a:chOff x="1812212" y="4636022"/>
              <a:chExt cx="913992" cy="990908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1812212" y="4974108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MUX1</a:t>
                </a:r>
              </a:p>
            </p:txBody>
          </p:sp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170" y="4636022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3899574" y="1996193"/>
              <a:ext cx="1156431" cy="677821"/>
              <a:chOff x="3331255" y="4861237"/>
              <a:chExt cx="1156431" cy="677821"/>
            </a:xfrm>
          </p:grpSpPr>
          <p:sp>
            <p:nvSpPr>
              <p:cNvPr id="197" name="Freeform 196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08" name="Can 207"/>
          <p:cNvSpPr/>
          <p:nvPr/>
        </p:nvSpPr>
        <p:spPr bwMode="auto">
          <a:xfrm rot="7179726">
            <a:off x="10305985" y="210522"/>
            <a:ext cx="246570" cy="1768374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VIPs</a:t>
            </a:r>
          </a:p>
        </p:txBody>
      </p:sp>
      <p:sp>
        <p:nvSpPr>
          <p:cNvPr id="209" name="Can 208"/>
          <p:cNvSpPr/>
          <p:nvPr/>
        </p:nvSpPr>
        <p:spPr bwMode="auto">
          <a:xfrm rot="7210957">
            <a:off x="10570068" y="59453"/>
            <a:ext cx="238290" cy="1683186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VIPs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88486" y="116930"/>
            <a:ext cx="1867351" cy="2444210"/>
            <a:chOff x="203826" y="173000"/>
            <a:chExt cx="3080452" cy="1279903"/>
          </a:xfrm>
        </p:grpSpPr>
        <p:sp>
          <p:nvSpPr>
            <p:cNvPr id="211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212" name="Can 166"/>
            <p:cNvSpPr/>
            <p:nvPr/>
          </p:nvSpPr>
          <p:spPr bwMode="auto">
            <a:xfrm rot="5400000">
              <a:off x="1715187" y="-748402"/>
              <a:ext cx="131901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13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214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9053053" y="362405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9269762" y="3961926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21" name="Rectangle 220"/>
          <p:cNvSpPr/>
          <p:nvPr/>
        </p:nvSpPr>
        <p:spPr bwMode="auto">
          <a:xfrm>
            <a:off x="6684366" y="2429021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23" name="Rectangle 222"/>
          <p:cNvSpPr/>
          <p:nvPr/>
        </p:nvSpPr>
        <p:spPr bwMode="auto">
          <a:xfrm>
            <a:off x="5439878" y="1676169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695364" y="2974394"/>
            <a:ext cx="1400599" cy="665818"/>
            <a:chOff x="4934751" y="4037764"/>
            <a:chExt cx="1373261" cy="652822"/>
          </a:xfrm>
        </p:grpSpPr>
        <p:sp>
          <p:nvSpPr>
            <p:cNvPr id="70" name="Rectangle 69"/>
            <p:cNvSpPr/>
            <p:nvPr/>
          </p:nvSpPr>
          <p:spPr>
            <a:xfrm>
              <a:off x="4934751" y="4037764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23455" y="409170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65448" y="3065859"/>
            <a:ext cx="1718586" cy="1116599"/>
            <a:chOff x="5750097" y="3006018"/>
            <a:chExt cx="1685041" cy="1094804"/>
          </a:xfrm>
        </p:grpSpPr>
        <p:grpSp>
          <p:nvGrpSpPr>
            <p:cNvPr id="31" name="Group 30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189" name="Picture 18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</p:spPr>
          </p:pic>
          <p:sp>
            <p:nvSpPr>
              <p:cNvPr id="183" name="Rectangle 182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MUX3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191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24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225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88" y="3065860"/>
            <a:ext cx="837378" cy="495688"/>
          </a:xfrm>
          <a:prstGeom prst="rect">
            <a:avLst/>
          </a:prstGeom>
        </p:spPr>
      </p:pic>
      <p:grpSp>
        <p:nvGrpSpPr>
          <p:cNvPr id="179" name="Group 178"/>
          <p:cNvGrpSpPr/>
          <p:nvPr/>
        </p:nvGrpSpPr>
        <p:grpSpPr>
          <a:xfrm>
            <a:off x="6398322" y="5496108"/>
            <a:ext cx="1428374" cy="495688"/>
            <a:chOff x="251571" y="236333"/>
            <a:chExt cx="1400494" cy="486013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181" name="TextBox 180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105869" y="4724751"/>
            <a:ext cx="1428374" cy="495688"/>
            <a:chOff x="251571" y="236333"/>
            <a:chExt cx="1400494" cy="486013"/>
          </a:xfrm>
        </p:grpSpPr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06" name="TextBox 205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3919312" y="4042756"/>
            <a:ext cx="1428374" cy="495688"/>
            <a:chOff x="251571" y="236333"/>
            <a:chExt cx="1400494" cy="486013"/>
          </a:xfrm>
        </p:grpSpPr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27" name="TextBox 226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2737402" y="3304926"/>
            <a:ext cx="1428374" cy="495688"/>
            <a:chOff x="251571" y="236333"/>
            <a:chExt cx="1400494" cy="486013"/>
          </a:xfrm>
        </p:grpSpPr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30" name="TextBox 229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cxnSp>
        <p:nvCxnSpPr>
          <p:cNvPr id="234" name="Straight Connector 233"/>
          <p:cNvCxnSpPr/>
          <p:nvPr/>
        </p:nvCxnSpPr>
        <p:spPr>
          <a:xfrm flipV="1">
            <a:off x="5817502" y="1044484"/>
            <a:ext cx="3743470" cy="660969"/>
          </a:xfrm>
          <a:prstGeom prst="line">
            <a:avLst/>
          </a:prstGeom>
          <a:ln w="60325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V="1">
            <a:off x="8288318" y="1435950"/>
            <a:ext cx="2146868" cy="1859686"/>
          </a:xfrm>
          <a:prstGeom prst="line">
            <a:avLst/>
          </a:prstGeom>
          <a:ln w="60325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 rot="20968042">
            <a:off x="7254032" y="892757"/>
            <a:ext cx="1833815" cy="456776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122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BGP Peering (Transit)</a:t>
            </a:r>
          </a:p>
        </p:txBody>
      </p:sp>
      <p:sp>
        <p:nvSpPr>
          <p:cNvPr id="237" name="TextBox 236"/>
          <p:cNvSpPr txBox="1"/>
          <p:nvPr/>
        </p:nvSpPr>
        <p:spPr>
          <a:xfrm rot="19107254">
            <a:off x="8502366" y="1865772"/>
            <a:ext cx="1833815" cy="456776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122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BGP Peering (Transit)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7768670" y="2775331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7934305" y="3123850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5243916" y="1298879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449696" y="1693735"/>
            <a:ext cx="1447804" cy="1300209"/>
            <a:chOff x="3676150" y="2724745"/>
            <a:chExt cx="1419545" cy="1274830"/>
          </a:xfrm>
        </p:grpSpPr>
        <p:sp>
          <p:nvSpPr>
            <p:cNvPr id="67" name="Rectangle 66"/>
            <p:cNvSpPr/>
            <p:nvPr/>
          </p:nvSpPr>
          <p:spPr>
            <a:xfrm>
              <a:off x="3722104" y="3346753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311138" y="3383685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50" y="2724745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cxnSp>
        <p:nvCxnSpPr>
          <p:cNvPr id="238" name="Straight Connector 237"/>
          <p:cNvCxnSpPr/>
          <p:nvPr/>
        </p:nvCxnSpPr>
        <p:spPr>
          <a:xfrm flipV="1">
            <a:off x="7388298" y="1265290"/>
            <a:ext cx="2406083" cy="995017"/>
          </a:xfrm>
          <a:prstGeom prst="line">
            <a:avLst/>
          </a:prstGeom>
          <a:ln w="60325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 rot="20183503">
            <a:off x="7565236" y="1409690"/>
            <a:ext cx="1858087" cy="45677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122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BGP Peering (Transit)</a:t>
            </a:r>
          </a:p>
        </p:txBody>
      </p:sp>
      <p:sp>
        <p:nvSpPr>
          <p:cNvPr id="220" name="Rectangle 219"/>
          <p:cNvSpPr/>
          <p:nvPr/>
        </p:nvSpPr>
        <p:spPr bwMode="auto">
          <a:xfrm>
            <a:off x="6488404" y="2051731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5" name="Picture 2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87" y="2426980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grpSp>
        <p:nvGrpSpPr>
          <p:cNvPr id="35" name="Group 34"/>
          <p:cNvGrpSpPr/>
          <p:nvPr/>
        </p:nvGrpSpPr>
        <p:grpSpPr>
          <a:xfrm>
            <a:off x="4646053" y="2359048"/>
            <a:ext cx="1735753" cy="1119978"/>
            <a:chOff x="4554503" y="2313002"/>
            <a:chExt cx="1701873" cy="1098117"/>
          </a:xfrm>
        </p:grpSpPr>
        <p:grpSp>
          <p:nvGrpSpPr>
            <p:cNvPr id="30" name="Group 29"/>
            <p:cNvGrpSpPr/>
            <p:nvPr/>
          </p:nvGrpSpPr>
          <p:grpSpPr>
            <a:xfrm>
              <a:off x="4554503" y="2313002"/>
              <a:ext cx="896569" cy="992520"/>
              <a:chOff x="2878298" y="5264917"/>
              <a:chExt cx="896569" cy="99252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2878298" y="5604615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MUX2</a:t>
                </a:r>
              </a:p>
            </p:txBody>
          </p:sp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3833" y="5264917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192" name="Group 191"/>
            <p:cNvGrpSpPr/>
            <p:nvPr/>
          </p:nvGrpSpPr>
          <p:grpSpPr>
            <a:xfrm>
              <a:off x="5099945" y="2733298"/>
              <a:ext cx="1156431" cy="677821"/>
              <a:chOff x="3331255" y="4861237"/>
              <a:chExt cx="1156431" cy="677821"/>
            </a:xfrm>
          </p:grpSpPr>
          <p:sp>
            <p:nvSpPr>
              <p:cNvPr id="193" name="Freeform 192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00" name="Rectangle 199"/>
          <p:cNvSpPr/>
          <p:nvPr/>
        </p:nvSpPr>
        <p:spPr>
          <a:xfrm>
            <a:off x="6922903" y="4370380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7939202" y="4131059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7455458" y="4683848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" name="Picture 2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437" y="4772976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210" name="Rectangle 209"/>
          <p:cNvSpPr/>
          <p:nvPr/>
        </p:nvSpPr>
        <p:spPr>
          <a:xfrm>
            <a:off x="376427" y="5087864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95" y="5182330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699" y="4592877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09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795146" y="3976132"/>
            <a:ext cx="1718586" cy="1116599"/>
            <a:chOff x="5750097" y="3006018"/>
            <a:chExt cx="1685041" cy="1094804"/>
          </a:xfrm>
        </p:grpSpPr>
        <p:grpSp>
          <p:nvGrpSpPr>
            <p:cNvPr id="55" name="Group 54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clear"/>
            </p:spPr>
          </p:pic>
          <p:sp>
            <p:nvSpPr>
              <p:cNvPr id="61" name="Rectangle 60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clear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MUX3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57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58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59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6658962" y="3150328"/>
            <a:ext cx="1718586" cy="1116599"/>
            <a:chOff x="5750097" y="3006018"/>
            <a:chExt cx="1685041" cy="1094804"/>
          </a:xfrm>
        </p:grpSpPr>
        <p:grpSp>
          <p:nvGrpSpPr>
            <p:cNvPr id="64" name="Group 63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clear"/>
            </p:spPr>
          </p:pic>
          <p:sp>
            <p:nvSpPr>
              <p:cNvPr id="70" name="Rectangle 69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clear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MUX2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66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67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68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446730" y="2465489"/>
            <a:ext cx="1718586" cy="1116599"/>
            <a:chOff x="5750097" y="3006018"/>
            <a:chExt cx="1685041" cy="1094804"/>
          </a:xfrm>
        </p:grpSpPr>
        <p:grpSp>
          <p:nvGrpSpPr>
            <p:cNvPr id="72" name="Group 71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clear"/>
            </p:spPr>
          </p:pic>
          <p:sp>
            <p:nvSpPr>
              <p:cNvPr id="84" name="Rectangle 83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clear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MUX1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74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81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82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" name="1"/>
          <p:cNvSpPr/>
          <p:nvPr/>
        </p:nvSpPr>
        <p:spPr>
          <a:xfrm>
            <a:off x="4312683" y="3874266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5521744" y="4609924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6763395" y="5308975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7992078" y="6039478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88423" y="2646549"/>
            <a:ext cx="919478" cy="585737"/>
            <a:chOff x="1772031" y="1422442"/>
            <a:chExt cx="901531" cy="574304"/>
          </a:xfrm>
        </p:grpSpPr>
      </p:grpSp>
      <p:sp>
        <p:nvSpPr>
          <p:cNvPr id="165" name="Rounded Rectangle 164"/>
          <p:cNvSpPr/>
          <p:nvPr/>
        </p:nvSpPr>
        <p:spPr bwMode="auto">
          <a:xfrm>
            <a:off x="274637" y="169888"/>
            <a:ext cx="2118205" cy="1587165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Network Controller Managed Virtual Networks</a:t>
            </a:r>
          </a:p>
        </p:txBody>
      </p:sp>
      <p:sp>
        <p:nvSpPr>
          <p:cNvPr id="216" name="Can 215"/>
          <p:cNvSpPr/>
          <p:nvPr/>
        </p:nvSpPr>
        <p:spPr bwMode="auto">
          <a:xfrm rot="7165364">
            <a:off x="9490829" y="30130"/>
            <a:ext cx="335156" cy="5583276"/>
          </a:xfrm>
          <a:prstGeom prst="can">
            <a:avLst/>
          </a:prstGeom>
          <a:solidFill>
            <a:srgbClr val="7030A0">
              <a:alpha val="33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 Provider</a:t>
            </a:r>
          </a:p>
        </p:txBody>
      </p:sp>
      <p:sp>
        <p:nvSpPr>
          <p:cNvPr id="217" name="Can 216"/>
          <p:cNvSpPr/>
          <p:nvPr/>
        </p:nvSpPr>
        <p:spPr bwMode="auto">
          <a:xfrm rot="7191742">
            <a:off x="9494596" y="2177573"/>
            <a:ext cx="246570" cy="2221773"/>
          </a:xfrm>
          <a:prstGeom prst="can">
            <a:avLst/>
          </a:prstGeom>
          <a:solidFill>
            <a:srgbClr val="FF0000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85" y="4323482"/>
            <a:ext cx="576907" cy="5212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006" y="5020495"/>
            <a:ext cx="576907" cy="5212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974" y="3340626"/>
            <a:ext cx="557829" cy="5040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499" y="4059993"/>
            <a:ext cx="560660" cy="504028"/>
          </a:xfrm>
          <a:prstGeom prst="rect">
            <a:avLst/>
          </a:prstGeom>
        </p:spPr>
      </p:pic>
      <p:sp>
        <p:nvSpPr>
          <p:cNvPr id="233" name="Can 232"/>
          <p:cNvSpPr/>
          <p:nvPr/>
        </p:nvSpPr>
        <p:spPr bwMode="auto">
          <a:xfrm rot="7116827">
            <a:off x="7722525" y="1381258"/>
            <a:ext cx="246570" cy="1768374"/>
          </a:xfrm>
          <a:prstGeom prst="can">
            <a:avLst/>
          </a:prstGeom>
          <a:solidFill>
            <a:srgbClr val="107C10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09017" y="5661737"/>
            <a:ext cx="5616417" cy="1043090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12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 VIP Template through VMM</a:t>
            </a:r>
          </a:p>
          <a:p>
            <a:pPr marL="342900" indent="-342900">
              <a:lnSpc>
                <a:spcPct val="90000"/>
              </a:lnSpc>
              <a:spcAft>
                <a:spcPts val="612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 Tenant VIP via PowerShell</a:t>
            </a:r>
          </a:p>
        </p:txBody>
      </p:sp>
      <p:sp>
        <p:nvSpPr>
          <p:cNvPr id="79" name="Can 216"/>
          <p:cNvSpPr/>
          <p:nvPr/>
        </p:nvSpPr>
        <p:spPr bwMode="auto">
          <a:xfrm rot="5400000">
            <a:off x="1254835" y="-440178"/>
            <a:ext cx="246570" cy="1768374"/>
          </a:xfrm>
          <a:prstGeom prst="ca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sp>
        <p:nvSpPr>
          <p:cNvPr id="80" name="Can 232"/>
          <p:cNvSpPr/>
          <p:nvPr/>
        </p:nvSpPr>
        <p:spPr bwMode="auto">
          <a:xfrm rot="5400000">
            <a:off x="1236437" y="-92493"/>
            <a:ext cx="246570" cy="1768374"/>
          </a:xfrm>
          <a:prstGeom prst="can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10277086" y="4439198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054423" y="3692343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250385" y="4069633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7768214" y="295679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0507795" y="4772319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8004337" y="3345737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6759838" y="227367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6990547" y="2606792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71" y="1035364"/>
            <a:ext cx="1554546" cy="92021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32" y="1992442"/>
            <a:ext cx="1554546" cy="920219"/>
          </a:xfrm>
          <a:prstGeom prst="rect">
            <a:avLst/>
          </a:prstGeom>
        </p:spPr>
      </p:pic>
      <p:sp>
        <p:nvSpPr>
          <p:cNvPr id="88" name="Can 178"/>
          <p:cNvSpPr/>
          <p:nvPr/>
        </p:nvSpPr>
        <p:spPr bwMode="auto">
          <a:xfrm rot="7266487">
            <a:off x="10230637" y="184889"/>
            <a:ext cx="270212" cy="3189624"/>
          </a:xfrm>
          <a:prstGeom prst="can">
            <a:avLst/>
          </a:prstGeom>
          <a:solidFill>
            <a:srgbClr val="107C10">
              <a:alpha val="44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97" name="Can 207"/>
          <p:cNvSpPr/>
          <p:nvPr/>
        </p:nvSpPr>
        <p:spPr bwMode="auto">
          <a:xfrm rot="7179726">
            <a:off x="11295261" y="1071396"/>
            <a:ext cx="246570" cy="1768374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VIPs</a:t>
            </a:r>
          </a:p>
        </p:txBody>
      </p:sp>
      <p:sp>
        <p:nvSpPr>
          <p:cNvPr id="98" name="Can 208"/>
          <p:cNvSpPr/>
          <p:nvPr/>
        </p:nvSpPr>
        <p:spPr bwMode="auto">
          <a:xfrm rot="7210957">
            <a:off x="9590168" y="92774"/>
            <a:ext cx="238290" cy="1683186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457762" y="1757053"/>
            <a:ext cx="3135345" cy="1624953"/>
          </a:xfrm>
          <a:prstGeom prst="line">
            <a:avLst/>
          </a:prstGeom>
          <a:ln w="19050">
            <a:solidFill>
              <a:srgbClr val="107C1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470116" y="1773083"/>
            <a:ext cx="2169779" cy="2344128"/>
          </a:xfrm>
          <a:prstGeom prst="line">
            <a:avLst/>
          </a:prstGeom>
          <a:ln w="19050">
            <a:solidFill>
              <a:srgbClr val="107C1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7" descr="\\MAGNUM\Projects\Microsoft\Cloud Power FY12\Design\ICONS_PNG\Rich_user_experience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865447" y="1785"/>
            <a:ext cx="1128390" cy="1128390"/>
          </a:xfrm>
          <a:prstGeom prst="rect">
            <a:avLst/>
          </a:prstGeom>
          <a:noFill/>
        </p:spPr>
      </p:pic>
      <p:pic>
        <p:nvPicPr>
          <p:cNvPr id="102" name="Picture 2" descr="\\MAGNUM\Projects\Microsoft\Cloud Power FY12\Design\ICONS_PNG\Devices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54000" b="50000"/>
          <a:stretch>
            <a:fillRect/>
          </a:stretch>
        </p:blipFill>
        <p:spPr bwMode="auto">
          <a:xfrm>
            <a:off x="11447569" y="1098215"/>
            <a:ext cx="641278" cy="69704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8561566" y="-7047"/>
            <a:ext cx="1661501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External Client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960101" y="792635"/>
            <a:ext cx="1668697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Internal Client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38796" y="2724372"/>
            <a:ext cx="1906177" cy="233698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9177125" y="1092761"/>
            <a:ext cx="639874" cy="483359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 rot="19518352">
            <a:off x="10966232" y="2067154"/>
            <a:ext cx="871461" cy="45677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122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BGP</a:t>
            </a: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10866437" y="2049462"/>
            <a:ext cx="639874" cy="483359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 rot="19518352">
            <a:off x="9281316" y="1079042"/>
            <a:ext cx="871461" cy="45677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122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BGP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9139587" y="750506"/>
            <a:ext cx="934481" cy="531079"/>
          </a:xfrm>
          <a:prstGeom prst="line">
            <a:avLst/>
          </a:prstGeom>
          <a:ln w="38100">
            <a:solidFill>
              <a:srgbClr val="107C1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0728652" y="1639249"/>
            <a:ext cx="824139" cy="58780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55637" y="5092731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905" y="5187197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909" y="4597744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62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3" grpId="0"/>
      <p:bldP spid="106" grpId="0"/>
      <p:bldP spid="10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Create Tenant VIP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SDN Tenant Deployment</a:t>
            </a:r>
          </a:p>
        </p:txBody>
      </p:sp>
    </p:spTree>
    <p:extLst>
      <p:ext uri="{BB962C8B-B14F-4D97-AF65-F5344CB8AC3E}">
        <p14:creationId xmlns:p14="http://schemas.microsoft.com/office/powerpoint/2010/main" val="24464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637" y="3192462"/>
            <a:ext cx="75438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Step 5. Configure Inbound and Outbound NAT</a:t>
            </a:r>
          </a:p>
        </p:txBody>
      </p:sp>
    </p:spTree>
    <p:extLst>
      <p:ext uri="{BB962C8B-B14F-4D97-AF65-F5344CB8AC3E}">
        <p14:creationId xmlns:p14="http://schemas.microsoft.com/office/powerpoint/2010/main" val="1658986020"/>
      </p:ext>
    </p:extLst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795146" y="3976132"/>
            <a:ext cx="1718586" cy="1116599"/>
            <a:chOff x="5750097" y="3006018"/>
            <a:chExt cx="1685041" cy="1094804"/>
          </a:xfrm>
        </p:grpSpPr>
        <p:grpSp>
          <p:nvGrpSpPr>
            <p:cNvPr id="55" name="Group 54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clear"/>
            </p:spPr>
          </p:pic>
          <p:sp>
            <p:nvSpPr>
              <p:cNvPr id="61" name="Rectangle 60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clear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MUX3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57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58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59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6658962" y="3150328"/>
            <a:ext cx="1718586" cy="1116599"/>
            <a:chOff x="5750097" y="3006018"/>
            <a:chExt cx="1685041" cy="1094804"/>
          </a:xfrm>
        </p:grpSpPr>
        <p:grpSp>
          <p:nvGrpSpPr>
            <p:cNvPr id="64" name="Group 63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clear"/>
            </p:spPr>
          </p:pic>
          <p:sp>
            <p:nvSpPr>
              <p:cNvPr id="70" name="Rectangle 69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clear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MUX2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66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67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68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446730" y="2465489"/>
            <a:ext cx="1718586" cy="1116599"/>
            <a:chOff x="5750097" y="3006018"/>
            <a:chExt cx="1685041" cy="1094804"/>
          </a:xfrm>
        </p:grpSpPr>
        <p:grpSp>
          <p:nvGrpSpPr>
            <p:cNvPr id="72" name="Group 71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clear"/>
            </p:spPr>
          </p:pic>
          <p:sp>
            <p:nvSpPr>
              <p:cNvPr id="84" name="Rectangle 83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clear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MUX1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74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81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82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" name="1"/>
          <p:cNvSpPr/>
          <p:nvPr/>
        </p:nvSpPr>
        <p:spPr>
          <a:xfrm>
            <a:off x="4312683" y="3874266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5521744" y="4609924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6763395" y="5308975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7992078" y="6039478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88423" y="2646549"/>
            <a:ext cx="919478" cy="585737"/>
            <a:chOff x="1772031" y="1422442"/>
            <a:chExt cx="901531" cy="574304"/>
          </a:xfrm>
        </p:grpSpPr>
      </p:grpSp>
      <p:sp>
        <p:nvSpPr>
          <p:cNvPr id="165" name="Rounded Rectangle 164"/>
          <p:cNvSpPr/>
          <p:nvPr/>
        </p:nvSpPr>
        <p:spPr bwMode="auto">
          <a:xfrm>
            <a:off x="274637" y="169888"/>
            <a:ext cx="2118205" cy="1587165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Network Controller Managed Virtual Networks</a:t>
            </a:r>
          </a:p>
        </p:txBody>
      </p:sp>
      <p:sp>
        <p:nvSpPr>
          <p:cNvPr id="216" name="Can 215"/>
          <p:cNvSpPr/>
          <p:nvPr/>
        </p:nvSpPr>
        <p:spPr bwMode="auto">
          <a:xfrm rot="7165364">
            <a:off x="9512159" y="66648"/>
            <a:ext cx="251303" cy="5583276"/>
          </a:xfrm>
          <a:prstGeom prst="can">
            <a:avLst/>
          </a:prstGeom>
          <a:solidFill>
            <a:srgbClr val="7030A0">
              <a:alpha val="33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 Provider</a:t>
            </a:r>
          </a:p>
        </p:txBody>
      </p:sp>
      <p:sp>
        <p:nvSpPr>
          <p:cNvPr id="217" name="Can 216"/>
          <p:cNvSpPr/>
          <p:nvPr/>
        </p:nvSpPr>
        <p:spPr bwMode="auto">
          <a:xfrm rot="7191742">
            <a:off x="9494596" y="2177573"/>
            <a:ext cx="246570" cy="2221773"/>
          </a:xfrm>
          <a:prstGeom prst="can">
            <a:avLst/>
          </a:prstGeom>
          <a:solidFill>
            <a:srgbClr val="FF0000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85" y="4323482"/>
            <a:ext cx="576907" cy="5212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006" y="5020495"/>
            <a:ext cx="576907" cy="5212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974" y="3340626"/>
            <a:ext cx="557829" cy="5040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499" y="4059993"/>
            <a:ext cx="560660" cy="504028"/>
          </a:xfrm>
          <a:prstGeom prst="rect">
            <a:avLst/>
          </a:prstGeom>
        </p:spPr>
      </p:pic>
      <p:sp>
        <p:nvSpPr>
          <p:cNvPr id="233" name="Can 232"/>
          <p:cNvSpPr/>
          <p:nvPr/>
        </p:nvSpPr>
        <p:spPr bwMode="auto">
          <a:xfrm rot="7116827">
            <a:off x="7722525" y="1381258"/>
            <a:ext cx="246570" cy="1768374"/>
          </a:xfrm>
          <a:prstGeom prst="can">
            <a:avLst/>
          </a:prstGeom>
          <a:solidFill>
            <a:srgbClr val="107C10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sp>
        <p:nvSpPr>
          <p:cNvPr id="79" name="Can 216"/>
          <p:cNvSpPr/>
          <p:nvPr/>
        </p:nvSpPr>
        <p:spPr bwMode="auto">
          <a:xfrm rot="5400000">
            <a:off x="1254835" y="-440178"/>
            <a:ext cx="246570" cy="1768374"/>
          </a:xfrm>
          <a:prstGeom prst="ca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sp>
        <p:nvSpPr>
          <p:cNvPr id="80" name="Can 232"/>
          <p:cNvSpPr/>
          <p:nvPr/>
        </p:nvSpPr>
        <p:spPr bwMode="auto">
          <a:xfrm rot="5400000">
            <a:off x="1236437" y="-92493"/>
            <a:ext cx="246570" cy="1768374"/>
          </a:xfrm>
          <a:prstGeom prst="can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10277086" y="4439198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054423" y="3692343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250385" y="4069633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7768214" y="295679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0507795" y="4772319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8004337" y="3345737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6759838" y="227367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6990547" y="2606792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71" y="1035364"/>
            <a:ext cx="1554546" cy="92021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32" y="1992442"/>
            <a:ext cx="1554546" cy="920219"/>
          </a:xfrm>
          <a:prstGeom prst="rect">
            <a:avLst/>
          </a:prstGeom>
        </p:spPr>
      </p:pic>
      <p:sp>
        <p:nvSpPr>
          <p:cNvPr id="88" name="Can 178"/>
          <p:cNvSpPr/>
          <p:nvPr/>
        </p:nvSpPr>
        <p:spPr bwMode="auto">
          <a:xfrm rot="7266487">
            <a:off x="10314148" y="137744"/>
            <a:ext cx="160085" cy="3189624"/>
          </a:xfrm>
          <a:prstGeom prst="can">
            <a:avLst/>
          </a:prstGeom>
          <a:solidFill>
            <a:srgbClr val="107C10">
              <a:alpha val="44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97" name="Can 207"/>
          <p:cNvSpPr/>
          <p:nvPr/>
        </p:nvSpPr>
        <p:spPr bwMode="auto">
          <a:xfrm rot="7179726">
            <a:off x="11295261" y="1071396"/>
            <a:ext cx="246570" cy="1768374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VIPs</a:t>
            </a:r>
          </a:p>
        </p:txBody>
      </p:sp>
      <p:sp>
        <p:nvSpPr>
          <p:cNvPr id="98" name="Can 208"/>
          <p:cNvSpPr/>
          <p:nvPr/>
        </p:nvSpPr>
        <p:spPr bwMode="auto">
          <a:xfrm rot="7210957">
            <a:off x="9590168" y="92774"/>
            <a:ext cx="238290" cy="1683186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457763" y="1671978"/>
            <a:ext cx="2665474" cy="1710028"/>
          </a:xfrm>
          <a:prstGeom prst="line">
            <a:avLst/>
          </a:prstGeom>
          <a:ln w="19050">
            <a:solidFill>
              <a:srgbClr val="107C1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470117" y="1795257"/>
            <a:ext cx="1864162" cy="2321954"/>
          </a:xfrm>
          <a:prstGeom prst="line">
            <a:avLst/>
          </a:prstGeom>
          <a:ln w="19050">
            <a:solidFill>
              <a:srgbClr val="107C1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2" descr="\\MAGNUM\Projects\Microsoft\Cloud Power FY12\Design\ICONS_PNG\Devices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54000" b="50000"/>
          <a:stretch>
            <a:fillRect/>
          </a:stretch>
        </p:blipFill>
        <p:spPr bwMode="auto">
          <a:xfrm>
            <a:off x="11447569" y="1098215"/>
            <a:ext cx="641278" cy="697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TextBox 102"/>
          <p:cNvSpPr txBox="1"/>
          <p:nvPr/>
        </p:nvSpPr>
        <p:spPr>
          <a:xfrm>
            <a:off x="10960101" y="792635"/>
            <a:ext cx="1668697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Internal Client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38796" y="2724372"/>
            <a:ext cx="1906177" cy="233698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65096" y="4800995"/>
            <a:ext cx="5147271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 Outbound NAT (internet) for Green Tenant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7257" y="5681676"/>
            <a:ext cx="5224965" cy="177894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 Inbound NAT Rule (RDP In) for Red Tenant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9" name="Cloud 8"/>
          <p:cNvSpPr/>
          <p:nvPr/>
        </p:nvSpPr>
        <p:spPr bwMode="auto">
          <a:xfrm>
            <a:off x="9983718" y="47874"/>
            <a:ext cx="2002940" cy="733382"/>
          </a:xfrm>
          <a:prstGeom prst="cloud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Internet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9157425" y="644747"/>
            <a:ext cx="928149" cy="616203"/>
          </a:xfrm>
          <a:prstGeom prst="line">
            <a:avLst/>
          </a:prstGeom>
          <a:ln w="57150">
            <a:solidFill>
              <a:srgbClr val="107C1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10682503" y="1516062"/>
            <a:ext cx="648294" cy="68580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76427" y="5087864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95" y="5182330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699" y="4592877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16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2" grpId="0"/>
      <p:bldP spid="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Workflow: Deploy SDN Fabric and Tenants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0. Deploy Fabric Infrastructure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1. Deploy Network Controller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2. Create Tenant VM Networks and Deploy VMs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3. Deploy Software Load Balancer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4. Create Load-Balanced Tenant VIPs</a:t>
            </a:r>
          </a:p>
          <a:p>
            <a:r>
              <a:rPr lang="en-US" dirty="0">
                <a:solidFill>
                  <a:schemeClr val="tx2"/>
                </a:solidFill>
              </a:rPr>
              <a:t>Step 5. Configuring Inbound and Outbound NAT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6. (Opportunistic) Deploy Gateways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7. (Opportunistic) Create S2S VPN Tunnel</a:t>
            </a:r>
          </a:p>
        </p:txBody>
      </p:sp>
    </p:spTree>
    <p:extLst>
      <p:ext uri="{BB962C8B-B14F-4D97-AF65-F5344CB8AC3E}">
        <p14:creationId xmlns:p14="http://schemas.microsoft.com/office/powerpoint/2010/main" val="3845121962"/>
      </p:ext>
    </p:extLst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637" y="3192462"/>
            <a:ext cx="7543800" cy="16250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</a:rPr>
              <a:t>Massive Policy Deployment!!!!</a:t>
            </a:r>
          </a:p>
        </p:txBody>
      </p:sp>
    </p:spTree>
    <p:extLst>
      <p:ext uri="{BB962C8B-B14F-4D97-AF65-F5344CB8AC3E}">
        <p14:creationId xmlns:p14="http://schemas.microsoft.com/office/powerpoint/2010/main" val="3817830612"/>
      </p:ext>
    </p:extLst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4465637" y="4078801"/>
            <a:ext cx="1521654" cy="3328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5597944" y="4859047"/>
            <a:ext cx="1521654" cy="3328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6836038" y="5587171"/>
            <a:ext cx="1521654" cy="3328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8068278" y="6288601"/>
            <a:ext cx="1521654" cy="3328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64623" y="2895672"/>
            <a:ext cx="919478" cy="585737"/>
            <a:chOff x="1772031" y="1422442"/>
            <a:chExt cx="901531" cy="574304"/>
          </a:xfrm>
        </p:grpSpPr>
      </p:grpSp>
      <p:sp>
        <p:nvSpPr>
          <p:cNvPr id="165" name="Rounded Rectangle 164"/>
          <p:cNvSpPr/>
          <p:nvPr/>
        </p:nvSpPr>
        <p:spPr bwMode="auto">
          <a:xfrm>
            <a:off x="78885" y="148217"/>
            <a:ext cx="2118205" cy="3806245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Network Controller Managed Virtual Networks</a:t>
            </a:r>
          </a:p>
        </p:txBody>
      </p:sp>
      <p:sp>
        <p:nvSpPr>
          <p:cNvPr id="216" name="Can 215"/>
          <p:cNvSpPr/>
          <p:nvPr/>
        </p:nvSpPr>
        <p:spPr bwMode="auto">
          <a:xfrm rot="7145441">
            <a:off x="8968755" y="206802"/>
            <a:ext cx="1366736" cy="5500065"/>
          </a:xfrm>
          <a:prstGeom prst="can">
            <a:avLst/>
          </a:prstGeom>
          <a:solidFill>
            <a:srgbClr val="7030A0">
              <a:alpha val="33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7" name="Can 216"/>
          <p:cNvSpPr/>
          <p:nvPr/>
        </p:nvSpPr>
        <p:spPr bwMode="auto">
          <a:xfrm rot="7191742">
            <a:off x="9570796" y="2426696"/>
            <a:ext cx="246570" cy="2221773"/>
          </a:xfrm>
          <a:prstGeom prst="can">
            <a:avLst/>
          </a:prstGeom>
          <a:solidFill>
            <a:srgbClr val="FF0000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785" y="4572605"/>
            <a:ext cx="576907" cy="5212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206" y="5269618"/>
            <a:ext cx="576907" cy="5212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174" y="3589749"/>
            <a:ext cx="557829" cy="5040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699" y="4309116"/>
            <a:ext cx="560660" cy="504028"/>
          </a:xfrm>
          <a:prstGeom prst="rect">
            <a:avLst/>
          </a:prstGeom>
        </p:spPr>
      </p:pic>
      <p:sp>
        <p:nvSpPr>
          <p:cNvPr id="233" name="Can 232"/>
          <p:cNvSpPr/>
          <p:nvPr/>
        </p:nvSpPr>
        <p:spPr bwMode="auto">
          <a:xfrm rot="7116827">
            <a:off x="7798725" y="1630381"/>
            <a:ext cx="246570" cy="1768374"/>
          </a:xfrm>
          <a:prstGeom prst="can">
            <a:avLst/>
          </a:prstGeom>
          <a:solidFill>
            <a:srgbClr val="107C10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sp>
        <p:nvSpPr>
          <p:cNvPr id="79" name="Can 216"/>
          <p:cNvSpPr/>
          <p:nvPr/>
        </p:nvSpPr>
        <p:spPr bwMode="auto">
          <a:xfrm rot="5400000">
            <a:off x="1004412" y="-451557"/>
            <a:ext cx="242716" cy="1743939"/>
          </a:xfrm>
          <a:prstGeom prst="ca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sp>
        <p:nvSpPr>
          <p:cNvPr id="80" name="Can 232"/>
          <p:cNvSpPr/>
          <p:nvPr/>
        </p:nvSpPr>
        <p:spPr bwMode="auto">
          <a:xfrm rot="5400000">
            <a:off x="1009626" y="-109088"/>
            <a:ext cx="256723" cy="1768375"/>
          </a:xfrm>
          <a:prstGeom prst="can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10353286" y="468832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130623" y="3941466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326585" y="4318756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7844414" y="3205914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0583995" y="5021442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8080537" y="3594860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6836038" y="2522794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066747" y="2855915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88" name="Can 178"/>
          <p:cNvSpPr/>
          <p:nvPr/>
        </p:nvSpPr>
        <p:spPr bwMode="auto">
          <a:xfrm rot="7266487">
            <a:off x="10980960" y="-264255"/>
            <a:ext cx="158517" cy="3189624"/>
          </a:xfrm>
          <a:prstGeom prst="can">
            <a:avLst/>
          </a:prstGeom>
          <a:solidFill>
            <a:srgbClr val="107C10">
              <a:alpha val="44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97" name="Can 207"/>
          <p:cNvSpPr/>
          <p:nvPr/>
        </p:nvSpPr>
        <p:spPr bwMode="auto">
          <a:xfrm rot="7179726">
            <a:off x="11418549" y="713564"/>
            <a:ext cx="257019" cy="1002214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VIPs</a:t>
            </a:r>
          </a:p>
        </p:txBody>
      </p:sp>
      <p:sp>
        <p:nvSpPr>
          <p:cNvPr id="98" name="Can 208"/>
          <p:cNvSpPr/>
          <p:nvPr/>
        </p:nvSpPr>
        <p:spPr bwMode="auto">
          <a:xfrm rot="7210957">
            <a:off x="10549305" y="210027"/>
            <a:ext cx="243078" cy="995767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VIPs</a:t>
            </a:r>
          </a:p>
        </p:txBody>
      </p:sp>
      <p:sp>
        <p:nvSpPr>
          <p:cNvPr id="76" name="Can 232"/>
          <p:cNvSpPr/>
          <p:nvPr/>
        </p:nvSpPr>
        <p:spPr bwMode="auto">
          <a:xfrm rot="5400000">
            <a:off x="990267" y="1027149"/>
            <a:ext cx="246570" cy="1768374"/>
          </a:xfrm>
          <a:prstGeom prst="can">
            <a:avLst/>
          </a:prstGeom>
          <a:solidFill>
            <a:schemeClr val="accent4">
              <a:lumMod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Tenant VM Network 2</a:t>
            </a:r>
          </a:p>
        </p:txBody>
      </p:sp>
      <p:sp>
        <p:nvSpPr>
          <p:cNvPr id="77" name="Can 232"/>
          <p:cNvSpPr/>
          <p:nvPr/>
        </p:nvSpPr>
        <p:spPr bwMode="auto">
          <a:xfrm rot="5400000">
            <a:off x="990266" y="1367814"/>
            <a:ext cx="246570" cy="1768374"/>
          </a:xfrm>
          <a:prstGeom prst="can">
            <a:avLst/>
          </a:prstGeom>
          <a:solidFill>
            <a:schemeClr val="accent4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Tenant VM Network 3</a:t>
            </a:r>
          </a:p>
        </p:txBody>
      </p:sp>
      <p:sp>
        <p:nvSpPr>
          <p:cNvPr id="78" name="Can 232"/>
          <p:cNvSpPr/>
          <p:nvPr/>
        </p:nvSpPr>
        <p:spPr bwMode="auto">
          <a:xfrm rot="5400000">
            <a:off x="985190" y="656357"/>
            <a:ext cx="256723" cy="1768375"/>
          </a:xfrm>
          <a:prstGeom prst="can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Tenant VM Network 1</a:t>
            </a:r>
          </a:p>
        </p:txBody>
      </p:sp>
      <p:sp>
        <p:nvSpPr>
          <p:cNvPr id="85" name="Can 232"/>
          <p:cNvSpPr/>
          <p:nvPr/>
        </p:nvSpPr>
        <p:spPr bwMode="auto">
          <a:xfrm rot="5400000">
            <a:off x="980776" y="1701869"/>
            <a:ext cx="256723" cy="1768375"/>
          </a:xfrm>
          <a:prstGeom prst="can">
            <a:avLst/>
          </a:prstGeom>
          <a:solidFill>
            <a:schemeClr val="accent4">
              <a:lumMod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Tenant VM Network 4</a:t>
            </a:r>
          </a:p>
        </p:txBody>
      </p:sp>
      <p:sp>
        <p:nvSpPr>
          <p:cNvPr id="105" name="Can 232"/>
          <p:cNvSpPr/>
          <p:nvPr/>
        </p:nvSpPr>
        <p:spPr bwMode="auto">
          <a:xfrm rot="5400000">
            <a:off x="985190" y="2060813"/>
            <a:ext cx="256723" cy="1768375"/>
          </a:xfrm>
          <a:prstGeom prst="can">
            <a:avLst/>
          </a:prstGeom>
          <a:solidFill>
            <a:schemeClr val="bg2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Tenant VM Network 5</a:t>
            </a:r>
          </a:p>
        </p:txBody>
      </p:sp>
      <p:sp>
        <p:nvSpPr>
          <p:cNvPr id="106" name="Rounded Rectangle 164"/>
          <p:cNvSpPr/>
          <p:nvPr/>
        </p:nvSpPr>
        <p:spPr bwMode="auto">
          <a:xfrm>
            <a:off x="2312181" y="145733"/>
            <a:ext cx="1924227" cy="3806245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Access Control Lists</a:t>
            </a:r>
          </a:p>
        </p:txBody>
      </p:sp>
      <p:sp>
        <p:nvSpPr>
          <p:cNvPr id="111" name="Rounded Rectangle 164"/>
          <p:cNvSpPr/>
          <p:nvPr/>
        </p:nvSpPr>
        <p:spPr bwMode="auto">
          <a:xfrm>
            <a:off x="4323039" y="145520"/>
            <a:ext cx="1403387" cy="2563684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Load Balancers</a:t>
            </a:r>
          </a:p>
        </p:txBody>
      </p:sp>
      <p:sp>
        <p:nvSpPr>
          <p:cNvPr id="112" name="Rounded Rectangle 164"/>
          <p:cNvSpPr/>
          <p:nvPr/>
        </p:nvSpPr>
        <p:spPr bwMode="auto">
          <a:xfrm>
            <a:off x="5834705" y="113677"/>
            <a:ext cx="1216207" cy="1415759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Virtual Machines</a:t>
            </a:r>
          </a:p>
        </p:txBody>
      </p:sp>
      <p:sp>
        <p:nvSpPr>
          <p:cNvPr id="116" name="Can 232"/>
          <p:cNvSpPr/>
          <p:nvPr/>
        </p:nvSpPr>
        <p:spPr bwMode="auto">
          <a:xfrm rot="7158274">
            <a:off x="8275075" y="1050333"/>
            <a:ext cx="254423" cy="2113524"/>
          </a:xfrm>
          <a:prstGeom prst="can">
            <a:avLst/>
          </a:prstGeom>
          <a:solidFill>
            <a:schemeClr val="accent4">
              <a:lumMod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Tenant VM Network 2</a:t>
            </a:r>
          </a:p>
        </p:txBody>
      </p:sp>
      <p:sp>
        <p:nvSpPr>
          <p:cNvPr id="117" name="Can 232"/>
          <p:cNvSpPr/>
          <p:nvPr/>
        </p:nvSpPr>
        <p:spPr bwMode="auto">
          <a:xfrm rot="7102328">
            <a:off x="10274932" y="2196948"/>
            <a:ext cx="246417" cy="2681267"/>
          </a:xfrm>
          <a:prstGeom prst="can">
            <a:avLst/>
          </a:prstGeom>
          <a:solidFill>
            <a:schemeClr val="accent4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Tenant VM Network 3</a:t>
            </a:r>
          </a:p>
        </p:txBody>
      </p:sp>
      <p:sp>
        <p:nvSpPr>
          <p:cNvPr id="118" name="Can 232"/>
          <p:cNvSpPr/>
          <p:nvPr/>
        </p:nvSpPr>
        <p:spPr bwMode="auto">
          <a:xfrm rot="7124407">
            <a:off x="8143478" y="1320540"/>
            <a:ext cx="258838" cy="2113171"/>
          </a:xfrm>
          <a:prstGeom prst="can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Tenant VM Network 1</a:t>
            </a:r>
          </a:p>
        </p:txBody>
      </p:sp>
      <p:sp>
        <p:nvSpPr>
          <p:cNvPr id="119" name="Can 232"/>
          <p:cNvSpPr/>
          <p:nvPr/>
        </p:nvSpPr>
        <p:spPr bwMode="auto">
          <a:xfrm rot="7073869">
            <a:off x="10393784" y="1919962"/>
            <a:ext cx="264073" cy="2706116"/>
          </a:xfrm>
          <a:prstGeom prst="can">
            <a:avLst/>
          </a:prstGeom>
          <a:solidFill>
            <a:schemeClr val="accent4">
              <a:lumMod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Tenant VM Network 4</a:t>
            </a:r>
          </a:p>
        </p:txBody>
      </p:sp>
      <p:sp>
        <p:nvSpPr>
          <p:cNvPr id="120" name="Can 232"/>
          <p:cNvSpPr/>
          <p:nvPr/>
        </p:nvSpPr>
        <p:spPr bwMode="auto">
          <a:xfrm rot="7155499">
            <a:off x="9676351" y="152321"/>
            <a:ext cx="220392" cy="4743326"/>
          </a:xfrm>
          <a:prstGeom prst="can">
            <a:avLst/>
          </a:prstGeom>
          <a:solidFill>
            <a:schemeClr val="bg2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Tenant VM Network 5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41" y="188048"/>
            <a:ext cx="921764" cy="54761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21" y="732094"/>
            <a:ext cx="921764" cy="547616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21" y="1236554"/>
            <a:ext cx="921764" cy="547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3520" y="266876"/>
            <a:ext cx="1296877" cy="4616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Web Tier ACL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328744" y="804127"/>
            <a:ext cx="1296877" cy="4616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DB Tier ACL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293910" y="1284796"/>
            <a:ext cx="1296877" cy="4616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Allow All ACL</a:t>
            </a: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95" y="1004056"/>
            <a:ext cx="773040" cy="45926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42" y="3667757"/>
            <a:ext cx="716800" cy="42584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415" y="1683193"/>
            <a:ext cx="699503" cy="4155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46566" y="114467"/>
            <a:ext cx="7762871" cy="2620795"/>
            <a:chOff x="4246566" y="114467"/>
            <a:chExt cx="7762871" cy="2620795"/>
          </a:xfrm>
        </p:grpSpPr>
        <p:grpSp>
          <p:nvGrpSpPr>
            <p:cNvPr id="10" name="Group 9"/>
            <p:cNvGrpSpPr/>
            <p:nvPr/>
          </p:nvGrpSpPr>
          <p:grpSpPr>
            <a:xfrm>
              <a:off x="4749330" y="114467"/>
              <a:ext cx="7260107" cy="2620795"/>
              <a:chOff x="4749330" y="114467"/>
              <a:chExt cx="7260107" cy="262079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4882" y="114467"/>
                <a:ext cx="995195" cy="589109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3525" y="555861"/>
                <a:ext cx="995195" cy="589109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7429" y="1014776"/>
                <a:ext cx="995195" cy="589109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8521" y="853512"/>
                <a:ext cx="995195" cy="589109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7989" y="1279952"/>
                <a:ext cx="995195" cy="589109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4779" y="1716371"/>
                <a:ext cx="995195" cy="589109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9330" y="1465915"/>
                <a:ext cx="995195" cy="589109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14242" y="2146153"/>
                <a:ext cx="995195" cy="589109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4264665" y="232269"/>
              <a:ext cx="888357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LB 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246566" y="652252"/>
              <a:ext cx="888357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LB 2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249218" y="1130597"/>
              <a:ext cx="888357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LB 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247161" y="1587797"/>
              <a:ext cx="888357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LB 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45438" y="373062"/>
            <a:ext cx="4299880" cy="5902651"/>
            <a:chOff x="5745438" y="373062"/>
            <a:chExt cx="4299880" cy="5902651"/>
          </a:xfrm>
        </p:grpSpPr>
        <p:sp>
          <p:nvSpPr>
            <p:cNvPr id="136" name="Rectangle 135"/>
            <p:cNvSpPr/>
            <p:nvPr/>
          </p:nvSpPr>
          <p:spPr bwMode="auto">
            <a:xfrm flipH="1">
              <a:off x="7495383" y="4001466"/>
              <a:ext cx="455386" cy="37009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scene3d>
              <a:camera prst="isometricLeftDown"/>
              <a:lightRig rig="threePt" dir="t"/>
            </a:scene3d>
            <a:sp3d extrusionH="425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rPr>
                <a:t>Tenant VM</a:t>
              </a:r>
            </a:p>
          </p:txBody>
        </p:sp>
        <p:sp>
          <p:nvSpPr>
            <p:cNvPr id="148" name="Rectangle 147"/>
            <p:cNvSpPr/>
            <p:nvPr/>
          </p:nvSpPr>
          <p:spPr bwMode="auto">
            <a:xfrm flipH="1">
              <a:off x="5745438" y="3637407"/>
              <a:ext cx="455386" cy="37009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scene3d>
              <a:camera prst="isometricLeftDown"/>
              <a:lightRig rig="threePt" dir="t"/>
            </a:scene3d>
            <a:sp3d extrusionH="425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rPr>
                <a:t>Tenant VM</a:t>
              </a:r>
            </a:p>
          </p:txBody>
        </p:sp>
        <p:sp>
          <p:nvSpPr>
            <p:cNvPr id="149" name="Rectangle 148"/>
            <p:cNvSpPr/>
            <p:nvPr/>
          </p:nvSpPr>
          <p:spPr bwMode="auto">
            <a:xfrm flipH="1">
              <a:off x="6660184" y="4095608"/>
              <a:ext cx="455386" cy="37009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scene3d>
              <a:camera prst="isometricLeftDown"/>
              <a:lightRig rig="threePt" dir="t"/>
            </a:scene3d>
            <a:sp3d extrusionH="425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rPr>
                <a:t>Tenant VM</a:t>
              </a:r>
            </a:p>
          </p:txBody>
        </p:sp>
        <p:sp>
          <p:nvSpPr>
            <p:cNvPr id="150" name="Rectangle 149"/>
            <p:cNvSpPr/>
            <p:nvPr/>
          </p:nvSpPr>
          <p:spPr bwMode="auto">
            <a:xfrm flipH="1">
              <a:off x="8641478" y="5857632"/>
              <a:ext cx="455386" cy="37009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scene3d>
              <a:camera prst="isometricLeftDown"/>
              <a:lightRig rig="threePt" dir="t"/>
            </a:scene3d>
            <a:sp3d extrusionH="425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rPr>
                <a:t>Tenant VM</a:t>
              </a:r>
            </a:p>
          </p:txBody>
        </p:sp>
        <p:sp>
          <p:nvSpPr>
            <p:cNvPr id="151" name="Rectangle 150"/>
            <p:cNvSpPr/>
            <p:nvPr/>
          </p:nvSpPr>
          <p:spPr bwMode="auto">
            <a:xfrm flipH="1">
              <a:off x="9400946" y="5905615"/>
              <a:ext cx="455386" cy="37009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scene3d>
              <a:camera prst="isometricLeftDown"/>
              <a:lightRig rig="threePt" dir="t"/>
            </a:scene3d>
            <a:sp3d extrusionH="425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rPr>
                <a:t>Tenant VM</a:t>
              </a:r>
            </a:p>
          </p:txBody>
        </p:sp>
        <p:sp>
          <p:nvSpPr>
            <p:cNvPr id="152" name="Rectangle 151"/>
            <p:cNvSpPr/>
            <p:nvPr/>
          </p:nvSpPr>
          <p:spPr bwMode="auto">
            <a:xfrm flipH="1">
              <a:off x="9589932" y="5247324"/>
              <a:ext cx="455386" cy="37009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scene3d>
              <a:camera prst="isometricLeftDown"/>
              <a:lightRig rig="threePt" dir="t"/>
            </a:scene3d>
            <a:sp3d extrusionH="425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rPr>
                <a:t>Tenant VM</a:t>
              </a:r>
            </a:p>
          </p:txBody>
        </p:sp>
        <p:sp>
          <p:nvSpPr>
            <p:cNvPr id="153" name="Rectangle 152"/>
            <p:cNvSpPr/>
            <p:nvPr/>
          </p:nvSpPr>
          <p:spPr bwMode="auto">
            <a:xfrm flipH="1">
              <a:off x="7906606" y="4830671"/>
              <a:ext cx="455386" cy="37009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scene3d>
              <a:camera prst="isometricLeftDown"/>
              <a:lightRig rig="threePt" dir="t"/>
            </a:scene3d>
            <a:sp3d extrusionH="425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rPr>
                <a:t>Tenant VM</a:t>
              </a:r>
            </a:p>
          </p:txBody>
        </p:sp>
        <p:sp>
          <p:nvSpPr>
            <p:cNvPr id="154" name="Rectangle 153"/>
            <p:cNvSpPr/>
            <p:nvPr/>
          </p:nvSpPr>
          <p:spPr bwMode="auto">
            <a:xfrm flipH="1">
              <a:off x="8757251" y="4782052"/>
              <a:ext cx="455386" cy="37009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scene3d>
              <a:camera prst="isometricLeftDown"/>
              <a:lightRig rig="threePt" dir="t"/>
            </a:scene3d>
            <a:sp3d extrusionH="425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rPr>
                <a:t>Tenant VM</a:t>
              </a:r>
            </a:p>
          </p:txBody>
        </p:sp>
        <p:sp>
          <p:nvSpPr>
            <p:cNvPr id="156" name="Rectangle 155"/>
            <p:cNvSpPr/>
            <p:nvPr/>
          </p:nvSpPr>
          <p:spPr bwMode="auto">
            <a:xfrm flipH="1">
              <a:off x="6149620" y="2951736"/>
              <a:ext cx="455386" cy="37009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scene3d>
              <a:camera prst="isometricLeftDown"/>
              <a:lightRig rig="threePt" dir="t"/>
            </a:scene3d>
            <a:sp3d extrusionH="425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rPr>
                <a:t>Tenant VM</a:t>
              </a:r>
            </a:p>
          </p:txBody>
        </p:sp>
        <p:sp>
          <p:nvSpPr>
            <p:cNvPr id="157" name="Rectangle 156"/>
            <p:cNvSpPr/>
            <p:nvPr/>
          </p:nvSpPr>
          <p:spPr bwMode="auto">
            <a:xfrm flipH="1">
              <a:off x="6294437" y="373062"/>
              <a:ext cx="455386" cy="37009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scene3d>
              <a:camera prst="isometricLeftDown"/>
              <a:lightRig rig="threePt" dir="t"/>
            </a:scene3d>
            <a:sp3d extrusionH="425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rPr>
                <a:t>Tenant VM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22167" y="1780600"/>
            <a:ext cx="8219045" cy="4186154"/>
            <a:chOff x="2322167" y="1780600"/>
            <a:chExt cx="8219045" cy="4186154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279" y="1780600"/>
              <a:ext cx="921764" cy="547616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901" y="2318376"/>
              <a:ext cx="921764" cy="547616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901" y="2851776"/>
              <a:ext cx="921764" cy="547616"/>
            </a:xfrm>
            <a:prstGeom prst="rect">
              <a:avLst/>
            </a:prstGeom>
          </p:spPr>
        </p:pic>
        <p:sp>
          <p:nvSpPr>
            <p:cNvPr id="130" name="TextBox 129"/>
            <p:cNvSpPr txBox="1"/>
            <p:nvPr/>
          </p:nvSpPr>
          <p:spPr>
            <a:xfrm>
              <a:off x="2324902" y="1846065"/>
              <a:ext cx="1296877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VM NIC ACL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322167" y="2431552"/>
              <a:ext cx="1296877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VM NIC ACL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330658" y="2933363"/>
              <a:ext cx="1296877" cy="4616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VM NIC ACL</a:t>
              </a:r>
            </a:p>
          </p:txBody>
        </p:sp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844" y="3493805"/>
              <a:ext cx="375852" cy="223292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740" y="2794514"/>
              <a:ext cx="375852" cy="223292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987" y="3963356"/>
              <a:ext cx="375852" cy="223292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1485" y="3873035"/>
              <a:ext cx="375852" cy="223292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4715" y="4629211"/>
              <a:ext cx="375852" cy="223292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426" y="4660254"/>
              <a:ext cx="375852" cy="223292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5360" y="5117788"/>
              <a:ext cx="375852" cy="223292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7832" y="5743462"/>
              <a:ext cx="375852" cy="223292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653" y="5682323"/>
              <a:ext cx="375852" cy="223292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677" y="3606946"/>
              <a:ext cx="375852" cy="223292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14" y="4639930"/>
              <a:ext cx="375852" cy="223292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485" y="4341980"/>
              <a:ext cx="375852" cy="223292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939" y="5316094"/>
              <a:ext cx="375852" cy="223292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498752" y="5033551"/>
            <a:ext cx="4725675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1. Create Multiple Tenant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VNets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498753" y="5458022"/>
            <a:ext cx="3195484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2. Create ACLs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498752" y="5885222"/>
            <a:ext cx="3035559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3. Create VMs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1498752" y="6335692"/>
            <a:ext cx="3858926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4. Create Load Balancers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01607" y="5531477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75" y="5625943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879" y="5036490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18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85" grpId="0" animBg="1"/>
      <p:bldP spid="105" grpId="0" animBg="1"/>
      <p:bldP spid="106" grpId="0" animBg="1"/>
      <p:bldP spid="111" grpId="0" animBg="1"/>
      <p:bldP spid="112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8" grpId="0"/>
      <p:bldP spid="128" grpId="0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9601199" cy="2179058"/>
          </a:xfrm>
        </p:spPr>
        <p:txBody>
          <a:bodyPr/>
          <a:lstStyle/>
          <a:p>
            <a:r>
              <a:rPr lang="en-US" dirty="0"/>
              <a:t>DEMO: Deploy Microsoft Network Controller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8229599" cy="738664"/>
          </a:xfrm>
        </p:spPr>
        <p:txBody>
          <a:bodyPr/>
          <a:lstStyle/>
          <a:p>
            <a:r>
              <a:rPr lang="en-US" dirty="0"/>
              <a:t>SDN Fabric Deployment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37" y="2963862"/>
            <a:ext cx="3694915" cy="2209800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38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Time Check</a:t>
            </a:r>
          </a:p>
        </p:txBody>
      </p:sp>
    </p:spTree>
    <p:extLst>
      <p:ext uri="{BB962C8B-B14F-4D97-AF65-F5344CB8AC3E}">
        <p14:creationId xmlns:p14="http://schemas.microsoft.com/office/powerpoint/2010/main" val="4221997069"/>
      </p:ext>
    </p:extLst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637" y="3192462"/>
            <a:ext cx="75438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Step 6. Deploy Gateways</a:t>
            </a:r>
          </a:p>
        </p:txBody>
      </p:sp>
    </p:spTree>
    <p:extLst>
      <p:ext uri="{BB962C8B-B14F-4D97-AF65-F5344CB8AC3E}">
        <p14:creationId xmlns:p14="http://schemas.microsoft.com/office/powerpoint/2010/main" val="2871911999"/>
      </p:ext>
    </p:extLst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Physical Network Plan</a:t>
            </a:r>
            <a:br>
              <a:rPr lang="en-US" dirty="0"/>
            </a:br>
            <a:r>
              <a:rPr lang="en-US" sz="1800" dirty="0"/>
              <a:t>Create the GRE Virtual IP (VIP) Logical Network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03" y="1363662"/>
            <a:ext cx="11887200" cy="5210657"/>
          </a:xfrm>
        </p:spPr>
        <p:txBody>
          <a:bodyPr/>
          <a:lstStyle/>
          <a:p>
            <a:r>
              <a:rPr lang="en-US" sz="2800" dirty="0"/>
              <a:t>Top of Rack (</a:t>
            </a:r>
            <a:r>
              <a:rPr lang="en-US" sz="2800" dirty="0" err="1"/>
              <a:t>ToR</a:t>
            </a:r>
            <a:r>
              <a:rPr lang="en-US" sz="2800" dirty="0"/>
              <a:t>) Switch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One GRE VIP IP Address will be used by the Gateway Nodes for Site-to-Site GRE Tunnels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One Public VIP Address will be used as the Endpoint to Site-to-Site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IPSec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Tunnels</a:t>
            </a:r>
          </a:p>
          <a:p>
            <a:endParaRPr lang="en-US" sz="1200" dirty="0">
              <a:solidFill>
                <a:schemeClr val="tx1"/>
              </a:solidFill>
              <a:latin typeface="+mn-lt"/>
            </a:endParaRPr>
          </a:p>
          <a:p>
            <a:endParaRPr lang="en-US" sz="1400" dirty="0">
              <a:solidFill>
                <a:schemeClr val="tx1"/>
              </a:solidFill>
              <a:latin typeface="+mn-lt"/>
            </a:endParaRPr>
          </a:p>
          <a:p>
            <a:endParaRPr lang="en-US" sz="1400" dirty="0">
              <a:solidFill>
                <a:schemeClr val="tx1"/>
              </a:solidFill>
              <a:latin typeface="+mn-lt"/>
            </a:endParaRPr>
          </a:p>
          <a:p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23583"/>
              </p:ext>
            </p:extLst>
          </p:nvPr>
        </p:nvGraphicFramePr>
        <p:xfrm>
          <a:off x="503237" y="1820862"/>
          <a:ext cx="8580810" cy="2870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7212">
                  <a:extLst>
                    <a:ext uri="{9D8B030D-6E8A-4147-A177-3AD203B41FA5}">
                      <a16:colId xmlns:a16="http://schemas.microsoft.com/office/drawing/2014/main" val="1934225532"/>
                    </a:ext>
                  </a:extLst>
                </a:gridCol>
                <a:gridCol w="2115628">
                  <a:extLst>
                    <a:ext uri="{9D8B030D-6E8A-4147-A177-3AD203B41FA5}">
                      <a16:colId xmlns:a16="http://schemas.microsoft.com/office/drawing/2014/main" val="1575842716"/>
                    </a:ext>
                  </a:extLst>
                </a:gridCol>
                <a:gridCol w="861923">
                  <a:extLst>
                    <a:ext uri="{9D8B030D-6E8A-4147-A177-3AD203B41FA5}">
                      <a16:colId xmlns:a16="http://schemas.microsoft.com/office/drawing/2014/main" val="3916066166"/>
                    </a:ext>
                  </a:extLst>
                </a:gridCol>
                <a:gridCol w="1826426">
                  <a:extLst>
                    <a:ext uri="{9D8B030D-6E8A-4147-A177-3AD203B41FA5}">
                      <a16:colId xmlns:a16="http://schemas.microsoft.com/office/drawing/2014/main" val="3585754604"/>
                    </a:ext>
                  </a:extLst>
                </a:gridCol>
                <a:gridCol w="1699621">
                  <a:extLst>
                    <a:ext uri="{9D8B030D-6E8A-4147-A177-3AD203B41FA5}">
                      <a16:colId xmlns:a16="http://schemas.microsoft.com/office/drawing/2014/main" val="3950648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 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Pool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70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10.127.132.128/25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10.127.132.129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*.211 – *.221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45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HNV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10.10.182.0/25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10.10.182.1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*.64 - *.78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02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10.10.181.128/26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10.10.181.129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*.160 - *.166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1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Public VIP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10.127.132.32/29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10.127.132.33*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*.34 - *.38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5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Private VIP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10.10.183.32/29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10.10.183.33*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*.34 - *.38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7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929"/>
                          </a:solidFill>
                        </a:rPr>
                        <a:t>GRE VIP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2929"/>
                          </a:solidFill>
                        </a:rPr>
                        <a:t>10.127.133.0/29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929"/>
                          </a:solidFill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929"/>
                          </a:solidFill>
                        </a:rPr>
                        <a:t>10.127.133.1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929"/>
                          </a:solidFill>
                        </a:rPr>
                        <a:t>*.2 - *.6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21398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66237" y="2506662"/>
            <a:ext cx="3048000" cy="16250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Site-to-Site (S2S) Tunnel Endpoint accessible through SLB Mux</a:t>
            </a:r>
          </a:p>
        </p:txBody>
      </p:sp>
    </p:spTree>
    <p:extLst>
      <p:ext uri="{BB962C8B-B14F-4D97-AF65-F5344CB8AC3E}">
        <p14:creationId xmlns:p14="http://schemas.microsoft.com/office/powerpoint/2010/main" val="5053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585248" y="160688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754603" y="23440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6987777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2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sp>
        <p:nvSpPr>
          <p:cNvPr id="200" name="TextBox 199"/>
          <p:cNvSpPr txBox="1"/>
          <p:nvPr/>
        </p:nvSpPr>
        <p:spPr>
          <a:xfrm>
            <a:off x="2423939" y="-1"/>
            <a:ext cx="4973658" cy="1043090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Download the Gateways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Template from GitHub</a:t>
            </a:r>
          </a:p>
        </p:txBody>
      </p:sp>
      <p:pic>
        <p:nvPicPr>
          <p:cNvPr id="201" name="Picture 2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771" y="1090086"/>
            <a:ext cx="862277" cy="1008519"/>
          </a:xfrm>
          <a:prstGeom prst="rect">
            <a:avLst/>
          </a:prstGeom>
        </p:spPr>
      </p:pic>
      <p:cxnSp>
        <p:nvCxnSpPr>
          <p:cNvPr id="202" name="Straight Arrow Connector 201"/>
          <p:cNvCxnSpPr>
            <a:endCxn id="201" idx="0"/>
          </p:cNvCxnSpPr>
          <p:nvPr/>
        </p:nvCxnSpPr>
        <p:spPr>
          <a:xfrm>
            <a:off x="2463909" y="0"/>
            <a:ext cx="1" cy="1090086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 2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58" y="981219"/>
            <a:ext cx="1310779" cy="775921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906727" y="3515788"/>
            <a:ext cx="1363399" cy="618743"/>
            <a:chOff x="3118639" y="5490945"/>
            <a:chExt cx="1363399" cy="618743"/>
          </a:xfrm>
        </p:grpSpPr>
        <p:sp>
          <p:nvSpPr>
            <p:cNvPr id="69" name="Rectangle 68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779433" y="2773064"/>
            <a:ext cx="1363399" cy="618743"/>
            <a:chOff x="3118639" y="5490945"/>
            <a:chExt cx="1363399" cy="618743"/>
          </a:xfrm>
        </p:grpSpPr>
        <p:sp>
          <p:nvSpPr>
            <p:cNvPr id="75" name="Rectangle 74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512898" y="2009857"/>
            <a:ext cx="1363399" cy="618743"/>
            <a:chOff x="3118639" y="5490945"/>
            <a:chExt cx="1363399" cy="618743"/>
          </a:xfrm>
        </p:grpSpPr>
        <p:sp>
          <p:nvSpPr>
            <p:cNvPr id="81" name="Rectangle 80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366208" y="1283557"/>
            <a:ext cx="1363399" cy="618743"/>
            <a:chOff x="3118639" y="5490945"/>
            <a:chExt cx="1363399" cy="618743"/>
          </a:xfrm>
        </p:grpSpPr>
        <p:sp>
          <p:nvSpPr>
            <p:cNvPr id="84" name="Rectangle 83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pic>
        <p:nvPicPr>
          <p:cNvPr id="207" name="Picture 2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71" y="1511641"/>
            <a:ext cx="1268451" cy="1417679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502" y="2228001"/>
            <a:ext cx="1274668" cy="1411462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1655" y="720281"/>
            <a:ext cx="1274668" cy="1411462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88486" y="116930"/>
            <a:ext cx="1867351" cy="2444210"/>
            <a:chOff x="203826" y="173000"/>
            <a:chExt cx="3080452" cy="1279903"/>
          </a:xfrm>
        </p:grpSpPr>
        <p:sp>
          <p:nvSpPr>
            <p:cNvPr id="90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91" name="Can 166"/>
            <p:cNvSpPr/>
            <p:nvPr/>
          </p:nvSpPr>
          <p:spPr bwMode="auto">
            <a:xfrm rot="5400000">
              <a:off x="1715187" y="-748402"/>
              <a:ext cx="131901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2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93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94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95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3440347" y="1618859"/>
            <a:ext cx="1717192" cy="1108387"/>
            <a:chOff x="3372331" y="1587261"/>
            <a:chExt cx="1683674" cy="1086753"/>
          </a:xfrm>
        </p:grpSpPr>
        <p:grpSp>
          <p:nvGrpSpPr>
            <p:cNvPr id="98" name="Group 97"/>
            <p:cNvGrpSpPr/>
            <p:nvPr/>
          </p:nvGrpSpPr>
          <p:grpSpPr>
            <a:xfrm>
              <a:off x="3372331" y="1587261"/>
              <a:ext cx="913992" cy="990908"/>
              <a:chOff x="1812212" y="4636022"/>
              <a:chExt cx="913992" cy="990908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812212" y="4974108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MUX1</a:t>
                </a:r>
              </a:p>
            </p:txBody>
          </p:sp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170" y="4636022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3899574" y="1996193"/>
              <a:ext cx="1156431" cy="677821"/>
              <a:chOff x="3331255" y="4861237"/>
              <a:chExt cx="1156431" cy="677821"/>
            </a:xfrm>
          </p:grpSpPr>
          <p:sp>
            <p:nvSpPr>
              <p:cNvPr id="100" name="Freeform 196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01" name="Freeform 19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02" name="Freeform 198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5865448" y="3065859"/>
            <a:ext cx="1718586" cy="1116599"/>
            <a:chOff x="5750097" y="3006018"/>
            <a:chExt cx="1685041" cy="1094804"/>
          </a:xfrm>
        </p:grpSpPr>
        <p:grpSp>
          <p:nvGrpSpPr>
            <p:cNvPr id="106" name="Group 105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</p:spPr>
          </p:pic>
          <p:sp>
            <p:nvSpPr>
              <p:cNvPr id="112" name="Rectangle 111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MUX3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108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09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10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4646053" y="2359048"/>
            <a:ext cx="1735753" cy="1119978"/>
            <a:chOff x="4554503" y="2313002"/>
            <a:chExt cx="1701873" cy="1098117"/>
          </a:xfrm>
        </p:grpSpPr>
        <p:grpSp>
          <p:nvGrpSpPr>
            <p:cNvPr id="114" name="Group 113"/>
            <p:cNvGrpSpPr/>
            <p:nvPr/>
          </p:nvGrpSpPr>
          <p:grpSpPr>
            <a:xfrm>
              <a:off x="4554503" y="2313002"/>
              <a:ext cx="896569" cy="992520"/>
              <a:chOff x="2878298" y="5264917"/>
              <a:chExt cx="896569" cy="992520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2878298" y="5604615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MUX2</a:t>
                </a:r>
              </a:p>
            </p:txBody>
          </p:sp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3833" y="5264917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115" name="Group 114"/>
            <p:cNvGrpSpPr/>
            <p:nvPr/>
          </p:nvGrpSpPr>
          <p:grpSpPr>
            <a:xfrm>
              <a:off x="5099945" y="2733298"/>
              <a:ext cx="1156431" cy="677821"/>
              <a:chOff x="3331255" y="4861237"/>
              <a:chExt cx="1156431" cy="677821"/>
            </a:xfrm>
          </p:grpSpPr>
          <p:sp>
            <p:nvSpPr>
              <p:cNvPr id="116" name="Freeform 192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17" name="Freeform 193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18" name="Freeform 194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3378451" y="3712542"/>
            <a:ext cx="1271950" cy="446397"/>
            <a:chOff x="3059505" y="4776778"/>
            <a:chExt cx="1247123" cy="437684"/>
          </a:xfrm>
        </p:grpSpPr>
        <p:sp>
          <p:nvSpPr>
            <p:cNvPr id="87" name="TextBox 8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8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96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5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4605344" y="4423651"/>
            <a:ext cx="1271950" cy="446397"/>
            <a:chOff x="3059505" y="4776778"/>
            <a:chExt cx="1247123" cy="437684"/>
          </a:xfrm>
        </p:grpSpPr>
        <p:sp>
          <p:nvSpPr>
            <p:cNvPr id="137" name="TextBox 13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4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5779532" y="5132335"/>
            <a:ext cx="1271950" cy="446397"/>
            <a:chOff x="3059505" y="4776778"/>
            <a:chExt cx="1247123" cy="437684"/>
          </a:xfrm>
        </p:grpSpPr>
        <p:sp>
          <p:nvSpPr>
            <p:cNvPr id="156" name="TextBox 15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5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5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3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4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6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7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2041058" y="2945770"/>
            <a:ext cx="1271950" cy="446397"/>
            <a:chOff x="3059505" y="4776778"/>
            <a:chExt cx="1247123" cy="437684"/>
          </a:xfrm>
        </p:grpSpPr>
        <p:sp>
          <p:nvSpPr>
            <p:cNvPr id="179" name="TextBox 1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3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4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5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6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97" name="Group 196"/>
          <p:cNvGrpSpPr/>
          <p:nvPr/>
        </p:nvGrpSpPr>
        <p:grpSpPr>
          <a:xfrm>
            <a:off x="6398322" y="5496108"/>
            <a:ext cx="1428375" cy="495688"/>
            <a:chOff x="251571" y="236333"/>
            <a:chExt cx="1400494" cy="486013"/>
          </a:xfrm>
        </p:grpSpPr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199" name="TextBox 198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105869" y="4724751"/>
            <a:ext cx="1428375" cy="495688"/>
            <a:chOff x="251571" y="236333"/>
            <a:chExt cx="1400494" cy="486013"/>
          </a:xfrm>
        </p:grpSpPr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06" name="TextBox 205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3919312" y="4042756"/>
            <a:ext cx="1428375" cy="495688"/>
            <a:chOff x="251571" y="236333"/>
            <a:chExt cx="1400494" cy="486013"/>
          </a:xfrm>
        </p:grpSpPr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12" name="TextBox 211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2737402" y="3304926"/>
            <a:ext cx="1428375" cy="495688"/>
            <a:chOff x="251571" y="236333"/>
            <a:chExt cx="1400494" cy="486013"/>
          </a:xfrm>
        </p:grpSpPr>
        <p:pic>
          <p:nvPicPr>
            <p:cNvPr id="214" name="Picture 213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15" name="TextBox 214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sp>
        <p:nvSpPr>
          <p:cNvPr id="216" name="Rectangle 215"/>
          <p:cNvSpPr/>
          <p:nvPr/>
        </p:nvSpPr>
        <p:spPr>
          <a:xfrm>
            <a:off x="6922903" y="4370380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7939202" y="4131059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7455458" y="4683848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9" name="Picture 2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6437" y="4772976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220" name="Rectangle 219"/>
          <p:cNvSpPr/>
          <p:nvPr/>
        </p:nvSpPr>
        <p:spPr>
          <a:xfrm>
            <a:off x="376427" y="5087864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1" name="Picture 2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695" y="5182330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699" y="4592877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41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585248" y="160688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754603" y="23440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6987777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2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906727" y="3515788"/>
            <a:ext cx="1363399" cy="618743"/>
            <a:chOff x="3118639" y="5490945"/>
            <a:chExt cx="1363399" cy="618743"/>
          </a:xfrm>
        </p:grpSpPr>
        <p:sp>
          <p:nvSpPr>
            <p:cNvPr id="69" name="Rectangle 68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779433" y="2773064"/>
            <a:ext cx="1363399" cy="618743"/>
            <a:chOff x="3118639" y="5490945"/>
            <a:chExt cx="1363399" cy="618743"/>
          </a:xfrm>
        </p:grpSpPr>
        <p:sp>
          <p:nvSpPr>
            <p:cNvPr id="75" name="Rectangle 74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512898" y="2009857"/>
            <a:ext cx="1363399" cy="618743"/>
            <a:chOff x="3118639" y="5490945"/>
            <a:chExt cx="1363399" cy="618743"/>
          </a:xfrm>
        </p:grpSpPr>
        <p:sp>
          <p:nvSpPr>
            <p:cNvPr id="81" name="Rectangle 80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366208" y="1283557"/>
            <a:ext cx="1363399" cy="618743"/>
            <a:chOff x="3118639" y="5490945"/>
            <a:chExt cx="1363399" cy="618743"/>
          </a:xfrm>
        </p:grpSpPr>
        <p:sp>
          <p:nvSpPr>
            <p:cNvPr id="84" name="Rectangle 83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pic>
        <p:nvPicPr>
          <p:cNvPr id="207" name="Picture 2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71" y="1511641"/>
            <a:ext cx="1268451" cy="1417679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502" y="2228001"/>
            <a:ext cx="1274668" cy="1411462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655" y="720281"/>
            <a:ext cx="1274668" cy="1411462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88486" y="116930"/>
            <a:ext cx="1867351" cy="2444210"/>
            <a:chOff x="203826" y="173000"/>
            <a:chExt cx="3080452" cy="1279903"/>
          </a:xfrm>
        </p:grpSpPr>
        <p:sp>
          <p:nvSpPr>
            <p:cNvPr id="90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91" name="Can 166"/>
            <p:cNvSpPr/>
            <p:nvPr/>
          </p:nvSpPr>
          <p:spPr bwMode="auto">
            <a:xfrm rot="5400000">
              <a:off x="1715187" y="-748402"/>
              <a:ext cx="131901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2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93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94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95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3440347" y="1618859"/>
            <a:ext cx="1717192" cy="1108387"/>
            <a:chOff x="3372331" y="1587261"/>
            <a:chExt cx="1683674" cy="1086753"/>
          </a:xfrm>
        </p:grpSpPr>
        <p:grpSp>
          <p:nvGrpSpPr>
            <p:cNvPr id="98" name="Group 97"/>
            <p:cNvGrpSpPr/>
            <p:nvPr/>
          </p:nvGrpSpPr>
          <p:grpSpPr>
            <a:xfrm>
              <a:off x="3372331" y="1587261"/>
              <a:ext cx="913992" cy="990908"/>
              <a:chOff x="1812212" y="4636022"/>
              <a:chExt cx="913992" cy="990908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812212" y="4974108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MUX1</a:t>
                </a:r>
              </a:p>
            </p:txBody>
          </p:sp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170" y="4636022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3899574" y="1996193"/>
              <a:ext cx="1156431" cy="677821"/>
              <a:chOff x="3331255" y="4861237"/>
              <a:chExt cx="1156431" cy="677821"/>
            </a:xfrm>
          </p:grpSpPr>
          <p:sp>
            <p:nvSpPr>
              <p:cNvPr id="100" name="Freeform 196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01" name="Freeform 19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02" name="Freeform 198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5865448" y="3065859"/>
            <a:ext cx="1718586" cy="1116599"/>
            <a:chOff x="5750097" y="3006018"/>
            <a:chExt cx="1685041" cy="1094804"/>
          </a:xfrm>
        </p:grpSpPr>
        <p:grpSp>
          <p:nvGrpSpPr>
            <p:cNvPr id="106" name="Group 105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</p:spPr>
          </p:pic>
          <p:sp>
            <p:nvSpPr>
              <p:cNvPr id="112" name="Rectangle 111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MUX3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108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09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10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4646053" y="2359048"/>
            <a:ext cx="1735753" cy="1119978"/>
            <a:chOff x="4554503" y="2313002"/>
            <a:chExt cx="1701873" cy="1098117"/>
          </a:xfrm>
        </p:grpSpPr>
        <p:grpSp>
          <p:nvGrpSpPr>
            <p:cNvPr id="114" name="Group 113"/>
            <p:cNvGrpSpPr/>
            <p:nvPr/>
          </p:nvGrpSpPr>
          <p:grpSpPr>
            <a:xfrm>
              <a:off x="4554503" y="2313002"/>
              <a:ext cx="896569" cy="992520"/>
              <a:chOff x="2878298" y="5264917"/>
              <a:chExt cx="896569" cy="992520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2878298" y="5604615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MUX2</a:t>
                </a:r>
              </a:p>
            </p:txBody>
          </p:sp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3833" y="5264917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115" name="Group 114"/>
            <p:cNvGrpSpPr/>
            <p:nvPr/>
          </p:nvGrpSpPr>
          <p:grpSpPr>
            <a:xfrm>
              <a:off x="5099945" y="2733298"/>
              <a:ext cx="1156431" cy="677821"/>
              <a:chOff x="3331255" y="4861237"/>
              <a:chExt cx="1156431" cy="677821"/>
            </a:xfrm>
          </p:grpSpPr>
          <p:sp>
            <p:nvSpPr>
              <p:cNvPr id="116" name="Freeform 192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17" name="Freeform 193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18" name="Freeform 194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37160" y="4577548"/>
            <a:ext cx="1574242" cy="1273683"/>
            <a:chOff x="0" y="3914054"/>
            <a:chExt cx="1543515" cy="1248822"/>
          </a:xfrm>
        </p:grpSpPr>
        <p:sp>
          <p:nvSpPr>
            <p:cNvPr id="87" name="Rectangle 86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722" y="4309374"/>
            <a:ext cx="391967" cy="45844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31" y="4554153"/>
            <a:ext cx="656229" cy="388457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163684" y="3182377"/>
            <a:ext cx="2772566" cy="753395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63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Import </a:t>
            </a:r>
            <a:r>
              <a:rPr lang="en-US" sz="1632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Gateway </a:t>
            </a:r>
            <a:r>
              <a:rPr lang="en-US" sz="163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Template to VMM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3378451" y="3712542"/>
            <a:ext cx="1271950" cy="446397"/>
            <a:chOff x="3059505" y="4776778"/>
            <a:chExt cx="1247123" cy="437684"/>
          </a:xfrm>
        </p:grpSpPr>
        <p:sp>
          <p:nvSpPr>
            <p:cNvPr id="124" name="TextBox 123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25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26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5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6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7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8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4605344" y="4423651"/>
            <a:ext cx="1271950" cy="446397"/>
            <a:chOff x="3059505" y="4776778"/>
            <a:chExt cx="1247123" cy="437684"/>
          </a:xfrm>
        </p:grpSpPr>
        <p:sp>
          <p:nvSpPr>
            <p:cNvPr id="143" name="TextBox 142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44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45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4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5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6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7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9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0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1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5779532" y="5132335"/>
            <a:ext cx="1271950" cy="446397"/>
            <a:chOff x="3059505" y="4776778"/>
            <a:chExt cx="1247123" cy="437684"/>
          </a:xfrm>
        </p:grpSpPr>
        <p:sp>
          <p:nvSpPr>
            <p:cNvPr id="164" name="TextBox 163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65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66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7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8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9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0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2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3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4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84" name="Group 183"/>
          <p:cNvGrpSpPr/>
          <p:nvPr/>
        </p:nvGrpSpPr>
        <p:grpSpPr>
          <a:xfrm>
            <a:off x="2041058" y="2945770"/>
            <a:ext cx="1271950" cy="446397"/>
            <a:chOff x="3059505" y="4776778"/>
            <a:chExt cx="1247123" cy="437684"/>
          </a:xfrm>
        </p:grpSpPr>
        <p:sp>
          <p:nvSpPr>
            <p:cNvPr id="185" name="TextBox 184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86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87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8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9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0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1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2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3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4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5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6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7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8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9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04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05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06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10" name="Group 209"/>
          <p:cNvGrpSpPr/>
          <p:nvPr/>
        </p:nvGrpSpPr>
        <p:grpSpPr>
          <a:xfrm>
            <a:off x="6398322" y="5496108"/>
            <a:ext cx="1428375" cy="495688"/>
            <a:chOff x="251571" y="236333"/>
            <a:chExt cx="1400494" cy="486013"/>
          </a:xfrm>
        </p:grpSpPr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12" name="TextBox 211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5105869" y="4724751"/>
            <a:ext cx="1428375" cy="495688"/>
            <a:chOff x="251571" y="236333"/>
            <a:chExt cx="1400494" cy="486013"/>
          </a:xfrm>
        </p:grpSpPr>
        <p:pic>
          <p:nvPicPr>
            <p:cNvPr id="214" name="Picture 21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15" name="TextBox 214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3919312" y="4042756"/>
            <a:ext cx="1428375" cy="495688"/>
            <a:chOff x="251571" y="236333"/>
            <a:chExt cx="1400494" cy="486013"/>
          </a:xfrm>
        </p:grpSpPr>
        <p:pic>
          <p:nvPicPr>
            <p:cNvPr id="217" name="Picture 21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18" name="TextBox 217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2751950" y="3308063"/>
            <a:ext cx="1428375" cy="495688"/>
            <a:chOff x="251571" y="236333"/>
            <a:chExt cx="1400494" cy="486013"/>
          </a:xfrm>
        </p:grpSpPr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21" name="TextBox 220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sp>
        <p:nvSpPr>
          <p:cNvPr id="222" name="Rectangle 221"/>
          <p:cNvSpPr/>
          <p:nvPr/>
        </p:nvSpPr>
        <p:spPr>
          <a:xfrm>
            <a:off x="6922903" y="4370380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7939202" y="4131059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7455458" y="4683848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5" name="Picture 2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6437" y="4772976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77" y="3831489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17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585248" y="160688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754603" y="23440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6987778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3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sp>
        <p:nvSpPr>
          <p:cNvPr id="184" name="TextBox 183"/>
          <p:cNvSpPr txBox="1"/>
          <p:nvPr/>
        </p:nvSpPr>
        <p:spPr>
          <a:xfrm>
            <a:off x="918440" y="5818731"/>
            <a:ext cx="6707765" cy="96614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 GRE VIP Logical Network for S2S GRE Tunnel Endpoints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8900653" y="347165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9096615" y="3848943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3" name="Rectangle 182"/>
          <p:cNvSpPr/>
          <p:nvPr/>
        </p:nvSpPr>
        <p:spPr bwMode="auto">
          <a:xfrm>
            <a:off x="7711308" y="2740156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7907270" y="3117446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6" name="Rectangle 185"/>
          <p:cNvSpPr/>
          <p:nvPr/>
        </p:nvSpPr>
        <p:spPr bwMode="auto">
          <a:xfrm>
            <a:off x="6445156" y="2024728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6641118" y="2402018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5263114" y="1296377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4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vSwitch</a:t>
            </a: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5459076" y="1673667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VFP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88486" y="116929"/>
            <a:ext cx="1867351" cy="2825451"/>
            <a:chOff x="203826" y="173000"/>
            <a:chExt cx="3080452" cy="1279903"/>
          </a:xfrm>
        </p:grpSpPr>
        <p:sp>
          <p:nvSpPr>
            <p:cNvPr id="156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157" name="Can 166"/>
            <p:cNvSpPr/>
            <p:nvPr/>
          </p:nvSpPr>
          <p:spPr bwMode="auto">
            <a:xfrm rot="5400000">
              <a:off x="1732988" y="-766204"/>
              <a:ext cx="96296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59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160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161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163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sp>
        <p:nvSpPr>
          <p:cNvPr id="166" name="Can 204"/>
          <p:cNvSpPr/>
          <p:nvPr/>
        </p:nvSpPr>
        <p:spPr bwMode="auto">
          <a:xfrm rot="5400000">
            <a:off x="926724" y="1307604"/>
            <a:ext cx="240165" cy="1295999"/>
          </a:xfrm>
          <a:prstGeom prst="can">
            <a:avLst/>
          </a:prstGeom>
          <a:solidFill>
            <a:schemeClr val="accent5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 VIP</a:t>
            </a: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71" y="1511641"/>
            <a:ext cx="1268451" cy="1417679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502" y="2228001"/>
            <a:ext cx="1274668" cy="1411462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655" y="720281"/>
            <a:ext cx="1274668" cy="1411462"/>
          </a:xfrm>
          <a:prstGeom prst="rect">
            <a:avLst/>
          </a:prstGeom>
        </p:spPr>
      </p:pic>
      <p:grpSp>
        <p:nvGrpSpPr>
          <p:cNvPr id="172" name="Group 171"/>
          <p:cNvGrpSpPr/>
          <p:nvPr/>
        </p:nvGrpSpPr>
        <p:grpSpPr>
          <a:xfrm>
            <a:off x="3440347" y="1618859"/>
            <a:ext cx="1717192" cy="1108387"/>
            <a:chOff x="3372331" y="1587261"/>
            <a:chExt cx="1683674" cy="1086753"/>
          </a:xfrm>
        </p:grpSpPr>
        <p:grpSp>
          <p:nvGrpSpPr>
            <p:cNvPr id="173" name="Group 172"/>
            <p:cNvGrpSpPr/>
            <p:nvPr/>
          </p:nvGrpSpPr>
          <p:grpSpPr>
            <a:xfrm>
              <a:off x="3372331" y="1587261"/>
              <a:ext cx="913992" cy="990908"/>
              <a:chOff x="1812212" y="4636022"/>
              <a:chExt cx="913992" cy="990908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812212" y="4974108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MUX1</a:t>
                </a:r>
              </a:p>
            </p:txBody>
          </p:sp>
          <p:pic>
            <p:nvPicPr>
              <p:cNvPr id="191" name="Picture 19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170" y="4636022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174" name="Group 173"/>
            <p:cNvGrpSpPr/>
            <p:nvPr/>
          </p:nvGrpSpPr>
          <p:grpSpPr>
            <a:xfrm>
              <a:off x="3899574" y="1996193"/>
              <a:ext cx="1156431" cy="677821"/>
              <a:chOff x="3331255" y="4861237"/>
              <a:chExt cx="1156431" cy="677821"/>
            </a:xfrm>
          </p:grpSpPr>
          <p:sp>
            <p:nvSpPr>
              <p:cNvPr id="176" name="Freeform 196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77" name="Freeform 19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79" name="Freeform 198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5865448" y="3065859"/>
            <a:ext cx="1718586" cy="1116599"/>
            <a:chOff x="5750097" y="3006018"/>
            <a:chExt cx="1685041" cy="1094804"/>
          </a:xfrm>
        </p:grpSpPr>
        <p:grpSp>
          <p:nvGrpSpPr>
            <p:cNvPr id="193" name="Group 192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</p:spPr>
          </p:pic>
          <p:sp>
            <p:nvSpPr>
              <p:cNvPr id="199" name="Rectangle 198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MUX3</a:t>
                </a: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195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96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97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4646053" y="2359048"/>
            <a:ext cx="1735753" cy="1119978"/>
            <a:chOff x="4554503" y="2313002"/>
            <a:chExt cx="1701873" cy="1098117"/>
          </a:xfrm>
        </p:grpSpPr>
        <p:grpSp>
          <p:nvGrpSpPr>
            <p:cNvPr id="201" name="Group 200"/>
            <p:cNvGrpSpPr/>
            <p:nvPr/>
          </p:nvGrpSpPr>
          <p:grpSpPr>
            <a:xfrm>
              <a:off x="4554503" y="2313002"/>
              <a:ext cx="896569" cy="992520"/>
              <a:chOff x="2878298" y="5264917"/>
              <a:chExt cx="896569" cy="99252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2878298" y="5604615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MUX2</a:t>
                </a:r>
              </a:p>
            </p:txBody>
          </p:sp>
          <p:pic>
            <p:nvPicPr>
              <p:cNvPr id="207" name="Picture 20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3833" y="5264917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202" name="Group 201"/>
            <p:cNvGrpSpPr/>
            <p:nvPr/>
          </p:nvGrpSpPr>
          <p:grpSpPr>
            <a:xfrm>
              <a:off x="5099945" y="2733298"/>
              <a:ext cx="1156431" cy="677821"/>
              <a:chOff x="3331255" y="4861237"/>
              <a:chExt cx="1156431" cy="677821"/>
            </a:xfrm>
          </p:grpSpPr>
          <p:sp>
            <p:nvSpPr>
              <p:cNvPr id="203" name="Freeform 192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204" name="Freeform 193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205" name="Freeform 194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64" name="Rectangle 163"/>
          <p:cNvSpPr/>
          <p:nvPr/>
        </p:nvSpPr>
        <p:spPr>
          <a:xfrm>
            <a:off x="6922903" y="4370380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7939202" y="4131059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7455458" y="4683848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6437" y="4772976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182" name="Rectangle 181"/>
          <p:cNvSpPr/>
          <p:nvPr/>
        </p:nvSpPr>
        <p:spPr>
          <a:xfrm>
            <a:off x="376427" y="5087864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8" name="Picture 2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95" y="5182330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699" y="4592877"/>
            <a:ext cx="920558" cy="641421"/>
          </a:xfrm>
          <a:prstGeom prst="rect">
            <a:avLst/>
          </a:prstGeom>
        </p:spPr>
      </p:pic>
      <p:grpSp>
        <p:nvGrpSpPr>
          <p:cNvPr id="210" name="Group 209"/>
          <p:cNvGrpSpPr/>
          <p:nvPr/>
        </p:nvGrpSpPr>
        <p:grpSpPr>
          <a:xfrm>
            <a:off x="3378451" y="3712542"/>
            <a:ext cx="1271950" cy="446397"/>
            <a:chOff x="3059505" y="4776778"/>
            <a:chExt cx="1247123" cy="437684"/>
          </a:xfrm>
        </p:grpSpPr>
        <p:sp>
          <p:nvSpPr>
            <p:cNvPr id="211" name="TextBox 210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212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213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14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15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16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17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18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19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20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21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22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23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24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25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26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27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28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4605344" y="4423651"/>
            <a:ext cx="1271950" cy="446397"/>
            <a:chOff x="3059505" y="4776778"/>
            <a:chExt cx="1247123" cy="437684"/>
          </a:xfrm>
        </p:grpSpPr>
        <p:sp>
          <p:nvSpPr>
            <p:cNvPr id="230" name="TextBox 229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231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232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33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34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35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36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37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38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39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40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41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42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43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44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45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46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47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48" name="Group 247"/>
          <p:cNvGrpSpPr/>
          <p:nvPr/>
        </p:nvGrpSpPr>
        <p:grpSpPr>
          <a:xfrm>
            <a:off x="5779532" y="5132335"/>
            <a:ext cx="1271950" cy="446397"/>
            <a:chOff x="3059505" y="4776778"/>
            <a:chExt cx="1247123" cy="437684"/>
          </a:xfrm>
        </p:grpSpPr>
        <p:sp>
          <p:nvSpPr>
            <p:cNvPr id="249" name="TextBox 24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25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25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5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5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5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5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5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5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5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5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6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6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6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63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64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65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66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67" name="Group 266"/>
          <p:cNvGrpSpPr/>
          <p:nvPr/>
        </p:nvGrpSpPr>
        <p:grpSpPr>
          <a:xfrm>
            <a:off x="2041058" y="2945770"/>
            <a:ext cx="1271950" cy="446397"/>
            <a:chOff x="3059505" y="4776778"/>
            <a:chExt cx="1247123" cy="437684"/>
          </a:xfrm>
        </p:grpSpPr>
        <p:sp>
          <p:nvSpPr>
            <p:cNvPr id="268" name="TextBox 26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26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27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7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7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7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7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7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7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7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7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7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8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8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82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83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84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85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86" name="Group 285"/>
          <p:cNvGrpSpPr/>
          <p:nvPr/>
        </p:nvGrpSpPr>
        <p:grpSpPr>
          <a:xfrm>
            <a:off x="6398322" y="5496108"/>
            <a:ext cx="1428375" cy="495688"/>
            <a:chOff x="251571" y="236333"/>
            <a:chExt cx="1400494" cy="486013"/>
          </a:xfrm>
        </p:grpSpPr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88" name="TextBox 287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5105869" y="4724751"/>
            <a:ext cx="1428375" cy="495688"/>
            <a:chOff x="251571" y="236333"/>
            <a:chExt cx="1400494" cy="486013"/>
          </a:xfrm>
        </p:grpSpPr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91" name="TextBox 290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919312" y="4042756"/>
            <a:ext cx="1428375" cy="495688"/>
            <a:chOff x="251571" y="236333"/>
            <a:chExt cx="1400494" cy="486013"/>
          </a:xfrm>
        </p:grpSpPr>
        <p:pic>
          <p:nvPicPr>
            <p:cNvPr id="293" name="Picture 29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94" name="TextBox 293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2737402" y="3304926"/>
            <a:ext cx="1428375" cy="495688"/>
            <a:chOff x="251571" y="236333"/>
            <a:chExt cx="1400494" cy="486013"/>
          </a:xfrm>
        </p:grpSpPr>
        <p:pic>
          <p:nvPicPr>
            <p:cNvPr id="296" name="Picture 29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97" name="TextBox 296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1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6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174"/>
          <p:cNvSpPr/>
          <p:nvPr/>
        </p:nvSpPr>
        <p:spPr>
          <a:xfrm>
            <a:off x="7132637" y="304825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Freeform 174"/>
          <p:cNvSpPr/>
          <p:nvPr/>
        </p:nvSpPr>
        <p:spPr>
          <a:xfrm>
            <a:off x="5913437" y="228625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8" name="Freeform 157"/>
          <p:cNvSpPr/>
          <p:nvPr/>
        </p:nvSpPr>
        <p:spPr>
          <a:xfrm>
            <a:off x="4585247" y="160688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2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-25546" y="3932797"/>
            <a:ext cx="1574242" cy="1273683"/>
            <a:chOff x="0" y="3914054"/>
            <a:chExt cx="1543515" cy="1248822"/>
          </a:xfrm>
        </p:grpSpPr>
        <p:sp>
          <p:nvSpPr>
            <p:cNvPr id="54" name="Rectangle 53"/>
            <p:cNvSpPr/>
            <p:nvPr/>
          </p:nvSpPr>
          <p:spPr>
            <a:xfrm>
              <a:off x="0" y="3914054"/>
              <a:ext cx="1543515" cy="12488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endParaRPr lang="en-US" sz="1428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283" y="4201964"/>
              <a:ext cx="748167" cy="74700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pic>
        <p:nvPicPr>
          <p:cNvPr id="201" name="Picture 2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47" y="3690632"/>
            <a:ext cx="391967" cy="458444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02" y="3925360"/>
            <a:ext cx="656229" cy="3884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229" y="4945648"/>
            <a:ext cx="912640" cy="7426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3659" y="5365849"/>
            <a:ext cx="955438" cy="7806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3917" y="5788844"/>
            <a:ext cx="975378" cy="793729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1655" y="720281"/>
            <a:ext cx="1274668" cy="141146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88486" y="116930"/>
            <a:ext cx="1867351" cy="2804804"/>
            <a:chOff x="203826" y="173000"/>
            <a:chExt cx="3080452" cy="1279903"/>
          </a:xfrm>
        </p:grpSpPr>
        <p:sp>
          <p:nvSpPr>
            <p:cNvPr id="72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73" name="Can 166"/>
            <p:cNvSpPr/>
            <p:nvPr/>
          </p:nvSpPr>
          <p:spPr bwMode="auto">
            <a:xfrm rot="5400000">
              <a:off x="1732307" y="-765523"/>
              <a:ext cx="97658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4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75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76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77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8906727" y="3515788"/>
            <a:ext cx="1363399" cy="618743"/>
            <a:chOff x="3118639" y="5490945"/>
            <a:chExt cx="1363399" cy="618743"/>
          </a:xfrm>
        </p:grpSpPr>
        <p:sp>
          <p:nvSpPr>
            <p:cNvPr id="82" name="Rectangle 81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775404" y="2792086"/>
            <a:ext cx="1363399" cy="618743"/>
            <a:chOff x="3118639" y="5490945"/>
            <a:chExt cx="1363399" cy="618743"/>
          </a:xfrm>
        </p:grpSpPr>
        <p:sp>
          <p:nvSpPr>
            <p:cNvPr id="87" name="Rectangle 86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524312" y="2049046"/>
            <a:ext cx="1363399" cy="618743"/>
            <a:chOff x="3118639" y="5490945"/>
            <a:chExt cx="1363399" cy="618743"/>
          </a:xfrm>
        </p:grpSpPr>
        <p:sp>
          <p:nvSpPr>
            <p:cNvPr id="90" name="Rectangle 89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331817" y="1333407"/>
            <a:ext cx="1363399" cy="618743"/>
            <a:chOff x="3118639" y="5490945"/>
            <a:chExt cx="1363399" cy="618743"/>
          </a:xfrm>
        </p:grpSpPr>
        <p:sp>
          <p:nvSpPr>
            <p:cNvPr id="93" name="Rectangle 92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6502" y="2228001"/>
            <a:ext cx="1274668" cy="141146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5990" y="1662079"/>
            <a:ext cx="1268451" cy="1417679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3440347" y="1618859"/>
            <a:ext cx="1717192" cy="1108387"/>
            <a:chOff x="3372331" y="1587261"/>
            <a:chExt cx="1683674" cy="1086753"/>
          </a:xfrm>
        </p:grpSpPr>
        <p:grpSp>
          <p:nvGrpSpPr>
            <p:cNvPr id="98" name="Group 97"/>
            <p:cNvGrpSpPr/>
            <p:nvPr/>
          </p:nvGrpSpPr>
          <p:grpSpPr>
            <a:xfrm>
              <a:off x="3372331" y="1587261"/>
              <a:ext cx="913992" cy="990908"/>
              <a:chOff x="1812212" y="4636022"/>
              <a:chExt cx="913992" cy="990908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812212" y="4974108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MUX1</a:t>
                </a:r>
              </a:p>
            </p:txBody>
          </p:sp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170" y="4636022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3899574" y="1996193"/>
              <a:ext cx="1156431" cy="677821"/>
              <a:chOff x="3331255" y="4861237"/>
              <a:chExt cx="1156431" cy="677821"/>
            </a:xfrm>
          </p:grpSpPr>
          <p:sp>
            <p:nvSpPr>
              <p:cNvPr id="100" name="Freeform 196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01" name="Freeform 19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02" name="Freeform 198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5865448" y="3065859"/>
            <a:ext cx="1718586" cy="1116599"/>
            <a:chOff x="5750097" y="3006018"/>
            <a:chExt cx="1685041" cy="1094804"/>
          </a:xfrm>
        </p:grpSpPr>
        <p:grpSp>
          <p:nvGrpSpPr>
            <p:cNvPr id="106" name="Group 105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</p:spPr>
          </p:pic>
          <p:sp>
            <p:nvSpPr>
              <p:cNvPr id="116" name="Rectangle 115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MUX3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108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09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14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646053" y="2359048"/>
            <a:ext cx="1735753" cy="1119978"/>
            <a:chOff x="4554503" y="2313002"/>
            <a:chExt cx="1701873" cy="1098117"/>
          </a:xfrm>
        </p:grpSpPr>
        <p:grpSp>
          <p:nvGrpSpPr>
            <p:cNvPr id="118" name="Group 117"/>
            <p:cNvGrpSpPr/>
            <p:nvPr/>
          </p:nvGrpSpPr>
          <p:grpSpPr>
            <a:xfrm>
              <a:off x="4554503" y="2313002"/>
              <a:ext cx="896569" cy="992520"/>
              <a:chOff x="2878298" y="5264917"/>
              <a:chExt cx="896569" cy="992520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2878298" y="5604615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1560" b="1" kern="0" dirty="0">
                    <a:solidFill>
                      <a:sysClr val="windowText" lastClr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MUX2</a:t>
                </a:r>
              </a:p>
            </p:txBody>
          </p:sp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3833" y="5264917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119" name="Group 118"/>
            <p:cNvGrpSpPr/>
            <p:nvPr/>
          </p:nvGrpSpPr>
          <p:grpSpPr>
            <a:xfrm>
              <a:off x="5099945" y="2733298"/>
              <a:ext cx="1156431" cy="677821"/>
              <a:chOff x="3331255" y="4861237"/>
              <a:chExt cx="1156431" cy="677821"/>
            </a:xfrm>
          </p:grpSpPr>
          <p:sp>
            <p:nvSpPr>
              <p:cNvPr id="120" name="Freeform 192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21" name="Freeform 193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22" name="Freeform 194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951156">
                  <a:lnSpc>
                    <a:spcPct val="150000"/>
                  </a:lnSpc>
                </a:pPr>
                <a:r>
                  <a:rPr lang="en-US" sz="1428" b="1" kern="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25" name="TextBox 124"/>
          <p:cNvSpPr txBox="1"/>
          <p:nvPr/>
        </p:nvSpPr>
        <p:spPr>
          <a:xfrm>
            <a:off x="4356612" y="5836676"/>
            <a:ext cx="5133490" cy="96614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Gateway Edge (Production) Service Template creates 3 Gateway VMs</a:t>
            </a:r>
          </a:p>
        </p:txBody>
      </p:sp>
      <p:sp>
        <p:nvSpPr>
          <p:cNvPr id="95" name="Can 204"/>
          <p:cNvSpPr/>
          <p:nvPr/>
        </p:nvSpPr>
        <p:spPr bwMode="auto">
          <a:xfrm rot="5400000">
            <a:off x="926724" y="1307604"/>
            <a:ext cx="240165" cy="1295999"/>
          </a:xfrm>
          <a:prstGeom prst="can">
            <a:avLst/>
          </a:prstGeom>
          <a:solidFill>
            <a:schemeClr val="accent5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 VIP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922903" y="4370380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939202" y="4131059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7455458" y="4683848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437" y="4772976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354" y="3195077"/>
            <a:ext cx="920558" cy="641421"/>
          </a:xfrm>
          <a:prstGeom prst="rect">
            <a:avLst/>
          </a:prstGeom>
        </p:spPr>
      </p:pic>
      <p:grpSp>
        <p:nvGrpSpPr>
          <p:cNvPr id="129" name="Group 128"/>
          <p:cNvGrpSpPr/>
          <p:nvPr/>
        </p:nvGrpSpPr>
        <p:grpSpPr>
          <a:xfrm>
            <a:off x="3378451" y="3712542"/>
            <a:ext cx="1271950" cy="446397"/>
            <a:chOff x="3059505" y="4776778"/>
            <a:chExt cx="1247123" cy="437684"/>
          </a:xfrm>
        </p:grpSpPr>
        <p:sp>
          <p:nvSpPr>
            <p:cNvPr id="130" name="TextBox 129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31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2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5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6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7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8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9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0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1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2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605344" y="4423651"/>
            <a:ext cx="1271950" cy="446397"/>
            <a:chOff x="3059505" y="4776778"/>
            <a:chExt cx="1247123" cy="437684"/>
          </a:xfrm>
        </p:grpSpPr>
        <p:sp>
          <p:nvSpPr>
            <p:cNvPr id="149" name="TextBox 14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5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5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9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0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1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2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3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4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5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6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7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5779532" y="5132335"/>
            <a:ext cx="1271950" cy="446397"/>
            <a:chOff x="3059505" y="4776778"/>
            <a:chExt cx="1247123" cy="437684"/>
          </a:xfrm>
        </p:grpSpPr>
        <p:sp>
          <p:nvSpPr>
            <p:cNvPr id="169" name="TextBox 16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7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7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6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7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8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9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0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1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2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3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4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5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6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7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2041058" y="2945770"/>
            <a:ext cx="1271950" cy="446397"/>
            <a:chOff x="3059505" y="4776778"/>
            <a:chExt cx="1247123" cy="437684"/>
          </a:xfrm>
        </p:grpSpPr>
        <p:sp>
          <p:nvSpPr>
            <p:cNvPr id="189" name="TextBox 18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9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9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0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02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04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05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06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07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208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>
            <a:off x="6398322" y="5496108"/>
            <a:ext cx="1428375" cy="495688"/>
            <a:chOff x="251571" y="236333"/>
            <a:chExt cx="1400494" cy="486013"/>
          </a:xfrm>
        </p:grpSpPr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11" name="TextBox 210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5105869" y="4724751"/>
            <a:ext cx="1428375" cy="495688"/>
            <a:chOff x="251571" y="236333"/>
            <a:chExt cx="1400494" cy="486013"/>
          </a:xfrm>
        </p:grpSpPr>
        <p:pic>
          <p:nvPicPr>
            <p:cNvPr id="213" name="Picture 212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14" name="TextBox 213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3919312" y="4042756"/>
            <a:ext cx="1428375" cy="495688"/>
            <a:chOff x="251571" y="236333"/>
            <a:chExt cx="1400494" cy="486013"/>
          </a:xfrm>
        </p:grpSpPr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17" name="TextBox 216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2751950" y="3308063"/>
            <a:ext cx="1428375" cy="495688"/>
            <a:chOff x="251571" y="236333"/>
            <a:chExt cx="1400494" cy="486013"/>
          </a:xfrm>
        </p:grpSpPr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20" name="TextBox 219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089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4585249" y="1606884"/>
            <a:ext cx="1824210" cy="1013829"/>
            <a:chOff x="4494882" y="1575519"/>
            <a:chExt cx="1788603" cy="994039"/>
          </a:xfrm>
        </p:grpSpPr>
        <p:sp>
          <p:nvSpPr>
            <p:cNvPr id="158" name="Freeform 157"/>
            <p:cNvSpPr/>
            <p:nvPr/>
          </p:nvSpPr>
          <p:spPr>
            <a:xfrm>
              <a:off x="4494882" y="1575519"/>
              <a:ext cx="1064775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218710" y="2054602"/>
              <a:ext cx="1064775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RDMA2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5754605" y="2344066"/>
            <a:ext cx="1824210" cy="1013829"/>
            <a:chOff x="4494882" y="1575519"/>
            <a:chExt cx="1788603" cy="994039"/>
          </a:xfrm>
        </p:grpSpPr>
        <p:sp>
          <p:nvSpPr>
            <p:cNvPr id="162" name="Freeform 161"/>
            <p:cNvSpPr/>
            <p:nvPr/>
          </p:nvSpPr>
          <p:spPr>
            <a:xfrm>
              <a:off x="4494882" y="1575519"/>
              <a:ext cx="1064775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en-US" sz="1428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218710" y="2054602"/>
              <a:ext cx="1064775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51156">
                <a:lnSpc>
                  <a:spcPct val="150000"/>
                </a:lnSpc>
              </a:pPr>
              <a:r>
                <a:rPr lang="en-US" sz="1428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RDMA2</a:t>
              </a:r>
            </a:p>
          </p:txBody>
        </p:sp>
      </p:grpSp>
      <p:sp>
        <p:nvSpPr>
          <p:cNvPr id="171" name="Freeform 170"/>
          <p:cNvSpPr/>
          <p:nvPr/>
        </p:nvSpPr>
        <p:spPr>
          <a:xfrm>
            <a:off x="6987778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2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702764" y="878534"/>
            <a:ext cx="5649904" cy="3045239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sp>
        <p:nvSpPr>
          <p:cNvPr id="110" name="TextBox 109"/>
          <p:cNvSpPr txBox="1"/>
          <p:nvPr/>
        </p:nvSpPr>
        <p:spPr>
          <a:xfrm>
            <a:off x="7132637" y="5687681"/>
            <a:ext cx="4729875" cy="96614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Ideally, each GW VM should run on separate Hyper-V Hosts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366" y="2553173"/>
            <a:ext cx="742344" cy="82201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033" y="1131663"/>
            <a:ext cx="742344" cy="8220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088" y="1566601"/>
            <a:ext cx="896178" cy="7292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0600" y="1700773"/>
            <a:ext cx="1711564" cy="13928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9375" y="3003509"/>
            <a:ext cx="896179" cy="736535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88486" y="116930"/>
            <a:ext cx="1867351" cy="2804804"/>
            <a:chOff x="203826" y="173000"/>
            <a:chExt cx="3080452" cy="1279903"/>
          </a:xfrm>
        </p:grpSpPr>
        <p:sp>
          <p:nvSpPr>
            <p:cNvPr id="77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78" name="Can 166"/>
            <p:cNvSpPr/>
            <p:nvPr/>
          </p:nvSpPr>
          <p:spPr bwMode="auto">
            <a:xfrm rot="5400000">
              <a:off x="1732307" y="-765523"/>
              <a:ext cx="97658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9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83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84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85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sp>
        <p:nvSpPr>
          <p:cNvPr id="86" name="Can 204"/>
          <p:cNvSpPr/>
          <p:nvPr/>
        </p:nvSpPr>
        <p:spPr bwMode="auto">
          <a:xfrm rot="5400000">
            <a:off x="926724" y="1307604"/>
            <a:ext cx="240165" cy="1295999"/>
          </a:xfrm>
          <a:prstGeom prst="can">
            <a:avLst/>
          </a:prstGeom>
          <a:solidFill>
            <a:schemeClr val="accent5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 VIP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8909964" y="3477587"/>
            <a:ext cx="1363399" cy="618743"/>
            <a:chOff x="3118639" y="5490945"/>
            <a:chExt cx="1363399" cy="618743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683310" y="2781983"/>
            <a:ext cx="1363399" cy="618743"/>
            <a:chOff x="3118639" y="5490945"/>
            <a:chExt cx="1363399" cy="618743"/>
          </a:xfrm>
        </p:grpSpPr>
        <p:sp>
          <p:nvSpPr>
            <p:cNvPr id="91" name="Rectangle 90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470281" y="1995495"/>
            <a:ext cx="1363399" cy="618743"/>
            <a:chOff x="3118639" y="5490945"/>
            <a:chExt cx="1363399" cy="618743"/>
          </a:xfrm>
        </p:grpSpPr>
        <p:sp>
          <p:nvSpPr>
            <p:cNvPr id="94" name="Rectangle 93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227543" y="1288481"/>
            <a:ext cx="1363399" cy="618743"/>
            <a:chOff x="3118639" y="5490945"/>
            <a:chExt cx="1363399" cy="618743"/>
          </a:xfrm>
        </p:grpSpPr>
        <p:sp>
          <p:nvSpPr>
            <p:cNvPr id="97" name="Rectangle 96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6887" y="1858065"/>
            <a:ext cx="738722" cy="8256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3654" y="2292389"/>
            <a:ext cx="907064" cy="7365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3331" y="2386947"/>
            <a:ext cx="1791827" cy="14640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8872" y="3094755"/>
            <a:ext cx="1829223" cy="1488558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6922903" y="4370380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939202" y="4131059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455458" y="4683848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6437" y="4772976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74" name="Rectangle 73"/>
          <p:cNvSpPr/>
          <p:nvPr/>
        </p:nvSpPr>
        <p:spPr>
          <a:xfrm>
            <a:off x="376427" y="5087864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695" y="5182330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699" y="4592877"/>
            <a:ext cx="920558" cy="641421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3378451" y="3712542"/>
            <a:ext cx="1271950" cy="446397"/>
            <a:chOff x="3059505" y="4776778"/>
            <a:chExt cx="1247123" cy="437684"/>
          </a:xfrm>
        </p:grpSpPr>
        <p:sp>
          <p:nvSpPr>
            <p:cNvPr id="101" name="TextBox 100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02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3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4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5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6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7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8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09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1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2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3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4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5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6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7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8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19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4605344" y="4423651"/>
            <a:ext cx="1271950" cy="446397"/>
            <a:chOff x="3059505" y="4776778"/>
            <a:chExt cx="1247123" cy="437684"/>
          </a:xfrm>
        </p:grpSpPr>
        <p:sp>
          <p:nvSpPr>
            <p:cNvPr id="121" name="TextBox 120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22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23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5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6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7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8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5779532" y="5132335"/>
            <a:ext cx="1271950" cy="446397"/>
            <a:chOff x="3059505" y="4776778"/>
            <a:chExt cx="1247123" cy="437684"/>
          </a:xfrm>
        </p:grpSpPr>
        <p:sp>
          <p:nvSpPr>
            <p:cNvPr id="140" name="TextBox 139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41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42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4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5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6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7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2041058" y="2945770"/>
            <a:ext cx="1271950" cy="446397"/>
            <a:chOff x="3059505" y="4776778"/>
            <a:chExt cx="1247123" cy="437684"/>
          </a:xfrm>
        </p:grpSpPr>
        <p:sp>
          <p:nvSpPr>
            <p:cNvPr id="163" name="TextBox 162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64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65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6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7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8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0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2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3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4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0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1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2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3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84" name="Group 183"/>
          <p:cNvGrpSpPr/>
          <p:nvPr/>
        </p:nvGrpSpPr>
        <p:grpSpPr>
          <a:xfrm>
            <a:off x="6398322" y="5496108"/>
            <a:ext cx="1428375" cy="495688"/>
            <a:chOff x="251571" y="236333"/>
            <a:chExt cx="1400494" cy="486013"/>
          </a:xfrm>
        </p:grpSpPr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186" name="TextBox 185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105869" y="4724751"/>
            <a:ext cx="1428375" cy="495688"/>
            <a:chOff x="251571" y="236333"/>
            <a:chExt cx="1400494" cy="486013"/>
          </a:xfrm>
        </p:grpSpPr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189" name="TextBox 188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3919312" y="4042756"/>
            <a:ext cx="1428375" cy="495688"/>
            <a:chOff x="251571" y="236333"/>
            <a:chExt cx="1400494" cy="486013"/>
          </a:xfrm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192" name="TextBox 191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2751950" y="3308063"/>
            <a:ext cx="1428375" cy="495688"/>
            <a:chOff x="251571" y="236333"/>
            <a:chExt cx="1400494" cy="486013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195" name="TextBox 194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33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585248" y="160688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754604" y="23440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6987778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3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51156">
              <a:lnSpc>
                <a:spcPct val="150000"/>
              </a:lnSpc>
            </a:pPr>
            <a:r>
              <a:rPr lang="en-US" sz="1428" b="1" kern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US" sz="1428" b="1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1156"/>
                <a:r>
                  <a:rPr lang="en-US" sz="2081" b="1" kern="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698" y="2710568"/>
            <a:ext cx="738722" cy="82563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079" y="3413821"/>
            <a:ext cx="742344" cy="82201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845" y="1984165"/>
            <a:ext cx="742344" cy="8220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837" y="1897062"/>
            <a:ext cx="896178" cy="7292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8402" y="2622850"/>
            <a:ext cx="907064" cy="7365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4123" y="3333971"/>
            <a:ext cx="896179" cy="736535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 flipV="1">
            <a:off x="6107549" y="1330816"/>
            <a:ext cx="3835351" cy="276068"/>
          </a:xfrm>
          <a:prstGeom prst="line">
            <a:avLst/>
          </a:prstGeom>
          <a:ln w="60325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340723" y="1422388"/>
            <a:ext cx="2782801" cy="877634"/>
          </a:xfrm>
          <a:prstGeom prst="line">
            <a:avLst/>
          </a:prstGeom>
          <a:ln w="60325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8627623" y="1492680"/>
            <a:ext cx="1656544" cy="1534457"/>
          </a:xfrm>
          <a:prstGeom prst="line">
            <a:avLst/>
          </a:prstGeom>
          <a:ln w="60325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20604943">
            <a:off x="7984349" y="1452507"/>
            <a:ext cx="1738569" cy="459869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12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BGP Peering (Transit)</a:t>
            </a:r>
          </a:p>
        </p:txBody>
      </p:sp>
      <p:sp>
        <p:nvSpPr>
          <p:cNvPr id="75" name="TextBox 74"/>
          <p:cNvSpPr txBox="1"/>
          <p:nvPr/>
        </p:nvSpPr>
        <p:spPr>
          <a:xfrm rot="19107254">
            <a:off x="8549989" y="1864226"/>
            <a:ext cx="1738569" cy="459869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12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BGP Peering (Transit)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70357" y="5739671"/>
            <a:ext cx="8396637" cy="633747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During the GWs onboarding to NC we will need to specify: </a:t>
            </a:r>
          </a:p>
        </p:txBody>
      </p:sp>
      <p:sp>
        <p:nvSpPr>
          <p:cNvPr id="83" name="TextBox 82"/>
          <p:cNvSpPr txBox="1"/>
          <p:nvPr/>
        </p:nvSpPr>
        <p:spPr>
          <a:xfrm rot="21432300">
            <a:off x="7784983" y="1043940"/>
            <a:ext cx="1738569" cy="459869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112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BGP Peering (Transit)</a:t>
            </a:r>
          </a:p>
        </p:txBody>
      </p:sp>
      <p:cxnSp>
        <p:nvCxnSpPr>
          <p:cNvPr id="84" name="Straight Arrow Connector 83"/>
          <p:cNvCxnSpPr>
            <a:cxnSpLocks/>
          </p:cNvCxnSpPr>
          <p:nvPr/>
        </p:nvCxnSpPr>
        <p:spPr>
          <a:xfrm flipV="1">
            <a:off x="1134535" y="2306462"/>
            <a:ext cx="2310072" cy="2472951"/>
          </a:xfrm>
          <a:prstGeom prst="straightConnector1">
            <a:avLst/>
          </a:prstGeom>
          <a:ln w="25400">
            <a:solidFill>
              <a:srgbClr val="000000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036637" y="6121848"/>
            <a:ext cx="4854193" cy="633747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1. ASN Number for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ToR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and GWs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36637" y="6521115"/>
            <a:ext cx="8578547" cy="63374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2.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ToR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IP Address on the Transit Subnet for BGP Peering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88486" y="116930"/>
            <a:ext cx="1867351" cy="2804804"/>
            <a:chOff x="203826" y="173000"/>
            <a:chExt cx="3080452" cy="1279903"/>
          </a:xfrm>
        </p:grpSpPr>
        <p:sp>
          <p:nvSpPr>
            <p:cNvPr id="86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chemeClr val="tx1">
                    <a:lumMod val="75000"/>
                  </a:schemeClr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chemeClr val="tx1">
                      <a:lumMod val="75000"/>
                    </a:schemeClr>
                  </a:solidFill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87" name="Can 166"/>
            <p:cNvSpPr/>
            <p:nvPr/>
          </p:nvSpPr>
          <p:spPr bwMode="auto">
            <a:xfrm rot="5400000">
              <a:off x="1732307" y="-765523"/>
              <a:ext cx="97658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Mgmt</a:t>
              </a:r>
              <a:endPara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8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89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90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91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sp>
        <p:nvSpPr>
          <p:cNvPr id="92" name="Can 204"/>
          <p:cNvSpPr/>
          <p:nvPr/>
        </p:nvSpPr>
        <p:spPr bwMode="auto">
          <a:xfrm rot="5400000">
            <a:off x="926724" y="1307604"/>
            <a:ext cx="240165" cy="1295999"/>
          </a:xfrm>
          <a:prstGeom prst="can">
            <a:avLst/>
          </a:prstGeom>
          <a:solidFill>
            <a:schemeClr val="accent5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GRE VIP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8909964" y="3477587"/>
            <a:ext cx="1363399" cy="618743"/>
            <a:chOff x="3118639" y="5490945"/>
            <a:chExt cx="1363399" cy="618743"/>
          </a:xfrm>
        </p:grpSpPr>
        <p:sp>
          <p:nvSpPr>
            <p:cNvPr id="94" name="Rectangle 93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68917" y="2725527"/>
            <a:ext cx="1363399" cy="618743"/>
            <a:chOff x="3118639" y="5490945"/>
            <a:chExt cx="1363399" cy="618743"/>
          </a:xfrm>
        </p:grpSpPr>
        <p:sp>
          <p:nvSpPr>
            <p:cNvPr id="97" name="Rectangle 96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465745" y="2059310"/>
            <a:ext cx="1363399" cy="618743"/>
            <a:chOff x="3118639" y="5490945"/>
            <a:chExt cx="1363399" cy="618743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96789" y="1334011"/>
            <a:ext cx="1363399" cy="618743"/>
            <a:chOff x="3118639" y="5490945"/>
            <a:chExt cx="1363399" cy="618743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vSwitch</a:t>
              </a: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1903" y="1165508"/>
            <a:ext cx="1711564" cy="13928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4633" y="1851683"/>
            <a:ext cx="1791827" cy="14640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0175" y="2559490"/>
            <a:ext cx="1829223" cy="1488558"/>
          </a:xfrm>
          <a:prstGeom prst="rect">
            <a:avLst/>
          </a:prstGeom>
        </p:spPr>
      </p:pic>
      <p:cxnSp>
        <p:nvCxnSpPr>
          <p:cNvPr id="105" name="Straight Connector 104"/>
          <p:cNvCxnSpPr/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922903" y="4370380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939202" y="4131059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7455458" y="4683848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6437" y="4772976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115" name="Rectangle 114"/>
          <p:cNvSpPr/>
          <p:nvPr/>
        </p:nvSpPr>
        <p:spPr>
          <a:xfrm>
            <a:off x="376427" y="5087864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428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695" y="5182330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699" y="4592877"/>
            <a:ext cx="920558" cy="641421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2976312" y="-33986"/>
            <a:ext cx="6056003" cy="96614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Advertise Route to S2S VPN Endpoints / Virtual Gateways through SLB Mux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964424" y="4135536"/>
            <a:ext cx="2776489" cy="1132345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Exchange Dynamic Routes for Remote Sites using BGP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3378451" y="3712542"/>
            <a:ext cx="1271950" cy="446397"/>
            <a:chOff x="3059505" y="4776778"/>
            <a:chExt cx="1247123" cy="437684"/>
          </a:xfrm>
        </p:grpSpPr>
        <p:sp>
          <p:nvSpPr>
            <p:cNvPr id="121" name="TextBox 120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22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23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4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5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6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7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8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29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0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1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2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3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4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5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6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7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38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4605344" y="4423651"/>
            <a:ext cx="1271950" cy="446397"/>
            <a:chOff x="3059505" y="4776778"/>
            <a:chExt cx="1247123" cy="437684"/>
          </a:xfrm>
        </p:grpSpPr>
        <p:sp>
          <p:nvSpPr>
            <p:cNvPr id="140" name="TextBox 139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41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42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3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4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5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6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7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8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49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0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1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2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3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4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5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6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57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5779532" y="5132335"/>
            <a:ext cx="1271950" cy="446397"/>
            <a:chOff x="3059505" y="4776778"/>
            <a:chExt cx="1247123" cy="437684"/>
          </a:xfrm>
        </p:grpSpPr>
        <p:sp>
          <p:nvSpPr>
            <p:cNvPr id="160" name="TextBox 159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61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63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4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5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6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7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8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69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0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2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3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4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6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79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>
            <a:off x="2041058" y="2945770"/>
            <a:ext cx="1271950" cy="446397"/>
            <a:chOff x="3059505" y="4776778"/>
            <a:chExt cx="1247123" cy="437684"/>
          </a:xfrm>
        </p:grpSpPr>
        <p:sp>
          <p:nvSpPr>
            <p:cNvPr id="182" name="TextBox 181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NC Host Agent</a:t>
              </a:r>
            </a:p>
          </p:txBody>
        </p:sp>
        <p:grpSp>
          <p:nvGrpSpPr>
            <p:cNvPr id="183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84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5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6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7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8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89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0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1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2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3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4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5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6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7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8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  <p:sp>
            <p:nvSpPr>
              <p:cNvPr id="199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6"/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6398322" y="5496108"/>
            <a:ext cx="1428375" cy="495688"/>
            <a:chOff x="251571" y="236333"/>
            <a:chExt cx="1400494" cy="486013"/>
          </a:xfrm>
        </p:grpSpPr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02" name="TextBox 201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105869" y="4724751"/>
            <a:ext cx="1428375" cy="495688"/>
            <a:chOff x="251571" y="236333"/>
            <a:chExt cx="1400494" cy="486013"/>
          </a:xfrm>
        </p:grpSpPr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05" name="TextBox 204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3919312" y="4042756"/>
            <a:ext cx="1428375" cy="495688"/>
            <a:chOff x="251571" y="236333"/>
            <a:chExt cx="1400494" cy="486013"/>
          </a:xfrm>
        </p:grpSpPr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08" name="TextBox 207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2751950" y="3308063"/>
            <a:ext cx="1428375" cy="495688"/>
            <a:chOff x="251571" y="236333"/>
            <a:chExt cx="1400494" cy="486013"/>
          </a:xfrm>
        </p:grpSpPr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11" name="TextBox 210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SLB Host Agent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382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Straight Connector 151"/>
          <p:cNvCxnSpPr>
            <a:cxnSpLocks/>
          </p:cNvCxnSpPr>
          <p:nvPr/>
        </p:nvCxnSpPr>
        <p:spPr>
          <a:xfrm flipH="1">
            <a:off x="5073933" y="3555860"/>
            <a:ext cx="4064" cy="512457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90582" y="61299"/>
            <a:ext cx="5102906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Logical Network Diagram</a:t>
            </a:r>
          </a:p>
        </p:txBody>
      </p:sp>
      <p:cxnSp>
        <p:nvCxnSpPr>
          <p:cNvPr id="117" name="Straight Connector 116"/>
          <p:cNvCxnSpPr>
            <a:cxnSpLocks/>
          </p:cNvCxnSpPr>
          <p:nvPr/>
        </p:nvCxnSpPr>
        <p:spPr>
          <a:xfrm>
            <a:off x="8123237" y="5478462"/>
            <a:ext cx="0" cy="67493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/>
            <a:endCxn id="119" idx="2"/>
          </p:cNvCxnSpPr>
          <p:nvPr/>
        </p:nvCxnSpPr>
        <p:spPr>
          <a:xfrm>
            <a:off x="3559895" y="5478462"/>
            <a:ext cx="0" cy="67493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an 201"/>
          <p:cNvSpPr/>
          <p:nvPr/>
        </p:nvSpPr>
        <p:spPr bwMode="auto">
          <a:xfrm rot="5400000">
            <a:off x="3449092" y="4274337"/>
            <a:ext cx="221606" cy="3979716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Private VIP </a:t>
            </a:r>
            <a:r>
              <a:rPr lang="en-US" sz="1224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(10.10.183.32/29)</a:t>
            </a:r>
          </a:p>
        </p:txBody>
      </p:sp>
      <p:sp>
        <p:nvSpPr>
          <p:cNvPr id="120" name="Can 204"/>
          <p:cNvSpPr/>
          <p:nvPr/>
        </p:nvSpPr>
        <p:spPr bwMode="auto">
          <a:xfrm rot="5400000">
            <a:off x="7965565" y="3825794"/>
            <a:ext cx="240165" cy="4876801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Public VIP </a:t>
            </a:r>
            <a:r>
              <a:rPr lang="en-US" sz="1224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(10.127.132.32/29)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-28077" y="4068317"/>
            <a:ext cx="1754475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Compute 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Cluster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0184292" y="2361669"/>
            <a:ext cx="2278688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Infrastructure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VMs</a:t>
            </a:r>
          </a:p>
        </p:txBody>
      </p:sp>
      <p:cxnSp>
        <p:nvCxnSpPr>
          <p:cNvPr id="123" name="Straight Connector 122"/>
          <p:cNvCxnSpPr>
            <a:cxnSpLocks/>
          </p:cNvCxnSpPr>
          <p:nvPr/>
        </p:nvCxnSpPr>
        <p:spPr>
          <a:xfrm>
            <a:off x="7477365" y="3224576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cxnSpLocks/>
          </p:cNvCxnSpPr>
          <p:nvPr/>
        </p:nvCxnSpPr>
        <p:spPr>
          <a:xfrm>
            <a:off x="5303837" y="3237215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cxnSpLocks/>
          </p:cNvCxnSpPr>
          <p:nvPr/>
        </p:nvCxnSpPr>
        <p:spPr>
          <a:xfrm>
            <a:off x="5710519" y="3093976"/>
            <a:ext cx="0" cy="2149950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"/>
          <p:cNvSpPr/>
          <p:nvPr/>
        </p:nvSpPr>
        <p:spPr>
          <a:xfrm>
            <a:off x="1422629" y="4634562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9" name="1"/>
          <p:cNvSpPr/>
          <p:nvPr/>
        </p:nvSpPr>
        <p:spPr>
          <a:xfrm>
            <a:off x="4084637" y="4660706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0" name="Can 178"/>
          <p:cNvSpPr/>
          <p:nvPr/>
        </p:nvSpPr>
        <p:spPr bwMode="auto">
          <a:xfrm rot="5400000">
            <a:off x="6024768" y="789193"/>
            <a:ext cx="234535" cy="9144001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22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Transit </a:t>
            </a:r>
            <a:r>
              <a:rPr lang="en-US" sz="1122" i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(10.10.181.128/26, VLAN 10)</a:t>
            </a:r>
            <a:endParaRPr lang="en-US" sz="1122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1" name="1"/>
          <p:cNvSpPr/>
          <p:nvPr/>
        </p:nvSpPr>
        <p:spPr>
          <a:xfrm>
            <a:off x="6604229" y="4638416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2" name="1"/>
          <p:cNvSpPr/>
          <p:nvPr/>
        </p:nvSpPr>
        <p:spPr>
          <a:xfrm>
            <a:off x="8961437" y="4627920"/>
            <a:ext cx="833208" cy="3043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1270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endParaRPr lang="en-US" sz="1560" b="1" kern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2035" y="830262"/>
            <a:ext cx="2089126" cy="105642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Tenant </a:t>
            </a:r>
          </a:p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VMs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2179636" y="2310496"/>
            <a:ext cx="951990" cy="907240"/>
            <a:chOff x="1778529" y="4593381"/>
            <a:chExt cx="922999" cy="1003630"/>
          </a:xfrm>
        </p:grpSpPr>
        <p:sp>
          <p:nvSpPr>
            <p:cNvPr id="135" name="Rectangle 134"/>
            <p:cNvSpPr/>
            <p:nvPr/>
          </p:nvSpPr>
          <p:spPr>
            <a:xfrm>
              <a:off x="1812212" y="4974107"/>
              <a:ext cx="631233" cy="62290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51435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MUX1</a:t>
              </a:r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529" y="4593381"/>
              <a:ext cx="922999" cy="54637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514350"/>
          </p:spPr>
        </p:pic>
      </p:grpSp>
      <p:sp>
        <p:nvSpPr>
          <p:cNvPr id="137" name="Rectangle 136"/>
          <p:cNvSpPr/>
          <p:nvPr/>
        </p:nvSpPr>
        <p:spPr>
          <a:xfrm>
            <a:off x="1417637" y="2608204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NC1</a:t>
            </a: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24" y="2225905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grpSp>
        <p:nvGrpSpPr>
          <p:cNvPr id="139" name="Group 138"/>
          <p:cNvGrpSpPr/>
          <p:nvPr/>
        </p:nvGrpSpPr>
        <p:grpSpPr>
          <a:xfrm>
            <a:off x="4789894" y="2348325"/>
            <a:ext cx="951990" cy="855263"/>
            <a:chOff x="1778529" y="4593381"/>
            <a:chExt cx="922999" cy="1003630"/>
          </a:xfrm>
        </p:grpSpPr>
        <p:sp>
          <p:nvSpPr>
            <p:cNvPr id="140" name="Rectangle 139"/>
            <p:cNvSpPr/>
            <p:nvPr/>
          </p:nvSpPr>
          <p:spPr>
            <a:xfrm>
              <a:off x="1812212" y="4974107"/>
              <a:ext cx="631233" cy="62290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51435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MUX2</a:t>
              </a:r>
            </a:p>
          </p:txBody>
        </p:sp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529" y="4593381"/>
              <a:ext cx="922999" cy="54637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514350"/>
          </p:spPr>
        </p:pic>
      </p:grpSp>
      <p:grpSp>
        <p:nvGrpSpPr>
          <p:cNvPr id="142" name="Group 141"/>
          <p:cNvGrpSpPr/>
          <p:nvPr/>
        </p:nvGrpSpPr>
        <p:grpSpPr>
          <a:xfrm>
            <a:off x="7704647" y="2391649"/>
            <a:ext cx="951990" cy="786145"/>
            <a:chOff x="1778529" y="4593381"/>
            <a:chExt cx="922999" cy="1003630"/>
          </a:xfrm>
        </p:grpSpPr>
        <p:sp>
          <p:nvSpPr>
            <p:cNvPr id="143" name="Rectangle 142"/>
            <p:cNvSpPr/>
            <p:nvPr/>
          </p:nvSpPr>
          <p:spPr>
            <a:xfrm>
              <a:off x="1812212" y="4974107"/>
              <a:ext cx="631233" cy="62290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514350" prstMaterial="matte"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MUX3</a:t>
              </a:r>
            </a:p>
          </p:txBody>
        </p:sp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529" y="4593381"/>
              <a:ext cx="922999" cy="54637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514350"/>
          </p:spPr>
        </p:pic>
      </p:grpSp>
      <p:sp>
        <p:nvSpPr>
          <p:cNvPr id="145" name="Rectangle 144"/>
          <p:cNvSpPr/>
          <p:nvPr/>
        </p:nvSpPr>
        <p:spPr>
          <a:xfrm>
            <a:off x="4021464" y="2633998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NC2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63" y="2275364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147" name="Rectangle 146"/>
          <p:cNvSpPr/>
          <p:nvPr/>
        </p:nvSpPr>
        <p:spPr>
          <a:xfrm>
            <a:off x="6957960" y="2654705"/>
            <a:ext cx="555677" cy="56959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51435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1156"/>
            <a:r>
              <a: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NC3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29" y="2272406"/>
            <a:ext cx="773470" cy="462586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cxnSp>
        <p:nvCxnSpPr>
          <p:cNvPr id="149" name="Straight Connector 148"/>
          <p:cNvCxnSpPr>
            <a:cxnSpLocks/>
          </p:cNvCxnSpPr>
          <p:nvPr/>
        </p:nvCxnSpPr>
        <p:spPr>
          <a:xfrm>
            <a:off x="4556706" y="3227253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cxnSpLocks/>
          </p:cNvCxnSpPr>
          <p:nvPr/>
        </p:nvCxnSpPr>
        <p:spPr>
          <a:xfrm>
            <a:off x="1856991" y="3224295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2713037" y="3555860"/>
            <a:ext cx="0" cy="621265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cxnSpLocks/>
          </p:cNvCxnSpPr>
          <p:nvPr/>
        </p:nvCxnSpPr>
        <p:spPr>
          <a:xfrm>
            <a:off x="7769999" y="3555860"/>
            <a:ext cx="0" cy="545064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0254434" y="3555860"/>
            <a:ext cx="0" cy="621265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cxnSpLocks/>
          </p:cNvCxnSpPr>
          <p:nvPr/>
        </p:nvCxnSpPr>
        <p:spPr>
          <a:xfrm>
            <a:off x="2847591" y="3237215"/>
            <a:ext cx="0" cy="406289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cxnSpLocks/>
          </p:cNvCxnSpPr>
          <p:nvPr/>
        </p:nvCxnSpPr>
        <p:spPr>
          <a:xfrm>
            <a:off x="2989073" y="3177794"/>
            <a:ext cx="0" cy="150861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cxnSpLocks/>
          </p:cNvCxnSpPr>
          <p:nvPr/>
        </p:nvCxnSpPr>
        <p:spPr>
          <a:xfrm>
            <a:off x="3112576" y="3093976"/>
            <a:ext cx="0" cy="2149950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cxnSpLocks/>
          </p:cNvCxnSpPr>
          <p:nvPr/>
        </p:nvCxnSpPr>
        <p:spPr>
          <a:xfrm>
            <a:off x="5532437" y="3177794"/>
            <a:ext cx="0" cy="150861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/>
          </p:cNvCxnSpPr>
          <p:nvPr/>
        </p:nvCxnSpPr>
        <p:spPr>
          <a:xfrm>
            <a:off x="8372337" y="3192462"/>
            <a:ext cx="18111" cy="451042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cxnSpLocks/>
          </p:cNvCxnSpPr>
          <p:nvPr/>
        </p:nvCxnSpPr>
        <p:spPr>
          <a:xfrm>
            <a:off x="8456934" y="3177794"/>
            <a:ext cx="0" cy="150861"/>
          </a:xfrm>
          <a:prstGeom prst="line">
            <a:avLst/>
          </a:prstGeom>
          <a:ln w="28575">
            <a:solidFill>
              <a:srgbClr val="5C2D9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cxnSpLocks/>
          </p:cNvCxnSpPr>
          <p:nvPr/>
        </p:nvCxnSpPr>
        <p:spPr>
          <a:xfrm>
            <a:off x="8275637" y="3203588"/>
            <a:ext cx="0" cy="2040338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cxnSpLocks/>
          </p:cNvCxnSpPr>
          <p:nvPr/>
        </p:nvCxnSpPr>
        <p:spPr>
          <a:xfrm>
            <a:off x="2303895" y="3828333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/>
          </p:cNvCxnSpPr>
          <p:nvPr/>
        </p:nvCxnSpPr>
        <p:spPr>
          <a:xfrm>
            <a:off x="4942294" y="3828334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cxnSpLocks/>
          </p:cNvCxnSpPr>
          <p:nvPr/>
        </p:nvCxnSpPr>
        <p:spPr>
          <a:xfrm>
            <a:off x="7477365" y="3802062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cxnSpLocks/>
          </p:cNvCxnSpPr>
          <p:nvPr/>
        </p:nvCxnSpPr>
        <p:spPr>
          <a:xfrm>
            <a:off x="10180637" y="3828333"/>
            <a:ext cx="0" cy="272591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cxnSpLocks/>
          </p:cNvCxnSpPr>
          <p:nvPr/>
        </p:nvCxnSpPr>
        <p:spPr>
          <a:xfrm>
            <a:off x="2408237" y="4932221"/>
            <a:ext cx="9061" cy="311705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cxnSpLocks/>
          </p:cNvCxnSpPr>
          <p:nvPr/>
        </p:nvCxnSpPr>
        <p:spPr>
          <a:xfrm>
            <a:off x="5151437" y="4868862"/>
            <a:ext cx="10254" cy="375064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cxnSpLocks/>
          </p:cNvCxnSpPr>
          <p:nvPr/>
        </p:nvCxnSpPr>
        <p:spPr>
          <a:xfrm>
            <a:off x="7894637" y="4720132"/>
            <a:ext cx="0" cy="523794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cxnSpLocks/>
          </p:cNvCxnSpPr>
          <p:nvPr/>
        </p:nvCxnSpPr>
        <p:spPr>
          <a:xfrm>
            <a:off x="10269275" y="4720132"/>
            <a:ext cx="0" cy="523794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Can 177"/>
          <p:cNvSpPr/>
          <p:nvPr/>
        </p:nvSpPr>
        <p:spPr bwMode="auto">
          <a:xfrm rot="5400000">
            <a:off x="5989637" y="-2731079"/>
            <a:ext cx="381000" cy="9372600"/>
          </a:xfrm>
          <a:prstGeom prst="ca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							    HNV Provider Logical Network</a:t>
            </a:r>
          </a:p>
        </p:txBody>
      </p:sp>
      <p:pic>
        <p:nvPicPr>
          <p:cNvPr id="171" name="Picture 1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637" y="1072674"/>
            <a:ext cx="576907" cy="521265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236" y="1016779"/>
            <a:ext cx="557829" cy="50402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812" y="1074510"/>
            <a:ext cx="576907" cy="521265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9627" y="1064003"/>
            <a:ext cx="560660" cy="504028"/>
          </a:xfrm>
          <a:prstGeom prst="rect">
            <a:avLst/>
          </a:prstGeom>
        </p:spPr>
      </p:pic>
      <p:sp>
        <p:nvSpPr>
          <p:cNvPr id="175" name="Can 232"/>
          <p:cNvSpPr/>
          <p:nvPr/>
        </p:nvSpPr>
        <p:spPr bwMode="auto">
          <a:xfrm rot="5400000">
            <a:off x="3510554" y="79360"/>
            <a:ext cx="118408" cy="395998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Subnet </a:t>
            </a:r>
            <a:r>
              <a:rPr lang="en-US" sz="918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(192.168.1.0/24)</a:t>
            </a:r>
          </a:p>
        </p:txBody>
      </p:sp>
      <p:sp>
        <p:nvSpPr>
          <p:cNvPr id="176" name="Can 232"/>
          <p:cNvSpPr/>
          <p:nvPr/>
        </p:nvSpPr>
        <p:spPr bwMode="auto">
          <a:xfrm rot="5400000">
            <a:off x="5458928" y="805956"/>
            <a:ext cx="115757" cy="2134906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Subnet (192.168.1.0/24)</a:t>
            </a:r>
          </a:p>
        </p:txBody>
      </p:sp>
      <p:sp>
        <p:nvSpPr>
          <p:cNvPr id="177" name="Can 232"/>
          <p:cNvSpPr/>
          <p:nvPr/>
        </p:nvSpPr>
        <p:spPr bwMode="auto">
          <a:xfrm rot="5400000">
            <a:off x="7529873" y="961093"/>
            <a:ext cx="115760" cy="1824631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DB Subnet (192.168.2.0/24</a:t>
            </a:r>
          </a:p>
        </p:txBody>
      </p:sp>
      <p:cxnSp>
        <p:nvCxnSpPr>
          <p:cNvPr id="178" name="Straight Connector 177"/>
          <p:cNvCxnSpPr>
            <a:cxnSpLocks/>
          </p:cNvCxnSpPr>
          <p:nvPr/>
        </p:nvCxnSpPr>
        <p:spPr>
          <a:xfrm>
            <a:off x="1874837" y="1447604"/>
            <a:ext cx="0" cy="552332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cxnSpLocks/>
          </p:cNvCxnSpPr>
          <p:nvPr/>
        </p:nvCxnSpPr>
        <p:spPr>
          <a:xfrm>
            <a:off x="4013429" y="1524999"/>
            <a:ext cx="0" cy="474937"/>
          </a:xfrm>
          <a:prstGeom prst="line">
            <a:avLst/>
          </a:prstGeom>
          <a:ln w="28575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cxnSpLocks/>
          </p:cNvCxnSpPr>
          <p:nvPr/>
        </p:nvCxnSpPr>
        <p:spPr>
          <a:xfrm>
            <a:off x="5073933" y="1539362"/>
            <a:ext cx="0" cy="276166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cxnSpLocks/>
          </p:cNvCxnSpPr>
          <p:nvPr/>
        </p:nvCxnSpPr>
        <p:spPr>
          <a:xfrm>
            <a:off x="7742237" y="1539362"/>
            <a:ext cx="0" cy="276166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2" name="Picture 1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03" y="5694018"/>
            <a:ext cx="642184" cy="380144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79" y="5686769"/>
            <a:ext cx="642184" cy="38014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12576" y="2292361"/>
            <a:ext cx="6341571" cy="2938975"/>
            <a:chOff x="3112576" y="2292361"/>
            <a:chExt cx="6341571" cy="2938975"/>
          </a:xfrm>
        </p:grpSpPr>
        <p:cxnSp>
          <p:nvCxnSpPr>
            <p:cNvPr id="186" name="Straight Connector 185"/>
            <p:cNvCxnSpPr>
              <a:cxnSpLocks/>
            </p:cNvCxnSpPr>
            <p:nvPr/>
          </p:nvCxnSpPr>
          <p:spPr>
            <a:xfrm>
              <a:off x="6097079" y="3089561"/>
              <a:ext cx="0" cy="2141775"/>
            </a:xfrm>
            <a:prstGeom prst="line">
              <a:avLst/>
            </a:prstGeom>
            <a:ln w="28575">
              <a:solidFill>
                <a:srgbClr val="107C1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cxnSpLocks/>
            </p:cNvCxnSpPr>
            <p:nvPr/>
          </p:nvCxnSpPr>
          <p:spPr>
            <a:xfrm>
              <a:off x="6298846" y="3224625"/>
              <a:ext cx="0" cy="406289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cxnSpLocks/>
            </p:cNvCxnSpPr>
            <p:nvPr/>
          </p:nvCxnSpPr>
          <p:spPr>
            <a:xfrm>
              <a:off x="8897022" y="3081386"/>
              <a:ext cx="0" cy="2149950"/>
            </a:xfrm>
            <a:prstGeom prst="line">
              <a:avLst/>
            </a:prstGeom>
            <a:ln w="28575">
              <a:solidFill>
                <a:srgbClr val="107C1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cxnSpLocks/>
            </p:cNvCxnSpPr>
            <p:nvPr/>
          </p:nvCxnSpPr>
          <p:spPr>
            <a:xfrm>
              <a:off x="3316576" y="3089561"/>
              <a:ext cx="0" cy="2141775"/>
            </a:xfrm>
            <a:prstGeom prst="line">
              <a:avLst/>
            </a:prstGeom>
            <a:ln w="28575">
              <a:solidFill>
                <a:srgbClr val="107C1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3112576" y="2656776"/>
              <a:ext cx="555677" cy="569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scene3d>
              <a:camera prst="isometricLeftDown"/>
              <a:lightRig rig="balanced" dir="t"/>
            </a:scene3d>
            <a:sp3d extrusionH="514350" prstMaterial="matte">
              <a:extrusionClr>
                <a:schemeClr val="accent5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GW</a:t>
              </a:r>
            </a:p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437" y="2324003"/>
              <a:ext cx="765364" cy="453060"/>
            </a:xfrm>
            <a:prstGeom prst="rect">
              <a:avLst/>
            </a:prstGeom>
          </p:spPr>
        </p:pic>
        <p:sp>
          <p:nvSpPr>
            <p:cNvPr id="189" name="Rectangle 188"/>
            <p:cNvSpPr/>
            <p:nvPr/>
          </p:nvSpPr>
          <p:spPr>
            <a:xfrm>
              <a:off x="5748973" y="2640373"/>
              <a:ext cx="555677" cy="569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scene3d>
              <a:camera prst="isometricLeftDown"/>
              <a:lightRig rig="balanced" dir="t"/>
            </a:scene3d>
            <a:sp3d extrusionH="514350" prstMaterial="matte">
              <a:extrusionClr>
                <a:schemeClr val="accent5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GW</a:t>
              </a:r>
            </a:p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873" y="2316343"/>
              <a:ext cx="765364" cy="453060"/>
            </a:xfrm>
            <a:prstGeom prst="rect">
              <a:avLst/>
            </a:prstGeom>
          </p:spPr>
        </p:pic>
        <p:sp>
          <p:nvSpPr>
            <p:cNvPr id="191" name="Rectangle 190"/>
            <p:cNvSpPr/>
            <p:nvPr/>
          </p:nvSpPr>
          <p:spPr>
            <a:xfrm>
              <a:off x="8630133" y="2674785"/>
              <a:ext cx="555677" cy="54166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scene3d>
              <a:camera prst="isometricLeftDown"/>
              <a:lightRig rig="balanced" dir="t"/>
            </a:scene3d>
            <a:sp3d extrusionH="514350" prstMaterial="matte">
              <a:extrusionClr>
                <a:schemeClr val="accent5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GW</a:t>
              </a:r>
            </a:p>
            <a:p>
              <a:pPr algn="ctr" defTabSz="951156"/>
              <a:r>
                <a:rPr lang="en-US" sz="1560" b="1" kern="0" dirty="0">
                  <a:solidFill>
                    <a:sysClr val="windowText" lastClr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  <a:p>
              <a:pPr algn="ctr" defTabSz="951156"/>
              <a:endParaRPr lang="en-US" sz="1560" b="1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8783" y="2292361"/>
              <a:ext cx="765364" cy="453060"/>
            </a:xfrm>
            <a:prstGeom prst="rect">
              <a:avLst/>
            </a:prstGeom>
          </p:spPr>
        </p:pic>
        <p:cxnSp>
          <p:nvCxnSpPr>
            <p:cNvPr id="193" name="Straight Connector 192"/>
            <p:cNvCxnSpPr>
              <a:cxnSpLocks/>
            </p:cNvCxnSpPr>
            <p:nvPr/>
          </p:nvCxnSpPr>
          <p:spPr>
            <a:xfrm>
              <a:off x="3670743" y="3224625"/>
              <a:ext cx="0" cy="406289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cxnSpLocks/>
            </p:cNvCxnSpPr>
            <p:nvPr/>
          </p:nvCxnSpPr>
          <p:spPr>
            <a:xfrm>
              <a:off x="3757891" y="3165204"/>
              <a:ext cx="0" cy="150861"/>
            </a:xfrm>
            <a:prstGeom prst="line">
              <a:avLst/>
            </a:prstGeom>
            <a:ln w="28575">
              <a:solidFill>
                <a:srgbClr val="5C2D9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cxnSpLocks/>
            </p:cNvCxnSpPr>
            <p:nvPr/>
          </p:nvCxnSpPr>
          <p:spPr>
            <a:xfrm>
              <a:off x="6385994" y="3165204"/>
              <a:ext cx="0" cy="150861"/>
            </a:xfrm>
            <a:prstGeom prst="line">
              <a:avLst/>
            </a:prstGeom>
            <a:ln w="28575">
              <a:solidFill>
                <a:srgbClr val="5C2D9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cxnSpLocks/>
            </p:cNvCxnSpPr>
            <p:nvPr/>
          </p:nvCxnSpPr>
          <p:spPr>
            <a:xfrm>
              <a:off x="9172746" y="3224625"/>
              <a:ext cx="0" cy="406289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cxnSpLocks/>
            </p:cNvCxnSpPr>
            <p:nvPr/>
          </p:nvCxnSpPr>
          <p:spPr>
            <a:xfrm>
              <a:off x="9259894" y="3165204"/>
              <a:ext cx="0" cy="150861"/>
            </a:xfrm>
            <a:prstGeom prst="line">
              <a:avLst/>
            </a:prstGeom>
            <a:ln w="28575">
              <a:solidFill>
                <a:srgbClr val="5C2D9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Can 166"/>
          <p:cNvSpPr/>
          <p:nvPr/>
        </p:nvSpPr>
        <p:spPr bwMode="auto">
          <a:xfrm rot="5400000">
            <a:off x="6043022" y="-842682"/>
            <a:ext cx="198030" cy="9144000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Management </a:t>
            </a:r>
            <a:r>
              <a:rPr lang="en-US" sz="1224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(10.127.132.128/25, VLAN 7)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8" name="Can 177"/>
          <p:cNvSpPr/>
          <p:nvPr/>
        </p:nvSpPr>
        <p:spPr bwMode="auto">
          <a:xfrm rot="5400000">
            <a:off x="6028435" y="-1129743"/>
            <a:ext cx="227204" cy="9144000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HNV </a:t>
            </a:r>
            <a:r>
              <a:rPr lang="en-US" sz="1224" i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(10.10.182.0/25, VLAN 11)</a:t>
            </a:r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78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2C5385DD-25CC-4B4A-8E83-9D91F0EF820F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D0C2E7D0-5C17-430B-90AA-64EE87CAC54C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F00BE584-C693-46FD-AC24-CA0B4C734830}"/>
    </a:ext>
  </a:extLst>
</a:theme>
</file>

<file path=ppt/theme/theme4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08B3FEDF-27CE-477E-A1F2-9805036CC047}" vid="{CD0BEC05-913A-4A4A-B174-12DECD18D25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Greg Cusanza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2016-09-27T04:00:00+00:00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BRK3123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sharepoint/v3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230e9df3-be65-4c73-a93b-d1236ebd677e"/>
    <ds:schemaRef ds:uri="http://schemas.microsoft.com/office/2006/metadata/properties"/>
    <ds:schemaRef ds:uri="http://schemas.microsoft.com/office/infopath/2007/PartnerControls"/>
    <ds:schemaRef ds:uri="8ff673fc-3231-4e3a-893b-6d7f7cd32766"/>
    <ds:schemaRef ds:uri="01c77077-aee4-4b5f-bd4e-9cd40a6fff2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</Template>
  <TotalTime>4087</TotalTime>
  <Words>7778</Words>
  <Application>Microsoft Office PowerPoint</Application>
  <PresentationFormat>Custom</PresentationFormat>
  <Paragraphs>2565</Paragraphs>
  <Slides>123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123</vt:i4>
      </vt:variant>
    </vt:vector>
  </HeadingPairs>
  <TitlesOfParts>
    <vt:vector size="134" baseType="lpstr">
      <vt:lpstr>Arial</vt:lpstr>
      <vt:lpstr>Calibri</vt:lpstr>
      <vt:lpstr>Consolas</vt:lpstr>
      <vt:lpstr>Segoe UI</vt:lpstr>
      <vt:lpstr>Segoe UI Light</vt:lpstr>
      <vt:lpstr>Segoe UI Semibold</vt:lpstr>
      <vt:lpstr>Wingdings</vt:lpstr>
      <vt:lpstr>5-50002_Ignite_Breakout_Template</vt:lpstr>
      <vt:lpstr>6-30537_Envision 2016 Concurrent Template_Dark</vt:lpstr>
      <vt:lpstr>1_5-50002_Ignite_Breakout_Template</vt:lpstr>
      <vt:lpstr>2_5-50002_Ignite_Breakout_Template</vt:lpstr>
      <vt:lpstr>Deploy Complex Workloads with Azure Agility: from Zero to SDN in under 60 minutes</vt:lpstr>
      <vt:lpstr>PowerPoint Presentation</vt:lpstr>
      <vt:lpstr>Motivation</vt:lpstr>
      <vt:lpstr>PowerPoint Presentation</vt:lpstr>
      <vt:lpstr>PowerPoint Presentation</vt:lpstr>
      <vt:lpstr>Challenges customers face</vt:lpstr>
      <vt:lpstr>PowerPoint Presentation</vt:lpstr>
      <vt:lpstr>Ready… Set… Go!</vt:lpstr>
      <vt:lpstr>DEMO: Deploy Microsoft Network Controller</vt:lpstr>
      <vt:lpstr>“Software Defined Networking Is…”</vt:lpstr>
      <vt:lpstr>But What If You Could… </vt:lpstr>
      <vt:lpstr>Hero Scenarios</vt:lpstr>
      <vt:lpstr>Core SDN Terms and Concepts</vt:lpstr>
      <vt:lpstr>PowerPoint Presentation</vt:lpstr>
      <vt:lpstr>Comparison with Industry Terminology</vt:lpstr>
      <vt:lpstr>Convincing a Network Administrator</vt:lpstr>
      <vt:lpstr>Start with a Plan!</vt:lpstr>
      <vt:lpstr>System Requirements</vt:lpstr>
      <vt:lpstr>Workflow: Deploy SDN Fabric and Tenants</vt:lpstr>
      <vt:lpstr>Workflow: Deploy SDN Fabric and Tenants</vt:lpstr>
      <vt:lpstr>Workflow: Deploy SDN Fabric and Tenants</vt:lpstr>
      <vt:lpstr>Workflow: Deploy SDN Fabric and Tenants</vt:lpstr>
      <vt:lpstr>Workflow: Deploy SDN Fabric and Tenants</vt:lpstr>
      <vt:lpstr>Workflow: Deploy SDN Fabric and Tenants</vt:lpstr>
      <vt:lpstr>Workflow: Deploy SDN Fabric and Tenants</vt:lpstr>
      <vt:lpstr>Workflow: Deploy SDN Fabric and Tenants</vt:lpstr>
      <vt:lpstr>PowerPoint Presentation</vt:lpstr>
      <vt:lpstr>Review the Physical Network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DEMO: Review Compute Cluster Fabric</vt:lpstr>
      <vt:lpstr>PowerPoint Presentation</vt:lpstr>
      <vt:lpstr>Review the Physical Network Plan</vt:lpstr>
      <vt:lpstr>PowerPoint Presentation</vt:lpstr>
      <vt:lpstr>PowerPoint Presentation</vt:lpstr>
      <vt:lpstr>PowerPoint Presentation</vt:lpstr>
      <vt:lpstr>NC Service Template Configuration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DEMO: Onboard Microsoft Network Controller in SCVMM</vt:lpstr>
      <vt:lpstr>PowerPoint Presentation</vt:lpstr>
      <vt:lpstr>PowerPoint Presentation</vt:lpstr>
      <vt:lpstr>Review the Physical Network Plan Create the HNV Provider Logical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DEMO: Deploy Virtual Networks and VMs</vt:lpstr>
      <vt:lpstr>Workflow: Deploy SDN Fabric and Tenants</vt:lpstr>
      <vt:lpstr>Time Check</vt:lpstr>
      <vt:lpstr>PowerPoint Presentation</vt:lpstr>
      <vt:lpstr>Review the Physical Network Plan Create the Transit Logical Network</vt:lpstr>
      <vt:lpstr>DEMO: Deploy Software Load Balancer</vt:lpstr>
      <vt:lpstr>PowerPoint Presentation</vt:lpstr>
      <vt:lpstr>PowerPoint Presentation</vt:lpstr>
      <vt:lpstr>PowerPoint Presentation</vt:lpstr>
      <vt:lpstr>PowerPoint Presentation</vt:lpstr>
      <vt:lpstr>SLB Service Template Configuration Example </vt:lpstr>
      <vt:lpstr>PowerPoint Presentation</vt:lpstr>
      <vt:lpstr>PowerPoint Presentation</vt:lpstr>
      <vt:lpstr>PowerPoint Presentation</vt:lpstr>
      <vt:lpstr>PowerPoint Presentation</vt:lpstr>
      <vt:lpstr>Review the Physical Network Plan Create the Private and Public Virtual IP (VIP) Logical Networks</vt:lpstr>
      <vt:lpstr>DEMO: Create Public and Private VIP Networks</vt:lpstr>
      <vt:lpstr>PowerPoint Presentation</vt:lpstr>
      <vt:lpstr>PowerPoint Presentation</vt:lpstr>
      <vt:lpstr>A note about BGP Peering </vt:lpstr>
      <vt:lpstr>PowerPoint Presentation</vt:lpstr>
      <vt:lpstr>DEMO: Add SLB Fabric Role and Configure BGP</vt:lpstr>
      <vt:lpstr>PowerPoint Presentation</vt:lpstr>
      <vt:lpstr>PowerPoint Presentation</vt:lpstr>
      <vt:lpstr>PowerPoint Presentation</vt:lpstr>
      <vt:lpstr>DEMO: Create Tenant VIP</vt:lpstr>
      <vt:lpstr>PowerPoint Presentation</vt:lpstr>
      <vt:lpstr>PowerPoint Presentation</vt:lpstr>
      <vt:lpstr>Workflow: Deploy SDN Fabric and Tenants</vt:lpstr>
      <vt:lpstr>PowerPoint Presentation</vt:lpstr>
      <vt:lpstr>PowerPoint Presentation</vt:lpstr>
      <vt:lpstr>Time Check</vt:lpstr>
      <vt:lpstr>PowerPoint Presentation</vt:lpstr>
      <vt:lpstr>Review the Physical Network Plan Create the GRE Virtual IP (VIP) Logical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Just Happened?!</vt:lpstr>
      <vt:lpstr>Cloud inspired networking for your datacenter </vt:lpstr>
      <vt:lpstr>SDN Capabilities in WS 2016</vt:lpstr>
      <vt:lpstr>Resources</vt:lpstr>
      <vt:lpstr>Free IT Pro resources To advance your career in cloud technology</vt:lpstr>
      <vt:lpstr>PowerPoint Presentation</vt:lpstr>
      <vt:lpstr>PowerPoint Presentation</vt:lpstr>
      <vt:lpstr>PowerPoint Presentation</vt:lpstr>
      <vt:lpstr>Backup</vt:lpstr>
      <vt:lpstr>Tenant VMs Deployed</vt:lpstr>
      <vt:lpstr>SLB Service Template Configuration Example </vt:lpstr>
      <vt:lpstr>Deploy Software Load Balancer (SLB) Template</vt:lpstr>
      <vt:lpstr>SLB Muxes Deployed</vt:lpstr>
      <vt:lpstr>Configure Software Load Balancer Instance</vt:lpstr>
      <vt:lpstr>Validation: Check BGP Peering</vt:lpstr>
      <vt:lpstr>Tenant VIP</vt:lpstr>
      <vt:lpstr>Deploy Network Controller Service Template</vt:lpstr>
      <vt:lpstr>Add Network Controller Service</vt:lpstr>
      <vt:lpstr>NC Service Template Configuration Example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 complex workloads with Azure Agility - from zero to SDN in 60 minutes</dc:title>
  <dc:subject>&lt;Speech title here&gt;</dc:subject>
  <dc:creator>Jason Messer</dc:creator>
  <cp:keywords>Microsoft Ignite 2016</cp:keywords>
  <dc:description>Template: Mitchell Derrey, Silverfox Productions_x000d_
Formatting: _x000d_
Audience Type:</dc:description>
  <cp:lastModifiedBy>MS Events 0093</cp:lastModifiedBy>
  <cp:revision>216</cp:revision>
  <dcterms:created xsi:type="dcterms:W3CDTF">2016-08-29T18:42:42Z</dcterms:created>
  <dcterms:modified xsi:type="dcterms:W3CDTF">2016-09-27T17:56:05Z</dcterms:modified>
  <cp:category>Microsoft Ignite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